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1"/>
          <p:cNvSpPr txBox="1">
            <a:spLocks noGrp="1"/>
          </p:cNvSpPr>
          <p:nvPr>
            <p:ph type="ctrTitle"/>
          </p:nvPr>
        </p:nvSpPr>
        <p:spPr>
          <a:xfrm>
            <a:off x="457200" y="1219200"/>
            <a:ext cx="8305800" cy="139382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21791">
              <a:lnSpc>
                <a:spcPct val="150000"/>
              </a:lnSpc>
              <a:defRPr sz="2900" b="1">
                <a:solidFill>
                  <a:srgbClr val="366092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sz="6000" smtClean="0">
                <a:latin typeface="Agency FB" pitchFamily="34" charset="0"/>
                <a:ea typeface="Gentium Basic"/>
                <a:cs typeface="Gentium Basic"/>
                <a:sym typeface="Gentium Basic"/>
              </a:rPr>
              <a:t>MARKETING  </a:t>
            </a:r>
            <a:r>
              <a:rPr sz="6000">
                <a:latin typeface="Agency FB" pitchFamily="34" charset="0"/>
                <a:ea typeface="Gentium Basic"/>
                <a:cs typeface="Gentium Basic"/>
                <a:sym typeface="Gentium Basic"/>
              </a:rPr>
              <a:t>PRESENTATION</a:t>
            </a:r>
          </a:p>
        </p:txBody>
      </p:sp>
      <p:sp>
        <p:nvSpPr>
          <p:cNvPr id="5" name="Google Shape;92;p1"/>
          <p:cNvSpPr txBox="1">
            <a:spLocks noGrp="1"/>
          </p:cNvSpPr>
          <p:nvPr>
            <p:ph type="subTitle" sz="quarter" idx="1"/>
          </p:nvPr>
        </p:nvSpPr>
        <p:spPr>
          <a:xfrm>
            <a:off x="5273434" y="4572000"/>
            <a:ext cx="4890655" cy="1752600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defRPr sz="2400" b="1">
                <a:solidFill>
                  <a:srgbClr val="123702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smtClean="0"/>
              <a:t>INVINCIBLES </a:t>
            </a:r>
            <a:r>
              <a:t>3.0</a:t>
            </a:r>
          </a:p>
          <a:p>
            <a:pPr marL="0" indent="0" algn="l">
              <a:lnSpc>
                <a:spcPct val="90000"/>
              </a:lnSpc>
              <a:spcBef>
                <a:spcPts val="400"/>
              </a:spcBef>
              <a:defRPr sz="2400">
                <a:solidFill>
                  <a:srgbClr val="123702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Osmania University</a:t>
            </a:r>
          </a:p>
          <a:p>
            <a:pPr marL="0" indent="0" algn="l">
              <a:lnSpc>
                <a:spcPct val="90000"/>
              </a:lnSpc>
              <a:spcBef>
                <a:spcPts val="400"/>
              </a:spcBef>
              <a:defRPr sz="2400">
                <a:solidFill>
                  <a:srgbClr val="123702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Hyderabad, Telangana</a:t>
            </a:r>
          </a:p>
        </p:txBody>
      </p:sp>
      <p:sp>
        <p:nvSpPr>
          <p:cNvPr id="6" name="Google Shape;96;p1"/>
          <p:cNvSpPr/>
          <p:nvPr/>
        </p:nvSpPr>
        <p:spPr>
          <a:xfrm>
            <a:off x="762000" y="2514600"/>
            <a:ext cx="7696200" cy="0"/>
          </a:xfrm>
          <a:prstGeom prst="line">
            <a:avLst/>
          </a:prstGeom>
          <a:ln>
            <a:solidFill>
              <a:srgbClr val="0070C0"/>
            </a:solidFill>
          </a:ln>
        </p:spPr>
        <p:txBody>
          <a:bodyPr lIns="45718" tIns="45718" rIns="45718" bIns="45718"/>
          <a:lstStyle/>
          <a:p>
            <a:endParaRPr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7" name="Google Shape;97;p1" descr="Google Shape;97;p1"/>
          <p:cNvPicPr>
            <a:picLocks noChangeAspect="1"/>
          </p:cNvPicPr>
          <p:nvPr/>
        </p:nvPicPr>
        <p:blipFill>
          <a:blip r:embed="rId2">
            <a:extLst/>
          </a:blip>
          <a:srcRect l="1553" t="3106" r="1553"/>
          <a:stretch>
            <a:fillRect/>
          </a:stretch>
        </p:blipFill>
        <p:spPr>
          <a:xfrm>
            <a:off x="2590800" y="4081884"/>
            <a:ext cx="2454034" cy="2341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7;g628e225084_0_169"/>
          <p:cNvSpPr txBox="1">
            <a:spLocks noGrp="1"/>
          </p:cNvSpPr>
          <p:nvPr>
            <p:ph type="title"/>
          </p:nvPr>
        </p:nvSpPr>
        <p:spPr>
          <a:xfrm>
            <a:off x="457200" y="446209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 sz="3400" b="1">
                <a:solidFill>
                  <a:srgbClr val="1D3A0D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AFTER MARKET STRATEGIES</a:t>
            </a:r>
          </a:p>
        </p:txBody>
      </p:sp>
      <p:sp>
        <p:nvSpPr>
          <p:cNvPr id="3" name="Google Shape;208;g628e225084_0_169"/>
          <p:cNvSpPr txBox="1">
            <a:spLocks/>
          </p:cNvSpPr>
          <p:nvPr/>
        </p:nvSpPr>
        <p:spPr>
          <a:xfrm>
            <a:off x="457200" y="1342841"/>
            <a:ext cx="8229600" cy="4526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17170" marR="0" lvl="0" indent="-361950" algn="l" defTabSz="86868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ts val="2200"/>
              <a:buFont typeface="Times New Roman"/>
              <a:buChar char="•"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Create a base of loyal customers.</a:t>
            </a:r>
          </a:p>
          <a:p>
            <a:pPr marL="217170" marR="0" lvl="0" indent="-361950" algn="l" defTabSz="868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Times New Roman"/>
              <a:buChar char="•"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Lock in your existing customer base--</a:t>
            </a:r>
          </a:p>
          <a:p>
            <a:pPr marL="0" marR="0" lvl="0" indent="0" algn="l" defTabSz="86868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through special offers and discounts.</a:t>
            </a:r>
          </a:p>
          <a:p>
            <a:pPr marL="217170" marR="0" lvl="0" indent="-361950" algn="l" defTabSz="86868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ts val="2200"/>
              <a:buFont typeface="Times New Roman"/>
              <a:buChar char="•"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Take up the use of appropriate </a:t>
            </a:r>
          </a:p>
          <a:p>
            <a:pPr marL="0" marR="0" lvl="0" indent="0" algn="l" defTabSz="86868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technological equipment.</a:t>
            </a:r>
          </a:p>
          <a:p>
            <a:pPr marL="217170" marR="0" lvl="0" indent="-361950" algn="l" defTabSz="86868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ts val="2200"/>
              <a:buFont typeface="Times New Roman"/>
              <a:buChar char="•"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Provision of free customer service.</a:t>
            </a:r>
          </a:p>
          <a:p>
            <a:pPr marL="217170" marR="0" lvl="0" indent="-361950" algn="l" defTabSz="868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Times New Roman"/>
              <a:buChar char="•"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Responsiveness and efficiency.</a:t>
            </a:r>
          </a:p>
          <a:p>
            <a:pPr marL="217170" marR="0" lvl="0" indent="-361950" algn="l" defTabSz="868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Times New Roman"/>
              <a:buChar char="•"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Deployment of technology, machinability, along with the pricing strategies.</a:t>
            </a:r>
          </a:p>
          <a:p>
            <a:pPr marL="217170" marR="0" lvl="0" indent="-361950" algn="l" defTabSz="868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Times New Roman"/>
              <a:buChar char="•"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Management and optimisation.</a:t>
            </a:r>
          </a:p>
          <a:p>
            <a:pPr marL="217170" marR="0" lvl="0" indent="-361950" algn="l" defTabSz="868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Times New Roman"/>
              <a:buChar char="•"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Customisation according to the requirement.</a:t>
            </a:r>
          </a:p>
          <a:p>
            <a:pPr marL="217170" marR="0" lvl="0" indent="-361950" algn="l" defTabSz="868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Times New Roman"/>
              <a:buChar char="•"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Expansion of branches.</a:t>
            </a:r>
          </a:p>
          <a:p>
            <a:pPr marL="217170" marR="0" lvl="0" indent="-361950" algn="l" defTabSz="868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200"/>
              <a:buFont typeface="Times New Roman"/>
              <a:buChar char="•"/>
              <a:tabLst/>
              <a:defRPr sz="2200">
                <a:solidFill>
                  <a:srgbClr val="12313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12313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Update blogs, reports and websites. </a:t>
            </a: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123133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09;g628e225084_0_169"/>
          <p:cNvSpPr txBox="1">
            <a:spLocks noGrp="1"/>
          </p:cNvSpPr>
          <p:nvPr>
            <p:ph type="sldNum" sz="quarter" idx="4294967295"/>
          </p:nvPr>
        </p:nvSpPr>
        <p:spPr>
          <a:xfrm>
            <a:off x="8610601" y="6540824"/>
            <a:ext cx="380998" cy="3171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  <p:pic>
        <p:nvPicPr>
          <p:cNvPr id="5" name="Google Shape;97;p1" descr="Google Shape;97;p1"/>
          <p:cNvPicPr>
            <a:picLocks noChangeAspect="1"/>
          </p:cNvPicPr>
          <p:nvPr/>
        </p:nvPicPr>
        <p:blipFill>
          <a:blip r:embed="rId2">
            <a:alphaModFix amt="36096"/>
            <a:extLst/>
          </a:blip>
          <a:srcRect l="1553" t="3106" r="1553"/>
          <a:stretch>
            <a:fillRect/>
          </a:stretch>
        </p:blipFill>
        <p:spPr>
          <a:xfrm>
            <a:off x="7977584" y="5890716"/>
            <a:ext cx="732612" cy="72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4;p2"/>
          <p:cNvSpPr txBox="1">
            <a:spLocks noGrp="1"/>
          </p:cNvSpPr>
          <p:nvPr>
            <p:ph type="sldNum" sz="quarter" idx="4294967295"/>
          </p:nvPr>
        </p:nvSpPr>
        <p:spPr>
          <a:xfrm>
            <a:off x="8807578" y="6540836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pic>
        <p:nvPicPr>
          <p:cNvPr id="6" name="Google Shape;107;p2" descr="Google Shape;10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3160" y="89451"/>
            <a:ext cx="3218782" cy="3074666"/>
          </a:xfrm>
          <a:prstGeom prst="rect">
            <a:avLst/>
          </a:prstGeom>
          <a:ln w="25400">
            <a:solidFill>
              <a:srgbClr val="030303"/>
            </a:solidFill>
            <a:miter lim="400000"/>
          </a:ln>
        </p:spPr>
      </p:pic>
      <p:pic>
        <p:nvPicPr>
          <p:cNvPr id="7" name="Google Shape;108;p2" descr="Google Shape;108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507" y="3318831"/>
            <a:ext cx="3516466" cy="3080011"/>
          </a:xfrm>
          <a:prstGeom prst="rect">
            <a:avLst/>
          </a:prstGeom>
          <a:ln w="25400">
            <a:solidFill>
              <a:srgbClr val="030303"/>
            </a:solidFill>
            <a:miter lim="400000"/>
          </a:ln>
        </p:spPr>
      </p:pic>
      <p:pic>
        <p:nvPicPr>
          <p:cNvPr id="8" name="Google Shape;109;p2" descr="Google Shape;109;p2"/>
          <p:cNvPicPr>
            <a:picLocks noChangeAspect="1"/>
          </p:cNvPicPr>
          <p:nvPr/>
        </p:nvPicPr>
        <p:blipFill>
          <a:blip r:embed="rId4">
            <a:extLst/>
          </a:blip>
          <a:srcRect l="1252" r="1252"/>
          <a:stretch>
            <a:fillRect/>
          </a:stretch>
        </p:blipFill>
        <p:spPr>
          <a:xfrm>
            <a:off x="4148386" y="3318950"/>
            <a:ext cx="3218808" cy="3079891"/>
          </a:xfrm>
          <a:prstGeom prst="rect">
            <a:avLst/>
          </a:prstGeom>
          <a:ln w="25400">
            <a:solidFill>
              <a:srgbClr val="030303"/>
            </a:solidFill>
            <a:miter lim="400000"/>
          </a:ln>
        </p:spPr>
      </p:pic>
      <p:pic>
        <p:nvPicPr>
          <p:cNvPr id="9" name="Google Shape;97;p1" descr="Google Shape;97;p1"/>
          <p:cNvPicPr>
            <a:picLocks noChangeAspect="1"/>
          </p:cNvPicPr>
          <p:nvPr/>
        </p:nvPicPr>
        <p:blipFill>
          <a:blip r:embed="rId5">
            <a:alphaModFix amt="36096"/>
            <a:extLst/>
          </a:blip>
          <a:srcRect l="1553" t="3106" r="1553"/>
          <a:stretch>
            <a:fillRect/>
          </a:stretch>
        </p:blipFill>
        <p:spPr>
          <a:xfrm>
            <a:off x="7977584" y="5890716"/>
            <a:ext cx="732612" cy="72825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VIEWS…"/>
          <p:cNvSpPr txBox="1">
            <a:spLocks noGrp="1"/>
          </p:cNvSpPr>
          <p:nvPr>
            <p:ph type="title"/>
          </p:nvPr>
        </p:nvSpPr>
        <p:spPr>
          <a:xfrm>
            <a:off x="390657" y="473475"/>
            <a:ext cx="4855114" cy="1508126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algn="l" defTabSz="886967">
              <a:defRPr sz="3200" b="1">
                <a:solidFill>
                  <a:srgbClr val="1348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VIEWS </a:t>
            </a:r>
          </a:p>
          <a:p>
            <a:pPr algn="l" defTabSz="886967">
              <a:defRPr sz="3200" b="1">
                <a:solidFill>
                  <a:srgbClr val="1348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OF</a:t>
            </a:r>
          </a:p>
          <a:p>
            <a:pPr algn="l" defTabSz="886967">
              <a:defRPr sz="3200" b="1">
                <a:solidFill>
                  <a:srgbClr val="1348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VEHICLE</a:t>
            </a:r>
          </a:p>
        </p:txBody>
      </p:sp>
      <p:sp>
        <p:nvSpPr>
          <p:cNvPr id="11" name="FRONT VIEW"/>
          <p:cNvSpPr txBox="1"/>
          <p:nvPr/>
        </p:nvSpPr>
        <p:spPr>
          <a:xfrm>
            <a:off x="7544807" y="1504369"/>
            <a:ext cx="1414364" cy="24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700" b="1">
                <a:solidFill>
                  <a:srgbClr val="1D343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FRONT VIEW</a:t>
            </a:r>
          </a:p>
        </p:txBody>
      </p:sp>
      <p:sp>
        <p:nvSpPr>
          <p:cNvPr id="12" name="REAR VIEW"/>
          <p:cNvSpPr txBox="1"/>
          <p:nvPr/>
        </p:nvSpPr>
        <p:spPr>
          <a:xfrm>
            <a:off x="7559909" y="4736491"/>
            <a:ext cx="1274366" cy="24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700" b="1">
                <a:solidFill>
                  <a:srgbClr val="1634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REAR VIEW</a:t>
            </a:r>
          </a:p>
        </p:txBody>
      </p:sp>
      <p:sp>
        <p:nvSpPr>
          <p:cNvPr id="13" name="SIDE VIEW"/>
          <p:cNvSpPr txBox="1"/>
          <p:nvPr/>
        </p:nvSpPr>
        <p:spPr>
          <a:xfrm>
            <a:off x="1567411" y="2919826"/>
            <a:ext cx="1234505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18322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SIDE 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5990" t="3907" r="2159" b="3909"/>
          <a:stretch>
            <a:fillRect/>
          </a:stretch>
        </p:blipFill>
        <p:spPr>
          <a:xfrm>
            <a:off x="6409687" y="3000269"/>
            <a:ext cx="2609851" cy="2447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9903" y="15253"/>
                </a:moveTo>
                <a:cubicBezTo>
                  <a:pt x="9944" y="15255"/>
                  <a:pt x="9982" y="15275"/>
                  <a:pt x="10005" y="15313"/>
                </a:cubicBezTo>
                <a:cubicBezTo>
                  <a:pt x="10041" y="15373"/>
                  <a:pt x="10024" y="15454"/>
                  <a:pt x="9966" y="15492"/>
                </a:cubicBezTo>
                <a:cubicBezTo>
                  <a:pt x="9907" y="15529"/>
                  <a:pt x="9828" y="15510"/>
                  <a:pt x="9792" y="15450"/>
                </a:cubicBezTo>
                <a:cubicBezTo>
                  <a:pt x="9755" y="15389"/>
                  <a:pt x="9776" y="15308"/>
                  <a:pt x="9834" y="15271"/>
                </a:cubicBezTo>
                <a:cubicBezTo>
                  <a:pt x="9856" y="15257"/>
                  <a:pt x="9879" y="15252"/>
                  <a:pt x="9903" y="15253"/>
                </a:cubicBezTo>
                <a:close/>
                <a:moveTo>
                  <a:pt x="19357" y="17457"/>
                </a:moveTo>
                <a:cubicBezTo>
                  <a:pt x="19397" y="17458"/>
                  <a:pt x="19436" y="17482"/>
                  <a:pt x="19458" y="17520"/>
                </a:cubicBezTo>
                <a:cubicBezTo>
                  <a:pt x="19495" y="17580"/>
                  <a:pt x="19474" y="17657"/>
                  <a:pt x="19416" y="17695"/>
                </a:cubicBezTo>
                <a:cubicBezTo>
                  <a:pt x="19357" y="17732"/>
                  <a:pt x="19281" y="17713"/>
                  <a:pt x="19245" y="17653"/>
                </a:cubicBezTo>
                <a:cubicBezTo>
                  <a:pt x="19209" y="17592"/>
                  <a:pt x="19226" y="17515"/>
                  <a:pt x="19284" y="17478"/>
                </a:cubicBezTo>
                <a:cubicBezTo>
                  <a:pt x="19306" y="17464"/>
                  <a:pt x="19332" y="17455"/>
                  <a:pt x="19357" y="17457"/>
                </a:cubicBezTo>
                <a:close/>
              </a:path>
            </a:pathLst>
          </a:custGeom>
          <a:ln w="12700">
            <a:solidFill>
              <a:srgbClr val="030303"/>
            </a:solidFill>
            <a:miter lim="400000"/>
          </a:ln>
        </p:spPr>
      </p:pic>
      <p:sp>
        <p:nvSpPr>
          <p:cNvPr id="3" name="Google Shape;116;g47771426f2_1_1"/>
          <p:cNvSpPr txBox="1">
            <a:spLocks/>
          </p:cNvSpPr>
          <p:nvPr/>
        </p:nvSpPr>
        <p:spPr>
          <a:xfrm>
            <a:off x="402482" y="952034"/>
            <a:ext cx="4426106" cy="5450435"/>
          </a:xfrm>
          <a:prstGeom prst="rect">
            <a:avLst/>
          </a:prstGeom>
        </p:spPr>
        <p:txBody>
          <a:bodyPr vert="horz" lIns="38100" tIns="38100" rIns="38100" bIns="38100" rtlCol="0">
            <a:normAutofit/>
          </a:bodyPr>
          <a:lstStyle/>
          <a:p>
            <a:pPr marL="342900" marR="0" lvl="0" indent="-317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ts val="1600"/>
              <a:buFont typeface="Times New Roman"/>
              <a:buChar char="•"/>
              <a:tabLst/>
              <a:defRPr sz="1600" b="1" u="sng">
                <a:solidFill>
                  <a:srgbClr val="234B0F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sng" strike="noStrike" kern="1200" cap="none" spc="0" normalizeH="0" baseline="0" noProof="0" smtClean="0">
                <a:ln>
                  <a:noFill/>
                </a:ln>
                <a:solidFill>
                  <a:srgbClr val="234B0F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DIMENSIONS AND WEIGHT</a:t>
            </a:r>
            <a:endParaRPr kumimoji="0" lang="en-IN" sz="1400" b="1" i="0" u="sng" strike="noStrike" kern="1200" cap="none" spc="0" normalizeH="0" baseline="0" noProof="0" smtClean="0">
              <a:ln>
                <a:noFill/>
              </a:ln>
              <a:solidFill>
                <a:srgbClr val="234B0F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 b="1"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rgbClr val="234A45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Kerb weight</a:t>
            </a: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34A45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=    130 kgs</a:t>
            </a:r>
            <a:endParaRPr kumimoji="0" lang="en-IN" sz="1500" b="1" i="0" u="none" strike="noStrike" kern="1200" cap="none" spc="0" normalizeH="0" baseline="0" noProof="0" smtClean="0">
              <a:ln>
                <a:noFill/>
              </a:ln>
              <a:solidFill>
                <a:srgbClr val="234A45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solidFill>
                  <a:srgbClr val="234A45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34A45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rgbClr val="234A45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Wheel base</a:t>
            </a: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34A45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  =    52”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solidFill>
                  <a:srgbClr val="234A45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34A45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rgbClr val="234A45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Track width     </a:t>
            </a: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34A45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=    52.5”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 b="1">
                <a:solidFill>
                  <a:srgbClr val="234A45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rgbClr val="234A45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Height </a:t>
            </a: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rgbClr val="234A45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 </a:t>
            </a: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    </a:t>
            </a: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=   </a:t>
            </a:r>
            <a:r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59.75</a:t>
            </a: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”</a:t>
            </a:r>
            <a:endParaRPr kumimoji="0" lang="en-IN" sz="1400" b="1" i="0" u="none" strike="noStrike" kern="1200" cap="none" spc="0" normalizeH="0" baseline="0" noProof="0" smtClean="0">
              <a:ln>
                <a:noFill/>
              </a:ln>
              <a:solidFill>
                <a:srgbClr val="234A45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17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ts val="1600"/>
              <a:buFont typeface="Times New Roman"/>
              <a:buChar char="•"/>
              <a:tabLst/>
              <a:defRPr sz="1600" b="1" u="sng">
                <a:solidFill>
                  <a:srgbClr val="26460B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sng" strike="noStrike" kern="1200" cap="none" spc="0" normalizeH="0" baseline="0" noProof="0" smtClean="0">
                <a:ln>
                  <a:noFill/>
                </a:ln>
                <a:solidFill>
                  <a:srgbClr val="26460B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MATERIAL SPECIFICATION</a:t>
            </a:r>
            <a:endParaRPr kumimoji="0" lang="en-IN" sz="1400" b="1" i="0" u="sng" strike="noStrike" kern="1200" cap="none" spc="0" normalizeH="0" baseline="0" noProof="0" smtClean="0">
              <a:ln>
                <a:noFill/>
              </a:ln>
              <a:solidFill>
                <a:srgbClr val="26460B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     </a:t>
            </a: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rgbClr val="1C414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AISI 1018</a:t>
            </a: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1C414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for roll cage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solidFill>
                  <a:srgbClr val="1C4141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1C414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      Stainless steel for steering tie rods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solidFill>
                  <a:srgbClr val="1C4141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1C414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rgbClr val="1C414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  EN 24</a:t>
            </a: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1C414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(MS Bright) for sha</a:t>
            </a: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latin typeface="Cambria"/>
                <a:ea typeface="Cambria"/>
                <a:cs typeface="Cambria"/>
                <a:sym typeface="Cambria"/>
              </a:defRPr>
            </a:pPr>
            <a:endParaRPr kumimoji="0" lang="en-IN" sz="1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17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ts val="1600"/>
              <a:buFont typeface="Times New Roman"/>
              <a:buChar char="•"/>
              <a:tabLst/>
              <a:defRPr sz="1600" b="1" u="sng">
                <a:solidFill>
                  <a:srgbClr val="204A08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sng" strike="noStrike" kern="1200" cap="none" spc="0" normalizeH="0" baseline="0" noProof="0" smtClean="0">
                <a:ln>
                  <a:noFill/>
                </a:ln>
                <a:solidFill>
                  <a:srgbClr val="204A08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TRANSMISSION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solidFill>
                  <a:srgbClr val="223A4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23A4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Solid Shaft - 44.5”, 20mm diameter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solidFill>
                  <a:srgbClr val="223A4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23A4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     48 V , 750 W BLDC Motor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solidFill>
                  <a:srgbClr val="223A4E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 kumimoji="0" lang="en-IN" sz="1500" b="0" i="0" u="none" strike="noStrike" kern="1200" cap="none" spc="0" normalizeH="0" baseline="0" noProof="0" smtClean="0">
              <a:ln>
                <a:noFill/>
              </a:ln>
              <a:solidFill>
                <a:srgbClr val="223A4E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17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ts val="1600"/>
              <a:buFont typeface="Times New Roman"/>
              <a:buChar char="•"/>
              <a:tabLst/>
              <a:defRPr sz="1600" b="1" u="sng">
                <a:solidFill>
                  <a:srgbClr val="204612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sng" strike="noStrike" kern="1200" cap="none" spc="0" normalizeH="0" baseline="0" noProof="0" smtClean="0">
                <a:ln>
                  <a:noFill/>
                </a:ln>
                <a:solidFill>
                  <a:srgbClr val="204612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BRAKING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rgbClr val="25364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Mechanical disc brakes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solidFill>
                  <a:srgbClr val="25364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5364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Rotor diameter-- Front  -  160mm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solidFill>
                  <a:srgbClr val="25364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5364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                     -- Rear   -  170mm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>
                <a:solidFill>
                  <a:srgbClr val="25364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5364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Brake Callipers     -   Aluminium Alloy.</a:t>
            </a:r>
            <a:endParaRPr kumimoji="0" lang="en-IN" sz="1500" b="0" i="0" u="none" strike="noStrike" kern="1200" cap="none" spc="0" normalizeH="0" baseline="0" noProof="0">
              <a:ln>
                <a:noFill/>
              </a:ln>
              <a:solidFill>
                <a:srgbClr val="253643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17;g47771426f2_1_1"/>
          <p:cNvSpPr txBox="1">
            <a:spLocks noGrp="1"/>
          </p:cNvSpPr>
          <p:nvPr>
            <p:ph type="sldNum" sz="quarter" idx="4294967295"/>
          </p:nvPr>
        </p:nvSpPr>
        <p:spPr>
          <a:xfrm>
            <a:off x="8807578" y="6540824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5" name="Google Shape;118;g47771426f2_1_1"/>
          <p:cNvSpPr txBox="1">
            <a:spLocks/>
          </p:cNvSpPr>
          <p:nvPr/>
        </p:nvSpPr>
        <p:spPr>
          <a:xfrm>
            <a:off x="3575456" y="872732"/>
            <a:ext cx="4038602" cy="56090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marL="3429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ts val="1600"/>
              <a:buFont typeface="Times New Roman"/>
              <a:buChar char="•"/>
              <a:tabLst/>
              <a:defRPr sz="1600" b="1" u="sng">
                <a:solidFill>
                  <a:srgbClr val="1C500B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sng" strike="noStrike" kern="1200" cap="none" spc="0" normalizeH="0" baseline="0" noProof="0" smtClean="0">
                <a:ln>
                  <a:noFill/>
                </a:ln>
                <a:solidFill>
                  <a:srgbClr val="1C500B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BRAKING</a:t>
            </a:r>
            <a:endParaRPr kumimoji="0" lang="en-IN" sz="1400" b="1" i="0" u="sng" strike="noStrike" kern="1200" cap="none" spc="0" normalizeH="0" baseline="0" noProof="0" smtClean="0">
              <a:ln>
                <a:noFill/>
              </a:ln>
              <a:solidFill>
                <a:srgbClr val="1C500B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rgbClr val="0E465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rgbClr val="0E465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Mechanical disc brakes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23465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3465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3465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Rotor diameter</a:t>
            </a:r>
            <a:r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rgbClr val="23465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3465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-</a:t>
            </a: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3465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-  Front  -  160mm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23465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3465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                        --  Rear   -  170mm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23465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3465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kumimoji="0" lang="en-IN" sz="1500" b="0" i="0" u="none" strike="noStrike" kern="1200" cap="none" spc="0" normalizeH="0" baseline="0" noProof="0" smtClean="0">
                <a:ln>
                  <a:noFill/>
                </a:ln>
                <a:solidFill>
                  <a:srgbClr val="23465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Brake Callipers</a:t>
            </a: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3465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-     Aluminium Alloy.</a:t>
            </a:r>
            <a:endParaRPr kumimoji="0" lang="en-IN" sz="1400" b="0" i="0" u="none" strike="noStrike" kern="1200" cap="none" spc="0" normalizeH="0" baseline="0" noProof="0" smtClean="0">
              <a:ln>
                <a:noFill/>
              </a:ln>
              <a:solidFill>
                <a:srgbClr val="234650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502557" marR="0" lvl="0" indent="-362856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ts val="1600"/>
              <a:buFont typeface="Times New Roman"/>
              <a:buChar char="•"/>
              <a:tabLst/>
              <a:defRPr sz="1600" b="1" u="sng">
                <a:solidFill>
                  <a:srgbClr val="153D11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sng" strike="noStrike" kern="1200" cap="none" spc="0" normalizeH="0" baseline="0" noProof="0" smtClean="0">
                <a:ln>
                  <a:noFill/>
                </a:ln>
                <a:solidFill>
                  <a:srgbClr val="153D1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WHEELS</a:t>
            </a:r>
            <a:r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endParaRPr kumimoji="0" lang="en-IN" sz="1400" b="1" i="0" u="sng" strike="noStrike" kern="1200" cap="none" spc="0" normalizeH="0" baseline="0" noProof="0" smtClean="0">
              <a:ln>
                <a:noFill/>
              </a:ln>
              <a:solidFill>
                <a:srgbClr val="153D11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  </a:t>
            </a: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rgbClr val="2C4149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( Alloy, Spokes )</a:t>
            </a: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rgbClr val="2C4149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rgbClr val="2C4149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C4149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Front Diameter    --  20”</a:t>
            </a: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2C4149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C4149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Rear Diameter     --  26”</a:t>
            </a:r>
            <a:endParaRPr kumimoji="0" lang="en-IN" sz="1400" b="0" i="0" u="none" strike="noStrike" kern="1200" cap="none" spc="0" normalizeH="0" baseline="0" noProof="0" smtClean="0">
              <a:ln>
                <a:noFill/>
              </a:ln>
              <a:solidFill>
                <a:srgbClr val="2C4149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175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ts val="1600"/>
              <a:buFont typeface="Times New Roman"/>
              <a:buChar char="•"/>
              <a:tabLst/>
              <a:defRPr sz="1600" b="1" u="sng">
                <a:solidFill>
                  <a:srgbClr val="143E1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sng" strike="noStrike" kern="1200" cap="none" spc="0" normalizeH="0" baseline="0" noProof="0" smtClean="0">
                <a:ln>
                  <a:noFill/>
                </a:ln>
                <a:solidFill>
                  <a:srgbClr val="143E13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SUSPENSION</a:t>
            </a:r>
            <a:endParaRPr kumimoji="0" lang="en-IN" sz="1400" b="1" i="0" u="sng" strike="noStrike" kern="1200" cap="none" spc="0" normalizeH="0" baseline="0" noProof="0" smtClean="0">
              <a:ln>
                <a:noFill/>
              </a:ln>
              <a:solidFill>
                <a:srgbClr val="143E13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571500" algn="just" defTabSz="914400" rtl="0" eaLnBrk="1" fontAlgn="auto" latinLnBrk="0" hangingPunct="1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rgbClr val="2A444A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rgbClr val="2A444A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Rear Coil Spring </a:t>
            </a:r>
          </a:p>
          <a:p>
            <a:pPr marL="0" marR="0" lvl="0" indent="5715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rgbClr val="2A444A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rgbClr val="2A444A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Suspension </a:t>
            </a:r>
          </a:p>
          <a:p>
            <a:pPr marL="0" marR="0" lvl="0" indent="5715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2A444A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A444A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Length            --      4”</a:t>
            </a:r>
          </a:p>
          <a:p>
            <a:pPr marL="0" marR="0" lvl="0" indent="5715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2A444A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A444A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Spring Travel  --     42mm</a:t>
            </a:r>
          </a:p>
          <a:p>
            <a:pPr marL="0" marR="0" lvl="0" indent="5715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rgbClr val="2A444A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rgbClr val="2A444A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Front Suspension Forks</a:t>
            </a:r>
          </a:p>
          <a:p>
            <a:pPr marL="0" marR="0" lvl="0" indent="5715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2A444A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A444A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Spring Travel  -- 1.25”</a:t>
            </a:r>
          </a:p>
          <a:p>
            <a:pPr marL="3429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ts val="1600"/>
              <a:buFont typeface="Times New Roman"/>
              <a:buChar char="•"/>
              <a:tabLst/>
              <a:defRPr sz="1600" b="1" u="sng">
                <a:solidFill>
                  <a:srgbClr val="13381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1" i="0" u="sng" strike="noStrike" kern="1200" cap="none" spc="0" normalizeH="0" baseline="0" noProof="0" smtClean="0">
                <a:ln>
                  <a:noFill/>
                </a:ln>
                <a:solidFill>
                  <a:srgbClr val="13381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STEERING</a:t>
            </a:r>
            <a:endParaRPr kumimoji="0" lang="en-IN" sz="1400" b="1" i="0" u="sng" strike="noStrike" kern="1200" cap="none" spc="0" normalizeH="0" baseline="0" noProof="0" smtClean="0">
              <a:ln>
                <a:noFill/>
              </a:ln>
              <a:solidFill>
                <a:srgbClr val="133810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2D4F5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D4F5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srgbClr val="2D4F5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Lever Mechanism</a:t>
            </a: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2D4F5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2D4F5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Steering ratio = 1:1</a:t>
            </a: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2D4F5E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" name="Google Shape;97;p1" descr="Google Shape;97;p1"/>
          <p:cNvPicPr>
            <a:picLocks noChangeAspect="1"/>
          </p:cNvPicPr>
          <p:nvPr/>
        </p:nvPicPr>
        <p:blipFill>
          <a:blip r:embed="rId3">
            <a:alphaModFix amt="36096"/>
            <a:extLst/>
          </a:blip>
          <a:srcRect l="1553" t="3106" r="1553"/>
          <a:stretch>
            <a:fillRect/>
          </a:stretch>
        </p:blipFill>
        <p:spPr>
          <a:xfrm>
            <a:off x="7977584" y="5890716"/>
            <a:ext cx="732612" cy="72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7;p1" descr="Google Shape;97;p1"/>
          <p:cNvPicPr>
            <a:picLocks noChangeAspect="1"/>
          </p:cNvPicPr>
          <p:nvPr/>
        </p:nvPicPr>
        <p:blipFill>
          <a:blip r:embed="rId2">
            <a:alphaModFix amt="36096"/>
            <a:extLst/>
          </a:blip>
          <a:srcRect l="1553" t="3106" r="1553"/>
          <a:stretch>
            <a:fillRect/>
          </a:stretch>
        </p:blipFill>
        <p:spPr>
          <a:xfrm>
            <a:off x="7977584" y="5890716"/>
            <a:ext cx="732612" cy="728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electric car .png" descr="electric car .png"/>
          <p:cNvPicPr>
            <a:picLocks noChangeAspect="1"/>
          </p:cNvPicPr>
          <p:nvPr/>
        </p:nvPicPr>
        <p:blipFill>
          <a:blip r:embed="rId3">
            <a:extLst/>
          </a:blip>
          <a:srcRect l="7188" t="19846" r="4488" b="5286"/>
          <a:stretch>
            <a:fillRect/>
          </a:stretch>
        </p:blipFill>
        <p:spPr>
          <a:xfrm>
            <a:off x="3870057" y="2456757"/>
            <a:ext cx="4849993" cy="2346668"/>
          </a:xfrm>
          <a:prstGeom prst="rect">
            <a:avLst/>
          </a:prstGeom>
          <a:ln w="12700">
            <a:miter lim="400000"/>
          </a:ln>
          <a:effectLst>
            <a:reflection stA="48195" endPos="40000" dir="5400000" sy="-100000" algn="bl" rotWithShape="0"/>
          </a:effectLst>
        </p:spPr>
      </p:pic>
      <p:sp>
        <p:nvSpPr>
          <p:cNvPr id="4" name="Google Shape;124;g47771426f2_1_9"/>
          <p:cNvSpPr txBox="1">
            <a:spLocks noGrp="1"/>
          </p:cNvSpPr>
          <p:nvPr>
            <p:ph type="title"/>
          </p:nvPr>
        </p:nvSpPr>
        <p:spPr>
          <a:xfrm>
            <a:off x="339244" y="342914"/>
            <a:ext cx="8229601" cy="1143001"/>
          </a:xfrm>
          <a:prstGeom prst="rect">
            <a:avLst/>
          </a:prstGeom>
        </p:spPr>
        <p:txBody>
          <a:bodyPr/>
          <a:lstStyle>
            <a:lvl1pPr algn="l">
              <a:defRPr sz="3400" b="1">
                <a:solidFill>
                  <a:srgbClr val="12390D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UNIQUE SELLING PROPOSITION (USP)</a:t>
            </a:r>
          </a:p>
        </p:txBody>
      </p:sp>
      <p:sp>
        <p:nvSpPr>
          <p:cNvPr id="5" name="Google Shape;125;g47771426f2_1_9"/>
          <p:cNvSpPr txBox="1">
            <a:spLocks/>
          </p:cNvSpPr>
          <p:nvPr/>
        </p:nvSpPr>
        <p:spPr>
          <a:xfrm>
            <a:off x="457199" y="1685985"/>
            <a:ext cx="7828906" cy="4946695"/>
          </a:xfrm>
          <a:prstGeom prst="rect">
            <a:avLst/>
          </a:prstGeom>
          <a:effectLst>
            <a:outerShdw blurRad="457200" dist="152400" rotWithShape="0">
              <a:srgbClr val="000000">
                <a:alpha val="78219"/>
              </a:srgbClr>
            </a:outerShdw>
            <a:reflection stA="93345" endPos="40000" dir="5400000" sy="-100000" algn="bl" rotWithShape="0"/>
          </a:effectLst>
        </p:spPr>
        <p:txBody>
          <a:bodyPr vert="horz" lIns="91440" tIns="45720" rIns="91440" bIns="45720" rtlCol="0">
            <a:normAutofit/>
          </a:bodyPr>
          <a:lstStyle/>
          <a:p>
            <a:pPr marL="109726" marR="0" lvl="0" indent="-164590" algn="l" defTabSz="438911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ts val="2400"/>
              <a:buFont typeface="Times New Roman"/>
              <a:buChar char="•"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21444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The market is the target, the quality is the bullet.</a:t>
            </a:r>
          </a:p>
          <a:p>
            <a:pPr marL="109726" marR="0" lvl="0" indent="-164590" algn="l" defTabSz="438911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ts val="2400"/>
              <a:buFont typeface="Times New Roman"/>
              <a:buChar char="•"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 kumimoji="0" lang="en-IN" sz="2400" b="0" i="0" u="none" strike="noStrike" kern="1200" cap="none" spc="0" normalizeH="0" baseline="0" noProof="0" smtClean="0">
              <a:ln>
                <a:noFill/>
              </a:ln>
              <a:solidFill>
                <a:srgbClr val="21444E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109726" marR="0" lvl="0" indent="-164590" algn="l" defTabSz="4389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Times New Roman"/>
              <a:buChar char="•"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21444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Fit India - Green India.</a:t>
            </a:r>
          </a:p>
          <a:p>
            <a:pPr marL="109726" marR="0" lvl="0" indent="-164590" algn="l" defTabSz="4389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Times New Roman"/>
              <a:buChar char="•"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 kumimoji="0" lang="en-IN" sz="2400" b="0" i="0" u="none" strike="noStrike" kern="1200" cap="none" spc="0" normalizeH="0" baseline="0" noProof="0" smtClean="0">
              <a:ln>
                <a:noFill/>
              </a:ln>
              <a:solidFill>
                <a:srgbClr val="21444E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109726" marR="0" lvl="0" indent="-164590" algn="l" defTabSz="4389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Times New Roman"/>
              <a:buChar char="•"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21444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Small is the new big.</a:t>
            </a:r>
          </a:p>
          <a:p>
            <a:pPr marL="109726" marR="0" lvl="0" indent="-164590" algn="l" defTabSz="4389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Times New Roman"/>
              <a:buChar char="•"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 kumimoji="0" lang="en-IN" sz="2400" b="0" i="0" u="none" strike="noStrike" kern="1200" cap="none" spc="0" normalizeH="0" baseline="0" noProof="0" smtClean="0">
              <a:ln>
                <a:noFill/>
              </a:ln>
              <a:solidFill>
                <a:srgbClr val="21444E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109726" marR="0" lvl="0" indent="-164590" algn="l" defTabSz="4389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Times New Roman"/>
              <a:buChar char="•"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21444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Driven by what’s inside!!</a:t>
            </a:r>
          </a:p>
          <a:p>
            <a:pPr marL="109726" marR="0" lvl="0" indent="-164590" algn="l" defTabSz="4389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Times New Roman"/>
              <a:buChar char="•"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 kumimoji="0" lang="en-IN" sz="2400" b="0" i="0" u="none" strike="noStrike" kern="1200" cap="none" spc="0" normalizeH="0" baseline="0" noProof="0" smtClean="0">
              <a:ln>
                <a:noFill/>
              </a:ln>
              <a:solidFill>
                <a:srgbClr val="21444E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109726" marR="0" lvl="0" indent="-164590" algn="l" defTabSz="4389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Times New Roman"/>
              <a:buChar char="•"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21444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Engineered to move the </a:t>
            </a:r>
          </a:p>
          <a:p>
            <a:pPr marL="0" marR="0" lvl="0" indent="0" algn="l" defTabSz="438911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21444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human spirit.</a:t>
            </a:r>
          </a:p>
          <a:p>
            <a:pPr marL="0" marR="0" lvl="0" indent="0" algn="l" defTabSz="438911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 kumimoji="0" lang="en-IN" sz="2400" b="0" i="0" u="none" strike="noStrike" kern="1200" cap="none" spc="0" normalizeH="0" baseline="0" noProof="0" smtClean="0">
              <a:ln>
                <a:noFill/>
              </a:ln>
              <a:solidFill>
                <a:srgbClr val="21444E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109726" marR="0" lvl="0" indent="-164590" algn="l" defTabSz="438911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ts val="2400"/>
              <a:buFont typeface="Times New Roman"/>
              <a:buChar char="•"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21444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GST rate reduction on </a:t>
            </a:r>
          </a:p>
          <a:p>
            <a:pPr marL="0" marR="0" lvl="0" indent="0" algn="l" defTabSz="438911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21444E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21444E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  electrical vehicles.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21444E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126;g47771426f2_1_9"/>
          <p:cNvSpPr txBox="1">
            <a:spLocks noGrp="1"/>
          </p:cNvSpPr>
          <p:nvPr>
            <p:ph type="sldNum" sz="quarter" idx="4294967295"/>
          </p:nvPr>
        </p:nvSpPr>
        <p:spPr>
          <a:xfrm>
            <a:off x="8807578" y="6540824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2">
            <a:alphaModFix amt="79655"/>
            <a:extLst/>
          </a:blip>
          <a:srcRect l="3774" t="3716" r="20343" b="6"/>
          <a:stretch>
            <a:fillRect/>
          </a:stretch>
        </p:blipFill>
        <p:spPr>
          <a:xfrm>
            <a:off x="5451247" y="3123590"/>
            <a:ext cx="3595292" cy="2409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72" extrusionOk="0">
                <a:moveTo>
                  <a:pt x="14107" y="4"/>
                </a:moveTo>
                <a:cubicBezTo>
                  <a:pt x="13935" y="22"/>
                  <a:pt x="13708" y="106"/>
                  <a:pt x="13411" y="249"/>
                </a:cubicBezTo>
                <a:lnTo>
                  <a:pt x="13058" y="416"/>
                </a:lnTo>
                <a:lnTo>
                  <a:pt x="13056" y="2310"/>
                </a:lnTo>
                <a:cubicBezTo>
                  <a:pt x="13056" y="3882"/>
                  <a:pt x="13038" y="4232"/>
                  <a:pt x="12951" y="4374"/>
                </a:cubicBezTo>
                <a:cubicBezTo>
                  <a:pt x="12857" y="4530"/>
                  <a:pt x="12857" y="4604"/>
                  <a:pt x="12951" y="5148"/>
                </a:cubicBezTo>
                <a:cubicBezTo>
                  <a:pt x="13032" y="5610"/>
                  <a:pt x="13056" y="6299"/>
                  <a:pt x="13056" y="8143"/>
                </a:cubicBezTo>
                <a:lnTo>
                  <a:pt x="13056" y="10538"/>
                </a:lnTo>
                <a:lnTo>
                  <a:pt x="12266" y="11578"/>
                </a:lnTo>
                <a:cubicBezTo>
                  <a:pt x="11832" y="12151"/>
                  <a:pt x="11084" y="13133"/>
                  <a:pt x="10602" y="13763"/>
                </a:cubicBezTo>
                <a:cubicBezTo>
                  <a:pt x="10120" y="14393"/>
                  <a:pt x="9301" y="15475"/>
                  <a:pt x="8783" y="16168"/>
                </a:cubicBezTo>
                <a:cubicBezTo>
                  <a:pt x="8265" y="16861"/>
                  <a:pt x="7599" y="17736"/>
                  <a:pt x="7303" y="18108"/>
                </a:cubicBezTo>
                <a:cubicBezTo>
                  <a:pt x="6081" y="19645"/>
                  <a:pt x="4720" y="21427"/>
                  <a:pt x="4716" y="21497"/>
                </a:cubicBezTo>
                <a:cubicBezTo>
                  <a:pt x="4713" y="21538"/>
                  <a:pt x="8388" y="21571"/>
                  <a:pt x="12889" y="21572"/>
                </a:cubicBezTo>
                <a:lnTo>
                  <a:pt x="13521" y="21572"/>
                </a:lnTo>
                <a:cubicBezTo>
                  <a:pt x="17972" y="21570"/>
                  <a:pt x="21600" y="21537"/>
                  <a:pt x="21598" y="21497"/>
                </a:cubicBezTo>
                <a:cubicBezTo>
                  <a:pt x="21595" y="21456"/>
                  <a:pt x="21010" y="20666"/>
                  <a:pt x="20299" y="19739"/>
                </a:cubicBezTo>
                <a:cubicBezTo>
                  <a:pt x="19087" y="18158"/>
                  <a:pt x="18630" y="17659"/>
                  <a:pt x="18463" y="17742"/>
                </a:cubicBezTo>
                <a:cubicBezTo>
                  <a:pt x="18424" y="17761"/>
                  <a:pt x="18303" y="17729"/>
                  <a:pt x="18196" y="17668"/>
                </a:cubicBezTo>
                <a:cubicBezTo>
                  <a:pt x="18005" y="17559"/>
                  <a:pt x="18005" y="17553"/>
                  <a:pt x="18136" y="17408"/>
                </a:cubicBezTo>
                <a:cubicBezTo>
                  <a:pt x="18286" y="17243"/>
                  <a:pt x="18338" y="17338"/>
                  <a:pt x="17600" y="16392"/>
                </a:cubicBezTo>
                <a:cubicBezTo>
                  <a:pt x="17459" y="16211"/>
                  <a:pt x="17018" y="15614"/>
                  <a:pt x="16622" y="15067"/>
                </a:cubicBezTo>
                <a:cubicBezTo>
                  <a:pt x="16226" y="14519"/>
                  <a:pt x="15873" y="14072"/>
                  <a:pt x="15840" y="14072"/>
                </a:cubicBezTo>
                <a:cubicBezTo>
                  <a:pt x="15807" y="14072"/>
                  <a:pt x="15696" y="13938"/>
                  <a:pt x="15592" y="13774"/>
                </a:cubicBezTo>
                <a:cubicBezTo>
                  <a:pt x="15477" y="13592"/>
                  <a:pt x="15346" y="13483"/>
                  <a:pt x="15256" y="13497"/>
                </a:cubicBezTo>
                <a:cubicBezTo>
                  <a:pt x="15154" y="13512"/>
                  <a:pt x="15117" y="13477"/>
                  <a:pt x="15135" y="13373"/>
                </a:cubicBezTo>
                <a:cubicBezTo>
                  <a:pt x="15160" y="13228"/>
                  <a:pt x="15154" y="12339"/>
                  <a:pt x="15123" y="11721"/>
                </a:cubicBezTo>
                <a:lnTo>
                  <a:pt x="15108" y="11422"/>
                </a:lnTo>
                <a:lnTo>
                  <a:pt x="15797" y="11390"/>
                </a:lnTo>
                <a:lnTo>
                  <a:pt x="16489" y="11362"/>
                </a:lnTo>
                <a:lnTo>
                  <a:pt x="16489" y="10616"/>
                </a:lnTo>
                <a:lnTo>
                  <a:pt x="16489" y="9870"/>
                </a:lnTo>
                <a:lnTo>
                  <a:pt x="16253" y="9870"/>
                </a:lnTo>
                <a:cubicBezTo>
                  <a:pt x="15937" y="9870"/>
                  <a:pt x="15841" y="9613"/>
                  <a:pt x="15781" y="8623"/>
                </a:cubicBezTo>
                <a:cubicBezTo>
                  <a:pt x="15755" y="8185"/>
                  <a:pt x="15705" y="7722"/>
                  <a:pt x="15673" y="7596"/>
                </a:cubicBezTo>
                <a:cubicBezTo>
                  <a:pt x="15641" y="7469"/>
                  <a:pt x="15419" y="7154"/>
                  <a:pt x="15177" y="6893"/>
                </a:cubicBezTo>
                <a:lnTo>
                  <a:pt x="14739" y="6420"/>
                </a:lnTo>
                <a:lnTo>
                  <a:pt x="14939" y="6139"/>
                </a:lnTo>
                <a:cubicBezTo>
                  <a:pt x="15050" y="5985"/>
                  <a:pt x="15159" y="5738"/>
                  <a:pt x="15180" y="5589"/>
                </a:cubicBezTo>
                <a:cubicBezTo>
                  <a:pt x="15201" y="5440"/>
                  <a:pt x="15240" y="5159"/>
                  <a:pt x="15268" y="4967"/>
                </a:cubicBezTo>
                <a:cubicBezTo>
                  <a:pt x="15297" y="4764"/>
                  <a:pt x="15289" y="4580"/>
                  <a:pt x="15247" y="4427"/>
                </a:cubicBezTo>
                <a:cubicBezTo>
                  <a:pt x="15236" y="4396"/>
                  <a:pt x="15228" y="4367"/>
                  <a:pt x="15223" y="4342"/>
                </a:cubicBezTo>
                <a:cubicBezTo>
                  <a:pt x="15180" y="4225"/>
                  <a:pt x="15143" y="4159"/>
                  <a:pt x="15142" y="4200"/>
                </a:cubicBezTo>
                <a:cubicBezTo>
                  <a:pt x="15142" y="4246"/>
                  <a:pt x="15063" y="4189"/>
                  <a:pt x="14965" y="4075"/>
                </a:cubicBezTo>
                <a:cubicBezTo>
                  <a:pt x="14823" y="3909"/>
                  <a:pt x="14691" y="3866"/>
                  <a:pt x="14305" y="3866"/>
                </a:cubicBezTo>
                <a:cubicBezTo>
                  <a:pt x="14226" y="3866"/>
                  <a:pt x="14169" y="3854"/>
                  <a:pt x="14102" y="3848"/>
                </a:cubicBezTo>
                <a:cubicBezTo>
                  <a:pt x="14065" y="3853"/>
                  <a:pt x="14027" y="3857"/>
                  <a:pt x="13988" y="3851"/>
                </a:cubicBezTo>
                <a:cubicBezTo>
                  <a:pt x="13969" y="3848"/>
                  <a:pt x="13960" y="3841"/>
                  <a:pt x="13943" y="3837"/>
                </a:cubicBezTo>
                <a:cubicBezTo>
                  <a:pt x="13841" y="3816"/>
                  <a:pt x="13767" y="3781"/>
                  <a:pt x="13742" y="3745"/>
                </a:cubicBezTo>
                <a:cubicBezTo>
                  <a:pt x="13628" y="3576"/>
                  <a:pt x="13433" y="3880"/>
                  <a:pt x="13423" y="4242"/>
                </a:cubicBezTo>
                <a:cubicBezTo>
                  <a:pt x="13417" y="4442"/>
                  <a:pt x="13378" y="4519"/>
                  <a:pt x="13284" y="4519"/>
                </a:cubicBezTo>
                <a:cubicBezTo>
                  <a:pt x="13171" y="4519"/>
                  <a:pt x="13157" y="4398"/>
                  <a:pt x="13141" y="3361"/>
                </a:cubicBezTo>
                <a:cubicBezTo>
                  <a:pt x="13113" y="2788"/>
                  <a:pt x="13122" y="1879"/>
                  <a:pt x="13182" y="1823"/>
                </a:cubicBezTo>
                <a:cubicBezTo>
                  <a:pt x="13182" y="1823"/>
                  <a:pt x="13195" y="1824"/>
                  <a:pt x="13196" y="1823"/>
                </a:cubicBezTo>
                <a:cubicBezTo>
                  <a:pt x="13200" y="1817"/>
                  <a:pt x="13202" y="1800"/>
                  <a:pt x="13206" y="1795"/>
                </a:cubicBezTo>
                <a:cubicBezTo>
                  <a:pt x="13348" y="1627"/>
                  <a:pt x="14071" y="1260"/>
                  <a:pt x="14138" y="1322"/>
                </a:cubicBezTo>
                <a:cubicBezTo>
                  <a:pt x="14172" y="1353"/>
                  <a:pt x="14200" y="1446"/>
                  <a:pt x="14200" y="1525"/>
                </a:cubicBezTo>
                <a:cubicBezTo>
                  <a:pt x="14200" y="1604"/>
                  <a:pt x="14209" y="1667"/>
                  <a:pt x="14221" y="1667"/>
                </a:cubicBezTo>
                <a:cubicBezTo>
                  <a:pt x="14247" y="1667"/>
                  <a:pt x="14995" y="1270"/>
                  <a:pt x="15595" y="938"/>
                </a:cubicBezTo>
                <a:lnTo>
                  <a:pt x="16017" y="707"/>
                </a:lnTo>
                <a:lnTo>
                  <a:pt x="15292" y="711"/>
                </a:lnTo>
                <a:lnTo>
                  <a:pt x="14570" y="718"/>
                </a:lnTo>
                <a:lnTo>
                  <a:pt x="14548" y="441"/>
                </a:lnTo>
                <a:cubicBezTo>
                  <a:pt x="14523" y="116"/>
                  <a:pt x="14393" y="-28"/>
                  <a:pt x="14107" y="4"/>
                </a:cubicBezTo>
                <a:close/>
                <a:moveTo>
                  <a:pt x="7145" y="1525"/>
                </a:moveTo>
                <a:cubicBezTo>
                  <a:pt x="6971" y="1520"/>
                  <a:pt x="6838" y="1761"/>
                  <a:pt x="6838" y="2150"/>
                </a:cubicBezTo>
                <a:cubicBezTo>
                  <a:pt x="6838" y="2365"/>
                  <a:pt x="6872" y="2559"/>
                  <a:pt x="6924" y="2636"/>
                </a:cubicBezTo>
                <a:cubicBezTo>
                  <a:pt x="7015" y="2770"/>
                  <a:pt x="7152" y="2800"/>
                  <a:pt x="7300" y="2715"/>
                </a:cubicBezTo>
                <a:cubicBezTo>
                  <a:pt x="7455" y="2627"/>
                  <a:pt x="7392" y="2541"/>
                  <a:pt x="7181" y="2551"/>
                </a:cubicBezTo>
                <a:cubicBezTo>
                  <a:pt x="6975" y="2560"/>
                  <a:pt x="6974" y="2560"/>
                  <a:pt x="6957" y="2196"/>
                </a:cubicBezTo>
                <a:cubicBezTo>
                  <a:pt x="6936" y="1766"/>
                  <a:pt x="7051" y="1563"/>
                  <a:pt x="7234" y="1709"/>
                </a:cubicBezTo>
                <a:cubicBezTo>
                  <a:pt x="7361" y="1810"/>
                  <a:pt x="7448" y="1728"/>
                  <a:pt x="7331" y="1617"/>
                </a:cubicBezTo>
                <a:cubicBezTo>
                  <a:pt x="7267" y="1557"/>
                  <a:pt x="7203" y="1527"/>
                  <a:pt x="7145" y="1525"/>
                </a:cubicBezTo>
                <a:close/>
                <a:moveTo>
                  <a:pt x="3486" y="1539"/>
                </a:moveTo>
                <a:lnTo>
                  <a:pt x="3486" y="2150"/>
                </a:lnTo>
                <a:lnTo>
                  <a:pt x="3486" y="2764"/>
                </a:lnTo>
                <a:lnTo>
                  <a:pt x="3762" y="2764"/>
                </a:lnTo>
                <a:cubicBezTo>
                  <a:pt x="4081" y="2764"/>
                  <a:pt x="4133" y="2625"/>
                  <a:pt x="3829" y="2587"/>
                </a:cubicBezTo>
                <a:cubicBezTo>
                  <a:pt x="3665" y="2567"/>
                  <a:pt x="3624" y="2525"/>
                  <a:pt x="3624" y="2395"/>
                </a:cubicBezTo>
                <a:cubicBezTo>
                  <a:pt x="3624" y="2270"/>
                  <a:pt x="3667" y="2227"/>
                  <a:pt x="3815" y="2200"/>
                </a:cubicBezTo>
                <a:lnTo>
                  <a:pt x="4008" y="2164"/>
                </a:lnTo>
                <a:lnTo>
                  <a:pt x="3815" y="2114"/>
                </a:lnTo>
                <a:cubicBezTo>
                  <a:pt x="3669" y="2078"/>
                  <a:pt x="3624" y="2029"/>
                  <a:pt x="3624" y="1905"/>
                </a:cubicBezTo>
                <a:cubicBezTo>
                  <a:pt x="3624" y="1775"/>
                  <a:pt x="3665" y="1736"/>
                  <a:pt x="3829" y="1716"/>
                </a:cubicBezTo>
                <a:cubicBezTo>
                  <a:pt x="4133" y="1678"/>
                  <a:pt x="4081" y="1539"/>
                  <a:pt x="3762" y="1539"/>
                </a:cubicBezTo>
                <a:lnTo>
                  <a:pt x="3486" y="1539"/>
                </a:lnTo>
                <a:close/>
                <a:moveTo>
                  <a:pt x="5848" y="1539"/>
                </a:moveTo>
                <a:cubicBezTo>
                  <a:pt x="5818" y="1539"/>
                  <a:pt x="5793" y="1627"/>
                  <a:pt x="5793" y="1734"/>
                </a:cubicBezTo>
                <a:cubicBezTo>
                  <a:pt x="5793" y="2128"/>
                  <a:pt x="5496" y="2239"/>
                  <a:pt x="5379" y="1887"/>
                </a:cubicBezTo>
                <a:cubicBezTo>
                  <a:pt x="5289" y="1619"/>
                  <a:pt x="5245" y="1749"/>
                  <a:pt x="5245" y="2288"/>
                </a:cubicBezTo>
                <a:cubicBezTo>
                  <a:pt x="5245" y="2766"/>
                  <a:pt x="5332" y="2955"/>
                  <a:pt x="5364" y="2548"/>
                </a:cubicBezTo>
                <a:cubicBezTo>
                  <a:pt x="5401" y="2088"/>
                  <a:pt x="5747" y="2088"/>
                  <a:pt x="5784" y="2548"/>
                </a:cubicBezTo>
                <a:cubicBezTo>
                  <a:pt x="5821" y="3009"/>
                  <a:pt x="5903" y="2733"/>
                  <a:pt x="5903" y="2150"/>
                </a:cubicBezTo>
                <a:cubicBezTo>
                  <a:pt x="5903" y="1796"/>
                  <a:pt x="5880" y="1539"/>
                  <a:pt x="5848" y="1539"/>
                </a:cubicBezTo>
                <a:close/>
                <a:moveTo>
                  <a:pt x="7663" y="1539"/>
                </a:moveTo>
                <a:cubicBezTo>
                  <a:pt x="7631" y="1539"/>
                  <a:pt x="7608" y="1796"/>
                  <a:pt x="7608" y="2150"/>
                </a:cubicBezTo>
                <a:cubicBezTo>
                  <a:pt x="7608" y="2505"/>
                  <a:pt x="7631" y="2764"/>
                  <a:pt x="7663" y="2764"/>
                </a:cubicBezTo>
                <a:cubicBezTo>
                  <a:pt x="7693" y="2764"/>
                  <a:pt x="7717" y="2675"/>
                  <a:pt x="7717" y="2565"/>
                </a:cubicBezTo>
                <a:cubicBezTo>
                  <a:pt x="7717" y="2263"/>
                  <a:pt x="7805" y="2244"/>
                  <a:pt x="7937" y="2519"/>
                </a:cubicBezTo>
                <a:cubicBezTo>
                  <a:pt x="8002" y="2654"/>
                  <a:pt x="8093" y="2764"/>
                  <a:pt x="8139" y="2764"/>
                </a:cubicBezTo>
                <a:cubicBezTo>
                  <a:pt x="8199" y="2764"/>
                  <a:pt x="8172" y="2681"/>
                  <a:pt x="8051" y="2477"/>
                </a:cubicBezTo>
                <a:cubicBezTo>
                  <a:pt x="7957" y="2318"/>
                  <a:pt x="7882" y="2162"/>
                  <a:pt x="7882" y="2132"/>
                </a:cubicBezTo>
                <a:cubicBezTo>
                  <a:pt x="7882" y="2102"/>
                  <a:pt x="7962" y="1958"/>
                  <a:pt x="8058" y="1809"/>
                </a:cubicBezTo>
                <a:cubicBezTo>
                  <a:pt x="8186" y="1613"/>
                  <a:pt x="8209" y="1539"/>
                  <a:pt x="8144" y="1539"/>
                </a:cubicBezTo>
                <a:cubicBezTo>
                  <a:pt x="8095" y="1539"/>
                  <a:pt x="8002" y="1649"/>
                  <a:pt x="7937" y="1784"/>
                </a:cubicBezTo>
                <a:cubicBezTo>
                  <a:pt x="7805" y="2059"/>
                  <a:pt x="7717" y="2041"/>
                  <a:pt x="7717" y="1738"/>
                </a:cubicBezTo>
                <a:cubicBezTo>
                  <a:pt x="7717" y="1628"/>
                  <a:pt x="7693" y="1539"/>
                  <a:pt x="7663" y="1539"/>
                </a:cubicBezTo>
                <a:close/>
                <a:moveTo>
                  <a:pt x="8376" y="1539"/>
                </a:moveTo>
                <a:lnTo>
                  <a:pt x="8376" y="2150"/>
                </a:lnTo>
                <a:lnTo>
                  <a:pt x="8376" y="2764"/>
                </a:lnTo>
                <a:lnTo>
                  <a:pt x="8652" y="2764"/>
                </a:lnTo>
                <a:cubicBezTo>
                  <a:pt x="8971" y="2764"/>
                  <a:pt x="9026" y="2625"/>
                  <a:pt x="8721" y="2587"/>
                </a:cubicBezTo>
                <a:cubicBezTo>
                  <a:pt x="8557" y="2567"/>
                  <a:pt x="8514" y="2525"/>
                  <a:pt x="8514" y="2395"/>
                </a:cubicBezTo>
                <a:cubicBezTo>
                  <a:pt x="8514" y="2270"/>
                  <a:pt x="8559" y="2227"/>
                  <a:pt x="8707" y="2200"/>
                </a:cubicBezTo>
                <a:lnTo>
                  <a:pt x="8898" y="2164"/>
                </a:lnTo>
                <a:lnTo>
                  <a:pt x="8707" y="2114"/>
                </a:lnTo>
                <a:cubicBezTo>
                  <a:pt x="8562" y="2078"/>
                  <a:pt x="8514" y="2029"/>
                  <a:pt x="8514" y="1905"/>
                </a:cubicBezTo>
                <a:cubicBezTo>
                  <a:pt x="8514" y="1775"/>
                  <a:pt x="8557" y="1736"/>
                  <a:pt x="8721" y="1716"/>
                </a:cubicBezTo>
                <a:cubicBezTo>
                  <a:pt x="9026" y="1678"/>
                  <a:pt x="8971" y="1539"/>
                  <a:pt x="8652" y="1539"/>
                </a:cubicBezTo>
                <a:lnTo>
                  <a:pt x="8376" y="1539"/>
                </a:lnTo>
                <a:close/>
                <a:moveTo>
                  <a:pt x="1562" y="1542"/>
                </a:moveTo>
                <a:cubicBezTo>
                  <a:pt x="1475" y="1547"/>
                  <a:pt x="1384" y="1585"/>
                  <a:pt x="1345" y="1656"/>
                </a:cubicBezTo>
                <a:cubicBezTo>
                  <a:pt x="1262" y="1804"/>
                  <a:pt x="1291" y="2036"/>
                  <a:pt x="1399" y="2111"/>
                </a:cubicBezTo>
                <a:cubicBezTo>
                  <a:pt x="1644" y="2281"/>
                  <a:pt x="1700" y="2342"/>
                  <a:pt x="1700" y="2445"/>
                </a:cubicBezTo>
                <a:cubicBezTo>
                  <a:pt x="1700" y="2514"/>
                  <a:pt x="1635" y="2565"/>
                  <a:pt x="1535" y="2573"/>
                </a:cubicBezTo>
                <a:cubicBezTo>
                  <a:pt x="1267" y="2594"/>
                  <a:pt x="1256" y="2600"/>
                  <a:pt x="1342" y="2683"/>
                </a:cubicBezTo>
                <a:cubicBezTo>
                  <a:pt x="1457" y="2793"/>
                  <a:pt x="1692" y="2783"/>
                  <a:pt x="1771" y="2665"/>
                </a:cubicBezTo>
                <a:cubicBezTo>
                  <a:pt x="1906" y="2465"/>
                  <a:pt x="1848" y="2211"/>
                  <a:pt x="1645" y="2111"/>
                </a:cubicBezTo>
                <a:cubicBezTo>
                  <a:pt x="1416" y="1999"/>
                  <a:pt x="1366" y="1897"/>
                  <a:pt x="1454" y="1738"/>
                </a:cubicBezTo>
                <a:cubicBezTo>
                  <a:pt x="1497" y="1661"/>
                  <a:pt x="1569" y="1640"/>
                  <a:pt x="1659" y="1674"/>
                </a:cubicBezTo>
                <a:cubicBezTo>
                  <a:pt x="1757" y="1711"/>
                  <a:pt x="1788" y="1696"/>
                  <a:pt x="1760" y="1631"/>
                </a:cubicBezTo>
                <a:cubicBezTo>
                  <a:pt x="1733" y="1564"/>
                  <a:pt x="1649" y="1537"/>
                  <a:pt x="1562" y="1542"/>
                </a:cubicBezTo>
                <a:close/>
                <a:moveTo>
                  <a:pt x="4468" y="1542"/>
                </a:moveTo>
                <a:cubicBezTo>
                  <a:pt x="4381" y="1552"/>
                  <a:pt x="4294" y="1591"/>
                  <a:pt x="4258" y="1656"/>
                </a:cubicBezTo>
                <a:cubicBezTo>
                  <a:pt x="4175" y="1804"/>
                  <a:pt x="4203" y="2036"/>
                  <a:pt x="4311" y="2111"/>
                </a:cubicBezTo>
                <a:cubicBezTo>
                  <a:pt x="4556" y="2281"/>
                  <a:pt x="4613" y="2342"/>
                  <a:pt x="4613" y="2445"/>
                </a:cubicBezTo>
                <a:cubicBezTo>
                  <a:pt x="4613" y="2514"/>
                  <a:pt x="4546" y="2565"/>
                  <a:pt x="4446" y="2573"/>
                </a:cubicBezTo>
                <a:cubicBezTo>
                  <a:pt x="4178" y="2594"/>
                  <a:pt x="4169" y="2600"/>
                  <a:pt x="4256" y="2683"/>
                </a:cubicBezTo>
                <a:cubicBezTo>
                  <a:pt x="4390" y="2812"/>
                  <a:pt x="4504" y="2776"/>
                  <a:pt x="4637" y="2565"/>
                </a:cubicBezTo>
                <a:cubicBezTo>
                  <a:pt x="4784" y="2332"/>
                  <a:pt x="4755" y="2232"/>
                  <a:pt x="4499" y="2072"/>
                </a:cubicBezTo>
                <a:cubicBezTo>
                  <a:pt x="4292" y="1944"/>
                  <a:pt x="4266" y="1857"/>
                  <a:pt x="4392" y="1702"/>
                </a:cubicBezTo>
                <a:cubicBezTo>
                  <a:pt x="4453" y="1626"/>
                  <a:pt x="4494" y="1624"/>
                  <a:pt x="4549" y="1691"/>
                </a:cubicBezTo>
                <a:cubicBezTo>
                  <a:pt x="4627" y="1788"/>
                  <a:pt x="4712" y="1729"/>
                  <a:pt x="4663" y="1610"/>
                </a:cubicBezTo>
                <a:cubicBezTo>
                  <a:pt x="4640" y="1553"/>
                  <a:pt x="4554" y="1532"/>
                  <a:pt x="4468" y="1542"/>
                </a:cubicBezTo>
                <a:close/>
                <a:moveTo>
                  <a:pt x="2878" y="1553"/>
                </a:moveTo>
                <a:cubicBezTo>
                  <a:pt x="2850" y="1577"/>
                  <a:pt x="2828" y="1780"/>
                  <a:pt x="2828" y="2150"/>
                </a:cubicBezTo>
                <a:lnTo>
                  <a:pt x="2828" y="2764"/>
                </a:lnTo>
                <a:lnTo>
                  <a:pt x="3073" y="2764"/>
                </a:lnTo>
                <a:cubicBezTo>
                  <a:pt x="3356" y="2764"/>
                  <a:pt x="3411" y="2626"/>
                  <a:pt x="3142" y="2587"/>
                </a:cubicBezTo>
                <a:cubicBezTo>
                  <a:pt x="2964" y="2562"/>
                  <a:pt x="2965" y="2558"/>
                  <a:pt x="2949" y="2047"/>
                </a:cubicBezTo>
                <a:cubicBezTo>
                  <a:pt x="2938" y="1687"/>
                  <a:pt x="2905" y="1530"/>
                  <a:pt x="2878" y="1553"/>
                </a:cubicBezTo>
                <a:close/>
                <a:moveTo>
                  <a:pt x="6382" y="1560"/>
                </a:moveTo>
                <a:cubicBezTo>
                  <a:pt x="6325" y="1588"/>
                  <a:pt x="6078" y="2467"/>
                  <a:pt x="6072" y="2661"/>
                </a:cubicBezTo>
                <a:cubicBezTo>
                  <a:pt x="6068" y="2826"/>
                  <a:pt x="6163" y="2779"/>
                  <a:pt x="6194" y="2601"/>
                </a:cubicBezTo>
                <a:cubicBezTo>
                  <a:pt x="6234" y="2375"/>
                  <a:pt x="6478" y="2383"/>
                  <a:pt x="6587" y="2615"/>
                </a:cubicBezTo>
                <a:cubicBezTo>
                  <a:pt x="6634" y="2713"/>
                  <a:pt x="6685" y="2775"/>
                  <a:pt x="6702" y="2750"/>
                </a:cubicBezTo>
                <a:cubicBezTo>
                  <a:pt x="6752" y="2675"/>
                  <a:pt x="6444" y="1529"/>
                  <a:pt x="6382" y="1560"/>
                </a:cubicBezTo>
                <a:close/>
                <a:moveTo>
                  <a:pt x="722" y="1702"/>
                </a:moveTo>
                <a:cubicBezTo>
                  <a:pt x="714" y="1702"/>
                  <a:pt x="550" y="1940"/>
                  <a:pt x="355" y="2231"/>
                </a:cubicBezTo>
                <a:lnTo>
                  <a:pt x="0" y="2764"/>
                </a:lnTo>
                <a:lnTo>
                  <a:pt x="370" y="2764"/>
                </a:lnTo>
                <a:lnTo>
                  <a:pt x="739" y="2764"/>
                </a:lnTo>
                <a:lnTo>
                  <a:pt x="739" y="2231"/>
                </a:lnTo>
                <a:cubicBezTo>
                  <a:pt x="739" y="1940"/>
                  <a:pt x="731" y="1702"/>
                  <a:pt x="722" y="1702"/>
                </a:cubicBezTo>
                <a:close/>
                <a:moveTo>
                  <a:pt x="6385" y="1816"/>
                </a:moveTo>
                <a:cubicBezTo>
                  <a:pt x="6400" y="1822"/>
                  <a:pt x="6414" y="1837"/>
                  <a:pt x="6423" y="1858"/>
                </a:cubicBezTo>
                <a:cubicBezTo>
                  <a:pt x="6437" y="1891"/>
                  <a:pt x="6431" y="1929"/>
                  <a:pt x="6416" y="1958"/>
                </a:cubicBezTo>
                <a:cubicBezTo>
                  <a:pt x="6427" y="1976"/>
                  <a:pt x="6439" y="1989"/>
                  <a:pt x="6449" y="2018"/>
                </a:cubicBezTo>
                <a:cubicBezTo>
                  <a:pt x="6490" y="2133"/>
                  <a:pt x="6485" y="2197"/>
                  <a:pt x="6432" y="2263"/>
                </a:cubicBezTo>
                <a:cubicBezTo>
                  <a:pt x="6347" y="2369"/>
                  <a:pt x="6289" y="2302"/>
                  <a:pt x="6289" y="2100"/>
                </a:cubicBezTo>
                <a:cubicBezTo>
                  <a:pt x="6289" y="2026"/>
                  <a:pt x="6301" y="1984"/>
                  <a:pt x="6318" y="1951"/>
                </a:cubicBezTo>
                <a:cubicBezTo>
                  <a:pt x="6302" y="1909"/>
                  <a:pt x="6311" y="1855"/>
                  <a:pt x="6339" y="1830"/>
                </a:cubicBezTo>
                <a:cubicBezTo>
                  <a:pt x="6354" y="1816"/>
                  <a:pt x="6369" y="1811"/>
                  <a:pt x="6385" y="18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" name="Google Shape;134;g47771426f2_1_18"/>
          <p:cNvSpPr txBox="1">
            <a:spLocks/>
          </p:cNvSpPr>
          <p:nvPr/>
        </p:nvSpPr>
        <p:spPr>
          <a:xfrm>
            <a:off x="457200" y="1630876"/>
            <a:ext cx="8229600" cy="4849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20039" marR="0" lvl="0" indent="-222250" algn="l" defTabSz="320039" rtl="0" eaLnBrk="1" fontAlgn="auto" latinLnBrk="0" hangingPunct="1">
              <a:lnSpc>
                <a:spcPts val="6900"/>
              </a:lnSpc>
              <a:spcBef>
                <a:spcPts val="0"/>
              </a:spcBef>
              <a:spcAft>
                <a:spcPts val="0"/>
              </a:spcAft>
              <a:buClr>
                <a:srgbClr val="244E63"/>
              </a:buClr>
              <a:buSzPct val="100000"/>
              <a:buFont typeface="Times"/>
              <a:buChar char="•"/>
              <a:tabLst/>
              <a:defRPr sz="2893">
                <a:ln w="0" cap="flat">
                  <a:solidFill>
                    <a:srgbClr val="244E63"/>
                  </a:solidFill>
                  <a:prstDash val="solid"/>
                  <a:miter lim="400000"/>
                </a:ln>
                <a:solidFill>
                  <a:srgbClr val="244E6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IN" sz="2300" b="0" i="0" u="none" strike="noStrike" kern="1200" cap="none" spc="0" normalizeH="0" baseline="0" noProof="0" smtClean="0">
                <a:ln w="0" cap="flat">
                  <a:solidFill>
                    <a:srgbClr val="244E63"/>
                  </a:solidFill>
                  <a:prstDash val="solid"/>
                  <a:miter lim="400000"/>
                </a:ln>
                <a:solidFill>
                  <a:srgbClr val="244E63"/>
                </a:solidFill>
                <a:effectLst/>
                <a:uLnTx/>
                <a:uFillTx/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Monocoque design- light weight and strong.</a:t>
            </a:r>
          </a:p>
          <a:p>
            <a:pPr marL="320039" marR="0" lvl="0" indent="-222250" algn="l" defTabSz="320039" rtl="0" eaLnBrk="1" fontAlgn="auto" latinLnBrk="0" hangingPunct="1">
              <a:lnSpc>
                <a:spcPts val="6900"/>
              </a:lnSpc>
              <a:spcBef>
                <a:spcPts val="0"/>
              </a:spcBef>
              <a:spcAft>
                <a:spcPts val="0"/>
              </a:spcAft>
              <a:buClr>
                <a:srgbClr val="244E63"/>
              </a:buClr>
              <a:buSzPct val="100000"/>
              <a:buFont typeface="Times"/>
              <a:buChar char="•"/>
              <a:tabLst/>
              <a:defRPr sz="2893">
                <a:ln w="0" cap="flat">
                  <a:solidFill>
                    <a:srgbClr val="244E63"/>
                  </a:solidFill>
                  <a:prstDash val="solid"/>
                  <a:miter lim="400000"/>
                </a:ln>
                <a:solidFill>
                  <a:srgbClr val="244E6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IN" sz="2300" b="0" i="0" u="none" strike="noStrike" kern="1200" cap="none" spc="0" normalizeH="0" baseline="0" noProof="0" smtClean="0">
                <a:ln w="0" cap="flat">
                  <a:solidFill>
                    <a:srgbClr val="244E63"/>
                  </a:solidFill>
                  <a:prstDash val="solid"/>
                  <a:miter lim="400000"/>
                </a:ln>
                <a:solidFill>
                  <a:srgbClr val="244E63"/>
                </a:solidFill>
                <a:effectLst/>
                <a:uLnTx/>
                <a:uFillTx/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Maestro rear suspension and MTB Suspension forks- </a:t>
            </a:r>
          </a:p>
          <a:p>
            <a:pPr marL="97789" marR="0" lvl="0" indent="0" algn="l" defTabSz="320039" rtl="0" eaLnBrk="1" fontAlgn="auto" latinLnBrk="0" hangingPunct="1">
              <a:lnSpc>
                <a:spcPts val="6900"/>
              </a:lnSpc>
              <a:spcBef>
                <a:spcPts val="0"/>
              </a:spcBef>
              <a:spcAft>
                <a:spcPts val="0"/>
              </a:spcAft>
              <a:buClr>
                <a:srgbClr val="244E63"/>
              </a:buClr>
              <a:buSzPct val="100000"/>
              <a:buFont typeface="Arial" pitchFamily="34" charset="0"/>
              <a:buNone/>
              <a:tabLst/>
              <a:defRPr sz="2893">
                <a:ln w="0" cap="flat">
                  <a:solidFill>
                    <a:srgbClr val="244E63"/>
                  </a:solidFill>
                  <a:prstDash val="solid"/>
                  <a:miter lim="400000"/>
                </a:ln>
                <a:solidFill>
                  <a:srgbClr val="244E6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IN" sz="2300" b="0" i="0" u="none" strike="noStrike" kern="1200" cap="none" spc="0" normalizeH="0" baseline="0" noProof="0" smtClean="0">
                <a:ln w="0" cap="flat">
                  <a:solidFill>
                    <a:srgbClr val="244E63"/>
                  </a:solidFill>
                  <a:prstDash val="solid"/>
                  <a:miter lim="400000"/>
                </a:ln>
                <a:solidFill>
                  <a:srgbClr val="244E63"/>
                </a:solidFill>
                <a:effectLst/>
                <a:uLnTx/>
                <a:uFillTx/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  more efficient for rough terrains</a:t>
            </a:r>
          </a:p>
          <a:p>
            <a:pPr marL="320039" marR="0" lvl="0" indent="-222250" algn="l" defTabSz="320039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>
                <a:srgbClr val="244E63"/>
              </a:buClr>
              <a:buSzPct val="100000"/>
              <a:buFont typeface="Times"/>
              <a:buChar char="•"/>
              <a:tabLst/>
              <a:defRPr sz="2893">
                <a:ln w="0" cap="flat">
                  <a:solidFill>
                    <a:srgbClr val="244E63"/>
                  </a:solidFill>
                  <a:prstDash val="solid"/>
                  <a:miter lim="400000"/>
                </a:ln>
                <a:solidFill>
                  <a:srgbClr val="244E6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IN" sz="2300" b="0" i="0" u="none" strike="noStrike" kern="1200" cap="none" spc="0" normalizeH="0" baseline="0" noProof="0" smtClean="0">
                <a:ln w="0" cap="flat">
                  <a:solidFill>
                    <a:srgbClr val="244E63"/>
                  </a:solidFill>
                  <a:prstDash val="solid"/>
                  <a:miter lim="400000"/>
                </a:ln>
                <a:solidFill>
                  <a:srgbClr val="244E63"/>
                </a:solidFill>
                <a:effectLst/>
                <a:uLnTx/>
                <a:uFillTx/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Tubeless tyres</a:t>
            </a:r>
            <a:endParaRPr kumimoji="0" lang="en-IN" sz="2300" b="0" i="0" u="none" strike="noStrike" kern="1200" cap="none" spc="0" normalizeH="0" baseline="0" noProof="0" smtClean="0">
              <a:ln w="0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244E63"/>
              </a:solidFill>
              <a:effectLst/>
              <a:uLnTx/>
              <a:uFillTx/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  <a:p>
            <a:pPr marL="320039" marR="0" lvl="0" indent="-222250" algn="l" defTabSz="320039" rtl="0" eaLnBrk="1" fontAlgn="auto" latinLnBrk="0" hangingPunct="1">
              <a:lnSpc>
                <a:spcPts val="6900"/>
              </a:lnSpc>
              <a:spcBef>
                <a:spcPts val="0"/>
              </a:spcBef>
              <a:spcAft>
                <a:spcPts val="0"/>
              </a:spcAft>
              <a:buClr>
                <a:srgbClr val="244E63"/>
              </a:buClr>
              <a:buSzPct val="100000"/>
              <a:buFont typeface="Times"/>
              <a:buChar char="•"/>
              <a:tabLst/>
              <a:defRPr sz="2893">
                <a:ln w="0" cap="flat">
                  <a:solidFill>
                    <a:srgbClr val="244E63"/>
                  </a:solidFill>
                  <a:prstDash val="solid"/>
                  <a:miter lim="400000"/>
                </a:ln>
                <a:solidFill>
                  <a:srgbClr val="244E63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IN" sz="2300" b="0" i="0" u="none" strike="noStrike" kern="1200" cap="none" spc="0" normalizeH="0" baseline="0" noProof="0" smtClean="0">
                <a:ln w="0" cap="flat">
                  <a:solidFill>
                    <a:srgbClr val="244E63"/>
                  </a:solidFill>
                  <a:prstDash val="solid"/>
                  <a:miter lim="400000"/>
                </a:ln>
                <a:solidFill>
                  <a:srgbClr val="244E63"/>
                </a:solidFill>
                <a:effectLst/>
                <a:uLnTx/>
                <a:uFillTx/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Electronics and communication - Bluetooth and Wifi</a:t>
            </a:r>
            <a:r>
              <a:rPr kumimoji="0" lang="en-IN" sz="2300" b="0" i="0" u="none" strike="noStrike" kern="1200" cap="none" spc="0" normalizeH="0" baseline="0" noProof="0" smtClean="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/>
            </a:r>
            <a:br>
              <a:rPr kumimoji="0" lang="en-IN" sz="2300" b="0" i="0" u="none" strike="noStrike" kern="1200" cap="none" spc="0" normalizeH="0" baseline="0" noProof="0" smtClean="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kumimoji="0" lang="en-IN" sz="2300" b="0" i="0" u="none" strike="noStrike" kern="1200" cap="none" spc="0" normalizeH="0" baseline="0" noProof="0" dirty="0">
              <a:ln w="0" cap="flat">
                <a:solidFill>
                  <a:srgbClr val="000000"/>
                </a:solidFill>
                <a:prstDash val="solid"/>
                <a:miter lim="400000"/>
              </a:ln>
              <a:noFill/>
              <a:effectLst/>
              <a:uLnTx/>
              <a:uFillTx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133;g47771426f2_1_18"/>
          <p:cNvSpPr txBox="1">
            <a:spLocks noGrp="1"/>
          </p:cNvSpPr>
          <p:nvPr>
            <p:ph type="title"/>
          </p:nvPr>
        </p:nvSpPr>
        <p:spPr>
          <a:xfrm>
            <a:off x="414306" y="381312"/>
            <a:ext cx="8928370" cy="1143001"/>
          </a:xfrm>
          <a:prstGeom prst="rect">
            <a:avLst/>
          </a:prstGeom>
        </p:spPr>
        <p:txBody>
          <a:bodyPr/>
          <a:lstStyle>
            <a:lvl1pPr algn="l">
              <a:defRPr sz="3400" b="1">
                <a:solidFill>
                  <a:srgbClr val="2C481E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DIFFERENT CONCEPTS AND VARIANTS</a:t>
            </a:r>
          </a:p>
        </p:txBody>
      </p:sp>
      <p:sp>
        <p:nvSpPr>
          <p:cNvPr id="5" name="Google Shape;135;g47771426f2_1_18"/>
          <p:cNvSpPr txBox="1">
            <a:spLocks noGrp="1"/>
          </p:cNvSpPr>
          <p:nvPr>
            <p:ph type="sldNum" sz="quarter" idx="4294967295"/>
          </p:nvPr>
        </p:nvSpPr>
        <p:spPr>
          <a:xfrm>
            <a:off x="8807578" y="6540824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pic>
        <p:nvPicPr>
          <p:cNvPr id="6" name="Google Shape;97;p1" descr="Google Shape;97;p1"/>
          <p:cNvPicPr>
            <a:picLocks noChangeAspect="1"/>
          </p:cNvPicPr>
          <p:nvPr/>
        </p:nvPicPr>
        <p:blipFill>
          <a:blip r:embed="rId3">
            <a:alphaModFix amt="36096"/>
            <a:extLst/>
          </a:blip>
          <a:srcRect l="1553" t="3106" r="1553"/>
          <a:stretch>
            <a:fillRect/>
          </a:stretch>
        </p:blipFill>
        <p:spPr>
          <a:xfrm>
            <a:off x="7977584" y="5890716"/>
            <a:ext cx="732612" cy="72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7;p1" descr="Google Shape;97;p1"/>
          <p:cNvPicPr>
            <a:picLocks noChangeAspect="1"/>
          </p:cNvPicPr>
          <p:nvPr/>
        </p:nvPicPr>
        <p:blipFill>
          <a:blip r:embed="rId2">
            <a:alphaModFix amt="36096"/>
            <a:extLst/>
          </a:blip>
          <a:srcRect l="1553" t="3106" r="1553"/>
          <a:stretch>
            <a:fillRect/>
          </a:stretch>
        </p:blipFill>
        <p:spPr>
          <a:xfrm>
            <a:off x="7977584" y="5890716"/>
            <a:ext cx="732612" cy="7282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141;g628e225084_0_141"/>
          <p:cNvSpPr txBox="1">
            <a:spLocks noGrp="1"/>
          </p:cNvSpPr>
          <p:nvPr>
            <p:ph type="title"/>
          </p:nvPr>
        </p:nvSpPr>
        <p:spPr>
          <a:xfrm>
            <a:off x="345067" y="446209"/>
            <a:ext cx="8229601" cy="1143001"/>
          </a:xfrm>
          <a:prstGeom prst="rect">
            <a:avLst/>
          </a:prstGeom>
        </p:spPr>
        <p:txBody>
          <a:bodyPr/>
          <a:lstStyle>
            <a:lvl1pPr algn="l">
              <a:defRPr sz="3400" b="1">
                <a:solidFill>
                  <a:srgbClr val="193A09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PLANT LAYOUT FOR MASS PRODUCTION</a:t>
            </a:r>
          </a:p>
        </p:txBody>
      </p:sp>
      <p:sp>
        <p:nvSpPr>
          <p:cNvPr id="4" name="Google Shape;142;g628e225084_0_141"/>
          <p:cNvSpPr txBox="1">
            <a:spLocks/>
          </p:cNvSpPr>
          <p:nvPr/>
        </p:nvSpPr>
        <p:spPr>
          <a:xfrm>
            <a:off x="457200" y="1668740"/>
            <a:ext cx="4038600" cy="486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88696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300" b="1">
                <a:solidFill>
                  <a:srgbClr val="1C3E0C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1" i="0" u="none" strike="noStrike" kern="1200" cap="none" spc="0" normalizeH="0" baseline="0" noProof="0" smtClean="0">
                <a:ln>
                  <a:noFill/>
                </a:ln>
                <a:solidFill>
                  <a:srgbClr val="1C3E0C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MACHINERY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1A3E48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1A3E48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Amsler’s testing machine.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1A3E48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1A3E48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Brinell’s hardness testing machine.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1A3E48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1A3E48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MIG/ MAG welding machine.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1A3E48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1A3E48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Lathe machine.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1A3E48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1A3E48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Assembly line.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1A3E48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1A3E48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Auto machinery. ( robotic equipment ).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1A3E48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1A3E48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CNC Machines</a:t>
            </a: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marL="0" marR="0" lvl="0" indent="0" algn="l" defTabSz="88696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300" b="1">
                <a:solidFill>
                  <a:srgbClr val="183109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1" i="0" u="none" strike="noStrike" kern="1200" cap="none" spc="0" normalizeH="0" baseline="0" noProof="0" smtClean="0">
                <a:ln>
                  <a:noFill/>
                </a:ln>
                <a:solidFill>
                  <a:srgbClr val="183109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INVESTMENT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2140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Area                         =    </a:t>
            </a:r>
            <a:r>
              <a:rPr kumimoji="0" lang="en-IN" sz="1700" b="1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13 lakhs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2140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Construction            =    </a:t>
            </a:r>
            <a:r>
              <a:rPr kumimoji="0" lang="en-IN" sz="1700" b="1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7.5 lakhs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2140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Machinery &amp; tools   =    </a:t>
            </a:r>
            <a:r>
              <a:rPr kumimoji="0" lang="en-IN" sz="1700" b="1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22 lakhs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2140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Others ( Bills, Permits, Shipping , etc… )                      =    </a:t>
            </a:r>
            <a:r>
              <a:rPr kumimoji="0" lang="en-IN" sz="1700" b="1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0.40 lakhs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>
                <a:solidFill>
                  <a:srgbClr val="2140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0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Initial investment     =    </a:t>
            </a:r>
            <a:r>
              <a:rPr kumimoji="0" lang="en-IN" sz="1700" b="1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4.3 Cr</a:t>
            </a:r>
          </a:p>
          <a:p>
            <a:pPr marL="443483" marR="0" lvl="0" indent="-332613" algn="l" defTabSz="886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Times New Roman"/>
              <a:buChar char="•"/>
              <a:tabLst/>
              <a:defRPr sz="1700" b="1">
                <a:solidFill>
                  <a:srgbClr val="2140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1700" b="1" i="0" u="none" strike="noStrike" kern="1200" cap="none" spc="0" normalizeH="0" baseline="0" noProof="0" smtClean="0">
                <a:ln>
                  <a:noFill/>
                </a:ln>
                <a:solidFill>
                  <a:srgbClr val="2140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TOTAL INVESTMENT = 5 Cr</a:t>
            </a:r>
            <a:endParaRPr kumimoji="0" lang="en-IN" sz="1700" b="1" i="0" u="none" strike="noStrike" kern="1200" cap="none" spc="0" normalizeH="0" baseline="0" noProof="0">
              <a:ln>
                <a:noFill/>
              </a:ln>
              <a:solidFill>
                <a:srgbClr val="214040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143;g628e225084_0_141"/>
          <p:cNvSpPr txBox="1">
            <a:spLocks noGrp="1"/>
          </p:cNvSpPr>
          <p:nvPr>
            <p:ph type="sldNum" sz="quarter" idx="4294967295"/>
          </p:nvPr>
        </p:nvSpPr>
        <p:spPr>
          <a:xfrm>
            <a:off x="8807578" y="6540824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pic>
        <p:nvPicPr>
          <p:cNvPr id="6" name="Google Shape;144;g628e225084_0_141" descr="Google Shape;144;g628e225084_0_1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5800" y="1447800"/>
            <a:ext cx="4495802" cy="4346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0;g6298584829_0_0"/>
          <p:cNvSpPr txBox="1">
            <a:spLocks noGrp="1"/>
          </p:cNvSpPr>
          <p:nvPr>
            <p:ph type="sldNum" sz="quarter" idx="4294967295"/>
          </p:nvPr>
        </p:nvSpPr>
        <p:spPr>
          <a:xfrm>
            <a:off x="8807578" y="6540824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graphicFrame>
        <p:nvGraphicFramePr>
          <p:cNvPr id="3" name="Google Shape;151;g6298584829_0_0"/>
          <p:cNvGraphicFramePr/>
          <p:nvPr/>
        </p:nvGraphicFramePr>
        <p:xfrm>
          <a:off x="176223" y="827798"/>
          <a:ext cx="5161450" cy="5944165"/>
        </p:xfrm>
        <a:graphic>
          <a:graphicData uri="http://schemas.openxmlformats.org/drawingml/2006/table">
            <a:tbl>
              <a:tblPr bandRow="1"/>
              <a:tblGrid>
                <a:gridCol w="1980250"/>
                <a:gridCol w="1562700"/>
                <a:gridCol w="1618500"/>
              </a:tblGrid>
              <a:tr h="3972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91425" marR="91425" marT="91425" marB="91425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QUANTITY</a:t>
                      </a:r>
                    </a:p>
                  </a:txBody>
                  <a:tcPr marL="91425" marR="91425" marT="91425" marB="91425" horzOverflow="overflow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</a:t>
                      </a:r>
                    </a:p>
                  </a:txBody>
                  <a:tcPr marL="91425" marR="91425" marT="91425" marB="91425" horzOverflow="overflow">
                    <a:solidFill>
                      <a:srgbClr val="000000"/>
                    </a:solidFill>
                  </a:tcPr>
                </a:tc>
              </a:tr>
              <a:tr h="385725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 procurement</a:t>
                      </a:r>
                    </a:p>
                  </a:txBody>
                  <a:tcPr marL="91425" marR="91425" marT="91425" marB="91425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 kg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8,000/-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</a:tr>
              <a:tr h="385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tonnes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0.375cr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</a:tr>
              <a:tr h="385725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Transmission assembly</a:t>
                      </a:r>
                    </a:p>
                  </a:txBody>
                  <a:tcPr marL="91425" marR="91425" marT="91425" marB="91425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set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85,000/-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</a:tr>
              <a:tr h="385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 sets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Cr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</a:tr>
              <a:tr h="385725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Brake set and suspensions</a:t>
                      </a:r>
                    </a:p>
                  </a:txBody>
                  <a:tcPr marL="91425" marR="91425" marT="91425" marB="91425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set 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4,700/-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</a:tr>
              <a:tr h="385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 sets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 Cr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</a:tr>
              <a:tr h="385725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Steering assembly</a:t>
                      </a:r>
                    </a:p>
                  </a:txBody>
                  <a:tcPr marL="91425" marR="91425" marT="91425" marB="91425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set 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1000/-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</a:tr>
              <a:tr h="385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 sets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12.5 lakhs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</a:tr>
              <a:tr h="385725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Seats and wheels</a:t>
                      </a:r>
                    </a:p>
                  </a:txBody>
                  <a:tcPr marL="91425" marR="91425" marT="91425" marB="91425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set 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7,000/-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</a:tr>
              <a:tr h="385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 sets 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lakhs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</a:tr>
              <a:tr h="385725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 accessories and finishing</a:t>
                      </a:r>
                    </a:p>
                  </a:txBody>
                  <a:tcPr marL="91425" marR="91425" marT="91425" marB="91425" anchor="ctr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vehicle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5,000/-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</a:tr>
              <a:tr h="385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 sets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 lakhs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</a:tr>
              <a:tr h="385725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Manufacturing cost and maintenance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vehicle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10,000/-</a:t>
                      </a:r>
                    </a:p>
                  </a:txBody>
                  <a:tcPr marL="91425" marR="91425" marT="91425" marB="91425" horzOverflow="overflow">
                    <a:solidFill>
                      <a:schemeClr val="accent3"/>
                    </a:solidFill>
                  </a:tcPr>
                </a:tc>
              </a:tr>
              <a:tr h="385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 Cr</a:t>
                      </a:r>
                    </a:p>
                  </a:txBody>
                  <a:tcPr marL="91425" marR="91425" marT="91425" marB="91425" horzOverflow="overflow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" name="Google Shape;153;g6298584829_0_0"/>
          <p:cNvSpPr txBox="1"/>
          <p:nvPr/>
        </p:nvSpPr>
        <p:spPr>
          <a:xfrm>
            <a:off x="123598" y="252676"/>
            <a:ext cx="7257778" cy="55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8900" tIns="88900" rIns="88900" bIns="88900">
            <a:spAutoFit/>
          </a:bodyPr>
          <a:lstStyle/>
          <a:p>
            <a:pPr algn="ctr">
              <a:defRPr sz="2600" b="1">
                <a:solidFill>
                  <a:srgbClr val="16440B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COST OF PRODUCT IN MASS </a:t>
            </a:r>
            <a:r>
              <a:rPr sz="2700"/>
              <a:t>PRODUCTION</a:t>
            </a:r>
          </a:p>
        </p:txBody>
      </p:sp>
      <p:sp>
        <p:nvSpPr>
          <p:cNvPr id="5" name="Google Shape;154;g6298584829_0_0"/>
          <p:cNvSpPr txBox="1"/>
          <p:nvPr/>
        </p:nvSpPr>
        <p:spPr>
          <a:xfrm>
            <a:off x="6104573" y="1243066"/>
            <a:ext cx="2277427" cy="424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3" tIns="91423" rIns="91423" bIns="91423">
            <a:spAutoFit/>
          </a:bodyPr>
          <a:lstStyle/>
          <a:p>
            <a:pPr>
              <a:defRPr sz="2400">
                <a:solidFill>
                  <a:srgbClr val="204551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Total amount to fabricate a single vehicle = </a:t>
            </a:r>
            <a:r>
              <a:rPr b="1">
                <a:solidFill>
                  <a:srgbClr val="050B0D"/>
                </a:solidFill>
              </a:rPr>
              <a:t>1,25,000/</a:t>
            </a:r>
            <a:r>
              <a:rPr b="1"/>
              <a:t>-</a:t>
            </a:r>
          </a:p>
          <a:p>
            <a:pPr>
              <a:defRPr sz="2400">
                <a:solidFill>
                  <a:srgbClr val="20455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 b="1"/>
          </a:p>
          <a:p>
            <a:pPr>
              <a:defRPr sz="2400">
                <a:solidFill>
                  <a:srgbClr val="204551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Cost of one vehicle when manufactured in bulk ( 2000 units per year ) = </a:t>
            </a:r>
            <a:r>
              <a:rPr b="1">
                <a:solidFill>
                  <a:srgbClr val="0E2026"/>
                </a:solidFill>
              </a:rPr>
              <a:t>29,500</a:t>
            </a:r>
            <a:r>
              <a:rPr b="1"/>
              <a:t>/-</a:t>
            </a:r>
          </a:p>
        </p:txBody>
      </p:sp>
      <p:pic>
        <p:nvPicPr>
          <p:cNvPr id="6" name="Google Shape;97;p1" descr="Google Shape;97;p1"/>
          <p:cNvPicPr>
            <a:picLocks noChangeAspect="1"/>
          </p:cNvPicPr>
          <p:nvPr/>
        </p:nvPicPr>
        <p:blipFill>
          <a:blip r:embed="rId2">
            <a:alphaModFix amt="36096"/>
            <a:extLst/>
          </a:blip>
          <a:srcRect l="1553" t="3106" r="1553"/>
          <a:stretch>
            <a:fillRect/>
          </a:stretch>
        </p:blipFill>
        <p:spPr>
          <a:xfrm>
            <a:off x="7977584" y="5890716"/>
            <a:ext cx="732612" cy="72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g628e225084_0_155"/>
          <p:cNvSpPr txBox="1">
            <a:spLocks noGrp="1"/>
          </p:cNvSpPr>
          <p:nvPr>
            <p:ph type="title"/>
          </p:nvPr>
        </p:nvSpPr>
        <p:spPr>
          <a:xfrm>
            <a:off x="457200" y="365525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400" b="1">
                <a:solidFill>
                  <a:srgbClr val="1A350C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Break Even Point Analysis</a:t>
            </a:r>
          </a:p>
        </p:txBody>
      </p:sp>
      <p:sp>
        <p:nvSpPr>
          <p:cNvPr id="3" name="Google Shape;161;g628e225084_0_155"/>
          <p:cNvSpPr txBox="1">
            <a:spLocks noGrp="1"/>
          </p:cNvSpPr>
          <p:nvPr>
            <p:ph type="sldNum" sz="quarter" idx="4294967295"/>
          </p:nvPr>
        </p:nvSpPr>
        <p:spPr>
          <a:xfrm>
            <a:off x="8807578" y="6540824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  <p:sp>
        <p:nvSpPr>
          <p:cNvPr id="4" name="Google Shape;162;g628e225084_0_155"/>
          <p:cNvSpPr txBox="1"/>
          <p:nvPr/>
        </p:nvSpPr>
        <p:spPr>
          <a:xfrm>
            <a:off x="4724400" y="1371600"/>
            <a:ext cx="3316202" cy="462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SELLING PRICE = </a:t>
            </a:r>
            <a:r>
              <a:rPr b="1"/>
              <a:t>29,000/-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1"/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GET PROFITS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Units are to  be sold in a time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period of        months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( i.e.  29,000 * 2034 = 5.9 Cr )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Break even time =</a:t>
            </a:r>
            <a:r>
              <a:rPr b="1"/>
              <a:t> 4.5months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Break even units </a:t>
            </a:r>
            <a:r>
              <a:rPr b="1"/>
              <a:t>= 2034</a:t>
            </a:r>
          </a:p>
        </p:txBody>
      </p:sp>
      <p:sp>
        <p:nvSpPr>
          <p:cNvPr id="5" name="Google Shape;163;g628e225084_0_155"/>
          <p:cNvSpPr/>
          <p:nvPr/>
        </p:nvSpPr>
        <p:spPr>
          <a:xfrm flipH="1">
            <a:off x="1008049" y="1867349"/>
            <a:ext cx="3" cy="35364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Google Shape;164;g628e225084_0_155"/>
          <p:cNvSpPr/>
          <p:nvPr/>
        </p:nvSpPr>
        <p:spPr>
          <a:xfrm flipV="1">
            <a:off x="457199" y="4941099"/>
            <a:ext cx="3800702" cy="1650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Google Shape;165;g628e225084_0_155"/>
          <p:cNvSpPr/>
          <p:nvPr/>
        </p:nvSpPr>
        <p:spPr>
          <a:xfrm>
            <a:off x="1602974" y="4932800"/>
            <a:ext cx="1" cy="2692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Google Shape;166;g628e225084_0_155"/>
          <p:cNvSpPr/>
          <p:nvPr/>
        </p:nvSpPr>
        <p:spPr>
          <a:xfrm>
            <a:off x="2280500" y="4957600"/>
            <a:ext cx="2" cy="2313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" name="Google Shape;167;g628e225084_0_155"/>
          <p:cNvSpPr/>
          <p:nvPr/>
        </p:nvSpPr>
        <p:spPr>
          <a:xfrm>
            <a:off x="2958025" y="4924550"/>
            <a:ext cx="2" cy="2148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" name="Google Shape;168;g628e225084_0_155"/>
          <p:cNvSpPr/>
          <p:nvPr/>
        </p:nvSpPr>
        <p:spPr>
          <a:xfrm>
            <a:off x="3602523" y="4908024"/>
            <a:ext cx="2" cy="2643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Google Shape;169;g628e225084_0_155"/>
          <p:cNvSpPr/>
          <p:nvPr/>
        </p:nvSpPr>
        <p:spPr>
          <a:xfrm>
            <a:off x="4263525" y="4957599"/>
            <a:ext cx="2" cy="1818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" name="Google Shape;171;g628e225084_0_155"/>
          <p:cNvSpPr/>
          <p:nvPr/>
        </p:nvSpPr>
        <p:spPr>
          <a:xfrm flipH="1">
            <a:off x="859273" y="4379200"/>
            <a:ext cx="165304" cy="1"/>
          </a:xfrm>
          <a:prstGeom prst="line">
            <a:avLst/>
          </a:prstGeom>
          <a:ln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Google Shape;173;g628e225084_0_155"/>
          <p:cNvSpPr/>
          <p:nvPr/>
        </p:nvSpPr>
        <p:spPr>
          <a:xfrm flipH="1">
            <a:off x="842647" y="3751248"/>
            <a:ext cx="165404" cy="1"/>
          </a:xfrm>
          <a:prstGeom prst="line">
            <a:avLst/>
          </a:prstGeom>
          <a:ln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Google Shape;175;g628e225084_0_155"/>
          <p:cNvSpPr/>
          <p:nvPr/>
        </p:nvSpPr>
        <p:spPr>
          <a:xfrm flipH="1">
            <a:off x="875750" y="3091495"/>
            <a:ext cx="132302" cy="2"/>
          </a:xfrm>
          <a:prstGeom prst="line">
            <a:avLst/>
          </a:prstGeom>
          <a:ln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Google Shape;177;g628e225084_0_155"/>
          <p:cNvSpPr/>
          <p:nvPr/>
        </p:nvSpPr>
        <p:spPr>
          <a:xfrm flipH="1">
            <a:off x="892322" y="2445749"/>
            <a:ext cx="99204" cy="1"/>
          </a:xfrm>
          <a:prstGeom prst="line">
            <a:avLst/>
          </a:prstGeom>
          <a:ln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" name="Google Shape;178;g628e225084_0_155"/>
          <p:cNvSpPr/>
          <p:nvPr/>
        </p:nvSpPr>
        <p:spPr>
          <a:xfrm flipV="1">
            <a:off x="833303" y="1885693"/>
            <a:ext cx="3220581" cy="322058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" name="Google Shape;179;g628e225084_0_155"/>
          <p:cNvSpPr/>
          <p:nvPr/>
        </p:nvSpPr>
        <p:spPr>
          <a:xfrm flipV="1">
            <a:off x="2350573" y="3486699"/>
            <a:ext cx="16502" cy="14709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" name="Google Shape;180;g628e225084_0_155"/>
          <p:cNvSpPr/>
          <p:nvPr/>
        </p:nvSpPr>
        <p:spPr>
          <a:xfrm flipH="1">
            <a:off x="1024598" y="3556925"/>
            <a:ext cx="1784702" cy="16500"/>
          </a:xfrm>
          <a:prstGeom prst="line">
            <a:avLst/>
          </a:prstGeom>
          <a:ln>
            <a:solidFill>
              <a:srgbClr val="1F497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Google Shape;181;g628e225084_0_155"/>
          <p:cNvSpPr/>
          <p:nvPr/>
        </p:nvSpPr>
        <p:spPr>
          <a:xfrm flipV="1">
            <a:off x="1014741" y="2464243"/>
            <a:ext cx="3175919" cy="1929514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Google Shape;182;g628e225084_0_155"/>
          <p:cNvSpPr/>
          <p:nvPr/>
        </p:nvSpPr>
        <p:spPr>
          <a:xfrm>
            <a:off x="3073699" y="5552498"/>
            <a:ext cx="859202" cy="2"/>
          </a:xfrm>
          <a:prstGeom prst="line">
            <a:avLst/>
          </a:prstGeom>
          <a:ln w="38100">
            <a:solidFill>
              <a:srgbClr val="1F497D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" name="Google Shape;183;g628e225084_0_155"/>
          <p:cNvSpPr/>
          <p:nvPr/>
        </p:nvSpPr>
        <p:spPr>
          <a:xfrm flipV="1">
            <a:off x="462698" y="2627375"/>
            <a:ext cx="16503" cy="694202"/>
          </a:xfrm>
          <a:prstGeom prst="line">
            <a:avLst/>
          </a:prstGeom>
          <a:ln w="38100">
            <a:solidFill>
              <a:srgbClr val="1F497D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" name="Google Shape;184;g628e225084_0_155"/>
          <p:cNvSpPr txBox="1"/>
          <p:nvPr/>
        </p:nvSpPr>
        <p:spPr>
          <a:xfrm>
            <a:off x="1123674" y="5255038"/>
            <a:ext cx="3380411" cy="386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1000      2000     3000     4000       5000</a:t>
            </a:r>
          </a:p>
        </p:txBody>
      </p:sp>
      <p:sp>
        <p:nvSpPr>
          <p:cNvPr id="23" name="Google Shape;185;g628e225084_0_155"/>
          <p:cNvSpPr txBox="1"/>
          <p:nvPr/>
        </p:nvSpPr>
        <p:spPr>
          <a:xfrm>
            <a:off x="377573" y="912644"/>
            <a:ext cx="661202" cy="363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8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6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4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    2</a:t>
            </a:r>
          </a:p>
        </p:txBody>
      </p:sp>
      <p:sp>
        <p:nvSpPr>
          <p:cNvPr id="24" name="Google Shape;186;g628e225084_0_155"/>
          <p:cNvSpPr txBox="1"/>
          <p:nvPr/>
        </p:nvSpPr>
        <p:spPr>
          <a:xfrm>
            <a:off x="727123" y="5056749"/>
            <a:ext cx="165302" cy="386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</a:t>
            </a:r>
          </a:p>
        </p:txBody>
      </p:sp>
      <p:sp>
        <p:nvSpPr>
          <p:cNvPr id="25" name="Google Shape;187;g628e225084_0_155"/>
          <p:cNvSpPr txBox="1"/>
          <p:nvPr/>
        </p:nvSpPr>
        <p:spPr>
          <a:xfrm rot="16200000">
            <a:off x="-129351" y="3710625"/>
            <a:ext cx="941999" cy="37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SALES</a:t>
            </a:r>
          </a:p>
        </p:txBody>
      </p:sp>
      <p:sp>
        <p:nvSpPr>
          <p:cNvPr id="26" name="Google Shape;189;g628e225084_0_155"/>
          <p:cNvSpPr txBox="1"/>
          <p:nvPr/>
        </p:nvSpPr>
        <p:spPr>
          <a:xfrm>
            <a:off x="2082200" y="5535212"/>
            <a:ext cx="1041002" cy="37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UNITS</a:t>
            </a:r>
          </a:p>
        </p:txBody>
      </p:sp>
      <p:sp>
        <p:nvSpPr>
          <p:cNvPr id="27" name="Google Shape;190;g628e225084_0_155"/>
          <p:cNvSpPr txBox="1"/>
          <p:nvPr/>
        </p:nvSpPr>
        <p:spPr>
          <a:xfrm>
            <a:off x="1472323" y="4395975"/>
            <a:ext cx="1421103" cy="439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Loss</a:t>
            </a:r>
          </a:p>
        </p:txBody>
      </p:sp>
      <p:sp>
        <p:nvSpPr>
          <p:cNvPr id="28" name="Google Shape;191;g628e225084_0_155"/>
          <p:cNvSpPr txBox="1"/>
          <p:nvPr/>
        </p:nvSpPr>
        <p:spPr>
          <a:xfrm>
            <a:off x="2804248" y="2006400"/>
            <a:ext cx="1041002" cy="43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Profit</a:t>
            </a:r>
          </a:p>
        </p:txBody>
      </p:sp>
      <p:sp>
        <p:nvSpPr>
          <p:cNvPr id="29" name="Google Shape;192;g628e225084_0_155"/>
          <p:cNvSpPr txBox="1"/>
          <p:nvPr/>
        </p:nvSpPr>
        <p:spPr>
          <a:xfrm>
            <a:off x="1257300" y="2828850"/>
            <a:ext cx="1784700" cy="70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Break Even 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point</a:t>
            </a:r>
          </a:p>
        </p:txBody>
      </p:sp>
      <p:sp>
        <p:nvSpPr>
          <p:cNvPr id="30" name="Google Shape;193;g628e225084_0_155"/>
          <p:cNvSpPr/>
          <p:nvPr/>
        </p:nvSpPr>
        <p:spPr>
          <a:xfrm flipH="1" flipV="1">
            <a:off x="2252523" y="3269974"/>
            <a:ext cx="115802" cy="198302"/>
          </a:xfrm>
          <a:prstGeom prst="line">
            <a:avLst/>
          </a:prstGeom>
          <a:ln w="28575">
            <a:solidFill>
              <a:srgbClr val="1F497D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1" name="Google Shape;97;p1" descr="Google Shape;97;p1"/>
          <p:cNvPicPr>
            <a:picLocks noChangeAspect="1"/>
          </p:cNvPicPr>
          <p:nvPr/>
        </p:nvPicPr>
        <p:blipFill>
          <a:blip r:embed="rId2">
            <a:alphaModFix amt="36096"/>
            <a:extLst/>
          </a:blip>
          <a:srcRect l="1553" t="3106" r="1553"/>
          <a:stretch>
            <a:fillRect/>
          </a:stretch>
        </p:blipFill>
        <p:spPr>
          <a:xfrm>
            <a:off x="7977584" y="5890716"/>
            <a:ext cx="732612" cy="72825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riangle"/>
          <p:cNvSpPr/>
          <p:nvPr/>
        </p:nvSpPr>
        <p:spPr>
          <a:xfrm>
            <a:off x="2458697" y="1881164"/>
            <a:ext cx="1725060" cy="1631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08" y="0"/>
                </a:moveTo>
                <a:lnTo>
                  <a:pt x="0" y="21600"/>
                </a:lnTo>
                <a:lnTo>
                  <a:pt x="21600" y="7577"/>
                </a:lnTo>
                <a:lnTo>
                  <a:pt x="20108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Triangle"/>
          <p:cNvSpPr/>
          <p:nvPr/>
        </p:nvSpPr>
        <p:spPr>
          <a:xfrm>
            <a:off x="1019945" y="3619077"/>
            <a:ext cx="1308150" cy="1315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" y="12848"/>
                </a:moveTo>
                <a:lnTo>
                  <a:pt x="21600" y="0"/>
                </a:lnTo>
                <a:lnTo>
                  <a:pt x="0" y="21600"/>
                </a:lnTo>
                <a:lnTo>
                  <a:pt x="12" y="12848"/>
                </a:lnTo>
                <a:close/>
              </a:path>
            </a:pathLst>
          </a:custGeom>
          <a:solidFill>
            <a:srgbClr val="A7A7A7"/>
          </a:solidFill>
          <a:ln w="12700"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9;g628e225084_0_1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>
            <a:lvl1pPr algn="l">
              <a:defRPr sz="3400" b="1">
                <a:solidFill>
                  <a:srgbClr val="18320B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PROMOTIONAL STRATEGIES</a:t>
            </a:r>
          </a:p>
        </p:txBody>
      </p:sp>
      <p:sp>
        <p:nvSpPr>
          <p:cNvPr id="3" name="Google Shape;200;g628e225084_0_162"/>
          <p:cNvSpPr txBox="1">
            <a:spLocks/>
          </p:cNvSpPr>
          <p:nvPr/>
        </p:nvSpPr>
        <p:spPr>
          <a:xfrm>
            <a:off x="457200" y="1278502"/>
            <a:ext cx="8229600" cy="4526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Online free advertisements.</a:t>
            </a:r>
          </a:p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Social media promotions ( on FaceBook, Instagram etc. )</a:t>
            </a:r>
          </a:p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Branded promotional gifts, vouchers, and hampers.</a:t>
            </a:r>
          </a:p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 Referrals for trust building.</a:t>
            </a:r>
          </a:p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Discounts for  a limited period.</a:t>
            </a:r>
          </a:p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Print &amp; media advertising ( Through TV, Radios and newspapers ).</a:t>
            </a:r>
          </a:p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Free test drives for target customers at potential marketing zones.</a:t>
            </a:r>
          </a:p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Familiarising with audience.</a:t>
            </a:r>
          </a:p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Liable service charges.</a:t>
            </a:r>
          </a:p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Referral incentive programs.</a:t>
            </a:r>
          </a:p>
          <a:p>
            <a:pPr marL="438911" marR="0" lvl="0" indent="-365758" algn="l" defTabSz="877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300"/>
              <a:buFont typeface="Times New Roman"/>
              <a:buChar char="•"/>
              <a:tabLst/>
              <a:defRPr sz="2300">
                <a:solidFill>
                  <a:srgbClr val="1F3D4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kumimoji="0" lang="en-IN" sz="2300" b="0" i="0" u="none" strike="noStrike" kern="1200" cap="none" spc="0" normalizeH="0" baseline="0" noProof="0" smtClean="0">
                <a:ln>
                  <a:noFill/>
                </a:ln>
                <a:solidFill>
                  <a:srgbClr val="1F3D40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Loyalty and reward programs.</a:t>
            </a:r>
            <a:endParaRPr kumimoji="0" lang="en-IN" sz="2300" b="0" i="0" u="none" strike="noStrike" kern="1200" cap="none" spc="0" normalizeH="0" baseline="0" noProof="0">
              <a:ln>
                <a:noFill/>
              </a:ln>
              <a:solidFill>
                <a:srgbClr val="1F3D40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01;g628e225084_0_162"/>
          <p:cNvSpPr txBox="1">
            <a:spLocks noGrp="1"/>
          </p:cNvSpPr>
          <p:nvPr>
            <p:ph type="sldNum" sz="quarter" idx="4294967295"/>
          </p:nvPr>
        </p:nvSpPr>
        <p:spPr>
          <a:xfrm>
            <a:off x="8807581" y="6540826"/>
            <a:ext cx="184020" cy="2691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pic>
        <p:nvPicPr>
          <p:cNvPr id="5" name="Google Shape;97;p1" descr="Google Shape;97;p1"/>
          <p:cNvPicPr>
            <a:picLocks noChangeAspect="1"/>
          </p:cNvPicPr>
          <p:nvPr/>
        </p:nvPicPr>
        <p:blipFill>
          <a:blip r:embed="rId2">
            <a:alphaModFix amt="36096"/>
            <a:extLst/>
          </a:blip>
          <a:srcRect l="1553" t="3106" r="1553"/>
          <a:stretch>
            <a:fillRect/>
          </a:stretch>
        </p:blipFill>
        <p:spPr>
          <a:xfrm>
            <a:off x="7977584" y="5890716"/>
            <a:ext cx="732612" cy="72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696</Words>
  <Application>Microsoft Office PowerPoint</Application>
  <PresentationFormat>On-screen Show (4:3)</PresentationFormat>
  <Paragraphs>195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MARKETING  PRESENTATION</vt:lpstr>
      <vt:lpstr>VIEWS  OF VEHICLE</vt:lpstr>
      <vt:lpstr>Slide 3</vt:lpstr>
      <vt:lpstr>UNIQUE SELLING PROPOSITION (USP)</vt:lpstr>
      <vt:lpstr>DIFFERENT CONCEPTS AND VARIANTS</vt:lpstr>
      <vt:lpstr>PLANT LAYOUT FOR MASS PRODUCTION</vt:lpstr>
      <vt:lpstr>Slide 7</vt:lpstr>
      <vt:lpstr>Break Even Point Analysis</vt:lpstr>
      <vt:lpstr>PROMOTIONAL STRATEGIES</vt:lpstr>
      <vt:lpstr>AFTER MARKET STRATEGIES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MARKETING  PRESENTATION</dc:title>
  <dc:creator>sohanlal Choudhary</dc:creator>
  <cp:lastModifiedBy>sohan</cp:lastModifiedBy>
  <cp:revision>2</cp:revision>
  <dcterms:created xsi:type="dcterms:W3CDTF">2006-08-16T00:00:00Z</dcterms:created>
  <dcterms:modified xsi:type="dcterms:W3CDTF">2020-11-07T17:56:09Z</dcterms:modified>
</cp:coreProperties>
</file>