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64" r:id="rId3"/>
    <p:sldId id="265" r:id="rId4"/>
    <p:sldId id="266" r:id="rId5"/>
    <p:sldId id="267" r:id="rId6"/>
    <p:sldId id="268" r:id="rId7"/>
    <p:sldId id="269" r:id="rId8"/>
    <p:sldId id="270" r:id="rId9"/>
    <p:sldId id="271" r:id="rId10"/>
    <p:sldId id="272" r:id="rId11"/>
    <p:sldId id="273" r:id="rId12"/>
    <p:sldId id="259"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453E"/>
    <a:srgbClr val="B5BBC7"/>
    <a:srgbClr val="3399FF"/>
    <a:srgbClr val="AE8C7E"/>
    <a:srgbClr val="B8A39A"/>
    <a:srgbClr val="F3548A"/>
    <a:srgbClr val="FF9BC1"/>
    <a:srgbClr val="FE9202"/>
    <a:srgbClr val="E20304"/>
    <a:srgbClr val="FC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88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323758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4196276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0" y="642891"/>
            <a:ext cx="3359510" cy="124721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1885895"/>
            <a:ext cx="3054102" cy="887153"/>
          </a:xfrm>
        </p:spPr>
        <p:txBody>
          <a:bodyPr>
            <a:normAutofit/>
          </a:bodyPr>
          <a:lstStyle>
            <a:lvl1pPr marL="0" indent="0" algn="l">
              <a:buNone/>
              <a:defRPr sz="2800" b="0" i="0">
                <a:solidFill>
                  <a:schemeClr val="tx2">
                    <a:lumMod val="20000"/>
                    <a:lumOff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4696" y="102393"/>
            <a:ext cx="8354605" cy="763524"/>
          </a:xfrm>
        </p:spPr>
        <p:txBody>
          <a:bodyPr>
            <a:normAutofit/>
          </a:bodyPr>
          <a:lstStyle>
            <a:lvl1pPr algn="l">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00182" y="1350110"/>
            <a:ext cx="8343635" cy="3375291"/>
          </a:xfrm>
        </p:spPr>
        <p:txBody>
          <a:bodyPr/>
          <a:lstStyle>
            <a:lvl1pPr algn="l">
              <a:defRPr sz="2800">
                <a:solidFill>
                  <a:schemeClr val="tx2">
                    <a:lumMod val="20000"/>
                    <a:lumOff val="80000"/>
                  </a:schemeClr>
                </a:solidFill>
              </a:defRPr>
            </a:lvl1pPr>
            <a:lvl2pPr algn="l">
              <a:defRPr>
                <a:solidFill>
                  <a:schemeClr val="tx2">
                    <a:lumMod val="20000"/>
                    <a:lumOff val="80000"/>
                  </a:schemeClr>
                </a:solidFill>
              </a:defRPr>
            </a:lvl2pPr>
            <a:lvl3pPr algn="l">
              <a:defRPr>
                <a:solidFill>
                  <a:schemeClr val="tx2">
                    <a:lumMod val="20000"/>
                    <a:lumOff val="80000"/>
                  </a:schemeClr>
                </a:solidFill>
              </a:defRPr>
            </a:lvl3pPr>
            <a:lvl4pPr algn="l">
              <a:defRPr>
                <a:solidFill>
                  <a:schemeClr val="tx2">
                    <a:lumMod val="20000"/>
                    <a:lumOff val="80000"/>
                  </a:schemeClr>
                </a:solidFill>
              </a:defRPr>
            </a:lvl4pPr>
            <a:lvl5pPr algn="l">
              <a:defRPr>
                <a:solidFill>
                  <a:schemeClr val="tx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2618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04368"/>
            <a:ext cx="6252670" cy="3562895"/>
          </a:xfrm>
        </p:spPr>
        <p:txBody>
          <a:bodyPr/>
          <a:lstStyle>
            <a:lvl1pPr algn="l">
              <a:defRPr sz="2800">
                <a:solidFill>
                  <a:schemeClr val="tx2">
                    <a:lumMod val="20000"/>
                    <a:lumOff val="80000"/>
                  </a:schemeClr>
                </a:solidFill>
              </a:defRPr>
            </a:lvl1pPr>
            <a:lvl2pPr algn="l">
              <a:defRPr>
                <a:solidFill>
                  <a:schemeClr val="tx2">
                    <a:lumMod val="20000"/>
                    <a:lumOff val="80000"/>
                  </a:schemeClr>
                </a:solidFill>
              </a:defRPr>
            </a:lvl2pPr>
            <a:lvl3pPr algn="l">
              <a:defRPr>
                <a:solidFill>
                  <a:schemeClr val="tx2">
                    <a:lumMod val="20000"/>
                    <a:lumOff val="80000"/>
                  </a:schemeClr>
                </a:solidFill>
              </a:defRPr>
            </a:lvl3pPr>
            <a:lvl4pPr algn="l">
              <a:defRPr>
                <a:solidFill>
                  <a:schemeClr val="tx2">
                    <a:lumMod val="20000"/>
                    <a:lumOff val="80000"/>
                  </a:schemeClr>
                </a:solidFill>
              </a:defRPr>
            </a:lvl4pPr>
            <a:lvl5pPr algn="l">
              <a:defRPr>
                <a:solidFill>
                  <a:schemeClr val="tx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771" y="99261"/>
            <a:ext cx="8268795" cy="763525"/>
          </a:xfrm>
        </p:spPr>
        <p:txBody>
          <a:bodyPr>
            <a:normAutofit/>
          </a:bodyPr>
          <a:lstStyle>
            <a:lvl1pPr algn="l">
              <a:defRPr sz="3600" u="none"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9771" y="1655520"/>
            <a:ext cx="4040188" cy="479822"/>
          </a:xfrm>
        </p:spPr>
        <p:txBody>
          <a:bodyPr anchor="b"/>
          <a:lstStyle>
            <a:lvl1pPr marL="0" indent="0" algn="ctr">
              <a:buNone/>
              <a:defRPr sz="2400" b="1">
                <a:solidFill>
                  <a:schemeClr val="tx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9771" y="2127917"/>
            <a:ext cx="4040188" cy="2276294"/>
          </a:xfrm>
        </p:spPr>
        <p:txBody>
          <a:bodyPr/>
          <a:lstStyle>
            <a:lvl1pPr algn="ctr">
              <a:defRPr sz="2400">
                <a:solidFill>
                  <a:schemeClr val="tx2">
                    <a:lumMod val="20000"/>
                    <a:lumOff val="80000"/>
                  </a:schemeClr>
                </a:solidFill>
              </a:defRPr>
            </a:lvl1pPr>
            <a:lvl2pPr algn="ctr">
              <a:defRPr sz="2000">
                <a:solidFill>
                  <a:schemeClr val="tx2">
                    <a:lumMod val="20000"/>
                    <a:lumOff val="80000"/>
                  </a:schemeClr>
                </a:solidFill>
              </a:defRPr>
            </a:lvl2pPr>
            <a:lvl3pPr algn="ctr">
              <a:defRPr sz="1800">
                <a:solidFill>
                  <a:schemeClr val="tx2">
                    <a:lumMod val="20000"/>
                    <a:lumOff val="80000"/>
                  </a:schemeClr>
                </a:solidFill>
              </a:defRPr>
            </a:lvl3pPr>
            <a:lvl4pPr algn="ctr">
              <a:defRPr sz="1600">
                <a:solidFill>
                  <a:schemeClr val="tx2">
                    <a:lumMod val="20000"/>
                    <a:lumOff val="80000"/>
                  </a:schemeClr>
                </a:solidFill>
              </a:defRPr>
            </a:lvl4pPr>
            <a:lvl5pPr algn="ctr">
              <a:defRPr sz="16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44892" y="1655520"/>
            <a:ext cx="4041775" cy="479822"/>
          </a:xfrm>
        </p:spPr>
        <p:txBody>
          <a:bodyPr anchor="b"/>
          <a:lstStyle>
            <a:lvl1pPr marL="0" indent="0" algn="ctr">
              <a:buNone/>
              <a:defRPr sz="2400" b="1">
                <a:solidFill>
                  <a:schemeClr val="tx2">
                    <a:lumMod val="20000"/>
                    <a:lumOff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4892" y="2127917"/>
            <a:ext cx="4041775" cy="2276294"/>
          </a:xfrm>
        </p:spPr>
        <p:txBody>
          <a:bodyPr/>
          <a:lstStyle>
            <a:lvl1pPr algn="ctr">
              <a:defRPr sz="2400">
                <a:solidFill>
                  <a:schemeClr val="tx2">
                    <a:lumMod val="20000"/>
                    <a:lumOff val="80000"/>
                  </a:schemeClr>
                </a:solidFill>
              </a:defRPr>
            </a:lvl1pPr>
            <a:lvl2pPr algn="ctr">
              <a:defRPr sz="2000">
                <a:solidFill>
                  <a:schemeClr val="tx2">
                    <a:lumMod val="20000"/>
                    <a:lumOff val="80000"/>
                  </a:schemeClr>
                </a:solidFill>
              </a:defRPr>
            </a:lvl2pPr>
            <a:lvl3pPr algn="ctr">
              <a:defRPr sz="1800">
                <a:solidFill>
                  <a:schemeClr val="tx2">
                    <a:lumMod val="20000"/>
                    <a:lumOff val="80000"/>
                  </a:schemeClr>
                </a:solidFill>
              </a:defRPr>
            </a:lvl3pPr>
            <a:lvl4pPr algn="ctr">
              <a:defRPr sz="1600">
                <a:solidFill>
                  <a:schemeClr val="tx2">
                    <a:lumMod val="20000"/>
                    <a:lumOff val="80000"/>
                  </a:schemeClr>
                </a:solidFill>
              </a:defRPr>
            </a:lvl4pPr>
            <a:lvl5pPr algn="ctr">
              <a:defRPr sz="1600">
                <a:solidFill>
                  <a:schemeClr val="tx2">
                    <a:lumMod val="20000"/>
                    <a:lumOff val="8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90694"/>
            <a:ext cx="4886560" cy="1679755"/>
          </a:xfrm>
        </p:spPr>
        <p:txBody>
          <a:bodyPr>
            <a:normAutofit fontScale="90000"/>
          </a:bodyPr>
          <a:lstStyle/>
          <a:p>
            <a:r>
              <a:rPr lang="en-US" sz="2200" b="1">
                <a:solidFill>
                  <a:schemeClr val="tx2">
                    <a:lumMod val="20000"/>
                    <a:lumOff val="80000"/>
                  </a:schemeClr>
                </a:solidFill>
              </a:rPr>
              <a:t>Submitted by </a:t>
            </a:r>
            <a:r>
              <a:rPr lang="en-US" sz="2200" b="1" dirty="0">
                <a:solidFill>
                  <a:schemeClr val="tx2">
                    <a:lumMod val="20000"/>
                    <a:lumOff val="80000"/>
                  </a:schemeClr>
                </a:solidFill>
              </a:rPr>
              <a:t>:</a:t>
            </a:r>
            <a:br>
              <a:rPr lang="en-US" sz="2200" b="1" dirty="0">
                <a:solidFill>
                  <a:schemeClr val="tx2">
                    <a:lumMod val="20000"/>
                    <a:lumOff val="80000"/>
                  </a:schemeClr>
                </a:solidFill>
              </a:rPr>
            </a:br>
            <a:r>
              <a:rPr lang="en-US" sz="2000" dirty="0">
                <a:solidFill>
                  <a:schemeClr val="tx2">
                    <a:lumMod val="20000"/>
                    <a:lumOff val="80000"/>
                  </a:schemeClr>
                </a:solidFill>
              </a:rPr>
              <a:t>Group no : 5</a:t>
            </a:r>
            <a:br>
              <a:rPr lang="en-US" sz="2000" dirty="0">
                <a:solidFill>
                  <a:schemeClr val="tx2">
                    <a:lumMod val="20000"/>
                    <a:lumOff val="80000"/>
                  </a:schemeClr>
                </a:solidFill>
              </a:rPr>
            </a:br>
            <a:r>
              <a:rPr lang="en-US" sz="2000" dirty="0">
                <a:solidFill>
                  <a:schemeClr val="tx2">
                    <a:lumMod val="20000"/>
                    <a:lumOff val="80000"/>
                  </a:schemeClr>
                </a:solidFill>
              </a:rPr>
              <a:t>Rittik Halder_ 213902069</a:t>
            </a:r>
            <a:br>
              <a:rPr lang="en-US" sz="3200" dirty="0">
                <a:solidFill>
                  <a:schemeClr val="tx2">
                    <a:lumMod val="20000"/>
                    <a:lumOff val="80000"/>
                  </a:schemeClr>
                </a:solidFill>
              </a:rPr>
            </a:br>
            <a:r>
              <a:rPr lang="en-US" sz="1800" dirty="0" err="1">
                <a:solidFill>
                  <a:schemeClr val="tx2">
                    <a:lumMod val="20000"/>
                    <a:lumOff val="80000"/>
                  </a:schemeClr>
                </a:solidFill>
              </a:rPr>
              <a:t>MD.</a:t>
            </a:r>
            <a:r>
              <a:rPr lang="en-US" sz="2000" dirty="0" err="1">
                <a:solidFill>
                  <a:schemeClr val="tx2">
                    <a:lumMod val="20000"/>
                    <a:lumOff val="80000"/>
                  </a:schemeClr>
                </a:solidFill>
              </a:rPr>
              <a:t>Sohanur</a:t>
            </a:r>
            <a:r>
              <a:rPr lang="en-US" sz="2000" dirty="0">
                <a:solidFill>
                  <a:schemeClr val="tx2">
                    <a:lumMod val="20000"/>
                    <a:lumOff val="80000"/>
                  </a:schemeClr>
                </a:solidFill>
              </a:rPr>
              <a:t> Rahman_ 21390210</a:t>
            </a:r>
            <a:r>
              <a:rPr lang="en-US" sz="2000" dirty="0">
                <a:solidFill>
                  <a:srgbClr val="57453E"/>
                </a:solidFill>
              </a:rPr>
              <a:t>6</a:t>
            </a:r>
            <a:br>
              <a:rPr lang="en-US" sz="2000" dirty="0">
                <a:solidFill>
                  <a:schemeClr val="tx2">
                    <a:lumMod val="20000"/>
                    <a:lumOff val="80000"/>
                  </a:schemeClr>
                </a:solidFill>
              </a:rPr>
            </a:br>
            <a:r>
              <a:rPr lang="en-US" sz="2000" dirty="0" err="1">
                <a:solidFill>
                  <a:schemeClr val="tx2">
                    <a:lumMod val="20000"/>
                    <a:lumOff val="80000"/>
                  </a:schemeClr>
                </a:solidFill>
              </a:rPr>
              <a:t>Sabbir</a:t>
            </a:r>
            <a:r>
              <a:rPr lang="en-US" sz="2000" dirty="0">
                <a:solidFill>
                  <a:schemeClr val="tx2">
                    <a:lumMod val="20000"/>
                    <a:lumOff val="80000"/>
                  </a:schemeClr>
                </a:solidFill>
              </a:rPr>
              <a:t> </a:t>
            </a:r>
            <a:r>
              <a:rPr lang="en-US" sz="2000" dirty="0" err="1">
                <a:solidFill>
                  <a:schemeClr val="tx2">
                    <a:lumMod val="20000"/>
                    <a:lumOff val="80000"/>
                  </a:schemeClr>
                </a:solidFill>
              </a:rPr>
              <a:t>Ahammed</a:t>
            </a:r>
            <a:r>
              <a:rPr lang="en-US" sz="2000" dirty="0">
                <a:solidFill>
                  <a:schemeClr val="tx2">
                    <a:lumMod val="20000"/>
                    <a:lumOff val="80000"/>
                  </a:schemeClr>
                </a:solidFill>
              </a:rPr>
              <a:t>_ 21302125</a:t>
            </a:r>
            <a:br>
              <a:rPr lang="en-US" sz="2000" b="1" dirty="0">
                <a:solidFill>
                  <a:schemeClr val="tx2">
                    <a:lumMod val="20000"/>
                    <a:lumOff val="80000"/>
                  </a:schemeClr>
                </a:solidFill>
              </a:rPr>
            </a:br>
            <a:r>
              <a:rPr lang="en-US" sz="2000" b="1" dirty="0">
                <a:solidFill>
                  <a:schemeClr val="tx2">
                    <a:lumMod val="20000"/>
                    <a:lumOff val="80000"/>
                  </a:schemeClr>
                </a:solidFill>
              </a:rPr>
              <a:t>Department of Computer science </a:t>
            </a:r>
            <a:r>
              <a:rPr lang="en-US" sz="2000" b="1" dirty="0">
                <a:solidFill>
                  <a:srgbClr val="57453E"/>
                </a:solidFill>
              </a:rPr>
              <a:t>and </a:t>
            </a:r>
            <a:r>
              <a:rPr lang="en-US" sz="2000" b="1" dirty="0">
                <a:solidFill>
                  <a:schemeClr val="tx2">
                    <a:lumMod val="20000"/>
                    <a:lumOff val="80000"/>
                  </a:schemeClr>
                </a:solidFill>
              </a:rPr>
              <a:t> Engineering</a:t>
            </a:r>
            <a:endParaRPr lang="en-US" sz="3200" b="1" dirty="0">
              <a:solidFill>
                <a:schemeClr val="tx2">
                  <a:lumMod val="20000"/>
                  <a:lumOff val="80000"/>
                </a:schemeClr>
              </a:solidFill>
            </a:endParaRPr>
          </a:p>
        </p:txBody>
      </p:sp>
      <p:sp>
        <p:nvSpPr>
          <p:cNvPr id="4" name="Subtitle 3">
            <a:extLst>
              <a:ext uri="{FF2B5EF4-FFF2-40B4-BE49-F238E27FC236}">
                <a16:creationId xmlns:a16="http://schemas.microsoft.com/office/drawing/2014/main" id="{0883BBFE-6650-A26A-E77E-F6236026A59B}"/>
              </a:ext>
            </a:extLst>
          </p:cNvPr>
          <p:cNvSpPr txBox="1">
            <a:spLocks noGrp="1"/>
          </p:cNvSpPr>
          <p:nvPr>
            <p:ph type="subTitle" idx="1"/>
          </p:nvPr>
        </p:nvSpPr>
        <p:spPr>
          <a:xfrm>
            <a:off x="3961180" y="-16906"/>
            <a:ext cx="5182820" cy="1200329"/>
          </a:xfrm>
          <a:prstGeom prst="rect">
            <a:avLst/>
          </a:prstGeom>
          <a:noFill/>
        </p:spPr>
        <p:txBody>
          <a:bodyPr wrap="square">
            <a:spAutoFit/>
          </a:bodyPr>
          <a:lstStyle/>
          <a:p>
            <a:r>
              <a:rPr lang="en-US" sz="3600" dirty="0">
                <a:solidFill>
                  <a:srgbClr val="00B050"/>
                </a:solidFill>
                <a:latin typeface="Arial Black" panose="020B0A04020102020204" pitchFamily="34" charset="0"/>
              </a:rPr>
              <a:t>Green University of </a:t>
            </a:r>
            <a:br>
              <a:rPr lang="en-US" sz="3600" dirty="0">
                <a:solidFill>
                  <a:srgbClr val="00B050"/>
                </a:solidFill>
                <a:latin typeface="Arial Black" panose="020B0A04020102020204" pitchFamily="34" charset="0"/>
              </a:rPr>
            </a:br>
            <a:r>
              <a:rPr lang="en-US" sz="3600" dirty="0">
                <a:solidFill>
                  <a:srgbClr val="00B050"/>
                </a:solidFill>
                <a:latin typeface="Arial Black" panose="020B0A04020102020204" pitchFamily="34" charset="0"/>
              </a:rPr>
              <a:t>Bangladesh</a:t>
            </a:r>
            <a:endParaRPr lang="en-US" sz="3600" dirty="0"/>
          </a:p>
        </p:txBody>
      </p:sp>
      <p:pic>
        <p:nvPicPr>
          <p:cNvPr id="5" name="Picture 4">
            <a:extLst>
              <a:ext uri="{FF2B5EF4-FFF2-40B4-BE49-F238E27FC236}">
                <a16:creationId xmlns:a16="http://schemas.microsoft.com/office/drawing/2014/main" id="{5D4567E7-0F5B-C22F-A69F-D841DA5BD416}"/>
              </a:ext>
            </a:extLst>
          </p:cNvPr>
          <p:cNvPicPr>
            <a:picLocks noChangeAspect="1"/>
          </p:cNvPicPr>
          <p:nvPr/>
        </p:nvPicPr>
        <p:blipFill>
          <a:blip r:embed="rId2"/>
          <a:stretch>
            <a:fillRect/>
          </a:stretch>
        </p:blipFill>
        <p:spPr>
          <a:xfrm>
            <a:off x="3007393" y="128470"/>
            <a:ext cx="921062" cy="921062"/>
          </a:xfrm>
          <a:prstGeom prst="rect">
            <a:avLst/>
          </a:prstGeom>
        </p:spPr>
      </p:pic>
      <p:sp>
        <p:nvSpPr>
          <p:cNvPr id="7" name="Title 1">
            <a:extLst>
              <a:ext uri="{FF2B5EF4-FFF2-40B4-BE49-F238E27FC236}">
                <a16:creationId xmlns:a16="http://schemas.microsoft.com/office/drawing/2014/main" id="{06233925-497B-3065-0EFD-855661858122}"/>
              </a:ext>
            </a:extLst>
          </p:cNvPr>
          <p:cNvSpPr txBox="1">
            <a:spLocks/>
          </p:cNvSpPr>
          <p:nvPr/>
        </p:nvSpPr>
        <p:spPr>
          <a:xfrm>
            <a:off x="0" y="359943"/>
            <a:ext cx="4886560" cy="167975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2500" b="1" dirty="0">
                <a:solidFill>
                  <a:schemeClr val="tx2">
                    <a:lumMod val="20000"/>
                    <a:lumOff val="80000"/>
                  </a:schemeClr>
                </a:solidFill>
              </a:rPr>
              <a:t>Submitted to : </a:t>
            </a:r>
          </a:p>
          <a:p>
            <a:r>
              <a:rPr lang="en-US" sz="2100" b="1" dirty="0">
                <a:solidFill>
                  <a:schemeClr val="tx2">
                    <a:lumMod val="20000"/>
                    <a:lumOff val="80000"/>
                  </a:schemeClr>
                </a:solidFill>
              </a:rPr>
              <a:t>Prasenjit Bhowmik</a:t>
            </a:r>
          </a:p>
          <a:p>
            <a:r>
              <a:rPr lang="en-US" sz="2100" b="1" dirty="0">
                <a:solidFill>
                  <a:schemeClr val="tx2">
                    <a:lumMod val="20000"/>
                    <a:lumOff val="80000"/>
                  </a:schemeClr>
                </a:solidFill>
              </a:rPr>
              <a:t>Lecture in Chemistry</a:t>
            </a:r>
          </a:p>
          <a:p>
            <a:r>
              <a:rPr lang="en-US" sz="2100" b="1" dirty="0">
                <a:solidFill>
                  <a:schemeClr val="tx2">
                    <a:lumMod val="20000"/>
                    <a:lumOff val="80000"/>
                  </a:schemeClr>
                </a:solidFill>
              </a:rPr>
              <a:t>Department of Textile</a:t>
            </a:r>
            <a:endParaRPr lang="en-US" sz="1800" b="1" dirty="0">
              <a:solidFill>
                <a:schemeClr val="tx2">
                  <a:lumMod val="20000"/>
                  <a:lumOff val="80000"/>
                </a:schemeClr>
              </a:solidFill>
            </a:endParaRPr>
          </a:p>
        </p:txBody>
      </p:sp>
      <p:sp>
        <p:nvSpPr>
          <p:cNvPr id="8" name="Title 1">
            <a:extLst>
              <a:ext uri="{FF2B5EF4-FFF2-40B4-BE49-F238E27FC236}">
                <a16:creationId xmlns:a16="http://schemas.microsoft.com/office/drawing/2014/main" id="{16FFB9B3-D1ED-E588-A4D4-60D337390783}"/>
              </a:ext>
            </a:extLst>
          </p:cNvPr>
          <p:cNvSpPr txBox="1">
            <a:spLocks/>
          </p:cNvSpPr>
          <p:nvPr/>
        </p:nvSpPr>
        <p:spPr>
          <a:xfrm>
            <a:off x="0" y="2025744"/>
            <a:ext cx="4428445" cy="763525"/>
          </a:xfrm>
          <a:prstGeom prst="rect">
            <a:avLst/>
          </a:prstGeom>
          <a:noFill/>
          <a:effectLst>
            <a:outerShdw blurRad="50800" dist="38100" dir="2700000" algn="tl" rotWithShape="0">
              <a:prstClr val="black">
                <a:alpha val="40000"/>
              </a:prstClr>
            </a:outerShdw>
          </a:effectLst>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z="1800" dirty="0">
                <a:solidFill>
                  <a:schemeClr val="tx2">
                    <a:lumMod val="20000"/>
                    <a:lumOff val="80000"/>
                  </a:schemeClr>
                </a:solidFill>
              </a:rPr>
              <a:t>Section </a:t>
            </a:r>
            <a:r>
              <a:rPr lang="en-US" sz="1800" b="1" dirty="0">
                <a:solidFill>
                  <a:schemeClr val="tx2">
                    <a:lumMod val="20000"/>
                    <a:lumOff val="80000"/>
                  </a:schemeClr>
                </a:solidFill>
              </a:rPr>
              <a:t>DD</a:t>
            </a:r>
          </a:p>
          <a:p>
            <a:r>
              <a:rPr lang="en-US" sz="1800" dirty="0">
                <a:solidFill>
                  <a:schemeClr val="tx2">
                    <a:lumMod val="20000"/>
                    <a:lumOff val="80000"/>
                  </a:schemeClr>
                </a:solidFill>
              </a:rPr>
              <a:t>Chemistry lab </a:t>
            </a:r>
            <a:r>
              <a:rPr lang="en-US" sz="1800" b="1" dirty="0">
                <a:solidFill>
                  <a:schemeClr val="tx2">
                    <a:lumMod val="20000"/>
                    <a:lumOff val="80000"/>
                  </a:schemeClr>
                </a:solidFill>
              </a:rPr>
              <a:t>(CHE 102)</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3826-BC22-0F5C-80D3-70DB406D83BB}"/>
              </a:ext>
            </a:extLst>
          </p:cNvPr>
          <p:cNvSpPr>
            <a:spLocks noGrp="1"/>
          </p:cNvSpPr>
          <p:nvPr>
            <p:ph type="title"/>
          </p:nvPr>
        </p:nvSpPr>
        <p:spPr/>
        <p:txBody>
          <a:bodyPr/>
          <a:lstStyle/>
          <a:p>
            <a:r>
              <a:rPr lang="en-US" b="1" dirty="0"/>
              <a:t>Discussion</a:t>
            </a:r>
          </a:p>
        </p:txBody>
      </p:sp>
      <p:sp>
        <p:nvSpPr>
          <p:cNvPr id="3" name="Content Placeholder 2">
            <a:extLst>
              <a:ext uri="{FF2B5EF4-FFF2-40B4-BE49-F238E27FC236}">
                <a16:creationId xmlns:a16="http://schemas.microsoft.com/office/drawing/2014/main" id="{B68C0AE4-9FF1-90A2-F703-A35772694E80}"/>
              </a:ext>
            </a:extLst>
          </p:cNvPr>
          <p:cNvSpPr>
            <a:spLocks noGrp="1"/>
          </p:cNvSpPr>
          <p:nvPr>
            <p:ph idx="1"/>
          </p:nvPr>
        </p:nvSpPr>
        <p:spPr/>
        <p:txBody>
          <a:bodyPr>
            <a:normAutofit fontScale="92500" lnSpcReduction="10000"/>
          </a:bodyPr>
          <a:lstStyle/>
          <a:p>
            <a:r>
              <a:rPr lang="en-US" sz="3000" b="1" dirty="0"/>
              <a:t>The following causes can be assumed for the possible cause of error:</a:t>
            </a:r>
          </a:p>
          <a:p>
            <a:pPr marL="514350" indent="-514350">
              <a:buFont typeface="+mj-lt"/>
              <a:buAutoNum type="arabicPeriod"/>
            </a:pPr>
            <a:r>
              <a:rPr lang="en-US" dirty="0"/>
              <a:t>While weighing do not spill the substance on balance pan.</a:t>
            </a:r>
          </a:p>
          <a:p>
            <a:pPr marL="514350" indent="-514350">
              <a:buFont typeface="+mj-lt"/>
              <a:buAutoNum type="arabicPeriod"/>
            </a:pPr>
            <a:r>
              <a:rPr lang="en-US" dirty="0"/>
              <a:t>While the solution of </a:t>
            </a:r>
            <a:r>
              <a:rPr lang="en-US" sz="2400" i="0" dirty="0">
                <a:effectLst/>
                <a:latin typeface="Roboto" panose="02000000000000000000" pitchFamily="2" charset="0"/>
              </a:rPr>
              <a:t>Na</a:t>
            </a:r>
            <a:r>
              <a:rPr lang="en-US" sz="2400" i="0" baseline="-25000" dirty="0">
                <a:effectLst/>
                <a:latin typeface="Roboto" panose="02000000000000000000" pitchFamily="2" charset="0"/>
              </a:rPr>
              <a:t>2</a:t>
            </a:r>
            <a:r>
              <a:rPr lang="en-US" sz="2400" i="0" dirty="0">
                <a:effectLst/>
                <a:latin typeface="Roboto" panose="02000000000000000000" pitchFamily="2" charset="0"/>
              </a:rPr>
              <a:t>CO</a:t>
            </a:r>
            <a:r>
              <a:rPr lang="en-US" sz="2400" i="0" baseline="-25000" dirty="0">
                <a:effectLst/>
                <a:latin typeface="Roboto" panose="02000000000000000000" pitchFamily="2" charset="0"/>
              </a:rPr>
              <a:t>3</a:t>
            </a:r>
            <a:r>
              <a:rPr lang="en-US" dirty="0"/>
              <a:t> was prepared, a little amount of extra water might have added into the volumetric flask.</a:t>
            </a:r>
          </a:p>
          <a:p>
            <a:pPr marL="514350" indent="-514350">
              <a:buFont typeface="+mj-lt"/>
              <a:buAutoNum type="arabicPeriod"/>
            </a:pPr>
            <a:r>
              <a:rPr lang="en-US" dirty="0"/>
              <a:t>Wash </a:t>
            </a:r>
            <a:r>
              <a:rPr lang="en-US" dirty="0" err="1"/>
              <a:t>wash</a:t>
            </a:r>
            <a:r>
              <a:rPr lang="en-US" dirty="0"/>
              <a:t> the burette with water after titration is over.</a:t>
            </a:r>
          </a:p>
          <a:p>
            <a:pPr marL="514350" indent="-514350">
              <a:buFont typeface="+mj-lt"/>
              <a:buAutoNum type="arabicPeriod"/>
            </a:pPr>
            <a:endParaRPr lang="en-US" dirty="0"/>
          </a:p>
        </p:txBody>
      </p:sp>
    </p:spTree>
    <p:extLst>
      <p:ext uri="{BB962C8B-B14F-4D97-AF65-F5344CB8AC3E}">
        <p14:creationId xmlns:p14="http://schemas.microsoft.com/office/powerpoint/2010/main" val="10316973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C83B-C235-DD24-FE9E-232F5A72763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2227629F-36DC-7321-9553-DA392EAE001B}"/>
              </a:ext>
            </a:extLst>
          </p:cNvPr>
          <p:cNvSpPr>
            <a:spLocks noGrp="1"/>
          </p:cNvSpPr>
          <p:nvPr>
            <p:ph idx="1"/>
          </p:nvPr>
        </p:nvSpPr>
        <p:spPr/>
        <p:txBody>
          <a:bodyPr>
            <a:normAutofit/>
          </a:bodyPr>
          <a:lstStyle/>
          <a:p>
            <a:pPr marL="0" indent="0">
              <a:buNone/>
            </a:pPr>
            <a:r>
              <a:rPr lang="en-US" sz="2000" dirty="0"/>
              <a:t>The major uses of sodium chloride is as a raw martial for the production of chlorine, sodium metal and sodium hydroxide. Beside, </a:t>
            </a:r>
            <a:r>
              <a:rPr lang="en-US" sz="2000" dirty="0" err="1"/>
              <a:t>chinese</a:t>
            </a:r>
            <a:r>
              <a:rPr lang="en-US" sz="2000" dirty="0"/>
              <a:t> had already been using the method of staling to preserve food in the old days when refrigerator is not yet invented. The highly concentrated sodium chloride solution draw out all the water of microbes adhered become dehydrated and die in the end.</a:t>
            </a:r>
          </a:p>
        </p:txBody>
      </p:sp>
    </p:spTree>
    <p:extLst>
      <p:ext uri="{BB962C8B-B14F-4D97-AF65-F5344CB8AC3E}">
        <p14:creationId xmlns:p14="http://schemas.microsoft.com/office/powerpoint/2010/main" val="1892341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buNone/>
            </a:pPr>
            <a:endParaRPr lang="en-US" sz="4000" b="1" dirty="0"/>
          </a:p>
          <a:p>
            <a:pPr marL="0" indent="0">
              <a:buNone/>
            </a:pPr>
            <a:r>
              <a:rPr lang="en-US" sz="4000" b="1" dirty="0"/>
              <a:t>      </a:t>
            </a:r>
            <a:r>
              <a:rPr lang="en-US" sz="5400" b="1" dirty="0"/>
              <a:t>Do you have any      </a:t>
            </a:r>
          </a:p>
          <a:p>
            <a:pPr marL="0" indent="0">
              <a:buNone/>
            </a:pPr>
            <a:r>
              <a:rPr lang="en-US" sz="5400" b="1" dirty="0"/>
              <a:t>          question ?</a:t>
            </a:r>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8E38BD-4460-D074-256D-54B639E1215E}"/>
              </a:ext>
            </a:extLst>
          </p:cNvPr>
          <p:cNvSpPr>
            <a:spLocks noGrp="1"/>
          </p:cNvSpPr>
          <p:nvPr>
            <p:ph idx="1"/>
          </p:nvPr>
        </p:nvSpPr>
        <p:spPr/>
        <p:txBody>
          <a:bodyPr>
            <a:normAutofit/>
          </a:bodyPr>
          <a:lstStyle/>
          <a:p>
            <a:pPr marL="0" indent="0">
              <a:buNone/>
            </a:pPr>
            <a:endParaRPr lang="en-US" sz="7200" b="1" dirty="0"/>
          </a:p>
          <a:p>
            <a:pPr marL="0" indent="0">
              <a:buNone/>
            </a:pPr>
            <a:r>
              <a:rPr lang="en-US" sz="7200" b="1" dirty="0"/>
              <a:t>     Thank You.</a:t>
            </a:r>
          </a:p>
        </p:txBody>
      </p:sp>
    </p:spTree>
    <p:extLst>
      <p:ext uri="{BB962C8B-B14F-4D97-AF65-F5344CB8AC3E}">
        <p14:creationId xmlns:p14="http://schemas.microsoft.com/office/powerpoint/2010/main" val="16108000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C041-DB70-C0FC-D019-A0545949708D}"/>
              </a:ext>
            </a:extLst>
          </p:cNvPr>
          <p:cNvSpPr>
            <a:spLocks noGrp="1"/>
          </p:cNvSpPr>
          <p:nvPr>
            <p:ph type="title"/>
          </p:nvPr>
        </p:nvSpPr>
        <p:spPr>
          <a:xfrm>
            <a:off x="366902" y="400796"/>
            <a:ext cx="8354605" cy="763524"/>
          </a:xfrm>
        </p:spPr>
        <p:txBody>
          <a:bodyPr>
            <a:normAutofit fontScale="90000"/>
          </a:bodyPr>
          <a:lstStyle/>
          <a:p>
            <a:r>
              <a:rPr lang="en-US" b="1" dirty="0"/>
              <a:t>Experiment Name :</a:t>
            </a:r>
            <a:br>
              <a:rPr lang="en-US" b="1" dirty="0"/>
            </a:br>
            <a:endParaRPr lang="en-US" dirty="0"/>
          </a:p>
        </p:txBody>
      </p:sp>
      <p:sp>
        <p:nvSpPr>
          <p:cNvPr id="3" name="Content Placeholder 2">
            <a:extLst>
              <a:ext uri="{FF2B5EF4-FFF2-40B4-BE49-F238E27FC236}">
                <a16:creationId xmlns:a16="http://schemas.microsoft.com/office/drawing/2014/main" id="{CA234EC9-D74C-BC7E-2003-18955F9CD49E}"/>
              </a:ext>
            </a:extLst>
          </p:cNvPr>
          <p:cNvSpPr>
            <a:spLocks noGrp="1"/>
          </p:cNvSpPr>
          <p:nvPr>
            <p:ph idx="1"/>
          </p:nvPr>
        </p:nvSpPr>
        <p:spPr/>
        <p:txBody>
          <a:bodyPr/>
          <a:lstStyle/>
          <a:p>
            <a:pPr marL="0" indent="0">
              <a:buNone/>
            </a:pPr>
            <a:r>
              <a:rPr lang="en-US" dirty="0"/>
              <a:t>Standardization of Hydrochloric Acid(HCl) with Standard Sodium Carbonate(Na</a:t>
            </a:r>
            <a:r>
              <a:rPr lang="en-US" sz="1600" dirty="0"/>
              <a:t>2</a:t>
            </a:r>
            <a:r>
              <a:rPr lang="en-US" dirty="0"/>
              <a:t>CO</a:t>
            </a:r>
            <a:r>
              <a:rPr lang="en-US" sz="1400" dirty="0"/>
              <a:t>3</a:t>
            </a:r>
            <a:r>
              <a:rPr lang="en-US" dirty="0"/>
              <a:t>) Solution.</a:t>
            </a:r>
          </a:p>
        </p:txBody>
      </p:sp>
      <p:pic>
        <p:nvPicPr>
          <p:cNvPr id="1028" name="Picture 4">
            <a:extLst>
              <a:ext uri="{FF2B5EF4-FFF2-40B4-BE49-F238E27FC236}">
                <a16:creationId xmlns:a16="http://schemas.microsoft.com/office/drawing/2014/main" id="{1DB2F935-23C8-193A-0591-79920FDBB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245" y="3029865"/>
            <a:ext cx="3359510" cy="18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2991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2917-B583-7DF5-0CE0-6F7BB21EBE57}"/>
              </a:ext>
            </a:extLst>
          </p:cNvPr>
          <p:cNvSpPr>
            <a:spLocks noGrp="1"/>
          </p:cNvSpPr>
          <p:nvPr>
            <p:ph type="title"/>
          </p:nvPr>
        </p:nvSpPr>
        <p:spPr/>
        <p:txBody>
          <a:bodyPr/>
          <a:lstStyle/>
          <a:p>
            <a:r>
              <a:rPr lang="en-US" b="1" dirty="0"/>
              <a:t>Objectives :</a:t>
            </a:r>
          </a:p>
        </p:txBody>
      </p:sp>
      <p:sp>
        <p:nvSpPr>
          <p:cNvPr id="3" name="Content Placeholder 2">
            <a:extLst>
              <a:ext uri="{FF2B5EF4-FFF2-40B4-BE49-F238E27FC236}">
                <a16:creationId xmlns:a16="http://schemas.microsoft.com/office/drawing/2014/main" id="{3249A7A5-3786-6D9D-31F6-4CE3BCB0DDFF}"/>
              </a:ext>
            </a:extLst>
          </p:cNvPr>
          <p:cNvSpPr>
            <a:spLocks noGrp="1"/>
          </p:cNvSpPr>
          <p:nvPr>
            <p:ph idx="1"/>
          </p:nvPr>
        </p:nvSpPr>
        <p:spPr/>
        <p:txBody>
          <a:bodyPr/>
          <a:lstStyle/>
          <a:p>
            <a:pPr marL="571500" indent="-571500">
              <a:buFont typeface="+mj-lt"/>
              <a:buAutoNum type="romanLcPeriod"/>
            </a:pPr>
            <a:r>
              <a:rPr lang="en-US" dirty="0"/>
              <a:t>Theory of the experiment </a:t>
            </a:r>
          </a:p>
          <a:p>
            <a:pPr marL="571500" indent="-571500">
              <a:buFont typeface="+mj-lt"/>
              <a:buAutoNum type="romanLcPeriod"/>
            </a:pPr>
            <a:r>
              <a:rPr lang="en-US" dirty="0"/>
              <a:t>Apparatus </a:t>
            </a:r>
          </a:p>
          <a:p>
            <a:pPr marL="571500" indent="-571500">
              <a:buFont typeface="+mj-lt"/>
              <a:buAutoNum type="romanLcPeriod"/>
            </a:pPr>
            <a:r>
              <a:rPr lang="en-US" dirty="0"/>
              <a:t>Procedure</a:t>
            </a:r>
          </a:p>
          <a:p>
            <a:pPr marL="571500" indent="-571500">
              <a:buFont typeface="+mj-lt"/>
              <a:buAutoNum type="romanLcPeriod"/>
            </a:pPr>
            <a:r>
              <a:rPr lang="en-US" dirty="0"/>
              <a:t>Calculation</a:t>
            </a:r>
          </a:p>
          <a:p>
            <a:pPr marL="571500" indent="-571500">
              <a:buFont typeface="+mj-lt"/>
              <a:buAutoNum type="romanLcPeriod"/>
            </a:pPr>
            <a:r>
              <a:rPr lang="en-US" dirty="0"/>
              <a:t>Discussion</a:t>
            </a:r>
          </a:p>
          <a:p>
            <a:pPr marL="571500" indent="-571500">
              <a:buFont typeface="+mj-lt"/>
              <a:buAutoNum type="romanLcPeriod"/>
            </a:pPr>
            <a:r>
              <a:rPr lang="en-US" dirty="0"/>
              <a:t>Conclusion</a:t>
            </a:r>
          </a:p>
          <a:p>
            <a:pPr marL="571500" indent="-571500">
              <a:buFont typeface="+mj-lt"/>
              <a:buAutoNum type="romanLcPeriod"/>
            </a:pPr>
            <a:endParaRPr lang="en-US" dirty="0"/>
          </a:p>
        </p:txBody>
      </p:sp>
    </p:spTree>
    <p:extLst>
      <p:ext uri="{BB962C8B-B14F-4D97-AF65-F5344CB8AC3E}">
        <p14:creationId xmlns:p14="http://schemas.microsoft.com/office/powerpoint/2010/main" val="26019619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18ED-0E02-E5DD-9259-2A6142B41903}"/>
              </a:ext>
            </a:extLst>
          </p:cNvPr>
          <p:cNvSpPr>
            <a:spLocks noGrp="1"/>
          </p:cNvSpPr>
          <p:nvPr>
            <p:ph type="title"/>
          </p:nvPr>
        </p:nvSpPr>
        <p:spPr/>
        <p:txBody>
          <a:bodyPr/>
          <a:lstStyle/>
          <a:p>
            <a:r>
              <a:rPr lang="en-US" b="1" dirty="0"/>
              <a:t>Theory </a:t>
            </a:r>
          </a:p>
        </p:txBody>
      </p:sp>
      <p:sp>
        <p:nvSpPr>
          <p:cNvPr id="3" name="Content Placeholder 2">
            <a:extLst>
              <a:ext uri="{FF2B5EF4-FFF2-40B4-BE49-F238E27FC236}">
                <a16:creationId xmlns:a16="http://schemas.microsoft.com/office/drawing/2014/main" id="{581A4A33-7C9A-D782-5197-7EFAAAC87863}"/>
              </a:ext>
            </a:extLst>
          </p:cNvPr>
          <p:cNvSpPr>
            <a:spLocks noGrp="1"/>
          </p:cNvSpPr>
          <p:nvPr>
            <p:ph idx="1"/>
          </p:nvPr>
        </p:nvSpPr>
        <p:spPr/>
        <p:txBody>
          <a:bodyPr>
            <a:normAutofit fontScale="70000" lnSpcReduction="20000"/>
          </a:bodyPr>
          <a:lstStyle/>
          <a:p>
            <a:pPr marL="0" indent="0" algn="just">
              <a:buNone/>
            </a:pPr>
            <a:r>
              <a:rPr lang="en-US" sz="2400" b="0" i="0" dirty="0">
                <a:effectLst/>
                <a:latin typeface="Roboto" panose="02000000000000000000" pitchFamily="2" charset="0"/>
              </a:rPr>
              <a:t>Hydrochloric acid solution may be titrated against sodium carbonate solution using methyl orange indicator. When weak base is titrated with a strong acid, solution will be slightly acidic at end point. If a weak acid is titrated with a strong base the solution is slightly basic because the salt formed will be </a:t>
            </a:r>
            <a:r>
              <a:rPr lang="en-US" sz="2400" b="0" i="0" dirty="0" err="1">
                <a:effectLst/>
                <a:latin typeface="Roboto" panose="02000000000000000000" pitchFamily="2" charset="0"/>
              </a:rPr>
              <a:t>hydrolysed</a:t>
            </a:r>
            <a:r>
              <a:rPr lang="en-US" sz="2400" b="0" i="0" dirty="0">
                <a:effectLst/>
                <a:latin typeface="Roboto" panose="02000000000000000000" pitchFamily="2" charset="0"/>
              </a:rPr>
              <a:t> to a certain extent.</a:t>
            </a:r>
          </a:p>
          <a:p>
            <a:pPr marL="0" indent="0" algn="just">
              <a:buNone/>
            </a:pPr>
            <a:r>
              <a:rPr lang="en-US" sz="2400" b="0" i="0" dirty="0">
                <a:effectLst/>
                <a:latin typeface="Roboto" panose="02000000000000000000" pitchFamily="2" charset="0"/>
              </a:rPr>
              <a:t>The chemical reactions involved in this titration are given below.</a:t>
            </a:r>
          </a:p>
          <a:p>
            <a:pPr marL="0" indent="0" algn="just">
              <a:buNone/>
            </a:pPr>
            <a:endParaRPr lang="en-US" b="1" i="0" dirty="0">
              <a:effectLst/>
              <a:latin typeface="Roboto" panose="02000000000000000000" pitchFamily="2" charset="0"/>
            </a:endParaRPr>
          </a:p>
          <a:p>
            <a:pPr marL="0" indent="0" algn="just">
              <a:buNone/>
            </a:pPr>
            <a:r>
              <a:rPr lang="en-US" b="1" i="0" dirty="0">
                <a:effectLst/>
                <a:latin typeface="Roboto" panose="02000000000000000000" pitchFamily="2" charset="0"/>
              </a:rPr>
              <a:t>       	Na</a:t>
            </a:r>
            <a:r>
              <a:rPr lang="en-US" b="1" i="0" baseline="-25000" dirty="0">
                <a:effectLst/>
                <a:latin typeface="Roboto" panose="02000000000000000000" pitchFamily="2" charset="0"/>
              </a:rPr>
              <a:t>2</a:t>
            </a:r>
            <a:r>
              <a:rPr lang="en-US" b="1" i="0" dirty="0">
                <a:effectLst/>
                <a:latin typeface="Roboto" panose="02000000000000000000" pitchFamily="2" charset="0"/>
              </a:rPr>
              <a:t>CO</a:t>
            </a:r>
            <a:r>
              <a:rPr lang="en-US" b="1" i="0" baseline="-25000" dirty="0">
                <a:effectLst/>
                <a:latin typeface="Roboto" panose="02000000000000000000" pitchFamily="2" charset="0"/>
              </a:rPr>
              <a:t>3</a:t>
            </a:r>
            <a:r>
              <a:rPr lang="en-US" b="1" i="0" dirty="0">
                <a:effectLst/>
                <a:latin typeface="Roboto" panose="02000000000000000000" pitchFamily="2" charset="0"/>
              </a:rPr>
              <a:t>(</a:t>
            </a:r>
            <a:r>
              <a:rPr lang="en-US" b="1" i="0" dirty="0" err="1">
                <a:effectLst/>
                <a:latin typeface="Roboto" panose="02000000000000000000" pitchFamily="2" charset="0"/>
              </a:rPr>
              <a:t>aq</a:t>
            </a:r>
            <a:r>
              <a:rPr lang="en-US" b="1" i="0" dirty="0">
                <a:effectLst/>
                <a:latin typeface="Roboto" panose="02000000000000000000" pitchFamily="2" charset="0"/>
              </a:rPr>
              <a:t>) + 2HCl(</a:t>
            </a:r>
            <a:r>
              <a:rPr lang="en-US" b="1" i="0" dirty="0" err="1">
                <a:effectLst/>
                <a:latin typeface="Roboto" panose="02000000000000000000" pitchFamily="2" charset="0"/>
              </a:rPr>
              <a:t>aq</a:t>
            </a:r>
            <a:r>
              <a:rPr lang="en-US" b="1" i="0" dirty="0">
                <a:effectLst/>
                <a:latin typeface="Roboto" panose="02000000000000000000" pitchFamily="2" charset="0"/>
              </a:rPr>
              <a:t>) → 2NaCl(</a:t>
            </a:r>
            <a:r>
              <a:rPr lang="en-US" b="1" i="0" dirty="0" err="1">
                <a:effectLst/>
                <a:latin typeface="Roboto" panose="02000000000000000000" pitchFamily="2" charset="0"/>
              </a:rPr>
              <a:t>aq</a:t>
            </a:r>
            <a:r>
              <a:rPr lang="en-US" b="1" i="0" dirty="0">
                <a:effectLst/>
                <a:latin typeface="Roboto" panose="02000000000000000000" pitchFamily="2" charset="0"/>
              </a:rPr>
              <a:t>) + CO</a:t>
            </a:r>
            <a:r>
              <a:rPr lang="en-US" b="1" i="0" baseline="-25000" dirty="0">
                <a:effectLst/>
                <a:latin typeface="Roboto" panose="02000000000000000000" pitchFamily="2" charset="0"/>
              </a:rPr>
              <a:t>2</a:t>
            </a:r>
            <a:r>
              <a:rPr lang="en-US" b="1" i="0" dirty="0">
                <a:effectLst/>
                <a:latin typeface="Roboto" panose="02000000000000000000" pitchFamily="2" charset="0"/>
              </a:rPr>
              <a:t>(g) + H</a:t>
            </a:r>
            <a:r>
              <a:rPr lang="en-US" b="1" i="0" baseline="-25000" dirty="0">
                <a:effectLst/>
                <a:latin typeface="Roboto" panose="02000000000000000000" pitchFamily="2" charset="0"/>
              </a:rPr>
              <a:t>2</a:t>
            </a:r>
            <a:r>
              <a:rPr lang="en-US" b="1" i="0" dirty="0">
                <a:effectLst/>
                <a:latin typeface="Roboto" panose="02000000000000000000" pitchFamily="2" charset="0"/>
              </a:rPr>
              <a:t>O(l)</a:t>
            </a:r>
            <a:endParaRPr lang="en-US" dirty="0">
              <a:latin typeface="Roboto" panose="02000000000000000000" pitchFamily="2" charset="0"/>
            </a:endParaRPr>
          </a:p>
          <a:p>
            <a:pPr marL="0" indent="0" algn="just">
              <a:buNone/>
            </a:pPr>
            <a:r>
              <a:rPr lang="en-US" b="1" i="0" dirty="0">
                <a:effectLst/>
                <a:latin typeface="Roboto" panose="02000000000000000000" pitchFamily="2" charset="0"/>
              </a:rPr>
              <a:t>	CO</a:t>
            </a:r>
            <a:r>
              <a:rPr lang="en-US" b="1" i="0" baseline="-25000" dirty="0">
                <a:effectLst/>
                <a:latin typeface="Roboto" panose="02000000000000000000" pitchFamily="2" charset="0"/>
              </a:rPr>
              <a:t>3</a:t>
            </a:r>
            <a:r>
              <a:rPr lang="en-US" b="1" i="0" baseline="30000" dirty="0">
                <a:effectLst/>
                <a:latin typeface="Roboto" panose="02000000000000000000" pitchFamily="2" charset="0"/>
              </a:rPr>
              <a:t>2-</a:t>
            </a:r>
            <a:r>
              <a:rPr lang="en-US" b="1" i="0" dirty="0">
                <a:effectLst/>
                <a:latin typeface="Roboto" panose="02000000000000000000" pitchFamily="2" charset="0"/>
              </a:rPr>
              <a:t>(</a:t>
            </a:r>
            <a:r>
              <a:rPr lang="en-US" b="1" i="0" dirty="0" err="1">
                <a:effectLst/>
                <a:latin typeface="Roboto" panose="02000000000000000000" pitchFamily="2" charset="0"/>
              </a:rPr>
              <a:t>aq</a:t>
            </a:r>
            <a:r>
              <a:rPr lang="en-US" b="1" i="0" dirty="0">
                <a:effectLst/>
                <a:latin typeface="Roboto" panose="02000000000000000000" pitchFamily="2" charset="0"/>
              </a:rPr>
              <a:t>) + 2H</a:t>
            </a:r>
            <a:r>
              <a:rPr lang="en-US" b="1" i="0" baseline="30000" dirty="0">
                <a:effectLst/>
                <a:latin typeface="Roboto" panose="02000000000000000000" pitchFamily="2" charset="0"/>
              </a:rPr>
              <a:t>+</a:t>
            </a:r>
            <a:r>
              <a:rPr lang="en-US" b="1" i="0" dirty="0">
                <a:effectLst/>
                <a:latin typeface="Roboto" panose="02000000000000000000" pitchFamily="2" charset="0"/>
              </a:rPr>
              <a:t>(</a:t>
            </a:r>
            <a:r>
              <a:rPr lang="en-US" b="1" i="0" dirty="0" err="1">
                <a:effectLst/>
                <a:latin typeface="Roboto" panose="02000000000000000000" pitchFamily="2" charset="0"/>
              </a:rPr>
              <a:t>aq</a:t>
            </a:r>
            <a:r>
              <a:rPr lang="en-US" b="1" i="0" dirty="0">
                <a:effectLst/>
                <a:latin typeface="Roboto" panose="02000000000000000000" pitchFamily="2" charset="0"/>
              </a:rPr>
              <a:t>) → CO</a:t>
            </a:r>
            <a:r>
              <a:rPr lang="en-US" b="1" i="0" baseline="-25000" dirty="0">
                <a:effectLst/>
                <a:latin typeface="Roboto" panose="02000000000000000000" pitchFamily="2" charset="0"/>
              </a:rPr>
              <a:t>2</a:t>
            </a:r>
            <a:r>
              <a:rPr lang="en-US" b="1" i="0" dirty="0">
                <a:effectLst/>
                <a:latin typeface="Roboto" panose="02000000000000000000" pitchFamily="2" charset="0"/>
              </a:rPr>
              <a:t>(g) + H</a:t>
            </a:r>
            <a:r>
              <a:rPr lang="en-US" b="1" i="0" baseline="-25000" dirty="0">
                <a:effectLst/>
                <a:latin typeface="Roboto" panose="02000000000000000000" pitchFamily="2" charset="0"/>
              </a:rPr>
              <a:t>2</a:t>
            </a:r>
            <a:r>
              <a:rPr lang="en-US" b="1" i="0" dirty="0">
                <a:effectLst/>
                <a:latin typeface="Roboto" panose="02000000000000000000" pitchFamily="2" charset="0"/>
              </a:rPr>
              <a:t>O(l)</a:t>
            </a:r>
          </a:p>
          <a:p>
            <a:pPr marL="0" indent="0" algn="just">
              <a:buNone/>
            </a:pPr>
            <a:endParaRPr lang="en-US" sz="2400" dirty="0">
              <a:latin typeface="Roboto" panose="02000000000000000000" pitchFamily="2" charset="0"/>
            </a:endParaRPr>
          </a:p>
          <a:p>
            <a:pPr marL="0" indent="0" algn="just">
              <a:buNone/>
            </a:pPr>
            <a:r>
              <a:rPr lang="en-US" sz="2400" b="0" i="0" dirty="0">
                <a:effectLst/>
                <a:latin typeface="Roboto" panose="02000000000000000000" pitchFamily="2" charset="0"/>
              </a:rPr>
              <a:t>In acid base titrations at the end point the amount of the acid becomes chemically equivalent to the amount of base present. In case of a strong acid and a strong base titration at the end point of solution the solution becomes neutral.</a:t>
            </a:r>
          </a:p>
        </p:txBody>
      </p:sp>
    </p:spTree>
    <p:extLst>
      <p:ext uri="{BB962C8B-B14F-4D97-AF65-F5344CB8AC3E}">
        <p14:creationId xmlns:p14="http://schemas.microsoft.com/office/powerpoint/2010/main" val="14612341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7511-A2AE-D4FB-5787-EE77CC6FD3CD}"/>
              </a:ext>
            </a:extLst>
          </p:cNvPr>
          <p:cNvSpPr>
            <a:spLocks noGrp="1"/>
          </p:cNvSpPr>
          <p:nvPr>
            <p:ph type="title"/>
          </p:nvPr>
        </p:nvSpPr>
        <p:spPr/>
        <p:txBody>
          <a:bodyPr/>
          <a:lstStyle/>
          <a:p>
            <a:r>
              <a:rPr lang="en-US" b="1" dirty="0"/>
              <a:t>Apparatus </a:t>
            </a:r>
          </a:p>
        </p:txBody>
      </p:sp>
      <p:sp>
        <p:nvSpPr>
          <p:cNvPr id="3" name="Content Placeholder 2">
            <a:extLst>
              <a:ext uri="{FF2B5EF4-FFF2-40B4-BE49-F238E27FC236}">
                <a16:creationId xmlns:a16="http://schemas.microsoft.com/office/drawing/2014/main" id="{5239E7B6-AE79-8E92-E3D1-20305E8C2D0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sz="1800" dirty="0"/>
          </a:p>
          <a:p>
            <a:pPr marL="0" indent="0">
              <a:buNone/>
            </a:pPr>
            <a:r>
              <a:rPr lang="en-US" sz="1800" dirty="0"/>
              <a:t>            </a:t>
            </a:r>
            <a:endParaRPr lang="en-US" sz="1600" dirty="0"/>
          </a:p>
        </p:txBody>
      </p:sp>
      <p:pic>
        <p:nvPicPr>
          <p:cNvPr id="2052" name="Picture 4" descr="ArtStation - Burette">
            <a:extLst>
              <a:ext uri="{FF2B5EF4-FFF2-40B4-BE49-F238E27FC236}">
                <a16:creationId xmlns:a16="http://schemas.microsoft.com/office/drawing/2014/main" id="{E4A12E70-74FC-0A3A-8AA4-1DF042C313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965" y="1369814"/>
            <a:ext cx="2199859" cy="12374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E797A25B-2BF4-C61D-137F-57D16379EA9F}"/>
              </a:ext>
            </a:extLst>
          </p:cNvPr>
          <p:cNvSpPr/>
          <p:nvPr/>
        </p:nvSpPr>
        <p:spPr>
          <a:xfrm>
            <a:off x="764149" y="2607235"/>
            <a:ext cx="1527050"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Burette</a:t>
            </a:r>
          </a:p>
        </p:txBody>
      </p:sp>
      <p:pic>
        <p:nvPicPr>
          <p:cNvPr id="2054" name="Picture 6" descr="Pipette Stock Photo Images. 38,563 Pipette royalty free images and  photography available to buy from thousands of stock photographers.">
            <a:extLst>
              <a:ext uri="{FF2B5EF4-FFF2-40B4-BE49-F238E27FC236}">
                <a16:creationId xmlns:a16="http://schemas.microsoft.com/office/drawing/2014/main" id="{5EF060B6-93B0-8BC9-4B7B-A7F9F2DE75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003" b="22903"/>
          <a:stretch/>
        </p:blipFill>
        <p:spPr bwMode="auto">
          <a:xfrm>
            <a:off x="2892245" y="1369815"/>
            <a:ext cx="2290575" cy="12374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4B40EFF5-4DA9-586C-9209-D0876EA5DC74}"/>
              </a:ext>
            </a:extLst>
          </p:cNvPr>
          <p:cNvSpPr/>
          <p:nvPr/>
        </p:nvSpPr>
        <p:spPr>
          <a:xfrm>
            <a:off x="3226933" y="2607234"/>
            <a:ext cx="1527050"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Pipette</a:t>
            </a:r>
          </a:p>
        </p:txBody>
      </p:sp>
      <p:pic>
        <p:nvPicPr>
          <p:cNvPr id="2056" name="Picture 8" descr="Conical Flask Photos | Fine Art America">
            <a:extLst>
              <a:ext uri="{FF2B5EF4-FFF2-40B4-BE49-F238E27FC236}">
                <a16:creationId xmlns:a16="http://schemas.microsoft.com/office/drawing/2014/main" id="{74284A1D-E52B-F96C-4493-894776E14EA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6241" y="1369815"/>
            <a:ext cx="2199859" cy="12374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7F67B2C4-2FD0-5043-AF3D-2A977F89314D}"/>
              </a:ext>
            </a:extLst>
          </p:cNvPr>
          <p:cNvSpPr/>
          <p:nvPr/>
        </p:nvSpPr>
        <p:spPr>
          <a:xfrm>
            <a:off x="5689717" y="2601461"/>
            <a:ext cx="1527050"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Conical flask</a:t>
            </a:r>
          </a:p>
        </p:txBody>
      </p:sp>
      <p:pic>
        <p:nvPicPr>
          <p:cNvPr id="2058" name="Picture 10" descr="Volumetric Flasks With Cap 1 - Graduated And Volumetric Plasticware -  Plastilab - Products - Kartell LABWARE">
            <a:extLst>
              <a:ext uri="{FF2B5EF4-FFF2-40B4-BE49-F238E27FC236}">
                <a16:creationId xmlns:a16="http://schemas.microsoft.com/office/drawing/2014/main" id="{B4E3BCFD-61CA-F7FC-CFDC-B64ADAB978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965" y="3248522"/>
            <a:ext cx="2199859" cy="12186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DD0AF22C-AB45-4262-BFB7-2B63DA7E5F13}"/>
              </a:ext>
            </a:extLst>
          </p:cNvPr>
          <p:cNvSpPr/>
          <p:nvPr/>
        </p:nvSpPr>
        <p:spPr>
          <a:xfrm>
            <a:off x="764149" y="4467134"/>
            <a:ext cx="1527050"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Volumetric Flask</a:t>
            </a:r>
          </a:p>
        </p:txBody>
      </p:sp>
      <p:pic>
        <p:nvPicPr>
          <p:cNvPr id="2060" name="Picture 12" descr="Burette Stand at Rs 150/set | Burette Stand | ID: 21534636148">
            <a:extLst>
              <a:ext uri="{FF2B5EF4-FFF2-40B4-BE49-F238E27FC236}">
                <a16:creationId xmlns:a16="http://schemas.microsoft.com/office/drawing/2014/main" id="{F308B2E9-02AB-3A8F-0AFD-E730E4572C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2245" y="3248522"/>
            <a:ext cx="2290575" cy="12186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3DF757BC-2248-1BFC-1ECD-FF8D22ABF397}"/>
              </a:ext>
            </a:extLst>
          </p:cNvPr>
          <p:cNvSpPr/>
          <p:nvPr/>
        </p:nvSpPr>
        <p:spPr>
          <a:xfrm>
            <a:off x="3308172" y="4467133"/>
            <a:ext cx="1527050"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Burette Stand</a:t>
            </a:r>
          </a:p>
        </p:txBody>
      </p:sp>
      <p:pic>
        <p:nvPicPr>
          <p:cNvPr id="2062" name="Picture 14" descr="Glass Funnel - Laboratory Glassware - Drifton A/S">
            <a:extLst>
              <a:ext uri="{FF2B5EF4-FFF2-40B4-BE49-F238E27FC236}">
                <a16:creationId xmlns:a16="http://schemas.microsoft.com/office/drawing/2014/main" id="{2D8B4DF8-D8EB-1D08-6903-E4453265ECD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26240" y="3287140"/>
            <a:ext cx="2199859" cy="117999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F10285A9-C9BA-20FD-4311-1DDA5D44A326}"/>
              </a:ext>
            </a:extLst>
          </p:cNvPr>
          <p:cNvSpPr/>
          <p:nvPr/>
        </p:nvSpPr>
        <p:spPr>
          <a:xfrm>
            <a:off x="5777691" y="4465639"/>
            <a:ext cx="1527050"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Funnel</a:t>
            </a:r>
          </a:p>
        </p:txBody>
      </p:sp>
    </p:spTree>
    <p:extLst>
      <p:ext uri="{BB962C8B-B14F-4D97-AF65-F5344CB8AC3E}">
        <p14:creationId xmlns:p14="http://schemas.microsoft.com/office/powerpoint/2010/main" val="12323662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F9AA-D406-1E88-CFFA-924CC073C6C8}"/>
              </a:ext>
            </a:extLst>
          </p:cNvPr>
          <p:cNvSpPr>
            <a:spLocks noGrp="1"/>
          </p:cNvSpPr>
          <p:nvPr>
            <p:ph type="title"/>
          </p:nvPr>
        </p:nvSpPr>
        <p:spPr/>
        <p:txBody>
          <a:bodyPr/>
          <a:lstStyle/>
          <a:p>
            <a:r>
              <a:rPr lang="en-US" b="1" dirty="0"/>
              <a:t>Indicator and Chemical </a:t>
            </a:r>
          </a:p>
        </p:txBody>
      </p:sp>
      <p:sp>
        <p:nvSpPr>
          <p:cNvPr id="3" name="Content Placeholder 2">
            <a:extLst>
              <a:ext uri="{FF2B5EF4-FFF2-40B4-BE49-F238E27FC236}">
                <a16:creationId xmlns:a16="http://schemas.microsoft.com/office/drawing/2014/main" id="{7535E7C3-CD27-20F7-B90E-5F9AD48DA7B3}"/>
              </a:ext>
            </a:extLst>
          </p:cNvPr>
          <p:cNvSpPr>
            <a:spLocks noGrp="1"/>
          </p:cNvSpPr>
          <p:nvPr>
            <p:ph idx="1"/>
          </p:nvPr>
        </p:nvSpPr>
        <p:spPr/>
        <p:txBody>
          <a:bodyPr/>
          <a:lstStyle/>
          <a:p>
            <a:pPr marL="0" indent="0">
              <a:buNone/>
            </a:pPr>
            <a:r>
              <a:rPr lang="en-US" dirty="0"/>
              <a:t>.</a:t>
            </a:r>
          </a:p>
        </p:txBody>
      </p:sp>
      <p:pic>
        <p:nvPicPr>
          <p:cNvPr id="1026" name="Picture 2" descr="Making Phenolphthalein (a common pH indicator) - YouTube">
            <a:extLst>
              <a:ext uri="{FF2B5EF4-FFF2-40B4-BE49-F238E27FC236}">
                <a16:creationId xmlns:a16="http://schemas.microsoft.com/office/drawing/2014/main" id="{F0D80B30-C0C2-899A-FCEC-D3A0D50462B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7780"/>
          <a:stretch/>
        </p:blipFill>
        <p:spPr bwMode="auto">
          <a:xfrm>
            <a:off x="448965" y="1197404"/>
            <a:ext cx="2454632" cy="1221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17EAE0B4-CAA7-6E35-B0C8-99470D20B1C0}"/>
              </a:ext>
            </a:extLst>
          </p:cNvPr>
          <p:cNvSpPr/>
          <p:nvPr/>
        </p:nvSpPr>
        <p:spPr>
          <a:xfrm>
            <a:off x="726132" y="2385916"/>
            <a:ext cx="1900298"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Phenolphthalein</a:t>
            </a:r>
          </a:p>
        </p:txBody>
      </p:sp>
      <p:pic>
        <p:nvPicPr>
          <p:cNvPr id="1028" name="Picture 4" descr="102 Methyl orange Images, Stock Photos &amp; Vectors | Shutterstock">
            <a:extLst>
              <a:ext uri="{FF2B5EF4-FFF2-40B4-BE49-F238E27FC236}">
                <a16:creationId xmlns:a16="http://schemas.microsoft.com/office/drawing/2014/main" id="{BEB7FC1F-CF59-31AF-686E-06C432FE5A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810"/>
          <a:stretch/>
        </p:blipFill>
        <p:spPr bwMode="auto">
          <a:xfrm>
            <a:off x="3342657" y="1215577"/>
            <a:ext cx="2454632" cy="12216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407977E-5F76-8C41-D06A-154588491FD9}"/>
              </a:ext>
            </a:extLst>
          </p:cNvPr>
          <p:cNvSpPr/>
          <p:nvPr/>
        </p:nvSpPr>
        <p:spPr>
          <a:xfrm>
            <a:off x="3781717" y="2432106"/>
            <a:ext cx="1674078"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Methyl Orange</a:t>
            </a:r>
          </a:p>
        </p:txBody>
      </p:sp>
      <p:pic>
        <p:nvPicPr>
          <p:cNvPr id="1030" name="Picture 6" descr="Chinese Factory Directly Supply Na2co3 China Soda Ash Sodium Bicarbonate -  China Chemicals Product, Chemicals | Made-in-China.com">
            <a:extLst>
              <a:ext uri="{FF2B5EF4-FFF2-40B4-BE49-F238E27FC236}">
                <a16:creationId xmlns:a16="http://schemas.microsoft.com/office/drawing/2014/main" id="{8AD50B2A-DB5D-4EB1-3632-5C757C532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03" y="1218132"/>
            <a:ext cx="2454632" cy="12165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F3A5413C-3259-DC45-A5D5-C4E89B78116C}"/>
              </a:ext>
            </a:extLst>
          </p:cNvPr>
          <p:cNvSpPr/>
          <p:nvPr/>
        </p:nvSpPr>
        <p:spPr>
          <a:xfrm>
            <a:off x="6630680" y="2458215"/>
            <a:ext cx="1674078"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i="0" dirty="0">
                <a:effectLst/>
                <a:latin typeface="Roboto" panose="02000000000000000000" pitchFamily="2" charset="0"/>
              </a:rPr>
              <a:t>Na</a:t>
            </a:r>
            <a:r>
              <a:rPr lang="en-US" b="1" i="0" baseline="-25000" dirty="0">
                <a:effectLst/>
                <a:latin typeface="Roboto" panose="02000000000000000000" pitchFamily="2" charset="0"/>
              </a:rPr>
              <a:t>2</a:t>
            </a:r>
            <a:r>
              <a:rPr lang="en-US" b="1" i="0" dirty="0">
                <a:effectLst/>
                <a:latin typeface="Roboto" panose="02000000000000000000" pitchFamily="2" charset="0"/>
              </a:rPr>
              <a:t>CO</a:t>
            </a:r>
            <a:r>
              <a:rPr lang="en-US" b="1" i="0" baseline="-25000" dirty="0">
                <a:effectLst/>
                <a:latin typeface="Roboto" panose="02000000000000000000" pitchFamily="2" charset="0"/>
              </a:rPr>
              <a:t>3</a:t>
            </a:r>
            <a:endParaRPr lang="en-US" dirty="0">
              <a:solidFill>
                <a:schemeClr val="tx2">
                  <a:lumMod val="20000"/>
                  <a:lumOff val="80000"/>
                </a:schemeClr>
              </a:solidFill>
            </a:endParaRPr>
          </a:p>
        </p:txBody>
      </p:sp>
      <p:pic>
        <p:nvPicPr>
          <p:cNvPr id="1032" name="Picture 8">
            <a:extLst>
              <a:ext uri="{FF2B5EF4-FFF2-40B4-BE49-F238E27FC236}">
                <a16:creationId xmlns:a16="http://schemas.microsoft.com/office/drawing/2014/main" id="{D94149CB-BFEB-6744-4618-4C51A53375A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7618"/>
          <a:stretch/>
        </p:blipFill>
        <p:spPr bwMode="auto">
          <a:xfrm>
            <a:off x="1613502" y="3102055"/>
            <a:ext cx="2450781" cy="123470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68B90E87-3D68-FCBB-A8EF-D08AD47DABA7}"/>
              </a:ext>
            </a:extLst>
          </p:cNvPr>
          <p:cNvSpPr/>
          <p:nvPr/>
        </p:nvSpPr>
        <p:spPr>
          <a:xfrm>
            <a:off x="2001853" y="4334172"/>
            <a:ext cx="1674078"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i="0" dirty="0">
                <a:effectLst/>
                <a:latin typeface="Roboto" panose="02000000000000000000" pitchFamily="2" charset="0"/>
              </a:rPr>
              <a:t>HCl</a:t>
            </a:r>
            <a:endParaRPr lang="en-US" dirty="0">
              <a:solidFill>
                <a:schemeClr val="tx2">
                  <a:lumMod val="20000"/>
                  <a:lumOff val="80000"/>
                </a:schemeClr>
              </a:solidFill>
            </a:endParaRPr>
          </a:p>
        </p:txBody>
      </p:sp>
      <p:pic>
        <p:nvPicPr>
          <p:cNvPr id="1034" name="Picture 10" descr="HE1432137 - Labelled Distilled Water Bottles - 500mL | Hope Education">
            <a:extLst>
              <a:ext uri="{FF2B5EF4-FFF2-40B4-BE49-F238E27FC236}">
                <a16:creationId xmlns:a16="http://schemas.microsoft.com/office/drawing/2014/main" id="{89609B4F-0AFF-0AE5-78C3-F3D320D079D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889" b="21498"/>
          <a:stretch/>
        </p:blipFill>
        <p:spPr bwMode="auto">
          <a:xfrm>
            <a:off x="4752068" y="3102055"/>
            <a:ext cx="2450781" cy="12321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5CE215D-6F58-4D45-C5E4-2BE75D19CABC}"/>
              </a:ext>
            </a:extLst>
          </p:cNvPr>
          <p:cNvSpPr/>
          <p:nvPr/>
        </p:nvSpPr>
        <p:spPr>
          <a:xfrm>
            <a:off x="5027309" y="4334172"/>
            <a:ext cx="1900298" cy="45811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b="1" dirty="0">
                <a:solidFill>
                  <a:schemeClr val="tx2">
                    <a:lumMod val="20000"/>
                    <a:lumOff val="80000"/>
                  </a:schemeClr>
                </a:solidFill>
              </a:rPr>
              <a:t>Distilled water</a:t>
            </a:r>
          </a:p>
        </p:txBody>
      </p:sp>
    </p:spTree>
    <p:extLst>
      <p:ext uri="{BB962C8B-B14F-4D97-AF65-F5344CB8AC3E}">
        <p14:creationId xmlns:p14="http://schemas.microsoft.com/office/powerpoint/2010/main" val="15135194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1117B-58F2-3C65-C77D-8FB1E40B734D}"/>
              </a:ext>
            </a:extLst>
          </p:cNvPr>
          <p:cNvSpPr>
            <a:spLocks noGrp="1"/>
          </p:cNvSpPr>
          <p:nvPr>
            <p:ph type="title"/>
          </p:nvPr>
        </p:nvSpPr>
        <p:spPr/>
        <p:txBody>
          <a:bodyPr/>
          <a:lstStyle/>
          <a:p>
            <a:r>
              <a:rPr lang="en-US" b="1" dirty="0"/>
              <a:t>Procedure</a:t>
            </a:r>
          </a:p>
        </p:txBody>
      </p:sp>
      <p:sp>
        <p:nvSpPr>
          <p:cNvPr id="3" name="Content Placeholder 2">
            <a:extLst>
              <a:ext uri="{FF2B5EF4-FFF2-40B4-BE49-F238E27FC236}">
                <a16:creationId xmlns:a16="http://schemas.microsoft.com/office/drawing/2014/main" id="{9F8998F9-08D0-EC51-EBBF-F0B0AA52E9BC}"/>
              </a:ext>
            </a:extLst>
          </p:cNvPr>
          <p:cNvSpPr>
            <a:spLocks noGrp="1"/>
          </p:cNvSpPr>
          <p:nvPr>
            <p:ph idx="1"/>
          </p:nvPr>
        </p:nvSpPr>
        <p:spPr/>
        <p:txBody>
          <a:bodyPr>
            <a:normAutofit fontScale="92500" lnSpcReduction="20000"/>
          </a:bodyPr>
          <a:lstStyle/>
          <a:p>
            <a:pPr marL="514350" indent="-514350" algn="just">
              <a:buFont typeface="+mj-lt"/>
              <a:buAutoNum type="arabicPeriod"/>
            </a:pPr>
            <a:r>
              <a:rPr lang="en-US" sz="2400" dirty="0"/>
              <a:t>Prepare </a:t>
            </a:r>
            <a:r>
              <a:rPr lang="en-US" sz="2200" b="1" i="0" dirty="0">
                <a:effectLst/>
                <a:latin typeface="Roboto" panose="02000000000000000000" pitchFamily="2" charset="0"/>
              </a:rPr>
              <a:t>Na</a:t>
            </a:r>
            <a:r>
              <a:rPr lang="en-US" sz="2200" b="1" i="0" baseline="-25000" dirty="0">
                <a:effectLst/>
                <a:latin typeface="Roboto" panose="02000000000000000000" pitchFamily="2" charset="0"/>
              </a:rPr>
              <a:t>2</a:t>
            </a:r>
            <a:r>
              <a:rPr lang="en-US" sz="2200" b="1" i="0" dirty="0">
                <a:effectLst/>
                <a:latin typeface="Roboto" panose="02000000000000000000" pitchFamily="2" charset="0"/>
              </a:rPr>
              <a:t>CO</a:t>
            </a:r>
            <a:r>
              <a:rPr lang="en-US" sz="2200" b="1" i="0" baseline="-25000" dirty="0">
                <a:effectLst/>
                <a:latin typeface="Roboto" panose="02000000000000000000" pitchFamily="2" charset="0"/>
              </a:rPr>
              <a:t>3</a:t>
            </a:r>
            <a:r>
              <a:rPr lang="en-US" sz="2400" dirty="0"/>
              <a:t> solution in 100 ml volumetric flask and take 10 ml of standard </a:t>
            </a:r>
            <a:r>
              <a:rPr lang="en-US" sz="2600" b="1" i="0" dirty="0">
                <a:effectLst/>
                <a:latin typeface="Roboto" panose="02000000000000000000" pitchFamily="2" charset="0"/>
              </a:rPr>
              <a:t>Na</a:t>
            </a:r>
            <a:r>
              <a:rPr lang="en-US" sz="2600" b="1" i="0" baseline="-25000" dirty="0">
                <a:effectLst/>
                <a:latin typeface="Roboto" panose="02000000000000000000" pitchFamily="2" charset="0"/>
              </a:rPr>
              <a:t>2</a:t>
            </a:r>
            <a:r>
              <a:rPr lang="en-US" sz="2600" b="1" i="0" dirty="0">
                <a:effectLst/>
                <a:latin typeface="Roboto" panose="02000000000000000000" pitchFamily="2" charset="0"/>
              </a:rPr>
              <a:t>CO</a:t>
            </a:r>
            <a:r>
              <a:rPr lang="en-US" sz="2600" b="1" i="0" baseline="-25000" dirty="0">
                <a:effectLst/>
                <a:latin typeface="Roboto" panose="02000000000000000000" pitchFamily="2" charset="0"/>
              </a:rPr>
              <a:t>3</a:t>
            </a:r>
            <a:r>
              <a:rPr lang="en-US" sz="2400" dirty="0"/>
              <a:t> solution in a conical flask and dilute it to about 50 ml and take one drop phenolphthalein in it.</a:t>
            </a:r>
          </a:p>
          <a:p>
            <a:pPr marL="514350" indent="-514350" algn="just">
              <a:buFont typeface="+mj-lt"/>
              <a:buAutoNum type="arabicPeriod"/>
            </a:pPr>
            <a:r>
              <a:rPr lang="en-US" sz="2400" dirty="0"/>
              <a:t>Take HCl in a burette. Now, conical flask’s solution titrate with HCl.</a:t>
            </a:r>
          </a:p>
          <a:p>
            <a:pPr marL="514350" indent="-514350" algn="just">
              <a:buFont typeface="+mj-lt"/>
              <a:buAutoNum type="arabicPeriod"/>
            </a:pPr>
            <a:r>
              <a:rPr lang="en-US" sz="2400" dirty="0"/>
              <a:t>When changes the color of conical flask’s solution, then stop titration and this is the first end point. Note down it.</a:t>
            </a:r>
          </a:p>
          <a:p>
            <a:pPr marL="514350" indent="-514350" algn="just">
              <a:buFont typeface="+mj-lt"/>
              <a:buAutoNum type="arabicPeriod"/>
            </a:pPr>
            <a:r>
              <a:rPr lang="en-US" sz="2400" dirty="0"/>
              <a:t>Now, add 10 drops Methyl Orange inside the conical flask and continue titration against the same HCl acid.</a:t>
            </a:r>
          </a:p>
          <a:p>
            <a:pPr marL="514350" indent="-514350" algn="just">
              <a:buFont typeface="+mj-lt"/>
              <a:buAutoNum type="arabicPeriod"/>
            </a:pPr>
            <a:r>
              <a:rPr lang="en-US" sz="2400" dirty="0"/>
              <a:t>The end point reached when the yellow color of the solution just change to faint pink, note down the burette reading and it is second end point.</a:t>
            </a:r>
          </a:p>
        </p:txBody>
      </p:sp>
    </p:spTree>
    <p:extLst>
      <p:ext uri="{BB962C8B-B14F-4D97-AF65-F5344CB8AC3E}">
        <p14:creationId xmlns:p14="http://schemas.microsoft.com/office/powerpoint/2010/main" val="21266908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41DC-1AEA-A1BF-9801-2829421D44C6}"/>
              </a:ext>
            </a:extLst>
          </p:cNvPr>
          <p:cNvSpPr>
            <a:spLocks noGrp="1"/>
          </p:cNvSpPr>
          <p:nvPr>
            <p:ph type="title"/>
          </p:nvPr>
        </p:nvSpPr>
        <p:spPr/>
        <p:txBody>
          <a:bodyPr/>
          <a:lstStyle/>
          <a:p>
            <a:r>
              <a:rPr lang="en-US"/>
              <a:t>Procedure</a:t>
            </a:r>
          </a:p>
        </p:txBody>
      </p:sp>
      <p:sp>
        <p:nvSpPr>
          <p:cNvPr id="3" name="Content Placeholder 2">
            <a:extLst>
              <a:ext uri="{FF2B5EF4-FFF2-40B4-BE49-F238E27FC236}">
                <a16:creationId xmlns:a16="http://schemas.microsoft.com/office/drawing/2014/main" id="{6C12711A-BE38-4B26-A9F1-E770ACF97E5E}"/>
              </a:ext>
            </a:extLst>
          </p:cNvPr>
          <p:cNvSpPr>
            <a:spLocks noGrp="1"/>
          </p:cNvSpPr>
          <p:nvPr>
            <p:ph idx="1"/>
          </p:nvPr>
        </p:nvSpPr>
        <p:spPr/>
        <p:txBody>
          <a:bodyPr>
            <a:normAutofit/>
          </a:bodyPr>
          <a:lstStyle/>
          <a:p>
            <a:pPr marL="514350" indent="-514350" algn="just">
              <a:buFont typeface="+mj-lt"/>
              <a:buAutoNum type="arabicPeriod" startAt="6"/>
            </a:pPr>
            <a:r>
              <a:rPr lang="en-US" sz="2200" dirty="0"/>
              <a:t>Now, difference between initial and second end point of the burette reading will be the volume of the acid required in the titration.</a:t>
            </a:r>
          </a:p>
          <a:p>
            <a:pPr marL="514350" indent="-514350" algn="just">
              <a:buFont typeface="+mj-lt"/>
              <a:buAutoNum type="arabicPeriod" startAt="6"/>
            </a:pPr>
            <a:r>
              <a:rPr lang="en-US" sz="2200" dirty="0"/>
              <a:t>Repeat the whole experiment twice and these should agree within ± 0.1 ml initial to second end point. </a:t>
            </a:r>
          </a:p>
          <a:p>
            <a:pPr marL="514350" indent="-514350" algn="just">
              <a:buFont typeface="+mj-lt"/>
              <a:buAutoNum type="arabicPeriod" startAt="6"/>
            </a:pPr>
            <a:r>
              <a:rPr lang="en-US" sz="2200" dirty="0"/>
              <a:t>Calculate the strength of dil.</a:t>
            </a:r>
          </a:p>
        </p:txBody>
      </p:sp>
    </p:spTree>
    <p:extLst>
      <p:ext uri="{BB962C8B-B14F-4D97-AF65-F5344CB8AC3E}">
        <p14:creationId xmlns:p14="http://schemas.microsoft.com/office/powerpoint/2010/main" val="15896481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2127-B7BC-7F7E-AECD-FB84017A2675}"/>
              </a:ext>
            </a:extLst>
          </p:cNvPr>
          <p:cNvSpPr>
            <a:spLocks noGrp="1"/>
          </p:cNvSpPr>
          <p:nvPr>
            <p:ph type="title"/>
          </p:nvPr>
        </p:nvSpPr>
        <p:spPr/>
        <p:txBody>
          <a:bodyPr/>
          <a:lstStyle/>
          <a:p>
            <a:r>
              <a:rPr lang="en-US" b="1" dirty="0"/>
              <a:t>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10582E-6E42-0FE5-B892-17933279AE80}"/>
                  </a:ext>
                </a:extLst>
              </p:cNvPr>
              <p:cNvSpPr>
                <a:spLocks noGrp="1"/>
              </p:cNvSpPr>
              <p:nvPr>
                <p:ph idx="1"/>
              </p:nvPr>
            </p:nvSpPr>
            <p:spPr/>
            <p:txBody>
              <a:bodyPr>
                <a:normAutofit lnSpcReduction="10000"/>
              </a:bodyPr>
              <a:lstStyle/>
              <a:p>
                <a:pPr marL="0" indent="0">
                  <a:buNone/>
                </a:pPr>
                <a:r>
                  <a:rPr lang="en-US" dirty="0"/>
                  <a:t>Strength of </a:t>
                </a:r>
                <a:r>
                  <a:rPr lang="en-US" sz="2000" i="0" dirty="0">
                    <a:effectLst/>
                    <a:latin typeface="Roboto" panose="02000000000000000000" pitchFamily="2" charset="0"/>
                  </a:rPr>
                  <a:t>Na</a:t>
                </a:r>
                <a:r>
                  <a:rPr lang="en-US" sz="2000" i="0" baseline="-25000" dirty="0">
                    <a:effectLst/>
                    <a:latin typeface="Roboto" panose="02000000000000000000" pitchFamily="2" charset="0"/>
                  </a:rPr>
                  <a:t>2</a:t>
                </a:r>
                <a:r>
                  <a:rPr lang="en-US" sz="2000" i="0" dirty="0">
                    <a:effectLst/>
                    <a:latin typeface="Roboto" panose="02000000000000000000" pitchFamily="2" charset="0"/>
                  </a:rPr>
                  <a:t>CO</a:t>
                </a:r>
                <a:r>
                  <a:rPr lang="en-US" sz="2000" baseline="-25000" dirty="0">
                    <a:latin typeface="Roboto" panose="02000000000000000000" pitchFamily="2" charset="0"/>
                  </a:rPr>
                  <a:t>3  </a:t>
                </a:r>
                <a:r>
                  <a:rPr lang="en-US" sz="4400" baseline="-25000" dirty="0">
                    <a:latin typeface="Roboto" panose="02000000000000000000" pitchFamily="2" charset="0"/>
                  </a:rPr>
                  <a:t>= </a:t>
                </a:r>
                <a:r>
                  <a:rPr lang="en-US" sz="3600" baseline="-25000" dirty="0">
                    <a:latin typeface="Roboto" panose="02000000000000000000" pitchFamily="2" charset="0"/>
                  </a:rPr>
                  <a:t>.05 M</a:t>
                </a:r>
              </a:p>
              <a:p>
                <a:pPr marL="0" indent="0">
                  <a:buNone/>
                </a:pPr>
                <a:r>
                  <a:rPr lang="en-US" sz="3600" baseline="-25000" dirty="0">
                    <a:latin typeface="Roboto" panose="02000000000000000000" pitchFamily="2" charset="0"/>
                  </a:rPr>
                  <a:t>Determination of the normality of HCl -</a:t>
                </a:r>
              </a:p>
              <a:p>
                <a:pPr marL="0" indent="0">
                  <a:buNone/>
                </a:pPr>
                <a:r>
                  <a:rPr lang="en-US" sz="3600" baseline="-25000" dirty="0">
                    <a:latin typeface="Roboto" panose="02000000000000000000" pitchFamily="2" charset="0"/>
                  </a:rPr>
                  <a:t>Here, </a:t>
                </a:r>
                <a:r>
                  <a:rPr lang="en-US" sz="3600" baseline="-25000" dirty="0" err="1">
                    <a:latin typeface="Roboto" panose="02000000000000000000" pitchFamily="2" charset="0"/>
                  </a:rPr>
                  <a:t>V</a:t>
                </a:r>
                <a:r>
                  <a:rPr lang="en-US" sz="1800" baseline="-25000" dirty="0" err="1">
                    <a:latin typeface="Roboto" panose="02000000000000000000" pitchFamily="2" charset="0"/>
                  </a:rPr>
                  <a:t>base</a:t>
                </a:r>
                <a:r>
                  <a:rPr lang="en-US" sz="1800" baseline="-25000" dirty="0">
                    <a:latin typeface="Roboto" panose="02000000000000000000" pitchFamily="2" charset="0"/>
                  </a:rPr>
                  <a:t>  </a:t>
                </a:r>
                <a:r>
                  <a:rPr lang="en-US" sz="3600" baseline="-25000" dirty="0">
                    <a:latin typeface="Roboto" panose="02000000000000000000" pitchFamily="2" charset="0"/>
                  </a:rPr>
                  <a:t>= 9.97 ml, </a:t>
                </a:r>
                <a:r>
                  <a:rPr lang="en-US" sz="3600" baseline="-25000" dirty="0" err="1">
                    <a:latin typeface="Roboto" panose="02000000000000000000" pitchFamily="2" charset="0"/>
                  </a:rPr>
                  <a:t>S</a:t>
                </a:r>
                <a:r>
                  <a:rPr lang="en-US" sz="1800" baseline="-25000" dirty="0" err="1">
                    <a:latin typeface="Roboto" panose="02000000000000000000" pitchFamily="2" charset="0"/>
                  </a:rPr>
                  <a:t>base</a:t>
                </a:r>
                <a:r>
                  <a:rPr lang="en-US" sz="1800" baseline="-25000" dirty="0">
                    <a:latin typeface="Roboto" panose="02000000000000000000" pitchFamily="2" charset="0"/>
                  </a:rPr>
                  <a:t> </a:t>
                </a:r>
                <a:r>
                  <a:rPr lang="en-US" sz="3600" baseline="-25000" dirty="0">
                    <a:latin typeface="Roboto" panose="02000000000000000000" pitchFamily="2" charset="0"/>
                  </a:rPr>
                  <a:t>= .05 M, </a:t>
                </a:r>
                <a:r>
                  <a:rPr lang="en-US" sz="3600" baseline="-25000" dirty="0" err="1">
                    <a:latin typeface="Roboto" panose="02000000000000000000" pitchFamily="2" charset="0"/>
                  </a:rPr>
                  <a:t>V</a:t>
                </a:r>
                <a:r>
                  <a:rPr lang="en-US" sz="1800" baseline="-25000" dirty="0" err="1">
                    <a:latin typeface="Roboto" panose="02000000000000000000" pitchFamily="2" charset="0"/>
                  </a:rPr>
                  <a:t>acid</a:t>
                </a:r>
                <a:r>
                  <a:rPr lang="en-US" sz="1800" baseline="-25000" dirty="0">
                    <a:latin typeface="Roboto" panose="02000000000000000000" pitchFamily="2" charset="0"/>
                  </a:rPr>
                  <a:t> </a:t>
                </a:r>
                <a:r>
                  <a:rPr lang="en-US" sz="3600" baseline="-25000" dirty="0">
                    <a:latin typeface="Roboto" panose="02000000000000000000" pitchFamily="2" charset="0"/>
                  </a:rPr>
                  <a:t>= 10 ml, </a:t>
                </a:r>
                <a:r>
                  <a:rPr lang="en-US" sz="3600" baseline="-25000" dirty="0" err="1">
                    <a:latin typeface="Roboto" panose="02000000000000000000" pitchFamily="2" charset="0"/>
                  </a:rPr>
                  <a:t>S</a:t>
                </a:r>
                <a:r>
                  <a:rPr lang="en-US" sz="1800" baseline="-25000" dirty="0" err="1">
                    <a:latin typeface="Roboto" panose="02000000000000000000" pitchFamily="2" charset="0"/>
                  </a:rPr>
                  <a:t>acid</a:t>
                </a:r>
                <a:r>
                  <a:rPr lang="en-US" sz="3600" baseline="-25000" dirty="0">
                    <a:latin typeface="Roboto" panose="02000000000000000000" pitchFamily="2" charset="0"/>
                  </a:rPr>
                  <a:t> = ?</a:t>
                </a:r>
              </a:p>
              <a:p>
                <a:pPr marL="0" indent="0">
                  <a:buNone/>
                </a:pPr>
                <a:r>
                  <a:rPr lang="en-US" dirty="0"/>
                  <a:t>Now, S</a:t>
                </a:r>
                <a:r>
                  <a:rPr lang="en-US" sz="1800" dirty="0"/>
                  <a:t>a </a:t>
                </a:r>
                <a:r>
                  <a:rPr lang="en-US" dirty="0"/>
                  <a:t>* </a:t>
                </a:r>
                <a:r>
                  <a:rPr lang="en-US" dirty="0" err="1"/>
                  <a:t>V</a:t>
                </a:r>
                <a:r>
                  <a:rPr lang="en-US" sz="1800" dirty="0" err="1"/>
                  <a:t>a</a:t>
                </a:r>
                <a:r>
                  <a:rPr lang="en-US" dirty="0"/>
                  <a:t> = S</a:t>
                </a:r>
                <a:r>
                  <a:rPr lang="en-US" sz="1800" dirty="0"/>
                  <a:t>b</a:t>
                </a:r>
                <a:r>
                  <a:rPr lang="en-US" dirty="0"/>
                  <a:t> * </a:t>
                </a:r>
                <a:r>
                  <a:rPr lang="en-US" dirty="0" err="1"/>
                  <a:t>V</a:t>
                </a:r>
                <a:r>
                  <a:rPr lang="en-US" sz="1800" dirty="0" err="1"/>
                  <a:t>b</a:t>
                </a:r>
                <a:endParaRPr lang="en-US" sz="1800" dirty="0"/>
              </a:p>
              <a:p>
                <a:pPr marL="0" indent="0">
                  <a:buNone/>
                </a:pPr>
                <a:endParaRPr lang="en-US" sz="1800" dirty="0"/>
              </a:p>
              <a:p>
                <a:pPr marL="0" indent="0">
                  <a:buNone/>
                </a:pP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𝑎</m:t>
                        </m:r>
                      </m:sub>
                    </m:sSub>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𝑆</m:t>
                            </m:r>
                          </m:e>
                          <m:sub>
                            <m:r>
                              <a:rPr lang="en-US"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𝑏</m:t>
                            </m:r>
                          </m:sub>
                        </m:sSub>
                      </m:num>
                      <m:den>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𝑎</m:t>
                            </m:r>
                          </m:sub>
                        </m:sSub>
                      </m:den>
                    </m:f>
                  </m:oMath>
                </a14:m>
                <a:r>
                  <a:rPr lang="en-US" dirty="0"/>
                  <a:t> =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2</m:t>
                        </m:r>
                        <m:r>
                          <a:rPr lang="en-US" b="0" i="0" dirty="0" smtClean="0">
                            <a:latin typeface="Cambria Math" panose="02040503050406030204" pitchFamily="18" charset="0"/>
                          </a:rPr>
                          <m:t>∗</m:t>
                        </m:r>
                        <m:r>
                          <a:rPr lang="en-US" i="0" dirty="0">
                            <a:latin typeface="Cambria Math" panose="02040503050406030204" pitchFamily="18" charset="0"/>
                          </a:rPr>
                          <m:t>⋅</m:t>
                        </m:r>
                        <m:r>
                          <a:rPr lang="en-US" i="1" dirty="0">
                            <a:latin typeface="Cambria Math" panose="02040503050406030204" pitchFamily="18" charset="0"/>
                          </a:rPr>
                          <m:t>𝑂</m:t>
                        </m:r>
                        <m:r>
                          <a:rPr lang="en-US" i="0" dirty="0">
                            <a:latin typeface="Cambria Math" panose="02040503050406030204" pitchFamily="18" charset="0"/>
                          </a:rPr>
                          <m:t>5</m:t>
                        </m:r>
                        <m:r>
                          <a:rPr lang="en-US" b="0" i="0" dirty="0" smtClean="0">
                            <a:latin typeface="Cambria Math" panose="02040503050406030204" pitchFamily="18" charset="0"/>
                          </a:rPr>
                          <m:t>∗9</m:t>
                        </m:r>
                        <m:r>
                          <a:rPr lang="en-US" i="0" dirty="0">
                            <a:latin typeface="Cambria Math" panose="02040503050406030204" pitchFamily="18" charset="0"/>
                          </a:rPr>
                          <m:t>.97</m:t>
                        </m:r>
                      </m:num>
                      <m:den>
                        <m:r>
                          <a:rPr lang="en-US" i="0" dirty="0">
                            <a:latin typeface="Cambria Math" panose="02040503050406030204" pitchFamily="18" charset="0"/>
                          </a:rPr>
                          <m:t>10</m:t>
                        </m:r>
                      </m:den>
                    </m:f>
                  </m:oMath>
                </a14:m>
                <a:r>
                  <a:rPr lang="en-US" dirty="0"/>
                  <a:t> = .099 M</a:t>
                </a:r>
              </a:p>
              <a:p>
                <a:pPr marL="0" indent="0">
                  <a:buNone/>
                </a:pPr>
                <a:r>
                  <a:rPr lang="en-US" dirty="0"/>
                  <a:t>Result : The strength of supplied HCl is .0997 M</a:t>
                </a: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1710582E-6E42-0FE5-B892-17933279AE80}"/>
                  </a:ext>
                </a:extLst>
              </p:cNvPr>
              <p:cNvSpPr>
                <a:spLocks noGrp="1" noRot="1" noChangeAspect="1" noMove="1" noResize="1" noEditPoints="1" noAdjustHandles="1" noChangeArrowheads="1" noChangeShapeType="1" noTextEdit="1"/>
              </p:cNvSpPr>
              <p:nvPr>
                <p:ph idx="1"/>
              </p:nvPr>
            </p:nvSpPr>
            <p:spPr>
              <a:blipFill>
                <a:blip r:embed="rId2"/>
                <a:stretch>
                  <a:fillRect l="-1535" t="-2347" b="-1805"/>
                </a:stretch>
              </a:blipFill>
            </p:spPr>
            <p:txBody>
              <a:bodyPr/>
              <a:lstStyle/>
              <a:p>
                <a:r>
                  <a:rPr lang="en-US">
                    <a:noFill/>
                  </a:rPr>
                  <a:t> </a:t>
                </a:r>
              </a:p>
            </p:txBody>
          </p:sp>
        </mc:Fallback>
      </mc:AlternateContent>
    </p:spTree>
    <p:extLst>
      <p:ext uri="{BB962C8B-B14F-4D97-AF65-F5344CB8AC3E}">
        <p14:creationId xmlns:p14="http://schemas.microsoft.com/office/powerpoint/2010/main" val="27528915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Words>
  <Application>Microsoft Office PowerPoint</Application>
  <PresentationFormat>On-screen Show (16:9)</PresentationFormat>
  <Paragraphs>75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Cambria Math</vt:lpstr>
      <vt:lpstr>Roboto</vt:lpstr>
      <vt:lpstr>Office Theme</vt:lpstr>
      <vt:lpstr>Submitted by : Group no : 5 Rittik Halder_ 213902069 MD.Sohanur Rahman_ 213902106 Sabbir Ahammed_ 21302125 Department of Computer science and  Engineering</vt:lpstr>
      <vt:lpstr>Experiment Name : </vt:lpstr>
      <vt:lpstr>Objectives :</vt:lpstr>
      <vt:lpstr>Theory </vt:lpstr>
      <vt:lpstr>Apparatus </vt:lpstr>
      <vt:lpstr>Indicator and Chemical </vt:lpstr>
      <vt:lpstr>Procedure</vt:lpstr>
      <vt:lpstr>Procedure</vt:lpstr>
      <vt:lpstr>Calculation</vt:lpstr>
      <vt:lpstr>Discussion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2022-08-24T11:10:33Z</dcterms:modified>
</cp:coreProperties>
</file>