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4366E4-C613-45C5-95CD-B306E2591CCE}">
  <a:tblStyle styleId="{A64366E4-C613-45C5-95CD-B306E2591CC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bold.fntdata"/><Relationship Id="rId6" Type="http://schemas.openxmlformats.org/officeDocument/2006/relationships/notesMaster" Target="notesMasters/notesMaster1.xml"/><Relationship Id="rId18"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476a9bd47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476a9bd47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476a9bd47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476a9bd47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476a9bd47_7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476a9bd47_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476a9bd47_7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476a9bd47_7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476a9bd47_7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476a9bd47_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476a9bd47_7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476a9bd47_7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476a9bd47_7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5476a9bd47_7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5476a9bd47_7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5476a9bd47_7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5476a9bd47_7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5476a9bd47_7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476a9bd47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476a9bd47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hyperlink" Target="http://drive.google.com/file/d/13d4f3rPE1f_bS0Kljbs56lprxGMFsTWL/view" TargetMode="External"/><Relationship Id="rId5"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60950" y="386950"/>
            <a:ext cx="8222100" cy="1379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sz="1550"/>
              <a:t>PROJECT PRESENTATION ON</a:t>
            </a:r>
            <a:br>
              <a:rPr lang="en-GB"/>
            </a:br>
            <a:r>
              <a:rPr lang="en-GB" sz="4644"/>
              <a:t>DIGITAL DICE</a:t>
            </a:r>
            <a:endParaRPr sz="4644"/>
          </a:p>
        </p:txBody>
      </p:sp>
      <p:sp>
        <p:nvSpPr>
          <p:cNvPr id="86" name="Google Shape;86;p13"/>
          <p:cNvSpPr txBox="1"/>
          <p:nvPr>
            <p:ph idx="1" type="subTitle"/>
          </p:nvPr>
        </p:nvSpPr>
        <p:spPr>
          <a:xfrm>
            <a:off x="309350" y="2906275"/>
            <a:ext cx="4981500" cy="1954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GB" u="sng"/>
              <a:t>Presented By:</a:t>
            </a:r>
            <a:endParaRPr b="1" u="sng"/>
          </a:p>
          <a:p>
            <a:pPr indent="0" lvl="0" marL="0" rtl="0" algn="l">
              <a:spcBef>
                <a:spcPts val="0"/>
              </a:spcBef>
              <a:spcAft>
                <a:spcPts val="0"/>
              </a:spcAft>
              <a:buNone/>
            </a:pPr>
            <a:r>
              <a:t/>
            </a:r>
            <a:endParaRPr b="1" u="sng"/>
          </a:p>
          <a:p>
            <a:pPr indent="0" lvl="0" marL="0" rtl="0" algn="l">
              <a:spcBef>
                <a:spcPts val="0"/>
              </a:spcBef>
              <a:spcAft>
                <a:spcPts val="0"/>
              </a:spcAft>
              <a:buNone/>
            </a:pPr>
            <a:r>
              <a:rPr lang="en-GB"/>
              <a:t>Shariful Islam Emon (213902056)</a:t>
            </a:r>
            <a:endParaRPr/>
          </a:p>
          <a:p>
            <a:pPr indent="0" lvl="0" marL="0" rtl="0" algn="l">
              <a:spcBef>
                <a:spcPts val="0"/>
              </a:spcBef>
              <a:spcAft>
                <a:spcPts val="0"/>
              </a:spcAft>
              <a:buNone/>
            </a:pPr>
            <a:r>
              <a:rPr lang="en-GB"/>
              <a:t>Naimul Haque Bhuiyan Rahat (213902100)</a:t>
            </a:r>
            <a:endParaRPr/>
          </a:p>
          <a:p>
            <a:pPr indent="0" lvl="0" marL="0" rtl="0" algn="l">
              <a:spcBef>
                <a:spcPts val="0"/>
              </a:spcBef>
              <a:spcAft>
                <a:spcPts val="0"/>
              </a:spcAft>
              <a:buNone/>
            </a:pPr>
            <a:r>
              <a:rPr lang="en-GB"/>
              <a:t>Md Sohanur Rahman (213902106)</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87" name="Google Shape;87;p13"/>
          <p:cNvGraphicFramePr/>
          <p:nvPr/>
        </p:nvGraphicFramePr>
        <p:xfrm>
          <a:off x="6026300" y="2056000"/>
          <a:ext cx="3000000" cy="3000000"/>
        </p:xfrm>
        <a:graphic>
          <a:graphicData uri="http://schemas.openxmlformats.org/drawingml/2006/table">
            <a:tbl>
              <a:tblPr>
                <a:noFill/>
                <a:tableStyleId>{A64366E4-C613-45C5-95CD-B306E2591CCE}</a:tableStyleId>
              </a:tblPr>
              <a:tblGrid>
                <a:gridCol w="2417550"/>
              </a:tblGrid>
              <a:tr h="2082025">
                <a:tc>
                  <a:txBody>
                    <a:bodyPr/>
                    <a:lstStyle/>
                    <a:p>
                      <a:pPr indent="0" lvl="0" marL="0" rtl="0" algn="l">
                        <a:spcBef>
                          <a:spcPts val="0"/>
                        </a:spcBef>
                        <a:spcAft>
                          <a:spcPts val="0"/>
                        </a:spcAft>
                        <a:buNone/>
                      </a:pPr>
                      <a:r>
                        <a:rPr b="1" lang="en-GB" sz="1900" u="sng">
                          <a:solidFill>
                            <a:schemeClr val="lt1"/>
                          </a:solidFill>
                        </a:rPr>
                        <a:t>Presented To:</a:t>
                      </a:r>
                      <a:endParaRPr b="1" sz="1900" u="sng">
                        <a:solidFill>
                          <a:schemeClr val="lt1"/>
                        </a:solidFill>
                      </a:endParaRPr>
                    </a:p>
                    <a:p>
                      <a:pPr indent="0" lvl="0" marL="0" rtl="0" algn="l">
                        <a:spcBef>
                          <a:spcPts val="0"/>
                        </a:spcBef>
                        <a:spcAft>
                          <a:spcPts val="0"/>
                        </a:spcAft>
                        <a:buNone/>
                      </a:pPr>
                      <a:r>
                        <a:t/>
                      </a:r>
                      <a:endParaRPr b="1" sz="1900" u="sng">
                        <a:solidFill>
                          <a:schemeClr val="lt1"/>
                        </a:solidFill>
                      </a:endParaRPr>
                    </a:p>
                    <a:p>
                      <a:pPr indent="0" lvl="0" marL="0" rtl="0" algn="l">
                        <a:spcBef>
                          <a:spcPts val="0"/>
                        </a:spcBef>
                        <a:spcAft>
                          <a:spcPts val="0"/>
                        </a:spcAft>
                        <a:buNone/>
                      </a:pPr>
                      <a:r>
                        <a:rPr lang="en-GB" sz="1900">
                          <a:solidFill>
                            <a:srgbClr val="FFFFFF"/>
                          </a:solidFill>
                          <a:latin typeface="Roboto"/>
                          <a:ea typeface="Roboto"/>
                          <a:cs typeface="Roboto"/>
                          <a:sym typeface="Roboto"/>
                        </a:rPr>
                        <a:t>Abdullah Al Farhad</a:t>
                      </a:r>
                      <a:endParaRPr sz="1900">
                        <a:solidFill>
                          <a:srgbClr val="FFFFFF"/>
                        </a:solidFill>
                        <a:latin typeface="Roboto"/>
                        <a:ea typeface="Roboto"/>
                        <a:cs typeface="Roboto"/>
                        <a:sym typeface="Roboto"/>
                      </a:endParaRPr>
                    </a:p>
                    <a:p>
                      <a:pPr indent="0" lvl="0" marL="0" rtl="0" algn="l">
                        <a:spcBef>
                          <a:spcPts val="0"/>
                        </a:spcBef>
                        <a:spcAft>
                          <a:spcPts val="0"/>
                        </a:spcAft>
                        <a:buNone/>
                      </a:pPr>
                      <a:r>
                        <a:rPr lang="en-GB" sz="1900">
                          <a:solidFill>
                            <a:srgbClr val="FFFFFF"/>
                          </a:solidFill>
                          <a:latin typeface="Roboto"/>
                          <a:ea typeface="Roboto"/>
                          <a:cs typeface="Roboto"/>
                          <a:sym typeface="Roboto"/>
                        </a:rPr>
                        <a:t>Lecturer,</a:t>
                      </a:r>
                      <a:endParaRPr sz="1900">
                        <a:solidFill>
                          <a:srgbClr val="FFFFFF"/>
                        </a:solidFill>
                        <a:latin typeface="Roboto"/>
                        <a:ea typeface="Roboto"/>
                        <a:cs typeface="Roboto"/>
                        <a:sym typeface="Roboto"/>
                      </a:endParaRPr>
                    </a:p>
                    <a:p>
                      <a:pPr indent="0" lvl="0" marL="0" rtl="0" algn="l">
                        <a:spcBef>
                          <a:spcPts val="0"/>
                        </a:spcBef>
                        <a:spcAft>
                          <a:spcPts val="0"/>
                        </a:spcAft>
                        <a:buNone/>
                      </a:pPr>
                      <a:r>
                        <a:rPr lang="en-GB" sz="1900">
                          <a:solidFill>
                            <a:srgbClr val="FFFFFF"/>
                          </a:solidFill>
                          <a:latin typeface="Roboto"/>
                          <a:ea typeface="Roboto"/>
                          <a:cs typeface="Roboto"/>
                          <a:sym typeface="Roboto"/>
                        </a:rPr>
                        <a:t>Department Of CSE</a:t>
                      </a:r>
                      <a:endParaRPr sz="1900">
                        <a:solidFill>
                          <a:srgbClr val="FFFFFF"/>
                        </a:solidFill>
                        <a:latin typeface="Roboto"/>
                        <a:ea typeface="Roboto"/>
                        <a:cs typeface="Roboto"/>
                        <a:sym typeface="Roboto"/>
                      </a:endParaRPr>
                    </a:p>
                    <a:p>
                      <a:pPr indent="0" lvl="0" marL="0" rtl="0" algn="l">
                        <a:spcBef>
                          <a:spcPts val="0"/>
                        </a:spcBef>
                        <a:spcAft>
                          <a:spcPts val="0"/>
                        </a:spcAft>
                        <a:buNone/>
                      </a:pPr>
                      <a:r>
                        <a:rPr lang="en-GB" sz="1900">
                          <a:solidFill>
                            <a:srgbClr val="FFFFFF"/>
                          </a:solidFill>
                          <a:latin typeface="Roboto"/>
                          <a:ea typeface="Roboto"/>
                          <a:cs typeface="Roboto"/>
                          <a:sym typeface="Roboto"/>
                        </a:rPr>
                        <a:t>Green University Of Bangladesh</a:t>
                      </a:r>
                      <a:endParaRPr sz="1900">
                        <a:solidFill>
                          <a:srgbClr val="FFFFFF"/>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idx="1" type="body"/>
          </p:nvPr>
        </p:nvSpPr>
        <p:spPr>
          <a:xfrm>
            <a:off x="229150" y="1370225"/>
            <a:ext cx="4795200" cy="34458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b="1" lang="en-GB" sz="6200"/>
              <a:t>Here are some common applications:</a:t>
            </a:r>
            <a:endParaRPr b="1" sz="6200"/>
          </a:p>
          <a:p>
            <a:pPr indent="-356552" lvl="0" marL="457200" rtl="0" algn="l">
              <a:spcBef>
                <a:spcPts val="1200"/>
              </a:spcBef>
              <a:spcAft>
                <a:spcPts val="0"/>
              </a:spcAft>
              <a:buSzPct val="100000"/>
              <a:buChar char="❏"/>
            </a:pPr>
            <a:r>
              <a:rPr lang="en-GB" sz="6200"/>
              <a:t>Board Games like LUDO or SNAKE</a:t>
            </a:r>
            <a:endParaRPr sz="6200"/>
          </a:p>
          <a:p>
            <a:pPr indent="-356552" lvl="0" marL="457200" rtl="0" algn="l">
              <a:spcBef>
                <a:spcPts val="0"/>
              </a:spcBef>
              <a:spcAft>
                <a:spcPts val="0"/>
              </a:spcAft>
              <a:buSzPct val="100000"/>
              <a:buChar char="❏"/>
            </a:pPr>
            <a:r>
              <a:rPr lang="en-GB" sz="6200"/>
              <a:t>Role-playing Games (RPGs)</a:t>
            </a:r>
            <a:endParaRPr sz="6200"/>
          </a:p>
          <a:p>
            <a:pPr indent="-356552" lvl="0" marL="457200" rtl="0" algn="l">
              <a:spcBef>
                <a:spcPts val="0"/>
              </a:spcBef>
              <a:spcAft>
                <a:spcPts val="0"/>
              </a:spcAft>
              <a:buSzPct val="100000"/>
              <a:buChar char="❏"/>
            </a:pPr>
            <a:r>
              <a:rPr lang="en-GB" sz="6200"/>
              <a:t>Casino Games</a:t>
            </a:r>
            <a:endParaRPr sz="6200"/>
          </a:p>
          <a:p>
            <a:pPr indent="-356552" lvl="0" marL="457200" rtl="0" algn="l">
              <a:spcBef>
                <a:spcPts val="0"/>
              </a:spcBef>
              <a:spcAft>
                <a:spcPts val="0"/>
              </a:spcAft>
              <a:buSzPct val="100000"/>
              <a:buChar char="❏"/>
            </a:pPr>
            <a:r>
              <a:rPr lang="en-GB" sz="6200"/>
              <a:t>Mobile Apps and Games</a:t>
            </a:r>
            <a:endParaRPr sz="6200"/>
          </a:p>
          <a:p>
            <a:pPr indent="-356552" lvl="0" marL="457200" rtl="0" algn="l">
              <a:spcBef>
                <a:spcPts val="0"/>
              </a:spcBef>
              <a:spcAft>
                <a:spcPts val="0"/>
              </a:spcAft>
              <a:buSzPct val="100000"/>
              <a:buChar char="❏"/>
            </a:pPr>
            <a:r>
              <a:rPr lang="en-GB" sz="6200"/>
              <a:t>Educational Tools</a:t>
            </a:r>
            <a:endParaRPr sz="6200"/>
          </a:p>
          <a:p>
            <a:pPr indent="-356552" lvl="0" marL="457200" rtl="0" algn="l">
              <a:spcBef>
                <a:spcPts val="0"/>
              </a:spcBef>
              <a:spcAft>
                <a:spcPts val="0"/>
              </a:spcAft>
              <a:buSzPct val="100000"/>
              <a:buChar char="❏"/>
            </a:pPr>
            <a:r>
              <a:rPr lang="en-GB" sz="6200"/>
              <a:t>Decision-Making Tools</a:t>
            </a:r>
            <a:endParaRPr sz="6200"/>
          </a:p>
          <a:p>
            <a:pPr indent="-356552" lvl="0" marL="457200" rtl="0" algn="l">
              <a:spcBef>
                <a:spcPts val="0"/>
              </a:spcBef>
              <a:spcAft>
                <a:spcPts val="0"/>
              </a:spcAft>
              <a:buSzPct val="100000"/>
              <a:buChar char="❏"/>
            </a:pPr>
            <a:r>
              <a:rPr lang="en-GB" sz="6200"/>
              <a:t>Entertainment and Recreational Activities</a:t>
            </a:r>
            <a:endParaRPr sz="6200"/>
          </a:p>
          <a:p>
            <a:pPr indent="0" lvl="0" marL="0" rtl="0" algn="l">
              <a:spcBef>
                <a:spcPts val="1200"/>
              </a:spcBef>
              <a:spcAft>
                <a:spcPts val="1200"/>
              </a:spcAft>
              <a:buNone/>
            </a:pPr>
            <a:r>
              <a:t/>
            </a:r>
            <a:endParaRPr/>
          </a:p>
        </p:txBody>
      </p:sp>
      <p:sp>
        <p:nvSpPr>
          <p:cNvPr id="148" name="Google Shape;148;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Applications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54" name="Google Shape;154;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In conclusion, we can say that the digital dice project utilizing the 4017 IC and 555 timer IC showcases the practical application of these components in the field of architecture. By combining the functionality of the 4017 decade counter and the 555 timer as a clock generator, we have successfully created a digital dice that simulates random outcomes.</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ctr">
              <a:spcBef>
                <a:spcPts val="1200"/>
              </a:spcBef>
              <a:spcAft>
                <a:spcPts val="1200"/>
              </a:spcAft>
              <a:buNone/>
            </a:pPr>
            <a:r>
              <a:rPr b="1" lang="en-GB" sz="3100">
                <a:solidFill>
                  <a:schemeClr val="dk1"/>
                </a:solidFill>
              </a:rPr>
              <a:t>Thank You</a:t>
            </a:r>
            <a:endParaRPr b="1" sz="3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Contents</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Introduction</a:t>
            </a:r>
            <a:endParaRPr/>
          </a:p>
          <a:p>
            <a:pPr indent="-342900" lvl="0" marL="457200" rtl="0" algn="l">
              <a:spcBef>
                <a:spcPts val="0"/>
              </a:spcBef>
              <a:spcAft>
                <a:spcPts val="0"/>
              </a:spcAft>
              <a:buSzPts val="1800"/>
              <a:buChar char="❏"/>
            </a:pPr>
            <a:r>
              <a:rPr lang="en-GB"/>
              <a:t>Objectives</a:t>
            </a:r>
            <a:endParaRPr/>
          </a:p>
          <a:p>
            <a:pPr indent="-342900" lvl="0" marL="457200" rtl="0" algn="l">
              <a:spcBef>
                <a:spcPts val="0"/>
              </a:spcBef>
              <a:spcAft>
                <a:spcPts val="0"/>
              </a:spcAft>
              <a:buSzPts val="1800"/>
              <a:buChar char="❏"/>
            </a:pPr>
            <a:r>
              <a:rPr lang="en-GB"/>
              <a:t>Digital Dice</a:t>
            </a:r>
            <a:endParaRPr/>
          </a:p>
          <a:p>
            <a:pPr indent="-342900" lvl="0" marL="457200" rtl="0" algn="l">
              <a:spcBef>
                <a:spcPts val="0"/>
              </a:spcBef>
              <a:spcAft>
                <a:spcPts val="0"/>
              </a:spcAft>
              <a:buSzPts val="1800"/>
              <a:buChar char="❏"/>
            </a:pPr>
            <a:r>
              <a:rPr lang="en-GB"/>
              <a:t>Components</a:t>
            </a:r>
            <a:endParaRPr/>
          </a:p>
          <a:p>
            <a:pPr indent="-342900" lvl="0" marL="457200" rtl="0" algn="l">
              <a:spcBef>
                <a:spcPts val="0"/>
              </a:spcBef>
              <a:spcAft>
                <a:spcPts val="0"/>
              </a:spcAft>
              <a:buSzPts val="1800"/>
              <a:buChar char="❏"/>
            </a:pPr>
            <a:r>
              <a:rPr lang="en-GB"/>
              <a:t>Circuit Diagram</a:t>
            </a:r>
            <a:endParaRPr/>
          </a:p>
          <a:p>
            <a:pPr indent="-342900" lvl="0" marL="457200" rtl="0" algn="l">
              <a:spcBef>
                <a:spcPts val="0"/>
              </a:spcBef>
              <a:spcAft>
                <a:spcPts val="0"/>
              </a:spcAft>
              <a:buSzPts val="1800"/>
              <a:buChar char="❏"/>
            </a:pPr>
            <a:r>
              <a:rPr lang="en-GB"/>
              <a:t>Diagram Of 4017 &amp; 555 Timer</a:t>
            </a:r>
            <a:endParaRPr/>
          </a:p>
          <a:p>
            <a:pPr indent="-342900" lvl="0" marL="457200" rtl="0" algn="l">
              <a:spcBef>
                <a:spcPts val="0"/>
              </a:spcBef>
              <a:spcAft>
                <a:spcPts val="0"/>
              </a:spcAft>
              <a:buSzPts val="1800"/>
              <a:buChar char="❏"/>
            </a:pPr>
            <a:r>
              <a:rPr lang="en-GB"/>
              <a:t>Model Output</a:t>
            </a:r>
            <a:endParaRPr/>
          </a:p>
          <a:p>
            <a:pPr indent="-342900" lvl="0" marL="457200" rtl="0" algn="l">
              <a:spcBef>
                <a:spcPts val="0"/>
              </a:spcBef>
              <a:spcAft>
                <a:spcPts val="0"/>
              </a:spcAft>
              <a:buSzPts val="1800"/>
              <a:buChar char="❏"/>
            </a:pPr>
            <a:r>
              <a:rPr lang="en-GB"/>
              <a:t>Applications</a:t>
            </a:r>
            <a:endParaRPr/>
          </a:p>
          <a:p>
            <a:pPr indent="-342900" lvl="0" marL="457200" rtl="0" algn="l">
              <a:spcBef>
                <a:spcPts val="0"/>
              </a:spcBef>
              <a:spcAft>
                <a:spcPts val="0"/>
              </a:spcAft>
              <a:buSzPts val="1800"/>
              <a:buChar char="❏"/>
            </a:pPr>
            <a:r>
              <a:rPr lang="en-GB"/>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digital dice project aims to revolutionize the way we experience randomness in gaming, educational settings, and recreational activities. By harnessing the power of digital technology, this project introduces a convenient and reliable alternative to traditional physical dice. Through this introduction, we explore the possibilities and applications of digital dice, offering an enhanced user experience and a wide range of functionalities. By introducing digital dice, we aim to enhance the gaming experience, facilitate learning, and promote fair play in diverse scenarios.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Objectives</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Clr>
                <a:srgbClr val="000000"/>
              </a:buClr>
              <a:buSzPts val="1500"/>
              <a:buAutoNum type="arabicPeriod"/>
            </a:pPr>
            <a:r>
              <a:rPr b="1" lang="en-GB" sz="1500">
                <a:solidFill>
                  <a:srgbClr val="000000"/>
                </a:solidFill>
              </a:rPr>
              <a:t>Electronic Simulation of Dice:</a:t>
            </a:r>
            <a:r>
              <a:rPr lang="en-GB" sz="1500">
                <a:solidFill>
                  <a:srgbClr val="000000"/>
                </a:solidFill>
              </a:rPr>
              <a:t> The primary objective of a digital dice project is to create a digital or electronic version of a traditional dice used in games.</a:t>
            </a:r>
            <a:endParaRPr sz="1500">
              <a:solidFill>
                <a:srgbClr val="000000"/>
              </a:solidFill>
            </a:endParaRPr>
          </a:p>
          <a:p>
            <a:pPr indent="0" lvl="0" marL="457200" rtl="0" algn="l">
              <a:lnSpc>
                <a:spcPct val="100000"/>
              </a:lnSpc>
              <a:spcBef>
                <a:spcPts val="0"/>
              </a:spcBef>
              <a:spcAft>
                <a:spcPts val="0"/>
              </a:spcAft>
              <a:buNone/>
            </a:pPr>
            <a:r>
              <a:t/>
            </a:r>
            <a:endParaRPr sz="1500">
              <a:solidFill>
                <a:srgbClr val="000000"/>
              </a:solidFill>
            </a:endParaRPr>
          </a:p>
          <a:p>
            <a:pPr indent="-323850" lvl="0" marL="457200" rtl="0" algn="l">
              <a:lnSpc>
                <a:spcPct val="100000"/>
              </a:lnSpc>
              <a:spcBef>
                <a:spcPts val="0"/>
              </a:spcBef>
              <a:spcAft>
                <a:spcPts val="0"/>
              </a:spcAft>
              <a:buClr>
                <a:srgbClr val="000000"/>
              </a:buClr>
              <a:buSzPts val="1500"/>
              <a:buAutoNum type="arabicPeriod"/>
            </a:pPr>
            <a:r>
              <a:rPr b="1" lang="en-GB" sz="1500">
                <a:solidFill>
                  <a:srgbClr val="000000"/>
                </a:solidFill>
              </a:rPr>
              <a:t>Randomness and Fairness:</a:t>
            </a:r>
            <a:r>
              <a:rPr lang="en-GB" sz="1500">
                <a:solidFill>
                  <a:srgbClr val="000000"/>
                </a:solidFill>
              </a:rPr>
              <a:t> It should provide an equal probability for each possible outcome to maintain fairness in games or applications where chance or randomness is desired.</a:t>
            </a:r>
            <a:endParaRPr sz="1500">
              <a:solidFill>
                <a:srgbClr val="000000"/>
              </a:solidFill>
            </a:endParaRPr>
          </a:p>
          <a:p>
            <a:pPr indent="0" lvl="0" marL="457200" rtl="0" algn="l">
              <a:lnSpc>
                <a:spcPct val="100000"/>
              </a:lnSpc>
              <a:spcBef>
                <a:spcPts val="0"/>
              </a:spcBef>
              <a:spcAft>
                <a:spcPts val="0"/>
              </a:spcAft>
              <a:buNone/>
            </a:pPr>
            <a:r>
              <a:t/>
            </a:r>
            <a:endParaRPr sz="1500">
              <a:solidFill>
                <a:srgbClr val="000000"/>
              </a:solidFill>
            </a:endParaRPr>
          </a:p>
          <a:p>
            <a:pPr indent="-323850" lvl="0" marL="457200" rtl="0" algn="l">
              <a:lnSpc>
                <a:spcPct val="100000"/>
              </a:lnSpc>
              <a:spcBef>
                <a:spcPts val="0"/>
              </a:spcBef>
              <a:spcAft>
                <a:spcPts val="0"/>
              </a:spcAft>
              <a:buClr>
                <a:srgbClr val="000000"/>
              </a:buClr>
              <a:buSzPts val="1500"/>
              <a:buAutoNum type="arabicPeriod"/>
            </a:pPr>
            <a:r>
              <a:rPr b="1" lang="en-GB" sz="1500">
                <a:solidFill>
                  <a:srgbClr val="000000"/>
                </a:solidFill>
              </a:rPr>
              <a:t>User Interaction:</a:t>
            </a:r>
            <a:r>
              <a:rPr lang="en-GB" sz="1500">
                <a:solidFill>
                  <a:srgbClr val="000000"/>
                </a:solidFill>
              </a:rPr>
              <a:t> The project may focus on creating a user-friendly interface that allows users to interact with the digital dice</a:t>
            </a:r>
            <a:endParaRPr sz="1500">
              <a:solidFill>
                <a:srgbClr val="000000"/>
              </a:solidFill>
            </a:endParaRPr>
          </a:p>
          <a:p>
            <a:pPr indent="0" lvl="0" marL="457200" rtl="0" algn="l">
              <a:lnSpc>
                <a:spcPct val="100000"/>
              </a:lnSpc>
              <a:spcBef>
                <a:spcPts val="0"/>
              </a:spcBef>
              <a:spcAft>
                <a:spcPts val="0"/>
              </a:spcAft>
              <a:buNone/>
            </a:pPr>
            <a:r>
              <a:t/>
            </a:r>
            <a:endParaRPr sz="1500">
              <a:solidFill>
                <a:srgbClr val="000000"/>
              </a:solidFill>
            </a:endParaRPr>
          </a:p>
          <a:p>
            <a:pPr indent="-323850" lvl="0" marL="457200" rtl="0" algn="l">
              <a:lnSpc>
                <a:spcPct val="100000"/>
              </a:lnSpc>
              <a:spcBef>
                <a:spcPts val="0"/>
              </a:spcBef>
              <a:spcAft>
                <a:spcPts val="0"/>
              </a:spcAft>
              <a:buClr>
                <a:srgbClr val="000000"/>
              </a:buClr>
              <a:buSzPts val="1500"/>
              <a:buAutoNum type="arabicPeriod"/>
            </a:pPr>
            <a:r>
              <a:rPr b="1" lang="en-GB" sz="1500">
                <a:solidFill>
                  <a:srgbClr val="000000"/>
                </a:solidFill>
              </a:rPr>
              <a:t>Portability and Accessibility:</a:t>
            </a:r>
            <a:r>
              <a:rPr lang="en-GB" sz="1500">
                <a:solidFill>
                  <a:srgbClr val="000000"/>
                </a:solidFill>
              </a:rPr>
              <a:t> This could involve developing a mobile app, a web-based application, or a standalone device that can be used in various gaming scenarios.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Digital Dice</a:t>
            </a:r>
            <a:endParaRPr/>
          </a:p>
        </p:txBody>
      </p:sp>
      <p:sp>
        <p:nvSpPr>
          <p:cNvPr id="111" name="Google Shape;111;p17"/>
          <p:cNvSpPr txBox="1"/>
          <p:nvPr>
            <p:ph idx="1" type="body"/>
          </p:nvPr>
        </p:nvSpPr>
        <p:spPr>
          <a:xfrm>
            <a:off x="311700" y="1229875"/>
            <a:ext cx="54627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A digital dice is an electronic device or application that simulates the rolling of a traditional physical dice. It uses digital technology, such as microcontrollers or integrated circuits, to generate random numbers and display them on a digital screen or LED indicators.</a:t>
            </a:r>
            <a:endParaRPr sz="1500"/>
          </a:p>
          <a:p>
            <a:pPr indent="0" lvl="0" marL="0" rtl="0" algn="l">
              <a:spcBef>
                <a:spcPts val="1200"/>
              </a:spcBef>
              <a:spcAft>
                <a:spcPts val="1200"/>
              </a:spcAft>
              <a:buNone/>
            </a:pPr>
            <a:r>
              <a:rPr lang="en-GB" sz="1500"/>
              <a:t>The working principle of a digital dice involves generating random numbers through electronic components or algorithms. This randomness is typically achieved by utilizing hardware elements like random number generators or by employing software algorithms that simulate randomness.</a:t>
            </a:r>
            <a:endParaRPr/>
          </a:p>
        </p:txBody>
      </p:sp>
      <p:pic>
        <p:nvPicPr>
          <p:cNvPr id="112" name="Google Shape;112;p17"/>
          <p:cNvPicPr preferRelativeResize="0"/>
          <p:nvPr/>
        </p:nvPicPr>
        <p:blipFill>
          <a:blip r:embed="rId3">
            <a:alphaModFix/>
          </a:blip>
          <a:stretch>
            <a:fillRect/>
          </a:stretch>
        </p:blipFill>
        <p:spPr>
          <a:xfrm>
            <a:off x="5655337" y="1306600"/>
            <a:ext cx="3488666" cy="2616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Components</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GB" sz="7200"/>
              <a:t>1X CD4017 IC                          1X 220 OHM RESISTOR  </a:t>
            </a:r>
            <a:endParaRPr sz="7200"/>
          </a:p>
          <a:p>
            <a:pPr indent="0" lvl="0" marL="0" rtl="0" algn="l">
              <a:spcBef>
                <a:spcPts val="1200"/>
              </a:spcBef>
              <a:spcAft>
                <a:spcPts val="0"/>
              </a:spcAft>
              <a:buNone/>
            </a:pPr>
            <a:r>
              <a:rPr lang="en-GB" sz="7200"/>
              <a:t>2X 10K RESISTOR                   6X 1N4148 DIODES  </a:t>
            </a:r>
            <a:endParaRPr sz="7200"/>
          </a:p>
          <a:p>
            <a:pPr indent="0" lvl="0" marL="0" rtl="0" algn="l">
              <a:spcBef>
                <a:spcPts val="1200"/>
              </a:spcBef>
              <a:spcAft>
                <a:spcPts val="0"/>
              </a:spcAft>
              <a:buNone/>
            </a:pPr>
            <a:r>
              <a:rPr lang="en-GB" sz="7200"/>
              <a:t>1X BUZZER                              1X 1uF CAPACITORS  </a:t>
            </a:r>
            <a:endParaRPr sz="7200"/>
          </a:p>
          <a:p>
            <a:pPr indent="0" lvl="0" marL="0" rtl="0" algn="l">
              <a:spcBef>
                <a:spcPts val="1200"/>
              </a:spcBef>
              <a:spcAft>
                <a:spcPts val="0"/>
              </a:spcAft>
              <a:buNone/>
            </a:pPr>
            <a:r>
              <a:rPr lang="en-GB" sz="7200"/>
              <a:t>3X 100 OHM RESISTOR         1X BREADBOARD        </a:t>
            </a:r>
            <a:endParaRPr sz="7200"/>
          </a:p>
          <a:p>
            <a:pPr indent="0" lvl="0" marL="0" rtl="0" algn="l">
              <a:spcBef>
                <a:spcPts val="1200"/>
              </a:spcBef>
              <a:spcAft>
                <a:spcPts val="0"/>
              </a:spcAft>
              <a:buNone/>
            </a:pPr>
            <a:r>
              <a:rPr lang="en-GB" sz="7200"/>
              <a:t>JUMPER WIRES                      1X 555 TIMER IC       </a:t>
            </a:r>
            <a:endParaRPr sz="7200"/>
          </a:p>
          <a:p>
            <a:pPr indent="0" lvl="0" marL="0" rtl="0" algn="l">
              <a:spcBef>
                <a:spcPts val="1200"/>
              </a:spcBef>
              <a:spcAft>
                <a:spcPts val="0"/>
              </a:spcAft>
              <a:buNone/>
            </a:pPr>
            <a:r>
              <a:rPr lang="en-GB" sz="7200"/>
              <a:t>7X LEDS                                    1X PUSH BUTTON </a:t>
            </a:r>
            <a:endParaRPr sz="7200"/>
          </a:p>
          <a:p>
            <a:pPr indent="0" lvl="0" marL="0" rtl="0" algn="l">
              <a:spcBef>
                <a:spcPts val="1200"/>
              </a:spcBef>
              <a:spcAft>
                <a:spcPts val="1200"/>
              </a:spcAft>
              <a:buNone/>
            </a:pPr>
            <a:r>
              <a:rPr lang="en-GB" sz="7200"/>
              <a:t>1X 47K RESISTOR                   1X 0.1uF CAPACITORS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Circuit Diagram</a:t>
            </a:r>
            <a:endParaRPr/>
          </a:p>
        </p:txBody>
      </p:sp>
      <p:pic>
        <p:nvPicPr>
          <p:cNvPr id="124" name="Google Shape;124;p19"/>
          <p:cNvPicPr preferRelativeResize="0"/>
          <p:nvPr/>
        </p:nvPicPr>
        <p:blipFill>
          <a:blip r:embed="rId3">
            <a:alphaModFix/>
          </a:blip>
          <a:stretch>
            <a:fillRect/>
          </a:stretch>
        </p:blipFill>
        <p:spPr>
          <a:xfrm>
            <a:off x="403025" y="1107250"/>
            <a:ext cx="5595250" cy="3150250"/>
          </a:xfrm>
          <a:prstGeom prst="rect">
            <a:avLst/>
          </a:prstGeom>
          <a:noFill/>
          <a:ln>
            <a:noFill/>
          </a:ln>
        </p:spPr>
      </p:pic>
      <p:sp>
        <p:nvSpPr>
          <p:cNvPr id="125" name="Google Shape;125;p19"/>
          <p:cNvSpPr txBox="1"/>
          <p:nvPr/>
        </p:nvSpPr>
        <p:spPr>
          <a:xfrm>
            <a:off x="1729750" y="4270750"/>
            <a:ext cx="2941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solidFill>
                  <a:schemeClr val="dk2"/>
                </a:solidFill>
                <a:latin typeface="Roboto"/>
                <a:ea typeface="Roboto"/>
                <a:cs typeface="Roboto"/>
                <a:sym typeface="Roboto"/>
              </a:rPr>
              <a:t>Digital Dice </a:t>
            </a:r>
            <a:r>
              <a:rPr b="1" lang="en-GB" sz="1600">
                <a:solidFill>
                  <a:schemeClr val="dk2"/>
                </a:solidFill>
                <a:latin typeface="Roboto"/>
                <a:ea typeface="Roboto"/>
                <a:cs typeface="Roboto"/>
                <a:sym typeface="Roboto"/>
              </a:rPr>
              <a:t>Circuit Diagram</a:t>
            </a:r>
            <a:endParaRPr b="1"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Block Diagram</a:t>
            </a:r>
            <a:endParaRPr/>
          </a:p>
        </p:txBody>
      </p:sp>
      <p:pic>
        <p:nvPicPr>
          <p:cNvPr id="131" name="Google Shape;131;p20"/>
          <p:cNvPicPr preferRelativeResize="0"/>
          <p:nvPr/>
        </p:nvPicPr>
        <p:blipFill>
          <a:blip r:embed="rId3">
            <a:alphaModFix/>
          </a:blip>
          <a:stretch>
            <a:fillRect/>
          </a:stretch>
        </p:blipFill>
        <p:spPr>
          <a:xfrm>
            <a:off x="305750" y="1287475"/>
            <a:ext cx="3469975" cy="2427175"/>
          </a:xfrm>
          <a:prstGeom prst="rect">
            <a:avLst/>
          </a:prstGeom>
          <a:noFill/>
          <a:ln>
            <a:noFill/>
          </a:ln>
        </p:spPr>
      </p:pic>
      <p:pic>
        <p:nvPicPr>
          <p:cNvPr id="132" name="Google Shape;132;p20"/>
          <p:cNvPicPr preferRelativeResize="0"/>
          <p:nvPr/>
        </p:nvPicPr>
        <p:blipFill>
          <a:blip r:embed="rId4">
            <a:alphaModFix/>
          </a:blip>
          <a:stretch>
            <a:fillRect/>
          </a:stretch>
        </p:blipFill>
        <p:spPr>
          <a:xfrm>
            <a:off x="4386775" y="1303100"/>
            <a:ext cx="3340022" cy="2427175"/>
          </a:xfrm>
          <a:prstGeom prst="rect">
            <a:avLst/>
          </a:prstGeom>
          <a:noFill/>
          <a:ln>
            <a:noFill/>
          </a:ln>
        </p:spPr>
      </p:pic>
      <p:sp>
        <p:nvSpPr>
          <p:cNvPr id="133" name="Google Shape;133;p20"/>
          <p:cNvSpPr txBox="1"/>
          <p:nvPr/>
        </p:nvSpPr>
        <p:spPr>
          <a:xfrm>
            <a:off x="1308438" y="3730275"/>
            <a:ext cx="14646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500">
                <a:latin typeface="Roboto"/>
                <a:ea typeface="Roboto"/>
                <a:cs typeface="Roboto"/>
                <a:sym typeface="Roboto"/>
              </a:rPr>
              <a:t>CD 4017 IC</a:t>
            </a:r>
            <a:endParaRPr b="1" sz="1500">
              <a:latin typeface="Roboto"/>
              <a:ea typeface="Roboto"/>
              <a:cs typeface="Roboto"/>
              <a:sym typeface="Roboto"/>
            </a:endParaRPr>
          </a:p>
        </p:txBody>
      </p:sp>
      <p:sp>
        <p:nvSpPr>
          <p:cNvPr id="134" name="Google Shape;134;p20"/>
          <p:cNvSpPr txBox="1"/>
          <p:nvPr/>
        </p:nvSpPr>
        <p:spPr>
          <a:xfrm>
            <a:off x="5324475" y="3730275"/>
            <a:ext cx="14646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500">
                <a:latin typeface="Roboto"/>
                <a:ea typeface="Roboto"/>
                <a:cs typeface="Roboto"/>
                <a:sym typeface="Roboto"/>
              </a:rPr>
              <a:t>NE 555 </a:t>
            </a:r>
            <a:r>
              <a:rPr b="1" lang="en-GB" sz="1500">
                <a:latin typeface="Roboto"/>
                <a:ea typeface="Roboto"/>
                <a:cs typeface="Roboto"/>
                <a:sym typeface="Roboto"/>
              </a:rPr>
              <a:t> IC</a:t>
            </a:r>
            <a:endParaRPr b="1" sz="15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444000" y="335700"/>
            <a:ext cx="22560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Output</a:t>
            </a:r>
            <a:endParaRPr/>
          </a:p>
        </p:txBody>
      </p:sp>
      <p:sp>
        <p:nvSpPr>
          <p:cNvPr id="140" name="Google Shape;140;p21"/>
          <p:cNvSpPr txBox="1"/>
          <p:nvPr>
            <p:ph idx="2" type="body"/>
          </p:nvPr>
        </p:nvSpPr>
        <p:spPr>
          <a:xfrm>
            <a:off x="6003700" y="4437675"/>
            <a:ext cx="2171700" cy="47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900"/>
              <a:t>Video Output</a:t>
            </a:r>
            <a:endParaRPr sz="1900"/>
          </a:p>
        </p:txBody>
      </p:sp>
      <p:pic>
        <p:nvPicPr>
          <p:cNvPr id="141" name="Google Shape;141;p21"/>
          <p:cNvPicPr preferRelativeResize="0"/>
          <p:nvPr/>
        </p:nvPicPr>
        <p:blipFill rotWithShape="1">
          <a:blip r:embed="rId3">
            <a:alphaModFix/>
          </a:blip>
          <a:srcRect b="0" l="1361" r="0" t="19393"/>
          <a:stretch/>
        </p:blipFill>
        <p:spPr>
          <a:xfrm>
            <a:off x="319950" y="1377725"/>
            <a:ext cx="3900749" cy="2954074"/>
          </a:xfrm>
          <a:prstGeom prst="rect">
            <a:avLst/>
          </a:prstGeom>
          <a:noFill/>
          <a:ln>
            <a:noFill/>
          </a:ln>
        </p:spPr>
      </p:pic>
      <p:pic>
        <p:nvPicPr>
          <p:cNvPr id="142" name="Google Shape;142;p21" title="355448893_6336507236387165_715811102338166577_n.mp4">
            <a:hlinkClick r:id="rId4"/>
          </p:cNvPr>
          <p:cNvPicPr preferRelativeResize="0"/>
          <p:nvPr/>
        </p:nvPicPr>
        <p:blipFill>
          <a:blip r:embed="rId5">
            <a:alphaModFix/>
          </a:blip>
          <a:stretch>
            <a:fillRect/>
          </a:stretch>
        </p:blipFill>
        <p:spPr>
          <a:xfrm>
            <a:off x="4447625" y="1377725"/>
            <a:ext cx="4543026" cy="2954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