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4" r:id="rId5"/>
    <p:sldId id="260" r:id="rId6"/>
    <p:sldId id="261" r:id="rId7"/>
    <p:sldId id="286" r:id="rId8"/>
    <p:sldId id="287" r:id="rId9"/>
    <p:sldId id="264" r:id="rId10"/>
    <p:sldId id="265" r:id="rId11"/>
    <p:sldId id="285" r:id="rId12"/>
    <p:sldId id="284" r:id="rId13"/>
    <p:sldId id="271" r:id="rId14"/>
    <p:sldId id="289" r:id="rId15"/>
    <p:sldId id="290" r:id="rId16"/>
    <p:sldId id="292" r:id="rId17"/>
    <p:sldId id="291" r:id="rId18"/>
    <p:sldId id="293" r:id="rId19"/>
    <p:sldId id="288" r:id="rId20"/>
    <p:sldId id="266" r:id="rId21"/>
    <p:sldId id="267" r:id="rId22"/>
    <p:sldId id="268" r:id="rId23"/>
    <p:sldId id="269" r:id="rId24"/>
    <p:sldId id="270" r:id="rId25"/>
    <p:sldId id="272" r:id="rId26"/>
    <p:sldId id="278" r:id="rId27"/>
    <p:sldId id="273" r:id="rId28"/>
    <p:sldId id="279" r:id="rId29"/>
    <p:sldId id="274" r:id="rId30"/>
    <p:sldId id="280" r:id="rId31"/>
    <p:sldId id="275" r:id="rId32"/>
    <p:sldId id="281" r:id="rId33"/>
    <p:sldId id="276" r:id="rId34"/>
    <p:sldId id="282" r:id="rId35"/>
    <p:sldId id="277" r:id="rId36"/>
    <p:sldId id="283" r:id="rId37"/>
    <p:sldId id="262" r:id="rId38"/>
    <p:sldId id="263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BAFBE-BE16-45E0-8B15-C2CD61743D13}" v="16" dt="2020-11-16T08:55:09.363"/>
    <p1510:client id="{026C25FB-3C23-4472-ACD3-CD15C884C31D}" v="9" dt="2020-11-15T21:25:53.089"/>
    <p1510:client id="{090823B0-BE33-48EF-AA55-927561B7FB6A}" v="1" dt="2020-11-15T21:23:28.055"/>
    <p1510:client id="{2FFAE737-7DA5-40FF-AE6E-97454681EA96}" v="89" dt="2020-11-15T22:03:19.755"/>
    <p1510:client id="{604B28ED-13DE-4F16-9B62-DAE423F45A08}" v="5" dt="2020-11-15T19:06:42.566"/>
    <p1510:client id="{6D06DFEC-6936-4F8D-82E6-2EEAFF317647}" v="277" dt="2020-11-15T18:33:55.862"/>
    <p1510:client id="{A8E3B98F-2D70-4709-8810-D79CFDDBE934}" v="8" dt="2020-11-16T08:53:17.990"/>
    <p1510:client id="{C61CAFB6-638F-437C-8BC9-98BCC021D162}" v="109" dt="2020-11-16T08:34:04.578"/>
    <p1510:client id="{E70AE30B-FECF-40B5-ABBB-D58E3C666865}" v="196" dt="2020-11-15T18:33:16.522"/>
    <p1510:client id="{F6149997-EC01-46DC-A03E-9AB29C603BDC}" v="199" dt="2020-11-15T22:01:59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842D7-C6EC-42AE-B6CB-A46833CD5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439514-6D35-4A0A-9B77-5718ABEC6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899306-208F-4BEB-832E-F0BA7208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5D9E-2A8B-4E73-9702-9CD4DE92CE4D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F51402-492E-4B5E-8BB9-000F2DCD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C31125-BD0B-477A-8942-537F5E2F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784D-79A4-427D-AA62-DCAE2A0C42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45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F06C9-9DB9-4875-8B8D-FB61A05C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D3C47E-CAAA-498A-80C5-41162D3A9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596B68-0ABF-45CF-84EF-F5FCFB37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5D9E-2A8B-4E73-9702-9CD4DE92CE4D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5AB8E1-9889-4DEC-9039-F43B4FBC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4F79C8-67E8-4D62-949F-2B6ACCDA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784D-79A4-427D-AA62-DCAE2A0C42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84DFCF-75F3-4321-BF6C-115711252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8CE791-9A62-434C-ACB4-18FB94841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C58BB6-E728-424B-B039-3C3FC506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5D9E-2A8B-4E73-9702-9CD4DE92CE4D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E7BFED-4D0B-4359-935B-F734F182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F7F9E7-8412-4BB3-A60E-449B1F81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784D-79A4-427D-AA62-DCAE2A0C42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47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D7177-9C34-4586-B41F-C8D0100A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8A638-D01F-43CE-827E-69FDE4EC3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953DDC-6E4E-4530-8DD0-058B00A1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5D9E-2A8B-4E73-9702-9CD4DE92CE4D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57F9D5-281D-45FE-A13C-8A75513C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649FE1-4ECE-48BB-990A-40E891E9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784D-79A4-427D-AA62-DCAE2A0C42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70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B591E9-2AA7-4A19-B845-708BE682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AEDB58-8C37-4CA8-A4D9-98E8C9A09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D1F3B5-F0E1-4F83-9F5C-1CB0B968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5D9E-2A8B-4E73-9702-9CD4DE92CE4D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5CA20B-C373-4963-B6D6-F43C97EF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713847-3439-40E1-976C-2DE5D7DA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784D-79A4-427D-AA62-DCAE2A0C42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35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51D51-6F66-4014-B477-26764E2C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7F7C13-E27C-4C7E-8605-D13420B82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D1D154-C5E4-430C-A17D-5FD0A2152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10E57F-FA0E-4F00-85D4-2C74BD4A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5D9E-2A8B-4E73-9702-9CD4DE92CE4D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63F23E-0889-446A-B579-08ADB6D0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E16A12-76DA-4AA7-9784-60CD85A8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784D-79A4-427D-AA62-DCAE2A0C42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65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FBD5B-4A3A-44FF-B08F-0313BE3A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7A8198-CD95-4B3D-9E50-9B60F77E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C7AD4E-D741-4717-93D8-EAEFC78B6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2E0D708-D7B2-439D-B66B-3A39E4EEF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1EC5BE-F4D3-4F0A-B811-0782EFD5B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B69F69-7E5A-4E65-814A-E55C503E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5D9E-2A8B-4E73-9702-9CD4DE92CE4D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280229-C106-4319-B243-905DECB1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762957-C965-4F07-8B3C-F3986915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784D-79A4-427D-AA62-DCAE2A0C42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54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313FCC-231F-4E4E-A6E2-A7423275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1BD470-5DB5-4BE6-B29B-76B1E42D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5D9E-2A8B-4E73-9702-9CD4DE92CE4D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364E0E-220F-4FEE-A9FF-DD6E1734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93B53A-2CFB-4585-B760-1B5249F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784D-79A4-427D-AA62-DCAE2A0C42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91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945FBF-2A47-41C2-BB4D-F6D810B4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5D9E-2A8B-4E73-9702-9CD4DE92CE4D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DAAE50-929B-42DA-9621-6381524B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3F6B38-6A11-42A5-A5AD-0BA64228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784D-79A4-427D-AA62-DCAE2A0C42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6E974-FCF1-471C-B4BF-36EFE9CD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C70321-AA2E-451A-8A36-02B6F330F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06310F-9D5D-40E0-AAAD-ABAD18EC1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C9C165-C516-474B-8259-2C68F4C7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5D9E-2A8B-4E73-9702-9CD4DE92CE4D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ED6027-5675-4ED8-B5BB-454B9A40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9C81D7-7115-43CB-BAA7-6CF52A60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784D-79A4-427D-AA62-DCAE2A0C42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94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F3B48-8062-4515-98D9-A14EDD63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FD477F-F0DF-4D7D-BA6D-B1B5D95AA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5A4C33-0528-41E2-8F8F-1312C719A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8971CA-F97A-4171-B02A-A1008023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5D9E-2A8B-4E73-9702-9CD4DE92CE4D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58789B-CE99-4DE8-A6D1-8569A48D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C34FCB-3805-4D63-AF7E-4AC2AE20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784D-79A4-427D-AA62-DCAE2A0C42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96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D7B6A6-8085-4C84-9533-03E51588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61C194-0831-4AAB-ACA1-1E58ECDD2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3FC909-3088-4ED8-9845-7F478E856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A5D9E-2A8B-4E73-9702-9CD4DE92CE4D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15C871-9889-4C0C-ADB1-8C993D388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42828-1D37-45ED-BB7A-B8C73BB45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F784D-79A4-427D-AA62-DCAE2A0C42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88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Patron_de_conception#:~:text=En%20informatique%2C%20et%20plus%20particuli%C3%A8rement,de%20conception%20d'un%20logiciel" TargetMode="External"/><Relationship Id="rId2" Type="http://schemas.openxmlformats.org/officeDocument/2006/relationships/hyperlink" Target="https://design-patterns.fr/introduction-aux-design-patter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9941E-AAA6-40C0-9799-224F1A78E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Le pattern Composite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FF27B8-0F7F-4755-B3D1-15B2C13D343C}"/>
              </a:ext>
            </a:extLst>
          </p:cNvPr>
          <p:cNvSpPr txBox="1"/>
          <p:nvPr/>
        </p:nvSpPr>
        <p:spPr>
          <a:xfrm>
            <a:off x="249382" y="5605153"/>
            <a:ext cx="2885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COULAUD Guillaume</a:t>
            </a:r>
          </a:p>
          <a:p>
            <a:r>
              <a:rPr lang="fr-FR"/>
              <a:t>LERDUNG Kylian</a:t>
            </a:r>
          </a:p>
          <a:p>
            <a:r>
              <a:rPr lang="fr-FR"/>
              <a:t>VIVET Florian</a:t>
            </a:r>
          </a:p>
          <a:p>
            <a:r>
              <a:rPr lang="fr-FR"/>
              <a:t>COSTODE Yan</a:t>
            </a:r>
          </a:p>
        </p:txBody>
      </p:sp>
      <p:pic>
        <p:nvPicPr>
          <p:cNvPr id="1026" name="Picture 2" descr="Projets ESS : Les &quot;DUT Génie Mécanique&quot; de Limoges récompensés !!!! - Cress">
            <a:extLst>
              <a:ext uri="{FF2B5EF4-FFF2-40B4-BE49-F238E27FC236}">
                <a16:creationId xmlns:a16="http://schemas.microsoft.com/office/drawing/2014/main" id="{B4AC2ECF-D364-48C6-A418-06BC7C57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3" y="325625"/>
            <a:ext cx="38766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BFE7325-145E-40DC-A304-492308F73084}"/>
              </a:ext>
            </a:extLst>
          </p:cNvPr>
          <p:cNvSpPr txBox="1"/>
          <p:nvPr/>
        </p:nvSpPr>
        <p:spPr>
          <a:xfrm>
            <a:off x="9250879" y="5882151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DUT 2</a:t>
            </a:r>
          </a:p>
          <a:p>
            <a:r>
              <a:rPr lang="fr-FR"/>
              <a:t>2020/2021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C2CD20A-72AA-41A6-9308-536A997CA68F}"/>
              </a:ext>
            </a:extLst>
          </p:cNvPr>
          <p:cNvSpPr txBox="1"/>
          <p:nvPr/>
        </p:nvSpPr>
        <p:spPr>
          <a:xfrm>
            <a:off x="10331533" y="415636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M3105</a:t>
            </a:r>
          </a:p>
        </p:txBody>
      </p:sp>
    </p:spTree>
    <p:extLst>
      <p:ext uri="{BB962C8B-B14F-4D97-AF65-F5344CB8AC3E}">
        <p14:creationId xmlns:p14="http://schemas.microsoft.com/office/powerpoint/2010/main" val="170997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omposite Design Pattern. Si vous débutez en informatique vous… | by Anaïs  Chari | ELP-2018 | Medium">
            <a:extLst>
              <a:ext uri="{FF2B5EF4-FFF2-40B4-BE49-F238E27FC236}">
                <a16:creationId xmlns:a16="http://schemas.microsoft.com/office/drawing/2014/main" id="{1E6E271A-017A-47C5-AC35-EB20CA411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234" y="800100"/>
            <a:ext cx="7005532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9D33498-B289-48A7-8F19-E89DDE51127B}"/>
              </a:ext>
            </a:extLst>
          </p:cNvPr>
          <p:cNvSpPr txBox="1"/>
          <p:nvPr/>
        </p:nvSpPr>
        <p:spPr>
          <a:xfrm>
            <a:off x="2760768" y="6325632"/>
            <a:ext cx="700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https://medium.com/elp-2018/composite-design-pattern-7d079a2bc86d</a:t>
            </a:r>
          </a:p>
        </p:txBody>
      </p:sp>
    </p:spTree>
    <p:extLst>
      <p:ext uri="{BB962C8B-B14F-4D97-AF65-F5344CB8AC3E}">
        <p14:creationId xmlns:p14="http://schemas.microsoft.com/office/powerpoint/2010/main" val="59771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EFF4-3309-46C2-811C-3EF8385C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Les principes SOLID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F6E4-BA2A-41C2-93F6-21BAB2077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>
                <a:cs typeface="Calibri"/>
              </a:rPr>
              <a:t>Single </a:t>
            </a:r>
            <a:r>
              <a:rPr lang="fr-FR" err="1">
                <a:cs typeface="Calibri"/>
              </a:rPr>
              <a:t>responsability</a:t>
            </a:r>
            <a:endParaRPr lang="fr-FR">
              <a:cs typeface="Calibri"/>
            </a:endParaRP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Open/</a:t>
            </a:r>
            <a:r>
              <a:rPr lang="fr-FR" err="1">
                <a:cs typeface="Calibri"/>
              </a:rPr>
              <a:t>closed</a:t>
            </a: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r>
              <a:rPr lang="fr-FR" err="1">
                <a:cs typeface="Calibri"/>
              </a:rPr>
              <a:t>Liskov</a:t>
            </a:r>
            <a:r>
              <a:rPr lang="fr-FR">
                <a:cs typeface="Calibri"/>
              </a:rPr>
              <a:t> substitution</a:t>
            </a: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Interface </a:t>
            </a:r>
            <a:r>
              <a:rPr lang="fr-FR" err="1">
                <a:cs typeface="Calibri"/>
              </a:rPr>
              <a:t>segregation</a:t>
            </a: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r>
              <a:rPr lang="fr-FR" err="1">
                <a:cs typeface="Calibri"/>
              </a:rPr>
              <a:t>Dependency</a:t>
            </a:r>
            <a:r>
              <a:rPr lang="fr-FR">
                <a:cs typeface="Calibri"/>
              </a:rPr>
              <a:t> inversion</a:t>
            </a:r>
          </a:p>
        </p:txBody>
      </p:sp>
    </p:spTree>
    <p:extLst>
      <p:ext uri="{BB962C8B-B14F-4D97-AF65-F5344CB8AC3E}">
        <p14:creationId xmlns:p14="http://schemas.microsoft.com/office/powerpoint/2010/main" val="276301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383F2-2E25-44BF-9133-D6E09492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Liens avec d’autres patterns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DB3CF3-006C-4D8F-923E-CD6E2C7E7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/>
          </a:p>
          <a:p>
            <a:r>
              <a:rPr lang="fr-FR" err="1"/>
              <a:t>Decorator</a:t>
            </a:r>
            <a:r>
              <a:rPr lang="fr-FR"/>
              <a:t> </a:t>
            </a:r>
          </a:p>
          <a:p>
            <a:endParaRPr lang="fr-FR"/>
          </a:p>
          <a:p>
            <a:r>
              <a:rPr lang="fr-FR"/>
              <a:t>Visitor</a:t>
            </a:r>
            <a:endParaRPr lang="fr-FR">
              <a:cs typeface="Calibri"/>
            </a:endParaRPr>
          </a:p>
          <a:p>
            <a:endParaRPr lang="fr-FR"/>
          </a:p>
          <a:p>
            <a:r>
              <a:rPr lang="fr-FR"/>
              <a:t>Prototype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8442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EF169-CE4A-4D13-BCD6-49FA1413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Un exemple pour conclure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C086D2-8D85-423F-9C97-D2169CE142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5061"/>
            <a:ext cx="10515600" cy="395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51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5AEC710-09CE-422C-BB40-E58E9E5B5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11" y="2619740"/>
            <a:ext cx="3275681" cy="1214566"/>
          </a:xfrm>
          <a:prstGeom prst="rect">
            <a:avLst/>
          </a:prstGeo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1121237-0E68-4733-B33D-3D34D0B1C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449" y="218700"/>
            <a:ext cx="5121007" cy="619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91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656A213-077C-4CB7-820B-1FCAEE94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863" y="299753"/>
            <a:ext cx="5745296" cy="626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01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3A3E5FB-DD7D-4F74-92A9-483286567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291" y="502534"/>
            <a:ext cx="5277079" cy="592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8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58468CC-E97E-468A-963B-6E0C33F1E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339" y="750153"/>
            <a:ext cx="6130886" cy="520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51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9AD8BFA-88AA-4E41-979A-C4BE64FB5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13" y="608226"/>
            <a:ext cx="7351922" cy="55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95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5A88DD5-EF20-4A5A-B656-760614FA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72" y="463849"/>
            <a:ext cx="10803874" cy="5024422"/>
          </a:xfrm>
          <a:prstGeom prst="rect">
            <a:avLst/>
          </a:prstGeom>
        </p:spPr>
      </p:pic>
      <p:pic>
        <p:nvPicPr>
          <p:cNvPr id="2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FAEA79C-C253-4859-B0F5-97A83DF5B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654" y="5774726"/>
            <a:ext cx="2743200" cy="7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1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F628A-5138-44AA-89DB-90A006E4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2AE01-68A4-4619-BE23-BDC7337FF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/>
              <a:t>I - Présentation et définition des patterns</a:t>
            </a:r>
          </a:p>
          <a:p>
            <a:endParaRPr lang="fr-FR"/>
          </a:p>
          <a:p>
            <a:pPr marL="0" indent="0">
              <a:buNone/>
            </a:pPr>
            <a:r>
              <a:rPr lang="fr-FR"/>
              <a:t>II – Mise en situation</a:t>
            </a:r>
            <a:endParaRPr lang="fr-FR">
              <a:cs typeface="Calibri"/>
            </a:endParaRP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pPr marL="0" indent="0">
              <a:buNone/>
            </a:pPr>
            <a:r>
              <a:rPr lang="fr-FR"/>
              <a:t>III - Présentation du Pattern Composite</a:t>
            </a:r>
            <a:endParaRPr lang="fr-FR">
              <a:cs typeface="Calibri" panose="020F0502020204030204"/>
            </a:endParaRPr>
          </a:p>
          <a:p>
            <a:endParaRPr lang="fr-FR"/>
          </a:p>
          <a:p>
            <a:pPr marL="0" indent="0">
              <a:buNone/>
            </a:pPr>
            <a:r>
              <a:rPr lang="fr-FR"/>
              <a:t>IV – QCM</a:t>
            </a:r>
            <a:endParaRPr lang="fr-FR">
              <a:cs typeface="Calibri" panose="020F0502020204030204"/>
            </a:endParaRPr>
          </a:p>
          <a:p>
            <a:pPr marL="0" indent="0">
              <a:buNone/>
            </a:pPr>
            <a:endParaRPr lang="fr-F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12851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F4249-3069-465A-B252-31848DF6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4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b="1"/>
              <a:t>IV - QCM</a:t>
            </a:r>
          </a:p>
        </p:txBody>
      </p:sp>
      <p:pic>
        <p:nvPicPr>
          <p:cNvPr id="1028" name="Picture 4" descr="Yami Yugi | Epic Pixel Battles Wiki | Fandom">
            <a:extLst>
              <a:ext uri="{FF2B5EF4-FFF2-40B4-BE49-F238E27FC236}">
                <a16:creationId xmlns:a16="http://schemas.microsoft.com/office/drawing/2014/main" id="{801E92E4-3ECB-437D-9175-76B4F8610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23" y="1266589"/>
            <a:ext cx="4098352" cy="432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59F592C-A894-4601-9B89-7D68C5DAE351}"/>
              </a:ext>
            </a:extLst>
          </p:cNvPr>
          <p:cNvSpPr txBox="1"/>
          <p:nvPr/>
        </p:nvSpPr>
        <p:spPr>
          <a:xfrm>
            <a:off x="3050534" y="5729200"/>
            <a:ext cx="6662786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5400" b="1" dirty="0">
                <a:latin typeface="Bookman Old Style"/>
                <a:ea typeface="SimSun"/>
                <a:cs typeface="Courier New"/>
              </a:rPr>
              <a:t>A TOI DE JOUER</a:t>
            </a:r>
            <a:r>
              <a:rPr lang="fr-FR" sz="5400" dirty="0">
                <a:latin typeface="Bookman Old Style"/>
                <a:ea typeface="SimSun"/>
                <a:cs typeface="Courier New"/>
              </a:rPr>
              <a:t>!</a:t>
            </a:r>
          </a:p>
        </p:txBody>
      </p:sp>
      <p:pic>
        <p:nvPicPr>
          <p:cNvPr id="3" name="jouer">
            <a:hlinkClick r:id="" action="ppaction://media"/>
            <a:extLst>
              <a:ext uri="{FF2B5EF4-FFF2-40B4-BE49-F238E27FC236}">
                <a16:creationId xmlns:a16="http://schemas.microsoft.com/office/drawing/2014/main" id="{0805BF91-C247-485E-B1FC-F70FEAB78E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88578" y="604743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3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736DA-05F7-4939-AA7E-125FDA02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QCM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E2FD42-2388-46AF-936F-5FE733E56F0C}"/>
              </a:ext>
            </a:extLst>
          </p:cNvPr>
          <p:cNvSpPr txBox="1"/>
          <p:nvPr/>
        </p:nvSpPr>
        <p:spPr>
          <a:xfrm>
            <a:off x="939800" y="1498600"/>
            <a:ext cx="85471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1- Quel élément n’est pas une caractéristique d’un design pattern?</a:t>
            </a:r>
          </a:p>
          <a:p>
            <a:endParaRPr lang="fr-FR" sz="3200"/>
          </a:p>
          <a:p>
            <a:pPr marL="514350" indent="-514350">
              <a:buAutoNum type="alphaLcParenR"/>
            </a:pPr>
            <a:r>
              <a:rPr lang="fr-FR" sz="2800"/>
              <a:t>Un langage de programmation</a:t>
            </a:r>
          </a:p>
          <a:p>
            <a:pPr marL="514350" indent="-514350">
              <a:buAutoNum type="alphaLcParenR"/>
            </a:pPr>
            <a:r>
              <a:rPr lang="fr-FR" sz="2800"/>
              <a:t>Des avantages et des inconvénients</a:t>
            </a:r>
          </a:p>
          <a:p>
            <a:pPr marL="514350" indent="-514350">
              <a:buAutoNum type="alphaLcParenR"/>
            </a:pPr>
            <a:r>
              <a:rPr lang="fr-FR" sz="2800"/>
              <a:t>Une problématique</a:t>
            </a:r>
          </a:p>
          <a:p>
            <a:pPr marL="514350" indent="-514350">
              <a:buAutoNum type="alphaLcParenR"/>
            </a:pPr>
            <a:r>
              <a:rPr lang="fr-FR" sz="2800"/>
              <a:t>Un nom</a:t>
            </a:r>
          </a:p>
          <a:p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3945823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736DA-05F7-4939-AA7E-125FDA02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QCM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E2FD42-2388-46AF-936F-5FE733E56F0C}"/>
              </a:ext>
            </a:extLst>
          </p:cNvPr>
          <p:cNvSpPr txBox="1"/>
          <p:nvPr/>
        </p:nvSpPr>
        <p:spPr>
          <a:xfrm>
            <a:off x="939800" y="1498600"/>
            <a:ext cx="85471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1- Quel élément n’est pas une caractéristique d’un design pattern?</a:t>
            </a:r>
          </a:p>
          <a:p>
            <a:endParaRPr lang="fr-FR" sz="3200"/>
          </a:p>
          <a:p>
            <a:pPr marL="514350" indent="-514350">
              <a:buFontTx/>
              <a:buAutoNum type="alphaLcParenR"/>
            </a:pPr>
            <a:r>
              <a:rPr lang="fr-FR" sz="2800"/>
              <a:t>Un langage de programmation ✔</a:t>
            </a:r>
          </a:p>
          <a:p>
            <a:pPr marL="514350" indent="-514350">
              <a:buAutoNum type="alphaLcParenR"/>
            </a:pPr>
            <a:r>
              <a:rPr lang="fr-FR" sz="2800"/>
              <a:t>Des avantages et des inconvénients</a:t>
            </a:r>
          </a:p>
          <a:p>
            <a:pPr marL="514350" indent="-514350">
              <a:buAutoNum type="alphaLcParenR"/>
            </a:pPr>
            <a:r>
              <a:rPr lang="fr-FR" sz="2800"/>
              <a:t>Une problématique</a:t>
            </a:r>
          </a:p>
          <a:p>
            <a:pPr marL="514350" indent="-514350">
              <a:buAutoNum type="alphaLcParenR"/>
            </a:pPr>
            <a:r>
              <a:rPr lang="fr-FR" sz="2800"/>
              <a:t>Un nom</a:t>
            </a:r>
          </a:p>
          <a:p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3649679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D04DC-5E45-4B83-9E65-B441A0AC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QCM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A521E8-CB6D-4509-B3F0-AB7AD84D4943}"/>
              </a:ext>
            </a:extLst>
          </p:cNvPr>
          <p:cNvSpPr txBox="1"/>
          <p:nvPr/>
        </p:nvSpPr>
        <p:spPr>
          <a:xfrm>
            <a:off x="939800" y="1498600"/>
            <a:ext cx="85471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2- Qui a écrit </a:t>
            </a:r>
            <a:r>
              <a:rPr lang="fr-FR" sz="3200" i="1"/>
              <a:t>A pattern langage </a:t>
            </a:r>
            <a:r>
              <a:rPr lang="fr-FR" sz="3200"/>
              <a:t>en 1977?</a:t>
            </a:r>
          </a:p>
          <a:p>
            <a:endParaRPr lang="fr-FR" sz="3200"/>
          </a:p>
          <a:p>
            <a:pPr marL="514350" indent="-514350">
              <a:buAutoNum type="alphaLcParenR"/>
            </a:pPr>
            <a:r>
              <a:rPr lang="fr-FR" sz="2800"/>
              <a:t>Erich Gamma</a:t>
            </a:r>
          </a:p>
          <a:p>
            <a:pPr marL="514350" indent="-514350">
              <a:buAutoNum type="alphaLcParenR"/>
            </a:pPr>
            <a:r>
              <a:rPr lang="fr-FR" sz="2800"/>
              <a:t>Christopher Alexander</a:t>
            </a:r>
          </a:p>
          <a:p>
            <a:pPr marL="514350" indent="-514350">
              <a:buAutoNum type="alphaLcParenR"/>
            </a:pPr>
            <a:r>
              <a:rPr lang="fr-FR" sz="2800"/>
              <a:t>Richard </a:t>
            </a:r>
            <a:r>
              <a:rPr lang="fr-FR" sz="2800" err="1"/>
              <a:t>Helm</a:t>
            </a:r>
            <a:endParaRPr lang="fr-FR" sz="2800"/>
          </a:p>
          <a:p>
            <a:pPr marL="514350" indent="-514350">
              <a:buAutoNum type="alphaLcParenR"/>
            </a:pPr>
            <a:r>
              <a:rPr lang="fr-FR" sz="2800"/>
              <a:t>Ralph Johnson</a:t>
            </a:r>
          </a:p>
          <a:p>
            <a:pPr marL="514350" indent="-514350">
              <a:buAutoNum type="alphaLcParenR"/>
            </a:pPr>
            <a:r>
              <a:rPr lang="fr-FR" sz="2800"/>
              <a:t>John </a:t>
            </a:r>
            <a:r>
              <a:rPr lang="fr-FR" sz="2800" b="0" i="0" u="none" strike="noStrike" err="1">
                <a:solidFill>
                  <a:srgbClr val="000000"/>
                </a:solidFill>
                <a:effectLst/>
              </a:rPr>
              <a:t>Vlissides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4193075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D04DC-5E45-4B83-9E65-B441A0AC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QCM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A521E8-CB6D-4509-B3F0-AB7AD84D4943}"/>
              </a:ext>
            </a:extLst>
          </p:cNvPr>
          <p:cNvSpPr txBox="1"/>
          <p:nvPr/>
        </p:nvSpPr>
        <p:spPr>
          <a:xfrm>
            <a:off x="939800" y="1498600"/>
            <a:ext cx="85471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2- Qui a écrit </a:t>
            </a:r>
            <a:r>
              <a:rPr lang="fr-FR" sz="3200" i="1"/>
              <a:t>A pattern langage </a:t>
            </a:r>
            <a:r>
              <a:rPr lang="fr-FR" sz="3200"/>
              <a:t>en 1977?</a:t>
            </a:r>
          </a:p>
          <a:p>
            <a:endParaRPr lang="fr-FR" sz="3200"/>
          </a:p>
          <a:p>
            <a:pPr marL="514350" indent="-514350">
              <a:buAutoNum type="alphaLcParenR"/>
            </a:pPr>
            <a:r>
              <a:rPr lang="fr-FR" sz="2800"/>
              <a:t>Erich Gamma</a:t>
            </a:r>
          </a:p>
          <a:p>
            <a:pPr marL="514350" indent="-514350">
              <a:buFontTx/>
              <a:buAutoNum type="alphaLcParenR"/>
            </a:pPr>
            <a:r>
              <a:rPr lang="fr-FR" sz="2800"/>
              <a:t>Christopher Alexander ✔</a:t>
            </a:r>
          </a:p>
          <a:p>
            <a:pPr marL="514350" indent="-514350">
              <a:buAutoNum type="alphaLcParenR"/>
            </a:pPr>
            <a:r>
              <a:rPr lang="fr-FR" sz="2800"/>
              <a:t>Richard </a:t>
            </a:r>
            <a:r>
              <a:rPr lang="fr-FR" sz="2800" err="1"/>
              <a:t>Helm</a:t>
            </a:r>
            <a:endParaRPr lang="fr-FR" sz="2800"/>
          </a:p>
          <a:p>
            <a:pPr marL="514350" indent="-514350">
              <a:buAutoNum type="alphaLcParenR"/>
            </a:pPr>
            <a:r>
              <a:rPr lang="fr-FR" sz="2800"/>
              <a:t>Ralph Johnson</a:t>
            </a:r>
          </a:p>
          <a:p>
            <a:pPr marL="514350" indent="-514350">
              <a:buAutoNum type="alphaLcParenR"/>
            </a:pPr>
            <a:r>
              <a:rPr lang="fr-FR" sz="2800"/>
              <a:t>John </a:t>
            </a:r>
            <a:r>
              <a:rPr lang="fr-FR" sz="2800" b="0" i="0" u="none" strike="noStrike" err="1">
                <a:solidFill>
                  <a:srgbClr val="000000"/>
                </a:solidFill>
                <a:effectLst/>
              </a:rPr>
              <a:t>Vlissides</a:t>
            </a:r>
            <a:endParaRPr lang="fr-FR" sz="2800"/>
          </a:p>
          <a:p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3620815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D04DC-5E45-4B83-9E65-B441A0AC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QCM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A521E8-CB6D-4509-B3F0-AB7AD84D4943}"/>
              </a:ext>
            </a:extLst>
          </p:cNvPr>
          <p:cNvSpPr txBox="1"/>
          <p:nvPr/>
        </p:nvSpPr>
        <p:spPr>
          <a:xfrm>
            <a:off x="939799" y="1498600"/>
            <a:ext cx="87746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3- A quelle famille appartient le pattern Composite?</a:t>
            </a:r>
          </a:p>
          <a:p>
            <a:endParaRPr lang="fr-FR" sz="3200"/>
          </a:p>
          <a:p>
            <a:pPr marL="514350" indent="-514350">
              <a:buAutoNum type="alphaLcParenR"/>
            </a:pPr>
            <a:r>
              <a:rPr lang="fr-FR" sz="2800"/>
              <a:t>Les patterns structuraux</a:t>
            </a:r>
          </a:p>
          <a:p>
            <a:pPr marL="514350" indent="-514350">
              <a:buAutoNum type="alphaLcParenR"/>
            </a:pPr>
            <a:r>
              <a:rPr lang="fr-FR" sz="2800"/>
              <a:t>Les patterns comportementaux</a:t>
            </a:r>
          </a:p>
          <a:p>
            <a:pPr marL="514350" indent="-514350">
              <a:buAutoNum type="alphaLcParenR"/>
            </a:pPr>
            <a:r>
              <a:rPr lang="fr-FR" sz="2800"/>
              <a:t>Les patterns créateurs</a:t>
            </a:r>
          </a:p>
          <a:p>
            <a:endParaRPr lang="fr-FR" sz="2800"/>
          </a:p>
          <a:p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1893018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736DA-05F7-4939-AA7E-125FDA02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QCM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E2FD42-2388-46AF-936F-5FE733E56F0C}"/>
              </a:ext>
            </a:extLst>
          </p:cNvPr>
          <p:cNvSpPr txBox="1"/>
          <p:nvPr/>
        </p:nvSpPr>
        <p:spPr>
          <a:xfrm>
            <a:off x="939799" y="1498600"/>
            <a:ext cx="88417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3- A quelle famille appartient le pattern Composite?</a:t>
            </a:r>
          </a:p>
          <a:p>
            <a:endParaRPr lang="fr-FR" sz="3200"/>
          </a:p>
          <a:p>
            <a:pPr marL="514350" indent="-514350">
              <a:buFontTx/>
              <a:buAutoNum type="alphaLcParenR"/>
            </a:pPr>
            <a:r>
              <a:rPr lang="fr-FR" sz="2800"/>
              <a:t>Les patterns structuraux ✔</a:t>
            </a:r>
          </a:p>
          <a:p>
            <a:pPr marL="514350" indent="-514350">
              <a:buAutoNum type="alphaLcParenR"/>
            </a:pPr>
            <a:r>
              <a:rPr lang="fr-FR" sz="2800"/>
              <a:t>Les patterns comportementaux</a:t>
            </a:r>
          </a:p>
          <a:p>
            <a:pPr marL="514350" indent="-514350">
              <a:buAutoNum type="alphaLcParenR"/>
            </a:pPr>
            <a:r>
              <a:rPr lang="fr-FR" sz="2800"/>
              <a:t>Les patterns créateurs</a:t>
            </a:r>
          </a:p>
          <a:p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2115863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D04DC-5E45-4B83-9E65-B441A0AC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QCM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A521E8-CB6D-4509-B3F0-AB7AD84D4943}"/>
              </a:ext>
            </a:extLst>
          </p:cNvPr>
          <p:cNvSpPr txBox="1"/>
          <p:nvPr/>
        </p:nvSpPr>
        <p:spPr>
          <a:xfrm>
            <a:off x="939800" y="1498600"/>
            <a:ext cx="884176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4- De combien de parties est composé le pattern Composite?</a:t>
            </a:r>
          </a:p>
          <a:p>
            <a:endParaRPr lang="fr-FR" sz="3200"/>
          </a:p>
          <a:p>
            <a:pPr marL="514350" indent="-514350">
              <a:buAutoNum type="alphaLcParenR"/>
            </a:pPr>
            <a:r>
              <a:rPr lang="fr-FR" sz="2800"/>
              <a:t>Il est composé de 2 parties</a:t>
            </a:r>
          </a:p>
          <a:p>
            <a:pPr marL="514350" indent="-514350">
              <a:buAutoNum type="alphaLcParenR"/>
            </a:pPr>
            <a:r>
              <a:rPr lang="fr-FR" sz="2800"/>
              <a:t>Il est composé de 3 parties</a:t>
            </a:r>
          </a:p>
          <a:p>
            <a:pPr marL="514350" indent="-514350">
              <a:buAutoNum type="alphaLcParenR"/>
            </a:pPr>
            <a:r>
              <a:rPr lang="fr-FR" sz="2800"/>
              <a:t>Il est composé de 4 parties</a:t>
            </a:r>
          </a:p>
          <a:p>
            <a:pPr marL="514350" indent="-514350">
              <a:buAutoNum type="alphaLcParenR"/>
            </a:pPr>
            <a:r>
              <a:rPr lang="fr-FR" sz="2800"/>
              <a:t>Il est composé de 5 parties</a:t>
            </a:r>
          </a:p>
          <a:p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625140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736DA-05F7-4939-AA7E-125FDA02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QCM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E2FD42-2388-46AF-936F-5FE733E56F0C}"/>
              </a:ext>
            </a:extLst>
          </p:cNvPr>
          <p:cNvSpPr txBox="1"/>
          <p:nvPr/>
        </p:nvSpPr>
        <p:spPr>
          <a:xfrm>
            <a:off x="939800" y="1498600"/>
            <a:ext cx="85471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4- De combien de parties est composé le pattern Composite?</a:t>
            </a:r>
          </a:p>
          <a:p>
            <a:endParaRPr lang="fr-FR" sz="3200"/>
          </a:p>
          <a:p>
            <a:pPr marL="514350" indent="-514350">
              <a:buAutoNum type="alphaLcParenR"/>
            </a:pPr>
            <a:r>
              <a:rPr lang="fr-FR" sz="2800"/>
              <a:t>Il est composé de 2 parties</a:t>
            </a:r>
          </a:p>
          <a:p>
            <a:pPr marL="514350" indent="-514350">
              <a:buAutoNum type="alphaLcParenR"/>
            </a:pPr>
            <a:r>
              <a:rPr lang="fr-FR" sz="2800"/>
              <a:t>Il est composé de 3 parties</a:t>
            </a:r>
          </a:p>
          <a:p>
            <a:pPr marL="514350" indent="-514350">
              <a:buAutoNum type="alphaLcParenR"/>
            </a:pPr>
            <a:r>
              <a:rPr lang="fr-FR" sz="2800"/>
              <a:t>Il est composé de 4 parties </a:t>
            </a:r>
            <a:r>
              <a:rPr lang="fr-FR"/>
              <a:t>✔</a:t>
            </a:r>
            <a:endParaRPr lang="fr-FR" sz="2800"/>
          </a:p>
          <a:p>
            <a:pPr marL="514350" indent="-514350">
              <a:buAutoNum type="alphaLcParenR"/>
            </a:pPr>
            <a:r>
              <a:rPr lang="fr-FR" sz="2800"/>
              <a:t>Il est composé de 5 parties</a:t>
            </a:r>
          </a:p>
          <a:p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1189830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D04DC-5E45-4B83-9E65-B441A0AC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QCM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A521E8-CB6D-4509-B3F0-AB7AD84D4943}"/>
              </a:ext>
            </a:extLst>
          </p:cNvPr>
          <p:cNvSpPr txBox="1"/>
          <p:nvPr/>
        </p:nvSpPr>
        <p:spPr>
          <a:xfrm>
            <a:off x="939800" y="1498600"/>
            <a:ext cx="85471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5- Quelles sont ces parties?</a:t>
            </a:r>
          </a:p>
          <a:p>
            <a:endParaRPr lang="fr-FR" sz="3200"/>
          </a:p>
          <a:p>
            <a:pPr marL="514350" indent="-514350">
              <a:buAutoNum type="alphaLcParenR"/>
            </a:pPr>
            <a:r>
              <a:rPr lang="fr-FR" sz="2800"/>
              <a:t>Tronc , branches , feuilles , herbe</a:t>
            </a:r>
          </a:p>
          <a:p>
            <a:pPr marL="514350" indent="-514350">
              <a:buAutoNum type="alphaLcParenR"/>
            </a:pPr>
            <a:r>
              <a:rPr lang="fr-FR" sz="2800"/>
              <a:t>Interface , classe , feuilles, composant</a:t>
            </a:r>
          </a:p>
          <a:p>
            <a:pPr marL="514350" indent="-514350">
              <a:buAutoNum type="alphaLcParenR"/>
            </a:pPr>
            <a:r>
              <a:rPr lang="fr-FR" sz="2800"/>
              <a:t>Pierre , feuille , ciseaux ,  composant</a:t>
            </a:r>
          </a:p>
          <a:p>
            <a:pPr marL="514350" indent="-514350">
              <a:buAutoNum type="alphaLcParenR"/>
            </a:pPr>
            <a:r>
              <a:rPr lang="fr-FR" sz="2800"/>
              <a:t>Client, l’interface du composant , les feuilles , container</a:t>
            </a:r>
          </a:p>
          <a:p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224981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35818E-92BA-41A0-8ED3-84CC5B85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I  - Présentation et définition des patterns</a:t>
            </a:r>
            <a:endParaRPr lang="fr-FR" b="1">
              <a:cs typeface="Calibri Light"/>
            </a:endParaRPr>
          </a:p>
        </p:txBody>
      </p:sp>
      <p:pic>
        <p:nvPicPr>
          <p:cNvPr id="7" name="Picture 2" descr="Christopher Alexander — Wikipédia">
            <a:extLst>
              <a:ext uri="{FF2B5EF4-FFF2-40B4-BE49-F238E27FC236}">
                <a16:creationId xmlns:a16="http://schemas.microsoft.com/office/drawing/2014/main" id="{B4157A79-6653-4EFE-AC63-3F92A8AEC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744" y="2492673"/>
            <a:ext cx="3467100" cy="26003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72E8708-EE0D-4F15-8260-29B68DC1A02E}"/>
              </a:ext>
            </a:extLst>
          </p:cNvPr>
          <p:cNvSpPr txBox="1"/>
          <p:nvPr/>
        </p:nvSpPr>
        <p:spPr>
          <a:xfrm>
            <a:off x="4648594" y="5372398"/>
            <a:ext cx="332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Christopher Alexander</a:t>
            </a:r>
          </a:p>
        </p:txBody>
      </p:sp>
      <p:pic>
        <p:nvPicPr>
          <p:cNvPr id="11" name="Picture 2" descr="A Pattern Language: Towns, Buildings, Construction: Amazon.fr: Alexander,  Christopher: Livres anglais et étrangers">
            <a:extLst>
              <a:ext uri="{FF2B5EF4-FFF2-40B4-BE49-F238E27FC236}">
                <a16:creationId xmlns:a16="http://schemas.microsoft.com/office/drawing/2014/main" id="{6F25F76C-97FD-4197-952C-A0C226E50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43" y="1429047"/>
            <a:ext cx="1603051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A4DCEDD-B1DD-4EF8-ADF4-020755B5C073}"/>
              </a:ext>
            </a:extLst>
          </p:cNvPr>
          <p:cNvSpPr txBox="1"/>
          <p:nvPr/>
        </p:nvSpPr>
        <p:spPr>
          <a:xfrm>
            <a:off x="1717296" y="39362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1977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FC2B5AB5-53D7-4FEA-B1C4-8538DD6C8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394" y="4711513"/>
            <a:ext cx="16287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EE0EF4D-2438-4C1D-9700-55B664ABF9AD}"/>
              </a:ext>
            </a:extLst>
          </p:cNvPr>
          <p:cNvSpPr txBox="1"/>
          <p:nvPr/>
        </p:nvSpPr>
        <p:spPr>
          <a:xfrm>
            <a:off x="9759409" y="430559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1994</a:t>
            </a:r>
          </a:p>
        </p:txBody>
      </p:sp>
    </p:spTree>
    <p:extLst>
      <p:ext uri="{BB962C8B-B14F-4D97-AF65-F5344CB8AC3E}">
        <p14:creationId xmlns:p14="http://schemas.microsoft.com/office/powerpoint/2010/main" val="374361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736DA-05F7-4939-AA7E-125FDA02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QCM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E2FD42-2388-46AF-936F-5FE733E56F0C}"/>
              </a:ext>
            </a:extLst>
          </p:cNvPr>
          <p:cNvSpPr txBox="1"/>
          <p:nvPr/>
        </p:nvSpPr>
        <p:spPr>
          <a:xfrm>
            <a:off x="939800" y="1498600"/>
            <a:ext cx="85471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5- Quelles sont ces parties?</a:t>
            </a:r>
          </a:p>
          <a:p>
            <a:endParaRPr lang="fr-FR" sz="3200"/>
          </a:p>
          <a:p>
            <a:pPr marL="514350" indent="-514350">
              <a:buAutoNum type="alphaLcParenR"/>
            </a:pPr>
            <a:r>
              <a:rPr lang="fr-FR" sz="2800"/>
              <a:t>Tronc , branches , feuilles , herbe</a:t>
            </a:r>
          </a:p>
          <a:p>
            <a:pPr marL="514350" indent="-514350">
              <a:buAutoNum type="alphaLcParenR"/>
            </a:pPr>
            <a:r>
              <a:rPr lang="fr-FR" sz="2800"/>
              <a:t>Interface , classe , feuilles, composant</a:t>
            </a:r>
          </a:p>
          <a:p>
            <a:pPr marL="514350" indent="-514350">
              <a:buAutoNum type="alphaLcParenR"/>
            </a:pPr>
            <a:r>
              <a:rPr lang="fr-FR" sz="2800"/>
              <a:t>Pierre , feuille , ciseaux ,  composant</a:t>
            </a:r>
          </a:p>
          <a:p>
            <a:pPr marL="514350" indent="-514350">
              <a:buFontTx/>
              <a:buAutoNum type="alphaLcParenR"/>
            </a:pPr>
            <a:r>
              <a:rPr lang="fr-FR" sz="2800"/>
              <a:t>Client, l’interface du composant , les feuilles , container ✔</a:t>
            </a:r>
          </a:p>
          <a:p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2504137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D04DC-5E45-4B83-9E65-B441A0AC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QCM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A521E8-CB6D-4509-B3F0-AB7AD84D4943}"/>
              </a:ext>
            </a:extLst>
          </p:cNvPr>
          <p:cNvSpPr txBox="1"/>
          <p:nvPr/>
        </p:nvSpPr>
        <p:spPr>
          <a:xfrm>
            <a:off x="939800" y="1498600"/>
            <a:ext cx="85471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6- Quels design patterns sont liés au design pattern Composite?</a:t>
            </a:r>
          </a:p>
          <a:p>
            <a:endParaRPr lang="fr-FR" sz="3200"/>
          </a:p>
          <a:p>
            <a:pPr marL="514350" indent="-514350">
              <a:buAutoNum type="alphaLcParenR"/>
            </a:pPr>
            <a:r>
              <a:rPr lang="fr-FR" sz="2800"/>
              <a:t>Abstract </a:t>
            </a:r>
            <a:r>
              <a:rPr lang="fr-FR" sz="2800" err="1"/>
              <a:t>factory</a:t>
            </a:r>
            <a:r>
              <a:rPr lang="fr-FR" sz="2800"/>
              <a:t>, Builder et </a:t>
            </a:r>
            <a:r>
              <a:rPr lang="fr-FR" sz="2800" err="1"/>
              <a:t>Flyweight</a:t>
            </a:r>
            <a:endParaRPr lang="fr-FR" sz="2800"/>
          </a:p>
          <a:p>
            <a:pPr marL="514350" indent="-514350">
              <a:buAutoNum type="alphaLcParenR"/>
            </a:pPr>
            <a:r>
              <a:rPr lang="fr-FR" sz="2800"/>
              <a:t>Proxy, </a:t>
            </a:r>
            <a:r>
              <a:rPr lang="fr-FR" sz="2800" err="1"/>
              <a:t>Facade</a:t>
            </a:r>
            <a:r>
              <a:rPr lang="fr-FR" sz="2800"/>
              <a:t> et </a:t>
            </a:r>
            <a:r>
              <a:rPr lang="fr-FR" sz="2800" err="1"/>
              <a:t>Iterator</a:t>
            </a:r>
            <a:endParaRPr lang="fr-FR" sz="2800"/>
          </a:p>
          <a:p>
            <a:pPr marL="514350" indent="-514350">
              <a:buAutoNum type="alphaLcParenR"/>
            </a:pPr>
            <a:r>
              <a:rPr lang="fr-FR" sz="2800" err="1"/>
              <a:t>Decorator</a:t>
            </a:r>
            <a:r>
              <a:rPr lang="fr-FR" sz="2800"/>
              <a:t>, Visitor et Prototype</a:t>
            </a:r>
          </a:p>
          <a:p>
            <a:pPr marL="514350" indent="-514350">
              <a:buAutoNum type="alphaLcParenR"/>
            </a:pPr>
            <a:r>
              <a:rPr lang="fr-FR" sz="2800"/>
              <a:t>Prototype, Mediator et </a:t>
            </a:r>
            <a:r>
              <a:rPr lang="fr-FR" sz="2800" err="1"/>
              <a:t>Decorator</a:t>
            </a:r>
            <a:endParaRPr lang="fr-FR" sz="2800"/>
          </a:p>
          <a:p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4166777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736DA-05F7-4939-AA7E-125FDA02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QCM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E2FD42-2388-46AF-936F-5FE733E56F0C}"/>
              </a:ext>
            </a:extLst>
          </p:cNvPr>
          <p:cNvSpPr txBox="1"/>
          <p:nvPr/>
        </p:nvSpPr>
        <p:spPr>
          <a:xfrm>
            <a:off x="939800" y="1498600"/>
            <a:ext cx="85471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6- Quels design patterns sont liés au design pattern Composite?</a:t>
            </a:r>
          </a:p>
          <a:p>
            <a:endParaRPr lang="fr-FR" sz="3200"/>
          </a:p>
          <a:p>
            <a:pPr marL="514350" indent="-514350">
              <a:buAutoNum type="alphaLcParenR"/>
            </a:pPr>
            <a:r>
              <a:rPr lang="fr-FR" sz="2800"/>
              <a:t>Abstract </a:t>
            </a:r>
            <a:r>
              <a:rPr lang="fr-FR" sz="2800" err="1"/>
              <a:t>factory</a:t>
            </a:r>
            <a:r>
              <a:rPr lang="fr-FR" sz="2800"/>
              <a:t>, Builder et </a:t>
            </a:r>
            <a:r>
              <a:rPr lang="fr-FR" sz="2800" err="1"/>
              <a:t>Flyweight</a:t>
            </a:r>
            <a:endParaRPr lang="fr-FR" sz="2800"/>
          </a:p>
          <a:p>
            <a:pPr marL="514350" indent="-514350">
              <a:buAutoNum type="alphaLcParenR"/>
            </a:pPr>
            <a:r>
              <a:rPr lang="fr-FR" sz="2800"/>
              <a:t>Proxy, </a:t>
            </a:r>
            <a:r>
              <a:rPr lang="fr-FR" sz="2800" err="1"/>
              <a:t>Facade</a:t>
            </a:r>
            <a:r>
              <a:rPr lang="fr-FR" sz="2800"/>
              <a:t> et </a:t>
            </a:r>
            <a:r>
              <a:rPr lang="fr-FR" sz="2800" err="1"/>
              <a:t>Iterator</a:t>
            </a:r>
            <a:endParaRPr lang="fr-FR" sz="2800"/>
          </a:p>
          <a:p>
            <a:pPr marL="514350" indent="-514350">
              <a:buFontTx/>
              <a:buAutoNum type="alphaLcParenR"/>
            </a:pPr>
            <a:r>
              <a:rPr lang="fr-FR" sz="2800" err="1"/>
              <a:t>Decorator</a:t>
            </a:r>
            <a:r>
              <a:rPr lang="fr-FR" sz="2800"/>
              <a:t>, Visitor et Prototype ✔</a:t>
            </a:r>
          </a:p>
          <a:p>
            <a:pPr marL="514350" indent="-514350">
              <a:buAutoNum type="alphaLcParenR"/>
            </a:pPr>
            <a:r>
              <a:rPr lang="fr-FR" sz="2800"/>
              <a:t>Prototype, Mediator et </a:t>
            </a:r>
            <a:r>
              <a:rPr lang="fr-FR" sz="2800" err="1"/>
              <a:t>Decorator</a:t>
            </a:r>
            <a:endParaRPr lang="fr-FR" sz="2800"/>
          </a:p>
          <a:p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3792095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D04DC-5E45-4B83-9E65-B441A0AC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QCM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A521E8-CB6D-4509-B3F0-AB7AD84D4943}"/>
              </a:ext>
            </a:extLst>
          </p:cNvPr>
          <p:cNvSpPr txBox="1"/>
          <p:nvPr/>
        </p:nvSpPr>
        <p:spPr>
          <a:xfrm>
            <a:off x="939800" y="1498600"/>
            <a:ext cx="85471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7- Quel est le composite dans notre exemple du chevalier?</a:t>
            </a:r>
          </a:p>
          <a:p>
            <a:endParaRPr lang="fr-FR" sz="3200"/>
          </a:p>
          <a:p>
            <a:pPr marL="514350" indent="-514350">
              <a:buAutoNum type="alphaLcParenR"/>
            </a:pPr>
            <a:r>
              <a:rPr lang="fr-FR" sz="2800"/>
              <a:t>La classe épée</a:t>
            </a:r>
          </a:p>
          <a:p>
            <a:pPr marL="514350" indent="-514350">
              <a:buAutoNum type="alphaLcParenR"/>
            </a:pPr>
            <a:r>
              <a:rPr lang="fr-FR" sz="2800"/>
              <a:t>La classe chevalier</a:t>
            </a:r>
          </a:p>
          <a:p>
            <a:pPr marL="514350" indent="-514350">
              <a:buAutoNum type="alphaLcParenR"/>
            </a:pPr>
            <a:r>
              <a:rPr lang="fr-FR" sz="2800"/>
              <a:t>L’interface composant</a:t>
            </a:r>
          </a:p>
          <a:p>
            <a:pPr marL="514350" indent="-514350">
              <a:buAutoNum type="alphaLcParenR"/>
            </a:pPr>
            <a:r>
              <a:rPr lang="fr-FR" sz="2800"/>
              <a:t>La classe humain</a:t>
            </a:r>
          </a:p>
          <a:p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4128996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736DA-05F7-4939-AA7E-125FDA02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QCM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E2FD42-2388-46AF-936F-5FE733E56F0C}"/>
              </a:ext>
            </a:extLst>
          </p:cNvPr>
          <p:cNvSpPr txBox="1"/>
          <p:nvPr/>
        </p:nvSpPr>
        <p:spPr>
          <a:xfrm>
            <a:off x="939800" y="1498600"/>
            <a:ext cx="85471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7- Quel est le composite dans notre exemple du chevalier?</a:t>
            </a:r>
          </a:p>
          <a:p>
            <a:endParaRPr lang="fr-FR" sz="3200"/>
          </a:p>
          <a:p>
            <a:pPr marL="514350" indent="-514350">
              <a:buAutoNum type="alphaLcParenR"/>
            </a:pPr>
            <a:r>
              <a:rPr lang="fr-FR" sz="2800"/>
              <a:t>La classe épée</a:t>
            </a:r>
          </a:p>
          <a:p>
            <a:pPr marL="514350" indent="-514350">
              <a:buFontTx/>
              <a:buAutoNum type="alphaLcParenR"/>
            </a:pPr>
            <a:r>
              <a:rPr lang="fr-FR" sz="2800"/>
              <a:t>La classe chevalier ✔</a:t>
            </a:r>
          </a:p>
          <a:p>
            <a:pPr marL="514350" indent="-514350">
              <a:buAutoNum type="alphaLcParenR"/>
            </a:pPr>
            <a:r>
              <a:rPr lang="fr-FR" sz="2800"/>
              <a:t>L’interface composant</a:t>
            </a:r>
          </a:p>
          <a:p>
            <a:pPr marL="514350" indent="-514350">
              <a:buAutoNum type="alphaLcParenR"/>
            </a:pPr>
            <a:r>
              <a:rPr lang="fr-FR" sz="2800"/>
              <a:t>La classe humain</a:t>
            </a:r>
          </a:p>
          <a:p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1440955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D04DC-5E45-4B83-9E65-B441A0AC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QCM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A521E8-CB6D-4509-B3F0-AB7AD84D4943}"/>
              </a:ext>
            </a:extLst>
          </p:cNvPr>
          <p:cNvSpPr txBox="1"/>
          <p:nvPr/>
        </p:nvSpPr>
        <p:spPr>
          <a:xfrm>
            <a:off x="939800" y="1498600"/>
            <a:ext cx="85471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8- A quoi sert l’interface Composant?</a:t>
            </a:r>
          </a:p>
          <a:p>
            <a:endParaRPr lang="fr-FR" sz="3200"/>
          </a:p>
          <a:p>
            <a:pPr marL="514350" indent="-514350">
              <a:buAutoNum type="alphaLcParenR"/>
            </a:pPr>
            <a:r>
              <a:rPr lang="fr-FR" sz="2800"/>
              <a:t>A regrouper les opérations communes aux éléments de l’arborescence</a:t>
            </a:r>
          </a:p>
          <a:p>
            <a:pPr marL="514350" indent="-514350">
              <a:buAutoNum type="alphaLcParenR"/>
            </a:pPr>
            <a:r>
              <a:rPr lang="fr-FR" sz="2800"/>
              <a:t>A implémenter la classe Composite</a:t>
            </a:r>
          </a:p>
          <a:p>
            <a:pPr marL="514350" indent="-514350">
              <a:buAutoNum type="alphaLcParenR"/>
            </a:pPr>
            <a:r>
              <a:rPr lang="fr-FR" sz="2800"/>
              <a:t>A faire joli dans le diagramme de classe</a:t>
            </a:r>
          </a:p>
          <a:p>
            <a:pPr marL="514350" indent="-514350">
              <a:buAutoNum type="alphaLcParenR"/>
            </a:pPr>
            <a:r>
              <a:rPr lang="fr-FR" sz="2800"/>
              <a:t>A instancier les composants</a:t>
            </a:r>
          </a:p>
          <a:p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4253227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736DA-05F7-4939-AA7E-125FDA02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QCM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E2FD42-2388-46AF-936F-5FE733E56F0C}"/>
              </a:ext>
            </a:extLst>
          </p:cNvPr>
          <p:cNvSpPr txBox="1"/>
          <p:nvPr/>
        </p:nvSpPr>
        <p:spPr>
          <a:xfrm>
            <a:off x="939800" y="1498600"/>
            <a:ext cx="85471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8- A quoi sert l’interface Composant?</a:t>
            </a:r>
          </a:p>
          <a:p>
            <a:endParaRPr lang="fr-FR" sz="3200"/>
          </a:p>
          <a:p>
            <a:pPr marL="514350" indent="-514350">
              <a:buFontTx/>
              <a:buAutoNum type="alphaLcParenR"/>
            </a:pPr>
            <a:r>
              <a:rPr lang="fr-FR" sz="2800"/>
              <a:t>A regrouper les opérations communes aux éléments de l’arborescence ✔</a:t>
            </a:r>
          </a:p>
          <a:p>
            <a:pPr marL="514350" indent="-514350">
              <a:buAutoNum type="alphaLcParenR"/>
            </a:pPr>
            <a:r>
              <a:rPr lang="fr-FR" sz="2800"/>
              <a:t>A implémenter la classe Composite</a:t>
            </a:r>
          </a:p>
          <a:p>
            <a:pPr marL="514350" indent="-514350">
              <a:buAutoNum type="alphaLcParenR"/>
            </a:pPr>
            <a:r>
              <a:rPr lang="fr-FR" sz="2800"/>
              <a:t>A faire joli dans le diagramme de classe</a:t>
            </a:r>
          </a:p>
          <a:p>
            <a:pPr marL="514350" indent="-514350">
              <a:buAutoNum type="alphaLcParenR"/>
            </a:pPr>
            <a:r>
              <a:rPr lang="fr-FR" sz="2800"/>
              <a:t>A instancier les composants</a:t>
            </a:r>
          </a:p>
          <a:p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514792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10877-B609-4B35-96D0-5C5B6120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100" y="2460625"/>
            <a:ext cx="10515600" cy="1325563"/>
          </a:xfrm>
        </p:spPr>
        <p:txBody>
          <a:bodyPr/>
          <a:lstStyle/>
          <a:p>
            <a:r>
              <a:rPr lang="fr-FR"/>
              <a:t>			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348578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B08F5-27EF-4EE3-9FFC-6E429D17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99790B-9EE9-4BE4-A745-006237023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hlinkClick r:id="rId2"/>
              </a:rPr>
              <a:t>https://design-patterns.fr/introduction-aux-design-patterns</a:t>
            </a:r>
            <a:endParaRPr lang="fr-FR"/>
          </a:p>
          <a:p>
            <a:r>
              <a:rPr lang="fr-FR">
                <a:hlinkClick r:id="rId3"/>
              </a:rPr>
              <a:t>https://fr.wikipedia.org/wiki/Patron_de_conception#:~:text=En%20informatique%2C%20et%20plus%20particuli%C3%A8rement,de%20conception%20d'un%20logiciel</a:t>
            </a:r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28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0EEA-5642-49FE-99DB-FF1C339F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Le </a:t>
            </a:r>
            <a:r>
              <a:rPr lang="fr-FR" err="1">
                <a:cs typeface="Calibri Light"/>
              </a:rPr>
              <a:t>GoF</a:t>
            </a:r>
            <a:endParaRPr lang="fr-FR" err="1"/>
          </a:p>
        </p:txBody>
      </p:sp>
      <p:pic>
        <p:nvPicPr>
          <p:cNvPr id="5" name="Image 5" descr="Une image contenant personne, homme, verres, intérieur&#10;&#10;Description générée automatiquement">
            <a:extLst>
              <a:ext uri="{FF2B5EF4-FFF2-40B4-BE49-F238E27FC236}">
                <a16:creationId xmlns:a16="http://schemas.microsoft.com/office/drawing/2014/main" id="{92F359A0-DB8B-42CA-BA60-6D3CF9704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19" y="2335161"/>
            <a:ext cx="1905000" cy="1905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512D041-8779-4B82-B72B-77AD7516B8B8}"/>
              </a:ext>
            </a:extLst>
          </p:cNvPr>
          <p:cNvSpPr txBox="1"/>
          <p:nvPr/>
        </p:nvSpPr>
        <p:spPr>
          <a:xfrm>
            <a:off x="1713271" y="4343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Erich Gamma</a:t>
            </a:r>
            <a:endParaRPr lang="fr-FR">
              <a:cs typeface="Calibri"/>
            </a:endParaRPr>
          </a:p>
        </p:txBody>
      </p:sp>
      <p:pic>
        <p:nvPicPr>
          <p:cNvPr id="7" name="Image 7" descr="Une image contenant personne, homme, intérieur, regardant&#10;&#10;Description générée automatiquement">
            <a:extLst>
              <a:ext uri="{FF2B5EF4-FFF2-40B4-BE49-F238E27FC236}">
                <a16:creationId xmlns:a16="http://schemas.microsoft.com/office/drawing/2014/main" id="{C0895937-83B3-4160-A8ED-AC1FAEF5E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497" y="3285204"/>
            <a:ext cx="2485104" cy="189762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5C79906-F5F4-4593-A9B6-5BEAD7AAB59F}"/>
              </a:ext>
            </a:extLst>
          </p:cNvPr>
          <p:cNvSpPr txBox="1"/>
          <p:nvPr/>
        </p:nvSpPr>
        <p:spPr>
          <a:xfrm>
            <a:off x="4412533" y="52728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John </a:t>
            </a:r>
            <a:r>
              <a:rPr lang="fr-FR" err="1"/>
              <a:t>Vlissides</a:t>
            </a:r>
            <a:endParaRPr lang="fr-FR" err="1">
              <a:cs typeface="Calibri"/>
            </a:endParaRPr>
          </a:p>
        </p:txBody>
      </p:sp>
      <p:pic>
        <p:nvPicPr>
          <p:cNvPr id="9" name="Image 9" descr="Une image contenant personne, homme, cravate, intérieur&#10;&#10;Description générée automatiquement">
            <a:extLst>
              <a:ext uri="{FF2B5EF4-FFF2-40B4-BE49-F238E27FC236}">
                <a16:creationId xmlns:a16="http://schemas.microsoft.com/office/drawing/2014/main" id="{C566532A-7D80-4AA1-A189-F92870C04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401" y="3593814"/>
            <a:ext cx="2853812" cy="150163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9308E95-F99C-4A7C-9EAC-A7F22D5B35C1}"/>
              </a:ext>
            </a:extLst>
          </p:cNvPr>
          <p:cNvSpPr txBox="1"/>
          <p:nvPr/>
        </p:nvSpPr>
        <p:spPr>
          <a:xfrm>
            <a:off x="8979924" y="526824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Richard </a:t>
            </a:r>
            <a:r>
              <a:rPr lang="fr-FR" err="1"/>
              <a:t>Helm</a:t>
            </a:r>
            <a:endParaRPr lang="fr-FR" err="1">
              <a:cs typeface="Calibri"/>
            </a:endParaRPr>
          </a:p>
        </p:txBody>
      </p:sp>
      <p:pic>
        <p:nvPicPr>
          <p:cNvPr id="11" name="Image 11" descr="Une image contenant homme, personne, intérieur, photo&#10;&#10;Description générée automatiquement">
            <a:extLst>
              <a:ext uri="{FF2B5EF4-FFF2-40B4-BE49-F238E27FC236}">
                <a16:creationId xmlns:a16="http://schemas.microsoft.com/office/drawing/2014/main" id="{BB497C9B-32B6-406C-B9B9-FDB57738C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048" y="2329016"/>
            <a:ext cx="1905000" cy="1905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DC56601-1C07-4F81-A12B-1C183CDFEF77}"/>
              </a:ext>
            </a:extLst>
          </p:cNvPr>
          <p:cNvSpPr txBox="1"/>
          <p:nvPr/>
        </p:nvSpPr>
        <p:spPr>
          <a:xfrm>
            <a:off x="6750767" y="43541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Ralph Johnson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637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AB5E7-9658-44A1-95AC-00D7292E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types de patterns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D1843C-F078-48FF-9B6C-71DA7B99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Les créateurs</a:t>
            </a:r>
          </a:p>
          <a:p>
            <a:endParaRPr lang="fr-FR"/>
          </a:p>
          <a:p>
            <a:r>
              <a:rPr lang="fr-FR"/>
              <a:t>Les structuraux</a:t>
            </a:r>
          </a:p>
          <a:p>
            <a:endParaRPr lang="fr-FR"/>
          </a:p>
          <a:p>
            <a:r>
              <a:rPr lang="fr-FR"/>
              <a:t>Les comportementaux</a:t>
            </a:r>
          </a:p>
        </p:txBody>
      </p:sp>
    </p:spTree>
    <p:extLst>
      <p:ext uri="{BB962C8B-B14F-4D97-AF65-F5344CB8AC3E}">
        <p14:creationId xmlns:p14="http://schemas.microsoft.com/office/powerpoint/2010/main" val="7690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154C5-C573-4CBC-8623-137C8389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patterns</a:t>
            </a:r>
          </a:p>
        </p:txBody>
      </p:sp>
      <p:pic>
        <p:nvPicPr>
          <p:cNvPr id="3074" name="Picture 2" descr="Design Patterns in PHP">
            <a:extLst>
              <a:ext uri="{FF2B5EF4-FFF2-40B4-BE49-F238E27FC236}">
                <a16:creationId xmlns:a16="http://schemas.microsoft.com/office/drawing/2014/main" id="{D84F2421-E220-4411-862A-38ECF4EBA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445" y="1393805"/>
            <a:ext cx="7620000" cy="481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C2C2951-FCFF-4A5F-A959-98C0719AF9DC}"/>
              </a:ext>
            </a:extLst>
          </p:cNvPr>
          <p:cNvSpPr txBox="1"/>
          <p:nvPr/>
        </p:nvSpPr>
        <p:spPr>
          <a:xfrm>
            <a:off x="3393690" y="6308209"/>
            <a:ext cx="5605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https://www.script-tutorials.com/design-patterns-in-php/</a:t>
            </a:r>
          </a:p>
        </p:txBody>
      </p:sp>
    </p:spTree>
    <p:extLst>
      <p:ext uri="{BB962C8B-B14F-4D97-AF65-F5344CB8AC3E}">
        <p14:creationId xmlns:p14="http://schemas.microsoft.com/office/powerpoint/2010/main" val="292735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E908-A89D-4404-84D3-FEFC06F3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ea typeface="+mj-lt"/>
                <a:cs typeface="+mj-lt"/>
              </a:rPr>
              <a:t>II – Mise en situation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9D79CD42-A210-4C87-8B84-003531919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8636" y="1513398"/>
            <a:ext cx="10712067" cy="48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8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22DA-0A7C-424E-8EDC-0B7F44B4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Une autre modélisation...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BDBF914-3CA0-4BAB-A68E-43416DCF6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576" y="1481473"/>
            <a:ext cx="10528453" cy="45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8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08AEA-7AC4-41C7-8DF9-0D53EE9F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III - Présentation du Pattern Composite</a:t>
            </a:r>
          </a:p>
        </p:txBody>
      </p:sp>
      <p:pic>
        <p:nvPicPr>
          <p:cNvPr id="4098" name="Picture 2" descr="Les arbres, aussi sensibles que les humains ? - Geo.fr">
            <a:extLst>
              <a:ext uri="{FF2B5EF4-FFF2-40B4-BE49-F238E27FC236}">
                <a16:creationId xmlns:a16="http://schemas.microsoft.com/office/drawing/2014/main" id="{088D65C1-5EE0-46CF-84B3-6017590DF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690688"/>
            <a:ext cx="77216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1895614-8A87-4AA7-B6FB-795994E91AFD}"/>
              </a:ext>
            </a:extLst>
          </p:cNvPr>
          <p:cNvSpPr txBox="1"/>
          <p:nvPr/>
        </p:nvSpPr>
        <p:spPr>
          <a:xfrm>
            <a:off x="2235200" y="6235700"/>
            <a:ext cx="756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https://www.geo.fr/voyage/les-arbres-aussi-sensibles-que-les-humains-163875</a:t>
            </a:r>
          </a:p>
        </p:txBody>
      </p:sp>
    </p:spTree>
    <p:extLst>
      <p:ext uri="{BB962C8B-B14F-4D97-AF65-F5344CB8AC3E}">
        <p14:creationId xmlns:p14="http://schemas.microsoft.com/office/powerpoint/2010/main" val="1119660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Thème Office</vt:lpstr>
      <vt:lpstr>Le pattern Composite</vt:lpstr>
      <vt:lpstr>Sommaire</vt:lpstr>
      <vt:lpstr>I  - Présentation et définition des patterns</vt:lpstr>
      <vt:lpstr>Le GoF</vt:lpstr>
      <vt:lpstr>Les types de patterns</vt:lpstr>
      <vt:lpstr>Les patterns</vt:lpstr>
      <vt:lpstr>II – Mise en situation</vt:lpstr>
      <vt:lpstr>Une autre modélisation...</vt:lpstr>
      <vt:lpstr>III - Présentation du Pattern Composite</vt:lpstr>
      <vt:lpstr>PowerPoint Presentation</vt:lpstr>
      <vt:lpstr>Les principes SOLID</vt:lpstr>
      <vt:lpstr>Liens avec d’autres patterns </vt:lpstr>
      <vt:lpstr>Un exemple pour conclure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 - QCM</vt:lpstr>
      <vt:lpstr>QCM</vt:lpstr>
      <vt:lpstr>QCM</vt:lpstr>
      <vt:lpstr>QCM</vt:lpstr>
      <vt:lpstr>QCM</vt:lpstr>
      <vt:lpstr>QCM</vt:lpstr>
      <vt:lpstr>QCM</vt:lpstr>
      <vt:lpstr>QCM</vt:lpstr>
      <vt:lpstr>QCM</vt:lpstr>
      <vt:lpstr>QCM</vt:lpstr>
      <vt:lpstr>QCM</vt:lpstr>
      <vt:lpstr>QCM</vt:lpstr>
      <vt:lpstr>QCM</vt:lpstr>
      <vt:lpstr>QCM</vt:lpstr>
      <vt:lpstr>QCM</vt:lpstr>
      <vt:lpstr>QCM</vt:lpstr>
      <vt:lpstr>QCM</vt:lpstr>
      <vt:lpstr>   Des questions 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pattern Composite</dc:title>
  <dc:creator>Coulaud Laurence</dc:creator>
  <cp:revision>7</cp:revision>
  <dcterms:created xsi:type="dcterms:W3CDTF">2020-11-07T18:26:58Z</dcterms:created>
  <dcterms:modified xsi:type="dcterms:W3CDTF">2020-11-16T09:06:30Z</dcterms:modified>
</cp:coreProperties>
</file>