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71" r:id="rId6"/>
    <p:sldId id="272" r:id="rId7"/>
    <p:sldId id="273" r:id="rId8"/>
    <p:sldId id="262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2" r:id="rId17"/>
    <p:sldId id="264" r:id="rId18"/>
    <p:sldId id="265" r:id="rId19"/>
    <p:sldId id="266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A65"/>
    <a:srgbClr val="FF6433"/>
    <a:srgbClr val="FF521B"/>
    <a:srgbClr val="FF7043"/>
    <a:srgbClr val="FF9F81"/>
    <a:srgbClr val="FFDCD1"/>
    <a:srgbClr val="FFC5B3"/>
    <a:srgbClr val="FFC0AC"/>
    <a:srgbClr val="F4D87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79D22B-37FC-CB97-F0FA-9112C21565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98F1FE-85BE-CE72-FAFE-1C401123FC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CE0923-0A77-2CE9-1A56-D5AE4F717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759FD-83C4-4DC1-9418-7A58EEECC27F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ED1E53-1663-D6CF-A32D-F8B9DA12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307620-5370-9776-ACC9-64B9816EE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E6F55-0027-45B5-8D2E-2587AC4B5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931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1E23F4-FEDD-A3A1-957C-10681A393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F3CDFF-BDA0-B7D2-AFEA-0828BD2CF9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211D8C-F9C9-BB59-B75E-988B76C0E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759FD-83C4-4DC1-9418-7A58EEECC27F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E66FA7-8B81-3F33-D5F3-A5CCFF063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62F034-89CF-2689-2F5B-5EB0D7D3B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E6F55-0027-45B5-8D2E-2587AC4B5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33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CF30B34-987E-17CE-639D-330F00AF4B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799005-F1B8-60E4-13CE-345ECDFD4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EA5BED-E763-EC95-08B7-F65EDBB7D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759FD-83C4-4DC1-9418-7A58EEECC27F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D6E836-5027-20F2-3BAA-D1CE01F1F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FE360B-C4E0-F648-0ACB-1FBABEBE0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E6F55-0027-45B5-8D2E-2587AC4B5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172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E3FB27-3119-3A62-34E8-1FF7F45AF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0C43C8-2884-D299-2C4A-CDAE89498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4D9A47-9995-AD66-B228-C0C7D58DB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759FD-83C4-4DC1-9418-7A58EEECC27F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AC1957-41E2-1F57-0A9F-603DABF3B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D7D0C2-C05C-BE64-6902-5FA74986F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E6F55-0027-45B5-8D2E-2587AC4B5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093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14177-415E-90BB-E8C1-AD21C3068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2FA7F9-2322-F82A-0F38-6A2AC5942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142A4A-EB1E-BCFB-E5CA-C5E43359C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759FD-83C4-4DC1-9418-7A58EEECC27F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46127D-7066-5B3A-FE08-7E53E0AF7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96EB1D-ED31-9AB7-1F82-1AF91A338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E6F55-0027-45B5-8D2E-2587AC4B5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028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A5080-7D4E-4AD2-6855-3347A13B9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C75252-A997-8697-A989-71E7869CC2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AA4D6D-0D89-34CD-EBE2-F48551645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88485B-01F5-32B1-062D-1866A23B3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759FD-83C4-4DC1-9418-7A58EEECC27F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D131D0-B4E3-9C15-6450-21AC40B7B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932352-54A7-91A0-B264-72F03EBB7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E6F55-0027-45B5-8D2E-2587AC4B5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632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118077-1262-1BCD-75B5-2981BE27E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C6BDC2-5A03-E99A-53A0-1CF034743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DD7217-3AF7-AC07-86FA-BDEF69BC6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7504078-79E7-D242-E108-2AC2A39052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52A0976-DD33-0F9E-2615-4335FD9375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B08A83-B4DA-194A-81E0-AFAD6238A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759FD-83C4-4DC1-9418-7A58EEECC27F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D5ACC3D-D64B-4733-5F17-8B5DDEC78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D423A4A-485D-32BA-B450-A3F57EE40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E6F55-0027-45B5-8D2E-2587AC4B5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609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FC0074-EDCB-DACF-376A-5FD95EB57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2569ACD-85BD-25A9-8D59-29CF70386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759FD-83C4-4DC1-9418-7A58EEECC27F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54B3BE-AB68-239F-3BBD-887C32B8E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1EE64A-946A-D165-2766-35DFC5797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E6F55-0027-45B5-8D2E-2587AC4B5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399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768C72-7C1B-6CF9-4E02-518939F24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759FD-83C4-4DC1-9418-7A58EEECC27F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2B0A03-5CB6-2A93-0BC6-D0B60DADC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1E52D6-4477-C0D6-5C00-D27F5B9F9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E6F55-0027-45B5-8D2E-2587AC4B5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265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F65507-76E2-9BD8-7300-5A9563FAD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DAB2B6-5D3F-42DC-B529-2420FE1B2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E1AA0A-FD2D-4DDF-63E8-DDDD0BF5D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52C6DE-C2F8-5738-AA18-AB438875D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759FD-83C4-4DC1-9418-7A58EEECC27F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411396-C28D-96C5-0EFD-0634676E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8A66BF-E887-CD45-8B88-3248B01B5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E6F55-0027-45B5-8D2E-2587AC4B5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712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CD1CF9-8622-6512-1403-5E0485E4A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AC6A518-59EE-EE38-1082-961FD3FDB3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52F674-5B9B-7D2C-07ED-DC65CDB66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0DED85-8377-CA7C-1281-61DF78E31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759FD-83C4-4DC1-9418-7A58EEECC27F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B387AC-4CD4-307F-91F5-E72861D38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28E394-FAE5-D1D9-89C4-0DAAC9A41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E6F55-0027-45B5-8D2E-2587AC4B5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20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71949A-E3EB-7BA2-0F53-4E5927A64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08062A-E700-2510-B850-AC1D5E196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D9D5F7-2D85-1328-F23D-AA6F823AE7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759FD-83C4-4DC1-9418-7A58EEECC27F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14BFAF-154F-F720-117A-3880FE84BE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0824D5-9CDD-6657-01AB-4975C620D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E6F55-0027-45B5-8D2E-2587AC4B5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091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home/main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938DD500-9279-41A2-185B-443756E76FB4}"/>
              </a:ext>
            </a:extLst>
          </p:cNvPr>
          <p:cNvGrpSpPr/>
          <p:nvPr/>
        </p:nvGrpSpPr>
        <p:grpSpPr>
          <a:xfrm>
            <a:off x="5459731" y="1645918"/>
            <a:ext cx="1272536" cy="3566161"/>
            <a:chOff x="9313800" y="821659"/>
            <a:chExt cx="1272536" cy="3566161"/>
          </a:xfrm>
        </p:grpSpPr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33E92838-D6A2-4B74-93C9-F4DFF9B4409A}"/>
                </a:ext>
              </a:extLst>
            </p:cNvPr>
            <p:cNvSpPr/>
            <p:nvPr/>
          </p:nvSpPr>
          <p:spPr>
            <a:xfrm rot="12638314">
              <a:off x="9313800" y="2376140"/>
              <a:ext cx="1060268" cy="2011680"/>
            </a:xfrm>
            <a:prstGeom prst="triangle">
              <a:avLst/>
            </a:prstGeom>
            <a:solidFill>
              <a:srgbClr val="FFEF19"/>
            </a:solidFill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이등변 삼각형 10">
              <a:extLst>
                <a:ext uri="{FF2B5EF4-FFF2-40B4-BE49-F238E27FC236}">
                  <a16:creationId xmlns:a16="http://schemas.microsoft.com/office/drawing/2014/main" id="{D79571AE-6CE6-BDF1-16F6-5C0CFCF918FB}"/>
                </a:ext>
              </a:extLst>
            </p:cNvPr>
            <p:cNvSpPr/>
            <p:nvPr/>
          </p:nvSpPr>
          <p:spPr>
            <a:xfrm rot="2022986">
              <a:off x="9526068" y="821659"/>
              <a:ext cx="1060268" cy="2011680"/>
            </a:xfrm>
            <a:prstGeom prst="triangle">
              <a:avLst/>
            </a:prstGeom>
            <a:solidFill>
              <a:srgbClr val="FFEF19"/>
            </a:solidFill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C23164A-1B53-B572-D5E4-B4DDF66D421D}"/>
              </a:ext>
            </a:extLst>
          </p:cNvPr>
          <p:cNvSpPr txBox="1"/>
          <p:nvPr/>
        </p:nvSpPr>
        <p:spPr>
          <a:xfrm>
            <a:off x="2981597" y="2805752"/>
            <a:ext cx="622880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500" b="1" i="1" dirty="0">
                <a:solidFill>
                  <a:srgbClr val="FF70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Fit Challenge</a:t>
            </a:r>
            <a:endParaRPr lang="ko-KR" altLang="en-US" sz="7500" b="1" i="1" dirty="0">
              <a:solidFill>
                <a:srgbClr val="FF704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9B6B148-2140-0048-4C1E-63437E64E32A}"/>
              </a:ext>
            </a:extLst>
          </p:cNvPr>
          <p:cNvSpPr/>
          <p:nvPr/>
        </p:nvSpPr>
        <p:spPr>
          <a:xfrm>
            <a:off x="0" y="100623"/>
            <a:ext cx="12192000" cy="108000"/>
          </a:xfrm>
          <a:prstGeom prst="rect">
            <a:avLst/>
          </a:prstGeom>
          <a:solidFill>
            <a:srgbClr val="FF4D15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F6A593F-3630-36CB-87CF-F2E0B7B66195}"/>
              </a:ext>
            </a:extLst>
          </p:cNvPr>
          <p:cNvSpPr/>
          <p:nvPr/>
        </p:nvSpPr>
        <p:spPr>
          <a:xfrm>
            <a:off x="0" y="6649376"/>
            <a:ext cx="12192000" cy="108000"/>
          </a:xfrm>
          <a:prstGeom prst="rect">
            <a:avLst/>
          </a:prstGeom>
          <a:solidFill>
            <a:srgbClr val="FF4D15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8A07CD-5CDC-3B52-0542-4169BA87B5A2}"/>
              </a:ext>
            </a:extLst>
          </p:cNvPr>
          <p:cNvSpPr txBox="1"/>
          <p:nvPr/>
        </p:nvSpPr>
        <p:spPr>
          <a:xfrm>
            <a:off x="9210404" y="5689847"/>
            <a:ext cx="1962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김소희</a:t>
            </a:r>
            <a:r>
              <a:rPr lang="en-US" altLang="ko-KR" dirty="0"/>
              <a:t>,	</a:t>
            </a:r>
            <a:r>
              <a:rPr lang="ko-KR" altLang="en-US" dirty="0" err="1"/>
              <a:t>윤석준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1068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A9B6B148-2140-0048-4C1E-63437E64E32A}"/>
              </a:ext>
            </a:extLst>
          </p:cNvPr>
          <p:cNvSpPr/>
          <p:nvPr/>
        </p:nvSpPr>
        <p:spPr>
          <a:xfrm>
            <a:off x="0" y="100623"/>
            <a:ext cx="12192000" cy="108000"/>
          </a:xfrm>
          <a:prstGeom prst="rect">
            <a:avLst/>
          </a:prstGeom>
          <a:solidFill>
            <a:srgbClr val="FF4D15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F6A593F-3630-36CB-87CF-F2E0B7B66195}"/>
              </a:ext>
            </a:extLst>
          </p:cNvPr>
          <p:cNvSpPr/>
          <p:nvPr/>
        </p:nvSpPr>
        <p:spPr>
          <a:xfrm>
            <a:off x="0" y="6649376"/>
            <a:ext cx="12192000" cy="108000"/>
          </a:xfrm>
          <a:prstGeom prst="rect">
            <a:avLst/>
          </a:prstGeom>
          <a:solidFill>
            <a:srgbClr val="FF4D15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E8D7BD-5529-F471-F38C-DB3F3BA08C02}"/>
              </a:ext>
            </a:extLst>
          </p:cNvPr>
          <p:cNvSpPr txBox="1"/>
          <p:nvPr/>
        </p:nvSpPr>
        <p:spPr>
          <a:xfrm>
            <a:off x="795771" y="561057"/>
            <a:ext cx="22642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solidFill>
                  <a:srgbClr val="FF6433"/>
                </a:solidFill>
              </a:rPr>
              <a:t>주요 기능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FE1D3A-3B7D-B3AB-BB08-594B5B8FE2AE}"/>
              </a:ext>
            </a:extLst>
          </p:cNvPr>
          <p:cNvSpPr txBox="1"/>
          <p:nvPr/>
        </p:nvSpPr>
        <p:spPr>
          <a:xfrm>
            <a:off x="795771" y="1874218"/>
            <a:ext cx="2934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회원가입 </a:t>
            </a:r>
            <a:r>
              <a:rPr lang="en-US" altLang="ko-KR" sz="2000" b="1" dirty="0"/>
              <a:t>&amp; </a:t>
            </a:r>
            <a:r>
              <a:rPr lang="ko-KR" altLang="en-US" sz="2000" b="1" dirty="0"/>
              <a:t>로그인</a:t>
            </a:r>
            <a:endParaRPr lang="en-US" altLang="ko-KR" sz="2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55FC6A-6B0F-F90D-8DD8-C6416A4308BB}"/>
              </a:ext>
            </a:extLst>
          </p:cNvPr>
          <p:cNvSpPr txBox="1"/>
          <p:nvPr/>
        </p:nvSpPr>
        <p:spPr>
          <a:xfrm>
            <a:off x="569348" y="2505027"/>
            <a:ext cx="3387634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비밀번호 숨기기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JWT</a:t>
            </a:r>
          </a:p>
        </p:txBody>
      </p:sp>
      <p:pic>
        <p:nvPicPr>
          <p:cNvPr id="5" name="그림 4" descr="텍스트, 스크린샷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4173B33B-B1A3-A888-9F09-0ACE38690E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99" t="6278" r="31143" b="14918"/>
          <a:stretch/>
        </p:blipFill>
        <p:spPr>
          <a:xfrm>
            <a:off x="4428997" y="1398343"/>
            <a:ext cx="3567012" cy="3952948"/>
          </a:xfrm>
          <a:prstGeom prst="rect">
            <a:avLst/>
          </a:prstGeom>
        </p:spPr>
      </p:pic>
      <p:pic>
        <p:nvPicPr>
          <p:cNvPr id="7" name="그림 6" descr="텍스트, 스크린샷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DA37B51F-1289-3070-1752-6897A3F227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99" t="6278" r="31143" b="18106"/>
          <a:stretch/>
        </p:blipFill>
        <p:spPr>
          <a:xfrm>
            <a:off x="8206767" y="1398343"/>
            <a:ext cx="3567012" cy="379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275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A9B6B148-2140-0048-4C1E-63437E64E32A}"/>
              </a:ext>
            </a:extLst>
          </p:cNvPr>
          <p:cNvSpPr/>
          <p:nvPr/>
        </p:nvSpPr>
        <p:spPr>
          <a:xfrm>
            <a:off x="0" y="100623"/>
            <a:ext cx="12192000" cy="108000"/>
          </a:xfrm>
          <a:prstGeom prst="rect">
            <a:avLst/>
          </a:prstGeom>
          <a:solidFill>
            <a:srgbClr val="FF4D15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F6A593F-3630-36CB-87CF-F2E0B7B66195}"/>
              </a:ext>
            </a:extLst>
          </p:cNvPr>
          <p:cNvSpPr/>
          <p:nvPr/>
        </p:nvSpPr>
        <p:spPr>
          <a:xfrm>
            <a:off x="0" y="6649376"/>
            <a:ext cx="12192000" cy="108000"/>
          </a:xfrm>
          <a:prstGeom prst="rect">
            <a:avLst/>
          </a:prstGeom>
          <a:solidFill>
            <a:srgbClr val="FF4D15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E8D7BD-5529-F471-F38C-DB3F3BA08C02}"/>
              </a:ext>
            </a:extLst>
          </p:cNvPr>
          <p:cNvSpPr txBox="1"/>
          <p:nvPr/>
        </p:nvSpPr>
        <p:spPr>
          <a:xfrm>
            <a:off x="795771" y="561057"/>
            <a:ext cx="22642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solidFill>
                  <a:srgbClr val="FF6433"/>
                </a:solidFill>
              </a:rPr>
              <a:t>주요 기능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FE1D3A-3B7D-B3AB-BB08-594B5B8FE2AE}"/>
              </a:ext>
            </a:extLst>
          </p:cNvPr>
          <p:cNvSpPr txBox="1"/>
          <p:nvPr/>
        </p:nvSpPr>
        <p:spPr>
          <a:xfrm>
            <a:off x="795771" y="1874218"/>
            <a:ext cx="2934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팀 검색</a:t>
            </a:r>
            <a:endParaRPr lang="en-US" altLang="ko-KR" sz="2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55FC6A-6B0F-F90D-8DD8-C6416A4308BB}"/>
              </a:ext>
            </a:extLst>
          </p:cNvPr>
          <p:cNvSpPr txBox="1"/>
          <p:nvPr/>
        </p:nvSpPr>
        <p:spPr>
          <a:xfrm>
            <a:off x="569347" y="2505027"/>
            <a:ext cx="3645601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팀 이름</a:t>
            </a:r>
            <a:r>
              <a:rPr lang="en-US" altLang="ko-KR" dirty="0"/>
              <a:t>, </a:t>
            </a:r>
            <a:r>
              <a:rPr lang="ko-KR" altLang="en-US" dirty="0"/>
              <a:t>정렬 순서 기준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가입된 팀이 있으면 팀 생성 </a:t>
            </a:r>
            <a:r>
              <a:rPr lang="en-US" altLang="ko-KR" dirty="0"/>
              <a:t>X</a:t>
            </a:r>
          </a:p>
        </p:txBody>
      </p:sp>
      <p:pic>
        <p:nvPicPr>
          <p:cNvPr id="4" name="그림 3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86E8EB59-1B38-6423-0519-E571C1CFAB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82"/>
          <a:stretch/>
        </p:blipFill>
        <p:spPr>
          <a:xfrm>
            <a:off x="4729819" y="1599219"/>
            <a:ext cx="7149738" cy="355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501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A9B6B148-2140-0048-4C1E-63437E64E32A}"/>
              </a:ext>
            </a:extLst>
          </p:cNvPr>
          <p:cNvSpPr/>
          <p:nvPr/>
        </p:nvSpPr>
        <p:spPr>
          <a:xfrm>
            <a:off x="0" y="100623"/>
            <a:ext cx="12192000" cy="108000"/>
          </a:xfrm>
          <a:prstGeom prst="rect">
            <a:avLst/>
          </a:prstGeom>
          <a:solidFill>
            <a:srgbClr val="FF4D15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F6A593F-3630-36CB-87CF-F2E0B7B66195}"/>
              </a:ext>
            </a:extLst>
          </p:cNvPr>
          <p:cNvSpPr/>
          <p:nvPr/>
        </p:nvSpPr>
        <p:spPr>
          <a:xfrm>
            <a:off x="0" y="6649376"/>
            <a:ext cx="12192000" cy="108000"/>
          </a:xfrm>
          <a:prstGeom prst="rect">
            <a:avLst/>
          </a:prstGeom>
          <a:solidFill>
            <a:srgbClr val="FF4D15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E8D7BD-5529-F471-F38C-DB3F3BA08C02}"/>
              </a:ext>
            </a:extLst>
          </p:cNvPr>
          <p:cNvSpPr txBox="1"/>
          <p:nvPr/>
        </p:nvSpPr>
        <p:spPr>
          <a:xfrm>
            <a:off x="795771" y="561057"/>
            <a:ext cx="22642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solidFill>
                  <a:srgbClr val="FF6433"/>
                </a:solidFill>
              </a:rPr>
              <a:t>주요 기능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FE1D3A-3B7D-B3AB-BB08-594B5B8FE2AE}"/>
              </a:ext>
            </a:extLst>
          </p:cNvPr>
          <p:cNvSpPr txBox="1"/>
          <p:nvPr/>
        </p:nvSpPr>
        <p:spPr>
          <a:xfrm>
            <a:off x="795771" y="1874218"/>
            <a:ext cx="2934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팀 </a:t>
            </a:r>
            <a:r>
              <a:rPr lang="ko-KR" altLang="en-US" sz="2000" b="1" dirty="0" err="1"/>
              <a:t>메인페이지</a:t>
            </a:r>
            <a:endParaRPr lang="en-US" altLang="ko-KR" sz="2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55FC6A-6B0F-F90D-8DD8-C6416A4308BB}"/>
              </a:ext>
            </a:extLst>
          </p:cNvPr>
          <p:cNvSpPr txBox="1"/>
          <p:nvPr/>
        </p:nvSpPr>
        <p:spPr>
          <a:xfrm>
            <a:off x="569347" y="2505027"/>
            <a:ext cx="3645601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주 단위 목표 달성도 계산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달성도 순서로 카드 정렬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627" y="1626401"/>
            <a:ext cx="7149737" cy="346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194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A9B6B148-2140-0048-4C1E-63437E64E32A}"/>
              </a:ext>
            </a:extLst>
          </p:cNvPr>
          <p:cNvSpPr/>
          <p:nvPr/>
        </p:nvSpPr>
        <p:spPr>
          <a:xfrm>
            <a:off x="0" y="100623"/>
            <a:ext cx="12192000" cy="108000"/>
          </a:xfrm>
          <a:prstGeom prst="rect">
            <a:avLst/>
          </a:prstGeom>
          <a:solidFill>
            <a:srgbClr val="FF4D15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F6A593F-3630-36CB-87CF-F2E0B7B66195}"/>
              </a:ext>
            </a:extLst>
          </p:cNvPr>
          <p:cNvSpPr/>
          <p:nvPr/>
        </p:nvSpPr>
        <p:spPr>
          <a:xfrm>
            <a:off x="0" y="6649376"/>
            <a:ext cx="12192000" cy="108000"/>
          </a:xfrm>
          <a:prstGeom prst="rect">
            <a:avLst/>
          </a:prstGeom>
          <a:solidFill>
            <a:srgbClr val="FF4D15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E8D7BD-5529-F471-F38C-DB3F3BA08C02}"/>
              </a:ext>
            </a:extLst>
          </p:cNvPr>
          <p:cNvSpPr txBox="1"/>
          <p:nvPr/>
        </p:nvSpPr>
        <p:spPr>
          <a:xfrm>
            <a:off x="795771" y="561057"/>
            <a:ext cx="22642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solidFill>
                  <a:srgbClr val="FF6433"/>
                </a:solidFill>
              </a:rPr>
              <a:t>주요 기능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FE1D3A-3B7D-B3AB-BB08-594B5B8FE2AE}"/>
              </a:ext>
            </a:extLst>
          </p:cNvPr>
          <p:cNvSpPr txBox="1"/>
          <p:nvPr/>
        </p:nvSpPr>
        <p:spPr>
          <a:xfrm>
            <a:off x="795771" y="1874218"/>
            <a:ext cx="2934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팀 목표 수정</a:t>
            </a:r>
            <a:endParaRPr lang="en-US" altLang="ko-KR" sz="2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55FC6A-6B0F-F90D-8DD8-C6416A4308BB}"/>
              </a:ext>
            </a:extLst>
          </p:cNvPr>
          <p:cNvSpPr txBox="1"/>
          <p:nvPr/>
        </p:nvSpPr>
        <p:spPr>
          <a:xfrm>
            <a:off x="569347" y="2505027"/>
            <a:ext cx="3645601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팀장만 접근 가능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목표 추가 및 삭제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1 </a:t>
            </a:r>
            <a:r>
              <a:rPr lang="ko-KR" altLang="en-US" dirty="0"/>
              <a:t>종목 </a:t>
            </a:r>
            <a:r>
              <a:rPr lang="en-US" altLang="ko-KR" dirty="0"/>
              <a:t>1 </a:t>
            </a:r>
            <a:r>
              <a:rPr lang="ko-KR" altLang="en-US" dirty="0"/>
              <a:t>목표</a:t>
            </a:r>
            <a:endParaRPr lang="en-US" altLang="ko-KR" dirty="0"/>
          </a:p>
        </p:txBody>
      </p:sp>
      <p:pic>
        <p:nvPicPr>
          <p:cNvPr id="4" name="그림 3" descr="텍스트, 스크린샷, 소프트웨어, 번호이(가) 표시된 사진&#10;&#10;자동 생성된 설명">
            <a:extLst>
              <a:ext uri="{FF2B5EF4-FFF2-40B4-BE49-F238E27FC236}">
                <a16:creationId xmlns:a16="http://schemas.microsoft.com/office/drawing/2014/main" id="{B2652035-1162-24A5-7985-107D01914B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0" t="6278" b="12794"/>
          <a:stretch/>
        </p:blipFill>
        <p:spPr>
          <a:xfrm>
            <a:off x="3900900" y="1806382"/>
            <a:ext cx="7942755" cy="362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168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A9B6B148-2140-0048-4C1E-63437E64E32A}"/>
              </a:ext>
            </a:extLst>
          </p:cNvPr>
          <p:cNvSpPr/>
          <p:nvPr/>
        </p:nvSpPr>
        <p:spPr>
          <a:xfrm>
            <a:off x="0" y="100623"/>
            <a:ext cx="12192000" cy="108000"/>
          </a:xfrm>
          <a:prstGeom prst="rect">
            <a:avLst/>
          </a:prstGeom>
          <a:solidFill>
            <a:srgbClr val="FF4D15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F6A593F-3630-36CB-87CF-F2E0B7B66195}"/>
              </a:ext>
            </a:extLst>
          </p:cNvPr>
          <p:cNvSpPr/>
          <p:nvPr/>
        </p:nvSpPr>
        <p:spPr>
          <a:xfrm>
            <a:off x="0" y="6649376"/>
            <a:ext cx="12192000" cy="108000"/>
          </a:xfrm>
          <a:prstGeom prst="rect">
            <a:avLst/>
          </a:prstGeom>
          <a:solidFill>
            <a:srgbClr val="FF4D15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E8D7BD-5529-F471-F38C-DB3F3BA08C02}"/>
              </a:ext>
            </a:extLst>
          </p:cNvPr>
          <p:cNvSpPr txBox="1"/>
          <p:nvPr/>
        </p:nvSpPr>
        <p:spPr>
          <a:xfrm>
            <a:off x="795771" y="561057"/>
            <a:ext cx="22642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solidFill>
                  <a:srgbClr val="FF6433"/>
                </a:solidFill>
              </a:rPr>
              <a:t>주요 기능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FE1D3A-3B7D-B3AB-BB08-594B5B8FE2AE}"/>
              </a:ext>
            </a:extLst>
          </p:cNvPr>
          <p:cNvSpPr txBox="1"/>
          <p:nvPr/>
        </p:nvSpPr>
        <p:spPr>
          <a:xfrm>
            <a:off x="795771" y="1874218"/>
            <a:ext cx="2934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팀 상세정보</a:t>
            </a:r>
            <a:endParaRPr lang="en-US" altLang="ko-KR" sz="2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55FC6A-6B0F-F90D-8DD8-C6416A4308BB}"/>
              </a:ext>
            </a:extLst>
          </p:cNvPr>
          <p:cNvSpPr txBox="1"/>
          <p:nvPr/>
        </p:nvSpPr>
        <p:spPr>
          <a:xfrm>
            <a:off x="569347" y="2505027"/>
            <a:ext cx="3645601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팀 및 팀원 정보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주간 달성도의 </a:t>
            </a:r>
            <a:r>
              <a:rPr lang="ko-KR" altLang="en-US" dirty="0" err="1"/>
              <a:t>달성률</a:t>
            </a:r>
            <a:endParaRPr lang="en-US" altLang="ko-KR" dirty="0"/>
          </a:p>
        </p:txBody>
      </p:sp>
      <p:pic>
        <p:nvPicPr>
          <p:cNvPr id="5" name="그림 4" descr="텍스트, 스크린샷, 소프트웨어, 웹 페이지이(가) 표시된 사진&#10;&#10;자동 생성된 설명">
            <a:extLst>
              <a:ext uri="{FF2B5EF4-FFF2-40B4-BE49-F238E27FC236}">
                <a16:creationId xmlns:a16="http://schemas.microsoft.com/office/drawing/2014/main" id="{5DAB312A-B1B3-97DD-1F0C-1D5BE8822B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3" t="7550" r="6527"/>
          <a:stretch/>
        </p:blipFill>
        <p:spPr>
          <a:xfrm>
            <a:off x="4402445" y="1489166"/>
            <a:ext cx="7267199" cy="411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234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A9B6B148-2140-0048-4C1E-63437E64E32A}"/>
              </a:ext>
            </a:extLst>
          </p:cNvPr>
          <p:cNvSpPr/>
          <p:nvPr/>
        </p:nvSpPr>
        <p:spPr>
          <a:xfrm>
            <a:off x="0" y="100623"/>
            <a:ext cx="12192000" cy="108000"/>
          </a:xfrm>
          <a:prstGeom prst="rect">
            <a:avLst/>
          </a:prstGeom>
          <a:solidFill>
            <a:srgbClr val="FF4D15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F6A593F-3630-36CB-87CF-F2E0B7B66195}"/>
              </a:ext>
            </a:extLst>
          </p:cNvPr>
          <p:cNvSpPr/>
          <p:nvPr/>
        </p:nvSpPr>
        <p:spPr>
          <a:xfrm>
            <a:off x="0" y="6649376"/>
            <a:ext cx="12192000" cy="108000"/>
          </a:xfrm>
          <a:prstGeom prst="rect">
            <a:avLst/>
          </a:prstGeom>
          <a:solidFill>
            <a:srgbClr val="FF4D15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E8D7BD-5529-F471-F38C-DB3F3BA08C02}"/>
              </a:ext>
            </a:extLst>
          </p:cNvPr>
          <p:cNvSpPr txBox="1"/>
          <p:nvPr/>
        </p:nvSpPr>
        <p:spPr>
          <a:xfrm>
            <a:off x="795771" y="561057"/>
            <a:ext cx="22642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solidFill>
                  <a:srgbClr val="FF6433"/>
                </a:solidFill>
              </a:rPr>
              <a:t>주요 기능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FE1D3A-3B7D-B3AB-BB08-594B5B8FE2AE}"/>
              </a:ext>
            </a:extLst>
          </p:cNvPr>
          <p:cNvSpPr txBox="1"/>
          <p:nvPr/>
        </p:nvSpPr>
        <p:spPr>
          <a:xfrm>
            <a:off x="795771" y="1874218"/>
            <a:ext cx="2934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팀 및 유저 운동일지</a:t>
            </a:r>
            <a:endParaRPr lang="en-US" altLang="ko-KR" sz="2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55FC6A-6B0F-F90D-8DD8-C6416A4308BB}"/>
              </a:ext>
            </a:extLst>
          </p:cNvPr>
          <p:cNvSpPr txBox="1"/>
          <p:nvPr/>
        </p:nvSpPr>
        <p:spPr>
          <a:xfrm>
            <a:off x="569347" y="2505027"/>
            <a:ext cx="3645601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팀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팀원 기록 월별 출력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유저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유저 기록 월별 출력</a:t>
            </a:r>
            <a:endParaRPr lang="en-US" altLang="ko-KR" dirty="0"/>
          </a:p>
        </p:txBody>
      </p:sp>
      <p:pic>
        <p:nvPicPr>
          <p:cNvPr id="4" name="그림 3" descr="텍스트, 스크린샷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A96C63D4-A94B-A4E9-14B0-6EEC0AD500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4" t="7816" r="3715" b="6278"/>
          <a:stretch/>
        </p:blipFill>
        <p:spPr>
          <a:xfrm>
            <a:off x="3924191" y="1480210"/>
            <a:ext cx="7893340" cy="400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519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A9B6B148-2140-0048-4C1E-63437E64E32A}"/>
              </a:ext>
            </a:extLst>
          </p:cNvPr>
          <p:cNvSpPr/>
          <p:nvPr/>
        </p:nvSpPr>
        <p:spPr>
          <a:xfrm>
            <a:off x="0" y="100623"/>
            <a:ext cx="12192000" cy="108000"/>
          </a:xfrm>
          <a:prstGeom prst="rect">
            <a:avLst/>
          </a:prstGeom>
          <a:solidFill>
            <a:srgbClr val="FF4D15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F6A593F-3630-36CB-87CF-F2E0B7B66195}"/>
              </a:ext>
            </a:extLst>
          </p:cNvPr>
          <p:cNvSpPr/>
          <p:nvPr/>
        </p:nvSpPr>
        <p:spPr>
          <a:xfrm>
            <a:off x="0" y="6649376"/>
            <a:ext cx="12192000" cy="108000"/>
          </a:xfrm>
          <a:prstGeom prst="rect">
            <a:avLst/>
          </a:prstGeom>
          <a:solidFill>
            <a:srgbClr val="FF4D15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E8D7BD-5529-F471-F38C-DB3F3BA08C02}"/>
              </a:ext>
            </a:extLst>
          </p:cNvPr>
          <p:cNvSpPr txBox="1"/>
          <p:nvPr/>
        </p:nvSpPr>
        <p:spPr>
          <a:xfrm>
            <a:off x="795771" y="561057"/>
            <a:ext cx="22642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solidFill>
                  <a:srgbClr val="FF6433"/>
                </a:solidFill>
              </a:rPr>
              <a:t>주요 기능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FE1D3A-3B7D-B3AB-BB08-594B5B8FE2AE}"/>
              </a:ext>
            </a:extLst>
          </p:cNvPr>
          <p:cNvSpPr txBox="1"/>
          <p:nvPr/>
        </p:nvSpPr>
        <p:spPr>
          <a:xfrm>
            <a:off x="795771" y="1874218"/>
            <a:ext cx="2934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오늘의 운동 기록</a:t>
            </a:r>
            <a:endParaRPr lang="en-US" altLang="ko-KR" sz="2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55FC6A-6B0F-F90D-8DD8-C6416A4308BB}"/>
              </a:ext>
            </a:extLst>
          </p:cNvPr>
          <p:cNvSpPr txBox="1"/>
          <p:nvPr/>
        </p:nvSpPr>
        <p:spPr>
          <a:xfrm>
            <a:off x="569347" y="2505027"/>
            <a:ext cx="3645601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목록에 추가 후 저장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1</a:t>
            </a:r>
            <a:r>
              <a:rPr lang="ko-KR" altLang="en-US" dirty="0"/>
              <a:t>종목 </a:t>
            </a:r>
            <a:r>
              <a:rPr lang="en-US" altLang="ko-KR" dirty="0"/>
              <a:t>1</a:t>
            </a:r>
            <a:r>
              <a:rPr lang="ko-KR" altLang="en-US" dirty="0"/>
              <a:t>기록</a:t>
            </a:r>
            <a:endParaRPr lang="en-US" altLang="ko-KR" dirty="0"/>
          </a:p>
        </p:txBody>
      </p:sp>
      <p:pic>
        <p:nvPicPr>
          <p:cNvPr id="5" name="그림 4" descr="텍스트, 스크린샷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184AD497-34F7-6D2D-1795-CC47B5243A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13" t="7924" r="3857" b="4960"/>
          <a:stretch/>
        </p:blipFill>
        <p:spPr>
          <a:xfrm>
            <a:off x="4156117" y="1470245"/>
            <a:ext cx="7506789" cy="43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053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A9B6B148-2140-0048-4C1E-63437E64E32A}"/>
              </a:ext>
            </a:extLst>
          </p:cNvPr>
          <p:cNvSpPr/>
          <p:nvPr/>
        </p:nvSpPr>
        <p:spPr>
          <a:xfrm>
            <a:off x="0" y="100623"/>
            <a:ext cx="12192000" cy="108000"/>
          </a:xfrm>
          <a:prstGeom prst="rect">
            <a:avLst/>
          </a:prstGeom>
          <a:solidFill>
            <a:srgbClr val="FF4D15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F6A593F-3630-36CB-87CF-F2E0B7B66195}"/>
              </a:ext>
            </a:extLst>
          </p:cNvPr>
          <p:cNvSpPr/>
          <p:nvPr/>
        </p:nvSpPr>
        <p:spPr>
          <a:xfrm>
            <a:off x="0" y="6649376"/>
            <a:ext cx="12192000" cy="108000"/>
          </a:xfrm>
          <a:prstGeom prst="rect">
            <a:avLst/>
          </a:prstGeom>
          <a:solidFill>
            <a:srgbClr val="FF4D15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E8D7BD-5529-F471-F38C-DB3F3BA08C02}"/>
              </a:ext>
            </a:extLst>
          </p:cNvPr>
          <p:cNvSpPr txBox="1"/>
          <p:nvPr/>
        </p:nvSpPr>
        <p:spPr>
          <a:xfrm>
            <a:off x="795771" y="561057"/>
            <a:ext cx="22642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solidFill>
                  <a:srgbClr val="FF6433"/>
                </a:solidFill>
              </a:rPr>
              <a:t>개발 후기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DE1ED06-84E5-2471-4DD8-98416063362C}"/>
              </a:ext>
            </a:extLst>
          </p:cNvPr>
          <p:cNvGrpSpPr/>
          <p:nvPr/>
        </p:nvGrpSpPr>
        <p:grpSpPr>
          <a:xfrm>
            <a:off x="379544" y="2258086"/>
            <a:ext cx="5400000" cy="2520000"/>
            <a:chOff x="6432002" y="2306694"/>
            <a:chExt cx="5400000" cy="252000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F6EC4E7D-B37D-D62B-B5DB-429536B73A02}"/>
                </a:ext>
              </a:extLst>
            </p:cNvPr>
            <p:cNvSpPr/>
            <p:nvPr/>
          </p:nvSpPr>
          <p:spPr>
            <a:xfrm>
              <a:off x="6432002" y="2306694"/>
              <a:ext cx="5400000" cy="252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98FC3AC-E39F-DD40-48DE-D2A9944F329A}"/>
                </a:ext>
              </a:extLst>
            </p:cNvPr>
            <p:cNvSpPr txBox="1"/>
            <p:nvPr/>
          </p:nvSpPr>
          <p:spPr>
            <a:xfrm>
              <a:off x="6972002" y="2666694"/>
              <a:ext cx="4320000" cy="1800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0" i="0" dirty="0">
                  <a:effectLst/>
                  <a:latin typeface="Open Sans" panose="020B0604020202020204" pitchFamily="34" charset="0"/>
                </a:rPr>
                <a:t>주제에 대해 기획하고</a:t>
              </a:r>
              <a:r>
                <a:rPr lang="en-US" altLang="ko-KR" b="0" i="0" dirty="0">
                  <a:effectLst/>
                  <a:latin typeface="Open Sans" panose="020B0604020202020204" pitchFamily="34" charset="0"/>
                </a:rPr>
                <a:t>, </a:t>
              </a:r>
              <a:r>
                <a:rPr lang="ko-KR" altLang="en-US" b="0" i="0" dirty="0">
                  <a:effectLst/>
                  <a:latin typeface="Open Sans" panose="020B0604020202020204" pitchFamily="34" charset="0"/>
                </a:rPr>
                <a:t>기획한 내용을 구현하기 위해 개발 일정을 세우고</a:t>
              </a:r>
              <a:r>
                <a:rPr lang="en-US" altLang="ko-KR" b="0" i="0" dirty="0">
                  <a:effectLst/>
                  <a:latin typeface="Open Sans" panose="020B0604020202020204" pitchFamily="34" charset="0"/>
                </a:rPr>
                <a:t>, </a:t>
              </a:r>
              <a:r>
                <a:rPr lang="ko-KR" altLang="en-US" b="0" i="0" dirty="0">
                  <a:effectLst/>
                  <a:latin typeface="Open Sans" panose="020B0604020202020204" pitchFamily="34" charset="0"/>
                </a:rPr>
                <a:t>일정과 단계에 맞춰서 협업하는 과정에서 많이 성장한 것 같습니다</a:t>
              </a:r>
              <a:r>
                <a:rPr lang="en-US" altLang="ko-KR" b="0" i="0" dirty="0">
                  <a:effectLst/>
                  <a:latin typeface="Open Sans" panose="020B0604020202020204" pitchFamily="34" charset="0"/>
                </a:rPr>
                <a:t>. </a:t>
              </a:r>
            </a:p>
            <a:p>
              <a:r>
                <a:rPr lang="en-US" altLang="ko-KR" b="0" i="0" dirty="0">
                  <a:effectLst/>
                  <a:latin typeface="Open Sans" panose="020B0604020202020204" pitchFamily="34" charset="0"/>
                </a:rPr>
                <a:t>1</a:t>
              </a:r>
              <a:r>
                <a:rPr lang="ko-KR" altLang="en-US" b="0" i="0" dirty="0">
                  <a:effectLst/>
                  <a:latin typeface="Open Sans" panose="020B0604020202020204" pitchFamily="34" charset="0"/>
                </a:rPr>
                <a:t>학기 동안의 성과를 눈으로 확인할 수 있게 되어 뿌듯합니다</a:t>
              </a:r>
              <a:r>
                <a:rPr lang="en-US" altLang="ko-KR" b="0" i="0" dirty="0">
                  <a:effectLst/>
                  <a:latin typeface="Open Sans" panose="020B0604020202020204" pitchFamily="34" charset="0"/>
                </a:rPr>
                <a:t>.</a:t>
              </a:r>
              <a:endParaRPr lang="ko-KR" altLang="en-US" dirty="0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4769491-8A06-8AC6-588E-B54243DBAE86}"/>
              </a:ext>
            </a:extLst>
          </p:cNvPr>
          <p:cNvGrpSpPr/>
          <p:nvPr/>
        </p:nvGrpSpPr>
        <p:grpSpPr>
          <a:xfrm>
            <a:off x="6412456" y="2258086"/>
            <a:ext cx="5400000" cy="2520000"/>
            <a:chOff x="360000" y="2306694"/>
            <a:chExt cx="5400000" cy="25200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1D8185B7-B8EE-D91A-3B2A-C8FD3E874736}"/>
                </a:ext>
              </a:extLst>
            </p:cNvPr>
            <p:cNvSpPr/>
            <p:nvPr/>
          </p:nvSpPr>
          <p:spPr>
            <a:xfrm>
              <a:off x="360000" y="2306694"/>
              <a:ext cx="5400000" cy="252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0B0C0B-D024-E39E-179D-6E47CC854C6F}"/>
                </a:ext>
              </a:extLst>
            </p:cNvPr>
            <p:cNvSpPr txBox="1"/>
            <p:nvPr/>
          </p:nvSpPr>
          <p:spPr>
            <a:xfrm>
              <a:off x="900000" y="2668565"/>
              <a:ext cx="4320000" cy="1800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그동안의 부분적으로 진행하던 프로젝트와는 달리</a:t>
              </a:r>
              <a:r>
                <a:rPr lang="en-US" altLang="ko-KR" dirty="0"/>
                <a:t>, </a:t>
              </a:r>
              <a:r>
                <a:rPr lang="ko-KR" altLang="en-US" dirty="0"/>
                <a:t>기획부터 구현까지 스스로 해결하면서 많이 배웠습니다</a:t>
              </a:r>
              <a:r>
                <a:rPr lang="en-US" altLang="ko-KR" dirty="0"/>
                <a:t>.</a:t>
              </a:r>
            </a:p>
            <a:p>
              <a:r>
                <a:rPr lang="ko-KR" altLang="en-US" dirty="0"/>
                <a:t>꾸준한 소통이 기획과 개발을 효율적으로 만들어 준다는 것을 알게 되었습니다</a:t>
              </a:r>
              <a:r>
                <a:rPr lang="en-US" altLang="ko-KR" dirty="0"/>
                <a:t>.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67A0608-2B20-903E-C42F-2926619E7498}"/>
              </a:ext>
            </a:extLst>
          </p:cNvPr>
          <p:cNvGrpSpPr/>
          <p:nvPr/>
        </p:nvGrpSpPr>
        <p:grpSpPr>
          <a:xfrm>
            <a:off x="919544" y="2062495"/>
            <a:ext cx="1140823" cy="369332"/>
            <a:chOff x="919544" y="2062495"/>
            <a:chExt cx="1140823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5812FC-812B-2215-C20C-149A3CC3FCE4}"/>
                </a:ext>
              </a:extLst>
            </p:cNvPr>
            <p:cNvSpPr txBox="1"/>
            <p:nvPr/>
          </p:nvSpPr>
          <p:spPr>
            <a:xfrm>
              <a:off x="919544" y="2062495"/>
              <a:ext cx="11408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김소희</a:t>
              </a: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FB23297D-FDE9-9112-EBC0-A754A497C119}"/>
                </a:ext>
              </a:extLst>
            </p:cNvPr>
            <p:cNvCxnSpPr/>
            <p:nvPr/>
          </p:nvCxnSpPr>
          <p:spPr>
            <a:xfrm>
              <a:off x="919544" y="2414409"/>
              <a:ext cx="822170" cy="0"/>
            </a:xfrm>
            <a:prstGeom prst="line">
              <a:avLst/>
            </a:prstGeom>
            <a:ln w="57150">
              <a:solidFill>
                <a:srgbClr val="FF70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44F49FA-6EF4-95D9-8155-AE1C29F68103}"/>
              </a:ext>
            </a:extLst>
          </p:cNvPr>
          <p:cNvGrpSpPr/>
          <p:nvPr/>
        </p:nvGrpSpPr>
        <p:grpSpPr>
          <a:xfrm>
            <a:off x="6952456" y="2062495"/>
            <a:ext cx="1140823" cy="369332"/>
            <a:chOff x="919544" y="2062495"/>
            <a:chExt cx="1140823" cy="369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DA18642-6543-07CA-FFEE-C07E7CF34B72}"/>
                </a:ext>
              </a:extLst>
            </p:cNvPr>
            <p:cNvSpPr txBox="1"/>
            <p:nvPr/>
          </p:nvSpPr>
          <p:spPr>
            <a:xfrm>
              <a:off x="919544" y="2062495"/>
              <a:ext cx="11408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/>
                <a:t>윤석준</a:t>
              </a:r>
              <a:endParaRPr lang="ko-KR" altLang="en-US" dirty="0"/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C2B147F3-FF50-88EE-5BFB-D748D0AB7DAA}"/>
                </a:ext>
              </a:extLst>
            </p:cNvPr>
            <p:cNvCxnSpPr/>
            <p:nvPr/>
          </p:nvCxnSpPr>
          <p:spPr>
            <a:xfrm>
              <a:off x="919544" y="2414409"/>
              <a:ext cx="822170" cy="0"/>
            </a:xfrm>
            <a:prstGeom prst="line">
              <a:avLst/>
            </a:prstGeom>
            <a:ln w="57150">
              <a:solidFill>
                <a:srgbClr val="FF70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6164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A9B6B148-2140-0048-4C1E-63437E64E32A}"/>
              </a:ext>
            </a:extLst>
          </p:cNvPr>
          <p:cNvSpPr/>
          <p:nvPr/>
        </p:nvSpPr>
        <p:spPr>
          <a:xfrm>
            <a:off x="0" y="100623"/>
            <a:ext cx="12192000" cy="108000"/>
          </a:xfrm>
          <a:prstGeom prst="rect">
            <a:avLst/>
          </a:prstGeom>
          <a:solidFill>
            <a:srgbClr val="FF4D15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F6A593F-3630-36CB-87CF-F2E0B7B66195}"/>
              </a:ext>
            </a:extLst>
          </p:cNvPr>
          <p:cNvSpPr/>
          <p:nvPr/>
        </p:nvSpPr>
        <p:spPr>
          <a:xfrm>
            <a:off x="0" y="6649376"/>
            <a:ext cx="12192000" cy="108000"/>
          </a:xfrm>
          <a:prstGeom prst="rect">
            <a:avLst/>
          </a:prstGeom>
          <a:solidFill>
            <a:srgbClr val="FF4D15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E8D7BD-5529-F471-F38C-DB3F3BA08C02}"/>
              </a:ext>
            </a:extLst>
          </p:cNvPr>
          <p:cNvSpPr txBox="1"/>
          <p:nvPr/>
        </p:nvSpPr>
        <p:spPr>
          <a:xfrm>
            <a:off x="795771" y="561057"/>
            <a:ext cx="22642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solidFill>
                  <a:srgbClr val="FF6433"/>
                </a:solidFill>
              </a:rPr>
              <a:t>시연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28DAB4-7F0B-D305-D135-A1F3CC09D503}"/>
              </a:ext>
            </a:extLst>
          </p:cNvPr>
          <p:cNvSpPr txBox="1"/>
          <p:nvPr/>
        </p:nvSpPr>
        <p:spPr>
          <a:xfrm>
            <a:off x="3553920" y="2991767"/>
            <a:ext cx="508416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000" dirty="0" err="1">
                <a:hlinkClick r:id="rId2"/>
              </a:rPr>
              <a:t>fit_challenge_vue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1482181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A9B6B148-2140-0048-4C1E-63437E64E32A}"/>
              </a:ext>
            </a:extLst>
          </p:cNvPr>
          <p:cNvSpPr/>
          <p:nvPr/>
        </p:nvSpPr>
        <p:spPr>
          <a:xfrm>
            <a:off x="0" y="100623"/>
            <a:ext cx="12192000" cy="108000"/>
          </a:xfrm>
          <a:prstGeom prst="rect">
            <a:avLst/>
          </a:prstGeom>
          <a:solidFill>
            <a:srgbClr val="FF4D15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F6A593F-3630-36CB-87CF-F2E0B7B66195}"/>
              </a:ext>
            </a:extLst>
          </p:cNvPr>
          <p:cNvSpPr/>
          <p:nvPr/>
        </p:nvSpPr>
        <p:spPr>
          <a:xfrm>
            <a:off x="0" y="6649376"/>
            <a:ext cx="12192000" cy="108000"/>
          </a:xfrm>
          <a:prstGeom prst="rect">
            <a:avLst/>
          </a:prstGeom>
          <a:solidFill>
            <a:srgbClr val="FF4D15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2D21EA-8DD3-FA0D-5309-98CD50A19599}"/>
              </a:ext>
            </a:extLst>
          </p:cNvPr>
          <p:cNvSpPr txBox="1"/>
          <p:nvPr/>
        </p:nvSpPr>
        <p:spPr>
          <a:xfrm>
            <a:off x="4441371" y="2767280"/>
            <a:ext cx="33092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/>
              <a:t>Q &amp; A</a:t>
            </a:r>
            <a:endParaRPr lang="ko-KR" alt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2682982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C2D52ABF-C2A0-7B9F-50FD-FC1ECF430358}"/>
              </a:ext>
            </a:extLst>
          </p:cNvPr>
          <p:cNvSpPr/>
          <p:nvPr/>
        </p:nvSpPr>
        <p:spPr>
          <a:xfrm>
            <a:off x="6072000" y="4326417"/>
            <a:ext cx="6120000" cy="108000"/>
          </a:xfrm>
          <a:prstGeom prst="rect">
            <a:avLst/>
          </a:prstGeom>
          <a:solidFill>
            <a:srgbClr val="FF70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562C75E-99C7-2A0B-C835-2E3770A7BC15}"/>
              </a:ext>
            </a:extLst>
          </p:cNvPr>
          <p:cNvSpPr/>
          <p:nvPr/>
        </p:nvSpPr>
        <p:spPr>
          <a:xfrm>
            <a:off x="0" y="2627860"/>
            <a:ext cx="6120000" cy="108000"/>
          </a:xfrm>
          <a:prstGeom prst="rect">
            <a:avLst/>
          </a:prstGeom>
          <a:solidFill>
            <a:srgbClr val="FF70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9B6B148-2140-0048-4C1E-63437E64E32A}"/>
              </a:ext>
            </a:extLst>
          </p:cNvPr>
          <p:cNvSpPr/>
          <p:nvPr/>
        </p:nvSpPr>
        <p:spPr>
          <a:xfrm>
            <a:off x="0" y="100623"/>
            <a:ext cx="12192000" cy="108000"/>
          </a:xfrm>
          <a:prstGeom prst="rect">
            <a:avLst/>
          </a:prstGeom>
          <a:solidFill>
            <a:srgbClr val="FF4D15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F6A593F-3630-36CB-87CF-F2E0B7B66195}"/>
              </a:ext>
            </a:extLst>
          </p:cNvPr>
          <p:cNvSpPr/>
          <p:nvPr/>
        </p:nvSpPr>
        <p:spPr>
          <a:xfrm>
            <a:off x="0" y="6649376"/>
            <a:ext cx="12192000" cy="108000"/>
          </a:xfrm>
          <a:prstGeom prst="rect">
            <a:avLst/>
          </a:prstGeom>
          <a:solidFill>
            <a:srgbClr val="FF4D15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E8D7BD-5529-F471-F38C-DB3F3BA08C02}"/>
              </a:ext>
            </a:extLst>
          </p:cNvPr>
          <p:cNvSpPr txBox="1"/>
          <p:nvPr/>
        </p:nvSpPr>
        <p:spPr>
          <a:xfrm>
            <a:off x="795771" y="561057"/>
            <a:ext cx="22642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solidFill>
                  <a:srgbClr val="FF6433"/>
                </a:solidFill>
              </a:rPr>
              <a:t>목차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B7961CE-A85B-D4AF-2DAC-93118382C327}"/>
              </a:ext>
            </a:extLst>
          </p:cNvPr>
          <p:cNvSpPr/>
          <p:nvPr/>
        </p:nvSpPr>
        <p:spPr>
          <a:xfrm>
            <a:off x="217714" y="1873660"/>
            <a:ext cx="1615835" cy="1616400"/>
          </a:xfrm>
          <a:prstGeom prst="ellipse">
            <a:avLst/>
          </a:prstGeom>
          <a:solidFill>
            <a:srgbClr val="FFFFFF"/>
          </a:solidFill>
          <a:ln w="101600" cmpd="sng">
            <a:solidFill>
              <a:srgbClr val="FF8A65"/>
            </a:solidFill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1620000"/>
                      <a:gd name="connsiteY0" fmla="*/ 810000 h 1620000"/>
                      <a:gd name="connsiteX1" fmla="*/ 810000 w 1620000"/>
                      <a:gd name="connsiteY1" fmla="*/ 0 h 1620000"/>
                      <a:gd name="connsiteX2" fmla="*/ 1620000 w 1620000"/>
                      <a:gd name="connsiteY2" fmla="*/ 810000 h 1620000"/>
                      <a:gd name="connsiteX3" fmla="*/ 810000 w 1620000"/>
                      <a:gd name="connsiteY3" fmla="*/ 1620000 h 1620000"/>
                      <a:gd name="connsiteX4" fmla="*/ 0 w 1620000"/>
                      <a:gd name="connsiteY4" fmla="*/ 810000 h 162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20000" h="1620000" extrusionOk="0">
                        <a:moveTo>
                          <a:pt x="0" y="810000"/>
                        </a:moveTo>
                        <a:cubicBezTo>
                          <a:pt x="-28867" y="344843"/>
                          <a:pt x="354533" y="3046"/>
                          <a:pt x="810000" y="0"/>
                        </a:cubicBezTo>
                        <a:cubicBezTo>
                          <a:pt x="1315214" y="12182"/>
                          <a:pt x="1540363" y="365181"/>
                          <a:pt x="1620000" y="810000"/>
                        </a:cubicBezTo>
                        <a:cubicBezTo>
                          <a:pt x="1605886" y="1271135"/>
                          <a:pt x="1245423" y="1685927"/>
                          <a:pt x="810000" y="1620000"/>
                        </a:cubicBezTo>
                        <a:cubicBezTo>
                          <a:pt x="317567" y="1595335"/>
                          <a:pt x="19830" y="1266826"/>
                          <a:pt x="0" y="81000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기획배경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44629A72-76AD-0AA1-DF06-A74D1604DF9E}"/>
              </a:ext>
            </a:extLst>
          </p:cNvPr>
          <p:cNvSpPr/>
          <p:nvPr/>
        </p:nvSpPr>
        <p:spPr>
          <a:xfrm>
            <a:off x="2049951" y="1873660"/>
            <a:ext cx="1615835" cy="1616400"/>
          </a:xfrm>
          <a:prstGeom prst="ellipse">
            <a:avLst/>
          </a:prstGeom>
          <a:solidFill>
            <a:srgbClr val="FFFFFF"/>
          </a:solidFill>
          <a:ln w="101600" cmpd="sng">
            <a:solidFill>
              <a:srgbClr val="FF8A65"/>
            </a:solidFill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1620000"/>
                      <a:gd name="connsiteY0" fmla="*/ 810000 h 1620000"/>
                      <a:gd name="connsiteX1" fmla="*/ 810000 w 1620000"/>
                      <a:gd name="connsiteY1" fmla="*/ 0 h 1620000"/>
                      <a:gd name="connsiteX2" fmla="*/ 1620000 w 1620000"/>
                      <a:gd name="connsiteY2" fmla="*/ 810000 h 1620000"/>
                      <a:gd name="connsiteX3" fmla="*/ 810000 w 1620000"/>
                      <a:gd name="connsiteY3" fmla="*/ 1620000 h 1620000"/>
                      <a:gd name="connsiteX4" fmla="*/ 0 w 1620000"/>
                      <a:gd name="connsiteY4" fmla="*/ 810000 h 162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20000" h="1620000" extrusionOk="0">
                        <a:moveTo>
                          <a:pt x="0" y="810000"/>
                        </a:moveTo>
                        <a:cubicBezTo>
                          <a:pt x="-28867" y="344843"/>
                          <a:pt x="354533" y="3046"/>
                          <a:pt x="810000" y="0"/>
                        </a:cubicBezTo>
                        <a:cubicBezTo>
                          <a:pt x="1315214" y="12182"/>
                          <a:pt x="1540363" y="365181"/>
                          <a:pt x="1620000" y="810000"/>
                        </a:cubicBezTo>
                        <a:cubicBezTo>
                          <a:pt x="1605886" y="1271135"/>
                          <a:pt x="1245423" y="1685927"/>
                          <a:pt x="810000" y="1620000"/>
                        </a:cubicBezTo>
                        <a:cubicBezTo>
                          <a:pt x="317567" y="1595335"/>
                          <a:pt x="19830" y="1266826"/>
                          <a:pt x="0" y="81000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기획과정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92845984-52CE-D442-9971-E04495D1BB4E}"/>
              </a:ext>
            </a:extLst>
          </p:cNvPr>
          <p:cNvSpPr/>
          <p:nvPr/>
        </p:nvSpPr>
        <p:spPr>
          <a:xfrm>
            <a:off x="3882188" y="1873660"/>
            <a:ext cx="1615835" cy="1616400"/>
          </a:xfrm>
          <a:prstGeom prst="ellipse">
            <a:avLst/>
          </a:prstGeom>
          <a:solidFill>
            <a:srgbClr val="FFFFFF"/>
          </a:solidFill>
          <a:ln w="101600" cmpd="sng">
            <a:solidFill>
              <a:srgbClr val="FF8A65"/>
            </a:solidFill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1620000"/>
                      <a:gd name="connsiteY0" fmla="*/ 810000 h 1620000"/>
                      <a:gd name="connsiteX1" fmla="*/ 810000 w 1620000"/>
                      <a:gd name="connsiteY1" fmla="*/ 0 h 1620000"/>
                      <a:gd name="connsiteX2" fmla="*/ 1620000 w 1620000"/>
                      <a:gd name="connsiteY2" fmla="*/ 810000 h 1620000"/>
                      <a:gd name="connsiteX3" fmla="*/ 810000 w 1620000"/>
                      <a:gd name="connsiteY3" fmla="*/ 1620000 h 1620000"/>
                      <a:gd name="connsiteX4" fmla="*/ 0 w 1620000"/>
                      <a:gd name="connsiteY4" fmla="*/ 810000 h 162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20000" h="1620000" extrusionOk="0">
                        <a:moveTo>
                          <a:pt x="0" y="810000"/>
                        </a:moveTo>
                        <a:cubicBezTo>
                          <a:pt x="-28867" y="344843"/>
                          <a:pt x="354533" y="3046"/>
                          <a:pt x="810000" y="0"/>
                        </a:cubicBezTo>
                        <a:cubicBezTo>
                          <a:pt x="1315214" y="12182"/>
                          <a:pt x="1540363" y="365181"/>
                          <a:pt x="1620000" y="810000"/>
                        </a:cubicBezTo>
                        <a:cubicBezTo>
                          <a:pt x="1605886" y="1271135"/>
                          <a:pt x="1245423" y="1685927"/>
                          <a:pt x="810000" y="1620000"/>
                        </a:cubicBezTo>
                        <a:cubicBezTo>
                          <a:pt x="317567" y="1595335"/>
                          <a:pt x="19830" y="1266826"/>
                          <a:pt x="0" y="81000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개발과정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71791C5-ACFF-07AD-6FDD-22D736DA904C}"/>
              </a:ext>
            </a:extLst>
          </p:cNvPr>
          <p:cNvSpPr/>
          <p:nvPr/>
        </p:nvSpPr>
        <p:spPr>
          <a:xfrm>
            <a:off x="6356334" y="3577676"/>
            <a:ext cx="1615835" cy="1616400"/>
          </a:xfrm>
          <a:prstGeom prst="ellipse">
            <a:avLst/>
          </a:prstGeom>
          <a:solidFill>
            <a:srgbClr val="FFFFFF"/>
          </a:solidFill>
          <a:ln w="101600" cmpd="sng">
            <a:solidFill>
              <a:srgbClr val="FF8A65"/>
            </a:solidFill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1620000"/>
                      <a:gd name="connsiteY0" fmla="*/ 810000 h 1620000"/>
                      <a:gd name="connsiteX1" fmla="*/ 810000 w 1620000"/>
                      <a:gd name="connsiteY1" fmla="*/ 0 h 1620000"/>
                      <a:gd name="connsiteX2" fmla="*/ 1620000 w 1620000"/>
                      <a:gd name="connsiteY2" fmla="*/ 810000 h 1620000"/>
                      <a:gd name="connsiteX3" fmla="*/ 810000 w 1620000"/>
                      <a:gd name="connsiteY3" fmla="*/ 1620000 h 1620000"/>
                      <a:gd name="connsiteX4" fmla="*/ 0 w 1620000"/>
                      <a:gd name="connsiteY4" fmla="*/ 810000 h 162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20000" h="1620000" extrusionOk="0">
                        <a:moveTo>
                          <a:pt x="0" y="810000"/>
                        </a:moveTo>
                        <a:cubicBezTo>
                          <a:pt x="-28867" y="344843"/>
                          <a:pt x="354533" y="3046"/>
                          <a:pt x="810000" y="0"/>
                        </a:cubicBezTo>
                        <a:cubicBezTo>
                          <a:pt x="1315214" y="12182"/>
                          <a:pt x="1540363" y="365181"/>
                          <a:pt x="1620000" y="810000"/>
                        </a:cubicBezTo>
                        <a:cubicBezTo>
                          <a:pt x="1605886" y="1271135"/>
                          <a:pt x="1245423" y="1685927"/>
                          <a:pt x="810000" y="1620000"/>
                        </a:cubicBezTo>
                        <a:cubicBezTo>
                          <a:pt x="317567" y="1595335"/>
                          <a:pt x="19830" y="1266826"/>
                          <a:pt x="0" y="81000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주요기능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A29321B6-E0E4-C3EA-6CD0-D0907F603592}"/>
              </a:ext>
            </a:extLst>
          </p:cNvPr>
          <p:cNvSpPr/>
          <p:nvPr/>
        </p:nvSpPr>
        <p:spPr>
          <a:xfrm>
            <a:off x="8256503" y="3577676"/>
            <a:ext cx="1615835" cy="1616400"/>
          </a:xfrm>
          <a:prstGeom prst="ellipse">
            <a:avLst/>
          </a:prstGeom>
          <a:solidFill>
            <a:srgbClr val="FFFFFF"/>
          </a:solidFill>
          <a:ln w="101600" cmpd="sng">
            <a:solidFill>
              <a:srgbClr val="FF8A65"/>
            </a:solidFill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1620000"/>
                      <a:gd name="connsiteY0" fmla="*/ 810000 h 1620000"/>
                      <a:gd name="connsiteX1" fmla="*/ 810000 w 1620000"/>
                      <a:gd name="connsiteY1" fmla="*/ 0 h 1620000"/>
                      <a:gd name="connsiteX2" fmla="*/ 1620000 w 1620000"/>
                      <a:gd name="connsiteY2" fmla="*/ 810000 h 1620000"/>
                      <a:gd name="connsiteX3" fmla="*/ 810000 w 1620000"/>
                      <a:gd name="connsiteY3" fmla="*/ 1620000 h 1620000"/>
                      <a:gd name="connsiteX4" fmla="*/ 0 w 1620000"/>
                      <a:gd name="connsiteY4" fmla="*/ 810000 h 162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20000" h="1620000" extrusionOk="0">
                        <a:moveTo>
                          <a:pt x="0" y="810000"/>
                        </a:moveTo>
                        <a:cubicBezTo>
                          <a:pt x="-28867" y="344843"/>
                          <a:pt x="354533" y="3046"/>
                          <a:pt x="810000" y="0"/>
                        </a:cubicBezTo>
                        <a:cubicBezTo>
                          <a:pt x="1315214" y="12182"/>
                          <a:pt x="1540363" y="365181"/>
                          <a:pt x="1620000" y="810000"/>
                        </a:cubicBezTo>
                        <a:cubicBezTo>
                          <a:pt x="1605886" y="1271135"/>
                          <a:pt x="1245423" y="1685927"/>
                          <a:pt x="810000" y="1620000"/>
                        </a:cubicBezTo>
                        <a:cubicBezTo>
                          <a:pt x="317567" y="1595335"/>
                          <a:pt x="19830" y="1266826"/>
                          <a:pt x="0" y="81000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시연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B1660EBA-740B-FBC1-F77E-E923D1F38500}"/>
              </a:ext>
            </a:extLst>
          </p:cNvPr>
          <p:cNvSpPr/>
          <p:nvPr/>
        </p:nvSpPr>
        <p:spPr>
          <a:xfrm>
            <a:off x="10156672" y="3572007"/>
            <a:ext cx="1615835" cy="1616400"/>
          </a:xfrm>
          <a:prstGeom prst="ellipse">
            <a:avLst/>
          </a:prstGeom>
          <a:solidFill>
            <a:srgbClr val="FFFFFF"/>
          </a:solidFill>
          <a:ln w="101600" cmpd="sng">
            <a:solidFill>
              <a:srgbClr val="FF8A65"/>
            </a:solidFill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1620000"/>
                      <a:gd name="connsiteY0" fmla="*/ 810000 h 1620000"/>
                      <a:gd name="connsiteX1" fmla="*/ 810000 w 1620000"/>
                      <a:gd name="connsiteY1" fmla="*/ 0 h 1620000"/>
                      <a:gd name="connsiteX2" fmla="*/ 1620000 w 1620000"/>
                      <a:gd name="connsiteY2" fmla="*/ 810000 h 1620000"/>
                      <a:gd name="connsiteX3" fmla="*/ 810000 w 1620000"/>
                      <a:gd name="connsiteY3" fmla="*/ 1620000 h 1620000"/>
                      <a:gd name="connsiteX4" fmla="*/ 0 w 1620000"/>
                      <a:gd name="connsiteY4" fmla="*/ 810000 h 162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20000" h="1620000" extrusionOk="0">
                        <a:moveTo>
                          <a:pt x="0" y="810000"/>
                        </a:moveTo>
                        <a:cubicBezTo>
                          <a:pt x="-28867" y="344843"/>
                          <a:pt x="354533" y="3046"/>
                          <a:pt x="810000" y="0"/>
                        </a:cubicBezTo>
                        <a:cubicBezTo>
                          <a:pt x="1315214" y="12182"/>
                          <a:pt x="1540363" y="365181"/>
                          <a:pt x="1620000" y="810000"/>
                        </a:cubicBezTo>
                        <a:cubicBezTo>
                          <a:pt x="1605886" y="1271135"/>
                          <a:pt x="1245423" y="1685927"/>
                          <a:pt x="810000" y="1620000"/>
                        </a:cubicBezTo>
                        <a:cubicBezTo>
                          <a:pt x="317567" y="1595335"/>
                          <a:pt x="19830" y="1266826"/>
                          <a:pt x="0" y="81000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개발후기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C0E6410-17EA-A7E6-4C6C-109045C89A3A}"/>
              </a:ext>
            </a:extLst>
          </p:cNvPr>
          <p:cNvSpPr/>
          <p:nvPr/>
        </p:nvSpPr>
        <p:spPr>
          <a:xfrm rot="5400000">
            <a:off x="5196000" y="3479506"/>
            <a:ext cx="1800000" cy="108000"/>
          </a:xfrm>
          <a:prstGeom prst="rect">
            <a:avLst/>
          </a:prstGeom>
          <a:solidFill>
            <a:srgbClr val="FF70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511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A9B6B148-2140-0048-4C1E-63437E64E32A}"/>
              </a:ext>
            </a:extLst>
          </p:cNvPr>
          <p:cNvSpPr/>
          <p:nvPr/>
        </p:nvSpPr>
        <p:spPr>
          <a:xfrm>
            <a:off x="0" y="100623"/>
            <a:ext cx="12192000" cy="108000"/>
          </a:xfrm>
          <a:prstGeom prst="rect">
            <a:avLst/>
          </a:prstGeom>
          <a:solidFill>
            <a:srgbClr val="FF4D15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F6A593F-3630-36CB-87CF-F2E0B7B66195}"/>
              </a:ext>
            </a:extLst>
          </p:cNvPr>
          <p:cNvSpPr/>
          <p:nvPr/>
        </p:nvSpPr>
        <p:spPr>
          <a:xfrm>
            <a:off x="0" y="6649376"/>
            <a:ext cx="12192000" cy="108000"/>
          </a:xfrm>
          <a:prstGeom prst="rect">
            <a:avLst/>
          </a:prstGeom>
          <a:solidFill>
            <a:srgbClr val="FF4D15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E8D7BD-5529-F471-F38C-DB3F3BA08C02}"/>
              </a:ext>
            </a:extLst>
          </p:cNvPr>
          <p:cNvSpPr txBox="1"/>
          <p:nvPr/>
        </p:nvSpPr>
        <p:spPr>
          <a:xfrm>
            <a:off x="795771" y="561057"/>
            <a:ext cx="22642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solidFill>
                  <a:srgbClr val="FF521B"/>
                </a:solidFill>
              </a:rPr>
              <a:t>기획 배경</a:t>
            </a:r>
          </a:p>
        </p:txBody>
      </p:sp>
      <p:pic>
        <p:nvPicPr>
          <p:cNvPr id="2050" name="Picture 2" descr="삼성, SK, LG, 쿠팡이 도입한 건강습관 플랫폼 서비스 – 스타트업 스토리 플랫폼 '플래텀(Platum)'">
            <a:extLst>
              <a:ext uri="{FF2B5EF4-FFF2-40B4-BE49-F238E27FC236}">
                <a16:creationId xmlns:a16="http://schemas.microsoft.com/office/drawing/2014/main" id="{C832B7D9-A5CE-9769-860D-C2E46D2876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73" b="28214"/>
          <a:stretch/>
        </p:blipFill>
        <p:spPr bwMode="auto">
          <a:xfrm>
            <a:off x="1072796" y="2076861"/>
            <a:ext cx="3959109" cy="1336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45 Training Gangnam | Team Training | Sign Up Today">
            <a:extLst>
              <a:ext uri="{FF2B5EF4-FFF2-40B4-BE49-F238E27FC236}">
                <a16:creationId xmlns:a16="http://schemas.microsoft.com/office/drawing/2014/main" id="{C9173A9D-5BA5-A1FA-1985-DFC1F8C7DF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38" r="21206"/>
          <a:stretch/>
        </p:blipFill>
        <p:spPr bwMode="auto">
          <a:xfrm>
            <a:off x="756577" y="4005102"/>
            <a:ext cx="2117370" cy="187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야. 나두' 운동 동아리에서 함께 활동할분들을 모집합니다! - 캠퍼스픽">
            <a:extLst>
              <a:ext uri="{FF2B5EF4-FFF2-40B4-BE49-F238E27FC236}">
                <a16:creationId xmlns:a16="http://schemas.microsoft.com/office/drawing/2014/main" id="{87065E43-F235-F9CA-CF70-8539CD4AE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736" y="3884404"/>
            <a:ext cx="1875958" cy="187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4DED2313-860D-3712-1937-300D027FC2F5}"/>
              </a:ext>
            </a:extLst>
          </p:cNvPr>
          <p:cNvCxnSpPr>
            <a:cxnSpLocks/>
          </p:cNvCxnSpPr>
          <p:nvPr/>
        </p:nvCxnSpPr>
        <p:spPr>
          <a:xfrm>
            <a:off x="5695405" y="2869350"/>
            <a:ext cx="801189" cy="0"/>
          </a:xfrm>
          <a:prstGeom prst="straightConnector1">
            <a:avLst/>
          </a:prstGeom>
          <a:ln w="76200">
            <a:solidFill>
              <a:srgbClr val="FF8A6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1878E7D-A872-280D-0438-A8A09D2D16C6}"/>
              </a:ext>
            </a:extLst>
          </p:cNvPr>
          <p:cNvCxnSpPr>
            <a:cxnSpLocks/>
          </p:cNvCxnSpPr>
          <p:nvPr/>
        </p:nvCxnSpPr>
        <p:spPr>
          <a:xfrm>
            <a:off x="5695404" y="4802675"/>
            <a:ext cx="801189" cy="0"/>
          </a:xfrm>
          <a:prstGeom prst="straightConnector1">
            <a:avLst/>
          </a:prstGeom>
          <a:ln w="76200">
            <a:solidFill>
              <a:srgbClr val="FF8A6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9AC3242-B79D-BD57-FD7D-98F70084C216}"/>
              </a:ext>
            </a:extLst>
          </p:cNvPr>
          <p:cNvSpPr txBox="1"/>
          <p:nvPr/>
        </p:nvSpPr>
        <p:spPr>
          <a:xfrm>
            <a:off x="7019108" y="2434455"/>
            <a:ext cx="4162697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방대한 주제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부담스러운 동기부여 요소 </a:t>
            </a:r>
            <a:r>
              <a:rPr lang="en-US" altLang="ko-KR" dirty="0"/>
              <a:t>(</a:t>
            </a:r>
            <a:r>
              <a:rPr lang="ko-KR" altLang="en-US" dirty="0"/>
              <a:t>금전적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249054-DBCF-7D8F-0848-B94E1635E090}"/>
              </a:ext>
            </a:extLst>
          </p:cNvPr>
          <p:cNvSpPr txBox="1"/>
          <p:nvPr/>
        </p:nvSpPr>
        <p:spPr>
          <a:xfrm>
            <a:off x="7019108" y="4387488"/>
            <a:ext cx="4162697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시간</a:t>
            </a:r>
            <a:r>
              <a:rPr lang="en-US" altLang="ko-KR" dirty="0"/>
              <a:t>,</a:t>
            </a:r>
            <a:r>
              <a:rPr lang="ko-KR" altLang="en-US" dirty="0"/>
              <a:t>공간 제약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성격</a:t>
            </a:r>
            <a:r>
              <a:rPr lang="en-US" altLang="ko-KR" dirty="0"/>
              <a:t>, </a:t>
            </a:r>
            <a:r>
              <a:rPr lang="ko-KR" altLang="en-US" dirty="0"/>
              <a:t>성향에 따른 </a:t>
            </a:r>
            <a:r>
              <a:rPr lang="ko-KR" altLang="en-US" dirty="0" err="1"/>
              <a:t>비선호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2705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A9B6B148-2140-0048-4C1E-63437E64E32A}"/>
              </a:ext>
            </a:extLst>
          </p:cNvPr>
          <p:cNvSpPr/>
          <p:nvPr/>
        </p:nvSpPr>
        <p:spPr>
          <a:xfrm>
            <a:off x="0" y="100623"/>
            <a:ext cx="12192000" cy="108000"/>
          </a:xfrm>
          <a:prstGeom prst="rect">
            <a:avLst/>
          </a:prstGeom>
          <a:solidFill>
            <a:srgbClr val="FF4D15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F6A593F-3630-36CB-87CF-F2E0B7B66195}"/>
              </a:ext>
            </a:extLst>
          </p:cNvPr>
          <p:cNvSpPr/>
          <p:nvPr/>
        </p:nvSpPr>
        <p:spPr>
          <a:xfrm>
            <a:off x="0" y="6649376"/>
            <a:ext cx="12192000" cy="108000"/>
          </a:xfrm>
          <a:prstGeom prst="rect">
            <a:avLst/>
          </a:prstGeom>
          <a:solidFill>
            <a:srgbClr val="FF4D15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E8D7BD-5529-F471-F38C-DB3F3BA08C02}"/>
              </a:ext>
            </a:extLst>
          </p:cNvPr>
          <p:cNvSpPr txBox="1"/>
          <p:nvPr/>
        </p:nvSpPr>
        <p:spPr>
          <a:xfrm>
            <a:off x="795771" y="561057"/>
            <a:ext cx="22642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solidFill>
                  <a:srgbClr val="FF6433"/>
                </a:solidFill>
              </a:rPr>
              <a:t>기획 과정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2AFB8C9-917A-C9EA-52DC-0E2BA6255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558" y="1617688"/>
            <a:ext cx="7072640" cy="437730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5FE1D3A-3B7D-B3AB-BB08-594B5B8FE2AE}"/>
              </a:ext>
            </a:extLst>
          </p:cNvPr>
          <p:cNvSpPr txBox="1"/>
          <p:nvPr/>
        </p:nvSpPr>
        <p:spPr>
          <a:xfrm>
            <a:off x="795771" y="1874218"/>
            <a:ext cx="2934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페이지 명세서</a:t>
            </a:r>
            <a:endParaRPr lang="en-US" altLang="ko-KR" sz="2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55FC6A-6B0F-F90D-8DD8-C6416A4308BB}"/>
              </a:ext>
            </a:extLst>
          </p:cNvPr>
          <p:cNvSpPr txBox="1"/>
          <p:nvPr/>
        </p:nvSpPr>
        <p:spPr>
          <a:xfrm>
            <a:off x="569348" y="2505027"/>
            <a:ext cx="3387634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서비스 방향성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페이지 구성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필요한 </a:t>
            </a:r>
            <a:r>
              <a:rPr lang="en-US" altLang="ko-KR" dirty="0"/>
              <a:t>API </a:t>
            </a:r>
            <a:r>
              <a:rPr lang="ko-KR" altLang="en-US" dirty="0"/>
              <a:t>와 데이터 파악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54449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A9B6B148-2140-0048-4C1E-63437E64E32A}"/>
              </a:ext>
            </a:extLst>
          </p:cNvPr>
          <p:cNvSpPr/>
          <p:nvPr/>
        </p:nvSpPr>
        <p:spPr>
          <a:xfrm>
            <a:off x="0" y="100623"/>
            <a:ext cx="12192000" cy="108000"/>
          </a:xfrm>
          <a:prstGeom prst="rect">
            <a:avLst/>
          </a:prstGeom>
          <a:solidFill>
            <a:srgbClr val="FF4D15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F6A593F-3630-36CB-87CF-F2E0B7B66195}"/>
              </a:ext>
            </a:extLst>
          </p:cNvPr>
          <p:cNvSpPr/>
          <p:nvPr/>
        </p:nvSpPr>
        <p:spPr>
          <a:xfrm>
            <a:off x="0" y="6649376"/>
            <a:ext cx="12192000" cy="108000"/>
          </a:xfrm>
          <a:prstGeom prst="rect">
            <a:avLst/>
          </a:prstGeom>
          <a:solidFill>
            <a:srgbClr val="FF4D15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E8D7BD-5529-F471-F38C-DB3F3BA08C02}"/>
              </a:ext>
            </a:extLst>
          </p:cNvPr>
          <p:cNvSpPr txBox="1"/>
          <p:nvPr/>
        </p:nvSpPr>
        <p:spPr>
          <a:xfrm>
            <a:off x="795771" y="561057"/>
            <a:ext cx="22642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solidFill>
                  <a:srgbClr val="FF6433"/>
                </a:solidFill>
              </a:rPr>
              <a:t>기획 과정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FE1D3A-3B7D-B3AB-BB08-594B5B8FE2AE}"/>
              </a:ext>
            </a:extLst>
          </p:cNvPr>
          <p:cNvSpPr txBox="1"/>
          <p:nvPr/>
        </p:nvSpPr>
        <p:spPr>
          <a:xfrm>
            <a:off x="795771" y="1874218"/>
            <a:ext cx="2934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DATABASE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55FC6A-6B0F-F90D-8DD8-C6416A4308BB}"/>
              </a:ext>
            </a:extLst>
          </p:cNvPr>
          <p:cNvSpPr txBox="1"/>
          <p:nvPr/>
        </p:nvSpPr>
        <p:spPr>
          <a:xfrm>
            <a:off x="569348" y="2505027"/>
            <a:ext cx="3387634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정규화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변수명</a:t>
            </a:r>
            <a:r>
              <a:rPr lang="ko-KR" altLang="en-US" dirty="0"/>
              <a:t> 설정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테이블간 관계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외래 키 설정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902" y="1115055"/>
            <a:ext cx="5156846" cy="489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157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A9B6B148-2140-0048-4C1E-63437E64E32A}"/>
              </a:ext>
            </a:extLst>
          </p:cNvPr>
          <p:cNvSpPr/>
          <p:nvPr/>
        </p:nvSpPr>
        <p:spPr>
          <a:xfrm>
            <a:off x="0" y="100623"/>
            <a:ext cx="12192000" cy="108000"/>
          </a:xfrm>
          <a:prstGeom prst="rect">
            <a:avLst/>
          </a:prstGeom>
          <a:solidFill>
            <a:srgbClr val="FF4D15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F6A593F-3630-36CB-87CF-F2E0B7B66195}"/>
              </a:ext>
            </a:extLst>
          </p:cNvPr>
          <p:cNvSpPr/>
          <p:nvPr/>
        </p:nvSpPr>
        <p:spPr>
          <a:xfrm>
            <a:off x="0" y="6649376"/>
            <a:ext cx="12192000" cy="108000"/>
          </a:xfrm>
          <a:prstGeom prst="rect">
            <a:avLst/>
          </a:prstGeom>
          <a:solidFill>
            <a:srgbClr val="FF4D15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E8D7BD-5529-F471-F38C-DB3F3BA08C02}"/>
              </a:ext>
            </a:extLst>
          </p:cNvPr>
          <p:cNvSpPr txBox="1"/>
          <p:nvPr/>
        </p:nvSpPr>
        <p:spPr>
          <a:xfrm>
            <a:off x="795771" y="561057"/>
            <a:ext cx="22642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solidFill>
                  <a:srgbClr val="FF6433"/>
                </a:solidFill>
              </a:rPr>
              <a:t>기획 과정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FE1D3A-3B7D-B3AB-BB08-594B5B8FE2AE}"/>
              </a:ext>
            </a:extLst>
          </p:cNvPr>
          <p:cNvSpPr txBox="1"/>
          <p:nvPr/>
        </p:nvSpPr>
        <p:spPr>
          <a:xfrm>
            <a:off x="795771" y="1874218"/>
            <a:ext cx="2934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API </a:t>
            </a:r>
            <a:r>
              <a:rPr lang="ko-KR" altLang="en-US" sz="2000" b="1" dirty="0"/>
              <a:t>명세서</a:t>
            </a:r>
            <a:endParaRPr lang="en-US" altLang="ko-KR" sz="2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55FC6A-6B0F-F90D-8DD8-C6416A4308BB}"/>
              </a:ext>
            </a:extLst>
          </p:cNvPr>
          <p:cNvSpPr txBox="1"/>
          <p:nvPr/>
        </p:nvSpPr>
        <p:spPr>
          <a:xfrm>
            <a:off x="569348" y="2505027"/>
            <a:ext cx="3387634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전체적인 기능 구성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160" y="2033592"/>
            <a:ext cx="8551025" cy="344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774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A9B6B148-2140-0048-4C1E-63437E64E32A}"/>
              </a:ext>
            </a:extLst>
          </p:cNvPr>
          <p:cNvSpPr/>
          <p:nvPr/>
        </p:nvSpPr>
        <p:spPr>
          <a:xfrm>
            <a:off x="0" y="100623"/>
            <a:ext cx="12192000" cy="108000"/>
          </a:xfrm>
          <a:prstGeom prst="rect">
            <a:avLst/>
          </a:prstGeom>
          <a:solidFill>
            <a:srgbClr val="FF4D15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F6A593F-3630-36CB-87CF-F2E0B7B66195}"/>
              </a:ext>
            </a:extLst>
          </p:cNvPr>
          <p:cNvSpPr/>
          <p:nvPr/>
        </p:nvSpPr>
        <p:spPr>
          <a:xfrm>
            <a:off x="0" y="6649376"/>
            <a:ext cx="12192000" cy="108000"/>
          </a:xfrm>
          <a:prstGeom prst="rect">
            <a:avLst/>
          </a:prstGeom>
          <a:solidFill>
            <a:srgbClr val="FF4D15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E8D7BD-5529-F471-F38C-DB3F3BA08C02}"/>
              </a:ext>
            </a:extLst>
          </p:cNvPr>
          <p:cNvSpPr txBox="1"/>
          <p:nvPr/>
        </p:nvSpPr>
        <p:spPr>
          <a:xfrm>
            <a:off x="795771" y="561057"/>
            <a:ext cx="22642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solidFill>
                  <a:srgbClr val="FF6433"/>
                </a:solidFill>
              </a:rPr>
              <a:t>기획 과정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FE1D3A-3B7D-B3AB-BB08-594B5B8FE2AE}"/>
              </a:ext>
            </a:extLst>
          </p:cNvPr>
          <p:cNvSpPr txBox="1"/>
          <p:nvPr/>
        </p:nvSpPr>
        <p:spPr>
          <a:xfrm>
            <a:off x="795771" y="1874218"/>
            <a:ext cx="2934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목업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(Figma)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55FC6A-6B0F-F90D-8DD8-C6416A4308BB}"/>
              </a:ext>
            </a:extLst>
          </p:cNvPr>
          <p:cNvSpPr txBox="1"/>
          <p:nvPr/>
        </p:nvSpPr>
        <p:spPr>
          <a:xfrm>
            <a:off x="569348" y="2505027"/>
            <a:ext cx="3387634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페이지 구성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페이지 별 상호작용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작업현황 파악</a:t>
            </a:r>
            <a:endParaRPr lang="en-US" altLang="ko-KR" dirty="0"/>
          </a:p>
        </p:txBody>
      </p:sp>
      <p:pic>
        <p:nvPicPr>
          <p:cNvPr id="3" name="그림 2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216C35CB-612E-8C55-832D-51A2EC0860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44" t="11931" r="27928" b="905"/>
          <a:stretch/>
        </p:blipFill>
        <p:spPr>
          <a:xfrm>
            <a:off x="5735660" y="893486"/>
            <a:ext cx="4253072" cy="540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754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A9B6B148-2140-0048-4C1E-63437E64E32A}"/>
              </a:ext>
            </a:extLst>
          </p:cNvPr>
          <p:cNvSpPr/>
          <p:nvPr/>
        </p:nvSpPr>
        <p:spPr>
          <a:xfrm>
            <a:off x="0" y="100623"/>
            <a:ext cx="12192000" cy="108000"/>
          </a:xfrm>
          <a:prstGeom prst="rect">
            <a:avLst/>
          </a:prstGeom>
          <a:solidFill>
            <a:srgbClr val="FF4D15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F6A593F-3630-36CB-87CF-F2E0B7B66195}"/>
              </a:ext>
            </a:extLst>
          </p:cNvPr>
          <p:cNvSpPr/>
          <p:nvPr/>
        </p:nvSpPr>
        <p:spPr>
          <a:xfrm>
            <a:off x="0" y="6649376"/>
            <a:ext cx="12192000" cy="108000"/>
          </a:xfrm>
          <a:prstGeom prst="rect">
            <a:avLst/>
          </a:prstGeom>
          <a:solidFill>
            <a:srgbClr val="FF4D15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E8D7BD-5529-F471-F38C-DB3F3BA08C02}"/>
              </a:ext>
            </a:extLst>
          </p:cNvPr>
          <p:cNvSpPr txBox="1"/>
          <p:nvPr/>
        </p:nvSpPr>
        <p:spPr>
          <a:xfrm>
            <a:off x="795771" y="561057"/>
            <a:ext cx="22642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solidFill>
                  <a:srgbClr val="FF6433"/>
                </a:solidFill>
              </a:rPr>
              <a:t>개발 도구</a:t>
            </a:r>
          </a:p>
        </p:txBody>
      </p:sp>
      <p:pic>
        <p:nvPicPr>
          <p:cNvPr id="4" name="그림 3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33EAF200-C66F-3FF2-0B30-22153A61C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320" y="2764584"/>
            <a:ext cx="3296110" cy="135273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6C2CFB2-D2F2-F472-C6A5-22D6AC5D8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704" y="2419794"/>
            <a:ext cx="2873829" cy="73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ue.js 기본 사용법">
            <a:extLst>
              <a:ext uri="{FF2B5EF4-FFF2-40B4-BE49-F238E27FC236}">
                <a16:creationId xmlns:a16="http://schemas.microsoft.com/office/drawing/2014/main" id="{099CF4CD-112E-1DAA-88E1-BD01F75D0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479" y="2070176"/>
            <a:ext cx="23812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 descr="MySQL - 나무위키">
            <a:extLst>
              <a:ext uri="{FF2B5EF4-FFF2-40B4-BE49-F238E27FC236}">
                <a16:creationId xmlns:a16="http://schemas.microsoft.com/office/drawing/2014/main" id="{7376DCB3-FB5F-078C-89A8-F68F69DC3D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4" name="Picture 10" descr="MySQL 무료로 다운 받기 - 2023년 최신 버전">
            <a:extLst>
              <a:ext uri="{FF2B5EF4-FFF2-40B4-BE49-F238E27FC236}">
                <a16:creationId xmlns:a16="http://schemas.microsoft.com/office/drawing/2014/main" id="{A5765103-9D09-C46D-D9DD-A0FB92761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090" y="3624082"/>
            <a:ext cx="270510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820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A9B6B148-2140-0048-4C1E-63437E64E32A}"/>
              </a:ext>
            </a:extLst>
          </p:cNvPr>
          <p:cNvSpPr/>
          <p:nvPr/>
        </p:nvSpPr>
        <p:spPr>
          <a:xfrm>
            <a:off x="0" y="100623"/>
            <a:ext cx="12192000" cy="108000"/>
          </a:xfrm>
          <a:prstGeom prst="rect">
            <a:avLst/>
          </a:prstGeom>
          <a:solidFill>
            <a:srgbClr val="FF4D15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F6A593F-3630-36CB-87CF-F2E0B7B66195}"/>
              </a:ext>
            </a:extLst>
          </p:cNvPr>
          <p:cNvSpPr/>
          <p:nvPr/>
        </p:nvSpPr>
        <p:spPr>
          <a:xfrm>
            <a:off x="0" y="6649376"/>
            <a:ext cx="12192000" cy="108000"/>
          </a:xfrm>
          <a:prstGeom prst="rect">
            <a:avLst/>
          </a:prstGeom>
          <a:solidFill>
            <a:srgbClr val="FF4D15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E8D7BD-5529-F471-F38C-DB3F3BA08C02}"/>
              </a:ext>
            </a:extLst>
          </p:cNvPr>
          <p:cNvSpPr txBox="1"/>
          <p:nvPr/>
        </p:nvSpPr>
        <p:spPr>
          <a:xfrm>
            <a:off x="795771" y="561057"/>
            <a:ext cx="22642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solidFill>
                  <a:srgbClr val="FF6433"/>
                </a:solidFill>
              </a:rPr>
              <a:t>주요 기능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FE1D3A-3B7D-B3AB-BB08-594B5B8FE2AE}"/>
              </a:ext>
            </a:extLst>
          </p:cNvPr>
          <p:cNvSpPr txBox="1"/>
          <p:nvPr/>
        </p:nvSpPr>
        <p:spPr>
          <a:xfrm>
            <a:off x="795771" y="1874218"/>
            <a:ext cx="2934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홈페이지</a:t>
            </a:r>
            <a:endParaRPr lang="en-US" altLang="ko-KR" sz="2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55FC6A-6B0F-F90D-8DD8-C6416A4308BB}"/>
              </a:ext>
            </a:extLst>
          </p:cNvPr>
          <p:cNvSpPr txBox="1"/>
          <p:nvPr/>
        </p:nvSpPr>
        <p:spPr>
          <a:xfrm>
            <a:off x="569348" y="2505027"/>
            <a:ext cx="3387634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랜덤 명언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로그인 상태에 따라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네비게이션 변화</a:t>
            </a:r>
            <a:endParaRPr lang="en-US" altLang="ko-KR" dirty="0"/>
          </a:p>
        </p:txBody>
      </p:sp>
      <p:pic>
        <p:nvPicPr>
          <p:cNvPr id="4" name="그림 3" descr="텍스트, 스크린샷, 인간의 얼굴, 그래픽 디자인이(가) 표시된 사진&#10;&#10;자동 생성된 설명">
            <a:extLst>
              <a:ext uri="{FF2B5EF4-FFF2-40B4-BE49-F238E27FC236}">
                <a16:creationId xmlns:a16="http://schemas.microsoft.com/office/drawing/2014/main" id="{34C3A625-B24D-905F-4C29-934515B973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8"/>
          <a:stretch/>
        </p:blipFill>
        <p:spPr>
          <a:xfrm>
            <a:off x="3730560" y="1507403"/>
            <a:ext cx="8019864" cy="404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319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243</Words>
  <Application>Microsoft Office PowerPoint</Application>
  <PresentationFormat>와이드스크린</PresentationFormat>
  <Paragraphs>79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Open Sans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Seok Joon Yoon</dc:creator>
  <cp:lastModifiedBy>SSAFY</cp:lastModifiedBy>
  <cp:revision>15</cp:revision>
  <dcterms:created xsi:type="dcterms:W3CDTF">2023-05-25T15:38:49Z</dcterms:created>
  <dcterms:modified xsi:type="dcterms:W3CDTF">2023-05-25T23:29:46Z</dcterms:modified>
</cp:coreProperties>
</file>