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1" r:id="rId1"/>
    <p:sldMasterId id="2147483904" r:id="rId2"/>
  </p:sldMasterIdLst>
  <p:notesMasterIdLst>
    <p:notesMasterId r:id="rId16"/>
  </p:notesMasterIdLst>
  <p:handoutMasterIdLst>
    <p:handoutMasterId r:id="rId17"/>
  </p:handoutMasterIdLst>
  <p:sldIdLst>
    <p:sldId id="256" r:id="rId3"/>
    <p:sldId id="259" r:id="rId4"/>
    <p:sldId id="279" r:id="rId5"/>
    <p:sldId id="277" r:id="rId6"/>
    <p:sldId id="274" r:id="rId7"/>
    <p:sldId id="283" r:id="rId8"/>
    <p:sldId id="273" r:id="rId9"/>
    <p:sldId id="280" r:id="rId10"/>
    <p:sldId id="281" r:id="rId11"/>
    <p:sldId id="282" r:id="rId12"/>
    <p:sldId id="278" r:id="rId13"/>
    <p:sldId id="275" r:id="rId14"/>
    <p:sldId id="269" r:id="rId15"/>
  </p:sldIdLst>
  <p:sldSz cx="12192000" cy="6858000"/>
  <p:notesSz cx="6858000" cy="9144000"/>
  <p:defaultTex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cmAuthor id="2" name="Sohee Kim" initials="SK"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D00"/>
    <a:srgbClr val="13A983"/>
    <a:srgbClr val="009BA4"/>
    <a:srgbClr val="93C356"/>
    <a:srgbClr val="BCCF02"/>
    <a:srgbClr val="28618C"/>
    <a:srgbClr val="539DC5"/>
    <a:srgbClr val="02ACA8"/>
    <a:srgbClr val="E02D8A"/>
    <a:srgbClr val="00A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60892" autoAdjust="0"/>
  </p:normalViewPr>
  <p:slideViewPr>
    <p:cSldViewPr snapToGrid="0" snapToObjects="1">
      <p:cViewPr varScale="1">
        <p:scale>
          <a:sx n="52" d="100"/>
          <a:sy n="52" d="100"/>
        </p:scale>
        <p:origin x="1070" y="43"/>
      </p:cViewPr>
      <p:guideLst/>
    </p:cSldViewPr>
  </p:slideViewPr>
  <p:notesTextViewPr>
    <p:cViewPr>
      <p:scale>
        <a:sx n="1" d="1"/>
        <a:sy n="1" d="1"/>
      </p:scale>
      <p:origin x="0" y="0"/>
    </p:cViewPr>
  </p:notesTextViewPr>
  <p:notesViewPr>
    <p:cSldViewPr snapToGrid="0" snapToObjects="1">
      <p:cViewPr varScale="1">
        <p:scale>
          <a:sx n="41" d="100"/>
          <a:sy n="41" d="100"/>
        </p:scale>
        <p:origin x="1656"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29.01.2020</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29.01.2020</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Sohee</a:t>
            </a:r>
          </a:p>
          <a:p>
            <a:r>
              <a:rPr lang="en-US" altLang="ko-KR" dirty="0"/>
              <a:t>We will present the presentation as the following table of contents.</a:t>
            </a:r>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2</a:t>
            </a:fld>
            <a:endParaRPr lang="de-DE"/>
          </a:p>
        </p:txBody>
      </p:sp>
    </p:spTree>
    <p:extLst>
      <p:ext uri="{BB962C8B-B14F-4D97-AF65-F5344CB8AC3E}">
        <p14:creationId xmlns:p14="http://schemas.microsoft.com/office/powerpoint/2010/main" val="1260403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Shaon</a:t>
            </a:r>
            <a:endParaRPr lang="en-US" altLang="ko-KR" dirty="0"/>
          </a:p>
          <a:p>
            <a:r>
              <a:rPr lang="en-US" altLang="ko-KR" dirty="0"/>
              <a:t>Running the code using the example data from the previous example gave the following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Sorting the problem according to the machine (constraints provided) in the table. </a:t>
            </a:r>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11</a:t>
            </a:fld>
            <a:endParaRPr lang="de-DE"/>
          </a:p>
        </p:txBody>
      </p:sp>
    </p:spTree>
    <p:extLst>
      <p:ext uri="{BB962C8B-B14F-4D97-AF65-F5344CB8AC3E}">
        <p14:creationId xmlns:p14="http://schemas.microsoft.com/office/powerpoint/2010/main" val="3334836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Sohee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The Simulated Annealing algorithm is pretty effective but not the fastest method of solving the </a:t>
            </a:r>
            <a:r>
              <a:rPr lang="en-US" altLang="ko-KR" dirty="0" err="1"/>
              <a:t>Jobshop</a:t>
            </a:r>
            <a:r>
              <a:rPr lang="en-US" altLang="ko-KR" dirty="0"/>
              <a:t>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the SA works more efficiently to carry out a bigger search in the solution space of the problem, in a shorter period of time, obtaining better solutions in JSSP.</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12</a:t>
            </a:fld>
            <a:endParaRPr lang="de-DE"/>
          </a:p>
        </p:txBody>
      </p:sp>
    </p:spTree>
    <p:extLst>
      <p:ext uri="{BB962C8B-B14F-4D97-AF65-F5344CB8AC3E}">
        <p14:creationId xmlns:p14="http://schemas.microsoft.com/office/powerpoint/2010/main" val="790420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Thank you for your attention.</a:t>
            </a:r>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13</a:t>
            </a:fld>
            <a:endParaRPr lang="de-DE"/>
          </a:p>
        </p:txBody>
      </p:sp>
    </p:spTree>
    <p:extLst>
      <p:ext uri="{BB962C8B-B14F-4D97-AF65-F5344CB8AC3E}">
        <p14:creationId xmlns:p14="http://schemas.microsoft.com/office/powerpoint/2010/main" val="291203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Sohee</a:t>
            </a:r>
          </a:p>
          <a:p>
            <a:r>
              <a:rPr lang="en-US" altLang="ko-KR" dirty="0"/>
              <a:t>The main objective of the JSSP is to find a schedule of operations that is the completed time of carrying total operations out in the schedule for n jobs and m machines.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The aim is to minimizes the finish time of the last operation, namely, the </a:t>
            </a:r>
            <a:r>
              <a:rPr lang="en-US" altLang="ko-KR" dirty="0" err="1"/>
              <a:t>makespan</a:t>
            </a:r>
            <a:r>
              <a:rPr lang="en-US" altLang="ko-KR"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3</a:t>
            </a:fld>
            <a:endParaRPr lang="de-DE"/>
          </a:p>
        </p:txBody>
      </p:sp>
    </p:spTree>
    <p:extLst>
      <p:ext uri="{BB962C8B-B14F-4D97-AF65-F5344CB8AC3E}">
        <p14:creationId xmlns:p14="http://schemas.microsoft.com/office/powerpoint/2010/main" val="166969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Sohee</a:t>
            </a:r>
          </a:p>
          <a:p>
            <a:r>
              <a:rPr lang="en-US" altLang="ko-KR" dirty="0"/>
              <a:t>We try to solve the problem by Simulated Annealing algorithm </a:t>
            </a:r>
          </a:p>
          <a:p>
            <a:r>
              <a:rPr lang="en-US" altLang="ko-KR" dirty="0"/>
              <a:t>From now on, We will explain the code we implemented.</a:t>
            </a:r>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4</a:t>
            </a:fld>
            <a:endParaRPr lang="de-DE"/>
          </a:p>
        </p:txBody>
      </p:sp>
    </p:spTree>
    <p:extLst>
      <p:ext uri="{BB962C8B-B14F-4D97-AF65-F5344CB8AC3E}">
        <p14:creationId xmlns:p14="http://schemas.microsoft.com/office/powerpoint/2010/main" val="198481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Sohee</a:t>
            </a:r>
          </a:p>
          <a:p>
            <a:r>
              <a:rPr lang="en-US" altLang="ko-KR" dirty="0"/>
              <a:t>There are some constraints before we solve this problem.:</a:t>
            </a:r>
          </a:p>
          <a:p>
            <a:endParaRPr lang="en-US" altLang="ko-KR" dirty="0"/>
          </a:p>
          <a:p>
            <a:r>
              <a:rPr lang="en-US" altLang="ko-KR" dirty="0"/>
              <a:t>There is an order of precedence in the operations of a job.</a:t>
            </a:r>
          </a:p>
          <a:p>
            <a:r>
              <a:rPr lang="en-US" altLang="ko-KR" dirty="0"/>
              <a:t>An operation that has already started cannot be interrupted.</a:t>
            </a:r>
          </a:p>
          <a:p>
            <a:r>
              <a:rPr lang="en-US" altLang="ko-KR" dirty="0"/>
              <a:t>No machine may process more than one job at a time.</a:t>
            </a:r>
          </a:p>
          <a:p>
            <a:r>
              <a:rPr lang="en-US" altLang="ko-KR" dirty="0"/>
              <a:t>No job may be processed by more than one machine at a time</a:t>
            </a:r>
          </a:p>
          <a:p>
            <a:r>
              <a:rPr lang="en-US" altLang="ko-KR" dirty="0"/>
              <a:t>All jobs must be processed in each machine only one time</a:t>
            </a:r>
            <a:endParaRPr lang="ko-KR" altLang="en-US"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5</a:t>
            </a:fld>
            <a:endParaRPr lang="de-DE"/>
          </a:p>
        </p:txBody>
      </p:sp>
    </p:spTree>
    <p:extLst>
      <p:ext uri="{BB962C8B-B14F-4D97-AF65-F5344CB8AC3E}">
        <p14:creationId xmlns:p14="http://schemas.microsoft.com/office/powerpoint/2010/main" val="153056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Shaon</a:t>
            </a:r>
            <a:endParaRPr lang="en-US" altLang="ko-KR" dirty="0"/>
          </a:p>
          <a:p>
            <a:r>
              <a:rPr lang="en-US" altLang="ko-KR" dirty="0"/>
              <a:t>These constraints are implemented in our code as follows:</a:t>
            </a:r>
            <a:r>
              <a:rPr lang="en-US" altLang="ko-KR" baseline="0" dirty="0"/>
              <a:t> </a:t>
            </a:r>
            <a:r>
              <a:rPr lang="en-US" altLang="ko-KR" sz="1200" dirty="0"/>
              <a:t>A machine can't work on two tasks at the same time. So in code I put flag for machine and after calculating</a:t>
            </a:r>
            <a:r>
              <a:rPr lang="en-US" altLang="ko-KR" sz="1200" baseline="0" dirty="0"/>
              <a:t> cost I just store the end time for this machine. </a:t>
            </a:r>
            <a:endParaRPr lang="en-US" altLang="ko-KR" sz="1200" dirty="0"/>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6</a:t>
            </a:fld>
            <a:endParaRPr lang="de-DE"/>
          </a:p>
        </p:txBody>
      </p:sp>
    </p:spTree>
    <p:extLst>
      <p:ext uri="{BB962C8B-B14F-4D97-AF65-F5344CB8AC3E}">
        <p14:creationId xmlns:p14="http://schemas.microsoft.com/office/powerpoint/2010/main" val="377485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Sohee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At each time step, the algorithm randomly selects a solution close to the current one, measures its quality, and then decides to move to it or to stay with the current solution based on either one of two probabilities between which it chooses on the basis of the fact that the new solution is better or worse than the current one.</a:t>
            </a:r>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7</a:t>
            </a:fld>
            <a:endParaRPr lang="de-DE"/>
          </a:p>
        </p:txBody>
      </p:sp>
    </p:spTree>
    <p:extLst>
      <p:ext uri="{BB962C8B-B14F-4D97-AF65-F5344CB8AC3E}">
        <p14:creationId xmlns:p14="http://schemas.microsoft.com/office/powerpoint/2010/main" val="13834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Shaon</a:t>
            </a: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These neighborhood functions are implemented in our code as follows:</a:t>
            </a:r>
            <a:r>
              <a:rPr lang="en-US" altLang="ko-KR" baseline="0" dirty="0"/>
              <a:t> There are two modes to select neighbor. Normal and random. In normal mode it will select immediate next state and in random mode it will select randomly any state. After that all state just shuffles and stores in neighbors array.</a:t>
            </a: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8</a:t>
            </a:fld>
            <a:endParaRPr lang="de-DE"/>
          </a:p>
        </p:txBody>
      </p:sp>
    </p:spTree>
    <p:extLst>
      <p:ext uri="{BB962C8B-B14F-4D97-AF65-F5344CB8AC3E}">
        <p14:creationId xmlns:p14="http://schemas.microsoft.com/office/powerpoint/2010/main" val="602937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Shaon</a:t>
            </a: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These neighborhood functions are implemented in our code as follows:</a:t>
            </a:r>
            <a:r>
              <a:rPr lang="en-US" altLang="ko-KR" baseline="0" dirty="0"/>
              <a:t> Here we set a termination time. For this termination time `actual cost` first calculate the state cost then visit every neighbor and calculate neighbor state cost. If neighbor cost is less then the state jump that neighbor and hold that state cost. Otherwise line 72 it will calculate probability and select the next state. Every time it will also calculate the reduction factor in line 61. After finishing termination time this function return actual cost and the state.</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9</a:t>
            </a:fld>
            <a:endParaRPr lang="de-DE"/>
          </a:p>
        </p:txBody>
      </p:sp>
    </p:spTree>
    <p:extLst>
      <p:ext uri="{BB962C8B-B14F-4D97-AF65-F5344CB8AC3E}">
        <p14:creationId xmlns:p14="http://schemas.microsoft.com/office/powerpoint/2010/main" val="1273086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Shaon</a:t>
            </a:r>
            <a:endParaRPr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a:t>These Simulated Annealing search function experiment a couple of solution to identify it is best cost or not.</a:t>
            </a:r>
            <a:endParaRPr lang="ko-KR" altLang="en-US"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969AC09-DF60-43F4-96BF-67D4D9A74094}" type="slidenum">
              <a:rPr lang="de-DE" smtClean="0"/>
              <a:t>10</a:t>
            </a:fld>
            <a:endParaRPr lang="de-DE"/>
          </a:p>
        </p:txBody>
      </p:sp>
    </p:spTree>
    <p:extLst>
      <p:ext uri="{BB962C8B-B14F-4D97-AF65-F5344CB8AC3E}">
        <p14:creationId xmlns:p14="http://schemas.microsoft.com/office/powerpoint/2010/main" val="876735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6"/>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Untertitel 2"/>
          <p:cNvSpPr>
            <a:spLocks noGrp="1"/>
          </p:cNvSpPr>
          <p:nvPr>
            <p:ph type="subTitle" idx="1" hasCustomPrompt="1"/>
          </p:nvPr>
        </p:nvSpPr>
        <p:spPr>
          <a:xfrm>
            <a:off x="874714" y="4494775"/>
            <a:ext cx="10438871" cy="1334525"/>
          </a:xfrm>
        </p:spPr>
        <p:txBody>
          <a:bodyPr/>
          <a:lstStyle>
            <a:lvl1pPr marL="0" indent="0" algn="l">
              <a:buNone/>
              <a:defRPr>
                <a:solidFill>
                  <a:schemeClr val="bg1">
                    <a:alpha val="80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2" indent="0" algn="ctr">
              <a:buNone/>
              <a:defRPr>
                <a:solidFill>
                  <a:schemeClr val="tx1">
                    <a:tint val="75000"/>
                  </a:schemeClr>
                </a:solidFill>
              </a:defRPr>
            </a:lvl4pPr>
            <a:lvl5pPr marL="1828534" indent="0" algn="ctr">
              <a:buNone/>
              <a:defRPr>
                <a:solidFill>
                  <a:schemeClr val="tx1">
                    <a:tint val="75000"/>
                  </a:schemeClr>
                </a:solidFill>
              </a:defRPr>
            </a:lvl5pPr>
            <a:lvl6pPr marL="2285670" indent="0" algn="ctr">
              <a:buNone/>
              <a:defRPr>
                <a:solidFill>
                  <a:schemeClr val="tx1">
                    <a:tint val="75000"/>
                  </a:schemeClr>
                </a:solidFill>
              </a:defRPr>
            </a:lvl6pPr>
            <a:lvl7pPr marL="2742803" indent="0" algn="ctr">
              <a:buNone/>
              <a:defRPr>
                <a:solidFill>
                  <a:schemeClr val="tx1">
                    <a:tint val="75000"/>
                  </a:schemeClr>
                </a:solidFill>
              </a:defRPr>
            </a:lvl7pPr>
            <a:lvl8pPr marL="3199936" indent="0" algn="ctr">
              <a:buNone/>
              <a:defRPr>
                <a:solidFill>
                  <a:schemeClr val="tx1">
                    <a:tint val="75000"/>
                  </a:schemeClr>
                </a:solidFill>
              </a:defRPr>
            </a:lvl8pPr>
            <a:lvl9pPr marL="365707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3" y="2420841"/>
            <a:ext cx="10438873" cy="828676"/>
          </a:xfrm>
          <a:ln>
            <a:noFill/>
          </a:ln>
        </p:spPr>
        <p:txBody>
          <a:bodyPr/>
          <a:lstStyle>
            <a:lvl1pPr>
              <a:spcBef>
                <a:spcPts val="0"/>
              </a:spcBef>
              <a:defRPr sz="160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5"/>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Titel 1"/>
          <p:cNvSpPr>
            <a:spLocks noGrp="1"/>
          </p:cNvSpPr>
          <p:nvPr>
            <p:ph type="title" hasCustomPrompt="1"/>
          </p:nvPr>
        </p:nvSpPr>
        <p:spPr>
          <a:xfrm>
            <a:off x="874713" y="3392203"/>
            <a:ext cx="10438873" cy="972108"/>
          </a:xfrm>
          <a:ln>
            <a:noFill/>
          </a:ln>
        </p:spPr>
        <p:txBody>
          <a:bodyPr/>
          <a:lstStyle>
            <a:lvl1pPr>
              <a:defRPr sz="3200" b="1">
                <a:solidFill>
                  <a:schemeClr val="bg1"/>
                </a:solidFill>
              </a:defRPr>
            </a:lvl1pPr>
          </a:lstStyle>
          <a:p>
            <a:r>
              <a:rPr lang="de-DE" dirty="0"/>
              <a:t>Titelmasterformat</a:t>
            </a:r>
            <a:br>
              <a:rPr lang="de-DE" dirty="0"/>
            </a:br>
            <a:r>
              <a:rPr lang="de-DE" dirty="0"/>
              <a:t>durch Klicken bearbeiten</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Tree>
    <p:extLst>
      <p:ext uri="{BB962C8B-B14F-4D97-AF65-F5344CB8AC3E}">
        <p14:creationId xmlns:p14="http://schemas.microsoft.com/office/powerpoint/2010/main" val="1330912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ko-KR" altLang="en-US"/>
              <a:t>마스터 제목 스타일 편집</a:t>
            </a:r>
            <a:endParaRPr lang="de-DE" dirty="0"/>
          </a:p>
        </p:txBody>
      </p:sp>
    </p:spTree>
    <p:extLst>
      <p:ext uri="{BB962C8B-B14F-4D97-AF65-F5344CB8AC3E}">
        <p14:creationId xmlns:p14="http://schemas.microsoft.com/office/powerpoint/2010/main" val="105984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ko-KR" altLang="en-US"/>
              <a:t>마스터 제목 스타일 편집</a:t>
            </a:r>
            <a:endParaRPr lang="de-DE" dirty="0"/>
          </a:p>
        </p:txBody>
      </p:sp>
      <p:sp>
        <p:nvSpPr>
          <p:cNvPr id="7" name="Bildplatzhalter 6"/>
          <p:cNvSpPr>
            <a:spLocks noGrp="1"/>
          </p:cNvSpPr>
          <p:nvPr>
            <p:ph type="pic" sz="quarter" idx="10"/>
          </p:nvPr>
        </p:nvSpPr>
        <p:spPr>
          <a:xfrm>
            <a:off x="0" y="1030288"/>
            <a:ext cx="12192000" cy="5099050"/>
          </a:xfrm>
        </p:spPr>
        <p:txBody>
          <a:bodyPr/>
          <a:lstStyle/>
          <a:p>
            <a:r>
              <a:rPr lang="ko-KR" altLang="en-US"/>
              <a:t>그림을 추가하려면 아이콘을 클릭하십시오</a:t>
            </a:r>
            <a:endParaRPr lang="de-DE"/>
          </a:p>
        </p:txBody>
      </p:sp>
    </p:spTree>
    <p:extLst>
      <p:ext uri="{BB962C8B-B14F-4D97-AF65-F5344CB8AC3E}">
        <p14:creationId xmlns:p14="http://schemas.microsoft.com/office/powerpoint/2010/main" val="3258956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6"/>
            <a:ext cx="12192000" cy="6129331"/>
          </a:xfrm>
        </p:spPr>
        <p:txBody>
          <a:bodyPr/>
          <a:lstStyle/>
          <a:p>
            <a:r>
              <a:rPr lang="ko-KR" altLang="en-US"/>
              <a:t>그림을 추가하려면 아이콘을 클릭하십시오</a:t>
            </a:r>
            <a:endParaRPr lang="de-DE"/>
          </a:p>
        </p:txBody>
      </p:sp>
    </p:spTree>
    <p:extLst>
      <p:ext uri="{BB962C8B-B14F-4D97-AF65-F5344CB8AC3E}">
        <p14:creationId xmlns:p14="http://schemas.microsoft.com/office/powerpoint/2010/main" val="2679611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010023-A91D-48A7-8661-027BAA87FBE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7DDBC5A1-5D84-4283-9B9B-17B2FFCEC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F9408A9-B3CA-4ECF-B5D4-1B8C2347F6E4}"/>
              </a:ext>
            </a:extLst>
          </p:cNvPr>
          <p:cNvSpPr>
            <a:spLocks noGrp="1"/>
          </p:cNvSpPr>
          <p:nvPr>
            <p:ph type="dt" sz="half" idx="10"/>
          </p:nvPr>
        </p:nvSpPr>
        <p:spPr/>
        <p:txBody>
          <a:bodyPr/>
          <a:lstStyle/>
          <a:p>
            <a:r>
              <a:rPr lang="en-US" altLang="ko-KR"/>
              <a:t>21th January 2020</a:t>
            </a:r>
            <a:endParaRPr lang="ko-KR" altLang="en-US"/>
          </a:p>
        </p:txBody>
      </p:sp>
      <p:sp>
        <p:nvSpPr>
          <p:cNvPr id="5" name="바닥글 개체 틀 4">
            <a:extLst>
              <a:ext uri="{FF2B5EF4-FFF2-40B4-BE49-F238E27FC236}">
                <a16:creationId xmlns:a16="http://schemas.microsoft.com/office/drawing/2014/main" id="{AFD00149-FEA0-408A-A16E-62EE2CB5B69A}"/>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6" name="슬라이드 번호 개체 틀 5">
            <a:extLst>
              <a:ext uri="{FF2B5EF4-FFF2-40B4-BE49-F238E27FC236}">
                <a16:creationId xmlns:a16="http://schemas.microsoft.com/office/drawing/2014/main" id="{00C1C650-EE09-4C06-9529-ACED18FC41A0}"/>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757055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355DA7-FCE4-4B12-A336-73A2B45E324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4026B80-68D1-478D-A499-1014A3DEBB6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C27A34D-DCDC-455A-9AF8-B440FA96EAC5}"/>
              </a:ext>
            </a:extLst>
          </p:cNvPr>
          <p:cNvSpPr>
            <a:spLocks noGrp="1"/>
          </p:cNvSpPr>
          <p:nvPr>
            <p:ph type="dt" sz="half" idx="10"/>
          </p:nvPr>
        </p:nvSpPr>
        <p:spPr/>
        <p:txBody>
          <a:bodyPr/>
          <a:lstStyle/>
          <a:p>
            <a:r>
              <a:rPr lang="en-US" altLang="ko-KR"/>
              <a:t>21th January 2020</a:t>
            </a:r>
            <a:endParaRPr lang="ko-KR" altLang="en-US"/>
          </a:p>
        </p:txBody>
      </p:sp>
      <p:sp>
        <p:nvSpPr>
          <p:cNvPr id="5" name="바닥글 개체 틀 4">
            <a:extLst>
              <a:ext uri="{FF2B5EF4-FFF2-40B4-BE49-F238E27FC236}">
                <a16:creationId xmlns:a16="http://schemas.microsoft.com/office/drawing/2014/main" id="{B0F8C649-31B0-42D5-B074-F901EA875C30}"/>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6" name="슬라이드 번호 개체 틀 5">
            <a:extLst>
              <a:ext uri="{FF2B5EF4-FFF2-40B4-BE49-F238E27FC236}">
                <a16:creationId xmlns:a16="http://schemas.microsoft.com/office/drawing/2014/main" id="{A3ECA2C2-DD17-4EA7-8311-9BA5FA173423}"/>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3229054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7EB3EC-4DAE-466E-A331-D73F1CF7F03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E5C37C1-BBD4-4609-BB6F-FEDEA0EF36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BB9C978-4355-464B-8856-272A7614A089}"/>
              </a:ext>
            </a:extLst>
          </p:cNvPr>
          <p:cNvSpPr>
            <a:spLocks noGrp="1"/>
          </p:cNvSpPr>
          <p:nvPr>
            <p:ph type="dt" sz="half" idx="10"/>
          </p:nvPr>
        </p:nvSpPr>
        <p:spPr/>
        <p:txBody>
          <a:bodyPr/>
          <a:lstStyle/>
          <a:p>
            <a:r>
              <a:rPr lang="en-US" altLang="ko-KR"/>
              <a:t>21th January 2020</a:t>
            </a:r>
            <a:endParaRPr lang="ko-KR" altLang="en-US"/>
          </a:p>
        </p:txBody>
      </p:sp>
      <p:sp>
        <p:nvSpPr>
          <p:cNvPr id="5" name="바닥글 개체 틀 4">
            <a:extLst>
              <a:ext uri="{FF2B5EF4-FFF2-40B4-BE49-F238E27FC236}">
                <a16:creationId xmlns:a16="http://schemas.microsoft.com/office/drawing/2014/main" id="{868B7F28-C722-48E1-BDF5-92F9C3FC1DF6}"/>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6" name="슬라이드 번호 개체 틀 5">
            <a:extLst>
              <a:ext uri="{FF2B5EF4-FFF2-40B4-BE49-F238E27FC236}">
                <a16:creationId xmlns:a16="http://schemas.microsoft.com/office/drawing/2014/main" id="{E94EBD2F-976C-44C5-A35E-9727751C5156}"/>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20913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2E4D50-2CC8-419E-BB55-AD46390F5EA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158429D-B002-4C00-9F1F-5ABF0397E36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EE15499-8ADB-4484-A101-B049DE2FD7A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20EE516-1209-49C3-BC35-EEAD4288A62D}"/>
              </a:ext>
            </a:extLst>
          </p:cNvPr>
          <p:cNvSpPr>
            <a:spLocks noGrp="1"/>
          </p:cNvSpPr>
          <p:nvPr>
            <p:ph type="dt" sz="half" idx="10"/>
          </p:nvPr>
        </p:nvSpPr>
        <p:spPr/>
        <p:txBody>
          <a:bodyPr/>
          <a:lstStyle/>
          <a:p>
            <a:r>
              <a:rPr lang="en-US" altLang="ko-KR"/>
              <a:t>21th January 2020</a:t>
            </a:r>
            <a:endParaRPr lang="ko-KR" altLang="en-US"/>
          </a:p>
        </p:txBody>
      </p:sp>
      <p:sp>
        <p:nvSpPr>
          <p:cNvPr id="6" name="바닥글 개체 틀 5">
            <a:extLst>
              <a:ext uri="{FF2B5EF4-FFF2-40B4-BE49-F238E27FC236}">
                <a16:creationId xmlns:a16="http://schemas.microsoft.com/office/drawing/2014/main" id="{1CEEDEBF-7433-4FEA-B943-6BF7B1FD2CED}"/>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7" name="슬라이드 번호 개체 틀 6">
            <a:extLst>
              <a:ext uri="{FF2B5EF4-FFF2-40B4-BE49-F238E27FC236}">
                <a16:creationId xmlns:a16="http://schemas.microsoft.com/office/drawing/2014/main" id="{F70D6514-C7CF-46C3-9201-DA6021218E2B}"/>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309040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94A59C3-7AFF-4CB3-9A15-9C1F9627CD70}"/>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58CF1DC-172C-49CF-9979-8D54A63D9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DD021B0-616F-42AB-AB07-F54931A53D9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6D04D77-B90C-438A-B982-4EFE55D62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73320AE8-EE55-40CE-B500-44D4B5BE316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C05352E-31F5-42D5-A0D9-F5DFBF056192}"/>
              </a:ext>
            </a:extLst>
          </p:cNvPr>
          <p:cNvSpPr>
            <a:spLocks noGrp="1"/>
          </p:cNvSpPr>
          <p:nvPr>
            <p:ph type="dt" sz="half" idx="10"/>
          </p:nvPr>
        </p:nvSpPr>
        <p:spPr/>
        <p:txBody>
          <a:bodyPr/>
          <a:lstStyle/>
          <a:p>
            <a:r>
              <a:rPr lang="en-US" altLang="ko-KR"/>
              <a:t>21th January 2020</a:t>
            </a:r>
            <a:endParaRPr lang="ko-KR" altLang="en-US"/>
          </a:p>
        </p:txBody>
      </p:sp>
      <p:sp>
        <p:nvSpPr>
          <p:cNvPr id="8" name="바닥글 개체 틀 7">
            <a:extLst>
              <a:ext uri="{FF2B5EF4-FFF2-40B4-BE49-F238E27FC236}">
                <a16:creationId xmlns:a16="http://schemas.microsoft.com/office/drawing/2014/main" id="{4811A93E-93A1-46E3-8C9F-99C070A8D4B6}"/>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9" name="슬라이드 번호 개체 틀 8">
            <a:extLst>
              <a:ext uri="{FF2B5EF4-FFF2-40B4-BE49-F238E27FC236}">
                <a16:creationId xmlns:a16="http://schemas.microsoft.com/office/drawing/2014/main" id="{FC22540C-5696-4B7F-9B0A-CC2B5CD425A0}"/>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8707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B61781-2F22-43DD-A479-30A0BF62D094}"/>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8A73F05D-0705-4B4F-A99C-EAA926C06BC0}"/>
              </a:ext>
            </a:extLst>
          </p:cNvPr>
          <p:cNvSpPr>
            <a:spLocks noGrp="1"/>
          </p:cNvSpPr>
          <p:nvPr>
            <p:ph type="dt" sz="half" idx="10"/>
          </p:nvPr>
        </p:nvSpPr>
        <p:spPr/>
        <p:txBody>
          <a:bodyPr/>
          <a:lstStyle/>
          <a:p>
            <a:r>
              <a:rPr lang="en-US" altLang="ko-KR"/>
              <a:t>21th January 2020</a:t>
            </a:r>
            <a:endParaRPr lang="ko-KR" altLang="en-US"/>
          </a:p>
        </p:txBody>
      </p:sp>
      <p:sp>
        <p:nvSpPr>
          <p:cNvPr id="4" name="바닥글 개체 틀 3">
            <a:extLst>
              <a:ext uri="{FF2B5EF4-FFF2-40B4-BE49-F238E27FC236}">
                <a16:creationId xmlns:a16="http://schemas.microsoft.com/office/drawing/2014/main" id="{AE21DF4F-8B03-4CB4-82CB-2D1CAF5B18FC}"/>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5" name="슬라이드 번호 개체 틀 4">
            <a:extLst>
              <a:ext uri="{FF2B5EF4-FFF2-40B4-BE49-F238E27FC236}">
                <a16:creationId xmlns:a16="http://schemas.microsoft.com/office/drawing/2014/main" id="{33B25934-2EF6-4A6E-88C4-96D5939A4CCC}"/>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2158876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6A07C0A-D529-4802-9DDA-478DFA4BBCB3}"/>
              </a:ext>
            </a:extLst>
          </p:cNvPr>
          <p:cNvSpPr>
            <a:spLocks noGrp="1"/>
          </p:cNvSpPr>
          <p:nvPr>
            <p:ph type="dt" sz="half" idx="10"/>
          </p:nvPr>
        </p:nvSpPr>
        <p:spPr/>
        <p:txBody>
          <a:bodyPr/>
          <a:lstStyle/>
          <a:p>
            <a:r>
              <a:rPr lang="en-US" altLang="ko-KR"/>
              <a:t>21th January 2020</a:t>
            </a:r>
            <a:endParaRPr lang="ko-KR" altLang="en-US"/>
          </a:p>
        </p:txBody>
      </p:sp>
      <p:sp>
        <p:nvSpPr>
          <p:cNvPr id="3" name="바닥글 개체 틀 2">
            <a:extLst>
              <a:ext uri="{FF2B5EF4-FFF2-40B4-BE49-F238E27FC236}">
                <a16:creationId xmlns:a16="http://schemas.microsoft.com/office/drawing/2014/main" id="{AA77AE2D-5B64-4C03-ADB2-8968AA94A43A}"/>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4" name="슬라이드 번호 개체 틀 3">
            <a:extLst>
              <a:ext uri="{FF2B5EF4-FFF2-40B4-BE49-F238E27FC236}">
                <a16:creationId xmlns:a16="http://schemas.microsoft.com/office/drawing/2014/main" id="{E4C7B89C-2D2F-4766-B2EF-A5BFC13684DC}"/>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170488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2" y="4494775"/>
            <a:ext cx="10438873" cy="1334525"/>
          </a:xfrm>
        </p:spPr>
        <p:txBody>
          <a:bodyPr/>
          <a:lstStyle>
            <a:lvl1pPr marL="0" indent="0" algn="l">
              <a:buNone/>
              <a:defRPr>
                <a:solidFill>
                  <a:schemeClr val="bg2"/>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2" indent="0" algn="ctr">
              <a:buNone/>
              <a:defRPr>
                <a:solidFill>
                  <a:schemeClr val="tx1">
                    <a:tint val="75000"/>
                  </a:schemeClr>
                </a:solidFill>
              </a:defRPr>
            </a:lvl4pPr>
            <a:lvl5pPr marL="1828534" indent="0" algn="ctr">
              <a:buNone/>
              <a:defRPr>
                <a:solidFill>
                  <a:schemeClr val="tx1">
                    <a:tint val="75000"/>
                  </a:schemeClr>
                </a:solidFill>
              </a:defRPr>
            </a:lvl5pPr>
            <a:lvl6pPr marL="2285670" indent="0" algn="ctr">
              <a:buNone/>
              <a:defRPr>
                <a:solidFill>
                  <a:schemeClr val="tx1">
                    <a:tint val="75000"/>
                  </a:schemeClr>
                </a:solidFill>
              </a:defRPr>
            </a:lvl6pPr>
            <a:lvl7pPr marL="2742803" indent="0" algn="ctr">
              <a:buNone/>
              <a:defRPr>
                <a:solidFill>
                  <a:schemeClr val="tx1">
                    <a:tint val="75000"/>
                  </a:schemeClr>
                </a:solidFill>
              </a:defRPr>
            </a:lvl7pPr>
            <a:lvl8pPr marL="3199936" indent="0" algn="ctr">
              <a:buNone/>
              <a:defRPr>
                <a:solidFill>
                  <a:schemeClr val="tx1">
                    <a:tint val="75000"/>
                  </a:schemeClr>
                </a:solidFill>
              </a:defRPr>
            </a:lvl8pPr>
            <a:lvl9pPr marL="365707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3" y="2420841"/>
            <a:ext cx="10438873" cy="828676"/>
          </a:xfrm>
          <a:ln>
            <a:noFill/>
          </a:ln>
        </p:spPr>
        <p:txBody>
          <a:bodyPr/>
          <a:lstStyle>
            <a:lvl1pPr>
              <a:spcBef>
                <a:spcPts val="0"/>
              </a:spcBef>
              <a:defRPr sz="160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3" y="3392203"/>
            <a:ext cx="10438873" cy="972108"/>
          </a:xfrm>
          <a:ln>
            <a:noFill/>
          </a:ln>
        </p:spPr>
        <p:txBody>
          <a:bodyPr/>
          <a:lstStyle>
            <a:lvl1pPr>
              <a:defRPr sz="320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Tree>
    <p:extLst>
      <p:ext uri="{BB962C8B-B14F-4D97-AF65-F5344CB8AC3E}">
        <p14:creationId xmlns:p14="http://schemas.microsoft.com/office/powerpoint/2010/main" val="1725198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0C1A107-34C7-459C-A7E6-122EF673067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1A6B476-DF0C-4E9A-A94F-A83E15B1D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8D3B78D-AB54-4F59-800B-49CE0127F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9EAB9E9-79A0-40BD-8468-2851FBC185C9}"/>
              </a:ext>
            </a:extLst>
          </p:cNvPr>
          <p:cNvSpPr>
            <a:spLocks noGrp="1"/>
          </p:cNvSpPr>
          <p:nvPr>
            <p:ph type="dt" sz="half" idx="10"/>
          </p:nvPr>
        </p:nvSpPr>
        <p:spPr/>
        <p:txBody>
          <a:bodyPr/>
          <a:lstStyle/>
          <a:p>
            <a:r>
              <a:rPr lang="en-US" altLang="ko-KR"/>
              <a:t>21th January 2020</a:t>
            </a:r>
            <a:endParaRPr lang="ko-KR" altLang="en-US"/>
          </a:p>
        </p:txBody>
      </p:sp>
      <p:sp>
        <p:nvSpPr>
          <p:cNvPr id="6" name="바닥글 개체 틀 5">
            <a:extLst>
              <a:ext uri="{FF2B5EF4-FFF2-40B4-BE49-F238E27FC236}">
                <a16:creationId xmlns:a16="http://schemas.microsoft.com/office/drawing/2014/main" id="{E6692D80-5B9A-4A55-845E-E1E2F283AFA5}"/>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7" name="슬라이드 번호 개체 틀 6">
            <a:extLst>
              <a:ext uri="{FF2B5EF4-FFF2-40B4-BE49-F238E27FC236}">
                <a16:creationId xmlns:a16="http://schemas.microsoft.com/office/drawing/2014/main" id="{6A7BC5FF-DD62-4E3E-9E0F-8CFD6FD78C36}"/>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3488584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CF8DCA-5733-4885-8FA4-59F14BA82EE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0710100A-5078-4555-A3E1-035DAFF25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34A8A24-C2E5-478D-A877-6F944CECA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D0B1CB8-1CA9-42E8-9922-7ADA4B939ACB}"/>
              </a:ext>
            </a:extLst>
          </p:cNvPr>
          <p:cNvSpPr>
            <a:spLocks noGrp="1"/>
          </p:cNvSpPr>
          <p:nvPr>
            <p:ph type="dt" sz="half" idx="10"/>
          </p:nvPr>
        </p:nvSpPr>
        <p:spPr/>
        <p:txBody>
          <a:bodyPr/>
          <a:lstStyle/>
          <a:p>
            <a:r>
              <a:rPr lang="en-US" altLang="ko-KR"/>
              <a:t>21th January 2020</a:t>
            </a:r>
            <a:endParaRPr lang="ko-KR" altLang="en-US"/>
          </a:p>
        </p:txBody>
      </p:sp>
      <p:sp>
        <p:nvSpPr>
          <p:cNvPr id="6" name="바닥글 개체 틀 5">
            <a:extLst>
              <a:ext uri="{FF2B5EF4-FFF2-40B4-BE49-F238E27FC236}">
                <a16:creationId xmlns:a16="http://schemas.microsoft.com/office/drawing/2014/main" id="{28566DFD-8A6D-4985-8C93-0F1CC2D0AD17}"/>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7" name="슬라이드 번호 개체 틀 6">
            <a:extLst>
              <a:ext uri="{FF2B5EF4-FFF2-40B4-BE49-F238E27FC236}">
                <a16:creationId xmlns:a16="http://schemas.microsoft.com/office/drawing/2014/main" id="{B4E84247-B869-4E25-B95F-810FEB3B5606}"/>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1485221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15FF26-3C15-48FD-8077-45567F00D94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CBE978A-DA6C-4DDC-8793-2C3AF2C39E2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850A03E-FD23-41AA-9A7F-E64DD49DC22B}"/>
              </a:ext>
            </a:extLst>
          </p:cNvPr>
          <p:cNvSpPr>
            <a:spLocks noGrp="1"/>
          </p:cNvSpPr>
          <p:nvPr>
            <p:ph type="dt" sz="half" idx="10"/>
          </p:nvPr>
        </p:nvSpPr>
        <p:spPr/>
        <p:txBody>
          <a:bodyPr/>
          <a:lstStyle/>
          <a:p>
            <a:r>
              <a:rPr lang="en-US" altLang="ko-KR"/>
              <a:t>21th January 2020</a:t>
            </a:r>
            <a:endParaRPr lang="ko-KR" altLang="en-US"/>
          </a:p>
        </p:txBody>
      </p:sp>
      <p:sp>
        <p:nvSpPr>
          <p:cNvPr id="5" name="바닥글 개체 틀 4">
            <a:extLst>
              <a:ext uri="{FF2B5EF4-FFF2-40B4-BE49-F238E27FC236}">
                <a16:creationId xmlns:a16="http://schemas.microsoft.com/office/drawing/2014/main" id="{DAA1229B-1D29-4357-9F40-50F6DBC2CBE8}"/>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6" name="슬라이드 번호 개체 틀 5">
            <a:extLst>
              <a:ext uri="{FF2B5EF4-FFF2-40B4-BE49-F238E27FC236}">
                <a16:creationId xmlns:a16="http://schemas.microsoft.com/office/drawing/2014/main" id="{C644B2C9-D914-450E-A106-238DDB08DEC0}"/>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561419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BE52B731-E75C-4D0A-94E6-D7D1B5BBBF5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27EBF01-A5CC-4C06-B9E2-980B706E5B3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2335BB7-D17F-4B2B-BCDA-B96FD395C017}"/>
              </a:ext>
            </a:extLst>
          </p:cNvPr>
          <p:cNvSpPr>
            <a:spLocks noGrp="1"/>
          </p:cNvSpPr>
          <p:nvPr>
            <p:ph type="dt" sz="half" idx="10"/>
          </p:nvPr>
        </p:nvSpPr>
        <p:spPr/>
        <p:txBody>
          <a:bodyPr/>
          <a:lstStyle/>
          <a:p>
            <a:r>
              <a:rPr lang="en-US" altLang="ko-KR"/>
              <a:t>21th January 2020</a:t>
            </a:r>
            <a:endParaRPr lang="ko-KR" altLang="en-US"/>
          </a:p>
        </p:txBody>
      </p:sp>
      <p:sp>
        <p:nvSpPr>
          <p:cNvPr id="5" name="바닥글 개체 틀 4">
            <a:extLst>
              <a:ext uri="{FF2B5EF4-FFF2-40B4-BE49-F238E27FC236}">
                <a16:creationId xmlns:a16="http://schemas.microsoft.com/office/drawing/2014/main" id="{0D7D8306-802F-4D47-9181-31AFD4104C7C}"/>
              </a:ext>
            </a:extLst>
          </p:cNvPr>
          <p:cNvSpPr>
            <a:spLocks noGrp="1"/>
          </p:cNvSpPr>
          <p:nvPr>
            <p:ph type="ftr" sz="quarter" idx="11"/>
          </p:nvPr>
        </p:nvSpPr>
        <p:spPr/>
        <p:txBody>
          <a:bodyPr/>
          <a:lstStyle/>
          <a:p>
            <a:r>
              <a:rPr lang="en-US" altLang="ko-KR"/>
              <a:t>Job Shop Scheduling Problem with Simulated Annealing Problem Solving and Search in Artificial Intelligence</a:t>
            </a:r>
            <a:endParaRPr lang="ko-KR" altLang="en-US"/>
          </a:p>
        </p:txBody>
      </p:sp>
      <p:sp>
        <p:nvSpPr>
          <p:cNvPr id="6" name="슬라이드 번호 개체 틀 5">
            <a:extLst>
              <a:ext uri="{FF2B5EF4-FFF2-40B4-BE49-F238E27FC236}">
                <a16:creationId xmlns:a16="http://schemas.microsoft.com/office/drawing/2014/main" id="{35DBF5AC-816D-4D00-9813-97D1E628B978}"/>
              </a:ext>
            </a:extLst>
          </p:cNvPr>
          <p:cNvSpPr>
            <a:spLocks noGrp="1"/>
          </p:cNvSpPr>
          <p:nvPr>
            <p:ph type="sldNum" sz="quarter" idx="12"/>
          </p:nvPr>
        </p:nvSpPr>
        <p:spPr/>
        <p:txBody>
          <a:body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419410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ko-KR" altLang="en-US"/>
              <a:t>마스터 제목 스타일 편집</a:t>
            </a:r>
            <a:endParaRPr lang="de-DE" dirty="0"/>
          </a:p>
        </p:txBody>
      </p:sp>
      <p:sp>
        <p:nvSpPr>
          <p:cNvPr id="6" name="Inhaltsplatzhalter 5"/>
          <p:cNvSpPr>
            <a:spLocks noGrp="1"/>
          </p:cNvSpPr>
          <p:nvPr>
            <p:ph sz="quarter" idx="10"/>
          </p:nvPr>
        </p:nvSpPr>
        <p:spPr>
          <a:xfrm>
            <a:off x="874711" y="1484313"/>
            <a:ext cx="10580688" cy="4344987"/>
          </a:xfrm>
        </p:spPr>
        <p:txBody>
          <a:bodyPr/>
          <a:lstStyle>
            <a:lvl1pPr>
              <a:spcBef>
                <a:spcPts val="1200"/>
              </a:spcBef>
              <a:defRPr/>
            </a:lvl1pPr>
            <a:lvl3pPr>
              <a:spcBef>
                <a:spcPts val="1200"/>
              </a:spcBef>
              <a:defRPr/>
            </a:lvl3pPr>
          </a:lstStyle>
          <a:p>
            <a:pPr lvl="0"/>
            <a:r>
              <a:rPr lang="ko-KR" altLang="en-US"/>
              <a:t>마스터 텍스트 스타일을 편집하려면 클릭</a:t>
            </a:r>
          </a:p>
        </p:txBody>
      </p:sp>
    </p:spTree>
    <p:extLst>
      <p:ext uri="{BB962C8B-B14F-4D97-AF65-F5344CB8AC3E}">
        <p14:creationId xmlns:p14="http://schemas.microsoft.com/office/powerpoint/2010/main" val="3828119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2" name="Titel 1"/>
          <p:cNvSpPr>
            <a:spLocks noGrp="1"/>
          </p:cNvSpPr>
          <p:nvPr>
            <p:ph type="title"/>
          </p:nvPr>
        </p:nvSpPr>
        <p:spPr>
          <a:xfrm>
            <a:off x="874712" y="3387259"/>
            <a:ext cx="10580687" cy="1198491"/>
          </a:xfrm>
        </p:spPr>
        <p:txBody>
          <a:bodyPr/>
          <a:lstStyle>
            <a:lvl1pPr>
              <a:defRPr sz="3200" b="1">
                <a:solidFill>
                  <a:schemeClr val="bg1"/>
                </a:solidFill>
              </a:defRPr>
            </a:lvl1pPr>
          </a:lstStyle>
          <a:p>
            <a:r>
              <a:rPr lang="ko-KR" altLang="en-US"/>
              <a:t>마스터 제목 스타일 편집</a:t>
            </a:r>
            <a:endParaRPr lang="de-DE" dirty="0"/>
          </a:p>
        </p:txBody>
      </p:sp>
    </p:spTree>
    <p:extLst>
      <p:ext uri="{BB962C8B-B14F-4D97-AF65-F5344CB8AC3E}">
        <p14:creationId xmlns:p14="http://schemas.microsoft.com/office/powerpoint/2010/main" val="124706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49" y="1484313"/>
            <a:ext cx="6089649" cy="4344987"/>
          </a:xfrm>
        </p:spPr>
        <p:txBody>
          <a:bodyPr/>
          <a:lstStyle/>
          <a:p>
            <a:pPr lvl="0"/>
            <a:r>
              <a:rPr lang="ko-KR" altLang="en-US"/>
              <a:t>마스터 텍스트 스타일을 편집하려면 클릭</a:t>
            </a:r>
          </a:p>
        </p:txBody>
      </p:sp>
      <p:sp>
        <p:nvSpPr>
          <p:cNvPr id="9" name="Bildplatzhalter 7"/>
          <p:cNvSpPr>
            <a:spLocks noGrp="1"/>
          </p:cNvSpPr>
          <p:nvPr>
            <p:ph type="pic" sz="quarter" idx="13"/>
          </p:nvPr>
        </p:nvSpPr>
        <p:spPr>
          <a:xfrm>
            <a:off x="874711" y="1484313"/>
            <a:ext cx="4300539" cy="1332000"/>
          </a:xfrm>
        </p:spPr>
        <p:txBody>
          <a:bodyPr/>
          <a:lstStyle/>
          <a:p>
            <a:r>
              <a:rPr lang="ko-KR" altLang="en-US"/>
              <a:t>그림을 추가하려면 아이콘을 클릭하십시오</a:t>
            </a:r>
            <a:endParaRPr lang="de-DE" dirty="0"/>
          </a:p>
        </p:txBody>
      </p:sp>
      <p:sp>
        <p:nvSpPr>
          <p:cNvPr id="10" name="Bildplatzhalter 7"/>
          <p:cNvSpPr>
            <a:spLocks noGrp="1"/>
          </p:cNvSpPr>
          <p:nvPr>
            <p:ph type="pic" sz="quarter" idx="14"/>
          </p:nvPr>
        </p:nvSpPr>
        <p:spPr>
          <a:xfrm>
            <a:off x="874712" y="2943181"/>
            <a:ext cx="4300537" cy="1332000"/>
          </a:xfrm>
        </p:spPr>
        <p:txBody>
          <a:bodyPr/>
          <a:lstStyle/>
          <a:p>
            <a:r>
              <a:rPr lang="ko-KR" altLang="en-US"/>
              <a:t>그림을 추가하려면 아이콘을 클릭하십시오</a:t>
            </a:r>
            <a:endParaRPr lang="de-DE" dirty="0"/>
          </a:p>
        </p:txBody>
      </p:sp>
      <p:sp>
        <p:nvSpPr>
          <p:cNvPr id="11" name="Bildplatzhalter 7"/>
          <p:cNvSpPr>
            <a:spLocks noGrp="1"/>
          </p:cNvSpPr>
          <p:nvPr>
            <p:ph type="pic" sz="quarter" idx="15"/>
          </p:nvPr>
        </p:nvSpPr>
        <p:spPr>
          <a:xfrm>
            <a:off x="874710" y="4402050"/>
            <a:ext cx="4300537" cy="1427249"/>
          </a:xfrm>
        </p:spPr>
        <p:txBody>
          <a:bodyPr/>
          <a:lstStyle/>
          <a:p>
            <a:r>
              <a:rPr lang="ko-KR" altLang="en-US"/>
              <a:t>그림을 추가하려면 아이콘을 클릭하십시오</a:t>
            </a:r>
            <a:endParaRPr lang="de-DE" dirty="0"/>
          </a:p>
        </p:txBody>
      </p:sp>
      <p:sp>
        <p:nvSpPr>
          <p:cNvPr id="4" name="Titel 3"/>
          <p:cNvSpPr>
            <a:spLocks noGrp="1"/>
          </p:cNvSpPr>
          <p:nvPr>
            <p:ph type="title"/>
          </p:nvPr>
        </p:nvSpPr>
        <p:spPr/>
        <p:txBody>
          <a:bodyPr/>
          <a:lstStyle/>
          <a:p>
            <a:r>
              <a:rPr lang="ko-KR" altLang="en-US"/>
              <a:t>마스터 제목 스타일 편집</a:t>
            </a:r>
            <a:endParaRPr lang="de-DE"/>
          </a:p>
        </p:txBody>
      </p:sp>
    </p:spTree>
    <p:extLst>
      <p:ext uri="{BB962C8B-B14F-4D97-AF65-F5344CB8AC3E}">
        <p14:creationId xmlns:p14="http://schemas.microsoft.com/office/powerpoint/2010/main" val="129113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ko-KR" altLang="en-US"/>
              <a:t>마스터 제목 스타일 편집</a:t>
            </a:r>
            <a:endParaRPr lang="de-DE" dirty="0"/>
          </a:p>
        </p:txBody>
      </p:sp>
      <p:sp>
        <p:nvSpPr>
          <p:cNvPr id="9" name="Bildplatzhalter 7"/>
          <p:cNvSpPr>
            <a:spLocks noGrp="1"/>
          </p:cNvSpPr>
          <p:nvPr>
            <p:ph type="pic" sz="quarter" idx="13"/>
          </p:nvPr>
        </p:nvSpPr>
        <p:spPr>
          <a:xfrm>
            <a:off x="6267449" y="1484314"/>
            <a:ext cx="5187950" cy="4344985"/>
          </a:xfrm>
        </p:spPr>
        <p:txBody>
          <a:bodyPr/>
          <a:lstStyle/>
          <a:p>
            <a:r>
              <a:rPr lang="ko-KR" altLang="en-US"/>
              <a:t>그림을 추가하려면 아이콘을 클릭하십시오</a:t>
            </a:r>
            <a:endParaRPr lang="de-DE" dirty="0"/>
          </a:p>
        </p:txBody>
      </p:sp>
      <p:sp>
        <p:nvSpPr>
          <p:cNvPr id="7" name="Textplatzhalter 6"/>
          <p:cNvSpPr>
            <a:spLocks noGrp="1"/>
          </p:cNvSpPr>
          <p:nvPr>
            <p:ph type="body" sz="quarter" idx="14"/>
          </p:nvPr>
        </p:nvSpPr>
        <p:spPr>
          <a:xfrm>
            <a:off x="874713" y="1484314"/>
            <a:ext cx="5195887" cy="4344985"/>
          </a:xfrm>
        </p:spPr>
        <p:txBody>
          <a:bodyPr/>
          <a:lstStyle/>
          <a:p>
            <a:pPr lvl="0"/>
            <a:r>
              <a:rPr lang="ko-KR" altLang="en-US"/>
              <a:t>마스터 텍스트 스타일을 편집하려면 클릭</a:t>
            </a:r>
          </a:p>
        </p:txBody>
      </p:sp>
    </p:spTree>
    <p:extLst>
      <p:ext uri="{BB962C8B-B14F-4D97-AF65-F5344CB8AC3E}">
        <p14:creationId xmlns:p14="http://schemas.microsoft.com/office/powerpoint/2010/main" val="417024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ko-KR" altLang="en-US"/>
              <a:t>마스터 제목 스타일 편집</a:t>
            </a:r>
            <a:endParaRPr lang="de-DE"/>
          </a:p>
        </p:txBody>
      </p:sp>
      <p:sp>
        <p:nvSpPr>
          <p:cNvPr id="6" name="Textplatzhalter 5"/>
          <p:cNvSpPr>
            <a:spLocks noGrp="1"/>
          </p:cNvSpPr>
          <p:nvPr>
            <p:ph type="body" sz="quarter" idx="10"/>
          </p:nvPr>
        </p:nvSpPr>
        <p:spPr>
          <a:xfrm>
            <a:off x="874713" y="1484314"/>
            <a:ext cx="5195887" cy="4344985"/>
          </a:xfrm>
        </p:spPr>
        <p:txBody>
          <a:bodyPr/>
          <a:lstStyle/>
          <a:p>
            <a:pPr lvl="0"/>
            <a:r>
              <a:rPr lang="ko-KR" altLang="en-US"/>
              <a:t>마스터 텍스트 스타일을 편집하려면 클릭</a:t>
            </a:r>
          </a:p>
        </p:txBody>
      </p:sp>
      <p:sp>
        <p:nvSpPr>
          <p:cNvPr id="8" name="Textplatzhalter 7"/>
          <p:cNvSpPr>
            <a:spLocks noGrp="1"/>
          </p:cNvSpPr>
          <p:nvPr>
            <p:ph type="body" sz="quarter" idx="11"/>
          </p:nvPr>
        </p:nvSpPr>
        <p:spPr>
          <a:xfrm>
            <a:off x="6267449" y="1484315"/>
            <a:ext cx="5187950" cy="4344984"/>
          </a:xfrm>
        </p:spPr>
        <p:txBody>
          <a:bodyPr/>
          <a:lstStyle/>
          <a:p>
            <a:pPr lvl="0"/>
            <a:r>
              <a:rPr lang="ko-KR" altLang="en-US"/>
              <a:t>마스터 텍스트 스타일을 편집하려면 클릭</a:t>
            </a:r>
          </a:p>
        </p:txBody>
      </p:sp>
    </p:spTree>
    <p:extLst>
      <p:ext uri="{BB962C8B-B14F-4D97-AF65-F5344CB8AC3E}">
        <p14:creationId xmlns:p14="http://schemas.microsoft.com/office/powerpoint/2010/main" val="11366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5"/>
            <a:ext cx="10580687" cy="684213"/>
          </a:xfrm>
        </p:spPr>
        <p:txBody>
          <a:bodyPr/>
          <a:lstStyle/>
          <a:p>
            <a:r>
              <a:rPr lang="ko-KR" altLang="en-US"/>
              <a:t>마스터 제목 스타일 편집</a:t>
            </a:r>
            <a:endParaRPr lang="de-DE" dirty="0"/>
          </a:p>
        </p:txBody>
      </p:sp>
      <p:sp>
        <p:nvSpPr>
          <p:cNvPr id="6" name="Textplatzhalter 5"/>
          <p:cNvSpPr>
            <a:spLocks noGrp="1"/>
          </p:cNvSpPr>
          <p:nvPr>
            <p:ph type="body" sz="quarter" idx="10"/>
          </p:nvPr>
        </p:nvSpPr>
        <p:spPr>
          <a:xfrm>
            <a:off x="874712" y="1484314"/>
            <a:ext cx="3399576" cy="4344985"/>
          </a:xfrm>
        </p:spPr>
        <p:txBody>
          <a:bodyPr/>
          <a:lstStyle/>
          <a:p>
            <a:pPr lvl="0"/>
            <a:r>
              <a:rPr lang="ko-KR" altLang="en-US"/>
              <a:t>마스터 텍스트 스타일을 편집하려면 클릭</a:t>
            </a:r>
          </a:p>
        </p:txBody>
      </p:sp>
      <p:sp>
        <p:nvSpPr>
          <p:cNvPr id="7" name="Textplatzhalter 7"/>
          <p:cNvSpPr>
            <a:spLocks noGrp="1"/>
          </p:cNvSpPr>
          <p:nvPr>
            <p:ph type="body" sz="quarter" idx="11"/>
          </p:nvPr>
        </p:nvSpPr>
        <p:spPr>
          <a:xfrm>
            <a:off x="8070849" y="1484315"/>
            <a:ext cx="3384550" cy="4344984"/>
          </a:xfrm>
        </p:spPr>
        <p:txBody>
          <a:bodyPr/>
          <a:lstStyle/>
          <a:p>
            <a:pPr lvl="0"/>
            <a:r>
              <a:rPr lang="ko-KR" altLang="en-US"/>
              <a:t>마스터 텍스트 스타일을 편집하려면 클릭</a:t>
            </a:r>
          </a:p>
        </p:txBody>
      </p:sp>
      <p:sp>
        <p:nvSpPr>
          <p:cNvPr id="9" name="Textplatzhalter 5"/>
          <p:cNvSpPr>
            <a:spLocks noGrp="1"/>
          </p:cNvSpPr>
          <p:nvPr>
            <p:ph type="body" sz="quarter" idx="12"/>
          </p:nvPr>
        </p:nvSpPr>
        <p:spPr>
          <a:xfrm>
            <a:off x="4457700" y="1484315"/>
            <a:ext cx="3416300" cy="4344984"/>
          </a:xfrm>
        </p:spPr>
        <p:txBody>
          <a:bodyPr/>
          <a:lstStyle/>
          <a:p>
            <a:pPr lvl="0"/>
            <a:r>
              <a:rPr lang="ko-KR" altLang="en-US"/>
              <a:t>마스터 텍스트 스타일을 편집하려면 클릭</a:t>
            </a:r>
          </a:p>
        </p:txBody>
      </p:sp>
    </p:spTree>
    <p:extLst>
      <p:ext uri="{BB962C8B-B14F-4D97-AF65-F5344CB8AC3E}">
        <p14:creationId xmlns:p14="http://schemas.microsoft.com/office/powerpoint/2010/main" val="354335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7" name="Titel 1"/>
          <p:cNvSpPr txBox="1">
            <a:spLocks/>
          </p:cNvSpPr>
          <p:nvPr/>
        </p:nvSpPr>
        <p:spPr>
          <a:xfrm>
            <a:off x="6267450" y="368305"/>
            <a:ext cx="5046135" cy="662147"/>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sz="2400" dirty="0"/>
              <a:t>Titelmasterformat durch Klicken bearbeiten</a:t>
            </a:r>
          </a:p>
        </p:txBody>
      </p:sp>
      <p:sp>
        <p:nvSpPr>
          <p:cNvPr id="8" name="Textplatzhalter 5"/>
          <p:cNvSpPr>
            <a:spLocks noGrp="1"/>
          </p:cNvSpPr>
          <p:nvPr>
            <p:ph type="body" sz="quarter" idx="10"/>
          </p:nvPr>
        </p:nvSpPr>
        <p:spPr>
          <a:xfrm>
            <a:off x="874712" y="1484314"/>
            <a:ext cx="5195887" cy="4344985"/>
          </a:xfrm>
        </p:spPr>
        <p:txBody>
          <a:bodyPr/>
          <a:lstStyle/>
          <a:p>
            <a:pPr lvl="0"/>
            <a:r>
              <a:rPr lang="ko-KR" altLang="en-US"/>
              <a:t>마스터 텍스트 스타일을 편집하려면 클릭</a:t>
            </a:r>
          </a:p>
        </p:txBody>
      </p:sp>
      <p:sp>
        <p:nvSpPr>
          <p:cNvPr id="9" name="Textplatzhalter 7"/>
          <p:cNvSpPr>
            <a:spLocks noGrp="1"/>
          </p:cNvSpPr>
          <p:nvPr>
            <p:ph type="body" sz="quarter" idx="11"/>
          </p:nvPr>
        </p:nvSpPr>
        <p:spPr>
          <a:xfrm>
            <a:off x="6267450" y="1484315"/>
            <a:ext cx="5187950" cy="4344984"/>
          </a:xfrm>
        </p:spPr>
        <p:txBody>
          <a:bodyPr/>
          <a:lstStyle/>
          <a:p>
            <a:pPr lvl="0"/>
            <a:r>
              <a:rPr lang="ko-KR" altLang="en-US"/>
              <a:t>마스터 텍스트 스타일을 편집하려면 클릭</a:t>
            </a:r>
          </a:p>
        </p:txBody>
      </p:sp>
      <p:sp>
        <p:nvSpPr>
          <p:cNvPr id="3" name="Titel 2"/>
          <p:cNvSpPr>
            <a:spLocks noGrp="1"/>
          </p:cNvSpPr>
          <p:nvPr>
            <p:ph type="title"/>
          </p:nvPr>
        </p:nvSpPr>
        <p:spPr>
          <a:xfrm>
            <a:off x="874712" y="367507"/>
            <a:ext cx="5195887" cy="662781"/>
          </a:xfrm>
        </p:spPr>
        <p:txBody>
          <a:bodyPr/>
          <a:lstStyle/>
          <a:p>
            <a:r>
              <a:rPr lang="ko-KR" altLang="en-US"/>
              <a:t>마스터 제목 스타일 편집</a:t>
            </a:r>
            <a:endParaRPr lang="de-DE" dirty="0"/>
          </a:p>
        </p:txBody>
      </p:sp>
    </p:spTree>
    <p:extLst>
      <p:ext uri="{BB962C8B-B14F-4D97-AF65-F5344CB8AC3E}">
        <p14:creationId xmlns:p14="http://schemas.microsoft.com/office/powerpoint/2010/main" val="267653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2" y="346075"/>
            <a:ext cx="10580687" cy="684213"/>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2" y="1481138"/>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userDrawn="1"/>
        </p:nvSpPr>
        <p:spPr>
          <a:xfrm>
            <a:off x="3575050" y="6319797"/>
            <a:ext cx="5187950"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r>
              <a:rPr lang="de-DE" sz="800" dirty="0">
                <a:solidFill>
                  <a:schemeClr val="bg2"/>
                </a:solidFill>
              </a:rPr>
              <a:t>Titel der Präsentation</a:t>
            </a:r>
          </a:p>
          <a:p>
            <a:pPr algn="l"/>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Struktureinheit der TU Dresden / </a:t>
            </a:r>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Name Vorname des Vortragenden</a:t>
            </a:r>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Ort oder Anlass des Vortrags // 13.01.2018</a:t>
            </a:r>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0" y="6306444"/>
            <a:ext cx="704850" cy="369332"/>
          </a:xfrm>
          <a:prstGeom prst="rect">
            <a:avLst/>
          </a:prstGeom>
          <a:noFill/>
        </p:spPr>
        <p:txBody>
          <a:bodyPr wrap="square" lIns="0" tIns="0" rIns="0" bIns="0" rtlCol="0" anchor="b">
            <a:spAutoFit/>
          </a:bodyPr>
          <a:lstStyle/>
          <a:p>
            <a:pPr marL="0" marR="0" lvl="0" indent="0" algn="r" defTabSz="914269" rtl="0" eaLnBrk="1" fontAlgn="auto" latinLnBrk="0" hangingPunct="1">
              <a:lnSpc>
                <a:spcPct val="100000"/>
              </a:lnSpc>
              <a:spcBef>
                <a:spcPts val="0"/>
              </a:spcBef>
              <a:spcAft>
                <a:spcPts val="0"/>
              </a:spcAft>
              <a:buClrTx/>
              <a:buSzTx/>
              <a:buFontTx/>
              <a:buNone/>
              <a:tabLst/>
              <a:defRPr/>
            </a:pPr>
            <a:b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80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914269" rtl="0" eaLnBrk="1" fontAlgn="auto" latinLnBrk="0" hangingPunct="1">
                <a:lnSpc>
                  <a:spcPct val="100000"/>
                </a:lnSpc>
                <a:spcBef>
                  <a:spcPts val="0"/>
                </a:spcBef>
                <a:spcAft>
                  <a:spcPts val="0"/>
                </a:spcAft>
                <a:buClrTx/>
                <a:buSzTx/>
                <a:buFontTx/>
                <a:buNone/>
                <a:tabLst/>
                <a:defRPr/>
              </a:pPr>
              <a:t>‹#›</a:t>
            </a:fld>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914269" rtl="0" eaLnBrk="1" fontAlgn="auto" latinLnBrk="0" hangingPunct="1">
              <a:lnSpc>
                <a:spcPct val="100000"/>
              </a:lnSpc>
              <a:spcBef>
                <a:spcPts val="0"/>
              </a:spcBef>
              <a:spcAft>
                <a:spcPts val="0"/>
              </a:spcAft>
              <a:buClrTx/>
              <a:buSzTx/>
              <a:buFontTx/>
              <a:buNone/>
              <a:tabLst/>
              <a:defRPr/>
            </a:pPr>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73955" y="6336430"/>
            <a:ext cx="770373" cy="350618"/>
          </a:xfrm>
          <a:prstGeom prst="rect">
            <a:avLst/>
          </a:prstGeom>
        </p:spPr>
      </p:pic>
      <p:pic>
        <p:nvPicPr>
          <p:cNvPr id="10" name="Grafik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06293" y="6336706"/>
            <a:ext cx="1115691" cy="324444"/>
          </a:xfrm>
          <a:prstGeom prst="rect">
            <a:avLst/>
          </a:prstGeom>
        </p:spPr>
      </p:pic>
    </p:spTree>
    <p:extLst>
      <p:ext uri="{BB962C8B-B14F-4D97-AF65-F5344CB8AC3E}">
        <p14:creationId xmlns:p14="http://schemas.microsoft.com/office/powerpoint/2010/main" val="2089890264"/>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p:txStyles>
    <p:titleStyle>
      <a:lvl1pPr algn="l" defTabSz="914269" rtl="0" eaLnBrk="1" latinLnBrk="1" hangingPunct="1">
        <a:spcBef>
          <a:spcPct val="0"/>
        </a:spcBef>
        <a:buNone/>
        <a:defRPr sz="2400" b="1" kern="1200" baseline="0">
          <a:solidFill>
            <a:schemeClr val="tx2"/>
          </a:solidFill>
          <a:latin typeface="Open Sans" panose="020B0606030504020204" pitchFamily="34" charset="0"/>
          <a:ea typeface="+mj-ea"/>
          <a:cs typeface="+mj-cs"/>
        </a:defRPr>
      </a:lvl1pPr>
    </p:titleStyle>
    <p:bodyStyle>
      <a:lvl1pPr marL="0" indent="0" algn="l" defTabSz="914269" rtl="0" eaLnBrk="1" latinLnBrk="1" hangingPunct="1">
        <a:spcBef>
          <a:spcPts val="6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1"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1" hangingPunct="1">
        <a:spcBef>
          <a:spcPts val="6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1"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1"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1"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1"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269" rtl="0" eaLnBrk="1" latinLnBrk="1" hangingPunct="1">
        <a:defRPr sz="1800" kern="1200">
          <a:solidFill>
            <a:schemeClr val="tx1"/>
          </a:solidFill>
          <a:latin typeface="+mn-lt"/>
          <a:ea typeface="+mn-ea"/>
          <a:cs typeface="+mn-cs"/>
        </a:defRPr>
      </a:lvl1pPr>
      <a:lvl2pPr marL="457135" algn="l" defTabSz="914269" rtl="0" eaLnBrk="1" latinLnBrk="1" hangingPunct="1">
        <a:defRPr sz="1800" kern="1200">
          <a:solidFill>
            <a:schemeClr val="tx1"/>
          </a:solidFill>
          <a:latin typeface="+mn-lt"/>
          <a:ea typeface="+mn-ea"/>
          <a:cs typeface="+mn-cs"/>
        </a:defRPr>
      </a:lvl2pPr>
      <a:lvl3pPr marL="914269" algn="l" defTabSz="914269" rtl="0" eaLnBrk="1" latinLnBrk="1" hangingPunct="1">
        <a:defRPr sz="1800" kern="1200">
          <a:solidFill>
            <a:schemeClr val="tx1"/>
          </a:solidFill>
          <a:latin typeface="+mn-lt"/>
          <a:ea typeface="+mn-ea"/>
          <a:cs typeface="+mn-cs"/>
        </a:defRPr>
      </a:lvl3pPr>
      <a:lvl4pPr marL="1371402" algn="l" defTabSz="914269" rtl="0" eaLnBrk="1" latinLnBrk="1" hangingPunct="1">
        <a:defRPr sz="1800" kern="1200">
          <a:solidFill>
            <a:schemeClr val="tx1"/>
          </a:solidFill>
          <a:latin typeface="+mn-lt"/>
          <a:ea typeface="+mn-ea"/>
          <a:cs typeface="+mn-cs"/>
        </a:defRPr>
      </a:lvl4pPr>
      <a:lvl5pPr marL="1828534" algn="l" defTabSz="914269" rtl="0" eaLnBrk="1" latinLnBrk="1" hangingPunct="1">
        <a:defRPr sz="1800" kern="1200">
          <a:solidFill>
            <a:schemeClr val="tx1"/>
          </a:solidFill>
          <a:latin typeface="+mn-lt"/>
          <a:ea typeface="+mn-ea"/>
          <a:cs typeface="+mn-cs"/>
        </a:defRPr>
      </a:lvl5pPr>
      <a:lvl6pPr marL="2285670" algn="l" defTabSz="914269" rtl="0" eaLnBrk="1" latinLnBrk="1" hangingPunct="1">
        <a:defRPr sz="1800" kern="1200">
          <a:solidFill>
            <a:schemeClr val="tx1"/>
          </a:solidFill>
          <a:latin typeface="+mn-lt"/>
          <a:ea typeface="+mn-ea"/>
          <a:cs typeface="+mn-cs"/>
        </a:defRPr>
      </a:lvl6pPr>
      <a:lvl7pPr marL="2742803" algn="l" defTabSz="914269" rtl="0" eaLnBrk="1" latinLnBrk="1" hangingPunct="1">
        <a:defRPr sz="1800" kern="1200">
          <a:solidFill>
            <a:schemeClr val="tx1"/>
          </a:solidFill>
          <a:latin typeface="+mn-lt"/>
          <a:ea typeface="+mn-ea"/>
          <a:cs typeface="+mn-cs"/>
        </a:defRPr>
      </a:lvl7pPr>
      <a:lvl8pPr marL="3199936" algn="l" defTabSz="914269" rtl="0" eaLnBrk="1" latinLnBrk="1" hangingPunct="1">
        <a:defRPr sz="1800" kern="1200">
          <a:solidFill>
            <a:schemeClr val="tx1"/>
          </a:solidFill>
          <a:latin typeface="+mn-lt"/>
          <a:ea typeface="+mn-ea"/>
          <a:cs typeface="+mn-cs"/>
        </a:defRPr>
      </a:lvl8pPr>
      <a:lvl9pPr marL="3657070" algn="l" defTabSz="914269"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992">
          <p15:clr>
            <a:srgbClr val="F26B43"/>
          </p15:clr>
        </p15:guide>
        <p15:guide id="7" pos="1120">
          <p15:clr>
            <a:srgbClr val="F26B43"/>
          </p15:clr>
        </p15:guide>
        <p15:guide id="8" pos="1676">
          <p15:clr>
            <a:srgbClr val="F26B43"/>
          </p15:clr>
        </p15:guide>
        <p15:guide id="9" pos="1556">
          <p15:clr>
            <a:srgbClr val="F26B43"/>
          </p15:clr>
        </p15:guide>
        <p15:guide id="10" pos="2252">
          <p15:clr>
            <a:srgbClr val="F26B43"/>
          </p15:clr>
        </p15:guide>
        <p15:guide id="11" pos="2128">
          <p15:clr>
            <a:srgbClr val="F26B43"/>
          </p15:clr>
        </p15:guide>
        <p15:guide id="16" pos="3824">
          <p15:clr>
            <a:srgbClr val="F26B43"/>
          </p15:clr>
        </p15:guide>
        <p15:guide id="17" pos="3948">
          <p15:clr>
            <a:srgbClr val="F26B43"/>
          </p15:clr>
        </p15:guide>
        <p15:guide id="20" pos="4384">
          <p15:clr>
            <a:srgbClr val="F26B43"/>
          </p15:clr>
        </p15:guide>
        <p15:guide id="21" pos="4508">
          <p15:clr>
            <a:srgbClr val="F26B43"/>
          </p15:clr>
        </p15:guide>
        <p15:guide id="22" pos="6780">
          <p15:clr>
            <a:srgbClr val="F26B43"/>
          </p15:clr>
        </p15:guide>
        <p15:guide id="23" pos="6656">
          <p15:clr>
            <a:srgbClr val="F26B43"/>
          </p15:clr>
        </p15:guide>
        <p15:guide id="24" pos="4960">
          <p15:clr>
            <a:srgbClr val="F26B43"/>
          </p15:clr>
        </p15:guide>
        <p15:guide id="25" pos="5084">
          <p15:clr>
            <a:srgbClr val="F26B43"/>
          </p15:clr>
        </p15:guide>
        <p15:guide id="30" orient="horz" pos="538">
          <p15:clr>
            <a:srgbClr val="F26B43"/>
          </p15:clr>
        </p15:guide>
        <p15:guide id="31" pos="551">
          <p15:clr>
            <a:srgbClr val="F26B43"/>
          </p15:clr>
        </p15:guide>
        <p15:guide id="39" pos="6092">
          <p15:clr>
            <a:srgbClr val="F26B43"/>
          </p15:clr>
        </p15:guide>
        <p15:guide id="40" pos="6216">
          <p15:clr>
            <a:srgbClr val="F26B43"/>
          </p15:clr>
        </p15:guide>
        <p15:guide id="41" pos="2692">
          <p15:clr>
            <a:srgbClr val="F26B43"/>
          </p15:clr>
        </p15:guide>
        <p15:guide id="42" pos="2808">
          <p15:clr>
            <a:srgbClr val="F26B43"/>
          </p15:clr>
        </p15:guide>
        <p15:guide id="43" pos="3260">
          <p15:clr>
            <a:srgbClr val="F26B43"/>
          </p15:clr>
        </p15:guide>
        <p15:guide id="44" pos="3380">
          <p15:clr>
            <a:srgbClr val="F26B43"/>
          </p15:clr>
        </p15:guide>
        <p15:guide id="50" pos="5520">
          <p15:clr>
            <a:srgbClr val="F26B43"/>
          </p15:clr>
        </p15:guide>
        <p15:guide id="52" orient="horz" pos="933">
          <p15:clr>
            <a:srgbClr val="F26B43"/>
          </p15:clr>
        </p15:guide>
        <p15:guide id="53" orient="horz" pos="759">
          <p15:clr>
            <a:srgbClr val="F26B43"/>
          </p15:clr>
        </p15:guide>
        <p15:guide id="58" orient="horz" pos="218">
          <p15:clr>
            <a:srgbClr val="F26B43"/>
          </p15:clr>
        </p15:guide>
        <p15:guide id="59" orient="horz" pos="3680">
          <p15:clr>
            <a:srgbClr val="F26B43"/>
          </p15:clr>
        </p15:guide>
        <p15:guide id="60" orient="horz" pos="3861">
          <p15:clr>
            <a:srgbClr val="F26B43"/>
          </p15:clr>
        </p15:guide>
        <p15:guide id="62" orient="horz" pos="2130">
          <p15:clr>
            <a:srgbClr val="F26B43"/>
          </p15:clr>
        </p15:guide>
        <p15:guide id="65" pos="5648">
          <p15:clr>
            <a:srgbClr val="F26B43"/>
          </p15:clr>
        </p15:guide>
        <p15:guide id="66" orient="horz" pos="649">
          <p15:clr>
            <a:srgbClr val="F26B43"/>
          </p15:clr>
        </p15:guide>
        <p15:guide id="67" pos="7216">
          <p15:clr>
            <a:srgbClr val="F26B43"/>
          </p15:clr>
        </p15:guide>
        <p15:guide id="69" orient="horz" pos="3988">
          <p15:clr>
            <a:srgbClr val="F26B43"/>
          </p15:clr>
        </p15:guide>
        <p15:guide id="70" orient="horz" pos="4196">
          <p15:clr>
            <a:srgbClr val="F26B43"/>
          </p15:clr>
        </p15:guide>
        <p15:guide id="71" pos="318">
          <p15:clr>
            <a:srgbClr val="F26B43"/>
          </p15:clr>
        </p15:guide>
        <p15:guide id="72" orient="horz" pos="41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CE2ADDA-CBEA-4A55-B49D-CC5216F1A2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67ABF52-9912-4D07-AEC4-5CA6AE8BB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4BEA66-9C67-4812-B3DE-1B8965965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ko-KR"/>
              <a:t>21th January 2020</a:t>
            </a:r>
            <a:endParaRPr lang="ko-KR" altLang="en-US"/>
          </a:p>
        </p:txBody>
      </p:sp>
      <p:sp>
        <p:nvSpPr>
          <p:cNvPr id="5" name="바닥글 개체 틀 4">
            <a:extLst>
              <a:ext uri="{FF2B5EF4-FFF2-40B4-BE49-F238E27FC236}">
                <a16:creationId xmlns:a16="http://schemas.microsoft.com/office/drawing/2014/main" id="{C743B716-2CD5-4E87-A118-1D9E8A398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ko-KR"/>
              <a:t>Job Shop Scheduling Problem with Simulated Annealing Problem Solving and Search in Artificial Intelligence</a:t>
            </a:r>
            <a:endParaRPr lang="ko-KR" altLang="en-US"/>
          </a:p>
        </p:txBody>
      </p:sp>
      <p:sp>
        <p:nvSpPr>
          <p:cNvPr id="6" name="슬라이드 번호 개체 틀 5">
            <a:extLst>
              <a:ext uri="{FF2B5EF4-FFF2-40B4-BE49-F238E27FC236}">
                <a16:creationId xmlns:a16="http://schemas.microsoft.com/office/drawing/2014/main" id="{B3BE20F2-4C0B-4CB6-8338-76081A70A1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FBB46-527C-48A5-B1F4-598C5BAC6700}" type="slidenum">
              <a:rPr lang="ko-KR" altLang="en-US" smtClean="0"/>
              <a:t>‹#›</a:t>
            </a:fld>
            <a:endParaRPr lang="ko-KR" altLang="en-US"/>
          </a:p>
        </p:txBody>
      </p:sp>
    </p:spTree>
    <p:extLst>
      <p:ext uri="{BB962C8B-B14F-4D97-AF65-F5344CB8AC3E}">
        <p14:creationId xmlns:p14="http://schemas.microsoft.com/office/powerpoint/2010/main" val="3657718202"/>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8"/>
          <p:cNvSpPr>
            <a:spLocks noGrp="1"/>
          </p:cNvSpPr>
          <p:nvPr>
            <p:ph type="subTitle" idx="1"/>
          </p:nvPr>
        </p:nvSpPr>
        <p:spPr>
          <a:xfrm>
            <a:off x="874714" y="4494775"/>
            <a:ext cx="10438871" cy="608167"/>
          </a:xfrm>
        </p:spPr>
        <p:txBody>
          <a:bodyPr/>
          <a:lstStyle/>
          <a:p>
            <a:r>
              <a:rPr lang="de-DE" dirty="0"/>
              <a:t>Sohee Kim, Shaonty Dutta</a:t>
            </a:r>
          </a:p>
          <a:p>
            <a:r>
              <a:rPr lang="de-DE" dirty="0"/>
              <a:t>International Center for Computational Logic</a:t>
            </a:r>
          </a:p>
        </p:txBody>
      </p:sp>
      <p:sp>
        <p:nvSpPr>
          <p:cNvPr id="3" name="Textplatzhalter 2"/>
          <p:cNvSpPr>
            <a:spLocks noGrp="1"/>
          </p:cNvSpPr>
          <p:nvPr>
            <p:ph type="body" sz="quarter" idx="10"/>
          </p:nvPr>
        </p:nvSpPr>
        <p:spPr/>
        <p:txBody>
          <a:bodyPr/>
          <a:lstStyle/>
          <a:p>
            <a:r>
              <a:rPr lang="de-DE" dirty="0"/>
              <a:t>Problem Solving and Search in Artificial Intelligence</a:t>
            </a:r>
          </a:p>
        </p:txBody>
      </p:sp>
      <p:sp>
        <p:nvSpPr>
          <p:cNvPr id="5" name="Titel 4"/>
          <p:cNvSpPr>
            <a:spLocks noGrp="1"/>
          </p:cNvSpPr>
          <p:nvPr>
            <p:ph type="title"/>
          </p:nvPr>
        </p:nvSpPr>
        <p:spPr/>
        <p:txBody>
          <a:bodyPr/>
          <a:lstStyle/>
          <a:p>
            <a:r>
              <a:rPr lang="de-DE" dirty="0"/>
              <a:t>Job Shop Scheduling Problem</a:t>
            </a:r>
            <a:br>
              <a:rPr lang="de-DE" dirty="0"/>
            </a:br>
            <a:r>
              <a:rPr lang="de-DE" b="0" dirty="0"/>
              <a:t>Simulated Annealing</a:t>
            </a:r>
          </a:p>
        </p:txBody>
      </p:sp>
      <p:sp>
        <p:nvSpPr>
          <p:cNvPr id="6" name="Untertitel 8">
            <a:extLst>
              <a:ext uri="{FF2B5EF4-FFF2-40B4-BE49-F238E27FC236}">
                <a16:creationId xmlns:a16="http://schemas.microsoft.com/office/drawing/2014/main" id="{77648A6E-5659-4FDD-87A5-4C375067B9AE}"/>
              </a:ext>
            </a:extLst>
          </p:cNvPr>
          <p:cNvSpPr txBox="1">
            <a:spLocks/>
          </p:cNvSpPr>
          <p:nvPr/>
        </p:nvSpPr>
        <p:spPr>
          <a:xfrm>
            <a:off x="874713" y="5619284"/>
            <a:ext cx="10438871" cy="340480"/>
          </a:xfrm>
          <a:prstGeom prst="rect">
            <a:avLst/>
          </a:prstGeom>
          <a:ln>
            <a:noFill/>
          </a:ln>
        </p:spPr>
        <p:txBody>
          <a:bodyPr vert="horz" lIns="0" tIns="0" rIns="0" bIns="0" rtlCol="0">
            <a:noAutofit/>
          </a:bodyPr>
          <a:lstStyle>
            <a:lvl1pPr marL="0" indent="0" algn="l" defTabSz="914269" rtl="0" eaLnBrk="1" latinLnBrk="1" hangingPunct="1">
              <a:spcBef>
                <a:spcPts val="600"/>
              </a:spcBef>
              <a:buFont typeface="Arial" panose="020B0604020202020204" pitchFamily="34" charset="0"/>
              <a:buNone/>
              <a:defRPr sz="1600" kern="1200">
                <a:solidFill>
                  <a:schemeClr val="bg1">
                    <a:alpha val="80000"/>
                  </a:schemeClr>
                </a:solidFill>
                <a:latin typeface="Open Sans" panose="020B0606030504020204" pitchFamily="34" charset="0"/>
                <a:ea typeface="+mn-ea"/>
                <a:cs typeface="+mn-cs"/>
              </a:defRPr>
            </a:lvl1pPr>
            <a:lvl2pPr marL="457135" indent="0" algn="ctr" defTabSz="914269" rtl="0" eaLnBrk="1" latinLnBrk="1" hangingPunct="1">
              <a:spcBef>
                <a:spcPts val="300"/>
              </a:spcBef>
              <a:buFont typeface="Open Sans" panose="020B0606030504020204" pitchFamily="34" charset="0"/>
              <a:buNone/>
              <a:defRPr sz="1600" kern="1200">
                <a:solidFill>
                  <a:schemeClr val="tx1">
                    <a:tint val="75000"/>
                  </a:schemeClr>
                </a:solidFill>
                <a:latin typeface="Open Sans" panose="020B0606030504020204" pitchFamily="34" charset="0"/>
                <a:ea typeface="+mn-ea"/>
                <a:cs typeface="+mn-cs"/>
              </a:defRPr>
            </a:lvl2pPr>
            <a:lvl3pPr marL="914269" indent="0" algn="ctr" defTabSz="914269" rtl="0" eaLnBrk="1" latinLnBrk="1" hangingPunct="1">
              <a:spcBef>
                <a:spcPts val="600"/>
              </a:spcBef>
              <a:buFont typeface="Arial" panose="020B0604020202020204" pitchFamily="34" charset="0"/>
              <a:buNone/>
              <a:defRPr sz="1400" kern="1200">
                <a:solidFill>
                  <a:schemeClr val="tx1">
                    <a:tint val="75000"/>
                  </a:schemeClr>
                </a:solidFill>
                <a:latin typeface="Open Sans" panose="020B0606030504020204" pitchFamily="34" charset="0"/>
                <a:ea typeface="+mn-ea"/>
                <a:cs typeface="+mn-cs"/>
              </a:defRPr>
            </a:lvl3pPr>
            <a:lvl4pPr marL="1371402" indent="0" algn="ctr" defTabSz="914269" rtl="0" eaLnBrk="1" latinLnBrk="1" hangingPunct="1">
              <a:spcBef>
                <a:spcPts val="300"/>
              </a:spcBef>
              <a:buFont typeface="Symbol" panose="05050102010706020507" pitchFamily="18" charset="2"/>
              <a:buNone/>
              <a:defRPr sz="1400" kern="1200">
                <a:solidFill>
                  <a:schemeClr val="tx1">
                    <a:tint val="75000"/>
                  </a:schemeClr>
                </a:solidFill>
                <a:latin typeface="Open Sans" panose="020B0606030504020204" pitchFamily="34" charset="0"/>
                <a:ea typeface="+mn-ea"/>
                <a:cs typeface="+mn-cs"/>
              </a:defRPr>
            </a:lvl4pPr>
            <a:lvl5pPr marL="1828534" indent="0" algn="ctr" defTabSz="914269" rtl="0" eaLnBrk="1" latinLnBrk="1" hangingPunct="1">
              <a:spcBef>
                <a:spcPts val="300"/>
              </a:spcBef>
              <a:buFont typeface="Symbol" panose="05050102010706020507" pitchFamily="18" charset="2"/>
              <a:buNone/>
              <a:defRPr sz="1400" kern="1200" baseline="0">
                <a:solidFill>
                  <a:schemeClr val="tx1">
                    <a:tint val="75000"/>
                  </a:schemeClr>
                </a:solidFill>
                <a:latin typeface="Open Sans" panose="020B0606030504020204" pitchFamily="34" charset="0"/>
                <a:ea typeface="+mn-ea"/>
                <a:cs typeface="+mn-cs"/>
              </a:defRPr>
            </a:lvl5pPr>
            <a:lvl6pPr marL="2285670" indent="0" algn="ctr" defTabSz="914269" rtl="0" eaLnBrk="1" latinLnBrk="1" hangingPunct="1">
              <a:spcBef>
                <a:spcPts val="0"/>
              </a:spcBef>
              <a:buFont typeface="Arial" panose="020B0604020202020204" pitchFamily="34" charset="0"/>
              <a:buNone/>
              <a:defRPr sz="3200" b="1" kern="1200">
                <a:solidFill>
                  <a:schemeClr val="tx1">
                    <a:tint val="75000"/>
                  </a:schemeClr>
                </a:solidFill>
                <a:latin typeface="+mn-lt"/>
                <a:ea typeface="+mn-ea"/>
                <a:cs typeface="+mn-cs"/>
              </a:defRPr>
            </a:lvl6pPr>
            <a:lvl7pPr marL="2742803" indent="0" algn="ctr" defTabSz="914269" rtl="0" eaLnBrk="1" latinLnBrk="1" hangingPunct="1">
              <a:spcBef>
                <a:spcPts val="0"/>
              </a:spcBef>
              <a:buFont typeface="Arial" panose="020B0604020202020204" pitchFamily="34" charset="0"/>
              <a:buNone/>
              <a:defRPr sz="3200" kern="1200">
                <a:solidFill>
                  <a:schemeClr val="tx1">
                    <a:tint val="75000"/>
                  </a:schemeClr>
                </a:solidFill>
                <a:latin typeface="+mn-lt"/>
                <a:ea typeface="+mn-ea"/>
                <a:cs typeface="+mn-cs"/>
              </a:defRPr>
            </a:lvl7pPr>
            <a:lvl8pPr marL="3199936" indent="0" algn="ctr" defTabSz="914269"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070" indent="0" algn="ctr" defTabSz="914269"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de-DE" dirty="0"/>
              <a:t>Dresden, 21th January 2020 </a:t>
            </a:r>
          </a:p>
        </p:txBody>
      </p:sp>
    </p:spTree>
    <p:extLst>
      <p:ext uri="{BB962C8B-B14F-4D97-AF65-F5344CB8AC3E}">
        <p14:creationId xmlns:p14="http://schemas.microsoft.com/office/powerpoint/2010/main" val="86802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Simulated Annealing Experiment</a:t>
            </a:r>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10</a:t>
            </a:fld>
            <a:endParaRPr lang="ko-KR" altLang="en-US" sz="900" dirty="0"/>
          </a:p>
        </p:txBody>
      </p:sp>
      <p:sp>
        <p:nvSpPr>
          <p:cNvPr id="13" name="내용 개체 틀 2">
            <a:extLst>
              <a:ext uri="{FF2B5EF4-FFF2-40B4-BE49-F238E27FC236}">
                <a16:creationId xmlns:a16="http://schemas.microsoft.com/office/drawing/2014/main" id="{13275913-FA3D-48F6-A510-2A4E497A577F}"/>
              </a:ext>
            </a:extLst>
          </p:cNvPr>
          <p:cNvSpPr>
            <a:spLocks noGrp="1"/>
          </p:cNvSpPr>
          <p:nvPr>
            <p:ph idx="1"/>
          </p:nvPr>
        </p:nvSpPr>
        <p:spPr>
          <a:xfrm>
            <a:off x="838199" y="1715810"/>
            <a:ext cx="8956039" cy="452636"/>
          </a:xfrm>
        </p:spPr>
        <p:txBody>
          <a:bodyPr>
            <a:normAutofit lnSpcReduction="10000"/>
          </a:bodyPr>
          <a:lstStyle/>
          <a:p>
            <a:r>
              <a:rPr lang="en-US" altLang="ko-KR" dirty="0"/>
              <a:t>New Try to check the best solution</a:t>
            </a:r>
            <a:endParaRPr lang="ko-KR" altLang="en-US" dirty="0"/>
          </a:p>
        </p:txBody>
      </p:sp>
      <p:pic>
        <p:nvPicPr>
          <p:cNvPr id="7" name="그림 6">
            <a:extLst>
              <a:ext uri="{FF2B5EF4-FFF2-40B4-BE49-F238E27FC236}">
                <a16:creationId xmlns:a16="http://schemas.microsoft.com/office/drawing/2014/main" id="{9C7AA527-56D3-4828-B8A2-1ECAE80AC08F}"/>
              </a:ext>
            </a:extLst>
          </p:cNvPr>
          <p:cNvPicPr>
            <a:picLocks noChangeAspect="1"/>
          </p:cNvPicPr>
          <p:nvPr/>
        </p:nvPicPr>
        <p:blipFill>
          <a:blip r:embed="rId5"/>
          <a:stretch>
            <a:fillRect/>
          </a:stretch>
        </p:blipFill>
        <p:spPr>
          <a:xfrm>
            <a:off x="309716" y="2126202"/>
            <a:ext cx="11572568" cy="3875996"/>
          </a:xfrm>
          <a:prstGeom prst="rect">
            <a:avLst/>
          </a:prstGeom>
        </p:spPr>
      </p:pic>
    </p:spTree>
    <p:extLst>
      <p:ext uri="{BB962C8B-B14F-4D97-AF65-F5344CB8AC3E}">
        <p14:creationId xmlns:p14="http://schemas.microsoft.com/office/powerpoint/2010/main" val="170209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Representation of solution</a:t>
            </a:r>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6882353" cy="4351338"/>
          </a:xfrm>
        </p:spPr>
        <p:txBody>
          <a:bodyPr>
            <a:normAutofit/>
          </a:bodyPr>
          <a:lstStyle/>
          <a:p>
            <a:r>
              <a:rPr lang="en-US" altLang="ko-KR" sz="2200" dirty="0"/>
              <a:t>Example:</a:t>
            </a:r>
          </a:p>
          <a:p>
            <a:endParaRPr lang="en-US" altLang="ko-KR" dirty="0"/>
          </a:p>
          <a:p>
            <a:endParaRPr lang="en-US" altLang="ko-KR" dirty="0"/>
          </a:p>
          <a:p>
            <a:endParaRPr lang="en-US" altLang="ko-KR" dirty="0"/>
          </a:p>
          <a:p>
            <a:endParaRPr lang="ko-KR" altLang="en-US"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11</a:t>
            </a:fld>
            <a:endParaRPr lang="ko-KR" altLang="en-US" sz="900" dirty="0"/>
          </a:p>
        </p:txBody>
      </p:sp>
      <p:pic>
        <p:nvPicPr>
          <p:cNvPr id="7" name="그림 6">
            <a:extLst>
              <a:ext uri="{FF2B5EF4-FFF2-40B4-BE49-F238E27FC236}">
                <a16:creationId xmlns:a16="http://schemas.microsoft.com/office/drawing/2014/main" id="{33D44EFA-7121-4A95-B1C0-578AA9C77C6C}"/>
              </a:ext>
            </a:extLst>
          </p:cNvPr>
          <p:cNvPicPr>
            <a:picLocks noChangeAspect="1"/>
          </p:cNvPicPr>
          <p:nvPr/>
        </p:nvPicPr>
        <p:blipFill>
          <a:blip r:embed="rId5"/>
          <a:stretch>
            <a:fillRect/>
          </a:stretch>
        </p:blipFill>
        <p:spPr>
          <a:xfrm>
            <a:off x="7986908" y="260803"/>
            <a:ext cx="3366892" cy="5827894"/>
          </a:xfrm>
          <a:prstGeom prst="rect">
            <a:avLst/>
          </a:prstGeom>
        </p:spPr>
      </p:pic>
      <p:graphicFrame>
        <p:nvGraphicFramePr>
          <p:cNvPr id="11" name="표 10">
            <a:extLst>
              <a:ext uri="{FF2B5EF4-FFF2-40B4-BE49-F238E27FC236}">
                <a16:creationId xmlns:a16="http://schemas.microsoft.com/office/drawing/2014/main" id="{631ED5D9-4A85-4C16-8203-B660056757A3}"/>
              </a:ext>
            </a:extLst>
          </p:cNvPr>
          <p:cNvGraphicFramePr>
            <a:graphicFrameLocks noGrp="1"/>
          </p:cNvGraphicFramePr>
          <p:nvPr>
            <p:extLst>
              <p:ext uri="{D42A27DB-BD31-4B8C-83A1-F6EECF244321}">
                <p14:modId xmlns:p14="http://schemas.microsoft.com/office/powerpoint/2010/main" val="2980910261"/>
              </p:ext>
            </p:extLst>
          </p:nvPr>
        </p:nvGraphicFramePr>
        <p:xfrm>
          <a:off x="2780520" y="1764982"/>
          <a:ext cx="3463824" cy="1828800"/>
        </p:xfrm>
        <a:graphic>
          <a:graphicData uri="http://schemas.openxmlformats.org/drawingml/2006/table">
            <a:tbl>
              <a:tblPr firstRow="1" bandRow="1">
                <a:tableStyleId>{5940675A-B579-460E-94D1-54222C63F5DA}</a:tableStyleId>
              </a:tblPr>
              <a:tblGrid>
                <a:gridCol w="494832">
                  <a:extLst>
                    <a:ext uri="{9D8B030D-6E8A-4147-A177-3AD203B41FA5}">
                      <a16:colId xmlns:a16="http://schemas.microsoft.com/office/drawing/2014/main" val="3737324321"/>
                    </a:ext>
                  </a:extLst>
                </a:gridCol>
                <a:gridCol w="494832">
                  <a:extLst>
                    <a:ext uri="{9D8B030D-6E8A-4147-A177-3AD203B41FA5}">
                      <a16:colId xmlns:a16="http://schemas.microsoft.com/office/drawing/2014/main" val="3331822194"/>
                    </a:ext>
                  </a:extLst>
                </a:gridCol>
                <a:gridCol w="494832">
                  <a:extLst>
                    <a:ext uri="{9D8B030D-6E8A-4147-A177-3AD203B41FA5}">
                      <a16:colId xmlns:a16="http://schemas.microsoft.com/office/drawing/2014/main" val="111163737"/>
                    </a:ext>
                  </a:extLst>
                </a:gridCol>
                <a:gridCol w="494832">
                  <a:extLst>
                    <a:ext uri="{9D8B030D-6E8A-4147-A177-3AD203B41FA5}">
                      <a16:colId xmlns:a16="http://schemas.microsoft.com/office/drawing/2014/main" val="3365857662"/>
                    </a:ext>
                  </a:extLst>
                </a:gridCol>
                <a:gridCol w="494832">
                  <a:extLst>
                    <a:ext uri="{9D8B030D-6E8A-4147-A177-3AD203B41FA5}">
                      <a16:colId xmlns:a16="http://schemas.microsoft.com/office/drawing/2014/main" val="3670677446"/>
                    </a:ext>
                  </a:extLst>
                </a:gridCol>
                <a:gridCol w="494832">
                  <a:extLst>
                    <a:ext uri="{9D8B030D-6E8A-4147-A177-3AD203B41FA5}">
                      <a16:colId xmlns:a16="http://schemas.microsoft.com/office/drawing/2014/main" val="3041815502"/>
                    </a:ext>
                  </a:extLst>
                </a:gridCol>
                <a:gridCol w="494832">
                  <a:extLst>
                    <a:ext uri="{9D8B030D-6E8A-4147-A177-3AD203B41FA5}">
                      <a16:colId xmlns:a16="http://schemas.microsoft.com/office/drawing/2014/main" val="3030877923"/>
                    </a:ext>
                  </a:extLst>
                </a:gridCol>
              </a:tblGrid>
              <a:tr h="282778">
                <a:tc rowSpan="2">
                  <a:txBody>
                    <a:bodyPr/>
                    <a:lstStyle/>
                    <a:p>
                      <a:pPr algn="ctr" latinLnBrk="1"/>
                      <a:endParaRPr lang="ko-KR" altLang="en-US" dirty="0"/>
                    </a:p>
                  </a:txBody>
                  <a:tcPr/>
                </a:tc>
                <a:tc gridSpan="2">
                  <a:txBody>
                    <a:bodyPr/>
                    <a:lstStyle/>
                    <a:p>
                      <a:pPr algn="ctr" latinLnBrk="1"/>
                      <a:r>
                        <a:rPr lang="en-US" altLang="ko-KR" dirty="0"/>
                        <a:t>O1</a:t>
                      </a:r>
                      <a:endParaRPr lang="ko-KR" altLang="en-US" dirty="0"/>
                    </a:p>
                  </a:txBody>
                  <a:tcPr/>
                </a:tc>
                <a:tc hMerge="1">
                  <a:txBody>
                    <a:bodyPr/>
                    <a:lstStyle/>
                    <a:p>
                      <a:pPr latinLnBrk="1"/>
                      <a:endParaRPr lang="ko-KR" altLang="en-US"/>
                    </a:p>
                  </a:txBody>
                  <a:tcPr/>
                </a:tc>
                <a:tc gridSpan="2">
                  <a:txBody>
                    <a:bodyPr/>
                    <a:lstStyle/>
                    <a:p>
                      <a:pPr algn="ctr" latinLnBrk="1"/>
                      <a:r>
                        <a:rPr lang="en-US" altLang="ko-KR" dirty="0"/>
                        <a:t>O2</a:t>
                      </a:r>
                      <a:endParaRPr lang="ko-KR" altLang="en-US" dirty="0"/>
                    </a:p>
                  </a:txBody>
                  <a:tcPr/>
                </a:tc>
                <a:tc hMerge="1">
                  <a:txBody>
                    <a:bodyPr/>
                    <a:lstStyle/>
                    <a:p>
                      <a:pPr latinLnBrk="1"/>
                      <a:endParaRPr lang="ko-KR" altLang="en-US"/>
                    </a:p>
                  </a:txBody>
                  <a:tcPr/>
                </a:tc>
                <a:tc gridSpan="2">
                  <a:txBody>
                    <a:bodyPr/>
                    <a:lstStyle/>
                    <a:p>
                      <a:pPr algn="ctr" latinLnBrk="1"/>
                      <a:r>
                        <a:rPr lang="en-US" altLang="ko-KR" dirty="0"/>
                        <a:t>O3</a:t>
                      </a:r>
                      <a:endParaRPr lang="ko-KR" altLang="en-US" dirty="0"/>
                    </a:p>
                  </a:txBody>
                  <a:tcPr/>
                </a:tc>
                <a:tc hMerge="1">
                  <a:txBody>
                    <a:bodyPr/>
                    <a:lstStyle/>
                    <a:p>
                      <a:pPr latinLnBrk="1"/>
                      <a:endParaRPr lang="ko-KR" altLang="en-US"/>
                    </a:p>
                  </a:txBody>
                  <a:tcPr/>
                </a:tc>
                <a:extLst>
                  <a:ext uri="{0D108BD9-81ED-4DB2-BD59-A6C34878D82A}">
                    <a16:rowId xmlns:a16="http://schemas.microsoft.com/office/drawing/2014/main" val="4002118496"/>
                  </a:ext>
                </a:extLst>
              </a:tr>
              <a:tr h="282778">
                <a:tc vMerge="1">
                  <a:txBody>
                    <a:bodyPr/>
                    <a:lstStyle/>
                    <a:p>
                      <a:pPr latinLnBrk="1"/>
                      <a:endParaRPr lang="ko-KR" altLang="en-US" dirty="0"/>
                    </a:p>
                  </a:txBody>
                  <a:tcPr/>
                </a:tc>
                <a:tc>
                  <a:txBody>
                    <a:bodyPr/>
                    <a:lstStyle/>
                    <a:p>
                      <a:pPr algn="ctr" latinLnBrk="1"/>
                      <a:r>
                        <a:rPr lang="en-US" altLang="ko-KR" dirty="0"/>
                        <a:t>M</a:t>
                      </a:r>
                      <a:endParaRPr lang="ko-KR" altLang="en-US" dirty="0"/>
                    </a:p>
                  </a:txBody>
                  <a:tcPr/>
                </a:tc>
                <a:tc>
                  <a:txBody>
                    <a:bodyPr/>
                    <a:lstStyle/>
                    <a:p>
                      <a:pPr algn="ctr" latinLnBrk="1"/>
                      <a:r>
                        <a:rPr lang="en-US" altLang="ko-KR" dirty="0"/>
                        <a:t>T</a:t>
                      </a:r>
                      <a:endParaRPr lang="ko-KR" altLang="en-US" dirty="0"/>
                    </a:p>
                  </a:txBody>
                  <a:tcPr/>
                </a:tc>
                <a:tc>
                  <a:txBody>
                    <a:bodyPr/>
                    <a:lstStyle/>
                    <a:p>
                      <a:pPr algn="ctr" latinLnBrk="1"/>
                      <a:r>
                        <a:rPr lang="en-US" altLang="ko-KR" dirty="0"/>
                        <a:t>M</a:t>
                      </a:r>
                      <a:endParaRPr lang="ko-KR" altLang="en-US" dirty="0"/>
                    </a:p>
                  </a:txBody>
                  <a:tcPr/>
                </a:tc>
                <a:tc>
                  <a:txBody>
                    <a:bodyPr/>
                    <a:lstStyle/>
                    <a:p>
                      <a:pPr algn="ctr" latinLnBrk="1"/>
                      <a:r>
                        <a:rPr lang="en-US" altLang="ko-KR" dirty="0"/>
                        <a:t>T</a:t>
                      </a:r>
                      <a:endParaRPr lang="ko-KR" altLang="en-US" dirty="0"/>
                    </a:p>
                  </a:txBody>
                  <a:tcPr/>
                </a:tc>
                <a:tc>
                  <a:txBody>
                    <a:bodyPr/>
                    <a:lstStyle/>
                    <a:p>
                      <a:pPr algn="ctr" latinLnBrk="1"/>
                      <a:r>
                        <a:rPr lang="en-US" altLang="ko-KR" dirty="0"/>
                        <a:t>M</a:t>
                      </a:r>
                      <a:endParaRPr lang="ko-KR" altLang="en-US" dirty="0"/>
                    </a:p>
                  </a:txBody>
                  <a:tcPr/>
                </a:tc>
                <a:tc>
                  <a:txBody>
                    <a:bodyPr/>
                    <a:lstStyle/>
                    <a:p>
                      <a:pPr algn="ctr" latinLnBrk="1"/>
                      <a:r>
                        <a:rPr lang="en-US" altLang="ko-KR" dirty="0"/>
                        <a:t>T</a:t>
                      </a:r>
                      <a:endParaRPr lang="ko-KR" altLang="en-US" dirty="0"/>
                    </a:p>
                  </a:txBody>
                  <a:tcPr/>
                </a:tc>
                <a:extLst>
                  <a:ext uri="{0D108BD9-81ED-4DB2-BD59-A6C34878D82A}">
                    <a16:rowId xmlns:a16="http://schemas.microsoft.com/office/drawing/2014/main" val="291193765"/>
                  </a:ext>
                </a:extLst>
              </a:tr>
              <a:tr h="282778">
                <a:tc>
                  <a:txBody>
                    <a:bodyPr/>
                    <a:lstStyle/>
                    <a:p>
                      <a:pPr algn="ctr" latinLnBrk="1"/>
                      <a:r>
                        <a:rPr lang="en-US" altLang="ko-KR" dirty="0"/>
                        <a:t>J1</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436295308"/>
                  </a:ext>
                </a:extLst>
              </a:tr>
              <a:tr h="282778">
                <a:tc>
                  <a:txBody>
                    <a:bodyPr/>
                    <a:lstStyle/>
                    <a:p>
                      <a:pPr algn="ctr" latinLnBrk="1"/>
                      <a:r>
                        <a:rPr lang="en-US" altLang="ko-KR" dirty="0"/>
                        <a:t>J2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179964155"/>
                  </a:ext>
                </a:extLst>
              </a:tr>
              <a:tr h="282778">
                <a:tc>
                  <a:txBody>
                    <a:bodyPr/>
                    <a:lstStyle/>
                    <a:p>
                      <a:pPr algn="ctr" latinLnBrk="1"/>
                      <a:r>
                        <a:rPr lang="en-US" altLang="ko-KR" dirty="0"/>
                        <a:t>J3</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2443783032"/>
                  </a:ext>
                </a:extLst>
              </a:tr>
            </a:tbl>
          </a:graphicData>
        </a:graphic>
      </p:graphicFrame>
    </p:spTree>
    <p:extLst>
      <p:ext uri="{BB962C8B-B14F-4D97-AF65-F5344CB8AC3E}">
        <p14:creationId xmlns:p14="http://schemas.microsoft.com/office/powerpoint/2010/main" val="170087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Conclusion</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10515600" cy="4351338"/>
          </a:xfrm>
        </p:spPr>
        <p:txBody>
          <a:bodyPr>
            <a:normAutofit/>
          </a:bodyPr>
          <a:lstStyle/>
          <a:p>
            <a:r>
              <a:rPr lang="en-US" altLang="ko-KR" sz="2200" dirty="0"/>
              <a:t>Not the fastest method</a:t>
            </a:r>
          </a:p>
          <a:p>
            <a:r>
              <a:rPr lang="en-US" altLang="ko-KR" sz="2200" dirty="0"/>
              <a:t>More efficiently to carry out a bigger search in the solution space of the problem</a:t>
            </a:r>
            <a:r>
              <a:rPr lang="en-US" altLang="ko-KR" sz="2400" dirty="0"/>
              <a:t>, in a shorter period of time, obtaining better solutions in JSSP.</a:t>
            </a:r>
            <a:endParaRPr lang="ko-KR" altLang="en-US" sz="2400" dirty="0"/>
          </a:p>
          <a:p>
            <a:endParaRPr lang="ko-KR" altLang="en-US" sz="2200"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12</a:t>
            </a:fld>
            <a:endParaRPr lang="ko-KR" altLang="en-US" sz="900" dirty="0"/>
          </a:p>
        </p:txBody>
      </p:sp>
    </p:spTree>
    <p:extLst>
      <p:ext uri="{BB962C8B-B14F-4D97-AF65-F5344CB8AC3E}">
        <p14:creationId xmlns:p14="http://schemas.microsoft.com/office/powerpoint/2010/main" val="269884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de-DE" sz="3600" b="1" dirty="0">
                <a:solidFill>
                  <a:schemeClr val="bg1"/>
                </a:solidFill>
                <a:latin typeface="+mj-lt"/>
              </a:rPr>
              <a:t>Thank you.</a:t>
            </a:r>
            <a:endParaRPr lang="de-DE" sz="3600" dirty="0">
              <a:solidFill>
                <a:schemeClr val="bg1"/>
              </a:solidFill>
              <a:latin typeface="+mj-lt"/>
            </a:endParaRPr>
          </a:p>
        </p:txBody>
      </p:sp>
      <p:pic>
        <p:nvPicPr>
          <p:cNvPr id="3" name="그림 2">
            <a:extLst>
              <a:ext uri="{FF2B5EF4-FFF2-40B4-BE49-F238E27FC236}">
                <a16:creationId xmlns:a16="http://schemas.microsoft.com/office/drawing/2014/main" id="{86BAD4CE-DE15-471E-9D3E-FDFED98069BD}"/>
              </a:ext>
            </a:extLst>
          </p:cNvPr>
          <p:cNvPicPr>
            <a:picLocks noChangeAspect="1"/>
          </p:cNvPicPr>
          <p:nvPr/>
        </p:nvPicPr>
        <p:blipFill>
          <a:blip r:embed="rId4"/>
          <a:stretch>
            <a:fillRect/>
          </a:stretch>
        </p:blipFill>
        <p:spPr>
          <a:xfrm>
            <a:off x="-10160" y="6088697"/>
            <a:ext cx="12192000" cy="761366"/>
          </a:xfrm>
          <a:prstGeom prst="rect">
            <a:avLst/>
          </a:prstGeom>
        </p:spPr>
      </p:pic>
      <p:pic>
        <p:nvPicPr>
          <p:cNvPr id="4" name="그림 3">
            <a:extLst>
              <a:ext uri="{FF2B5EF4-FFF2-40B4-BE49-F238E27FC236}">
                <a16:creationId xmlns:a16="http://schemas.microsoft.com/office/drawing/2014/main" id="{39E1F18B-EDA1-43F6-B9F9-6FD04E7AB34F}"/>
              </a:ext>
            </a:extLst>
          </p:cNvPr>
          <p:cNvPicPr>
            <a:picLocks noChangeAspect="1"/>
          </p:cNvPicPr>
          <p:nvPr/>
        </p:nvPicPr>
        <p:blipFill>
          <a:blip r:embed="rId5"/>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0FDF1C31-5055-484A-8F16-10C991BDD41D}"/>
              </a:ext>
            </a:extLst>
          </p:cNvPr>
          <p:cNvSpPr txBox="1">
            <a:spLocks/>
          </p:cNvSpPr>
          <p:nvPr/>
        </p:nvSpPr>
        <p:spPr>
          <a:xfrm>
            <a:off x="3491863" y="6251536"/>
            <a:ext cx="3100387" cy="289123"/>
          </a:xfrm>
          <a:prstGeom prst="rect">
            <a:avLst/>
          </a:prstGeom>
        </p:spPr>
        <p:txBody>
          <a:bodyPr/>
          <a:ls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a:lstStyle>
          <a:p>
            <a:r>
              <a:rPr lang="en-US" altLang="ko-KR" sz="850" dirty="0"/>
              <a:t>Job Shop Scheduling Problem with Simulated Annealing</a:t>
            </a:r>
          </a:p>
          <a:p>
            <a:r>
              <a:rPr lang="en-US" altLang="ko-KR" sz="850" dirty="0"/>
              <a:t>Problem Solving and Search in Artificial Intelligence</a:t>
            </a:r>
          </a:p>
        </p:txBody>
      </p:sp>
      <p:sp>
        <p:nvSpPr>
          <p:cNvPr id="6" name="날짜 개체 틀 3">
            <a:extLst>
              <a:ext uri="{FF2B5EF4-FFF2-40B4-BE49-F238E27FC236}">
                <a16:creationId xmlns:a16="http://schemas.microsoft.com/office/drawing/2014/main" id="{DABE0FDA-13F5-4B9B-9386-EF617AE47984}"/>
              </a:ext>
            </a:extLst>
          </p:cNvPr>
          <p:cNvSpPr txBox="1">
            <a:spLocks/>
          </p:cNvSpPr>
          <p:nvPr/>
        </p:nvSpPr>
        <p:spPr>
          <a:xfrm>
            <a:off x="3491864" y="6497294"/>
            <a:ext cx="2743200" cy="365125"/>
          </a:xfrm>
          <a:prstGeom prst="rect">
            <a:avLst/>
          </a:prstGeom>
        </p:spPr>
        <p:txBody>
          <a:bodyPr/>
          <a:ls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a:lstStyle>
          <a:p>
            <a:r>
              <a:rPr lang="en-US" altLang="ko-KR" sz="850" dirty="0"/>
              <a:t>21th January 2020</a:t>
            </a:r>
            <a:endParaRPr lang="ko-KR" altLang="en-US" sz="850" dirty="0"/>
          </a:p>
        </p:txBody>
      </p:sp>
    </p:spTree>
    <p:custDataLst>
      <p:tags r:id="rId1"/>
    </p:custDataLst>
    <p:extLst>
      <p:ext uri="{BB962C8B-B14F-4D97-AF65-F5344CB8AC3E}">
        <p14:creationId xmlns:p14="http://schemas.microsoft.com/office/powerpoint/2010/main" val="1561740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Outline</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10515600" cy="4351338"/>
          </a:xfrm>
        </p:spPr>
        <p:txBody>
          <a:bodyPr/>
          <a:lstStyle/>
          <a:p>
            <a:r>
              <a:rPr lang="en-US" altLang="ko-KR" dirty="0"/>
              <a:t>Job Shop Scheduling Problem</a:t>
            </a:r>
          </a:p>
          <a:p>
            <a:r>
              <a:rPr lang="en-US" altLang="ko-KR" dirty="0"/>
              <a:t>Simulated Annealing</a:t>
            </a:r>
          </a:p>
          <a:p>
            <a:r>
              <a:rPr lang="en-US" altLang="ko-KR" dirty="0"/>
              <a:t>Represent</a:t>
            </a:r>
          </a:p>
          <a:p>
            <a:r>
              <a:rPr lang="en-US" altLang="ko-KR" dirty="0"/>
              <a:t>Constraints</a:t>
            </a:r>
          </a:p>
          <a:p>
            <a:r>
              <a:rPr lang="en-US" altLang="ko-KR" dirty="0"/>
              <a:t>Neighborhood</a:t>
            </a:r>
          </a:p>
          <a:p>
            <a:r>
              <a:rPr lang="en-US" altLang="ko-KR" dirty="0"/>
              <a:t>Representation Solution</a:t>
            </a:r>
          </a:p>
          <a:p>
            <a:r>
              <a:rPr lang="en-US" altLang="ko-KR" dirty="0"/>
              <a:t>Conclusion</a:t>
            </a:r>
          </a:p>
          <a:p>
            <a:endParaRPr lang="en-US" altLang="ko-KR" dirty="0"/>
          </a:p>
          <a:p>
            <a:endParaRPr lang="ko-KR" altLang="en-US"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dirty="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2</a:t>
            </a:fld>
            <a:endParaRPr lang="ko-KR" altLang="en-US" sz="900" dirty="0"/>
          </a:p>
        </p:txBody>
      </p:sp>
    </p:spTree>
    <p:extLst>
      <p:ext uri="{BB962C8B-B14F-4D97-AF65-F5344CB8AC3E}">
        <p14:creationId xmlns:p14="http://schemas.microsoft.com/office/powerpoint/2010/main" val="264726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What is a solution</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6"/>
            <a:ext cx="7325412" cy="2292310"/>
          </a:xfrm>
        </p:spPr>
        <p:txBody>
          <a:bodyPr>
            <a:normAutofit/>
          </a:bodyPr>
          <a:lstStyle/>
          <a:p>
            <a:r>
              <a:rPr lang="en-US" altLang="ko-KR" sz="2200" dirty="0"/>
              <a:t>Job Shop Scheduling Problem?</a:t>
            </a:r>
          </a:p>
          <a:p>
            <a:r>
              <a:rPr lang="en-US" altLang="ko-KR" sz="2200" dirty="0" err="1"/>
              <a:t>Makespan</a:t>
            </a:r>
            <a:r>
              <a:rPr lang="en-US" altLang="ko-KR" sz="2200" dirty="0"/>
              <a:t>: </a:t>
            </a:r>
          </a:p>
          <a:p>
            <a:pPr marL="0" indent="0">
              <a:buNone/>
            </a:pPr>
            <a:r>
              <a:rPr lang="en-US" altLang="ko-KR" sz="2200" dirty="0"/>
              <a:t>the length of time from earliest start time of the jobs to the latest end time</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marL="0" indent="0">
              <a:buNone/>
            </a:pPr>
            <a:endParaRPr lang="en-US" altLang="ko-KR"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3</a:t>
            </a:fld>
            <a:endParaRPr lang="ko-KR" altLang="en-US" sz="900" dirty="0"/>
          </a:p>
        </p:txBody>
      </p:sp>
      <p:graphicFrame>
        <p:nvGraphicFramePr>
          <p:cNvPr id="7" name="표 9">
            <a:extLst>
              <a:ext uri="{FF2B5EF4-FFF2-40B4-BE49-F238E27FC236}">
                <a16:creationId xmlns:a16="http://schemas.microsoft.com/office/drawing/2014/main" id="{491D34BA-C2CA-497A-9AB7-1ADE644B842D}"/>
              </a:ext>
            </a:extLst>
          </p:cNvPr>
          <p:cNvGraphicFramePr>
            <a:graphicFrameLocks noGrp="1"/>
          </p:cNvGraphicFramePr>
          <p:nvPr>
            <p:extLst>
              <p:ext uri="{D42A27DB-BD31-4B8C-83A1-F6EECF244321}">
                <p14:modId xmlns:p14="http://schemas.microsoft.com/office/powerpoint/2010/main" val="2900392427"/>
              </p:ext>
            </p:extLst>
          </p:nvPr>
        </p:nvGraphicFramePr>
        <p:xfrm>
          <a:off x="8358227" y="1706233"/>
          <a:ext cx="3463824" cy="1828800"/>
        </p:xfrm>
        <a:graphic>
          <a:graphicData uri="http://schemas.openxmlformats.org/drawingml/2006/table">
            <a:tbl>
              <a:tblPr firstRow="1" bandRow="1">
                <a:tableStyleId>{5940675A-B579-460E-94D1-54222C63F5DA}</a:tableStyleId>
              </a:tblPr>
              <a:tblGrid>
                <a:gridCol w="494832">
                  <a:extLst>
                    <a:ext uri="{9D8B030D-6E8A-4147-A177-3AD203B41FA5}">
                      <a16:colId xmlns:a16="http://schemas.microsoft.com/office/drawing/2014/main" val="3737324321"/>
                    </a:ext>
                  </a:extLst>
                </a:gridCol>
                <a:gridCol w="494832">
                  <a:extLst>
                    <a:ext uri="{9D8B030D-6E8A-4147-A177-3AD203B41FA5}">
                      <a16:colId xmlns:a16="http://schemas.microsoft.com/office/drawing/2014/main" val="3331822194"/>
                    </a:ext>
                  </a:extLst>
                </a:gridCol>
                <a:gridCol w="494832">
                  <a:extLst>
                    <a:ext uri="{9D8B030D-6E8A-4147-A177-3AD203B41FA5}">
                      <a16:colId xmlns:a16="http://schemas.microsoft.com/office/drawing/2014/main" val="111163737"/>
                    </a:ext>
                  </a:extLst>
                </a:gridCol>
                <a:gridCol w="494832">
                  <a:extLst>
                    <a:ext uri="{9D8B030D-6E8A-4147-A177-3AD203B41FA5}">
                      <a16:colId xmlns:a16="http://schemas.microsoft.com/office/drawing/2014/main" val="3365857662"/>
                    </a:ext>
                  </a:extLst>
                </a:gridCol>
                <a:gridCol w="494832">
                  <a:extLst>
                    <a:ext uri="{9D8B030D-6E8A-4147-A177-3AD203B41FA5}">
                      <a16:colId xmlns:a16="http://schemas.microsoft.com/office/drawing/2014/main" val="3670677446"/>
                    </a:ext>
                  </a:extLst>
                </a:gridCol>
                <a:gridCol w="494832">
                  <a:extLst>
                    <a:ext uri="{9D8B030D-6E8A-4147-A177-3AD203B41FA5}">
                      <a16:colId xmlns:a16="http://schemas.microsoft.com/office/drawing/2014/main" val="3041815502"/>
                    </a:ext>
                  </a:extLst>
                </a:gridCol>
                <a:gridCol w="494832">
                  <a:extLst>
                    <a:ext uri="{9D8B030D-6E8A-4147-A177-3AD203B41FA5}">
                      <a16:colId xmlns:a16="http://schemas.microsoft.com/office/drawing/2014/main" val="3030877923"/>
                    </a:ext>
                  </a:extLst>
                </a:gridCol>
              </a:tblGrid>
              <a:tr h="282778">
                <a:tc rowSpan="2">
                  <a:txBody>
                    <a:bodyPr/>
                    <a:lstStyle/>
                    <a:p>
                      <a:pPr algn="ctr" latinLnBrk="1"/>
                      <a:endParaRPr lang="ko-KR" altLang="en-US" dirty="0"/>
                    </a:p>
                  </a:txBody>
                  <a:tcPr/>
                </a:tc>
                <a:tc gridSpan="2">
                  <a:txBody>
                    <a:bodyPr/>
                    <a:lstStyle/>
                    <a:p>
                      <a:pPr algn="ctr" latinLnBrk="1"/>
                      <a:r>
                        <a:rPr lang="en-US" altLang="ko-KR" dirty="0"/>
                        <a:t>O1</a:t>
                      </a:r>
                      <a:endParaRPr lang="ko-KR" altLang="en-US" dirty="0"/>
                    </a:p>
                  </a:txBody>
                  <a:tcPr/>
                </a:tc>
                <a:tc hMerge="1">
                  <a:txBody>
                    <a:bodyPr/>
                    <a:lstStyle/>
                    <a:p>
                      <a:pPr latinLnBrk="1"/>
                      <a:endParaRPr lang="ko-KR" altLang="en-US"/>
                    </a:p>
                  </a:txBody>
                  <a:tcPr/>
                </a:tc>
                <a:tc gridSpan="2">
                  <a:txBody>
                    <a:bodyPr/>
                    <a:lstStyle/>
                    <a:p>
                      <a:pPr algn="ctr" latinLnBrk="1"/>
                      <a:r>
                        <a:rPr lang="en-US" altLang="ko-KR" dirty="0"/>
                        <a:t>O2</a:t>
                      </a:r>
                      <a:endParaRPr lang="ko-KR" altLang="en-US" dirty="0"/>
                    </a:p>
                  </a:txBody>
                  <a:tcPr/>
                </a:tc>
                <a:tc hMerge="1">
                  <a:txBody>
                    <a:bodyPr/>
                    <a:lstStyle/>
                    <a:p>
                      <a:pPr latinLnBrk="1"/>
                      <a:endParaRPr lang="ko-KR" altLang="en-US"/>
                    </a:p>
                  </a:txBody>
                  <a:tcPr/>
                </a:tc>
                <a:tc gridSpan="2">
                  <a:txBody>
                    <a:bodyPr/>
                    <a:lstStyle/>
                    <a:p>
                      <a:pPr algn="ctr" latinLnBrk="1"/>
                      <a:r>
                        <a:rPr lang="en-US" altLang="ko-KR" dirty="0"/>
                        <a:t>O3</a:t>
                      </a:r>
                      <a:endParaRPr lang="ko-KR" altLang="en-US" dirty="0"/>
                    </a:p>
                  </a:txBody>
                  <a:tcPr/>
                </a:tc>
                <a:tc hMerge="1">
                  <a:txBody>
                    <a:bodyPr/>
                    <a:lstStyle/>
                    <a:p>
                      <a:pPr latinLnBrk="1"/>
                      <a:endParaRPr lang="ko-KR" altLang="en-US"/>
                    </a:p>
                  </a:txBody>
                  <a:tcPr/>
                </a:tc>
                <a:extLst>
                  <a:ext uri="{0D108BD9-81ED-4DB2-BD59-A6C34878D82A}">
                    <a16:rowId xmlns:a16="http://schemas.microsoft.com/office/drawing/2014/main" val="4002118496"/>
                  </a:ext>
                </a:extLst>
              </a:tr>
              <a:tr h="282778">
                <a:tc vMerge="1">
                  <a:txBody>
                    <a:bodyPr/>
                    <a:lstStyle/>
                    <a:p>
                      <a:pPr latinLnBrk="1"/>
                      <a:endParaRPr lang="ko-KR" altLang="en-US" dirty="0"/>
                    </a:p>
                  </a:txBody>
                  <a:tcPr/>
                </a:tc>
                <a:tc>
                  <a:txBody>
                    <a:bodyPr/>
                    <a:lstStyle/>
                    <a:p>
                      <a:pPr algn="ctr" latinLnBrk="1"/>
                      <a:r>
                        <a:rPr lang="en-US" altLang="ko-KR" dirty="0"/>
                        <a:t>M</a:t>
                      </a:r>
                      <a:endParaRPr lang="ko-KR" altLang="en-US" dirty="0"/>
                    </a:p>
                  </a:txBody>
                  <a:tcPr/>
                </a:tc>
                <a:tc>
                  <a:txBody>
                    <a:bodyPr/>
                    <a:lstStyle/>
                    <a:p>
                      <a:pPr algn="ctr" latinLnBrk="1"/>
                      <a:r>
                        <a:rPr lang="en-US" altLang="ko-KR" dirty="0"/>
                        <a:t>T</a:t>
                      </a:r>
                      <a:endParaRPr lang="ko-KR" altLang="en-US" dirty="0"/>
                    </a:p>
                  </a:txBody>
                  <a:tcPr/>
                </a:tc>
                <a:tc>
                  <a:txBody>
                    <a:bodyPr/>
                    <a:lstStyle/>
                    <a:p>
                      <a:pPr algn="ctr" latinLnBrk="1"/>
                      <a:r>
                        <a:rPr lang="en-US" altLang="ko-KR" dirty="0"/>
                        <a:t>M</a:t>
                      </a:r>
                      <a:endParaRPr lang="ko-KR" altLang="en-US" dirty="0"/>
                    </a:p>
                  </a:txBody>
                  <a:tcPr/>
                </a:tc>
                <a:tc>
                  <a:txBody>
                    <a:bodyPr/>
                    <a:lstStyle/>
                    <a:p>
                      <a:pPr algn="ctr" latinLnBrk="1"/>
                      <a:r>
                        <a:rPr lang="en-US" altLang="ko-KR" dirty="0"/>
                        <a:t>T</a:t>
                      </a:r>
                      <a:endParaRPr lang="ko-KR" altLang="en-US" dirty="0"/>
                    </a:p>
                  </a:txBody>
                  <a:tcPr/>
                </a:tc>
                <a:tc>
                  <a:txBody>
                    <a:bodyPr/>
                    <a:lstStyle/>
                    <a:p>
                      <a:pPr algn="ctr" latinLnBrk="1"/>
                      <a:r>
                        <a:rPr lang="en-US" altLang="ko-KR" dirty="0"/>
                        <a:t>M</a:t>
                      </a:r>
                      <a:endParaRPr lang="ko-KR" altLang="en-US" dirty="0"/>
                    </a:p>
                  </a:txBody>
                  <a:tcPr/>
                </a:tc>
                <a:tc>
                  <a:txBody>
                    <a:bodyPr/>
                    <a:lstStyle/>
                    <a:p>
                      <a:pPr algn="ctr" latinLnBrk="1"/>
                      <a:r>
                        <a:rPr lang="en-US" altLang="ko-KR" dirty="0"/>
                        <a:t>T</a:t>
                      </a:r>
                      <a:endParaRPr lang="ko-KR" altLang="en-US" dirty="0"/>
                    </a:p>
                  </a:txBody>
                  <a:tcPr/>
                </a:tc>
                <a:extLst>
                  <a:ext uri="{0D108BD9-81ED-4DB2-BD59-A6C34878D82A}">
                    <a16:rowId xmlns:a16="http://schemas.microsoft.com/office/drawing/2014/main" val="291193765"/>
                  </a:ext>
                </a:extLst>
              </a:tr>
              <a:tr h="282778">
                <a:tc>
                  <a:txBody>
                    <a:bodyPr/>
                    <a:lstStyle/>
                    <a:p>
                      <a:pPr algn="ctr" latinLnBrk="1"/>
                      <a:r>
                        <a:rPr lang="en-US" altLang="ko-KR" dirty="0"/>
                        <a:t>J1</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5</a:t>
                      </a:r>
                      <a:endParaRPr lang="ko-KR" altLang="en-US" dirty="0"/>
                    </a:p>
                  </a:txBody>
                  <a:tcPr/>
                </a:tc>
                <a:extLst>
                  <a:ext uri="{0D108BD9-81ED-4DB2-BD59-A6C34878D82A}">
                    <a16:rowId xmlns:a16="http://schemas.microsoft.com/office/drawing/2014/main" val="1436295308"/>
                  </a:ext>
                </a:extLst>
              </a:tr>
              <a:tr h="282778">
                <a:tc>
                  <a:txBody>
                    <a:bodyPr/>
                    <a:lstStyle/>
                    <a:p>
                      <a:pPr algn="ctr" latinLnBrk="1"/>
                      <a:r>
                        <a:rPr lang="en-US" altLang="ko-KR" dirty="0"/>
                        <a:t>J2</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4</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4</a:t>
                      </a:r>
                      <a:endParaRPr lang="ko-KR" altLang="en-US" dirty="0"/>
                    </a:p>
                  </a:txBody>
                  <a:tcPr/>
                </a:tc>
                <a:extLst>
                  <a:ext uri="{0D108BD9-81ED-4DB2-BD59-A6C34878D82A}">
                    <a16:rowId xmlns:a16="http://schemas.microsoft.com/office/drawing/2014/main" val="1179964155"/>
                  </a:ext>
                </a:extLst>
              </a:tr>
              <a:tr h="282778">
                <a:tc>
                  <a:txBody>
                    <a:bodyPr/>
                    <a:lstStyle/>
                    <a:p>
                      <a:pPr algn="ctr" latinLnBrk="1"/>
                      <a:r>
                        <a:rPr lang="en-US" altLang="ko-KR" dirty="0"/>
                        <a:t>J3</a:t>
                      </a:r>
                      <a:endParaRPr lang="ko-KR" altLang="en-US" dirty="0"/>
                    </a:p>
                  </a:txBody>
                  <a:tcPr/>
                </a:tc>
                <a:tc>
                  <a:txBody>
                    <a:bodyPr/>
                    <a:lstStyle/>
                    <a:p>
                      <a:pPr latinLnBrk="1"/>
                      <a:r>
                        <a:rPr lang="en-US" altLang="ko-KR" dirty="0"/>
                        <a:t>0</a:t>
                      </a:r>
                      <a:endParaRPr lang="ko-KR" altLang="en-US" dirty="0"/>
                    </a:p>
                  </a:txBody>
                  <a:tcPr/>
                </a:tc>
                <a:tc>
                  <a:txBody>
                    <a:bodyPr/>
                    <a:lstStyle/>
                    <a:p>
                      <a:pPr latinLnBrk="1"/>
                      <a:r>
                        <a:rPr lang="en-US" altLang="ko-KR" dirty="0"/>
                        <a:t>6</a:t>
                      </a:r>
                      <a:endParaRPr lang="ko-KR" altLang="en-US" dirty="0"/>
                    </a:p>
                  </a:txBody>
                  <a:tcPr/>
                </a:tc>
                <a:tc>
                  <a:txBody>
                    <a:bodyPr/>
                    <a:lstStyle/>
                    <a:p>
                      <a:pPr latinLnBrk="1"/>
                      <a:r>
                        <a:rPr lang="en-US" altLang="ko-KR" dirty="0"/>
                        <a:t>2</a:t>
                      </a:r>
                      <a:endParaRPr lang="ko-KR" altLang="en-US" dirty="0"/>
                    </a:p>
                  </a:txBody>
                  <a:tcPr/>
                </a:tc>
                <a:tc>
                  <a:txBody>
                    <a:bodyPr/>
                    <a:lstStyle/>
                    <a:p>
                      <a:pPr latinLnBrk="1"/>
                      <a:r>
                        <a:rPr lang="en-US" altLang="ko-KR" dirty="0"/>
                        <a:t>3</a:t>
                      </a:r>
                      <a:endParaRPr lang="ko-KR" altLang="en-US" dirty="0"/>
                    </a:p>
                  </a:txBody>
                  <a:tcPr/>
                </a:tc>
                <a:tc>
                  <a:txBody>
                    <a:bodyPr/>
                    <a:lstStyle/>
                    <a:p>
                      <a:pPr latinLnBrk="1"/>
                      <a:r>
                        <a:rPr lang="en-US" altLang="ko-KR" dirty="0"/>
                        <a:t>1</a:t>
                      </a:r>
                      <a:endParaRPr lang="ko-KR" altLang="en-US" dirty="0"/>
                    </a:p>
                  </a:txBody>
                  <a:tcPr/>
                </a:tc>
                <a:tc>
                  <a:txBody>
                    <a:bodyPr/>
                    <a:lstStyle/>
                    <a:p>
                      <a:pPr latinLnBrk="1"/>
                      <a:r>
                        <a:rPr lang="en-US" altLang="ko-KR" dirty="0"/>
                        <a:t>3</a:t>
                      </a:r>
                      <a:endParaRPr lang="ko-KR" altLang="en-US" dirty="0"/>
                    </a:p>
                  </a:txBody>
                  <a:tcPr/>
                </a:tc>
                <a:extLst>
                  <a:ext uri="{0D108BD9-81ED-4DB2-BD59-A6C34878D82A}">
                    <a16:rowId xmlns:a16="http://schemas.microsoft.com/office/drawing/2014/main" val="2443783032"/>
                  </a:ext>
                </a:extLst>
              </a:tr>
            </a:tbl>
          </a:graphicData>
        </a:graphic>
      </p:graphicFrame>
      <p:graphicFrame>
        <p:nvGraphicFramePr>
          <p:cNvPr id="14" name="표 14">
            <a:extLst>
              <a:ext uri="{FF2B5EF4-FFF2-40B4-BE49-F238E27FC236}">
                <a16:creationId xmlns:a16="http://schemas.microsoft.com/office/drawing/2014/main" id="{6E981E79-7AAC-4EEE-8973-4196FA6192CB}"/>
              </a:ext>
            </a:extLst>
          </p:cNvPr>
          <p:cNvGraphicFramePr>
            <a:graphicFrameLocks noGrp="1"/>
          </p:cNvGraphicFramePr>
          <p:nvPr>
            <p:extLst>
              <p:ext uri="{D42A27DB-BD31-4B8C-83A1-F6EECF244321}">
                <p14:modId xmlns:p14="http://schemas.microsoft.com/office/powerpoint/2010/main" val="2283999872"/>
              </p:ext>
            </p:extLst>
          </p:nvPr>
        </p:nvGraphicFramePr>
        <p:xfrm>
          <a:off x="1376310" y="4167929"/>
          <a:ext cx="10445742" cy="1668604"/>
        </p:xfrm>
        <a:graphic>
          <a:graphicData uri="http://schemas.openxmlformats.org/drawingml/2006/table">
            <a:tbl>
              <a:tblPr firstRow="1" bandRow="1">
                <a:tableStyleId>{5940675A-B579-460E-94D1-54222C63F5DA}</a:tableStyleId>
              </a:tblPr>
              <a:tblGrid>
                <a:gridCol w="546870">
                  <a:extLst>
                    <a:ext uri="{9D8B030D-6E8A-4147-A177-3AD203B41FA5}">
                      <a16:colId xmlns:a16="http://schemas.microsoft.com/office/drawing/2014/main" val="2248593427"/>
                    </a:ext>
                  </a:extLst>
                </a:gridCol>
                <a:gridCol w="546870">
                  <a:extLst>
                    <a:ext uri="{9D8B030D-6E8A-4147-A177-3AD203B41FA5}">
                      <a16:colId xmlns:a16="http://schemas.microsoft.com/office/drawing/2014/main" val="728232018"/>
                    </a:ext>
                  </a:extLst>
                </a:gridCol>
                <a:gridCol w="602082">
                  <a:extLst>
                    <a:ext uri="{9D8B030D-6E8A-4147-A177-3AD203B41FA5}">
                      <a16:colId xmlns:a16="http://schemas.microsoft.com/office/drawing/2014/main" val="1097642030"/>
                    </a:ext>
                  </a:extLst>
                </a:gridCol>
                <a:gridCol w="546870">
                  <a:extLst>
                    <a:ext uri="{9D8B030D-6E8A-4147-A177-3AD203B41FA5}">
                      <a16:colId xmlns:a16="http://schemas.microsoft.com/office/drawing/2014/main" val="984051357"/>
                    </a:ext>
                  </a:extLst>
                </a:gridCol>
                <a:gridCol w="546870">
                  <a:extLst>
                    <a:ext uri="{9D8B030D-6E8A-4147-A177-3AD203B41FA5}">
                      <a16:colId xmlns:a16="http://schemas.microsoft.com/office/drawing/2014/main" val="1065917187"/>
                    </a:ext>
                  </a:extLst>
                </a:gridCol>
                <a:gridCol w="546870">
                  <a:extLst>
                    <a:ext uri="{9D8B030D-6E8A-4147-A177-3AD203B41FA5}">
                      <a16:colId xmlns:a16="http://schemas.microsoft.com/office/drawing/2014/main" val="3248165499"/>
                    </a:ext>
                  </a:extLst>
                </a:gridCol>
                <a:gridCol w="546870">
                  <a:extLst>
                    <a:ext uri="{9D8B030D-6E8A-4147-A177-3AD203B41FA5}">
                      <a16:colId xmlns:a16="http://schemas.microsoft.com/office/drawing/2014/main" val="742401847"/>
                    </a:ext>
                  </a:extLst>
                </a:gridCol>
                <a:gridCol w="546870">
                  <a:extLst>
                    <a:ext uri="{9D8B030D-6E8A-4147-A177-3AD203B41FA5}">
                      <a16:colId xmlns:a16="http://schemas.microsoft.com/office/drawing/2014/main" val="638029610"/>
                    </a:ext>
                  </a:extLst>
                </a:gridCol>
                <a:gridCol w="546870">
                  <a:extLst>
                    <a:ext uri="{9D8B030D-6E8A-4147-A177-3AD203B41FA5}">
                      <a16:colId xmlns:a16="http://schemas.microsoft.com/office/drawing/2014/main" val="2387705197"/>
                    </a:ext>
                  </a:extLst>
                </a:gridCol>
                <a:gridCol w="546870">
                  <a:extLst>
                    <a:ext uri="{9D8B030D-6E8A-4147-A177-3AD203B41FA5}">
                      <a16:colId xmlns:a16="http://schemas.microsoft.com/office/drawing/2014/main" val="805190456"/>
                    </a:ext>
                  </a:extLst>
                </a:gridCol>
                <a:gridCol w="546870">
                  <a:extLst>
                    <a:ext uri="{9D8B030D-6E8A-4147-A177-3AD203B41FA5}">
                      <a16:colId xmlns:a16="http://schemas.microsoft.com/office/drawing/2014/main" val="2139157522"/>
                    </a:ext>
                  </a:extLst>
                </a:gridCol>
                <a:gridCol w="546870">
                  <a:extLst>
                    <a:ext uri="{9D8B030D-6E8A-4147-A177-3AD203B41FA5}">
                      <a16:colId xmlns:a16="http://schemas.microsoft.com/office/drawing/2014/main" val="761398555"/>
                    </a:ext>
                  </a:extLst>
                </a:gridCol>
                <a:gridCol w="546870">
                  <a:extLst>
                    <a:ext uri="{9D8B030D-6E8A-4147-A177-3AD203B41FA5}">
                      <a16:colId xmlns:a16="http://schemas.microsoft.com/office/drawing/2014/main" val="2931026731"/>
                    </a:ext>
                  </a:extLst>
                </a:gridCol>
                <a:gridCol w="546870">
                  <a:extLst>
                    <a:ext uri="{9D8B030D-6E8A-4147-A177-3AD203B41FA5}">
                      <a16:colId xmlns:a16="http://schemas.microsoft.com/office/drawing/2014/main" val="470996950"/>
                    </a:ext>
                  </a:extLst>
                </a:gridCol>
                <a:gridCol w="546870">
                  <a:extLst>
                    <a:ext uri="{9D8B030D-6E8A-4147-A177-3AD203B41FA5}">
                      <a16:colId xmlns:a16="http://schemas.microsoft.com/office/drawing/2014/main" val="1155939732"/>
                    </a:ext>
                  </a:extLst>
                </a:gridCol>
                <a:gridCol w="546870">
                  <a:extLst>
                    <a:ext uri="{9D8B030D-6E8A-4147-A177-3AD203B41FA5}">
                      <a16:colId xmlns:a16="http://schemas.microsoft.com/office/drawing/2014/main" val="3571396495"/>
                    </a:ext>
                  </a:extLst>
                </a:gridCol>
                <a:gridCol w="546870">
                  <a:extLst>
                    <a:ext uri="{9D8B030D-6E8A-4147-A177-3AD203B41FA5}">
                      <a16:colId xmlns:a16="http://schemas.microsoft.com/office/drawing/2014/main" val="2539655594"/>
                    </a:ext>
                  </a:extLst>
                </a:gridCol>
                <a:gridCol w="546870">
                  <a:extLst>
                    <a:ext uri="{9D8B030D-6E8A-4147-A177-3AD203B41FA5}">
                      <a16:colId xmlns:a16="http://schemas.microsoft.com/office/drawing/2014/main" val="2224847565"/>
                    </a:ext>
                  </a:extLst>
                </a:gridCol>
                <a:gridCol w="546870">
                  <a:extLst>
                    <a:ext uri="{9D8B030D-6E8A-4147-A177-3AD203B41FA5}">
                      <a16:colId xmlns:a16="http://schemas.microsoft.com/office/drawing/2014/main" val="2686399642"/>
                    </a:ext>
                  </a:extLst>
                </a:gridCol>
              </a:tblGrid>
              <a:tr h="373507">
                <a:tc>
                  <a:txBody>
                    <a:bodyPr/>
                    <a:lstStyle/>
                    <a:p>
                      <a:pPr latinLnBrk="1"/>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2</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3</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4</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5</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6</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7</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8</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9</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10</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11</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12</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13</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14</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15</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16</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17</a:t>
                      </a:r>
                      <a:endParaRPr lang="ko-KR" altLang="en-US" dirty="0"/>
                    </a:p>
                  </a:txBody>
                  <a:tcPr>
                    <a:lnT w="12700" cap="flat" cmpd="sng" algn="ctr">
                      <a:solidFill>
                        <a:schemeClr val="tx1"/>
                      </a:solidFill>
                      <a:prstDash val="solid"/>
                      <a:round/>
                      <a:headEnd type="none" w="med" len="med"/>
                      <a:tailEnd type="none" w="med" len="med"/>
                    </a:lnT>
                  </a:tcPr>
                </a:tc>
                <a:tc>
                  <a:txBody>
                    <a:bodyPr/>
                    <a:lstStyle/>
                    <a:p>
                      <a:pPr algn="r" latinLnBrk="1"/>
                      <a:r>
                        <a:rPr lang="en-US" altLang="ko-KR" dirty="0"/>
                        <a:t>18</a:t>
                      </a:r>
                      <a:endParaRPr lang="ko-KR"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5192372"/>
                  </a:ext>
                </a:extLst>
              </a:tr>
              <a:tr h="431699">
                <a:tc>
                  <a:txBody>
                    <a:bodyPr/>
                    <a:lstStyle/>
                    <a:p>
                      <a:pPr latinLnBrk="1"/>
                      <a:r>
                        <a:rPr lang="en-US" altLang="ko-KR" dirty="0"/>
                        <a:t>M0</a:t>
                      </a:r>
                      <a:endParaRPr lang="ko-KR" altLang="en-US" dirty="0"/>
                    </a:p>
                  </a:txBody>
                  <a:tcPr/>
                </a:tc>
                <a:tc gridSpan="4">
                  <a:txBody>
                    <a:bodyPr/>
                    <a:lstStyle/>
                    <a:p>
                      <a:pPr algn="ctr" latinLnBrk="1"/>
                      <a:r>
                        <a:rPr lang="en-US" altLang="ko-KR" dirty="0"/>
                        <a:t>J1, O1</a:t>
                      </a:r>
                      <a:endParaRPr lang="ko-KR" altLang="en-US" dirty="0"/>
                    </a:p>
                  </a:txBody>
                  <a:tcPr>
                    <a:solidFill>
                      <a:srgbClr val="FFFF00"/>
                    </a:solid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tc gridSpan="6">
                  <a:txBody>
                    <a:bodyPr/>
                    <a:lstStyle/>
                    <a:p>
                      <a:pPr algn="ctr" latinLnBrk="1"/>
                      <a:r>
                        <a:rPr lang="en-US" altLang="ko-KR" dirty="0"/>
                        <a:t>J3, O1</a:t>
                      </a:r>
                      <a:endParaRPr lang="ko-KR" altLang="en-US" dirty="0"/>
                    </a:p>
                  </a:txBody>
                  <a:tcPr>
                    <a:solidFill>
                      <a:srgbClr val="13A983"/>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gridSpan="4">
                  <a:txBody>
                    <a:bodyPr/>
                    <a:lstStyle/>
                    <a:p>
                      <a:pPr algn="ctr" latinLnBrk="1"/>
                      <a:r>
                        <a:rPr lang="en-US" altLang="ko-KR" dirty="0"/>
                        <a:t>J2, O3</a:t>
                      </a:r>
                      <a:endParaRPr lang="ko-KR" altLang="en-US" dirty="0"/>
                    </a:p>
                  </a:txBody>
                  <a:tcPr>
                    <a:solidFill>
                      <a:srgbClr val="F07D00"/>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a:txBody>
                    <a:bodyPr/>
                    <a:lstStyle/>
                    <a:p>
                      <a:pPr algn="ctr" latinLnBrk="1"/>
                      <a:endParaRPr lang="ko-KR" altLang="en-US"/>
                    </a:p>
                  </a:txBody>
                  <a:tcPr/>
                </a:tc>
                <a:tc>
                  <a:txBody>
                    <a:bodyPr/>
                    <a:lstStyle/>
                    <a:p>
                      <a:pPr algn="ctr" latinLnBrk="1"/>
                      <a:endParaRPr lang="ko-KR" altLang="en-US" dirty="0"/>
                    </a:p>
                  </a:txBody>
                  <a:tcPr/>
                </a:tc>
                <a:tc>
                  <a:txBody>
                    <a:bodyPr/>
                    <a:lstStyle/>
                    <a:p>
                      <a:pPr algn="ctr" latinLnBrk="1"/>
                      <a:endParaRPr lang="ko-KR" altLang="en-US"/>
                    </a:p>
                  </a:txBody>
                  <a:tcPr/>
                </a:tc>
                <a:tc>
                  <a:txBody>
                    <a:bodyPr/>
                    <a:lstStyle/>
                    <a:p>
                      <a:pPr algn="ctr" latinLnBrk="1"/>
                      <a:endParaRPr lang="ko-KR" altLang="en-US"/>
                    </a:p>
                  </a:txBody>
                  <a:tcPr/>
                </a:tc>
                <a:extLst>
                  <a:ext uri="{0D108BD9-81ED-4DB2-BD59-A6C34878D82A}">
                    <a16:rowId xmlns:a16="http://schemas.microsoft.com/office/drawing/2014/main" val="3693974339"/>
                  </a:ext>
                </a:extLst>
              </a:tr>
              <a:tr h="431699">
                <a:tc>
                  <a:txBody>
                    <a:bodyPr/>
                    <a:lstStyle/>
                    <a:p>
                      <a:pPr latinLnBrk="1"/>
                      <a:r>
                        <a:rPr lang="en-US" altLang="ko-KR" dirty="0"/>
                        <a:t>M1</a:t>
                      </a:r>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a:p>
                  </a:txBody>
                  <a:tcPr/>
                </a:tc>
                <a:tc>
                  <a:txBody>
                    <a:bodyPr/>
                    <a:lstStyle/>
                    <a:p>
                      <a:pPr algn="ctr" latinLnBrk="1"/>
                      <a:endParaRPr lang="ko-KR" altLang="en-US"/>
                    </a:p>
                  </a:txBody>
                  <a:tcPr/>
                </a:tc>
                <a:tc gridSpan="3">
                  <a:txBody>
                    <a:bodyPr/>
                    <a:lstStyle/>
                    <a:p>
                      <a:pPr algn="ctr" latinLnBrk="1"/>
                      <a:r>
                        <a:rPr lang="en-US" altLang="ko-KR" dirty="0"/>
                        <a:t>J1, O2</a:t>
                      </a:r>
                      <a:endParaRPr lang="ko-KR" altLang="en-US" dirty="0"/>
                    </a:p>
                  </a:txBody>
                  <a:tcPr>
                    <a:solidFill>
                      <a:srgbClr val="FFFF00"/>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gridSpan="3">
                  <a:txBody>
                    <a:bodyPr/>
                    <a:lstStyle/>
                    <a:p>
                      <a:pPr algn="ctr" latinLnBrk="1"/>
                      <a:r>
                        <a:rPr lang="en-US" altLang="ko-KR" dirty="0"/>
                        <a:t>J2, O2</a:t>
                      </a:r>
                      <a:endParaRPr lang="ko-KR" altLang="en-US" dirty="0"/>
                    </a:p>
                  </a:txBody>
                  <a:tcPr>
                    <a:solidFill>
                      <a:srgbClr val="F07D00"/>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a:txBody>
                    <a:bodyPr/>
                    <a:lstStyle/>
                    <a:p>
                      <a:pPr algn="ctr" latinLnBrk="1"/>
                      <a:endParaRPr lang="ko-KR" altLang="en-US"/>
                    </a:p>
                  </a:txBody>
                  <a:tcPr/>
                </a:tc>
                <a:tc>
                  <a:txBody>
                    <a:bodyPr/>
                    <a:lstStyle/>
                    <a:p>
                      <a:pPr algn="ctr" latinLnBrk="1"/>
                      <a:endParaRPr lang="ko-KR" altLang="en-US"/>
                    </a:p>
                  </a:txBody>
                  <a:tcPr/>
                </a:tc>
                <a:tc>
                  <a:txBody>
                    <a:bodyPr/>
                    <a:lstStyle/>
                    <a:p>
                      <a:pPr algn="ctr" latinLnBrk="1"/>
                      <a:endParaRPr lang="ko-KR" altLang="en-US"/>
                    </a:p>
                  </a:txBody>
                  <a:tcPr/>
                </a:tc>
                <a:tc>
                  <a:txBody>
                    <a:bodyPr/>
                    <a:lstStyle/>
                    <a:p>
                      <a:pPr algn="ctr" latinLnBrk="1"/>
                      <a:endParaRPr lang="ko-KR" altLang="en-US"/>
                    </a:p>
                  </a:txBody>
                  <a:tcPr/>
                </a:tc>
                <a:tc>
                  <a:txBody>
                    <a:bodyPr/>
                    <a:lstStyle/>
                    <a:p>
                      <a:pPr algn="ctr" latinLnBrk="1"/>
                      <a:endParaRPr lang="ko-KR" altLang="en-US"/>
                    </a:p>
                  </a:txBody>
                  <a:tcPr/>
                </a:tc>
                <a:tc gridSpan="3">
                  <a:txBody>
                    <a:bodyPr/>
                    <a:lstStyle/>
                    <a:p>
                      <a:pPr algn="ctr" latinLnBrk="1"/>
                      <a:r>
                        <a:rPr lang="en-US" altLang="ko-KR" dirty="0"/>
                        <a:t>J3, O3</a:t>
                      </a:r>
                      <a:endParaRPr lang="ko-KR" altLang="en-US" dirty="0"/>
                    </a:p>
                  </a:txBody>
                  <a:tcPr>
                    <a:solidFill>
                      <a:srgbClr val="13A983"/>
                    </a:solidFill>
                  </a:tcPr>
                </a:tc>
                <a:tc hMerge="1">
                  <a:txBody>
                    <a:bodyPr/>
                    <a:lstStyle/>
                    <a:p>
                      <a:pPr algn="ctr" latinLnBrk="1"/>
                      <a:endParaRPr lang="ko-KR" altLang="en-US" dirty="0"/>
                    </a:p>
                  </a:txBody>
                  <a:tcPr/>
                </a:tc>
                <a:tc hMerge="1">
                  <a:txBody>
                    <a:bodyPr/>
                    <a:lstStyle/>
                    <a:p>
                      <a:pPr algn="ctr" latinLnBrk="1"/>
                      <a:endParaRPr lang="ko-KR" altLang="en-US" dirty="0"/>
                    </a:p>
                  </a:txBody>
                  <a:tcPr/>
                </a:tc>
                <a:extLst>
                  <a:ext uri="{0D108BD9-81ED-4DB2-BD59-A6C34878D82A}">
                    <a16:rowId xmlns:a16="http://schemas.microsoft.com/office/drawing/2014/main" val="2171334731"/>
                  </a:ext>
                </a:extLst>
              </a:tr>
              <a:tr h="431699">
                <a:tc>
                  <a:txBody>
                    <a:bodyPr/>
                    <a:lstStyle/>
                    <a:p>
                      <a:pPr latinLnBrk="1"/>
                      <a:r>
                        <a:rPr lang="en-US" altLang="ko-KR" dirty="0"/>
                        <a:t>M2</a:t>
                      </a:r>
                      <a:endParaRPr lang="ko-KR" altLang="en-US" dirty="0"/>
                    </a:p>
                  </a:txBody>
                  <a:tcPr/>
                </a:tc>
                <a:tc gridSpan="4">
                  <a:txBody>
                    <a:bodyPr/>
                    <a:lstStyle/>
                    <a:p>
                      <a:pPr algn="ctr" latinLnBrk="1"/>
                      <a:r>
                        <a:rPr lang="en-US" altLang="ko-KR" dirty="0"/>
                        <a:t>J2, O1</a:t>
                      </a:r>
                      <a:endParaRPr lang="ko-KR" altLang="en-US" dirty="0"/>
                    </a:p>
                  </a:txBody>
                  <a:tcPr>
                    <a:solidFill>
                      <a:srgbClr val="F07D00"/>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tc gridSpan="5">
                  <a:txBody>
                    <a:bodyPr/>
                    <a:lstStyle/>
                    <a:p>
                      <a:pPr algn="ctr" latinLnBrk="1"/>
                      <a:r>
                        <a:rPr lang="en-US" altLang="ko-KR" dirty="0"/>
                        <a:t>J1, O3</a:t>
                      </a:r>
                      <a:endParaRPr lang="ko-KR" altLang="en-US" dirty="0"/>
                    </a:p>
                  </a:txBody>
                  <a:tcPr>
                    <a:solidFill>
                      <a:srgbClr val="FFFF00"/>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hMerge="1">
                  <a:txBody>
                    <a:bodyPr/>
                    <a:lstStyle/>
                    <a:p>
                      <a:pPr algn="ctr" latinLnBrk="1"/>
                      <a:endParaRPr lang="ko-KR" altLang="en-US" dirty="0"/>
                    </a:p>
                  </a:txBody>
                  <a:tcPr/>
                </a:tc>
                <a:tc gridSpan="3">
                  <a:txBody>
                    <a:bodyPr/>
                    <a:lstStyle/>
                    <a:p>
                      <a:pPr algn="ctr" latinLnBrk="1"/>
                      <a:r>
                        <a:rPr lang="en-US" altLang="ko-KR" dirty="0"/>
                        <a:t>J3, O2</a:t>
                      </a:r>
                      <a:endParaRPr lang="ko-KR" altLang="en-US" dirty="0"/>
                    </a:p>
                  </a:txBody>
                  <a:tcPr>
                    <a:solidFill>
                      <a:srgbClr val="13A983"/>
                    </a:solidFill>
                  </a:tcPr>
                </a:tc>
                <a:tc hMerge="1">
                  <a:txBody>
                    <a:bodyPr/>
                    <a:lstStyle/>
                    <a:p>
                      <a:pPr algn="ctr" latinLnBrk="1"/>
                      <a:endParaRPr lang="ko-KR" altLang="en-US" dirty="0"/>
                    </a:p>
                  </a:txBody>
                  <a:tcPr/>
                </a:tc>
                <a:tc hMerge="1">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tc>
                  <a:txBody>
                    <a:bodyPr/>
                    <a:lstStyle/>
                    <a:p>
                      <a:pPr algn="ctr" latinLnBrk="1"/>
                      <a:endParaRPr lang="ko-KR" altLang="en-US" dirty="0"/>
                    </a:p>
                  </a:txBody>
                  <a:tcPr/>
                </a:tc>
                <a:extLst>
                  <a:ext uri="{0D108BD9-81ED-4DB2-BD59-A6C34878D82A}">
                    <a16:rowId xmlns:a16="http://schemas.microsoft.com/office/drawing/2014/main" val="868710697"/>
                  </a:ext>
                </a:extLst>
              </a:tr>
            </a:tbl>
          </a:graphicData>
        </a:graphic>
      </p:graphicFrame>
      <p:sp>
        <p:nvSpPr>
          <p:cNvPr id="16" name="TextBox 15">
            <a:extLst>
              <a:ext uri="{FF2B5EF4-FFF2-40B4-BE49-F238E27FC236}">
                <a16:creationId xmlns:a16="http://schemas.microsoft.com/office/drawing/2014/main" id="{081B4F45-E906-43B7-9686-90687D9B7159}"/>
              </a:ext>
            </a:extLst>
          </p:cNvPr>
          <p:cNvSpPr txBox="1"/>
          <p:nvPr/>
        </p:nvSpPr>
        <p:spPr>
          <a:xfrm>
            <a:off x="7981155" y="1634454"/>
            <a:ext cx="754145" cy="342513"/>
          </a:xfrm>
          <a:prstGeom prst="rect">
            <a:avLst/>
          </a:prstGeom>
          <a:noFill/>
        </p:spPr>
        <p:txBody>
          <a:bodyPr wrap="square" rtlCol="0">
            <a:spAutoFit/>
          </a:bodyPr>
          <a:lstStyle/>
          <a:p>
            <a:r>
              <a:rPr lang="en-US" altLang="ko-KR" dirty="0"/>
              <a:t>Ex)</a:t>
            </a:r>
            <a:endParaRPr lang="ko-KR" altLang="en-US" dirty="0"/>
          </a:p>
        </p:txBody>
      </p:sp>
    </p:spTree>
    <p:extLst>
      <p:ext uri="{BB962C8B-B14F-4D97-AF65-F5344CB8AC3E}">
        <p14:creationId xmlns:p14="http://schemas.microsoft.com/office/powerpoint/2010/main" val="267213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Simulated Annealing Algorithm</a:t>
            </a:r>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10515600" cy="4351338"/>
          </a:xfrm>
        </p:spPr>
        <p:txBody>
          <a:bodyPr>
            <a:normAutofit fontScale="77500" lnSpcReduction="20000"/>
          </a:bodyPr>
          <a:lstStyle/>
          <a:p>
            <a:pPr>
              <a:buFont typeface="Wingdings" panose="05000000000000000000" pitchFamily="2" charset="2"/>
              <a:buChar char="ü"/>
            </a:pPr>
            <a:r>
              <a:rPr lang="en-US" altLang="ko-KR" dirty="0"/>
              <a:t>Step1.  Get an initial solution S</a:t>
            </a:r>
          </a:p>
          <a:p>
            <a:pPr>
              <a:buFont typeface="Wingdings" panose="05000000000000000000" pitchFamily="2" charset="2"/>
              <a:buChar char="ü"/>
            </a:pPr>
            <a:r>
              <a:rPr lang="en-US" altLang="ko-KR" dirty="0"/>
              <a:t>Step2.  Set an  initial temperature, T&gt;  0. </a:t>
            </a:r>
          </a:p>
          <a:p>
            <a:pPr>
              <a:buFont typeface="Wingdings" panose="05000000000000000000" pitchFamily="2" charset="2"/>
              <a:buChar char="ü"/>
            </a:pPr>
            <a:r>
              <a:rPr lang="en-US" altLang="ko-KR" dirty="0"/>
              <a:t>Step3.  While not frozen do the  following: </a:t>
            </a:r>
          </a:p>
          <a:p>
            <a:pPr marL="0" indent="0">
              <a:buNone/>
            </a:pPr>
            <a:r>
              <a:rPr lang="en-US" altLang="ko-KR" dirty="0"/>
              <a:t>	Step3.1  . Do  the  following L times: </a:t>
            </a:r>
          </a:p>
          <a:p>
            <a:pPr marL="0" indent="0">
              <a:buNone/>
            </a:pPr>
            <a:r>
              <a:rPr lang="en-US" altLang="ko-KR" dirty="0"/>
              <a:t>    		Step3.1.1. Sample a </a:t>
            </a:r>
            <a:r>
              <a:rPr lang="en-US" altLang="ko-KR" dirty="0" err="1"/>
              <a:t>neighbour</a:t>
            </a:r>
            <a:r>
              <a:rPr lang="en-US" altLang="ko-KR" dirty="0"/>
              <a:t> S’ from S. </a:t>
            </a:r>
          </a:p>
          <a:p>
            <a:pPr marL="0" indent="0">
              <a:buNone/>
            </a:pPr>
            <a:r>
              <a:rPr lang="en-US" altLang="ko-KR" dirty="0"/>
              <a:t>    		Step3.1.2. Let  delta = cost (S’) – cost(S) . </a:t>
            </a:r>
          </a:p>
          <a:p>
            <a:pPr marL="0" indent="0">
              <a:buNone/>
            </a:pPr>
            <a:r>
              <a:rPr lang="en-US" altLang="ko-KR" dirty="0"/>
              <a:t>    		Step3.1.3. If delta=0 </a:t>
            </a:r>
          </a:p>
          <a:p>
            <a:pPr marL="0" indent="0">
              <a:buNone/>
            </a:pPr>
            <a:r>
              <a:rPr lang="en-US" altLang="ko-KR" dirty="0"/>
              <a:t>			then ( </a:t>
            </a:r>
            <a:r>
              <a:rPr lang="en-US" altLang="ko-KR" dirty="0" err="1"/>
              <a:t>i.e</a:t>
            </a:r>
            <a:r>
              <a:rPr lang="en-US" altLang="ko-KR" dirty="0"/>
              <a:t> . Down hill move)  set S =S’   </a:t>
            </a:r>
          </a:p>
          <a:p>
            <a:pPr marL="0" indent="0">
              <a:buNone/>
            </a:pPr>
            <a:r>
              <a:rPr lang="en-US" altLang="ko-KR" dirty="0"/>
              <a:t>	     	else ( </a:t>
            </a:r>
            <a:r>
              <a:rPr lang="en-US" altLang="ko-KR" dirty="0" err="1"/>
              <a:t>i.e</a:t>
            </a:r>
            <a:r>
              <a:rPr lang="en-US" altLang="ko-KR" dirty="0"/>
              <a:t> . uphill move  ) </a:t>
            </a:r>
          </a:p>
          <a:p>
            <a:pPr marL="0" indent="0">
              <a:buNone/>
            </a:pPr>
            <a:r>
              <a:rPr lang="en-US" altLang="ko-KR" dirty="0"/>
              <a:t>			set S =S’ with  the probability of  exp(-delta/T) . </a:t>
            </a:r>
          </a:p>
          <a:p>
            <a:pPr marL="0" indent="0">
              <a:buNone/>
            </a:pPr>
            <a:r>
              <a:rPr lang="en-US" altLang="ko-KR" dirty="0"/>
              <a:t>	Step3.2. Set T = r x T, where r is  the reduction factor. </a:t>
            </a:r>
          </a:p>
          <a:p>
            <a:pPr>
              <a:buFont typeface="Wingdings" panose="05000000000000000000" pitchFamily="2" charset="2"/>
              <a:buChar char="ü"/>
            </a:pPr>
            <a:r>
              <a:rPr lang="en-US" altLang="ko-KR" dirty="0"/>
              <a:t>Step4.  Return S</a:t>
            </a:r>
          </a:p>
          <a:p>
            <a:endParaRPr lang="en-US" altLang="ko-KR" dirty="0"/>
          </a:p>
          <a:p>
            <a:endParaRPr lang="ko-KR" altLang="en-US"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4</a:t>
            </a:fld>
            <a:endParaRPr lang="ko-KR" altLang="en-US" sz="900" dirty="0"/>
          </a:p>
        </p:txBody>
      </p:sp>
    </p:spTree>
    <p:extLst>
      <p:ext uri="{BB962C8B-B14F-4D97-AF65-F5344CB8AC3E}">
        <p14:creationId xmlns:p14="http://schemas.microsoft.com/office/powerpoint/2010/main" val="247172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constraints</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10515600" cy="4351338"/>
          </a:xfrm>
        </p:spPr>
        <p:txBody>
          <a:bodyPr>
            <a:normAutofit/>
          </a:bodyPr>
          <a:lstStyle/>
          <a:p>
            <a:r>
              <a:rPr lang="en-US" altLang="ko-KR" sz="2200" dirty="0"/>
              <a:t>There is an order of precedence in the operations of a job.</a:t>
            </a:r>
          </a:p>
          <a:p>
            <a:r>
              <a:rPr lang="en-US" altLang="ko-KR" sz="2200" dirty="0"/>
              <a:t>An operation that has already started cannot be interrupted.</a:t>
            </a:r>
          </a:p>
          <a:p>
            <a:r>
              <a:rPr lang="en-US" altLang="ko-KR" sz="2200" dirty="0"/>
              <a:t>No machine may process more than one job at a time.</a:t>
            </a:r>
          </a:p>
          <a:p>
            <a:r>
              <a:rPr lang="en-US" altLang="ko-KR" sz="2200" dirty="0"/>
              <a:t>No job may be processed by more than one machine at a time</a:t>
            </a:r>
          </a:p>
          <a:p>
            <a:r>
              <a:rPr lang="en-US" altLang="ko-KR" sz="2200" dirty="0"/>
              <a:t>All jobs must be processed in each machine only one time</a:t>
            </a:r>
            <a:endParaRPr lang="ko-KR" altLang="en-US" sz="2200"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5</a:t>
            </a:fld>
            <a:endParaRPr lang="ko-KR" altLang="en-US" sz="900" dirty="0"/>
          </a:p>
        </p:txBody>
      </p:sp>
    </p:spTree>
    <p:extLst>
      <p:ext uri="{BB962C8B-B14F-4D97-AF65-F5344CB8AC3E}">
        <p14:creationId xmlns:p14="http://schemas.microsoft.com/office/powerpoint/2010/main" val="28678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Formulate constraints</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4"/>
            <a:ext cx="11343640" cy="1125747"/>
          </a:xfrm>
        </p:spPr>
        <p:txBody>
          <a:bodyPr>
            <a:normAutofit fontScale="77500" lnSpcReduction="20000"/>
          </a:bodyPr>
          <a:lstStyle/>
          <a:p>
            <a:r>
              <a:rPr lang="en-US" altLang="ko-KR" sz="3500" dirty="0"/>
              <a:t>Precedence Constraints : </a:t>
            </a:r>
          </a:p>
          <a:p>
            <a:r>
              <a:rPr lang="en-US" altLang="ko-KR" sz="3500" dirty="0"/>
              <a:t>For any two consecutive tasks in the same job, the first must be completed before the second can be started.</a:t>
            </a:r>
          </a:p>
          <a:p>
            <a:endParaRPr lang="ko-KR" altLang="en-US"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6</a:t>
            </a:fld>
            <a:endParaRPr lang="ko-KR" altLang="en-US" sz="9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0063" y="3001366"/>
            <a:ext cx="5720080" cy="2679700"/>
          </a:xfrm>
          <a:prstGeom prst="rect">
            <a:avLst/>
          </a:prstGeom>
        </p:spPr>
      </p:pic>
      <p:sp>
        <p:nvSpPr>
          <p:cNvPr id="10" name="Rectangle 9"/>
          <p:cNvSpPr/>
          <p:nvPr/>
        </p:nvSpPr>
        <p:spPr>
          <a:xfrm>
            <a:off x="841330" y="3107485"/>
            <a:ext cx="5494808" cy="2585323"/>
          </a:xfrm>
          <a:prstGeom prst="rect">
            <a:avLst/>
          </a:prstGeom>
        </p:spPr>
        <p:txBody>
          <a:bodyPr wrap="square">
            <a:spAutoFit/>
          </a:bodyPr>
          <a:lstStyle/>
          <a:p>
            <a:r>
              <a:rPr lang="en-US" altLang="ko-KR" sz="1800" dirty="0"/>
              <a:t>Ex.</a:t>
            </a:r>
          </a:p>
          <a:p>
            <a:r>
              <a:rPr lang="en-US" altLang="ko-KR" sz="1800" dirty="0"/>
              <a:t>t(1,1)+4≤ t(1,2)+3 ≤ t(1,3)</a:t>
            </a:r>
          </a:p>
          <a:p>
            <a:r>
              <a:rPr lang="en-US" altLang="ko-KR" sz="1800" dirty="0"/>
              <a:t>t(2,1)+4≤ t(2,2)+3 ≤ t(2,3)</a:t>
            </a:r>
          </a:p>
          <a:p>
            <a:r>
              <a:rPr lang="en-US" altLang="ko-KR" sz="1800" dirty="0"/>
              <a:t>t(3,1)+4≤ t(3,2)+3 ≤ t(3,3)</a:t>
            </a:r>
            <a:br>
              <a:rPr lang="en-US" altLang="ko-KR" sz="1800" dirty="0"/>
            </a:br>
            <a:endParaRPr lang="en-US" altLang="ko-KR" sz="1800" dirty="0"/>
          </a:p>
          <a:p>
            <a:r>
              <a:rPr lang="en-US" altLang="ko-KR" sz="1800" dirty="0"/>
              <a:t>No Overlapping Constraints:</a:t>
            </a:r>
          </a:p>
          <a:p>
            <a:r>
              <a:rPr lang="en-US" altLang="ko-KR" sz="1800" dirty="0"/>
              <a:t>- A machine can't work on </a:t>
            </a:r>
          </a:p>
          <a:p>
            <a:r>
              <a:rPr lang="en-US" altLang="ko-KR" sz="1800" dirty="0"/>
              <a:t>two tasks at the same time</a:t>
            </a:r>
          </a:p>
          <a:p>
            <a:r>
              <a:rPr lang="en-US" altLang="ko-KR" sz="1800" dirty="0"/>
              <a:t> </a:t>
            </a:r>
            <a:endParaRPr lang="en-US" altLang="ko-KR" dirty="0"/>
          </a:p>
        </p:txBody>
      </p:sp>
    </p:spTree>
    <p:extLst>
      <p:ext uri="{BB962C8B-B14F-4D97-AF65-F5344CB8AC3E}">
        <p14:creationId xmlns:p14="http://schemas.microsoft.com/office/powerpoint/2010/main" val="113518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Neighborhood</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10515600" cy="4351338"/>
          </a:xfrm>
        </p:spPr>
        <p:txBody>
          <a:bodyPr>
            <a:normAutofit/>
          </a:bodyPr>
          <a:lstStyle/>
          <a:p>
            <a:r>
              <a:rPr lang="en-US" altLang="ko-KR" sz="2200" dirty="0"/>
              <a:t>Randomly selects a solution close to the current one</a:t>
            </a:r>
          </a:p>
          <a:p>
            <a:r>
              <a:rPr lang="en-US" altLang="ko-KR" sz="2200" dirty="0"/>
              <a:t>Measures its quality</a:t>
            </a:r>
          </a:p>
          <a:p>
            <a:r>
              <a:rPr lang="en-US" altLang="ko-KR" sz="2200" dirty="0"/>
              <a:t>Decides to move or stay</a:t>
            </a:r>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dirty="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7</a:t>
            </a:fld>
            <a:endParaRPr lang="ko-KR" altLang="en-US" sz="900" dirty="0"/>
          </a:p>
        </p:txBody>
      </p:sp>
    </p:spTree>
    <p:extLst>
      <p:ext uri="{BB962C8B-B14F-4D97-AF65-F5344CB8AC3E}">
        <p14:creationId xmlns:p14="http://schemas.microsoft.com/office/powerpoint/2010/main" val="293495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Neighborhood</a:t>
            </a:r>
            <a:endParaRPr lang="ko-KR" altLang="en-US" dirty="0"/>
          </a:p>
        </p:txBody>
      </p:sp>
      <p:sp>
        <p:nvSpPr>
          <p:cNvPr id="3" name="내용 개체 틀 2">
            <a:extLst>
              <a:ext uri="{FF2B5EF4-FFF2-40B4-BE49-F238E27FC236}">
                <a16:creationId xmlns:a16="http://schemas.microsoft.com/office/drawing/2014/main" id="{4F9FF077-7644-4D2C-8596-32E40888BE7C}"/>
              </a:ext>
            </a:extLst>
          </p:cNvPr>
          <p:cNvSpPr>
            <a:spLocks noGrp="1"/>
          </p:cNvSpPr>
          <p:nvPr>
            <p:ph idx="1"/>
          </p:nvPr>
        </p:nvSpPr>
        <p:spPr>
          <a:xfrm>
            <a:off x="838200" y="1663065"/>
            <a:ext cx="4305300" cy="421307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ko-KR" dirty="0"/>
              <a:t>Selection mode</a:t>
            </a:r>
          </a:p>
          <a:p>
            <a:pPr marR="0" lvl="0" defTabSz="914400" eaLnBrk="1" fontAlgn="auto" latinLnBrk="0" hangingPunct="1">
              <a:lnSpc>
                <a:spcPct val="100000"/>
              </a:lnSpc>
              <a:spcBef>
                <a:spcPts val="0"/>
              </a:spcBef>
              <a:spcAft>
                <a:spcPts val="0"/>
              </a:spcAft>
              <a:buClrTx/>
              <a:buSzTx/>
              <a:buFontTx/>
              <a:buChar char="-"/>
              <a:tabLst/>
              <a:defRPr/>
            </a:pPr>
            <a:r>
              <a:rPr lang="en-US" altLang="ko-KR" dirty="0"/>
              <a:t>Normal</a:t>
            </a:r>
          </a:p>
          <a:p>
            <a:pPr marR="0" lvl="0" defTabSz="914400" eaLnBrk="1" fontAlgn="auto" latinLnBrk="0" hangingPunct="1">
              <a:lnSpc>
                <a:spcPct val="100000"/>
              </a:lnSpc>
              <a:spcBef>
                <a:spcPts val="0"/>
              </a:spcBef>
              <a:spcAft>
                <a:spcPts val="0"/>
              </a:spcAft>
              <a:buClrTx/>
              <a:buSzTx/>
              <a:buFontTx/>
              <a:buChar char="-"/>
              <a:tabLst/>
              <a:defRPr/>
            </a:pPr>
            <a:r>
              <a:rPr lang="en-US" altLang="ko-KR" dirty="0"/>
              <a:t>Random</a:t>
            </a:r>
            <a:endParaRPr lang="ko-KR" altLang="en-US" dirty="0"/>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dirty="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8</a:t>
            </a:fld>
            <a:endParaRPr lang="ko-KR" altLang="en-US" sz="900" dirty="0"/>
          </a:p>
        </p:txBody>
      </p:sp>
      <p:pic>
        <p:nvPicPr>
          <p:cNvPr id="7" name="그림 6">
            <a:extLst>
              <a:ext uri="{FF2B5EF4-FFF2-40B4-BE49-F238E27FC236}">
                <a16:creationId xmlns:a16="http://schemas.microsoft.com/office/drawing/2014/main" id="{3599A9BE-44FC-49E6-B1BC-6628E1050B4D}"/>
              </a:ext>
            </a:extLst>
          </p:cNvPr>
          <p:cNvPicPr>
            <a:picLocks noChangeAspect="1"/>
          </p:cNvPicPr>
          <p:nvPr/>
        </p:nvPicPr>
        <p:blipFill>
          <a:blip r:embed="rId5"/>
          <a:stretch>
            <a:fillRect/>
          </a:stretch>
        </p:blipFill>
        <p:spPr>
          <a:xfrm>
            <a:off x="4395312" y="1419288"/>
            <a:ext cx="7509192" cy="4463245"/>
          </a:xfrm>
          <a:prstGeom prst="rect">
            <a:avLst/>
          </a:prstGeom>
        </p:spPr>
      </p:pic>
    </p:spTree>
    <p:extLst>
      <p:ext uri="{BB962C8B-B14F-4D97-AF65-F5344CB8AC3E}">
        <p14:creationId xmlns:p14="http://schemas.microsoft.com/office/powerpoint/2010/main" val="314009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50370842-7BCF-43AA-8519-4DCD71190246}"/>
              </a:ext>
            </a:extLst>
          </p:cNvPr>
          <p:cNvPicPr>
            <a:picLocks noChangeAspect="1"/>
          </p:cNvPicPr>
          <p:nvPr/>
        </p:nvPicPr>
        <p:blipFill>
          <a:blip r:embed="rId3"/>
          <a:stretch>
            <a:fillRect/>
          </a:stretch>
        </p:blipFill>
        <p:spPr>
          <a:xfrm>
            <a:off x="-10160" y="6088697"/>
            <a:ext cx="12192000" cy="761366"/>
          </a:xfrm>
          <a:prstGeom prst="rect">
            <a:avLst/>
          </a:prstGeom>
        </p:spPr>
      </p:pic>
      <p:sp>
        <p:nvSpPr>
          <p:cNvPr id="2" name="제목 1">
            <a:extLst>
              <a:ext uri="{FF2B5EF4-FFF2-40B4-BE49-F238E27FC236}">
                <a16:creationId xmlns:a16="http://schemas.microsoft.com/office/drawing/2014/main" id="{1C03C9D1-C092-439D-9DE6-4C2C082EC39D}"/>
              </a:ext>
            </a:extLst>
          </p:cNvPr>
          <p:cNvSpPr>
            <a:spLocks noGrp="1"/>
          </p:cNvSpPr>
          <p:nvPr>
            <p:ph type="title"/>
          </p:nvPr>
        </p:nvSpPr>
        <p:spPr/>
        <p:txBody>
          <a:bodyPr/>
          <a:lstStyle/>
          <a:p>
            <a:r>
              <a:rPr lang="en-US" altLang="ko-KR" dirty="0"/>
              <a:t>Simulated Annealing</a:t>
            </a:r>
          </a:p>
        </p:txBody>
      </p:sp>
      <p:pic>
        <p:nvPicPr>
          <p:cNvPr id="9" name="그림 8">
            <a:extLst>
              <a:ext uri="{FF2B5EF4-FFF2-40B4-BE49-F238E27FC236}">
                <a16:creationId xmlns:a16="http://schemas.microsoft.com/office/drawing/2014/main" id="{4D2284AC-CAE7-4F19-94BF-C4DA729EA144}"/>
              </a:ext>
            </a:extLst>
          </p:cNvPr>
          <p:cNvPicPr>
            <a:picLocks noChangeAspect="1"/>
          </p:cNvPicPr>
          <p:nvPr/>
        </p:nvPicPr>
        <p:blipFill>
          <a:blip r:embed="rId4"/>
          <a:stretch>
            <a:fillRect/>
          </a:stretch>
        </p:blipFill>
        <p:spPr>
          <a:xfrm>
            <a:off x="3471544" y="6261696"/>
            <a:ext cx="6322695" cy="511837"/>
          </a:xfrm>
          <a:prstGeom prst="rect">
            <a:avLst/>
          </a:prstGeom>
        </p:spPr>
      </p:pic>
      <p:sp>
        <p:nvSpPr>
          <p:cNvPr id="5" name="바닥글 개체 틀 4">
            <a:extLst>
              <a:ext uri="{FF2B5EF4-FFF2-40B4-BE49-F238E27FC236}">
                <a16:creationId xmlns:a16="http://schemas.microsoft.com/office/drawing/2014/main" id="{DD8E39C0-4FCF-4355-84BA-F2B8AE8A0459}"/>
              </a:ext>
            </a:extLst>
          </p:cNvPr>
          <p:cNvSpPr>
            <a:spLocks noGrp="1"/>
          </p:cNvSpPr>
          <p:nvPr>
            <p:ph type="ftr" sz="quarter" idx="11"/>
          </p:nvPr>
        </p:nvSpPr>
        <p:spPr>
          <a:xfrm>
            <a:off x="3491864" y="6271856"/>
            <a:ext cx="2969896" cy="289123"/>
          </a:xfrm>
        </p:spPr>
        <p:txBody>
          <a:bodyPr/>
          <a:lstStyle/>
          <a:p>
            <a:r>
              <a:rPr lang="en-US" altLang="ko-KR" sz="850" dirty="0"/>
              <a:t>Job Shop Scheduling Problem with Simulated Annealing</a:t>
            </a:r>
          </a:p>
          <a:p>
            <a:pPr algn="l"/>
            <a:r>
              <a:rPr lang="en-US" altLang="ko-KR" sz="850" dirty="0"/>
              <a:t>Problem Solving and Search in Artificial Intelligence</a:t>
            </a:r>
          </a:p>
        </p:txBody>
      </p:sp>
      <p:sp>
        <p:nvSpPr>
          <p:cNvPr id="4" name="날짜 개체 틀 3">
            <a:extLst>
              <a:ext uri="{FF2B5EF4-FFF2-40B4-BE49-F238E27FC236}">
                <a16:creationId xmlns:a16="http://schemas.microsoft.com/office/drawing/2014/main" id="{82B71C59-40CC-4FB3-B261-EF55E1BA9C75}"/>
              </a:ext>
            </a:extLst>
          </p:cNvPr>
          <p:cNvSpPr>
            <a:spLocks noGrp="1"/>
          </p:cNvSpPr>
          <p:nvPr>
            <p:ph type="dt" sz="half" idx="10"/>
          </p:nvPr>
        </p:nvSpPr>
        <p:spPr>
          <a:xfrm>
            <a:off x="3491864" y="6426353"/>
            <a:ext cx="2743200" cy="365125"/>
          </a:xfrm>
        </p:spPr>
        <p:txBody>
          <a:bodyPr/>
          <a:lstStyle/>
          <a:p>
            <a:r>
              <a:rPr lang="en-US" altLang="ko-KR" sz="850"/>
              <a:t>21th January 2020</a:t>
            </a:r>
            <a:endParaRPr lang="ko-KR" altLang="en-US" sz="850" dirty="0"/>
          </a:p>
        </p:txBody>
      </p:sp>
      <p:sp>
        <p:nvSpPr>
          <p:cNvPr id="6" name="슬라이드 번호 개체 틀 5">
            <a:extLst>
              <a:ext uri="{FF2B5EF4-FFF2-40B4-BE49-F238E27FC236}">
                <a16:creationId xmlns:a16="http://schemas.microsoft.com/office/drawing/2014/main" id="{7A599062-1CDA-4ABD-A6FB-C00DDD6525FF}"/>
              </a:ext>
            </a:extLst>
          </p:cNvPr>
          <p:cNvSpPr>
            <a:spLocks noGrp="1"/>
          </p:cNvSpPr>
          <p:nvPr>
            <p:ph type="sldNum" sz="quarter" idx="12"/>
          </p:nvPr>
        </p:nvSpPr>
        <p:spPr>
          <a:xfrm>
            <a:off x="8979852" y="6286817"/>
            <a:ext cx="617856" cy="365125"/>
          </a:xfrm>
        </p:spPr>
        <p:txBody>
          <a:bodyPr/>
          <a:lstStyle/>
          <a:p>
            <a:fld id="{86AFBB46-527C-48A5-B1F4-598C5BAC6700}" type="slidenum">
              <a:rPr lang="ko-KR" altLang="en-US" sz="900" smtClean="0"/>
              <a:t>9</a:t>
            </a:fld>
            <a:endParaRPr lang="ko-KR" altLang="en-US" sz="900" dirty="0"/>
          </a:p>
        </p:txBody>
      </p:sp>
      <p:sp>
        <p:nvSpPr>
          <p:cNvPr id="10" name="Content Placeholder 9"/>
          <p:cNvSpPr>
            <a:spLocks noGrp="1"/>
          </p:cNvSpPr>
          <p:nvPr>
            <p:ph idx="1"/>
          </p:nvPr>
        </p:nvSpPr>
        <p:spPr>
          <a:xfrm>
            <a:off x="838200" y="1398289"/>
            <a:ext cx="4222530" cy="4778674"/>
          </a:xfrm>
        </p:spPr>
        <p:txBody>
          <a:bodyPr/>
          <a:lstStyle/>
          <a:p>
            <a:pPr marR="0" lvl="0" defTabSz="914400" eaLnBrk="1" fontAlgn="auto" latinLnBrk="0" hangingPunct="1">
              <a:lnSpc>
                <a:spcPct val="100000"/>
              </a:lnSpc>
              <a:spcBef>
                <a:spcPts val="0"/>
              </a:spcBef>
              <a:spcAft>
                <a:spcPts val="0"/>
              </a:spcAft>
              <a:buClrTx/>
              <a:buSzTx/>
              <a:buFontTx/>
              <a:buChar char="-"/>
              <a:tabLst/>
              <a:defRPr/>
            </a:pPr>
            <a:r>
              <a:rPr lang="en-US" dirty="0"/>
              <a:t>Initial Temperature (T)</a:t>
            </a:r>
          </a:p>
          <a:p>
            <a:pPr marR="0" lvl="0" defTabSz="914400" eaLnBrk="1" fontAlgn="auto" latinLnBrk="0" hangingPunct="1">
              <a:lnSpc>
                <a:spcPct val="100000"/>
              </a:lnSpc>
              <a:spcBef>
                <a:spcPts val="0"/>
              </a:spcBef>
              <a:spcAft>
                <a:spcPts val="0"/>
              </a:spcAft>
              <a:buClrTx/>
              <a:buSzTx/>
              <a:buFontTx/>
              <a:buChar char="-"/>
              <a:tabLst/>
              <a:defRPr/>
            </a:pPr>
            <a:r>
              <a:rPr lang="en-US" dirty="0"/>
              <a:t>Termination</a:t>
            </a:r>
          </a:p>
          <a:p>
            <a:pPr latinLnBrk="0">
              <a:lnSpc>
                <a:spcPct val="100000"/>
              </a:lnSpc>
              <a:spcBef>
                <a:spcPts val="0"/>
              </a:spcBef>
              <a:buFontTx/>
              <a:buChar char="-"/>
            </a:pPr>
            <a:r>
              <a:rPr lang="en-US" altLang="ko-KR" dirty="0"/>
              <a:t>Reduction factor </a:t>
            </a:r>
            <a:endParaRPr lang="en-US" dirty="0"/>
          </a:p>
        </p:txBody>
      </p:sp>
      <p:pic>
        <p:nvPicPr>
          <p:cNvPr id="7" name="그림 6">
            <a:extLst>
              <a:ext uri="{FF2B5EF4-FFF2-40B4-BE49-F238E27FC236}">
                <a16:creationId xmlns:a16="http://schemas.microsoft.com/office/drawing/2014/main" id="{CEFA7999-98C0-4CD6-8450-E058CD6FBAAA}"/>
              </a:ext>
            </a:extLst>
          </p:cNvPr>
          <p:cNvPicPr>
            <a:picLocks noChangeAspect="1"/>
          </p:cNvPicPr>
          <p:nvPr/>
        </p:nvPicPr>
        <p:blipFill>
          <a:blip r:embed="rId5"/>
          <a:stretch>
            <a:fillRect/>
          </a:stretch>
        </p:blipFill>
        <p:spPr>
          <a:xfrm>
            <a:off x="5325315" y="1398289"/>
            <a:ext cx="6557906" cy="4685328"/>
          </a:xfrm>
          <a:prstGeom prst="rect">
            <a:avLst/>
          </a:prstGeom>
        </p:spPr>
      </p:pic>
    </p:spTree>
    <p:extLst>
      <p:ext uri="{BB962C8B-B14F-4D97-AF65-F5344CB8AC3E}">
        <p14:creationId xmlns:p14="http://schemas.microsoft.com/office/powerpoint/2010/main" val="20976579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_2018_16zu9">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FA3DDC62-2CE6-774E-8340-8260BC267E57}" vid="{CBF861B5-B793-E74B-9EAA-FF010F67C03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2020_Praesentationsvorlage_TUD_16zu9</Template>
  <TotalTime>1737</TotalTime>
  <Words>1326</Words>
  <Application>Microsoft Office PowerPoint</Application>
  <PresentationFormat>와이드스크린</PresentationFormat>
  <Paragraphs>258</Paragraphs>
  <Slides>13</Slides>
  <Notes>12</Notes>
  <HiddenSlides>0</HiddenSlides>
  <MMClips>0</MMClips>
  <ScaleCrop>false</ScaleCrop>
  <HeadingPairs>
    <vt:vector size="6" baseType="variant">
      <vt:variant>
        <vt:lpstr>사용한 글꼴</vt:lpstr>
      </vt:variant>
      <vt:variant>
        <vt:i4>6</vt:i4>
      </vt:variant>
      <vt:variant>
        <vt:lpstr>테마</vt:lpstr>
      </vt:variant>
      <vt:variant>
        <vt:i4>2</vt:i4>
      </vt:variant>
      <vt:variant>
        <vt:lpstr>슬라이드 제목</vt:lpstr>
      </vt:variant>
      <vt:variant>
        <vt:i4>13</vt:i4>
      </vt:variant>
    </vt:vector>
  </HeadingPairs>
  <TitlesOfParts>
    <vt:vector size="21" baseType="lpstr">
      <vt:lpstr>Open Sans</vt:lpstr>
      <vt:lpstr>맑은 고딕</vt:lpstr>
      <vt:lpstr>Arial</vt:lpstr>
      <vt:lpstr>Calibri</vt:lpstr>
      <vt:lpstr>Symbol</vt:lpstr>
      <vt:lpstr>Wingdings</vt:lpstr>
      <vt:lpstr>TUD_2018_16zu9</vt:lpstr>
      <vt:lpstr>Office 테마</vt:lpstr>
      <vt:lpstr>Job Shop Scheduling Problem Simulated Annealing</vt:lpstr>
      <vt:lpstr>Outline</vt:lpstr>
      <vt:lpstr>What is a solution</vt:lpstr>
      <vt:lpstr>Simulated Annealing Algorithm</vt:lpstr>
      <vt:lpstr>constraints</vt:lpstr>
      <vt:lpstr>Formulate constraints</vt:lpstr>
      <vt:lpstr>Neighborhood</vt:lpstr>
      <vt:lpstr>Neighborhood</vt:lpstr>
      <vt:lpstr>Simulated Annealing</vt:lpstr>
      <vt:lpstr>Simulated Annealing Experiment</vt:lpstr>
      <vt:lpstr>Representation of solution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Präsentationsvorlagen im CD der TU Dresden</dc:title>
  <dc:creator>Sohee Kim</dc:creator>
  <cp:lastModifiedBy>Sohee Kim</cp:lastModifiedBy>
  <cp:revision>47</cp:revision>
  <dcterms:created xsi:type="dcterms:W3CDTF">2020-01-19T16:13:00Z</dcterms:created>
  <dcterms:modified xsi:type="dcterms:W3CDTF">2020-01-29T12:10:16Z</dcterms:modified>
</cp:coreProperties>
</file>