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77F718F-9CAC-442C-BD8A-BBB193659CB0}" type="datetimeFigureOut">
              <a:rPr lang="en-GB" smtClean="0"/>
              <a:t>05/01/2024</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712BFCC9-5FF8-4B33-8079-246E5FDF5E82}" type="slidenum">
              <a:rPr lang="en-GB" smtClean="0"/>
              <a:t>‹N°›</a:t>
            </a:fld>
            <a:endParaRPr lang="en-GB"/>
          </a:p>
        </p:txBody>
      </p:sp>
    </p:spTree>
    <p:extLst>
      <p:ext uri="{BB962C8B-B14F-4D97-AF65-F5344CB8AC3E}">
        <p14:creationId xmlns:p14="http://schemas.microsoft.com/office/powerpoint/2010/main" val="1404180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7F718F-9CAC-442C-BD8A-BBB193659CB0}" type="datetimeFigureOut">
              <a:rPr lang="en-GB" smtClean="0"/>
              <a:t>05/01/2024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2BFCC9-5FF8-4B33-8079-246E5FDF5E82}" type="slidenum">
              <a:rPr lang="en-GB" smtClean="0"/>
              <a:t>‹N°›</a:t>
            </a:fld>
            <a:endParaRPr lang="en-GB"/>
          </a:p>
        </p:txBody>
      </p:sp>
    </p:spTree>
    <p:extLst>
      <p:ext uri="{BB962C8B-B14F-4D97-AF65-F5344CB8AC3E}">
        <p14:creationId xmlns:p14="http://schemas.microsoft.com/office/powerpoint/2010/main" val="26701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7F718F-9CAC-442C-BD8A-BBB193659CB0}" type="datetimeFigureOut">
              <a:rPr lang="en-GB" smtClean="0"/>
              <a:t>05/01/2024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2BFCC9-5FF8-4B33-8079-246E5FDF5E82}" type="slidenum">
              <a:rPr lang="en-GB" smtClean="0"/>
              <a:t>‹N°›</a:t>
            </a:fld>
            <a:endParaRPr lang="en-GB"/>
          </a:p>
        </p:txBody>
      </p:sp>
    </p:spTree>
    <p:extLst>
      <p:ext uri="{BB962C8B-B14F-4D97-AF65-F5344CB8AC3E}">
        <p14:creationId xmlns:p14="http://schemas.microsoft.com/office/powerpoint/2010/main" val="3824355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7F718F-9CAC-442C-BD8A-BBB193659CB0}" type="datetimeFigureOut">
              <a:rPr lang="en-GB" smtClean="0"/>
              <a:t>05/01/2024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2BFCC9-5FF8-4B33-8079-246E5FDF5E82}" type="slidenum">
              <a:rPr lang="en-GB" smtClean="0"/>
              <a:t>‹N°›</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41401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7F718F-9CAC-442C-BD8A-BBB193659CB0}" type="datetimeFigureOut">
              <a:rPr lang="en-GB" smtClean="0"/>
              <a:t>05/01/2024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2BFCC9-5FF8-4B33-8079-246E5FDF5E82}" type="slidenum">
              <a:rPr lang="en-GB" smtClean="0"/>
              <a:t>‹N°›</a:t>
            </a:fld>
            <a:endParaRPr lang="en-GB"/>
          </a:p>
        </p:txBody>
      </p:sp>
    </p:spTree>
    <p:extLst>
      <p:ext uri="{BB962C8B-B14F-4D97-AF65-F5344CB8AC3E}">
        <p14:creationId xmlns:p14="http://schemas.microsoft.com/office/powerpoint/2010/main" val="776008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77F718F-9CAC-442C-BD8A-BBB193659CB0}" type="datetimeFigureOut">
              <a:rPr lang="en-GB" smtClean="0"/>
              <a:t>05/01/2024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2BFCC9-5FF8-4B33-8079-246E5FDF5E82}" type="slidenum">
              <a:rPr lang="en-GB" smtClean="0"/>
              <a:t>‹N°›</a:t>
            </a:fld>
            <a:endParaRPr lang="en-GB"/>
          </a:p>
        </p:txBody>
      </p:sp>
    </p:spTree>
    <p:extLst>
      <p:ext uri="{BB962C8B-B14F-4D97-AF65-F5344CB8AC3E}">
        <p14:creationId xmlns:p14="http://schemas.microsoft.com/office/powerpoint/2010/main" val="2899181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77F718F-9CAC-442C-BD8A-BBB193659CB0}" type="datetimeFigureOut">
              <a:rPr lang="en-GB" smtClean="0"/>
              <a:t>05/01/2024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2BFCC9-5FF8-4B33-8079-246E5FDF5E82}" type="slidenum">
              <a:rPr lang="en-GB" smtClean="0"/>
              <a:t>‹N°›</a:t>
            </a:fld>
            <a:endParaRPr lang="en-GB"/>
          </a:p>
        </p:txBody>
      </p:sp>
    </p:spTree>
    <p:extLst>
      <p:ext uri="{BB962C8B-B14F-4D97-AF65-F5344CB8AC3E}">
        <p14:creationId xmlns:p14="http://schemas.microsoft.com/office/powerpoint/2010/main" val="2394281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F718F-9CAC-442C-BD8A-BBB193659CB0}" type="datetimeFigureOut">
              <a:rPr lang="en-GB" smtClean="0"/>
              <a:t>05/01/2024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2BFCC9-5FF8-4B33-8079-246E5FDF5E82}" type="slidenum">
              <a:rPr lang="en-GB" smtClean="0"/>
              <a:t>‹N°›</a:t>
            </a:fld>
            <a:endParaRPr lang="en-GB"/>
          </a:p>
        </p:txBody>
      </p:sp>
    </p:spTree>
    <p:extLst>
      <p:ext uri="{BB962C8B-B14F-4D97-AF65-F5344CB8AC3E}">
        <p14:creationId xmlns:p14="http://schemas.microsoft.com/office/powerpoint/2010/main" val="3528840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F718F-9CAC-442C-BD8A-BBB193659CB0}" type="datetimeFigureOut">
              <a:rPr lang="en-GB" smtClean="0"/>
              <a:t>05/01/2024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2BFCC9-5FF8-4B33-8079-246E5FDF5E82}" type="slidenum">
              <a:rPr lang="en-GB" smtClean="0"/>
              <a:t>‹N°›</a:t>
            </a:fld>
            <a:endParaRPr lang="en-GB"/>
          </a:p>
        </p:txBody>
      </p:sp>
    </p:spTree>
    <p:extLst>
      <p:ext uri="{BB962C8B-B14F-4D97-AF65-F5344CB8AC3E}">
        <p14:creationId xmlns:p14="http://schemas.microsoft.com/office/powerpoint/2010/main" val="261263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F718F-9CAC-442C-BD8A-BBB193659CB0}" type="datetimeFigureOut">
              <a:rPr lang="en-GB" smtClean="0"/>
              <a:t>05/01/2024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2BFCC9-5FF8-4B33-8079-246E5FDF5E82}" type="slidenum">
              <a:rPr lang="en-GB" smtClean="0"/>
              <a:t>‹N°›</a:t>
            </a:fld>
            <a:endParaRPr lang="en-GB"/>
          </a:p>
        </p:txBody>
      </p:sp>
    </p:spTree>
    <p:extLst>
      <p:ext uri="{BB962C8B-B14F-4D97-AF65-F5344CB8AC3E}">
        <p14:creationId xmlns:p14="http://schemas.microsoft.com/office/powerpoint/2010/main" val="422429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7F718F-9CAC-442C-BD8A-BBB193659CB0}" type="datetimeFigureOut">
              <a:rPr lang="en-GB" smtClean="0"/>
              <a:t>05/01/2024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2BFCC9-5FF8-4B33-8079-246E5FDF5E82}" type="slidenum">
              <a:rPr lang="en-GB" smtClean="0"/>
              <a:t>‹N°›</a:t>
            </a:fld>
            <a:endParaRPr lang="en-GB"/>
          </a:p>
        </p:txBody>
      </p:sp>
    </p:spTree>
    <p:extLst>
      <p:ext uri="{BB962C8B-B14F-4D97-AF65-F5344CB8AC3E}">
        <p14:creationId xmlns:p14="http://schemas.microsoft.com/office/powerpoint/2010/main" val="133713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7F718F-9CAC-442C-BD8A-BBB193659CB0}" type="datetimeFigureOut">
              <a:rPr lang="en-GB" smtClean="0"/>
              <a:t>05/01/2024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2BFCC9-5FF8-4B33-8079-246E5FDF5E82}" type="slidenum">
              <a:rPr lang="en-GB" smtClean="0"/>
              <a:t>‹N°›</a:t>
            </a:fld>
            <a:endParaRPr lang="en-GB"/>
          </a:p>
        </p:txBody>
      </p:sp>
    </p:spTree>
    <p:extLst>
      <p:ext uri="{BB962C8B-B14F-4D97-AF65-F5344CB8AC3E}">
        <p14:creationId xmlns:p14="http://schemas.microsoft.com/office/powerpoint/2010/main" val="186173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7F718F-9CAC-442C-BD8A-BBB193659CB0}" type="datetimeFigureOut">
              <a:rPr lang="en-GB" smtClean="0"/>
              <a:t>05/01/2024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12BFCC9-5FF8-4B33-8079-246E5FDF5E82}" type="slidenum">
              <a:rPr lang="en-GB" smtClean="0"/>
              <a:t>‹N°›</a:t>
            </a:fld>
            <a:endParaRPr lang="en-GB"/>
          </a:p>
        </p:txBody>
      </p:sp>
    </p:spTree>
    <p:extLst>
      <p:ext uri="{BB962C8B-B14F-4D97-AF65-F5344CB8AC3E}">
        <p14:creationId xmlns:p14="http://schemas.microsoft.com/office/powerpoint/2010/main" val="84435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7F718F-9CAC-442C-BD8A-BBB193659CB0}" type="datetimeFigureOut">
              <a:rPr lang="en-GB" smtClean="0"/>
              <a:t>05/01/2024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2BFCC9-5FF8-4B33-8079-246E5FDF5E82}" type="slidenum">
              <a:rPr lang="en-GB" smtClean="0"/>
              <a:t>‹N°›</a:t>
            </a:fld>
            <a:endParaRPr lang="en-GB"/>
          </a:p>
        </p:txBody>
      </p:sp>
    </p:spTree>
    <p:extLst>
      <p:ext uri="{BB962C8B-B14F-4D97-AF65-F5344CB8AC3E}">
        <p14:creationId xmlns:p14="http://schemas.microsoft.com/office/powerpoint/2010/main" val="56178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F718F-9CAC-442C-BD8A-BBB193659CB0}" type="datetimeFigureOut">
              <a:rPr lang="en-GB" smtClean="0"/>
              <a:t>05/01/2024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12BFCC9-5FF8-4B33-8079-246E5FDF5E82}" type="slidenum">
              <a:rPr lang="en-GB" smtClean="0"/>
              <a:t>‹N°›</a:t>
            </a:fld>
            <a:endParaRPr lang="en-GB"/>
          </a:p>
        </p:txBody>
      </p:sp>
    </p:spTree>
    <p:extLst>
      <p:ext uri="{BB962C8B-B14F-4D97-AF65-F5344CB8AC3E}">
        <p14:creationId xmlns:p14="http://schemas.microsoft.com/office/powerpoint/2010/main" val="246793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7F718F-9CAC-442C-BD8A-BBB193659CB0}" type="datetimeFigureOut">
              <a:rPr lang="en-GB" smtClean="0"/>
              <a:t>05/01/2024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2BFCC9-5FF8-4B33-8079-246E5FDF5E82}" type="slidenum">
              <a:rPr lang="en-GB" smtClean="0"/>
              <a:t>‹N°›</a:t>
            </a:fld>
            <a:endParaRPr lang="en-GB"/>
          </a:p>
        </p:txBody>
      </p:sp>
    </p:spTree>
    <p:extLst>
      <p:ext uri="{BB962C8B-B14F-4D97-AF65-F5344CB8AC3E}">
        <p14:creationId xmlns:p14="http://schemas.microsoft.com/office/powerpoint/2010/main" val="3570342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7F718F-9CAC-442C-BD8A-BBB193659CB0}" type="datetimeFigureOut">
              <a:rPr lang="en-GB" smtClean="0"/>
              <a:t>05/01/2024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2BFCC9-5FF8-4B33-8079-246E5FDF5E82}" type="slidenum">
              <a:rPr lang="en-GB" smtClean="0"/>
              <a:t>‹N°›</a:t>
            </a:fld>
            <a:endParaRPr lang="en-GB"/>
          </a:p>
        </p:txBody>
      </p:sp>
    </p:spTree>
    <p:extLst>
      <p:ext uri="{BB962C8B-B14F-4D97-AF65-F5344CB8AC3E}">
        <p14:creationId xmlns:p14="http://schemas.microsoft.com/office/powerpoint/2010/main" val="253326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7F718F-9CAC-442C-BD8A-BBB193659CB0}" type="datetimeFigureOut">
              <a:rPr lang="en-GB" smtClean="0"/>
              <a:t>05/01/2024</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2BFCC9-5FF8-4B33-8079-246E5FDF5E82}" type="slidenum">
              <a:rPr lang="en-GB" smtClean="0"/>
              <a:t>‹N°›</a:t>
            </a:fld>
            <a:endParaRPr lang="en-GB"/>
          </a:p>
        </p:txBody>
      </p:sp>
    </p:spTree>
    <p:extLst>
      <p:ext uri="{BB962C8B-B14F-4D97-AF65-F5344CB8AC3E}">
        <p14:creationId xmlns:p14="http://schemas.microsoft.com/office/powerpoint/2010/main" val="10101172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FC49D4D7-83F7-4B3E-82CA-64BD1E5DE13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0" name="Rectangle 6">
            <a:extLst>
              <a:ext uri="{FF2B5EF4-FFF2-40B4-BE49-F238E27FC236}">
                <a16:creationId xmlns:a16="http://schemas.microsoft.com/office/drawing/2014/main" id="{1339A717-9C77-4879-9C61-985B04CD4C12}"/>
              </a:ext>
            </a:extLst>
          </p:cNvPr>
          <p:cNvSpPr>
            <a:spLocks noChangeArrowheads="1"/>
          </p:cNvSpPr>
          <p:nvPr/>
        </p:nvSpPr>
        <p:spPr bwMode="auto">
          <a:xfrm>
            <a:off x="0" y="281605"/>
            <a:ext cx="121919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3200" b="1" i="1" u="sng" strike="noStrike" cap="none" normalizeH="0" baseline="0" dirty="0">
                <a:ln>
                  <a:noFill/>
                </a:ln>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Arial" panose="020B0604020202020204" pitchFamily="34" charset="0"/>
              </a:rPr>
              <a:t>Information and Communications Technologies</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3200" b="1" i="1" u="sng" strike="noStrike" cap="none" normalizeH="0" baseline="0" dirty="0">
                <a:ln>
                  <a:noFill/>
                </a:ln>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Arial" panose="020B0604020202020204" pitchFamily="34" charset="0"/>
              </a:rPr>
              <a:t>final </a:t>
            </a:r>
            <a:r>
              <a:rPr kumimoji="0" lang="fr-FR" altLang="en-US" sz="3200" b="1" i="1" u="sng" strike="noStrike" cap="none" normalizeH="0" baseline="0" dirty="0" err="1">
                <a:ln>
                  <a:noFill/>
                </a:ln>
                <a:effectLst>
                  <a:outerShdw blurRad="38100" dist="38100" dir="2700000" algn="tl">
                    <a:srgbClr val="000000">
                      <a:alpha val="43137"/>
                    </a:srgbClr>
                  </a:outerShdw>
                </a:effectLst>
                <a:latin typeface="Comic Sans MS" panose="030F0702030302020204" pitchFamily="66" charset="0"/>
                <a:ea typeface="Calibri" panose="020F0502020204030204" pitchFamily="34" charset="0"/>
                <a:cs typeface="Arial" panose="020B0604020202020204" pitchFamily="34" charset="0"/>
              </a:rPr>
              <a:t>project</a:t>
            </a:r>
            <a:endParaRPr kumimoji="0" lang="fr-FR" altLang="en-US" sz="4000" b="1" i="1" u="none" strike="noStrike" cap="none" normalizeH="0" baseline="0" dirty="0">
              <a:ln>
                <a:noFill/>
              </a:ln>
              <a:effectLst>
                <a:outerShdw blurRad="38100" dist="38100" dir="2700000" algn="tl">
                  <a:srgbClr val="000000">
                    <a:alpha val="43137"/>
                  </a:srgbClr>
                </a:outerShdw>
              </a:effectLst>
              <a:latin typeface="Arial" panose="020B0604020202020204" pitchFamily="34" charset="0"/>
            </a:endParaRPr>
          </a:p>
        </p:txBody>
      </p:sp>
      <p:sp>
        <p:nvSpPr>
          <p:cNvPr id="11" name="Rectangle 10">
            <a:extLst>
              <a:ext uri="{FF2B5EF4-FFF2-40B4-BE49-F238E27FC236}">
                <a16:creationId xmlns:a16="http://schemas.microsoft.com/office/drawing/2014/main" id="{6E22A68E-8056-4AF4-9F17-6145E6019168}"/>
              </a:ext>
            </a:extLst>
          </p:cNvPr>
          <p:cNvSpPr/>
          <p:nvPr/>
        </p:nvSpPr>
        <p:spPr>
          <a:xfrm>
            <a:off x="2259181" y="3097040"/>
            <a:ext cx="6096000" cy="1560364"/>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fr-FR" dirty="0" err="1">
                <a:latin typeface="Comic Sans MS" panose="030F0702030302020204" pitchFamily="66" charset="0"/>
                <a:ea typeface="Calibri" panose="020F0502020204030204" pitchFamily="34" charset="0"/>
                <a:cs typeface="Arial" panose="020B0604020202020204" pitchFamily="34" charset="0"/>
              </a:rPr>
              <a:t>Messekher</a:t>
            </a:r>
            <a:r>
              <a:rPr lang="fr-FR" dirty="0">
                <a:latin typeface="Comic Sans MS" panose="030F0702030302020204" pitchFamily="66" charset="0"/>
                <a:ea typeface="Calibri" panose="020F0502020204030204" pitchFamily="34" charset="0"/>
                <a:cs typeface="Arial" panose="020B0604020202020204" pitchFamily="34" charset="0"/>
              </a:rPr>
              <a:t> Younes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r>
              <a:rPr lang="fr-FR" dirty="0" err="1">
                <a:latin typeface="Comic Sans MS" panose="030F0702030302020204" pitchFamily="66" charset="0"/>
                <a:ea typeface="Calibri" panose="020F0502020204030204" pitchFamily="34" charset="0"/>
                <a:cs typeface="Arial" panose="020B0604020202020204" pitchFamily="34" charset="0"/>
              </a:rPr>
              <a:t>Morsli</a:t>
            </a:r>
            <a:r>
              <a:rPr lang="fr-FR" dirty="0">
                <a:latin typeface="Comic Sans MS" panose="030F0702030302020204" pitchFamily="66" charset="0"/>
                <a:ea typeface="Calibri" panose="020F0502020204030204" pitchFamily="34" charset="0"/>
                <a:cs typeface="Arial" panose="020B0604020202020204" pitchFamily="34" charset="0"/>
              </a:rPr>
              <a:t> mahdi</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r>
              <a:rPr lang="fr-FR" dirty="0" err="1">
                <a:latin typeface="Comic Sans MS" panose="030F0702030302020204" pitchFamily="66" charset="0"/>
                <a:ea typeface="Calibri" panose="020F0502020204030204" pitchFamily="34" charset="0"/>
                <a:cs typeface="Arial" panose="020B0604020202020204" pitchFamily="34" charset="0"/>
              </a:rPr>
              <a:t>Touil</a:t>
            </a:r>
            <a:r>
              <a:rPr lang="fr-FR">
                <a:latin typeface="Comic Sans MS" panose="030F0702030302020204" pitchFamily="66" charset="0"/>
                <a:ea typeface="Calibri" panose="020F0502020204030204" pitchFamily="34" charset="0"/>
                <a:cs typeface="Arial" panose="020B0604020202020204" pitchFamily="34" charset="0"/>
              </a:rPr>
              <a:t> Soheib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r>
              <a:rPr lang="fr-FR" dirty="0" err="1">
                <a:latin typeface="Comic Sans MS" panose="030F0702030302020204" pitchFamily="66" charset="0"/>
                <a:ea typeface="Calibri" panose="020F0502020204030204" pitchFamily="34" charset="0"/>
                <a:cs typeface="Arial" panose="020B0604020202020204" pitchFamily="34" charset="0"/>
              </a:rPr>
              <a:t>Angar</a:t>
            </a:r>
            <a:r>
              <a:rPr lang="fr-FR" dirty="0">
                <a:latin typeface="Comic Sans MS" panose="030F0702030302020204" pitchFamily="66" charset="0"/>
                <a:ea typeface="Calibri" panose="020F0502020204030204" pitchFamily="34" charset="0"/>
                <a:cs typeface="Arial" panose="020B0604020202020204" pitchFamily="34" charset="0"/>
              </a:rPr>
              <a:t> Yacine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fr-FR" dirty="0" err="1">
                <a:latin typeface="Comic Sans MS" panose="030F0702030302020204" pitchFamily="66" charset="0"/>
                <a:ea typeface="Calibri" panose="020F0502020204030204" pitchFamily="34" charset="0"/>
                <a:cs typeface="Arial" panose="020B0604020202020204" pitchFamily="34" charset="0"/>
              </a:rPr>
              <a:t>Douaouria</a:t>
            </a:r>
            <a:r>
              <a:rPr lang="fr-FR" dirty="0">
                <a:latin typeface="Comic Sans MS" panose="030F0702030302020204" pitchFamily="66" charset="0"/>
                <a:ea typeface="Calibri" panose="020F0502020204030204" pitchFamily="34" charset="0"/>
                <a:cs typeface="Arial" panose="020B0604020202020204" pitchFamily="34" charset="0"/>
              </a:rPr>
              <a:t> </a:t>
            </a:r>
            <a:r>
              <a:rPr lang="fr-FR" dirty="0" err="1">
                <a:latin typeface="Comic Sans MS" panose="030F0702030302020204" pitchFamily="66" charset="0"/>
                <a:ea typeface="Calibri" panose="020F0502020204030204" pitchFamily="34" charset="0"/>
                <a:cs typeface="Arial" panose="020B0604020202020204" pitchFamily="34" charset="0"/>
              </a:rPr>
              <a:t>Rassim</a:t>
            </a:r>
            <a:r>
              <a:rPr lang="fr-FR" dirty="0">
                <a:latin typeface="Comic Sans MS" panose="030F0702030302020204" pitchFamily="66" charset="0"/>
                <a:ea typeface="Calibri" panose="020F0502020204030204" pitchFamily="34" charset="0"/>
                <a:cs typeface="Arial" panose="020B0604020202020204" pitchFamily="34" charset="0"/>
              </a:rPr>
              <a:t> Amine </a:t>
            </a:r>
            <a:endParaRPr lang="en-GB"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81237A6-A589-4F20-BC15-751FC8D4C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371" y="1765901"/>
            <a:ext cx="5034379" cy="4108053"/>
          </a:xfrm>
          <a:prstGeom prst="rect">
            <a:avLst/>
          </a:prstGeom>
          <a:ln w="25400">
            <a:solidFill>
              <a:schemeClr val="tx2">
                <a:lumMod val="75000"/>
                <a:alpha val="8000"/>
              </a:schemeClr>
            </a:solidFill>
          </a:ln>
          <a:effectLst>
            <a:outerShdw blurRad="50800" dist="50800" dir="5400000" algn="ctr" rotWithShape="0">
              <a:schemeClr val="tx2">
                <a:alpha val="35000"/>
              </a:schemeClr>
            </a:outerShdw>
          </a:effectLst>
        </p:spPr>
      </p:pic>
      <p:sp>
        <p:nvSpPr>
          <p:cNvPr id="4" name="TextBox 3">
            <a:extLst>
              <a:ext uri="{FF2B5EF4-FFF2-40B4-BE49-F238E27FC236}">
                <a16:creationId xmlns:a16="http://schemas.microsoft.com/office/drawing/2014/main" id="{FD63C1A0-DBF6-459C-AF8D-E2875E1E2D2B}"/>
              </a:ext>
            </a:extLst>
          </p:cNvPr>
          <p:cNvSpPr txBox="1"/>
          <p:nvPr/>
        </p:nvSpPr>
        <p:spPr>
          <a:xfrm>
            <a:off x="2259181" y="2519114"/>
            <a:ext cx="1462260" cy="461665"/>
          </a:xfrm>
          <a:prstGeom prst="rect">
            <a:avLst/>
          </a:prstGeom>
          <a:noFill/>
        </p:spPr>
        <p:txBody>
          <a:bodyPr wrap="none" rtlCol="0">
            <a:spAutoFit/>
          </a:bodyPr>
          <a:lstStyle/>
          <a:p>
            <a:r>
              <a:rPr lang="en-GB" sz="2400" u="sng" dirty="0">
                <a:solidFill>
                  <a:srgbClr val="002060"/>
                </a:solidFill>
                <a:effectLst>
                  <a:outerShdw blurRad="38100" dist="38100" dir="2700000" algn="tl">
                    <a:srgbClr val="000000">
                      <a:alpha val="43137"/>
                    </a:srgbClr>
                  </a:outerShdw>
                </a:effectLst>
              </a:rPr>
              <a:t>Members :</a:t>
            </a:r>
          </a:p>
        </p:txBody>
      </p:sp>
    </p:spTree>
    <p:extLst>
      <p:ext uri="{BB962C8B-B14F-4D97-AF65-F5344CB8AC3E}">
        <p14:creationId xmlns:p14="http://schemas.microsoft.com/office/powerpoint/2010/main" val="35336075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pic>
        <p:nvPicPr>
          <p:cNvPr id="6" name="Image 7">
            <a:extLst>
              <a:ext uri="{FF2B5EF4-FFF2-40B4-BE49-F238E27FC236}">
                <a16:creationId xmlns:a16="http://schemas.microsoft.com/office/drawing/2014/main" id="{4225B81D-B7F9-4353-B8A0-6A022DFE0DBB}"/>
              </a:ext>
            </a:extLst>
          </p:cNvPr>
          <p:cNvPicPr/>
          <p:nvPr/>
        </p:nvPicPr>
        <p:blipFill>
          <a:blip r:embed="rId3">
            <a:extLst>
              <a:ext uri="{28A0092B-C50C-407E-A947-70E740481C1C}">
                <a14:useLocalDpi xmlns:a14="http://schemas.microsoft.com/office/drawing/2010/main" val="0"/>
              </a:ext>
            </a:extLst>
          </a:blip>
          <a:stretch>
            <a:fillRect/>
          </a:stretch>
        </p:blipFill>
        <p:spPr>
          <a:xfrm>
            <a:off x="5424169" y="2318941"/>
            <a:ext cx="5848350" cy="3262309"/>
          </a:xfrm>
          <a:prstGeom prst="rect">
            <a:avLst/>
          </a:prstGeom>
          <a:ln w="12700">
            <a:solidFill>
              <a:schemeClr val="tx2">
                <a:lumMod val="75000"/>
                <a:alpha val="83000"/>
              </a:schemeClr>
            </a:solidFill>
          </a:ln>
          <a:effectLst>
            <a:reflection stA="0" endPos="65000" dist="50800" dir="5400000" sy="-100000" algn="bl" rotWithShape="0"/>
          </a:effectLst>
        </p:spPr>
      </p:pic>
      <p:sp>
        <p:nvSpPr>
          <p:cNvPr id="2" name="Rectangle 1">
            <a:extLst>
              <a:ext uri="{FF2B5EF4-FFF2-40B4-BE49-F238E27FC236}">
                <a16:creationId xmlns:a16="http://schemas.microsoft.com/office/drawing/2014/main" id="{AF634015-DE3F-498F-8F6F-125CC9B88A59}"/>
              </a:ext>
            </a:extLst>
          </p:cNvPr>
          <p:cNvSpPr/>
          <p:nvPr/>
        </p:nvSpPr>
        <p:spPr>
          <a:xfrm>
            <a:off x="847725" y="231723"/>
            <a:ext cx="6896100" cy="1301638"/>
          </a:xfrm>
          <a:prstGeom prst="rect">
            <a:avLst/>
          </a:prstGeom>
        </p:spPr>
        <p:txBody>
          <a:bodyPr wrap="square">
            <a:spAutoFit/>
          </a:bodyPr>
          <a:lstStyle/>
          <a:p>
            <a:pPr marL="742950" lvl="1" indent="-285750">
              <a:lnSpc>
                <a:spcPct val="107000"/>
              </a:lnSpc>
              <a:spcAft>
                <a:spcPts val="800"/>
              </a:spcAft>
              <a:buClr>
                <a:srgbClr val="1F4E79"/>
              </a:buClr>
              <a:buFont typeface="Comic Sans MS" panose="030F0702030302020204" pitchFamily="66" charset="0"/>
              <a:buAutoNum type="arabicPeriod"/>
            </a:pPr>
            <a:r>
              <a:rPr lang="en-US" sz="2000" b="1" dirty="0">
                <a:solidFill>
                  <a:srgbClr val="1F4E79"/>
                </a:solidFill>
                <a:effectLst/>
                <a:latin typeface="Comic Sans MS" panose="030F0702030302020204" pitchFamily="66" charset="0"/>
                <a:ea typeface="Calibri" panose="020F0502020204030204" pitchFamily="34" charset="0"/>
                <a:cs typeface="Times New Roman" panose="02020603050405020304" pitchFamily="18" charset="0"/>
              </a:rPr>
              <a:t>What are TIC </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0"/>
              </a:spcAft>
            </a:pPr>
            <a:r>
              <a:rPr lang="en-US" sz="1600" b="1" dirty="0">
                <a:solidFill>
                  <a:srgbClr val="1F4E79"/>
                </a:solidFill>
                <a:effectLst/>
                <a:latin typeface="Comic Sans MS" panose="030F0702030302020204" pitchFamily="66" charset="0"/>
                <a:ea typeface="Calibri" panose="020F0502020204030204" pitchFamily="34" charset="0"/>
                <a:cs typeface="Arial" panose="020B0604020202020204" pitchFamily="34" charset="0"/>
              </a:rPr>
              <a:t>1.1 Introduction</a:t>
            </a:r>
            <a:r>
              <a:rPr lang="fr-FR" sz="1600" dirty="0">
                <a:solidFill>
                  <a:srgbClr val="1F4E79"/>
                </a:solidFill>
                <a:effectLst/>
                <a:latin typeface="Comic Sans MS" panose="030F0702030302020204" pitchFamily="66" charset="0"/>
                <a:ea typeface="Calibri" panose="020F0502020204030204" pitchFamily="34" charset="0"/>
                <a:cs typeface="Arial" panose="020B0604020202020204" pitchFamily="34" charset="0"/>
              </a:rPr>
              <a:t>:</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  </a:t>
            </a:r>
            <a:r>
              <a:rPr lang="en-US" sz="1600" dirty="0">
                <a:effectLst/>
                <a:latin typeface="Times New Roman" panose="02020603050405020304" pitchFamily="18" charset="0"/>
                <a:ea typeface="Calibri" panose="020F0502020204030204" pitchFamily="34" charset="0"/>
                <a:cs typeface="Arial" panose="020B0604020202020204" pitchFamily="34" charset="0"/>
              </a:rPr>
              <a:t>Information and Communications Technologies or TIC for short are the infrastructures and components that enable modern computing.</a:t>
            </a:r>
            <a:endParaRPr lang="en-GB"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B3F6460-D6FF-4080-85F8-FBC1FD3D3570}"/>
              </a:ext>
            </a:extLst>
          </p:cNvPr>
          <p:cNvSpPr/>
          <p:nvPr/>
        </p:nvSpPr>
        <p:spPr>
          <a:xfrm>
            <a:off x="847724" y="2278891"/>
            <a:ext cx="4505325" cy="1754326"/>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Information and Communications Technology (TIC) plays a pivotal role in our daily lives, revolutionizing the way we access information and connect with others. Online newspapers enable us to stay updated locally, while electronic communication tools</a:t>
            </a:r>
            <a:endParaRPr lang="en-GB" dirty="0"/>
          </a:p>
        </p:txBody>
      </p:sp>
      <p:sp>
        <p:nvSpPr>
          <p:cNvPr id="4" name="Rectangle 3">
            <a:extLst>
              <a:ext uri="{FF2B5EF4-FFF2-40B4-BE49-F238E27FC236}">
                <a16:creationId xmlns:a16="http://schemas.microsoft.com/office/drawing/2014/main" id="{0CEB24E7-0485-473C-BA57-C29AEF35C9A6}"/>
              </a:ext>
            </a:extLst>
          </p:cNvPr>
          <p:cNvSpPr/>
          <p:nvPr/>
        </p:nvSpPr>
        <p:spPr>
          <a:xfrm>
            <a:off x="380999" y="1724301"/>
            <a:ext cx="8963025" cy="403700"/>
          </a:xfrm>
          <a:prstGeom prst="rect">
            <a:avLst/>
          </a:prstGeom>
        </p:spPr>
        <p:txBody>
          <a:bodyPr wrap="square">
            <a:spAutoFit/>
          </a:bodyPr>
          <a:lstStyle/>
          <a:p>
            <a:pPr lvl="1">
              <a:lnSpc>
                <a:spcPct val="107000"/>
              </a:lnSpc>
              <a:spcAft>
                <a:spcPts val="800"/>
              </a:spcAft>
              <a:buClr>
                <a:srgbClr val="1F4E79"/>
              </a:buClr>
            </a:pPr>
            <a:r>
              <a:rPr lang="en-US" sz="1600" b="1" dirty="0">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Times New Roman" panose="02020603050405020304" pitchFamily="18" charset="0"/>
              </a:rPr>
              <a:t>1.2 </a:t>
            </a:r>
            <a:r>
              <a:rPr lang="en-US" sz="1600" b="1" dirty="0">
                <a:ln>
                  <a:noFill/>
                </a:ln>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Times New Roman" panose="02020603050405020304" pitchFamily="18" charset="0"/>
              </a:rPr>
              <a:t>The importance </a:t>
            </a:r>
            <a:r>
              <a:rPr lang="en-US" sz="2000" b="1" dirty="0">
                <a:ln>
                  <a:noFill/>
                </a:ln>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Times New Roman" panose="02020603050405020304" pitchFamily="18" charset="0"/>
              </a:rPr>
              <a:t>of</a:t>
            </a:r>
            <a:r>
              <a:rPr lang="en-US" sz="1600" b="1" dirty="0">
                <a:ln>
                  <a:noFill/>
                </a:ln>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Times New Roman" panose="02020603050405020304" pitchFamily="18" charset="0"/>
              </a:rPr>
              <a:t> TIC in modern society:</a:t>
            </a: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27EDE032-1C4B-471B-8B7B-8627CCD95A0E}"/>
              </a:ext>
            </a:extLst>
          </p:cNvPr>
          <p:cNvSpPr/>
          <p:nvPr/>
        </p:nvSpPr>
        <p:spPr>
          <a:xfrm>
            <a:off x="847725" y="4221419"/>
            <a:ext cx="4505325" cy="1477328"/>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The integration of digital computers and networks has transformed our economic landscape, creating a boundary-free economy where transactions occur seamlessly across time and space</a:t>
            </a:r>
            <a:endParaRPr lang="en-GB" dirty="0"/>
          </a:p>
        </p:txBody>
      </p:sp>
    </p:spTree>
    <p:extLst>
      <p:ext uri="{BB962C8B-B14F-4D97-AF65-F5344CB8AC3E}">
        <p14:creationId xmlns:p14="http://schemas.microsoft.com/office/powerpoint/2010/main" val="25154137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9FEEBC-43BF-48B6-A4B4-E083DDF66DAB}"/>
              </a:ext>
            </a:extLst>
          </p:cNvPr>
          <p:cNvSpPr/>
          <p:nvPr/>
        </p:nvSpPr>
        <p:spPr>
          <a:xfrm>
            <a:off x="1524000" y="303880"/>
            <a:ext cx="6096000" cy="2186240"/>
          </a:xfrm>
          <a:prstGeom prst="rect">
            <a:avLst/>
          </a:prstGeom>
        </p:spPr>
        <p:txBody>
          <a:bodyPr>
            <a:spAutoFit/>
          </a:bodyPr>
          <a:lstStyle/>
          <a:p>
            <a:pPr lvl="0">
              <a:lnSpc>
                <a:spcPct val="107000"/>
              </a:lnSpc>
              <a:spcAft>
                <a:spcPts val="800"/>
              </a:spcAft>
            </a:pPr>
            <a:r>
              <a:rPr lang="en-US" sz="2000" dirty="0">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Calibri" panose="020F0502020204030204" pitchFamily="34" charset="0"/>
              </a:rPr>
              <a:t>2. TIC in education:</a:t>
            </a:r>
            <a:endParaRPr lang="en-GB" sz="1600" dirty="0">
              <a:latin typeface="Calibri" panose="020F0502020204030204" pitchFamily="34" charset="0"/>
              <a:ea typeface="Calibri" panose="020F0502020204030204" pitchFamily="34" charset="0"/>
              <a:cs typeface="Arial" panose="020B0604020202020204" pitchFamily="34" charset="0"/>
            </a:endParaRPr>
          </a:p>
          <a:p>
            <a:r>
              <a:rPr lang="en-US" dirty="0">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rPr>
              <a:t>The emergence of modern technologies in our daily lives has significantly elevated the integration of Information and Communications Technology (ICT) in education over the recent years. ICTs have become increasingly significant in our surroundings, offering a diverse range of applications across various sectors</a:t>
            </a:r>
            <a:endParaRPr lang="en-GB" dirty="0"/>
          </a:p>
        </p:txBody>
      </p:sp>
      <p:sp>
        <p:nvSpPr>
          <p:cNvPr id="3" name="Rectangle 2">
            <a:extLst>
              <a:ext uri="{FF2B5EF4-FFF2-40B4-BE49-F238E27FC236}">
                <a16:creationId xmlns:a16="http://schemas.microsoft.com/office/drawing/2014/main" id="{4C39FA35-6930-4334-BA91-7DBDE94D0C02}"/>
              </a:ext>
            </a:extLst>
          </p:cNvPr>
          <p:cNvSpPr/>
          <p:nvPr/>
        </p:nvSpPr>
        <p:spPr>
          <a:xfrm>
            <a:off x="1524000" y="2669841"/>
            <a:ext cx="7762240" cy="1304973"/>
          </a:xfrm>
          <a:prstGeom prst="rect">
            <a:avLst/>
          </a:prstGeom>
        </p:spPr>
        <p:txBody>
          <a:bodyPr wrap="square">
            <a:spAutoFit/>
          </a:bodyPr>
          <a:lstStyle/>
          <a:p>
            <a:pPr lvl="1">
              <a:lnSpc>
                <a:spcPct val="107000"/>
              </a:lnSpc>
              <a:spcAft>
                <a:spcPts val="0"/>
              </a:spcAft>
              <a:buClr>
                <a:srgbClr val="1F4E79"/>
              </a:buClr>
            </a:pPr>
            <a:r>
              <a:rPr lang="en-US" sz="2000" dirty="0">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Times New Roman" panose="02020603050405020304" pitchFamily="18" charset="0"/>
              </a:rPr>
              <a:t>2.1. The benefits and negatives of TIC in education:</a:t>
            </a:r>
          </a:p>
          <a:p>
            <a:pPr lvl="1">
              <a:lnSpc>
                <a:spcPct val="107000"/>
              </a:lnSpc>
              <a:spcAft>
                <a:spcPts val="0"/>
              </a:spcAft>
              <a:buClr>
                <a:srgbClr val="1F4E79"/>
              </a:buClr>
            </a:pPr>
            <a:r>
              <a:rPr lang="en-US" sz="2000" dirty="0">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Times New Roman" panose="02020603050405020304" pitchFamily="18" charset="0"/>
              </a:rPr>
              <a:t>  2.1.1. Benefits:</a:t>
            </a:r>
            <a:endParaRPr lang="en-GB" sz="1600" dirty="0">
              <a:latin typeface="Calibri" panose="020F0502020204030204" pitchFamily="34" charset="0"/>
              <a:ea typeface="Calibri" panose="020F0502020204030204" pitchFamily="34" charset="0"/>
              <a:cs typeface="Arial" panose="020B0604020202020204" pitchFamily="34" charset="0"/>
            </a:endParaRPr>
          </a:p>
          <a:p>
            <a:r>
              <a:rPr lang="en-US" dirty="0">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rPr>
              <a:t>The integration of new technological tools in academic settings brings about innovation, accelerating information transfer, increasing student engagement</a:t>
            </a:r>
            <a:endParaRPr lang="en-GB" sz="2800" dirty="0"/>
          </a:p>
        </p:txBody>
      </p:sp>
      <p:pic>
        <p:nvPicPr>
          <p:cNvPr id="4" name="Image 9">
            <a:extLst>
              <a:ext uri="{FF2B5EF4-FFF2-40B4-BE49-F238E27FC236}">
                <a16:creationId xmlns:a16="http://schemas.microsoft.com/office/drawing/2014/main" id="{CA0C8364-5729-4417-97D1-BF4C6FAB50B7}"/>
              </a:ext>
            </a:extLst>
          </p:cNvPr>
          <p:cNvPicPr/>
          <p:nvPr/>
        </p:nvPicPr>
        <p:blipFill>
          <a:blip r:embed="rId2">
            <a:extLst>
              <a:ext uri="{28A0092B-C50C-407E-A947-70E740481C1C}">
                <a14:useLocalDpi xmlns:a14="http://schemas.microsoft.com/office/drawing/2010/main" val="0"/>
              </a:ext>
            </a:extLst>
          </a:blip>
          <a:stretch>
            <a:fillRect/>
          </a:stretch>
        </p:blipFill>
        <p:spPr>
          <a:xfrm>
            <a:off x="5509895" y="4066254"/>
            <a:ext cx="5158105" cy="2578735"/>
          </a:xfrm>
          <a:prstGeom prst="rect">
            <a:avLst/>
          </a:prstGeom>
          <a:ln>
            <a:solidFill>
              <a:schemeClr val="tx2">
                <a:lumMod val="75000"/>
              </a:schemeClr>
            </a:solidFill>
          </a:ln>
        </p:spPr>
      </p:pic>
      <p:sp>
        <p:nvSpPr>
          <p:cNvPr id="5" name="Rectangle 4">
            <a:extLst>
              <a:ext uri="{FF2B5EF4-FFF2-40B4-BE49-F238E27FC236}">
                <a16:creationId xmlns:a16="http://schemas.microsoft.com/office/drawing/2014/main" id="{B33F2DD1-9517-43D1-AF1B-6AD11F284090}"/>
              </a:ext>
            </a:extLst>
          </p:cNvPr>
          <p:cNvSpPr/>
          <p:nvPr/>
        </p:nvSpPr>
        <p:spPr>
          <a:xfrm>
            <a:off x="1524000" y="3899376"/>
            <a:ext cx="3985895" cy="2308324"/>
          </a:xfrm>
          <a:prstGeom prst="rect">
            <a:avLst/>
          </a:prstGeom>
        </p:spPr>
        <p:txBody>
          <a:bodyPr wrap="square">
            <a:spAutoFit/>
          </a:bodyPr>
          <a:lstStyle/>
          <a:p>
            <a:r>
              <a:rPr lang="en-US" dirty="0">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rPr>
              <a:t>, and automating processes. These tools not only enhance concentration and comprehension through digital and interactive activities but also promote flexibility and autonomy in learning, allowing students to progress at their own pace with the flexibility provided by digitalization and connectivity. </a:t>
            </a:r>
            <a:endParaRPr lang="en-GB" dirty="0"/>
          </a:p>
        </p:txBody>
      </p:sp>
    </p:spTree>
    <p:extLst>
      <p:ext uri="{BB962C8B-B14F-4D97-AF65-F5344CB8AC3E}">
        <p14:creationId xmlns:p14="http://schemas.microsoft.com/office/powerpoint/2010/main" val="20830900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2DC1C5-20DC-4646-8C51-5A76F3BC5E1B}"/>
              </a:ext>
            </a:extLst>
          </p:cNvPr>
          <p:cNvSpPr/>
          <p:nvPr/>
        </p:nvSpPr>
        <p:spPr>
          <a:xfrm>
            <a:off x="2174240" y="405871"/>
            <a:ext cx="7142480" cy="2461058"/>
          </a:xfrm>
          <a:prstGeom prst="rect">
            <a:avLst/>
          </a:prstGeom>
        </p:spPr>
        <p:txBody>
          <a:bodyPr wrap="square">
            <a:spAutoFit/>
          </a:bodyPr>
          <a:lstStyle/>
          <a:p>
            <a:pPr lvl="2">
              <a:lnSpc>
                <a:spcPct val="107000"/>
              </a:lnSpc>
              <a:spcAft>
                <a:spcPts val="800"/>
              </a:spcAft>
            </a:pPr>
            <a:r>
              <a:rPr lang="en-GB" sz="1400" dirty="0">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Times New Roman" panose="02020603050405020304" pitchFamily="18" charset="0"/>
              </a:rPr>
              <a:t>2.1.2. </a:t>
            </a:r>
            <a:r>
              <a:rPr lang="en-US" sz="1400" dirty="0">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Times New Roman" panose="02020603050405020304" pitchFamily="18" charset="0"/>
              </a:rPr>
              <a:t>Negatives: </a:t>
            </a:r>
            <a:endParaRPr lang="en-GB" sz="1100" dirty="0">
              <a:latin typeface="Calibri" panose="020F0502020204030204" pitchFamily="34" charset="0"/>
              <a:ea typeface="Calibri" panose="020F0502020204030204" pitchFamily="34" charset="0"/>
              <a:cs typeface="Arial" panose="020B0604020202020204" pitchFamily="34" charset="0"/>
            </a:endParaRPr>
          </a:p>
          <a:p>
            <a:r>
              <a:rPr lang="en-US" sz="1600" dirty="0">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rPr>
              <a:t>While technologies offer numerous benefits to education, they come with notable drawbacks. The accessibility of diverse online resources poses the risk of distractions, diverting attention away from the subject matter. Excessive and inappropriate use of technology can lead to a compulsive relationship, negatively impacting students' health, social life, and academic performance. Moreover, the widespread adoption of digitization in academic institutions may hinder the development of essential skills such as writing, public speaking, and reasoning, as highlighted by a recent study from the University of California. </a:t>
            </a:r>
            <a:endParaRPr lang="en-GB" sz="2400" dirty="0"/>
          </a:p>
        </p:txBody>
      </p:sp>
      <p:sp>
        <p:nvSpPr>
          <p:cNvPr id="3" name="Rectangle 2">
            <a:extLst>
              <a:ext uri="{FF2B5EF4-FFF2-40B4-BE49-F238E27FC236}">
                <a16:creationId xmlns:a16="http://schemas.microsoft.com/office/drawing/2014/main" id="{73B28554-ED02-4C04-AE29-CE5F76ECE22D}"/>
              </a:ext>
            </a:extLst>
          </p:cNvPr>
          <p:cNvSpPr/>
          <p:nvPr/>
        </p:nvSpPr>
        <p:spPr>
          <a:xfrm>
            <a:off x="2174240" y="2892500"/>
            <a:ext cx="6096000" cy="3559629"/>
          </a:xfrm>
          <a:prstGeom prst="rect">
            <a:avLst/>
          </a:prstGeom>
        </p:spPr>
        <p:txBody>
          <a:bodyPr>
            <a:spAutoFit/>
          </a:bodyPr>
          <a:lstStyle/>
          <a:p>
            <a:pPr lvl="0">
              <a:lnSpc>
                <a:spcPct val="107000"/>
              </a:lnSpc>
              <a:spcAft>
                <a:spcPts val="800"/>
              </a:spcAft>
            </a:pPr>
            <a:r>
              <a:rPr lang="en-US" sz="1400" dirty="0">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Times New Roman" panose="02020603050405020304" pitchFamily="18" charset="0"/>
              </a:rPr>
              <a:t>     3.		Skills used in TIC:</a:t>
            </a:r>
            <a:endParaRPr lang="en-GB"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200" dirty="0">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To master TIC many skills are required some are skills we use in everyday life and others are skills required for computer work.</a:t>
            </a:r>
            <a:endParaRPr lang="en-GB" sz="1100" dirty="0">
              <a:latin typeface="Calibri" panose="020F0502020204030204" pitchFamily="34" charset="0"/>
              <a:ea typeface="Calibri" panose="020F0502020204030204" pitchFamily="34" charset="0"/>
              <a:cs typeface="Arial" panose="020B0604020202020204" pitchFamily="34" charset="0"/>
            </a:endParaRPr>
          </a:p>
          <a:p>
            <a:pPr lvl="1">
              <a:lnSpc>
                <a:spcPct val="107000"/>
              </a:lnSpc>
              <a:spcAft>
                <a:spcPts val="0"/>
              </a:spcAft>
              <a:buClr>
                <a:srgbClr val="1F4E79"/>
              </a:buClr>
            </a:pPr>
            <a:r>
              <a:rPr lang="en-US" sz="1400" dirty="0">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Calibri Light" panose="020F0302020204030204" pitchFamily="34" charset="0"/>
              </a:rPr>
              <a:t>3.1. Computer skills</a:t>
            </a:r>
            <a:r>
              <a:rPr lang="en-US" sz="1400" dirty="0">
                <a:effectLst>
                  <a:outerShdw blurRad="38100" dist="19050" dir="2700000" algn="tl">
                    <a:schemeClr val="dk1">
                      <a:alpha val="40000"/>
                    </a:schemeClr>
                  </a:outerShdw>
                </a:effectLst>
                <a:latin typeface="Calibri Light" panose="020F0302020204030204" pitchFamily="34" charset="0"/>
                <a:ea typeface="Calibri" panose="020F0502020204030204" pitchFamily="34" charset="0"/>
                <a:cs typeface="Arial" panose="020B0604020202020204" pitchFamily="34" charset="0"/>
              </a:rPr>
              <a:t>:</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4660">
              <a:lnSpc>
                <a:spcPct val="107000"/>
              </a:lnSpc>
              <a:spcAft>
                <a:spcPts val="0"/>
              </a:spcAft>
            </a:pPr>
            <a:r>
              <a:rPr lang="en-US" sz="1400" dirty="0">
                <a:effectLst>
                  <a:outerShdw blurRad="38100" dist="19050" dir="2700000" algn="tl">
                    <a:schemeClr val="dk1">
                      <a:alpha val="40000"/>
                    </a:schemeClr>
                  </a:outerShdw>
                </a:effectLst>
                <a:latin typeface="Calibri Light" panose="020F0302020204030204" pitchFamily="34" charset="0"/>
                <a:ea typeface="Calibri" panose="020F0502020204030204" pitchFamily="34" charset="0"/>
                <a:cs typeface="Arial" panose="020B0604020202020204" pitchFamily="34" charset="0"/>
              </a:rPr>
              <a:t> </a:t>
            </a:r>
            <a:endParaRPr lang="en-GB" sz="1100" dirty="0">
              <a:latin typeface="Calibri" panose="020F0502020204030204" pitchFamily="34" charset="0"/>
              <a:ea typeface="Calibri" panose="020F0502020204030204" pitchFamily="34" charset="0"/>
              <a:cs typeface="Arial" panose="020B0604020202020204" pitchFamily="34" charset="0"/>
            </a:endParaRPr>
          </a:p>
          <a:p>
            <a:pPr lvl="2">
              <a:lnSpc>
                <a:spcPct val="107000"/>
              </a:lnSpc>
              <a:spcAft>
                <a:spcPts val="800"/>
              </a:spcAft>
            </a:pPr>
            <a:r>
              <a:rPr lang="en-US" sz="1400" dirty="0">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Calibri Light" panose="020F0302020204030204" pitchFamily="34" charset="0"/>
              </a:rPr>
              <a:t>3.1.1. Technological knowledge:</a:t>
            </a:r>
            <a:endParaRPr lang="en-GB"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Calibri Light" panose="020F0302020204030204" pitchFamily="34" charset="0"/>
              </a:rPr>
              <a:t> </a:t>
            </a:r>
            <a:r>
              <a:rPr lang="en-US" sz="1200" dirty="0">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Working in ICT demands an understanding of a company's technology preferences for daily tasks, encompassing general proficiency with computers, mobile devices, and basic operations. This knowledge extends to maintaining and updating technology to enhance overall efficiency</a:t>
            </a:r>
            <a:r>
              <a:rPr lang="en-US" sz="12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a:t>
            </a:r>
            <a:endParaRPr lang="en-GB" sz="1100" dirty="0">
              <a:latin typeface="Calibri" panose="020F0502020204030204" pitchFamily="34" charset="0"/>
              <a:ea typeface="Calibri" panose="020F0502020204030204" pitchFamily="34" charset="0"/>
              <a:cs typeface="Arial" panose="020B0604020202020204" pitchFamily="34" charset="0"/>
            </a:endParaRPr>
          </a:p>
          <a:p>
            <a:pPr lvl="2">
              <a:lnSpc>
                <a:spcPct val="107000"/>
              </a:lnSpc>
              <a:spcAft>
                <a:spcPts val="800"/>
              </a:spcAft>
            </a:pPr>
            <a:r>
              <a:rPr lang="en-US" sz="1400" dirty="0">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Calibri Light" panose="020F0302020204030204" pitchFamily="34" charset="0"/>
              </a:rPr>
              <a:t>3.1.2. Online research:  </a:t>
            </a:r>
            <a:endParaRPr lang="en-GB"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200" dirty="0">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Online research is the process of gathering information from the internet, utilizing search engines and educational websites for research purposes. It involves establishing methods to accumulate data, which may include customer surveys, online interviews, and the collection of metric data.</a:t>
            </a:r>
            <a:endParaRPr lang="en-GB"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8795585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CD2143-533B-4D00-B3D8-EA248EC8459D}"/>
              </a:ext>
            </a:extLst>
          </p:cNvPr>
          <p:cNvSpPr/>
          <p:nvPr/>
        </p:nvSpPr>
        <p:spPr>
          <a:xfrm>
            <a:off x="1554480" y="361183"/>
            <a:ext cx="6096000" cy="1229952"/>
          </a:xfrm>
          <a:prstGeom prst="rect">
            <a:avLst/>
          </a:prstGeom>
        </p:spPr>
        <p:txBody>
          <a:bodyPr>
            <a:spAutoFit/>
          </a:bodyPr>
          <a:lstStyle/>
          <a:p>
            <a:pPr lvl="2">
              <a:lnSpc>
                <a:spcPct val="107000"/>
              </a:lnSpc>
              <a:spcAft>
                <a:spcPts val="800"/>
              </a:spcAft>
            </a:pPr>
            <a:r>
              <a:rPr lang="en-US" dirty="0">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Calibri Light" panose="020F0302020204030204" pitchFamily="34" charset="0"/>
              </a:rPr>
              <a:t>3.1.3. Netiquette</a:t>
            </a:r>
            <a:r>
              <a:rPr lang="fr-FR" dirty="0">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Calibri Light" panose="020F0302020204030204" pitchFamily="34" charset="0"/>
              </a:rPr>
              <a:t>: </a:t>
            </a:r>
            <a:endParaRPr lang="en-GB" sz="1400" dirty="0">
              <a:latin typeface="Calibri" panose="020F0502020204030204" pitchFamily="34" charset="0"/>
              <a:ea typeface="Calibri" panose="020F0502020204030204" pitchFamily="34" charset="0"/>
              <a:cs typeface="Arial" panose="020B0604020202020204" pitchFamily="34" charset="0"/>
            </a:endParaRPr>
          </a:p>
          <a:p>
            <a:r>
              <a:rPr lang="en-US" sz="1600" dirty="0">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rPr>
              <a:t>Netiquette refers to a set of guidelines designed to promote respectful online communication. These rules apply across various internet platforms, including email, messaging forums, and video/audio chats. </a:t>
            </a:r>
            <a:endParaRPr lang="en-GB" sz="2400" dirty="0"/>
          </a:p>
        </p:txBody>
      </p:sp>
      <p:sp>
        <p:nvSpPr>
          <p:cNvPr id="3" name="Rectangle 2">
            <a:extLst>
              <a:ext uri="{FF2B5EF4-FFF2-40B4-BE49-F238E27FC236}">
                <a16:creationId xmlns:a16="http://schemas.microsoft.com/office/drawing/2014/main" id="{796E13D1-0063-425A-BC63-DCCBD870EC16}"/>
              </a:ext>
            </a:extLst>
          </p:cNvPr>
          <p:cNvSpPr/>
          <p:nvPr/>
        </p:nvSpPr>
        <p:spPr>
          <a:xfrm>
            <a:off x="1554480" y="1904379"/>
            <a:ext cx="5008245" cy="1968616"/>
          </a:xfrm>
          <a:prstGeom prst="rect">
            <a:avLst/>
          </a:prstGeom>
        </p:spPr>
        <p:txBody>
          <a:bodyPr wrap="square">
            <a:spAutoFit/>
          </a:bodyPr>
          <a:lstStyle/>
          <a:p>
            <a:pPr lvl="2">
              <a:lnSpc>
                <a:spcPct val="107000"/>
              </a:lnSpc>
              <a:spcAft>
                <a:spcPts val="800"/>
              </a:spcAft>
            </a:pPr>
            <a:r>
              <a:rPr lang="en-US" dirty="0">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Calibri Light" panose="020F0302020204030204" pitchFamily="34" charset="0"/>
              </a:rPr>
              <a:t>3.1.4. Data management</a:t>
            </a:r>
            <a:endParaRPr lang="en-GB" sz="1400" dirty="0">
              <a:latin typeface="Calibri" panose="020F0502020204030204" pitchFamily="34" charset="0"/>
              <a:ea typeface="Calibri" panose="020F0502020204030204" pitchFamily="34" charset="0"/>
              <a:cs typeface="Arial" panose="020B0604020202020204" pitchFamily="34" charset="0"/>
            </a:endParaRPr>
          </a:p>
          <a:p>
            <a:r>
              <a:rPr lang="en-US" sz="1600" dirty="0">
                <a:latin typeface="Times New Roman" panose="02020603050405020304" pitchFamily="18" charset="0"/>
                <a:ea typeface="Calibri" panose="020F0502020204030204" pitchFamily="34" charset="0"/>
              </a:rPr>
              <a:t>Data management is the systematic process of gathering, organizing, and storing large volumes of business metrics for analysis and future decision-making. It encompasses the management of database and spreadsheet software, organizing data for clarity, and handling files and folders within an organization's network. </a:t>
            </a:r>
            <a:endParaRPr lang="en-GB" sz="2400" dirty="0"/>
          </a:p>
        </p:txBody>
      </p:sp>
      <p:sp>
        <p:nvSpPr>
          <p:cNvPr id="4" name="Rectangle 3">
            <a:extLst>
              <a:ext uri="{FF2B5EF4-FFF2-40B4-BE49-F238E27FC236}">
                <a16:creationId xmlns:a16="http://schemas.microsoft.com/office/drawing/2014/main" id="{D3DA2743-1B19-4284-A232-036281175715}"/>
              </a:ext>
            </a:extLst>
          </p:cNvPr>
          <p:cNvSpPr/>
          <p:nvPr/>
        </p:nvSpPr>
        <p:spPr>
          <a:xfrm>
            <a:off x="1554480" y="4186239"/>
            <a:ext cx="6096000" cy="1722395"/>
          </a:xfrm>
          <a:prstGeom prst="rect">
            <a:avLst/>
          </a:prstGeom>
        </p:spPr>
        <p:txBody>
          <a:bodyPr>
            <a:spAutoFit/>
          </a:bodyPr>
          <a:lstStyle/>
          <a:p>
            <a:pPr lvl="2">
              <a:lnSpc>
                <a:spcPct val="107000"/>
              </a:lnSpc>
              <a:spcAft>
                <a:spcPts val="800"/>
              </a:spcAft>
            </a:pPr>
            <a:r>
              <a:rPr lang="en-US" dirty="0">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Calibri Light" panose="020F0302020204030204" pitchFamily="34" charset="0"/>
              </a:rPr>
              <a:t>3.1.5. Desktop publishing: </a:t>
            </a:r>
            <a:endParaRPr lang="en-GB" sz="1400" dirty="0">
              <a:latin typeface="Calibri" panose="020F0502020204030204" pitchFamily="34" charset="0"/>
              <a:ea typeface="Calibri" panose="020F0502020204030204" pitchFamily="34" charset="0"/>
              <a:cs typeface="Arial" panose="020B0604020202020204" pitchFamily="34" charset="0"/>
            </a:endParaRPr>
          </a:p>
          <a:p>
            <a:r>
              <a:rPr lang="en-US" sz="1600" dirty="0">
                <a:latin typeface="Times New Roman" panose="02020603050405020304" pitchFamily="18" charset="0"/>
                <a:ea typeface="Calibri" panose="020F0502020204030204" pitchFamily="34" charset="0"/>
              </a:rPr>
              <a:t>Desktop publishing involves creating documents using software that prepares digital information for transition to a physical medium, such as webpages, postcards, brochures, business cards, or labels. It enables companies to use marketing information to craft visually appealing displays to attract customers. </a:t>
            </a:r>
            <a:endParaRPr lang="en-GB" sz="2400" dirty="0"/>
          </a:p>
        </p:txBody>
      </p:sp>
      <p:pic>
        <p:nvPicPr>
          <p:cNvPr id="5" name="Image 10">
            <a:extLst>
              <a:ext uri="{FF2B5EF4-FFF2-40B4-BE49-F238E27FC236}">
                <a16:creationId xmlns:a16="http://schemas.microsoft.com/office/drawing/2014/main" id="{8A155389-BC9A-4E2F-A790-0643BD14F52D}"/>
              </a:ext>
            </a:extLst>
          </p:cNvPr>
          <p:cNvPicPr/>
          <p:nvPr/>
        </p:nvPicPr>
        <p:blipFill>
          <a:blip r:embed="rId2">
            <a:extLst>
              <a:ext uri="{28A0092B-C50C-407E-A947-70E740481C1C}">
                <a14:useLocalDpi xmlns:a14="http://schemas.microsoft.com/office/drawing/2010/main" val="0"/>
              </a:ext>
            </a:extLst>
          </a:blip>
          <a:stretch>
            <a:fillRect/>
          </a:stretch>
        </p:blipFill>
        <p:spPr>
          <a:xfrm>
            <a:off x="6442076" y="1778775"/>
            <a:ext cx="4787900" cy="2451735"/>
          </a:xfrm>
          <a:prstGeom prst="rect">
            <a:avLst/>
          </a:prstGeom>
          <a:ln>
            <a:solidFill>
              <a:schemeClr val="tx2">
                <a:alpha val="59000"/>
              </a:schemeClr>
            </a:solidFill>
          </a:ln>
        </p:spPr>
      </p:pic>
    </p:spTree>
    <p:extLst>
      <p:ext uri="{BB962C8B-B14F-4D97-AF65-F5344CB8AC3E}">
        <p14:creationId xmlns:p14="http://schemas.microsoft.com/office/powerpoint/2010/main" val="192606891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60EC87-9B49-4973-B014-AF804D1D9412}"/>
              </a:ext>
            </a:extLst>
          </p:cNvPr>
          <p:cNvSpPr/>
          <p:nvPr/>
        </p:nvSpPr>
        <p:spPr>
          <a:xfrm>
            <a:off x="1564640" y="297683"/>
            <a:ext cx="5110797" cy="1722395"/>
          </a:xfrm>
          <a:prstGeom prst="rect">
            <a:avLst/>
          </a:prstGeom>
        </p:spPr>
        <p:txBody>
          <a:bodyPr wrap="square">
            <a:spAutoFit/>
          </a:bodyPr>
          <a:lstStyle/>
          <a:p>
            <a:pPr marL="1143000" lvl="2" indent="-228600">
              <a:lnSpc>
                <a:spcPct val="107000"/>
              </a:lnSpc>
              <a:spcAft>
                <a:spcPts val="800"/>
              </a:spcAft>
              <a:buFont typeface="+mj-lt"/>
              <a:buAutoNum type="arabicPeriod"/>
            </a:pPr>
            <a:r>
              <a:rPr lang="en-US" dirty="0">
                <a:solidFill>
                  <a:srgbClr val="1F4E79"/>
                </a:solidFill>
                <a:effectLst>
                  <a:outerShdw blurRad="38100" dist="19050" dir="2700000" algn="tl">
                    <a:schemeClr val="dk1">
                      <a:alpha val="40000"/>
                    </a:schemeClr>
                  </a:outerShdw>
                </a:effectLst>
                <a:latin typeface="Comic Sans MS" panose="030F0702030302020204" pitchFamily="66" charset="0"/>
                <a:ea typeface="Calibri" panose="020F0502020204030204" pitchFamily="34" charset="0"/>
                <a:cs typeface="Calibri Light" panose="020F0302020204030204" pitchFamily="34" charset="0"/>
              </a:rPr>
              <a:t>Word processing:</a:t>
            </a:r>
            <a:endParaRPr lang="en-GB" sz="1400" dirty="0">
              <a:latin typeface="Calibri" panose="020F0502020204030204" pitchFamily="34" charset="0"/>
              <a:ea typeface="Calibri" panose="020F0502020204030204" pitchFamily="34" charset="0"/>
              <a:cs typeface="Arial" panose="020B0604020202020204" pitchFamily="34" charset="0"/>
            </a:endParaRPr>
          </a:p>
          <a:p>
            <a:r>
              <a:rPr lang="en-US" sz="1600" dirty="0">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rPr>
              <a:t>Word processing refers to the creation and manipulation of text on a computer using specialized software. It involves preparing documents for various purposes by typing written content and formatting it according to organizational specifications.</a:t>
            </a:r>
            <a:endParaRPr lang="en-GB" sz="2400" dirty="0"/>
          </a:p>
        </p:txBody>
      </p:sp>
      <p:pic>
        <p:nvPicPr>
          <p:cNvPr id="3" name="Image 12">
            <a:extLst>
              <a:ext uri="{FF2B5EF4-FFF2-40B4-BE49-F238E27FC236}">
                <a16:creationId xmlns:a16="http://schemas.microsoft.com/office/drawing/2014/main" id="{31DFFA8F-F61A-47CF-B39D-E9A6CEAAC518}"/>
              </a:ext>
            </a:extLst>
          </p:cNvPr>
          <p:cNvPicPr/>
          <p:nvPr/>
        </p:nvPicPr>
        <p:blipFill>
          <a:blip r:embed="rId2">
            <a:extLst>
              <a:ext uri="{28A0092B-C50C-407E-A947-70E740481C1C}">
                <a14:useLocalDpi xmlns:a14="http://schemas.microsoft.com/office/drawing/2010/main" val="0"/>
              </a:ext>
            </a:extLst>
          </a:blip>
          <a:stretch>
            <a:fillRect/>
          </a:stretch>
        </p:blipFill>
        <p:spPr>
          <a:xfrm>
            <a:off x="6675437" y="297683"/>
            <a:ext cx="5018405" cy="2458720"/>
          </a:xfrm>
          <a:prstGeom prst="rect">
            <a:avLst/>
          </a:prstGeom>
          <a:ln>
            <a:solidFill>
              <a:schemeClr val="tx2">
                <a:alpha val="17000"/>
              </a:schemeClr>
            </a:solidFill>
          </a:ln>
        </p:spPr>
      </p:pic>
      <p:sp>
        <p:nvSpPr>
          <p:cNvPr id="4" name="Rectangle 3">
            <a:extLst>
              <a:ext uri="{FF2B5EF4-FFF2-40B4-BE49-F238E27FC236}">
                <a16:creationId xmlns:a16="http://schemas.microsoft.com/office/drawing/2014/main" id="{AF33C27F-034D-4940-A12D-42DDFB73352F}"/>
              </a:ext>
            </a:extLst>
          </p:cNvPr>
          <p:cNvSpPr/>
          <p:nvPr/>
        </p:nvSpPr>
        <p:spPr>
          <a:xfrm>
            <a:off x="1564640" y="2805490"/>
            <a:ext cx="6096000" cy="2018758"/>
          </a:xfrm>
          <a:prstGeom prst="rect">
            <a:avLst/>
          </a:prstGeom>
        </p:spPr>
        <p:txBody>
          <a:bodyPr>
            <a:spAutoFit/>
          </a:bodyPr>
          <a:lstStyle/>
          <a:p>
            <a:pPr lvl="1">
              <a:lnSpc>
                <a:spcPct val="107000"/>
              </a:lnSpc>
              <a:spcAft>
                <a:spcPts val="0"/>
              </a:spcAft>
              <a:buClr>
                <a:srgbClr val="1F4E79"/>
              </a:buClr>
            </a:pPr>
            <a:r>
              <a:rPr lang="en-US" dirty="0">
                <a:solidFill>
                  <a:srgbClr val="1F4E79"/>
                </a:solidFill>
                <a:latin typeface="Comic Sans MS" panose="030F0702030302020204" pitchFamily="66" charset="0"/>
                <a:ea typeface="Calibri" panose="020F0502020204030204" pitchFamily="34" charset="0"/>
                <a:cs typeface="Times New Roman" panose="02020603050405020304" pitchFamily="18" charset="0"/>
              </a:rPr>
              <a:t>3.2. Social skills:</a:t>
            </a:r>
            <a:endParaRPr lang="en-GB" sz="1400" dirty="0">
              <a:latin typeface="Calibri" panose="020F0502020204030204" pitchFamily="34" charset="0"/>
              <a:ea typeface="Calibri" panose="020F0502020204030204" pitchFamily="34" charset="0"/>
              <a:cs typeface="Arial" panose="020B0604020202020204" pitchFamily="34" charset="0"/>
            </a:endParaRPr>
          </a:p>
          <a:p>
            <a:pPr lvl="2">
              <a:lnSpc>
                <a:spcPct val="107000"/>
              </a:lnSpc>
              <a:spcAft>
                <a:spcPts val="800"/>
              </a:spcAft>
            </a:pPr>
            <a:r>
              <a:rPr lang="en-US" dirty="0">
                <a:solidFill>
                  <a:srgbClr val="1F4E79"/>
                </a:solidFill>
                <a:latin typeface="Comic Sans MS" panose="030F0702030302020204" pitchFamily="66" charset="0"/>
                <a:ea typeface="Calibri" panose="020F0502020204030204" pitchFamily="34" charset="0"/>
                <a:cs typeface="Times New Roman" panose="02020603050405020304" pitchFamily="18" charset="0"/>
              </a:rPr>
              <a:t>3.2.1. Problem-solving:</a:t>
            </a:r>
            <a:endParaRPr lang="en-GB" sz="1400" dirty="0">
              <a:latin typeface="Calibri" panose="020F0502020204030204" pitchFamily="34" charset="0"/>
              <a:ea typeface="Calibri" panose="020F0502020204030204" pitchFamily="34" charset="0"/>
              <a:cs typeface="Arial" panose="020B0604020202020204" pitchFamily="34" charset="0"/>
            </a:endParaRPr>
          </a:p>
          <a:p>
            <a:r>
              <a:rPr lang="en-US" sz="1600" dirty="0">
                <a:latin typeface="Times New Roman" panose="02020603050405020304" pitchFamily="18" charset="0"/>
                <a:ea typeface="Calibri" panose="020F0502020204030204" pitchFamily="34" charset="0"/>
              </a:rPr>
              <a:t>Problem-solving skills enable individuals to identify the source of an issue and devise effective solutions. This process typically involves analysis, active listening, research, and decision-making. Individuals with strong problem-solving skills may specialize in researching, analyzing, and organizing data</a:t>
            </a:r>
            <a:endParaRPr lang="en-GB" sz="2400" dirty="0"/>
          </a:p>
        </p:txBody>
      </p:sp>
      <p:sp>
        <p:nvSpPr>
          <p:cNvPr id="5" name="Rectangle 4">
            <a:extLst>
              <a:ext uri="{FF2B5EF4-FFF2-40B4-BE49-F238E27FC236}">
                <a16:creationId xmlns:a16="http://schemas.microsoft.com/office/drawing/2014/main" id="{17147C37-31B9-4F94-B488-5BF0472F3332}"/>
              </a:ext>
            </a:extLst>
          </p:cNvPr>
          <p:cNvSpPr/>
          <p:nvPr/>
        </p:nvSpPr>
        <p:spPr>
          <a:xfrm>
            <a:off x="1564640" y="4873335"/>
            <a:ext cx="6096000" cy="1566391"/>
          </a:xfrm>
          <a:prstGeom prst="rect">
            <a:avLst/>
          </a:prstGeom>
        </p:spPr>
        <p:txBody>
          <a:bodyPr>
            <a:spAutoFit/>
          </a:bodyPr>
          <a:lstStyle/>
          <a:p>
            <a:pPr lvl="2">
              <a:lnSpc>
                <a:spcPct val="107000"/>
              </a:lnSpc>
              <a:spcAft>
                <a:spcPts val="800"/>
              </a:spcAft>
            </a:pPr>
            <a:r>
              <a:rPr lang="en-US" sz="1600" dirty="0">
                <a:solidFill>
                  <a:srgbClr val="1F4E79"/>
                </a:solidFill>
                <a:latin typeface="Comic Sans MS" panose="030F0702030302020204" pitchFamily="66" charset="0"/>
                <a:ea typeface="Calibri" panose="020F0502020204030204" pitchFamily="34" charset="0"/>
                <a:cs typeface="Times New Roman" panose="02020603050405020304" pitchFamily="18" charset="0"/>
              </a:rPr>
              <a:t>3.2.2 Collaboration:</a:t>
            </a:r>
            <a:endParaRPr lang="en-GB" sz="1400" dirty="0">
              <a:latin typeface="Calibri" panose="020F0502020204030204" pitchFamily="34" charset="0"/>
              <a:ea typeface="Calibri" panose="020F0502020204030204" pitchFamily="34" charset="0"/>
              <a:cs typeface="Arial" panose="020B0604020202020204" pitchFamily="34" charset="0"/>
            </a:endParaRPr>
          </a:p>
          <a:p>
            <a:r>
              <a:rPr lang="en-US" dirty="0">
                <a:latin typeface="Times New Roman" panose="02020603050405020304" pitchFamily="18" charset="0"/>
                <a:ea typeface="Calibri" panose="020F0502020204030204" pitchFamily="34" charset="0"/>
              </a:rPr>
              <a:t>Collaboration involves working with others to achieve a common task or project. Technology professionals leverage their collaboration skills to assist coworkers with technological challenges, including teaching new software </a:t>
            </a:r>
            <a:r>
              <a:rPr lang="en-US" sz="1400" dirty="0">
                <a:latin typeface="Times New Roman" panose="02020603050405020304" pitchFamily="18" charset="0"/>
                <a:ea typeface="Calibri" panose="020F0502020204030204" pitchFamily="34" charset="0"/>
              </a:rPr>
              <a:t>or resolving issues</a:t>
            </a:r>
            <a:endParaRPr lang="en-GB" sz="2000" dirty="0"/>
          </a:p>
        </p:txBody>
      </p:sp>
    </p:spTree>
    <p:extLst>
      <p:ext uri="{BB962C8B-B14F-4D97-AF65-F5344CB8AC3E}">
        <p14:creationId xmlns:p14="http://schemas.microsoft.com/office/powerpoint/2010/main" val="31215083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6273B4-C5F2-4A40-850F-180F82D34441}"/>
              </a:ext>
            </a:extLst>
          </p:cNvPr>
          <p:cNvSpPr/>
          <p:nvPr/>
        </p:nvSpPr>
        <p:spPr>
          <a:xfrm>
            <a:off x="1656080" y="483501"/>
            <a:ext cx="6096000" cy="1476173"/>
          </a:xfrm>
          <a:prstGeom prst="rect">
            <a:avLst/>
          </a:prstGeom>
        </p:spPr>
        <p:txBody>
          <a:bodyPr>
            <a:spAutoFit/>
          </a:bodyPr>
          <a:lstStyle/>
          <a:p>
            <a:pPr lvl="2">
              <a:lnSpc>
                <a:spcPct val="107000"/>
              </a:lnSpc>
              <a:spcAft>
                <a:spcPts val="800"/>
              </a:spcAft>
            </a:pPr>
            <a:r>
              <a:rPr lang="en-US" dirty="0">
                <a:solidFill>
                  <a:srgbClr val="1F4E79"/>
                </a:solidFill>
                <a:latin typeface="Comic Sans MS" panose="030F0702030302020204" pitchFamily="66" charset="0"/>
                <a:ea typeface="Calibri" panose="020F0502020204030204" pitchFamily="34" charset="0"/>
                <a:cs typeface="Times New Roman" panose="02020603050405020304" pitchFamily="18" charset="0"/>
              </a:rPr>
              <a:t>3.2.3. Organization:</a:t>
            </a:r>
            <a:endParaRPr lang="en-GB" sz="1400" dirty="0">
              <a:latin typeface="Calibri" panose="020F0502020204030204" pitchFamily="34" charset="0"/>
              <a:ea typeface="Calibri" panose="020F0502020204030204" pitchFamily="34" charset="0"/>
              <a:cs typeface="Arial" panose="020B0604020202020204" pitchFamily="34" charset="0"/>
            </a:endParaRPr>
          </a:p>
          <a:p>
            <a:r>
              <a:rPr lang="en-US" sz="1600" dirty="0">
                <a:latin typeface="Times New Roman" panose="02020603050405020304" pitchFamily="18" charset="0"/>
                <a:ea typeface="Calibri" panose="020F0502020204030204" pitchFamily="34" charset="0"/>
              </a:rPr>
              <a:t>Organizational skills involve effectively managing time, workspace, and energy to ensure the completion of tasks. This includes digital schedule management, organizing files for easy access, and optimizing technology for efficiency</a:t>
            </a:r>
            <a:r>
              <a:rPr lang="en-US" sz="1200" dirty="0">
                <a:latin typeface="Times New Roman" panose="02020603050405020304" pitchFamily="18" charset="0"/>
                <a:ea typeface="Calibri" panose="020F0502020204030204" pitchFamily="34" charset="0"/>
              </a:rPr>
              <a:t>.</a:t>
            </a:r>
            <a:endParaRPr lang="en-GB" dirty="0"/>
          </a:p>
        </p:txBody>
      </p:sp>
      <p:sp>
        <p:nvSpPr>
          <p:cNvPr id="3" name="Rectangle 2">
            <a:extLst>
              <a:ext uri="{FF2B5EF4-FFF2-40B4-BE49-F238E27FC236}">
                <a16:creationId xmlns:a16="http://schemas.microsoft.com/office/drawing/2014/main" id="{903B9DF6-AB5F-442C-AD0C-6273317E6658}"/>
              </a:ext>
            </a:extLst>
          </p:cNvPr>
          <p:cNvSpPr>
            <a:spLocks noChangeArrowheads="1"/>
          </p:cNvSpPr>
          <p:nvPr/>
        </p:nvSpPr>
        <p:spPr bwMode="auto">
          <a:xfrm>
            <a:off x="2254884" y="2192782"/>
            <a:ext cx="389401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1F4E79"/>
                </a:solidFill>
                <a:effectLst/>
                <a:latin typeface="Comic Sans MS" panose="030F0702030302020204" pitchFamily="66" charset="0"/>
                <a:ea typeface="Calibri" panose="020F0502020204030204" pitchFamily="34" charset="0"/>
                <a:cs typeface="Times New Roman" panose="02020603050405020304" pitchFamily="18" charset="0"/>
              </a:rPr>
              <a:t>4.1. Technologies related to TIC:</a:t>
            </a:r>
            <a:endParaRPr kumimoji="0" lang="en-GB" altLang="en-US" sz="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1F4E79"/>
                </a:solidFill>
                <a:effectLst/>
                <a:latin typeface="Comic Sans MS" panose="030F0702030302020204" pitchFamily="66" charset="0"/>
                <a:ea typeface="Calibri" panose="020F0502020204030204" pitchFamily="34" charset="0"/>
                <a:cs typeface="Times New Roman" panose="02020603050405020304" pitchFamily="18" charset="0"/>
              </a:rPr>
              <a:t>4.1.1. Some </a:t>
            </a:r>
            <a:r>
              <a:rPr kumimoji="0" lang="en-US" altLang="en-US" sz="1400" b="0" i="0" u="none" strike="noStrike" cap="none" normalizeH="0" baseline="0" dirty="0" err="1">
                <a:ln>
                  <a:noFill/>
                </a:ln>
                <a:solidFill>
                  <a:srgbClr val="1F4E79"/>
                </a:solidFill>
                <a:effectLst/>
                <a:latin typeface="Comic Sans MS" panose="030F0702030302020204" pitchFamily="66" charset="0"/>
                <a:ea typeface="Calibri" panose="020F0502020204030204" pitchFamily="34" charset="0"/>
                <a:cs typeface="Times New Roman" panose="02020603050405020304" pitchFamily="18" charset="0"/>
              </a:rPr>
              <a:t>technlogies</a:t>
            </a:r>
            <a:r>
              <a:rPr kumimoji="0" lang="en-US" altLang="en-US" sz="1400" b="0" i="0" u="none" strike="noStrike" cap="none" normalizeH="0" baseline="0" dirty="0">
                <a:ln>
                  <a:noFill/>
                </a:ln>
                <a:solidFill>
                  <a:srgbClr val="1F4E79"/>
                </a:solidFill>
                <a:effectLst/>
                <a:latin typeface="Comic Sans MS" panose="030F0702030302020204" pitchFamily="66" charset="0"/>
                <a:ea typeface="Calibri" panose="020F0502020204030204" pitchFamily="34" charset="0"/>
                <a:cs typeface="Times New Roman" panose="02020603050405020304" pitchFamily="18" charset="0"/>
              </a:rPr>
              <a:t> related to TIC:</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4E79"/>
                </a:solidFill>
                <a:effectLst/>
                <a:latin typeface="Comic Sans MS" panose="030F0702030302020204" pitchFamily="66"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Image 13">
            <a:extLst>
              <a:ext uri="{FF2B5EF4-FFF2-40B4-BE49-F238E27FC236}">
                <a16:creationId xmlns:a16="http://schemas.microsoft.com/office/drawing/2014/main" id="{BD52FE96-7614-4FEA-8E8B-8787672A4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080" y="3048000"/>
            <a:ext cx="5397500" cy="3035300"/>
          </a:xfrm>
          <a:prstGeom prst="rect">
            <a:avLst/>
          </a:prstGeom>
          <a:noFill/>
          <a:ln w="19050" cmpd="thickThin">
            <a:solidFill>
              <a:schemeClr val="tx2">
                <a:alpha val="0"/>
              </a:schemeClr>
            </a:solidFill>
          </a:ln>
        </p:spPr>
      </p:pic>
      <p:sp>
        <p:nvSpPr>
          <p:cNvPr id="4" name="Rectangle 3">
            <a:extLst>
              <a:ext uri="{FF2B5EF4-FFF2-40B4-BE49-F238E27FC236}">
                <a16:creationId xmlns:a16="http://schemas.microsoft.com/office/drawing/2014/main" id="{CD3378DC-3330-4DF8-BE34-8F6AE3F1421A}"/>
              </a:ext>
            </a:extLst>
          </p:cNvPr>
          <p:cNvSpPr>
            <a:spLocks noChangeArrowheads="1"/>
          </p:cNvSpPr>
          <p:nvPr/>
        </p:nvSpPr>
        <p:spPr bwMode="auto">
          <a:xfrm>
            <a:off x="2032000" y="59004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7" name="Table 6">
            <a:extLst>
              <a:ext uri="{FF2B5EF4-FFF2-40B4-BE49-F238E27FC236}">
                <a16:creationId xmlns:a16="http://schemas.microsoft.com/office/drawing/2014/main" id="{BC6B47B5-0CB2-431D-AC24-F6B4234EC735}"/>
              </a:ext>
            </a:extLst>
          </p:cNvPr>
          <p:cNvGraphicFramePr>
            <a:graphicFrameLocks noGrp="1"/>
          </p:cNvGraphicFramePr>
          <p:nvPr>
            <p:extLst>
              <p:ext uri="{D42A27DB-BD31-4B8C-83A1-F6EECF244321}">
                <p14:modId xmlns:p14="http://schemas.microsoft.com/office/powerpoint/2010/main" val="2601335774"/>
              </p:ext>
            </p:extLst>
          </p:nvPr>
        </p:nvGraphicFramePr>
        <p:xfrm>
          <a:off x="7464108" y="3280410"/>
          <a:ext cx="4148772" cy="2386902"/>
        </p:xfrm>
        <a:graphic>
          <a:graphicData uri="http://schemas.openxmlformats.org/drawingml/2006/table">
            <a:tbl>
              <a:tblPr firstRow="1" firstCol="1" bandRow="1">
                <a:tableStyleId>{5C22544A-7EE6-4342-B048-85BDC9FD1C3A}</a:tableStyleId>
              </a:tblPr>
              <a:tblGrid>
                <a:gridCol w="1036964">
                  <a:extLst>
                    <a:ext uri="{9D8B030D-6E8A-4147-A177-3AD203B41FA5}">
                      <a16:colId xmlns:a16="http://schemas.microsoft.com/office/drawing/2014/main" val="2157226604"/>
                    </a:ext>
                  </a:extLst>
                </a:gridCol>
                <a:gridCol w="1036964">
                  <a:extLst>
                    <a:ext uri="{9D8B030D-6E8A-4147-A177-3AD203B41FA5}">
                      <a16:colId xmlns:a16="http://schemas.microsoft.com/office/drawing/2014/main" val="4092656301"/>
                    </a:ext>
                  </a:extLst>
                </a:gridCol>
                <a:gridCol w="1037422">
                  <a:extLst>
                    <a:ext uri="{9D8B030D-6E8A-4147-A177-3AD203B41FA5}">
                      <a16:colId xmlns:a16="http://schemas.microsoft.com/office/drawing/2014/main" val="2493065754"/>
                    </a:ext>
                  </a:extLst>
                </a:gridCol>
                <a:gridCol w="1037422">
                  <a:extLst>
                    <a:ext uri="{9D8B030D-6E8A-4147-A177-3AD203B41FA5}">
                      <a16:colId xmlns:a16="http://schemas.microsoft.com/office/drawing/2014/main" val="2106122185"/>
                    </a:ext>
                  </a:extLst>
                </a:gridCol>
              </a:tblGrid>
              <a:tr h="199295">
                <a:tc>
                  <a:txBody>
                    <a:bodyPr/>
                    <a:lstStyle/>
                    <a:p>
                      <a:pPr algn="ctr">
                        <a:lnSpc>
                          <a:spcPct val="107000"/>
                        </a:lnSpc>
                        <a:spcAft>
                          <a:spcPts val="0"/>
                        </a:spcAft>
                      </a:pPr>
                      <a:r>
                        <a:rPr lang="en-US" sz="1200" dirty="0">
                          <a:effectLst/>
                        </a:rPr>
                        <a:t>Tool</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200">
                          <a:effectLst/>
                        </a:rPr>
                        <a:t>Date of creation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400">
                          <a:effectLst/>
                        </a:rPr>
                        <a:t>Users</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1400">
                          <a:effectLst/>
                        </a:rPr>
                        <a:t>Creator</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73381853"/>
                  </a:ext>
                </a:extLst>
              </a:tr>
              <a:tr h="291087">
                <a:tc>
                  <a:txBody>
                    <a:bodyPr/>
                    <a:lstStyle/>
                    <a:p>
                      <a:pPr algn="ctr">
                        <a:lnSpc>
                          <a:spcPct val="107000"/>
                        </a:lnSpc>
                        <a:spcAft>
                          <a:spcPts val="0"/>
                        </a:spcAft>
                      </a:pPr>
                      <a:r>
                        <a:rPr lang="en-US" sz="1200">
                          <a:effectLst/>
                        </a:rPr>
                        <a:t>Google services</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September 4, 1998</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4.3 billion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Larry Page and Sergey Brin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4013903"/>
                  </a:ext>
                </a:extLst>
              </a:tr>
              <a:tr h="291087">
                <a:tc>
                  <a:txBody>
                    <a:bodyPr/>
                    <a:lstStyle/>
                    <a:p>
                      <a:pPr algn="ctr">
                        <a:lnSpc>
                          <a:spcPct val="107000"/>
                        </a:lnSpc>
                        <a:spcAft>
                          <a:spcPts val="0"/>
                        </a:spcAft>
                      </a:pPr>
                      <a:r>
                        <a:rPr lang="en-US" sz="1200">
                          <a:effectLst/>
                        </a:rPr>
                        <a:t>Git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100" dirty="0">
                          <a:effectLst/>
                        </a:rPr>
                        <a:t>April 7, 2005</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100 million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Linus Torvalds and Junio C Hamano</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69784838"/>
                  </a:ext>
                </a:extLst>
              </a:tr>
              <a:tr h="440030">
                <a:tc>
                  <a:txBody>
                    <a:bodyPr/>
                    <a:lstStyle/>
                    <a:p>
                      <a:pPr algn="ctr">
                        <a:lnSpc>
                          <a:spcPct val="107000"/>
                        </a:lnSpc>
                        <a:spcAft>
                          <a:spcPts val="0"/>
                        </a:spcAft>
                      </a:pPr>
                      <a:r>
                        <a:rPr lang="en-US" sz="1200">
                          <a:effectLst/>
                        </a:rPr>
                        <a:t>GitHub</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100 million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Tom Preston-Werner, Chris Wanstrath, P. J. Hyett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11241390"/>
                  </a:ext>
                </a:extLst>
              </a:tr>
              <a:tr h="291087">
                <a:tc>
                  <a:txBody>
                    <a:bodyPr/>
                    <a:lstStyle/>
                    <a:p>
                      <a:pPr algn="ctr">
                        <a:lnSpc>
                          <a:spcPct val="107000"/>
                        </a:lnSpc>
                        <a:spcAft>
                          <a:spcPts val="0"/>
                        </a:spcAft>
                      </a:pPr>
                      <a:r>
                        <a:rPr lang="en-US" sz="1200">
                          <a:effectLst/>
                        </a:rPr>
                        <a:t>Microsoft Tools</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1990</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1.2 billion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100" dirty="0">
                          <a:effectLst/>
                        </a:rPr>
                        <a:t>Bill Gates and Paul Allen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07812"/>
                  </a:ext>
                </a:extLst>
              </a:tr>
            </a:tbl>
          </a:graphicData>
        </a:graphic>
      </p:graphicFrame>
      <p:sp>
        <p:nvSpPr>
          <p:cNvPr id="8" name="Rectangle 5">
            <a:extLst>
              <a:ext uri="{FF2B5EF4-FFF2-40B4-BE49-F238E27FC236}">
                <a16:creationId xmlns:a16="http://schemas.microsoft.com/office/drawing/2014/main" id="{FAA8010C-A2DB-4B68-90EE-028DCBEC3BCE}"/>
              </a:ext>
            </a:extLst>
          </p:cNvPr>
          <p:cNvSpPr>
            <a:spLocks noChangeArrowheads="1"/>
          </p:cNvSpPr>
          <p:nvPr/>
        </p:nvSpPr>
        <p:spPr bwMode="auto">
          <a:xfrm>
            <a:off x="7464744" y="3281172"/>
            <a:ext cx="8790159" cy="37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140344484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4B5B40-FB82-49BF-AB6E-536F00036F87}"/>
              </a:ext>
            </a:extLst>
          </p:cNvPr>
          <p:cNvSpPr/>
          <p:nvPr/>
        </p:nvSpPr>
        <p:spPr>
          <a:xfrm>
            <a:off x="1503680" y="204152"/>
            <a:ext cx="6096000" cy="2031325"/>
          </a:xfrm>
          <a:prstGeom prst="rect">
            <a:avLst/>
          </a:prstGeom>
        </p:spPr>
        <p:txBody>
          <a:bodyPr>
            <a:spAutoFit/>
          </a:bodyPr>
          <a:lstStyle/>
          <a:p>
            <a:r>
              <a:rPr lang="en-US" dirty="0">
                <a:latin typeface="Times New Roman" panose="02020603050405020304" pitchFamily="18" charset="0"/>
                <a:ea typeface="Calibri" panose="020F0502020204030204" pitchFamily="34" charset="0"/>
              </a:rPr>
              <a:t>Google, Microsoft, Git, and GitHub represent pivotal pillars in the realm of technology, each playing a distinctive role in shaping the digital landscape. Google, a tech behemoth, dominates the search engine domain, revolutionizing how information is accessed globally. Its innovative products, from Android to Google Workspace, redefine the way individuals and businesses interact with technology. </a:t>
            </a:r>
            <a:endParaRPr lang="en-GB" dirty="0"/>
          </a:p>
        </p:txBody>
      </p:sp>
      <p:sp>
        <p:nvSpPr>
          <p:cNvPr id="3" name="Rectangle 2">
            <a:extLst>
              <a:ext uri="{FF2B5EF4-FFF2-40B4-BE49-F238E27FC236}">
                <a16:creationId xmlns:a16="http://schemas.microsoft.com/office/drawing/2014/main" id="{5F745891-8AD4-44B1-875C-7F34E76D2A98}"/>
              </a:ext>
            </a:extLst>
          </p:cNvPr>
          <p:cNvSpPr/>
          <p:nvPr/>
        </p:nvSpPr>
        <p:spPr>
          <a:xfrm>
            <a:off x="1503680" y="2413337"/>
            <a:ext cx="6096000" cy="2031325"/>
          </a:xfrm>
          <a:prstGeom prst="rect">
            <a:avLst/>
          </a:prstGeom>
        </p:spPr>
        <p:txBody>
          <a:bodyPr>
            <a:spAutoFit/>
          </a:bodyPr>
          <a:lstStyle/>
          <a:p>
            <a:r>
              <a:rPr lang="en-US" dirty="0">
                <a:latin typeface="Times New Roman" panose="02020603050405020304" pitchFamily="18" charset="0"/>
                <a:ea typeface="Calibri" panose="020F0502020204030204" pitchFamily="34" charset="0"/>
              </a:rPr>
              <a:t>Git, a distributed version control system, emerges as a linchpin in software development, providing a robust framework for collaborative coding. Developers leverage Git to track changes, coordinate workflows, and facilitate seamless collaboration across diverse teams. GitHub, a platform built atop Git, amplifies these capabilities by offering a centralized hub for hosting, sharing, and collaborating on code repositories.</a:t>
            </a:r>
            <a:endParaRPr lang="en-GB" dirty="0"/>
          </a:p>
        </p:txBody>
      </p:sp>
      <p:sp>
        <p:nvSpPr>
          <p:cNvPr id="4" name="Rectangle 3">
            <a:extLst>
              <a:ext uri="{FF2B5EF4-FFF2-40B4-BE49-F238E27FC236}">
                <a16:creationId xmlns:a16="http://schemas.microsoft.com/office/drawing/2014/main" id="{0A8FE26D-8604-41E4-B085-C1ACD0A89B92}"/>
              </a:ext>
            </a:extLst>
          </p:cNvPr>
          <p:cNvSpPr/>
          <p:nvPr/>
        </p:nvSpPr>
        <p:spPr>
          <a:xfrm>
            <a:off x="1503680" y="4745335"/>
            <a:ext cx="6096000" cy="923330"/>
          </a:xfrm>
          <a:prstGeom prst="rect">
            <a:avLst/>
          </a:prstGeom>
        </p:spPr>
        <p:txBody>
          <a:bodyPr>
            <a:spAutoFit/>
          </a:bodyPr>
          <a:lstStyle/>
          <a:p>
            <a:r>
              <a:rPr lang="en-US" dirty="0">
                <a:latin typeface="Times New Roman" panose="02020603050405020304" pitchFamily="18" charset="0"/>
                <a:ea typeface="Calibri" panose="020F0502020204030204" pitchFamily="34" charset="0"/>
              </a:rPr>
              <a:t>In essence, Google and Microsoft shape our daily digital interactions, while Git and GitHub empower the collaborative spirit that propels software development into new frontiers</a:t>
            </a:r>
            <a:endParaRPr lang="en-GB" dirty="0"/>
          </a:p>
        </p:txBody>
      </p:sp>
      <p:pic>
        <p:nvPicPr>
          <p:cNvPr id="5" name="Image 14" descr="Git, social media icon - Free download on Iconfinder">
            <a:extLst>
              <a:ext uri="{FF2B5EF4-FFF2-40B4-BE49-F238E27FC236}">
                <a16:creationId xmlns:a16="http://schemas.microsoft.com/office/drawing/2014/main" id="{D8A4B003-A2BC-4878-A3B5-9FDC5C65EEB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87750" y="4135457"/>
            <a:ext cx="1704975" cy="1668780"/>
          </a:xfrm>
          <a:prstGeom prst="rect">
            <a:avLst/>
          </a:prstGeom>
          <a:noFill/>
          <a:ln>
            <a:noFill/>
          </a:ln>
        </p:spPr>
      </p:pic>
      <p:pic>
        <p:nvPicPr>
          <p:cNvPr id="6" name="Image 15" descr="Github, logo, social network, social icon - Free download">
            <a:extLst>
              <a:ext uri="{FF2B5EF4-FFF2-40B4-BE49-F238E27FC236}">
                <a16:creationId xmlns:a16="http://schemas.microsoft.com/office/drawing/2014/main" id="{7C1B4427-0CDD-4AD7-BC05-15BD4CA0A63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28084" y="2235477"/>
            <a:ext cx="1424305" cy="1424305"/>
          </a:xfrm>
          <a:prstGeom prst="rect">
            <a:avLst/>
          </a:prstGeom>
          <a:noFill/>
          <a:ln>
            <a:noFill/>
          </a:ln>
        </p:spPr>
      </p:pic>
      <p:pic>
        <p:nvPicPr>
          <p:cNvPr id="7" name="Image 16" descr="Microsoft icon - Free download on Iconfinder">
            <a:extLst>
              <a:ext uri="{FF2B5EF4-FFF2-40B4-BE49-F238E27FC236}">
                <a16:creationId xmlns:a16="http://schemas.microsoft.com/office/drawing/2014/main" id="{7A43BDE9-9C81-42EE-8243-90867BB1C58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0605" y="204152"/>
            <a:ext cx="1722120" cy="1722120"/>
          </a:xfrm>
          <a:prstGeom prst="rect">
            <a:avLst/>
          </a:prstGeom>
          <a:noFill/>
          <a:ln>
            <a:noFill/>
          </a:ln>
        </p:spPr>
      </p:pic>
    </p:spTree>
    <p:extLst>
      <p:ext uri="{BB962C8B-B14F-4D97-AF65-F5344CB8AC3E}">
        <p14:creationId xmlns:p14="http://schemas.microsoft.com/office/powerpoint/2010/main" val="106127402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172</TotalTime>
  <Words>1041</Words>
  <Application>Microsoft Office PowerPoint</Application>
  <PresentationFormat>Grand écran</PresentationFormat>
  <Paragraphs>71</Paragraphs>
  <Slides>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Arial</vt:lpstr>
      <vt:lpstr>Calibri</vt:lpstr>
      <vt:lpstr>Calibri Light</vt:lpstr>
      <vt:lpstr>Comic Sans MS</vt:lpstr>
      <vt:lpstr>Symbol</vt:lpstr>
      <vt:lpstr>Times New Roman</vt:lpstr>
      <vt:lpstr>Tw Cen MT</vt:lpstr>
      <vt:lpstr>Circuit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 fb</dc:creator>
  <cp:lastModifiedBy>soheib soheib</cp:lastModifiedBy>
  <cp:revision>15</cp:revision>
  <dcterms:created xsi:type="dcterms:W3CDTF">2024-01-02T11:39:37Z</dcterms:created>
  <dcterms:modified xsi:type="dcterms:W3CDTF">2024-01-05T16:25:02Z</dcterms:modified>
</cp:coreProperties>
</file>