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964" r:id="rId1"/>
  </p:sldMasterIdLst>
  <p:notesMasterIdLst>
    <p:notesMasterId r:id="rId23"/>
  </p:notesMasterIdLst>
  <p:sldIdLst>
    <p:sldId id="256" r:id="rId2"/>
    <p:sldId id="257" r:id="rId3"/>
    <p:sldId id="267" r:id="rId4"/>
    <p:sldId id="270" r:id="rId5"/>
    <p:sldId id="258" r:id="rId6"/>
    <p:sldId id="269" r:id="rId7"/>
    <p:sldId id="275" r:id="rId8"/>
    <p:sldId id="271" r:id="rId9"/>
    <p:sldId id="259" r:id="rId10"/>
    <p:sldId id="260" r:id="rId11"/>
    <p:sldId id="276" r:id="rId12"/>
    <p:sldId id="277" r:id="rId13"/>
    <p:sldId id="272" r:id="rId14"/>
    <p:sldId id="261" r:id="rId15"/>
    <p:sldId id="278" r:id="rId16"/>
    <p:sldId id="279" r:id="rId17"/>
    <p:sldId id="273" r:id="rId18"/>
    <p:sldId id="262" r:id="rId19"/>
    <p:sldId id="274" r:id="rId20"/>
    <p:sldId id="264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66960-8AB4-40CC-B9EC-EA3387145493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7E6A4-A4BA-4DD9-934E-49C5B7E45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9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8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1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57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4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67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91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6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E6A4-A4BA-4DD9-934E-49C5B7E457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3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F54AE0B-13C5-4342-A3CD-15FABEACE40B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FF7-3519-4600-875C-6CE89101A44A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F89592E-78D6-4D54-A726-E6740065D085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98CD731-7CC5-4A31-896D-073525FFB420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3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662BD96-4DE9-404B-8993-CBFA11BEEF6A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1C52-2794-40E2-9AEA-A809B3FFBFDE}" type="datetime1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8DAB-2A77-4A85-8672-7DEF719B5033}" type="datetime1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8326-536A-4102-B914-BEC4BDDA2663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B382C0C-9275-46FF-B183-9B63D1A650B2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CB1F-FFD6-46F6-9B15-24CEA33A08EB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BB48467-5135-4295-83C5-B44D48A0C07B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5A80-41BE-457D-B91B-9C979399C496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B515-35F8-4844-AC23-B98772A1848B}" type="datetime1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0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3DF4-C158-48B3-905A-EF0839763F89}" type="datetime1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B9E0-4E70-443C-B5C6-984B1DF46ADA}" type="datetime1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D8F9-6E4B-450E-ABEC-E7D576DE4F66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D77C-3BCA-498F-BEC6-ACBE593DE41A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استفاده ناامن از متغیرها در برنامه‌های به زبان جاوا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AD04-7209-4860-A28E-0DBF9524A26F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 smtClean="0"/>
              <a:t>استفاده ناامن از متغیرها در برنامه‌های به زبان جاوا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1B87-CB6F-4AAE-A151-B276F4B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5" r:id="rId1"/>
    <p:sldLayoutId id="2147484966" r:id="rId2"/>
    <p:sldLayoutId id="2147484967" r:id="rId3"/>
    <p:sldLayoutId id="2147484968" r:id="rId4"/>
    <p:sldLayoutId id="2147484969" r:id="rId5"/>
    <p:sldLayoutId id="2147484970" r:id="rId6"/>
    <p:sldLayoutId id="2147484971" r:id="rId7"/>
    <p:sldLayoutId id="2147484972" r:id="rId8"/>
    <p:sldLayoutId id="2147484973" r:id="rId9"/>
    <p:sldLayoutId id="2147484974" r:id="rId10"/>
    <p:sldLayoutId id="2147484975" r:id="rId11"/>
    <p:sldLayoutId id="2147484976" r:id="rId12"/>
    <p:sldLayoutId id="2147484977" r:id="rId13"/>
    <p:sldLayoutId id="2147484978" r:id="rId14"/>
    <p:sldLayoutId id="2147484979" r:id="rId15"/>
    <p:sldLayoutId id="2147484980" r:id="rId16"/>
    <p:sldLayoutId id="2147484981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279" y="1532946"/>
            <a:ext cx="73152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تحلیل </a:t>
            </a:r>
            <a:r>
              <a:rPr lang="fa-IR" dirty="0" err="1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ایستای</a:t>
            </a:r>
            <a:r>
              <a:rPr lang="fa-IR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 </a:t>
            </a:r>
            <a:br>
              <a:rPr lang="fa-IR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</a:br>
            <a:r>
              <a:rPr lang="fa-IR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 </a:t>
            </a:r>
            <a:br>
              <a:rPr lang="fa-IR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</a:br>
            <a:r>
              <a:rPr lang="fa-IR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در </a:t>
            </a:r>
            <a:r>
              <a:rPr lang="fa-IR" dirty="0" err="1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 به زبان جاوا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IranNastaliq" panose="02020505000000020003" pitchFamily="18" charset="0"/>
              <a:cs typeface="MRT_Poste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38264"/>
            <a:ext cx="7315200" cy="2395113"/>
          </a:xfrm>
        </p:spPr>
        <p:txBody>
          <a:bodyPr>
            <a:normAutofit/>
          </a:bodyPr>
          <a:lstStyle/>
          <a:p>
            <a:pPr algn="ctr"/>
            <a:r>
              <a:rPr lang="fa-IR" sz="2800" dirty="0" smtClean="0">
                <a:cs typeface="MRT_Poster" panose="00000700000000000000" pitchFamily="2" charset="-78"/>
              </a:rPr>
              <a:t>استاد راهنما: دکتر  شیری</a:t>
            </a:r>
          </a:p>
          <a:p>
            <a:pPr algn="ctr"/>
            <a:r>
              <a:rPr lang="fa-IR" sz="2800" dirty="0" smtClean="0">
                <a:cs typeface="MRT_Poster" panose="00000700000000000000" pitchFamily="2" charset="-78"/>
              </a:rPr>
              <a:t>ارائه دهنده: سید محمدمهدی احمدپناه</a:t>
            </a:r>
            <a:endParaRPr lang="en-US" sz="900" dirty="0">
              <a:cs typeface="MRT_Poster" panose="00000700000000000000" pitchFamily="2" charset="-78"/>
            </a:endParaRPr>
          </a:p>
          <a:p>
            <a:pPr algn="ctr"/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cs typeface="MRT_Poster" panose="00000700000000000000" pitchFamily="2" charset="-78"/>
              </a:rPr>
              <a:t>m@ahmadpanah.net</a:t>
            </a:r>
            <a:endParaRPr lang="en-US" sz="1600" dirty="0">
              <a:solidFill>
                <a:schemeClr val="accent3">
                  <a:lumMod val="75000"/>
                </a:schemeClr>
              </a:solidFill>
              <a:cs typeface="MRT_Poster" panose="00000700000000000000" pitchFamily="2" charset="-78"/>
            </a:endParaRPr>
          </a:p>
          <a:p>
            <a:pPr algn="ctr"/>
            <a:endParaRPr lang="fa-IR" sz="500" dirty="0">
              <a:cs typeface="MRT_Poster" panose="00000700000000000000" pitchFamily="2" charset="-78"/>
            </a:endParaRPr>
          </a:p>
          <a:p>
            <a:pPr algn="ctr"/>
            <a:r>
              <a:rPr lang="fa-IR" sz="2400" dirty="0" err="1" smtClean="0">
                <a:cs typeface="MRT_Poster" panose="00000700000000000000" pitchFamily="2" charset="-78"/>
              </a:rPr>
              <a:t>اردی‌بهشت</a:t>
            </a:r>
            <a:r>
              <a:rPr lang="fa-IR" sz="2400" dirty="0" smtClean="0">
                <a:cs typeface="MRT_Poster" panose="00000700000000000000" pitchFamily="2" charset="-78"/>
              </a:rPr>
              <a:t> 1393</a:t>
            </a:r>
          </a:p>
          <a:p>
            <a:pPr algn="ctr"/>
            <a:endParaRPr lang="en-US" sz="2800" dirty="0">
              <a:cs typeface="MRT_Poste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58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MRT_Poster" panose="00000700000000000000" pitchFamily="2" charset="-78"/>
              </a:rPr>
              <a:t>روش </a:t>
            </a:r>
            <a:r>
              <a:rPr lang="fa-IR" dirty="0" smtClean="0">
                <a:cs typeface="MRT_Poster" panose="00000700000000000000" pitchFamily="2" charset="-78"/>
              </a:rPr>
              <a:t>پیشنهادی (ادامه)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10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8764" y="2194560"/>
            <a:ext cx="8050877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یافتن </a:t>
            </a:r>
            <a:r>
              <a:rPr lang="fa-IR" sz="3200" dirty="0" err="1" smtClean="0">
                <a:cs typeface="B Nazanin" panose="00000400000000000000" pitchFamily="2" charset="-78"/>
              </a:rPr>
              <a:t>زوج‌های</a:t>
            </a:r>
            <a:r>
              <a:rPr lang="fa-IR" sz="3200" dirty="0" smtClean="0">
                <a:cs typeface="B Nazanin" panose="00000400000000000000" pitchFamily="2" charset="-78"/>
              </a:rPr>
              <a:t> </a:t>
            </a:r>
            <a:r>
              <a:rPr lang="en-US" sz="3200" dirty="0" err="1" smtClean="0">
                <a:cs typeface="B Nazanin" panose="00000400000000000000" pitchFamily="2" charset="-78"/>
              </a:rPr>
              <a:t>eDef</a:t>
            </a:r>
            <a:r>
              <a:rPr lang="fa-IR" sz="3200" dirty="0" smtClean="0">
                <a:cs typeface="B Nazanin" panose="00000400000000000000" pitchFamily="2" charset="-78"/>
              </a:rPr>
              <a:t> با استفاده از گراف کنترل جریان</a:t>
            </a:r>
          </a:p>
          <a:p>
            <a:pPr marL="457200" lvl="1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1. ساختن گراف کنترل جریان</a:t>
            </a:r>
          </a:p>
          <a:p>
            <a:pPr marL="457200" lvl="1" indent="0" algn="r" rtl="1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2. تحلیل جریان داده </a:t>
            </a:r>
            <a:r>
              <a:rPr lang="fa-IR" sz="2800" dirty="0" err="1" smtClean="0">
                <a:cs typeface="B Nazanin" panose="00000400000000000000" pitchFamily="2" charset="-78"/>
              </a:rPr>
              <a:t>سلسله‌مراتبی</a:t>
            </a:r>
            <a:endParaRPr lang="fa-IR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الگوریتم تشخیص استفاده ناامن</a:t>
            </a:r>
          </a:p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تولید مجموعه </a:t>
            </a:r>
            <a:r>
              <a:rPr lang="fa-IR" sz="2800" dirty="0" err="1" smtClean="0">
                <a:cs typeface="B Nazanin" panose="00000400000000000000" pitchFamily="2" charset="-78"/>
              </a:rPr>
              <a:t>متغیرها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تولید </a:t>
            </a:r>
            <a:r>
              <a:rPr lang="fa-IR" sz="2800" dirty="0" err="1" smtClean="0">
                <a:cs typeface="B Nazanin" panose="00000400000000000000" pitchFamily="2" charset="-78"/>
              </a:rPr>
              <a:t>ردهای</a:t>
            </a:r>
            <a:r>
              <a:rPr lang="fa-IR" sz="2800" dirty="0" smtClean="0">
                <a:cs typeface="B Nazanin" panose="00000400000000000000" pitchFamily="2" charset="-78"/>
              </a:rPr>
              <a:t> عملگر برای هر متغیر</a:t>
            </a:r>
          </a:p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تشخیص </a:t>
            </a:r>
            <a:r>
              <a:rPr lang="fa-IR" sz="2800" dirty="0" err="1" smtClean="0">
                <a:cs typeface="B Nazanin" panose="00000400000000000000" pitchFamily="2" charset="-78"/>
              </a:rPr>
              <a:t>جفت‌های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en-US" sz="2800" dirty="0" err="1" smtClean="0">
                <a:cs typeface="B Nazanin" panose="00000400000000000000" pitchFamily="2" charset="-78"/>
              </a:rPr>
              <a:t>eDef</a:t>
            </a:r>
            <a:r>
              <a:rPr lang="en-US" sz="2800" dirty="0" smtClean="0">
                <a:cs typeface="B Nazanin" panose="00000400000000000000" pitchFamily="2" charset="-78"/>
              </a:rPr>
              <a:t>-use</a:t>
            </a:r>
            <a:r>
              <a:rPr lang="fa-IR" sz="2800" dirty="0" smtClean="0">
                <a:cs typeface="B Nazanin" panose="00000400000000000000" pitchFamily="2" charset="-78"/>
              </a:rPr>
              <a:t> در هر رد و تعیین استفاده ناامن</a:t>
            </a:r>
          </a:p>
          <a:p>
            <a:pPr marL="457200" lvl="1" indent="0" algn="r">
              <a:buNone/>
            </a:pPr>
            <a:endParaRPr lang="fa-IR" sz="3000" dirty="0" smtClean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sz="30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4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MRT_Poster" panose="00000700000000000000" pitchFamily="2" charset="-78"/>
              </a:rPr>
              <a:t>روش </a:t>
            </a:r>
            <a:r>
              <a:rPr lang="fa-IR" dirty="0" smtClean="0">
                <a:cs typeface="MRT_Poster" panose="00000700000000000000" pitchFamily="2" charset="-78"/>
              </a:rPr>
              <a:t>پیشنهادی (ادامه)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319246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11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37" y="1656067"/>
            <a:ext cx="4956532" cy="450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49716" y="5965585"/>
            <a:ext cx="625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شکل 2</a:t>
            </a:r>
            <a:r>
              <a:rPr lang="en-US" sz="1600" dirty="0" smtClean="0">
                <a:cs typeface="B Nazanin" panose="00000400000000000000" pitchFamily="2" charset="-78"/>
              </a:rPr>
              <a:t> – </a:t>
            </a:r>
            <a:r>
              <a:rPr lang="fa-IR" sz="1600" dirty="0" smtClean="0">
                <a:cs typeface="B Nazanin" panose="00000400000000000000" pitchFamily="2" charset="-78"/>
              </a:rPr>
              <a:t>الگوریتم تشخیص استفاده ناامن از </a:t>
            </a:r>
            <a:r>
              <a:rPr lang="fa-IR" sz="1600" dirty="0" err="1" smtClean="0">
                <a:cs typeface="B Nazanin" panose="00000400000000000000" pitchFamily="2" charset="-78"/>
              </a:rPr>
              <a:t>متغیرها</a:t>
            </a:r>
            <a:r>
              <a:rPr lang="fa-IR" sz="1600" dirty="0" smtClean="0">
                <a:cs typeface="B Nazanin" panose="00000400000000000000" pitchFamily="2" charset="-78"/>
              </a:rPr>
              <a:t> برای یک متد [2]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683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6" y="990600"/>
            <a:ext cx="2800398" cy="5588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MRT_Poster" panose="00000700000000000000" pitchFamily="2" charset="-78"/>
              </a:rPr>
              <a:t>روش </a:t>
            </a:r>
            <a:r>
              <a:rPr lang="fa-IR" dirty="0" smtClean="0">
                <a:cs typeface="MRT_Poster" panose="00000700000000000000" pitchFamily="2" charset="-78"/>
              </a:rPr>
              <a:t>پیشنهادی (ادامه)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319246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12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627" y="2374631"/>
            <a:ext cx="5168511" cy="29923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49716" y="5800485"/>
            <a:ext cx="625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شکل 3</a:t>
            </a:r>
            <a:r>
              <a:rPr lang="en-US" sz="1600" dirty="0" smtClean="0">
                <a:cs typeface="B Nazanin" panose="00000400000000000000" pitchFamily="2" charset="-78"/>
              </a:rPr>
              <a:t> – </a:t>
            </a:r>
            <a:r>
              <a:rPr lang="fa-IR" sz="1600" dirty="0" smtClean="0">
                <a:cs typeface="B Nazanin" panose="00000400000000000000" pitchFamily="2" charset="-78"/>
              </a:rPr>
              <a:t>گراف کنترل جریان </a:t>
            </a:r>
            <a:r>
              <a:rPr lang="fa-IR" sz="1600" dirty="0" err="1" smtClean="0">
                <a:cs typeface="B Nazanin" panose="00000400000000000000" pitchFamily="2" charset="-78"/>
              </a:rPr>
              <a:t>پردازش‌شده</a:t>
            </a:r>
            <a:r>
              <a:rPr lang="fa-IR" sz="1600" dirty="0" smtClean="0">
                <a:cs typeface="B Nazanin" panose="00000400000000000000" pitchFamily="2" charset="-78"/>
              </a:rPr>
              <a:t> [2]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38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فهرست مطالب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صفحه 13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43044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کارهای مرتبط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روش پیشنهادی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آزمایش‌ها</a:t>
            </a:r>
            <a:r>
              <a:rPr lang="fa-IR" sz="3200" dirty="0">
                <a:cs typeface="B Nazanin" panose="00000400000000000000" pitchFamily="2" charset="-78"/>
              </a:rPr>
              <a:t> و نتایج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نتیجه‌گیری</a:t>
            </a:r>
            <a:r>
              <a:rPr lang="fa-IR" sz="3200" dirty="0" smtClean="0">
                <a:cs typeface="B Nazanin" panose="00000400000000000000" pitchFamily="2" charset="-78"/>
              </a:rPr>
              <a:t> و کارهای آینده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مراجع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fa-IR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660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>
                <a:cs typeface="MRT_Poster" panose="00000700000000000000" pitchFamily="2" charset="-78"/>
              </a:rPr>
              <a:t>آزمایش‌ها</a:t>
            </a:r>
            <a:r>
              <a:rPr lang="fa-IR" dirty="0" smtClean="0">
                <a:cs typeface="MRT_Poster" panose="00000700000000000000" pitchFamily="2" charset="-78"/>
              </a:rPr>
              <a:t> و نتایج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14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اجرا روی </a:t>
            </a:r>
            <a:r>
              <a:rPr lang="en-US" sz="3200" dirty="0" smtClean="0">
                <a:cs typeface="B Nazanin" panose="00000400000000000000" pitchFamily="2" charset="-78"/>
              </a:rPr>
              <a:t>HSQLDB</a:t>
            </a:r>
            <a:r>
              <a:rPr lang="fa-IR" sz="3200" dirty="0" smtClean="0">
                <a:cs typeface="B Nazanin" panose="00000400000000000000" pitchFamily="2" charset="-78"/>
              </a:rPr>
              <a:t>، </a:t>
            </a:r>
            <a:r>
              <a:rPr lang="en-US" sz="3200" dirty="0" err="1" smtClean="0">
                <a:cs typeface="B Nazanin" panose="00000400000000000000" pitchFamily="2" charset="-78"/>
              </a:rPr>
              <a:t>FreeCS</a:t>
            </a:r>
            <a:r>
              <a:rPr lang="fa-IR" sz="3200" dirty="0" smtClean="0">
                <a:cs typeface="B Nazanin" panose="00000400000000000000" pitchFamily="2" charset="-78"/>
              </a:rPr>
              <a:t> و </a:t>
            </a:r>
            <a:r>
              <a:rPr lang="en-US" sz="3200" dirty="0" err="1" smtClean="0">
                <a:cs typeface="B Nazanin" panose="00000400000000000000" pitchFamily="2" charset="-78"/>
              </a:rPr>
              <a:t>JWhoisServer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پیاده‌سازی</a:t>
            </a:r>
            <a:r>
              <a:rPr lang="fa-IR" sz="3200" dirty="0" smtClean="0">
                <a:cs typeface="B Nazanin" panose="00000400000000000000" pitchFamily="2" charset="-78"/>
              </a:rPr>
              <a:t> به کمک چارچوب تحلیل </a:t>
            </a:r>
            <a:r>
              <a:rPr lang="en-US" sz="3200" dirty="0" smtClean="0">
                <a:cs typeface="B Nazanin" panose="00000400000000000000" pitchFamily="2" charset="-78"/>
              </a:rPr>
              <a:t>Soot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90" y="3835999"/>
            <a:ext cx="8333026" cy="1816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93037" y="5535789"/>
            <a:ext cx="625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جدول 2</a:t>
            </a:r>
            <a:r>
              <a:rPr lang="en-US" sz="1600" dirty="0" smtClean="0">
                <a:cs typeface="B Nazanin" panose="00000400000000000000" pitchFamily="2" charset="-78"/>
              </a:rPr>
              <a:t> – </a:t>
            </a:r>
            <a:r>
              <a:rPr lang="fa-IR" sz="1600" dirty="0" err="1" smtClean="0">
                <a:cs typeface="B Nazanin" panose="00000400000000000000" pitchFamily="2" charset="-78"/>
              </a:rPr>
              <a:t>برنامه‌های</a:t>
            </a:r>
            <a:r>
              <a:rPr lang="fa-IR" sz="1600" dirty="0" smtClean="0">
                <a:cs typeface="B Nazanin" panose="00000400000000000000" pitchFamily="2" charset="-78"/>
              </a:rPr>
              <a:t> </a:t>
            </a:r>
            <a:r>
              <a:rPr lang="fa-IR" sz="1600" dirty="0" err="1" smtClean="0">
                <a:cs typeface="B Nazanin" panose="00000400000000000000" pitchFamily="2" charset="-78"/>
              </a:rPr>
              <a:t>استفاده‌شده</a:t>
            </a:r>
            <a:r>
              <a:rPr lang="fa-IR" sz="1600" dirty="0" smtClean="0">
                <a:cs typeface="B Nazanin" panose="00000400000000000000" pitchFamily="2" charset="-78"/>
              </a:rPr>
              <a:t> در آزمایش</a:t>
            </a:r>
            <a:r>
              <a:rPr lang="fa-IR" sz="1050" dirty="0"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cs typeface="B Nazanin" panose="00000400000000000000" pitchFamily="2" charset="-78"/>
              </a:rPr>
              <a:t>[3]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169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>
                <a:cs typeface="MRT_Poster" panose="00000700000000000000" pitchFamily="2" charset="-78"/>
              </a:rPr>
              <a:t>آزمایش‌ها</a:t>
            </a:r>
            <a:r>
              <a:rPr lang="fa-IR" dirty="0" smtClean="0">
                <a:cs typeface="MRT_Poster" panose="00000700000000000000" pitchFamily="2" charset="-78"/>
              </a:rPr>
              <a:t> و نتایج (ادامه)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15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endParaRPr lang="fa-IR" sz="32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54" y="2403169"/>
            <a:ext cx="8222038" cy="26996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3037" y="5172934"/>
            <a:ext cx="625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جدول 3</a:t>
            </a:r>
            <a:r>
              <a:rPr lang="en-US" sz="1600" dirty="0" smtClean="0">
                <a:cs typeface="B Nazanin" panose="00000400000000000000" pitchFamily="2" charset="-78"/>
              </a:rPr>
              <a:t> – </a:t>
            </a:r>
            <a:r>
              <a:rPr lang="fa-IR" sz="1600" dirty="0" smtClean="0">
                <a:cs typeface="B Nazanin" panose="00000400000000000000" pitchFamily="2" charset="-78"/>
              </a:rPr>
              <a:t>نتایج آزمایش بر روی </a:t>
            </a:r>
            <a:r>
              <a:rPr lang="fa-IR" sz="1600" dirty="0" err="1" smtClean="0">
                <a:cs typeface="B Nazanin" panose="00000400000000000000" pitchFamily="2" charset="-78"/>
              </a:rPr>
              <a:t>برنامه‌های</a:t>
            </a:r>
            <a:r>
              <a:rPr lang="fa-IR" sz="1600" dirty="0" smtClean="0">
                <a:cs typeface="B Nazanin" panose="00000400000000000000" pitchFamily="2" charset="-78"/>
              </a:rPr>
              <a:t> </a:t>
            </a:r>
            <a:r>
              <a:rPr lang="fa-IR" sz="1600" dirty="0" err="1" smtClean="0">
                <a:cs typeface="B Nazanin" panose="00000400000000000000" pitchFamily="2" charset="-78"/>
              </a:rPr>
              <a:t>استفاده‌شده</a:t>
            </a:r>
            <a:r>
              <a:rPr lang="fa-IR" sz="1600" dirty="0" smtClean="0">
                <a:cs typeface="B Nazanin" panose="00000400000000000000" pitchFamily="2" charset="-78"/>
              </a:rPr>
              <a:t> [3]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30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>
                <a:cs typeface="MRT_Poster" panose="00000700000000000000" pitchFamily="2" charset="-78"/>
              </a:rPr>
              <a:t>آزمایش‌ها</a:t>
            </a:r>
            <a:r>
              <a:rPr lang="fa-IR" dirty="0" smtClean="0">
                <a:cs typeface="MRT_Poster" panose="00000700000000000000" pitchFamily="2" charset="-78"/>
              </a:rPr>
              <a:t> و نتایج (ادامه)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16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endParaRPr lang="fa-IR" sz="32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78" y="1823738"/>
            <a:ext cx="7526362" cy="39662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7886" y="5742661"/>
            <a:ext cx="644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شکل 4</a:t>
            </a:r>
            <a:r>
              <a:rPr lang="en-US" sz="1600" dirty="0" smtClean="0">
                <a:cs typeface="B Nazanin" panose="00000400000000000000" pitchFamily="2" charset="-78"/>
              </a:rPr>
              <a:t> – </a:t>
            </a:r>
            <a:r>
              <a:rPr lang="fa-IR" sz="1600" dirty="0" smtClean="0">
                <a:cs typeface="B Nazanin" panose="00000400000000000000" pitchFamily="2" charset="-78"/>
              </a:rPr>
              <a:t>نمودار مقایسه روش پیشنهادی با سایر </a:t>
            </a:r>
            <a:r>
              <a:rPr lang="fa-IR" sz="1600" dirty="0" err="1" smtClean="0">
                <a:cs typeface="B Nazanin" panose="00000400000000000000" pitchFamily="2" charset="-78"/>
              </a:rPr>
              <a:t>روش‌ها</a:t>
            </a:r>
            <a:r>
              <a:rPr lang="fa-IR" sz="1600" dirty="0" smtClean="0">
                <a:cs typeface="B Nazanin" panose="00000400000000000000" pitchFamily="2" charset="-78"/>
              </a:rPr>
              <a:t> [3]</a:t>
            </a:r>
            <a:endParaRPr lang="fa-IR" sz="1600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231930" y="3328297"/>
            <a:ext cx="276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Warnings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372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فهرست مطالب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17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43044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کارهای مرتبط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روش پیشنهادی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آزمایش‌ها</a:t>
            </a:r>
            <a:r>
              <a:rPr lang="fa-IR" sz="3200" dirty="0">
                <a:cs typeface="B Nazanin" panose="00000400000000000000" pitchFamily="2" charset="-78"/>
              </a:rPr>
              <a:t> </a:t>
            </a:r>
            <a:r>
              <a:rPr lang="fa-IR" sz="3200" dirty="0" smtClean="0">
                <a:cs typeface="B Nazanin" panose="00000400000000000000" pitchFamily="2" charset="-78"/>
              </a:rPr>
              <a:t>و نتایج</a:t>
            </a: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نتیجه‌گیری</a:t>
            </a:r>
            <a:r>
              <a:rPr lang="fa-IR" sz="3200" dirty="0" smtClean="0">
                <a:cs typeface="B Nazanin" panose="00000400000000000000" pitchFamily="2" charset="-78"/>
              </a:rPr>
              <a:t> و کارهای آینده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مراجع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fa-IR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699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>
                <a:cs typeface="MRT_Poster" panose="00000700000000000000" pitchFamily="2" charset="-78"/>
              </a:rPr>
              <a:t>نتیجه‌گیری</a:t>
            </a:r>
            <a:r>
              <a:rPr lang="fa-IR" dirty="0" smtClean="0">
                <a:cs typeface="MRT_Poster" panose="00000700000000000000" pitchFamily="2" charset="-78"/>
              </a:rPr>
              <a:t> و کارهای آینده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18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err="1">
                <a:cs typeface="B Nazanin" panose="00000400000000000000" pitchFamily="2" charset="-78"/>
              </a:rPr>
              <a:t>راه‌حل</a:t>
            </a:r>
            <a:r>
              <a:rPr lang="fa-IR" sz="3200" dirty="0">
                <a:cs typeface="B Nazanin" panose="00000400000000000000" pitchFamily="2" charset="-78"/>
              </a:rPr>
              <a:t> ارائه </a:t>
            </a:r>
            <a:r>
              <a:rPr lang="fa-IR" sz="3200" dirty="0" smtClean="0">
                <a:cs typeface="B Nazanin" panose="00000400000000000000" pitchFamily="2" charset="-78"/>
              </a:rPr>
              <a:t>شده، </a:t>
            </a:r>
            <a:r>
              <a:rPr lang="fa-IR" sz="3200" dirty="0" err="1" smtClean="0">
                <a:cs typeface="B Nazanin" panose="00000400000000000000" pitchFamily="2" charset="-78"/>
              </a:rPr>
              <a:t>راه‌حلی</a:t>
            </a:r>
            <a:r>
              <a:rPr lang="fa-IR" sz="3200" dirty="0" smtClean="0">
                <a:cs typeface="B Nazanin" panose="00000400000000000000" pitchFamily="2" charset="-78"/>
              </a:rPr>
              <a:t> مناسب برای مسئله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ایجاد هشدار </a:t>
            </a:r>
            <a:r>
              <a:rPr lang="fa-IR" sz="3200" dirty="0">
                <a:cs typeface="B Nazanin" panose="00000400000000000000" pitchFamily="2" charset="-78"/>
              </a:rPr>
              <a:t>کاذب (</a:t>
            </a:r>
            <a:r>
              <a:rPr lang="en-US" sz="3000" dirty="0" smtClean="0">
                <a:cs typeface="B Nazanin" panose="00000400000000000000" pitchFamily="2" charset="-78"/>
              </a:rPr>
              <a:t>False Alarm</a:t>
            </a:r>
            <a:r>
              <a:rPr lang="fa-IR" sz="3200" dirty="0" smtClean="0">
                <a:cs typeface="B Nazanin" panose="00000400000000000000" pitchFamily="2" charset="-78"/>
              </a:rPr>
              <a:t>) به دلیل </a:t>
            </a:r>
            <a:r>
              <a:rPr lang="fa-IR" sz="3200" dirty="0" err="1" smtClean="0">
                <a:cs typeface="B Nazanin" panose="00000400000000000000" pitchFamily="2" charset="-78"/>
              </a:rPr>
              <a:t>محافظه‌کارانه</a:t>
            </a:r>
            <a:r>
              <a:rPr lang="fa-IR" sz="3200" dirty="0" smtClean="0">
                <a:cs typeface="B Nazanin" panose="00000400000000000000" pitchFamily="2" charset="-78"/>
              </a:rPr>
              <a:t> بودن</a:t>
            </a:r>
            <a:r>
              <a:rPr lang="fa-IR" sz="3200" dirty="0">
                <a:cs typeface="B Nazanin" panose="00000400000000000000" pitchFamily="2" charset="-78"/>
              </a:rPr>
              <a:t> </a:t>
            </a:r>
            <a:r>
              <a:rPr lang="fa-IR" sz="3200" dirty="0" smtClean="0">
                <a:cs typeface="B Nazanin" panose="00000400000000000000" pitchFamily="2" charset="-78"/>
              </a:rPr>
              <a:t>الگوریتم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کاهش هشدار کاذب و کاهش زمان اجرای الگوریتم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 روی </a:t>
            </a:r>
            <a:r>
              <a:rPr lang="en-US" sz="3000" dirty="0" smtClean="0">
                <a:cs typeface="B Nazanin" panose="00000400000000000000" pitchFamily="2" charset="-78"/>
              </a:rPr>
              <a:t>Exception</a:t>
            </a:r>
            <a:r>
              <a:rPr lang="fa-IR" sz="3200" dirty="0" smtClean="0">
                <a:cs typeface="B Nazanin" panose="00000400000000000000" pitchFamily="2" charset="-78"/>
              </a:rPr>
              <a:t>های بررسی نشده، نام مستعار </a:t>
            </a:r>
            <a:r>
              <a:rPr lang="fa-IR" sz="3200" dirty="0" err="1" smtClean="0">
                <a:cs typeface="B Nazanin" panose="00000400000000000000" pitchFamily="2" charset="-78"/>
              </a:rPr>
              <a:t>متغیرها</a:t>
            </a:r>
            <a:r>
              <a:rPr lang="fa-IR" sz="3200" dirty="0" smtClean="0">
                <a:cs typeface="B Nazanin" panose="00000400000000000000" pitchFamily="2" charset="-78"/>
              </a:rPr>
              <a:t> (</a:t>
            </a:r>
            <a:r>
              <a:rPr lang="en-US" sz="2400" dirty="0" smtClean="0">
                <a:cs typeface="B Nazanin" panose="00000400000000000000" pitchFamily="2" charset="-78"/>
              </a:rPr>
              <a:t>alias</a:t>
            </a:r>
            <a:r>
              <a:rPr lang="fa-IR" sz="3200" dirty="0" smtClean="0">
                <a:cs typeface="B Nazanin" panose="00000400000000000000" pitchFamily="2" charset="-78"/>
              </a:rPr>
              <a:t>) و محدود کردن پویا (</a:t>
            </a:r>
            <a:r>
              <a:rPr lang="en-US" sz="2400" dirty="0" smtClean="0">
                <a:cs typeface="B Nazanin" panose="00000400000000000000" pitchFamily="2" charset="-78"/>
              </a:rPr>
              <a:t>dynamic binding</a:t>
            </a:r>
            <a:r>
              <a:rPr lang="fa-IR" sz="3200" dirty="0" smtClean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بهره‌گیری</a:t>
            </a:r>
            <a:r>
              <a:rPr lang="fa-IR" sz="3200" dirty="0" smtClean="0">
                <a:cs typeface="B Nazanin" panose="00000400000000000000" pitchFamily="2" charset="-78"/>
              </a:rPr>
              <a:t> از </a:t>
            </a:r>
            <a:r>
              <a:rPr lang="fa-IR" sz="3200" dirty="0" err="1" smtClean="0">
                <a:cs typeface="B Nazanin" panose="00000400000000000000" pitchFamily="2" charset="-78"/>
              </a:rPr>
              <a:t>روش‌های</a:t>
            </a:r>
            <a:r>
              <a:rPr lang="fa-IR" sz="3200" dirty="0" smtClean="0">
                <a:cs typeface="B Nazanin" panose="00000400000000000000" pitchFamily="2" charset="-78"/>
              </a:rPr>
              <a:t> فرمال امنیت زبان‌-مبنا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544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فهرست مطالب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19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43044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کارهای مرتبط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روش پیشنهادی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آزمایش‌ها</a:t>
            </a:r>
            <a:r>
              <a:rPr lang="fa-IR" sz="3200" dirty="0">
                <a:cs typeface="B Nazanin" panose="00000400000000000000" pitchFamily="2" charset="-78"/>
              </a:rPr>
              <a:t> و نتایج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نتیجه‌گیری</a:t>
            </a:r>
            <a:r>
              <a:rPr lang="fa-IR" sz="3200" dirty="0" smtClean="0">
                <a:cs typeface="B Nazanin" panose="00000400000000000000" pitchFamily="2" charset="-78"/>
              </a:rPr>
              <a:t> و کارهای آینده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مراجع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fa-IR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767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فهرست مطالب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صفحه 2 از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43044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کارهای مرتبط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روش پیشنهادی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آزمایش‌ها</a:t>
            </a:r>
            <a:r>
              <a:rPr lang="fa-IR" sz="3200" dirty="0" smtClean="0">
                <a:cs typeface="B Nazanin" panose="00000400000000000000" pitchFamily="2" charset="-78"/>
              </a:rPr>
              <a:t> و نتایج</a:t>
            </a: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نتیجه‌گیری</a:t>
            </a:r>
            <a:r>
              <a:rPr lang="fa-IR" sz="3200" dirty="0" smtClean="0">
                <a:cs typeface="B Nazanin" panose="00000400000000000000" pitchFamily="2" charset="-78"/>
              </a:rPr>
              <a:t> و کارهای آینده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مراجع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fa-IR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032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مراجع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20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001375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[1] N. </a:t>
            </a:r>
            <a:r>
              <a:rPr lang="en-US" sz="2000" dirty="0" err="1"/>
              <a:t>Rutar</a:t>
            </a:r>
            <a:r>
              <a:rPr lang="en-US" sz="2000" dirty="0"/>
              <a:t>, et al., “A Comparison of Bug Tools for Java”, Software Reliability Engineering, 2004. ISSRE 2004. 15th International Symposium on, 2004, pp. 245-256</a:t>
            </a:r>
            <a:r>
              <a:rPr lang="en-US" sz="2000" dirty="0" smtClean="0"/>
              <a:t>.</a:t>
            </a:r>
            <a:endParaRPr lang="fa-IR" sz="2000" dirty="0" smtClean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fa-IR" sz="2000" dirty="0" smtClean="0"/>
              <a:t>2</a:t>
            </a:r>
            <a:r>
              <a:rPr lang="en-US" sz="2000" dirty="0" smtClean="0"/>
              <a:t>] </a:t>
            </a:r>
            <a:r>
              <a:rPr lang="en-US" sz="2000" dirty="0" err="1"/>
              <a:t>J.Wei</a:t>
            </a:r>
            <a:r>
              <a:rPr lang="en-US" sz="2000" dirty="0"/>
              <a:t>, et al. Static Detection of Unsafe Use of Variables in Java, Ubiquitous Intelligence &amp; Computing and 7th International Conference on Autonomic &amp; Trusted Computing (UIC/ATC), pp. 439-443, 2010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fa-IR" sz="2000" dirty="0" smtClean="0"/>
              <a:t>3</a:t>
            </a:r>
            <a:r>
              <a:rPr lang="en-US" sz="2000" dirty="0" smtClean="0"/>
              <a:t>] </a:t>
            </a:r>
            <a:r>
              <a:rPr lang="en-US" sz="2000" dirty="0" err="1"/>
              <a:t>X.Wu</a:t>
            </a:r>
            <a:r>
              <a:rPr lang="en-US" sz="2000" dirty="0"/>
              <a:t>, et al., “Static Detection of Bugs Caused by Incorrect Exception Handling in Java Programs”, 11th International Conference On Quality Software, 2011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fa-IR" sz="2000" dirty="0" smtClean="0"/>
              <a:t>4</a:t>
            </a:r>
            <a:r>
              <a:rPr lang="en-US" sz="2000" dirty="0" smtClean="0"/>
              <a:t>] W</a:t>
            </a:r>
            <a:r>
              <a:rPr lang="en-US" sz="2000" dirty="0"/>
              <a:t>. </a:t>
            </a:r>
            <a:r>
              <a:rPr lang="en-US" sz="2000" dirty="0" err="1"/>
              <a:t>Wosgerer</a:t>
            </a:r>
            <a:r>
              <a:rPr lang="en-US" sz="2000" dirty="0"/>
              <a:t>, “A Survey of Static Program Analysis Techniques”, Computer-Aided Design of Integrated Circuits and Systems, IEEE Transactions on , Volume:27, Issue: 7 , 2005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21 </a:t>
            </a:r>
            <a:r>
              <a:rPr lang="fa-IR" sz="1400" dirty="0">
                <a:solidFill>
                  <a:schemeClr val="tx1"/>
                </a:solidFill>
                <a:cs typeface="MRT_Poster" panose="00000700000000000000" pitchFamily="2" charset="-78"/>
              </a:rPr>
              <a:t>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27279" y="3645078"/>
            <a:ext cx="73152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7000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با سپاس از توجه شما</a:t>
            </a:r>
            <a:r>
              <a:rPr lang="fa-IR" sz="7000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! </a:t>
            </a:r>
            <a:r>
              <a:rPr lang="fa-IR" sz="7000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accent3">
                  <a:lumMod val="75000"/>
                </a:schemeClr>
              </a:solidFill>
              <a:latin typeface="IranNastaliq" panose="02020505000000020003" pitchFamily="18" charset="0"/>
              <a:cs typeface="MRT_Poster" panose="000007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590" y="615201"/>
            <a:ext cx="7315200" cy="3811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7000" dirty="0" smtClean="0">
                <a:solidFill>
                  <a:schemeClr val="accent3">
                    <a:lumMod val="75000"/>
                  </a:schemeClr>
                </a:solidFill>
                <a:latin typeface="IranNastaliq" panose="02020505000000020003" pitchFamily="18" charset="0"/>
                <a:cs typeface="MRT_Poster" panose="00000700000000000000" pitchFamily="2" charset="-78"/>
              </a:rPr>
              <a:t>سوال؟!</a:t>
            </a:r>
          </a:p>
          <a:p>
            <a:pPr algn="ctr"/>
            <a:endParaRPr lang="en-US" sz="6800" dirty="0">
              <a:solidFill>
                <a:schemeClr val="accent3">
                  <a:lumMod val="75000"/>
                </a:schemeClr>
              </a:solidFill>
              <a:latin typeface="IranNastaliq" panose="02020505000000020003" pitchFamily="18" charset="0"/>
              <a:cs typeface="MRT_Poste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3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مقدمه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3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از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198501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ضرورت تولید </a:t>
            </a:r>
            <a:r>
              <a:rPr lang="fa-IR" sz="3200" dirty="0" err="1" smtClean="0">
                <a:cs typeface="B Nazanin" panose="00000400000000000000" pitchFamily="2" charset="-78"/>
              </a:rPr>
              <a:t>نرم‌افزار</a:t>
            </a:r>
            <a:r>
              <a:rPr lang="fa-IR" sz="3200" dirty="0" smtClean="0">
                <a:cs typeface="B Nazanin" panose="00000400000000000000" pitchFamily="2" charset="-78"/>
              </a:rPr>
              <a:t> مقاوم و بدون خطا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استفاده از </a:t>
            </a:r>
            <a:r>
              <a:rPr lang="en-US" sz="2800" dirty="0">
                <a:cs typeface="B Nazanin" panose="00000400000000000000" pitchFamily="2" charset="-78"/>
              </a:rPr>
              <a:t>Exception Handling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3200" dirty="0">
                <a:cs typeface="B Nazanin" panose="00000400000000000000" pitchFamily="2" charset="-78"/>
              </a:rPr>
              <a:t>در </a:t>
            </a:r>
            <a:r>
              <a:rPr lang="fa-IR" sz="3200" dirty="0" err="1" smtClean="0">
                <a:cs typeface="B Nazanin" panose="00000400000000000000" pitchFamily="2" charset="-78"/>
              </a:rPr>
              <a:t>برنامه‌ها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>
                <a:cs typeface="B Nazanin" panose="00000400000000000000" pitchFamily="2" charset="-78"/>
              </a:rPr>
              <a:t>ویژگی‌های</a:t>
            </a:r>
            <a:r>
              <a:rPr lang="fa-IR" sz="3200" dirty="0">
                <a:cs typeface="B Nazanin" panose="00000400000000000000" pitchFamily="2" charset="-78"/>
              </a:rPr>
              <a:t> زبان جاوا</a:t>
            </a:r>
          </a:p>
          <a:p>
            <a:pPr lvl="1" algn="r" rtl="1"/>
            <a:r>
              <a:rPr lang="en-US" sz="2800" dirty="0">
                <a:cs typeface="B Nazanin" panose="00000400000000000000" pitchFamily="2" charset="-78"/>
              </a:rPr>
              <a:t>type safe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3000" dirty="0">
                <a:cs typeface="B Nazanin" panose="00000400000000000000" pitchFamily="2" charset="-78"/>
              </a:rPr>
              <a:t>بودن</a:t>
            </a:r>
            <a:endParaRPr lang="en-US" sz="3000" dirty="0">
              <a:cs typeface="B Nazanin" panose="00000400000000000000" pitchFamily="2" charset="-78"/>
            </a:endParaRPr>
          </a:p>
          <a:p>
            <a:pPr lvl="2" algn="r" rtl="1"/>
            <a:r>
              <a:rPr lang="en-US" sz="2400" dirty="0">
                <a:cs typeface="B Nazanin" panose="00000400000000000000" pitchFamily="2" charset="-78"/>
              </a:rPr>
              <a:t>Progress</a:t>
            </a:r>
            <a:endParaRPr lang="en-US" sz="2800" dirty="0">
              <a:cs typeface="B Nazanin" panose="00000400000000000000" pitchFamily="2" charset="-78"/>
            </a:endParaRPr>
          </a:p>
          <a:p>
            <a:pPr lvl="2" algn="r" rtl="1"/>
            <a:r>
              <a:rPr lang="en-US" sz="2400" dirty="0" smtClean="0">
                <a:cs typeface="B Nazanin" panose="00000400000000000000" pitchFamily="2" charset="-78"/>
              </a:rPr>
              <a:t>Preservation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ضرورت تحلیل ایستا برای یافتن خطاهای </a:t>
            </a:r>
            <a:r>
              <a:rPr lang="fa-IR" sz="3200" dirty="0" err="1" smtClean="0">
                <a:cs typeface="B Nazanin" panose="00000400000000000000" pitchFamily="2" charset="-78"/>
              </a:rPr>
              <a:t>برنامه‌نویسی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تعریف استفاده ناامن از </a:t>
            </a:r>
            <a:r>
              <a:rPr lang="fa-IR" sz="3200" dirty="0" err="1" smtClean="0">
                <a:cs typeface="B Nazanin" panose="00000400000000000000" pitchFamily="2" charset="-78"/>
              </a:rPr>
              <a:t>متغیرها</a:t>
            </a:r>
            <a:endParaRPr lang="fa-IR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5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فهرست مطالب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صفحه4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از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43044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کارهای مرتبط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روش پیشنهادی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آزمایش‌ها</a:t>
            </a:r>
            <a:r>
              <a:rPr lang="fa-IR" sz="3200" dirty="0">
                <a:cs typeface="B Nazanin" panose="00000400000000000000" pitchFamily="2" charset="-78"/>
              </a:rPr>
              <a:t> و نتایج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نتیجه‌گیری</a:t>
            </a:r>
            <a:r>
              <a:rPr lang="fa-IR" sz="3200" dirty="0" smtClean="0">
                <a:cs typeface="B Nazanin" panose="00000400000000000000" pitchFamily="2" charset="-78"/>
              </a:rPr>
              <a:t> و کارهای آینده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مراجع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fa-IR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794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کارهای مرتبط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5 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>
                <a:cs typeface="B Nazanin" panose="00000400000000000000" pitchFamily="2" charset="-78"/>
              </a:rPr>
              <a:t>استفاده از </a:t>
            </a:r>
            <a:r>
              <a:rPr lang="fa-IR" sz="3200" dirty="0" smtClean="0">
                <a:cs typeface="B Nazanin" panose="00000400000000000000" pitchFamily="2" charset="-78"/>
              </a:rPr>
              <a:t>جریان داده، </a:t>
            </a:r>
            <a:r>
              <a:rPr lang="fa-IR" sz="3200" dirty="0">
                <a:cs typeface="B Nazanin" panose="00000400000000000000" pitchFamily="2" charset="-78"/>
              </a:rPr>
              <a:t>گراف کنترل جریان</a:t>
            </a:r>
            <a:r>
              <a:rPr lang="fa-IR" sz="3200" dirty="0" smtClean="0">
                <a:cs typeface="B Nazanin" panose="00000400000000000000" pitchFamily="2" charset="-78"/>
              </a:rPr>
              <a:t> </a:t>
            </a:r>
            <a:r>
              <a:rPr lang="fa-IR" sz="3000" dirty="0" smtClean="0">
                <a:cs typeface="B Nazanin" panose="00000400000000000000" pitchFamily="2" charset="-78"/>
              </a:rPr>
              <a:t>و متن کد برنامه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وجود ابزارهای مختلف برای یافتن </a:t>
            </a:r>
            <a:r>
              <a:rPr lang="fa-IR" sz="3200" dirty="0" err="1" smtClean="0">
                <a:cs typeface="B Nazanin" panose="00000400000000000000" pitchFamily="2" charset="-78"/>
              </a:rPr>
              <a:t>اِشکال</a:t>
            </a:r>
            <a:r>
              <a:rPr lang="fa-IR" sz="3200" dirty="0" smtClean="0">
                <a:cs typeface="B Nazanin" panose="00000400000000000000" pitchFamily="2" charset="-78"/>
              </a:rPr>
              <a:t> نظیر:</a:t>
            </a:r>
            <a:endParaRPr lang="fa-IR" sz="3200" dirty="0">
              <a:cs typeface="B Nazanin" panose="00000400000000000000" pitchFamily="2" charset="-78"/>
            </a:endParaRPr>
          </a:p>
          <a:p>
            <a:pPr lvl="1" algn="r" rtl="1"/>
            <a:r>
              <a:rPr lang="en-US" sz="3000" dirty="0">
                <a:cs typeface="B Nazanin" panose="00000400000000000000" pitchFamily="2" charset="-78"/>
              </a:rPr>
              <a:t>PMD</a:t>
            </a:r>
            <a:endParaRPr lang="fa-IR" sz="3000" dirty="0">
              <a:cs typeface="B Nazanin" panose="00000400000000000000" pitchFamily="2" charset="-78"/>
            </a:endParaRPr>
          </a:p>
          <a:p>
            <a:pPr lvl="1" algn="r" rtl="1"/>
            <a:r>
              <a:rPr lang="en-US" sz="3000" dirty="0" err="1">
                <a:cs typeface="B Nazanin" panose="00000400000000000000" pitchFamily="2" charset="-78"/>
              </a:rPr>
              <a:t>FindBugs</a:t>
            </a:r>
            <a:endParaRPr lang="fa-IR" sz="3000" dirty="0">
              <a:cs typeface="B Nazanin" panose="00000400000000000000" pitchFamily="2" charset="-78"/>
            </a:endParaRPr>
          </a:p>
          <a:p>
            <a:pPr lvl="1" algn="r" rtl="1"/>
            <a:r>
              <a:rPr lang="en-US" sz="3000" dirty="0" err="1" smtClean="0">
                <a:cs typeface="B Nazanin" panose="00000400000000000000" pitchFamily="2" charset="-78"/>
              </a:rPr>
              <a:t>J</a:t>
            </a:r>
            <a:r>
              <a:rPr lang="en-US" sz="3000" dirty="0" err="1">
                <a:cs typeface="B Nazanin" panose="00000400000000000000" pitchFamily="2" charset="-78"/>
              </a:rPr>
              <a:t>L</a:t>
            </a:r>
            <a:r>
              <a:rPr lang="en-US" sz="3000" dirty="0" err="1" smtClean="0">
                <a:cs typeface="B Nazanin" panose="00000400000000000000" pitchFamily="2" charset="-78"/>
              </a:rPr>
              <a:t>int</a:t>
            </a:r>
            <a:endParaRPr lang="fa-IR" sz="3000" dirty="0">
              <a:cs typeface="B Nazanin" panose="00000400000000000000" pitchFamily="2" charset="-78"/>
            </a:endParaRPr>
          </a:p>
          <a:p>
            <a:pPr lvl="1" algn="r" rtl="1"/>
            <a:r>
              <a:rPr lang="en-US" sz="3000" dirty="0">
                <a:cs typeface="B Nazanin" panose="00000400000000000000" pitchFamily="2" charset="-78"/>
              </a:rPr>
              <a:t>ESC/Java</a:t>
            </a:r>
            <a:endParaRPr lang="fa-IR" sz="3000" dirty="0">
              <a:cs typeface="B Nazanin" panose="00000400000000000000" pitchFamily="2" charset="-78"/>
            </a:endParaRPr>
          </a:p>
          <a:p>
            <a:pPr lvl="1" algn="r" rtl="1"/>
            <a:r>
              <a:rPr lang="en-US" sz="3000" dirty="0" smtClean="0">
                <a:cs typeface="B Nazanin" panose="00000400000000000000" pitchFamily="2" charset="-78"/>
              </a:rPr>
              <a:t>Bandera</a:t>
            </a:r>
            <a:endParaRPr lang="fa-IR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50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کارهای مرتبط (ادامه)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304733"/>
            <a:ext cx="1977390" cy="365125"/>
          </a:xfrm>
        </p:spPr>
        <p:txBody>
          <a:bodyPr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6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از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96482"/>
              </p:ext>
            </p:extLst>
          </p:nvPr>
        </p:nvGraphicFramePr>
        <p:xfrm>
          <a:off x="690280" y="1790268"/>
          <a:ext cx="7610510" cy="4032993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522102"/>
                <a:gridCol w="1522102"/>
                <a:gridCol w="1522102"/>
                <a:gridCol w="1522102"/>
                <a:gridCol w="1522102"/>
              </a:tblGrid>
              <a:tr h="38009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Technology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Interface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Version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286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Checking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Command Line,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GUI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Source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0.3b2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(2003)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Bandera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074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Theorm</a:t>
                      </a:r>
                      <a:r>
                        <a:rPr lang="en-US" sz="1600" dirty="0">
                          <a:effectLst/>
                        </a:rPr>
                        <a:t> Proving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Command Line,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GUI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Source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2.0a7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(2004)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ESC/Java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1007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Syntax, Dataflow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Command Line,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GUI, IDE, 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Bytecode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0.8.2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(2004)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FindBugs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46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Syntax, Dataflow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Command 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Bytecode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(2004)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JLint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953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Syntax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Command Line,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GUI, IDE, Ant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(2004)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PMD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 flipV="1">
            <a:off x="235594" y="2077133"/>
            <a:ext cx="101670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3037" y="5802766"/>
            <a:ext cx="625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جدول 1</a:t>
            </a:r>
            <a:r>
              <a:rPr lang="en-US" sz="1600" dirty="0" smtClean="0">
                <a:cs typeface="B Nazanin" panose="00000400000000000000" pitchFamily="2" charset="-78"/>
              </a:rPr>
              <a:t> - </a:t>
            </a:r>
            <a:r>
              <a:rPr lang="fa-IR" sz="1600" dirty="0" smtClean="0">
                <a:cs typeface="B Nazanin" panose="00000400000000000000" pitchFamily="2" charset="-78"/>
              </a:rPr>
              <a:t>مقایسه ابزارهای مختلف </a:t>
            </a:r>
            <a:r>
              <a:rPr lang="fa-IR" sz="1600" dirty="0" err="1" smtClean="0">
                <a:cs typeface="B Nazanin" panose="00000400000000000000" pitchFamily="2" charset="-78"/>
              </a:rPr>
              <a:t>اشکال‌یابی</a:t>
            </a:r>
            <a:r>
              <a:rPr lang="fa-IR" sz="105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04758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89" y="1723982"/>
            <a:ext cx="8161142" cy="4325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کارهای مرتبط (ادامه)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304734"/>
            <a:ext cx="1977390" cy="365125"/>
          </a:xfrm>
        </p:spPr>
        <p:txBody>
          <a:bodyPr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7 از 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V="1">
            <a:off x="235594" y="2077133"/>
            <a:ext cx="101670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037" y="5802766"/>
            <a:ext cx="625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cs typeface="B Nazanin" panose="00000400000000000000" pitchFamily="2" charset="-78"/>
              </a:rPr>
              <a:t>شکل 1</a:t>
            </a:r>
            <a:r>
              <a:rPr lang="en-US" sz="1600" dirty="0" smtClean="0">
                <a:cs typeface="B Nazanin" panose="00000400000000000000" pitchFamily="2" charset="-78"/>
              </a:rPr>
              <a:t> - </a:t>
            </a:r>
            <a:r>
              <a:rPr lang="fa-IR" sz="1600" dirty="0" smtClean="0">
                <a:cs typeface="B Nazanin" panose="00000400000000000000" pitchFamily="2" charset="-78"/>
              </a:rPr>
              <a:t>مقایسه ابزارهای مختلف </a:t>
            </a:r>
            <a:r>
              <a:rPr lang="fa-IR" sz="1600" dirty="0" err="1" smtClean="0">
                <a:cs typeface="B Nazanin" panose="00000400000000000000" pitchFamily="2" charset="-78"/>
              </a:rPr>
              <a:t>اشکال‌یابی</a:t>
            </a:r>
            <a:r>
              <a:rPr lang="fa-IR" sz="1600" dirty="0" smtClean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8891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فهرست مطالب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صفحه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8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از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2143044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کارهای مرتبط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روش پیشنهادی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آزمایش‌ها</a:t>
            </a:r>
            <a:r>
              <a:rPr lang="fa-IR" sz="3200" dirty="0">
                <a:cs typeface="B Nazanin" panose="00000400000000000000" pitchFamily="2" charset="-78"/>
              </a:rPr>
              <a:t> و نتایج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 smtClean="0">
                <a:cs typeface="B Nazanin" panose="00000400000000000000" pitchFamily="2" charset="-78"/>
              </a:rPr>
              <a:t>نتیجه‌گیری</a:t>
            </a:r>
            <a:r>
              <a:rPr lang="fa-IR" sz="3200" dirty="0" smtClean="0">
                <a:cs typeface="B Nazanin" panose="00000400000000000000" pitchFamily="2" charset="-78"/>
              </a:rPr>
              <a:t> و کارهای آینده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مراجع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algn="r" rtl="1"/>
            <a:endParaRPr lang="fa-IR" sz="32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647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MRT_Poster" panose="00000700000000000000" pitchFamily="2" charset="-78"/>
              </a:rPr>
              <a:t>روش پیشنهادی</a:t>
            </a:r>
            <a:endParaRPr lang="en-US" dirty="0">
              <a:cs typeface="MRT_Poste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0" y="5913396"/>
            <a:ext cx="764005" cy="9446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3396"/>
            <a:ext cx="939128" cy="94460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82248" y="6510394"/>
            <a:ext cx="5680710" cy="365125"/>
          </a:xfrm>
        </p:spPr>
        <p:txBody>
          <a:bodyPr/>
          <a:lstStyle/>
          <a:p>
            <a:pPr algn="ctr"/>
            <a:r>
              <a:rPr lang="fa-IR" dirty="0" smtClean="0">
                <a:cs typeface="MRT_Poster" panose="00000700000000000000" pitchFamily="2" charset="-78"/>
              </a:rPr>
              <a:t>استفاده ناامن از </a:t>
            </a:r>
            <a:r>
              <a:rPr lang="fa-IR" dirty="0" err="1" smtClean="0">
                <a:cs typeface="MRT_Poster" panose="00000700000000000000" pitchFamily="2" charset="-78"/>
              </a:rPr>
              <a:t>متغیرها</a:t>
            </a:r>
            <a:r>
              <a:rPr lang="fa-IR" dirty="0" smtClean="0">
                <a:cs typeface="MRT_Poster" panose="00000700000000000000" pitchFamily="2" charset="-78"/>
              </a:rPr>
              <a:t> در </a:t>
            </a:r>
            <a:r>
              <a:rPr lang="fa-IR" dirty="0" err="1" smtClean="0">
                <a:cs typeface="MRT_Poster" panose="00000700000000000000" pitchFamily="2" charset="-78"/>
              </a:rPr>
              <a:t>برنامه‌های</a:t>
            </a:r>
            <a:r>
              <a:rPr lang="fa-IR" dirty="0" smtClean="0">
                <a:cs typeface="MRT_Poster" panose="00000700000000000000" pitchFamily="2" charset="-78"/>
              </a:rPr>
              <a:t> به زبان جاوا – ارائه دهنده: سید محمدمهدی احمدپناه</a:t>
            </a:r>
            <a:endParaRPr lang="en-US" dirty="0">
              <a:cs typeface="MRT_Poster" panose="00000700000000000000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31264" y="6203134"/>
            <a:ext cx="1977390" cy="365125"/>
          </a:xfrm>
        </p:spPr>
        <p:txBody>
          <a:bodyPr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صفحه 9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از </a:t>
            </a:r>
            <a:r>
              <a:rPr lang="fa-IR" sz="1400" dirty="0" smtClean="0">
                <a:solidFill>
                  <a:schemeClr val="tx1"/>
                </a:solidFill>
                <a:cs typeface="MRT_Poster" panose="00000700000000000000" pitchFamily="2" charset="-78"/>
              </a:rPr>
              <a:t>21</a:t>
            </a:r>
            <a:endParaRPr lang="en-US" sz="1400" dirty="0">
              <a:solidFill>
                <a:schemeClr val="tx1"/>
              </a:solidFill>
              <a:cs typeface="MRT_Poster" panose="00000700000000000000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5884" y="2194560"/>
            <a:ext cx="8233756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تعریف استفاده ناامن </a:t>
            </a:r>
            <a:r>
              <a:rPr lang="fa-IR" sz="3200" dirty="0">
                <a:cs typeface="B Nazanin" panose="00000400000000000000" pitchFamily="2" charset="-78"/>
              </a:rPr>
              <a:t>بر پایه گسترش عملگرها بر روی متغیرهای </a:t>
            </a:r>
            <a:r>
              <a:rPr lang="fa-IR" sz="3200" dirty="0" err="1">
                <a:cs typeface="B Nazanin" panose="00000400000000000000" pitchFamily="2" charset="-78"/>
              </a:rPr>
              <a:t>استفاده‌شده</a:t>
            </a:r>
            <a:r>
              <a:rPr lang="fa-IR" sz="3200" dirty="0">
                <a:cs typeface="B Nazanin" panose="00000400000000000000" pitchFamily="2" charset="-78"/>
              </a:rPr>
              <a:t> در تحلیل جریان </a:t>
            </a:r>
            <a:r>
              <a:rPr lang="fa-IR" sz="3200" dirty="0" smtClean="0">
                <a:cs typeface="B Nazanin" panose="00000400000000000000" pitchFamily="2" charset="-78"/>
              </a:rPr>
              <a:t>داده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3000" dirty="0" err="1" smtClean="0">
                <a:cs typeface="B Nazanin" panose="00000400000000000000" pitchFamily="2" charset="-78"/>
              </a:rPr>
              <a:t>عملگرهای</a:t>
            </a:r>
            <a:r>
              <a:rPr lang="fa-IR" sz="3000" dirty="0" smtClean="0">
                <a:cs typeface="B Nazanin" panose="00000400000000000000" pitchFamily="2" charset="-78"/>
              </a:rPr>
              <a:t> </a:t>
            </a:r>
            <a:r>
              <a:rPr lang="en-US" sz="3000" dirty="0" smtClean="0">
                <a:cs typeface="B Nazanin" panose="00000400000000000000" pitchFamily="2" charset="-78"/>
              </a:rPr>
              <a:t>define</a:t>
            </a:r>
            <a:endParaRPr lang="fa-IR" sz="3000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sz="2800" dirty="0" err="1" smtClean="0">
                <a:cs typeface="B Nazanin" panose="00000400000000000000" pitchFamily="2" charset="-78"/>
              </a:rPr>
              <a:t>عملگرهای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en-US" sz="2800" dirty="0" err="1" smtClean="0">
                <a:cs typeface="B Nazanin" panose="00000400000000000000" pitchFamily="2" charset="-78"/>
              </a:rPr>
              <a:t>sDef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sz="2800" dirty="0" err="1" smtClean="0">
                <a:cs typeface="B Nazanin" panose="00000400000000000000" pitchFamily="2" charset="-78"/>
              </a:rPr>
              <a:t>عملگرهای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en-US" sz="2800" dirty="0" err="1" smtClean="0">
                <a:cs typeface="B Nazanin" panose="00000400000000000000" pitchFamily="2" charset="-78"/>
              </a:rPr>
              <a:t>eDef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3000" dirty="0" err="1" smtClean="0">
                <a:cs typeface="B Nazanin" panose="00000400000000000000" pitchFamily="2" charset="-78"/>
              </a:rPr>
              <a:t>عملگرهای</a:t>
            </a:r>
            <a:r>
              <a:rPr lang="fa-IR" sz="3000" dirty="0" smtClean="0">
                <a:cs typeface="B Nazanin" panose="00000400000000000000" pitchFamily="2" charset="-78"/>
              </a:rPr>
              <a:t> </a:t>
            </a:r>
            <a:r>
              <a:rPr lang="en-US" sz="3000" dirty="0" smtClean="0">
                <a:cs typeface="B Nazanin" panose="00000400000000000000" pitchFamily="2" charset="-78"/>
              </a:rPr>
              <a:t>u</a:t>
            </a:r>
            <a:r>
              <a:rPr lang="en-US" sz="3000" dirty="0">
                <a:cs typeface="B Nazanin" panose="00000400000000000000" pitchFamily="2" charset="-78"/>
              </a:rPr>
              <a:t>s</a:t>
            </a:r>
            <a:r>
              <a:rPr lang="en-US" sz="3000" dirty="0" smtClean="0">
                <a:cs typeface="B Nazanin" panose="00000400000000000000" pitchFamily="2" charset="-78"/>
              </a:rPr>
              <a:t>e</a:t>
            </a:r>
          </a:p>
          <a:p>
            <a:pPr lvl="1" algn="r" rtl="1"/>
            <a:r>
              <a:rPr lang="fa-IR" sz="3000" dirty="0" err="1" smtClean="0">
                <a:cs typeface="B Nazanin" panose="00000400000000000000" pitchFamily="2" charset="-78"/>
              </a:rPr>
              <a:t>عملگرهای</a:t>
            </a:r>
            <a:r>
              <a:rPr lang="fa-IR" sz="3000" dirty="0" smtClean="0">
                <a:cs typeface="B Nazanin" panose="00000400000000000000" pitchFamily="2" charset="-78"/>
              </a:rPr>
              <a:t> </a:t>
            </a:r>
            <a:r>
              <a:rPr lang="en-US" sz="3000" dirty="0" smtClean="0">
                <a:cs typeface="B Nazanin" panose="00000400000000000000" pitchFamily="2" charset="-78"/>
              </a:rPr>
              <a:t>kill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lvl="1" algn="r" rtl="1"/>
            <a:endParaRPr lang="fa-IR" sz="3000" dirty="0" smtClean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sz="30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96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767</TotalTime>
  <Words>1070</Words>
  <Application>Microsoft Office PowerPoint</Application>
  <PresentationFormat>On-screen Show (4:3)</PresentationFormat>
  <Paragraphs>216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 Nazanin</vt:lpstr>
      <vt:lpstr>Calibri</vt:lpstr>
      <vt:lpstr>Century Gothic</vt:lpstr>
      <vt:lpstr>IranNastaliq</vt:lpstr>
      <vt:lpstr>MRT_Poster</vt:lpstr>
      <vt:lpstr>Wingdings</vt:lpstr>
      <vt:lpstr>Vapor Trail</vt:lpstr>
      <vt:lpstr>تحلیل ایستای  استفاده ناامن از متغیرها  در برنامه‌های به زبان جاوا</vt:lpstr>
      <vt:lpstr>فهرست مطالب</vt:lpstr>
      <vt:lpstr>مقدمه</vt:lpstr>
      <vt:lpstr>فهرست مطالب</vt:lpstr>
      <vt:lpstr>کارهای مرتبط</vt:lpstr>
      <vt:lpstr>کارهای مرتبط (ادامه)</vt:lpstr>
      <vt:lpstr>کارهای مرتبط (ادامه)</vt:lpstr>
      <vt:lpstr>فهرست مطالب</vt:lpstr>
      <vt:lpstr>روش پیشنهادی</vt:lpstr>
      <vt:lpstr>روش پیشنهادی (ادامه)</vt:lpstr>
      <vt:lpstr>روش پیشنهادی (ادامه)</vt:lpstr>
      <vt:lpstr>روش پیشنهادی (ادامه)</vt:lpstr>
      <vt:lpstr>فهرست مطالب</vt:lpstr>
      <vt:lpstr>آزمایش‌ها و نتایج</vt:lpstr>
      <vt:lpstr>آزمایش‌ها و نتایج (ادامه)</vt:lpstr>
      <vt:lpstr>آزمایش‌ها و نتایج (ادامه)</vt:lpstr>
      <vt:lpstr>فهرست مطالب</vt:lpstr>
      <vt:lpstr>نتیجه‌گیری و کارهای آینده</vt:lpstr>
      <vt:lpstr>فهرست مطالب</vt:lpstr>
      <vt:lpstr>مراجع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Mohammad Mehdi Ahmadpanah</dc:creator>
  <cp:lastModifiedBy>Seyed Mohammad Mehdi Ahmadpanah</cp:lastModifiedBy>
  <cp:revision>152</cp:revision>
  <dcterms:created xsi:type="dcterms:W3CDTF">2014-05-18T19:13:50Z</dcterms:created>
  <dcterms:modified xsi:type="dcterms:W3CDTF">2014-05-19T21:57:58Z</dcterms:modified>
</cp:coreProperties>
</file>