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4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483F-D795-4FFA-8585-C3373FDB739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7581-813B-4700-9847-EF2B162F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77581-813B-4700-9847-EF2B162F9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77581-813B-4700-9847-EF2B162F9F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77581-813B-4700-9847-EF2B162F9F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77581-813B-4700-9847-EF2B162F9F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9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77581-813B-4700-9847-EF2B162F9F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878A-6476-4876-AFC3-4AE7A4D6C9E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8899-36E9-4563-B873-0BBDE2AD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1.jpeg"/><Relationship Id="rId5" Type="http://schemas.openxmlformats.org/officeDocument/2006/relationships/image" Target="../media/image8.jpeg"/><Relationship Id="rId10" Type="http://schemas.openxmlformats.org/officeDocument/2006/relationships/image" Target="../media/image14.jpeg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414" y="357763"/>
            <a:ext cx="17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cs typeface="B Nazanin" panose="00000400000000000000" pitchFamily="2" charset="-78"/>
              </a:rPr>
              <a:t>وارد کردن کد برنامه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07" y="884513"/>
            <a:ext cx="515408" cy="45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3524497"/>
            <a:ext cx="1802268" cy="608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79" y="5371943"/>
            <a:ext cx="1802268" cy="747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04" y="4622395"/>
            <a:ext cx="811681" cy="5974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836970" y="4098421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3395" y="1175240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3234122" y="2270245"/>
            <a:ext cx="2611923" cy="1262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2930" y="4033648"/>
            <a:ext cx="1593850" cy="1236255"/>
            <a:chOff x="1672930" y="2372169"/>
            <a:chExt cx="1593850" cy="123625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930399" y="2662896"/>
              <a:ext cx="1045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dirty="0" smtClean="0">
                  <a:cs typeface="B Nazanin" panose="00000400000000000000" pitchFamily="2" charset="-78"/>
                </a:rPr>
                <a:t>نام فایل در پوشه جاری قبلا وجود داشته؟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79" y="7210106"/>
            <a:ext cx="1802268" cy="6085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87" y="8269904"/>
            <a:ext cx="811681" cy="59743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2446453" y="7745930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72930" y="1704512"/>
            <a:ext cx="1593850" cy="1236255"/>
            <a:chOff x="1672930" y="2372169"/>
            <a:chExt cx="1593850" cy="123625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930399" y="2662896"/>
              <a:ext cx="1045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ایجاد فایل جدید؟</a:t>
              </a:r>
              <a:endParaRPr lang="en-US" dirty="0">
                <a:cs typeface="B Nazanin" panose="00000400000000000000" pitchFamily="2" charset="-78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2466461" y="2815157"/>
            <a:ext cx="3394" cy="3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1" y="3181605"/>
            <a:ext cx="1802268" cy="747037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2469855" y="3828754"/>
            <a:ext cx="0" cy="26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463395" y="5154866"/>
            <a:ext cx="6460" cy="25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56935" y="6044595"/>
            <a:ext cx="6460" cy="25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21" y="6293593"/>
            <a:ext cx="1802268" cy="74703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2460165" y="6958080"/>
            <a:ext cx="9690" cy="25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96528" y="3226761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گرفتن نام فایل جدید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36390" y="3486681"/>
            <a:ext cx="157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 smtClean="0">
                <a:cs typeface="B Nazanin" panose="00000400000000000000" pitchFamily="2" charset="-78"/>
              </a:rPr>
              <a:t>گرفتن فایل کد از میان </a:t>
            </a:r>
            <a:r>
              <a:rPr lang="fa-IR" sz="1600" dirty="0" err="1" smtClean="0">
                <a:cs typeface="B Nazanin" panose="00000400000000000000" pitchFamily="2" charset="-78"/>
              </a:rPr>
              <a:t>فایل‌های</a:t>
            </a:r>
            <a:r>
              <a:rPr lang="fa-IR" sz="1600" dirty="0" smtClean="0">
                <a:cs typeface="B Nazanin" panose="00000400000000000000" pitchFamily="2" charset="-78"/>
              </a:rPr>
              <a:t> موجود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72931" y="5392232"/>
            <a:ext cx="156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ایجاد فایل جدید با نام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86029" y="6311749"/>
            <a:ext cx="156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گرفتن کد برنامه ورودی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86029" y="7172290"/>
            <a:ext cx="156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err="1" smtClean="0">
                <a:cs typeface="B Nazanin" panose="00000400000000000000" pitchFamily="2" charset="-78"/>
              </a:rPr>
              <a:t>ذخیره‌سازی</a:t>
            </a:r>
            <a:r>
              <a:rPr lang="fa-IR" dirty="0" smtClean="0">
                <a:cs typeface="B Nazanin" panose="00000400000000000000" pitchFamily="2" charset="-78"/>
              </a:rPr>
              <a:t> فایل با محتوای کد برنامه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40" y="5431390"/>
            <a:ext cx="1802268" cy="60851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48" y="6529288"/>
            <a:ext cx="811681" cy="597430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4433014" y="6005314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32434" y="5393574"/>
            <a:ext cx="157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 smtClean="0">
                <a:cs typeface="B Nazanin" panose="00000400000000000000" pitchFamily="2" charset="-78"/>
              </a:rPr>
              <a:t>نمایش پیام تکراری بودن نام فایل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80" name="Elbow Connector 79"/>
          <p:cNvCxnSpPr>
            <a:endCxn id="78" idx="0"/>
          </p:cNvCxnSpPr>
          <p:nvPr/>
        </p:nvCxnSpPr>
        <p:spPr>
          <a:xfrm>
            <a:off x="3228677" y="4618436"/>
            <a:ext cx="1190718" cy="775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32434" y="1995239"/>
            <a:ext cx="58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531330" y="2871617"/>
            <a:ext cx="58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82978" y="5093786"/>
            <a:ext cx="58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340451" y="4339666"/>
            <a:ext cx="58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923" y="561148"/>
            <a:ext cx="484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400" b="1" dirty="0" smtClean="0">
                <a:cs typeface="B Nazanin" panose="00000400000000000000" pitchFamily="2" charset="-78"/>
              </a:rPr>
              <a:t>اجرای الگوریتم بازنویسی کد برنامه ورودی در حالت </a:t>
            </a:r>
            <a:r>
              <a:rPr lang="fa-IR" sz="1400" b="1" dirty="0" err="1" smtClean="0">
                <a:cs typeface="B Nazanin" panose="00000400000000000000" pitchFamily="2" charset="-78"/>
              </a:rPr>
              <a:t>غیرحساس</a:t>
            </a:r>
            <a:r>
              <a:rPr lang="fa-IR" sz="1400" b="1" dirty="0" smtClean="0">
                <a:cs typeface="B Nazanin" panose="00000400000000000000" pitchFamily="2" charset="-78"/>
              </a:rPr>
              <a:t> به پیشرفت 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16" y="884513"/>
            <a:ext cx="350709" cy="31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35" y="3825639"/>
            <a:ext cx="1226352" cy="50832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171244" y="1082338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33372" y="2859445"/>
            <a:ext cx="1084534" cy="841209"/>
            <a:chOff x="1672930" y="2372169"/>
            <a:chExt cx="1593850" cy="123625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944921" y="2577924"/>
              <a:ext cx="1045029" cy="81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000" dirty="0" smtClean="0">
                  <a:cs typeface="B Nazanin" panose="00000400000000000000" pitchFamily="2" charset="-78"/>
                </a:rPr>
                <a:t>آیا مجموعه مسیرها  </a:t>
              </a:r>
              <a:r>
                <a:rPr lang="en-US" sz="1000" dirty="0" smtClean="0">
                  <a:cs typeface="B Nazanin" panose="00000400000000000000" pitchFamily="2" charset="-78"/>
                </a:rPr>
                <a:t>F</a:t>
              </a:r>
              <a:r>
                <a:rPr lang="fa-IR" sz="1000" dirty="0" smtClean="0">
                  <a:cs typeface="B Nazanin" panose="00000400000000000000" pitchFamily="2" charset="-78"/>
                </a:rPr>
                <a:t> خالی است؟</a:t>
              </a:r>
              <a:endParaRPr lang="en-US" sz="1000" dirty="0">
                <a:cs typeface="B Nazanin" panose="00000400000000000000" pitchFamily="2" charset="-7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68" y="1450067"/>
            <a:ext cx="1226352" cy="508321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>
            <a:off x="2171244" y="3643363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166848" y="4266062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63" y="4435492"/>
            <a:ext cx="1226352" cy="50832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704834" y="1480829"/>
            <a:ext cx="95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 smtClean="0">
                <a:cs typeface="B Nazanin" panose="00000400000000000000" pitchFamily="2" charset="-78"/>
              </a:rPr>
              <a:t>تولید گراف وابستگی برنامه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33373" y="3839445"/>
            <a:ext cx="106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تهیه نسخه کپی از کد ورودی </a:t>
            </a:r>
            <a:r>
              <a:rPr lang="en-US" sz="1200" dirty="0" smtClean="0">
                <a:cs typeface="B Nazanin" panose="00000400000000000000" pitchFamily="2" charset="-78"/>
              </a:rPr>
              <a:t>M’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97508" y="4446127"/>
            <a:ext cx="113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تعیین نوع مسیرهای موجود در </a:t>
            </a:r>
            <a:r>
              <a:rPr lang="en-US" sz="1200" dirty="0" smtClean="0">
                <a:cs typeface="B Nazanin" panose="00000400000000000000" pitchFamily="2" charset="-78"/>
              </a:rPr>
              <a:t>F</a:t>
            </a:r>
            <a:endParaRPr lang="en-US" sz="1200" dirty="0">
              <a:cs typeface="B Nazanin" panose="00000400000000000000" pitchFamily="2" charset="-78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89" y="3978432"/>
            <a:ext cx="1226352" cy="4140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24" y="4706670"/>
            <a:ext cx="552308" cy="406521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3494803" y="4350132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7956" y="4035958"/>
            <a:ext cx="107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dirty="0" smtClean="0">
                <a:cs typeface="B Nazanin" panose="00000400000000000000" pitchFamily="2" charset="-78"/>
              </a:rPr>
              <a:t>نمایش کد ورودی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80" name="Elbow Connector 79"/>
          <p:cNvCxnSpPr>
            <a:endCxn id="75" idx="0"/>
          </p:cNvCxnSpPr>
          <p:nvPr/>
        </p:nvCxnSpPr>
        <p:spPr>
          <a:xfrm>
            <a:off x="2709703" y="3248460"/>
            <a:ext cx="806162" cy="729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84569" y="3601801"/>
            <a:ext cx="50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38407" y="3067674"/>
            <a:ext cx="39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162314" y="1896602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38" y="2264331"/>
            <a:ext cx="1226352" cy="5083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83243" y="2295093"/>
            <a:ext cx="110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 smtClean="0">
                <a:cs typeface="B Nazanin" panose="00000400000000000000" pitchFamily="2" charset="-78"/>
              </a:rPr>
              <a:t>مقداردهی</a:t>
            </a:r>
            <a:r>
              <a:rPr lang="fa-IR" sz="1200" dirty="0" smtClean="0">
                <a:cs typeface="B Nazanin" panose="00000400000000000000" pitchFamily="2" charset="-78"/>
              </a:rPr>
              <a:t> اولیه مجموعه مسیرها </a:t>
            </a:r>
            <a:r>
              <a:rPr lang="en-US" sz="1200" dirty="0" smtClean="0">
                <a:cs typeface="B Nazanin" panose="00000400000000000000" pitchFamily="2" charset="-78"/>
              </a:rPr>
              <a:t>F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75639" y="2710149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20047" y="5592963"/>
            <a:ext cx="1084534" cy="841209"/>
            <a:chOff x="1672930" y="2372169"/>
            <a:chExt cx="1593850" cy="123625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936817" y="2486877"/>
              <a:ext cx="1045029" cy="104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000" dirty="0" smtClean="0">
                  <a:cs typeface="B Nazanin" panose="00000400000000000000" pitchFamily="2" charset="-78"/>
                </a:rPr>
                <a:t>آیا تمام مسیرهای </a:t>
              </a:r>
              <a:r>
                <a:rPr lang="en-US" sz="1000" dirty="0" smtClean="0">
                  <a:cs typeface="B Nazanin" panose="00000400000000000000" pitchFamily="2" charset="-78"/>
                </a:rPr>
                <a:t>F</a:t>
              </a:r>
              <a:r>
                <a:rPr lang="fa-IR" sz="1000" dirty="0" smtClean="0">
                  <a:cs typeface="B Nazanin" panose="00000400000000000000" pitchFamily="2" charset="-78"/>
                </a:rPr>
                <a:t> برر</a:t>
              </a:r>
              <a:r>
                <a:rPr lang="fa-IR" sz="1000" dirty="0" smtClean="0">
                  <a:cs typeface="B Nazanin" panose="00000400000000000000" pitchFamily="2" charset="-78"/>
                </a:rPr>
                <a:t>سی شده است؟</a:t>
              </a:r>
              <a:endParaRPr lang="en-US" sz="1000" dirty="0">
                <a:cs typeface="B Nazanin" panose="00000400000000000000" pitchFamily="2" charset="-78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2157918" y="6376880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92" idx="0"/>
          </p:cNvCxnSpPr>
          <p:nvPr/>
        </p:nvCxnSpPr>
        <p:spPr>
          <a:xfrm>
            <a:off x="2696378" y="5981978"/>
            <a:ext cx="818969" cy="214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71244" y="6335319"/>
            <a:ext cx="397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725082" y="5801192"/>
            <a:ext cx="397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62314" y="5437317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7" y="5073219"/>
            <a:ext cx="725174" cy="410412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2157918" y="4904034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56" y="6547255"/>
            <a:ext cx="1226352" cy="50832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71376" y="6652932"/>
            <a:ext cx="113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تولید شرط‌ مسیر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6" name="Elbow Connector 5"/>
          <p:cNvCxnSpPr>
            <a:stCxn id="58" idx="2"/>
            <a:endCxn id="55" idx="1"/>
          </p:cNvCxnSpPr>
          <p:nvPr/>
        </p:nvCxnSpPr>
        <p:spPr>
          <a:xfrm rot="5400000" flipH="1">
            <a:off x="1092704" y="5985449"/>
            <a:ext cx="1777151" cy="363105"/>
          </a:xfrm>
          <a:prstGeom prst="bentConnector4">
            <a:avLst>
              <a:gd name="adj1" fmla="val -12863"/>
              <a:gd name="adj2" fmla="val 231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971691" y="6714482"/>
            <a:ext cx="1084534" cy="841209"/>
            <a:chOff x="1672930" y="2372169"/>
            <a:chExt cx="1593850" cy="123625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1930560" y="2526674"/>
              <a:ext cx="1045029" cy="92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700" dirty="0" smtClean="0">
                  <a:cs typeface="B Nazanin" panose="00000400000000000000" pitchFamily="2" charset="-78"/>
                </a:rPr>
                <a:t>آیا همه </a:t>
              </a:r>
              <a:r>
                <a:rPr lang="fa-IR" sz="700" dirty="0" err="1" smtClean="0">
                  <a:cs typeface="B Nazanin" panose="00000400000000000000" pitchFamily="2" charset="-78"/>
                </a:rPr>
                <a:t>گره‌های</a:t>
              </a:r>
              <a:r>
                <a:rPr lang="fa-IR" sz="700" dirty="0" smtClean="0">
                  <a:cs typeface="B Nazanin" panose="00000400000000000000" pitchFamily="2" charset="-78"/>
                </a:rPr>
                <a:t> روی </a:t>
              </a:r>
              <a:r>
                <a:rPr lang="en-US" sz="700" dirty="0" smtClean="0">
                  <a:cs typeface="B Nazanin" panose="00000400000000000000" pitchFamily="2" charset="-78"/>
                </a:rPr>
                <a:t>PDG</a:t>
              </a:r>
              <a:r>
                <a:rPr lang="fa-IR" sz="700" dirty="0" smtClean="0">
                  <a:cs typeface="B Nazanin" panose="00000400000000000000" pitchFamily="2" charset="-78"/>
                </a:rPr>
                <a:t> که دستور </a:t>
              </a:r>
              <a:r>
                <a:rPr lang="en-US" sz="700" dirty="0" smtClean="0">
                  <a:cs typeface="B Nazanin" panose="00000400000000000000" pitchFamily="2" charset="-78"/>
                </a:rPr>
                <a:t>outL </a:t>
              </a:r>
              <a:r>
                <a:rPr lang="fa-IR" sz="700" dirty="0" smtClean="0">
                  <a:cs typeface="B Nazanin" panose="00000400000000000000" pitchFamily="2" charset="-78"/>
                </a:rPr>
                <a:t> هستند بررسی شدند؟</a:t>
              </a:r>
              <a:endParaRPr lang="en-US" sz="700" dirty="0">
                <a:cs typeface="B Nazanin" panose="00000400000000000000" pitchFamily="2" charset="-78"/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3510951" y="7502099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24277" y="7460538"/>
            <a:ext cx="397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2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89" y="7672474"/>
            <a:ext cx="1226352" cy="50832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928200" y="7712791"/>
            <a:ext cx="1133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Nazanin" panose="00000400000000000000" pitchFamily="2" charset="-78"/>
              </a:rPr>
              <a:t>نمایش نسخه کپی شده </a:t>
            </a:r>
            <a:r>
              <a:rPr lang="en-US" sz="1100" dirty="0" smtClean="0">
                <a:cs typeface="B Nazanin" panose="00000400000000000000" pitchFamily="2" charset="-78"/>
              </a:rPr>
              <a:t>M’</a:t>
            </a:r>
            <a:endParaRPr lang="en-US" sz="1100" dirty="0">
              <a:cs typeface="B Nazanin" panose="00000400000000000000" pitchFamily="2" charset="-78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97" y="8493145"/>
            <a:ext cx="552308" cy="406521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 flipH="1">
            <a:off x="3504776" y="8136607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31050" y="6903161"/>
            <a:ext cx="397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2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5" y="7637339"/>
            <a:ext cx="1226352" cy="50832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329856" y="7677656"/>
            <a:ext cx="1133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Nazanin" panose="00000400000000000000" pitchFamily="2" charset="-78"/>
              </a:rPr>
              <a:t>بازنویسی دستور با </a:t>
            </a:r>
            <a:r>
              <a:rPr lang="fa-IR" sz="1100" dirty="0" err="1" smtClean="0">
                <a:cs typeface="B Nazanin" panose="00000400000000000000" pitchFamily="2" charset="-78"/>
              </a:rPr>
              <a:t>گزاره‌های</a:t>
            </a:r>
            <a:r>
              <a:rPr lang="fa-IR" sz="1100" dirty="0" smtClean="0">
                <a:cs typeface="B Nazanin" panose="00000400000000000000" pitchFamily="2" charset="-78"/>
              </a:rPr>
              <a:t> جدید</a:t>
            </a:r>
            <a:endParaRPr lang="en-US" sz="1100" dirty="0">
              <a:cs typeface="B Nazanin" panose="00000400000000000000" pitchFamily="2" charset="-78"/>
            </a:endParaRPr>
          </a:p>
        </p:txBody>
      </p:sp>
      <p:cxnSp>
        <p:nvCxnSpPr>
          <p:cNvPr id="12" name="Elbow Connector 11"/>
          <p:cNvCxnSpPr>
            <a:endCxn id="86" idx="0"/>
          </p:cNvCxnSpPr>
          <p:nvPr/>
        </p:nvCxnSpPr>
        <p:spPr>
          <a:xfrm>
            <a:off x="4030825" y="7116037"/>
            <a:ext cx="886696" cy="521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15347" y="6561024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60" y="6196926"/>
            <a:ext cx="725174" cy="410412"/>
          </a:xfrm>
          <a:prstGeom prst="rect">
            <a:avLst/>
          </a:prstGeom>
        </p:spPr>
      </p:pic>
      <p:cxnSp>
        <p:nvCxnSpPr>
          <p:cNvPr id="18" name="Elbow Connector 17"/>
          <p:cNvCxnSpPr/>
          <p:nvPr/>
        </p:nvCxnSpPr>
        <p:spPr>
          <a:xfrm rot="5400000" flipH="1">
            <a:off x="3525964" y="6725528"/>
            <a:ext cx="1743528" cy="1039587"/>
          </a:xfrm>
          <a:prstGeom prst="bentConnector4">
            <a:avLst>
              <a:gd name="adj1" fmla="val -13111"/>
              <a:gd name="adj2" fmla="val -680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923" y="561148"/>
            <a:ext cx="484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400" b="1" dirty="0" smtClean="0">
                <a:cs typeface="B Nazanin" panose="00000400000000000000" pitchFamily="2" charset="-78"/>
              </a:rPr>
              <a:t>اجرای الگوریتم بازنویسی کد برنامه ورودی در حالت </a:t>
            </a:r>
            <a:r>
              <a:rPr lang="fa-IR" sz="1400" b="1" dirty="0" smtClean="0">
                <a:cs typeface="B Nazanin" panose="00000400000000000000" pitchFamily="2" charset="-78"/>
              </a:rPr>
              <a:t>حساس </a:t>
            </a:r>
            <a:r>
              <a:rPr lang="fa-IR" sz="1400" b="1" dirty="0" smtClean="0">
                <a:cs typeface="B Nazanin" panose="00000400000000000000" pitchFamily="2" charset="-78"/>
              </a:rPr>
              <a:t>به پیشرفت 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16" y="884513"/>
            <a:ext cx="350709" cy="31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35" y="3825639"/>
            <a:ext cx="1226352" cy="50832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171244" y="1082338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33372" y="2859445"/>
            <a:ext cx="1084534" cy="841209"/>
            <a:chOff x="1672930" y="2372169"/>
            <a:chExt cx="1593850" cy="123625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930" y="2372169"/>
              <a:ext cx="1593850" cy="123625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944921" y="2577924"/>
              <a:ext cx="1045029" cy="81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000" dirty="0" smtClean="0">
                  <a:cs typeface="B Nazanin" panose="00000400000000000000" pitchFamily="2" charset="-78"/>
                </a:rPr>
                <a:t>آیا مجموعه مسیرها  </a:t>
              </a:r>
              <a:r>
                <a:rPr lang="en-US" sz="1000" dirty="0" smtClean="0">
                  <a:cs typeface="B Nazanin" panose="00000400000000000000" pitchFamily="2" charset="-78"/>
                </a:rPr>
                <a:t>D</a:t>
              </a:r>
              <a:r>
                <a:rPr lang="fa-IR" sz="1000" dirty="0" smtClean="0">
                  <a:cs typeface="B Nazanin" panose="00000400000000000000" pitchFamily="2" charset="-78"/>
                </a:rPr>
                <a:t> </a:t>
              </a:r>
              <a:r>
                <a:rPr lang="fa-IR" sz="1000" dirty="0" smtClean="0">
                  <a:cs typeface="B Nazanin" panose="00000400000000000000" pitchFamily="2" charset="-78"/>
                </a:rPr>
                <a:t>خالی است؟</a:t>
              </a:r>
              <a:endParaRPr lang="en-US" sz="1000" dirty="0">
                <a:cs typeface="B Nazanin" panose="00000400000000000000" pitchFamily="2" charset="-7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87" y="1449011"/>
            <a:ext cx="1370132" cy="508321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>
            <a:off x="2171244" y="3643363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166848" y="4266062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63" y="4435493"/>
            <a:ext cx="1226352" cy="32537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70087" y="1490604"/>
            <a:ext cx="1370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cs typeface="B Nazanin" panose="00000400000000000000" pitchFamily="2" charset="-78"/>
              </a:rPr>
              <a:t>اجرای الگوریتم </a:t>
            </a:r>
            <a:r>
              <a:rPr lang="fa-IR" sz="1050" dirty="0" err="1" smtClean="0">
                <a:cs typeface="B Nazanin" panose="00000400000000000000" pitchFamily="2" charset="-78"/>
              </a:rPr>
              <a:t>غیرحساس</a:t>
            </a:r>
            <a:r>
              <a:rPr lang="fa-IR" sz="1050" dirty="0" smtClean="0">
                <a:cs typeface="B Nazanin" panose="00000400000000000000" pitchFamily="2" charset="-78"/>
              </a:rPr>
              <a:t> به پیشرفت = </a:t>
            </a:r>
            <a:r>
              <a:rPr lang="en-US" sz="1050" dirty="0" smtClean="0">
                <a:cs typeface="B Nazanin" panose="00000400000000000000" pitchFamily="2" charset="-78"/>
              </a:rPr>
              <a:t>M’</a:t>
            </a:r>
            <a:endParaRPr lang="en-US" sz="1050" dirty="0">
              <a:cs typeface="B Nazanin" panose="00000400000000000000" pitchFamily="2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16745" y="3915219"/>
            <a:ext cx="106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تعیین مقدار </a:t>
            </a:r>
            <a:r>
              <a:rPr lang="en-US" sz="1200" dirty="0" smtClean="0">
                <a:cs typeface="B Nazanin" panose="00000400000000000000" pitchFamily="2" charset="-78"/>
              </a:rPr>
              <a:t>H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97508" y="4446127"/>
            <a:ext cx="113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 smtClean="0">
                <a:cs typeface="B Nazanin" panose="00000400000000000000" pitchFamily="2" charset="-78"/>
              </a:rPr>
              <a:t>h = H</a:t>
            </a:r>
            <a:endParaRPr lang="en-US" sz="1200" dirty="0">
              <a:cs typeface="B Nazanin" panose="00000400000000000000" pitchFamily="2" charset="-78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89" y="3978432"/>
            <a:ext cx="1226352" cy="4140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24" y="4706670"/>
            <a:ext cx="552308" cy="406521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3494803" y="4350132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7956" y="4035958"/>
            <a:ext cx="107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نمایش </a:t>
            </a:r>
            <a:r>
              <a:rPr lang="en-US" sz="1200" dirty="0" smtClean="0">
                <a:cs typeface="B Nazanin" panose="00000400000000000000" pitchFamily="2" charset="-78"/>
              </a:rPr>
              <a:t>M’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80" name="Elbow Connector 79"/>
          <p:cNvCxnSpPr>
            <a:endCxn id="75" idx="0"/>
          </p:cNvCxnSpPr>
          <p:nvPr/>
        </p:nvCxnSpPr>
        <p:spPr>
          <a:xfrm>
            <a:off x="2709703" y="3248460"/>
            <a:ext cx="806162" cy="729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84569" y="3601801"/>
            <a:ext cx="50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38407" y="3067674"/>
            <a:ext cx="39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162314" y="1896602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38" y="2264331"/>
            <a:ext cx="1226352" cy="5083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83243" y="2295093"/>
            <a:ext cx="110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err="1" smtClean="0">
                <a:cs typeface="B Nazanin" panose="00000400000000000000" pitchFamily="2" charset="-78"/>
              </a:rPr>
              <a:t>مقداردهی</a:t>
            </a:r>
            <a:r>
              <a:rPr lang="fa-IR" sz="1200" dirty="0" smtClean="0">
                <a:cs typeface="B Nazanin" panose="00000400000000000000" pitchFamily="2" charset="-78"/>
              </a:rPr>
              <a:t> اولیه مجموعه مسیرها </a:t>
            </a:r>
            <a:r>
              <a:rPr lang="en-US" sz="1200" dirty="0" smtClean="0">
                <a:cs typeface="B Nazanin" panose="00000400000000000000" pitchFamily="2" charset="-78"/>
              </a:rPr>
              <a:t>D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75639" y="2710149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764762" y="5461047"/>
            <a:ext cx="795099" cy="616711"/>
            <a:chOff x="1885607" y="2416271"/>
            <a:chExt cx="1168492" cy="90632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607" y="2416271"/>
              <a:ext cx="1168492" cy="90632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958773" y="2681634"/>
              <a:ext cx="1045029" cy="36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000" dirty="0" smtClean="0">
                  <a:cs typeface="B Nazanin" panose="00000400000000000000" pitchFamily="2" charset="-78"/>
                </a:rPr>
                <a:t>h = 0?</a:t>
              </a:r>
              <a:endParaRPr lang="en-US" sz="1000" dirty="0">
                <a:cs typeface="B Nazanin" panose="00000400000000000000" pitchFamily="2" charset="-78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2157918" y="6005405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79" idx="0"/>
          </p:cNvCxnSpPr>
          <p:nvPr/>
        </p:nvCxnSpPr>
        <p:spPr>
          <a:xfrm>
            <a:off x="2536325" y="5746483"/>
            <a:ext cx="984272" cy="261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71244" y="5963844"/>
            <a:ext cx="397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65029" y="5565697"/>
            <a:ext cx="397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62314" y="5275392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7" y="4911294"/>
            <a:ext cx="725174" cy="410412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2157918" y="4713872"/>
            <a:ext cx="0" cy="17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64" y="6175780"/>
            <a:ext cx="1350944" cy="50832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424460" y="6225887"/>
            <a:ext cx="1415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00" dirty="0" smtClean="0">
                <a:cs typeface="B Nazanin" panose="00000400000000000000" pitchFamily="2" charset="-78"/>
              </a:rPr>
              <a:t>بازنویسی دستور جاری با توجه به نتیجه </a:t>
            </a:r>
            <a:r>
              <a:rPr lang="fa-IR" sz="1000" dirty="0" err="1" smtClean="0">
                <a:cs typeface="B Nazanin" panose="00000400000000000000" pitchFamily="2" charset="-78"/>
              </a:rPr>
              <a:t>تحلیل‌گر</a:t>
            </a:r>
            <a:r>
              <a:rPr lang="fa-IR" sz="1000" dirty="0" smtClean="0">
                <a:cs typeface="B Nazanin" panose="00000400000000000000" pitchFamily="2" charset="-78"/>
              </a:rPr>
              <a:t> حلقه</a:t>
            </a:r>
            <a:endParaRPr lang="en-US" sz="1000" dirty="0">
              <a:cs typeface="B Nazanin" panose="00000400000000000000" pitchFamily="2" charset="-78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5400000" flipH="1">
            <a:off x="981088" y="5903390"/>
            <a:ext cx="1999866" cy="362587"/>
          </a:xfrm>
          <a:prstGeom prst="bentConnector4">
            <a:avLst>
              <a:gd name="adj1" fmla="val -11431"/>
              <a:gd name="adj2" fmla="val 232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21" y="6008093"/>
            <a:ext cx="1226352" cy="50832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942905" y="6096307"/>
            <a:ext cx="1133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Nazanin" panose="00000400000000000000" pitchFamily="2" charset="-78"/>
              </a:rPr>
              <a:t>نمایش </a:t>
            </a:r>
            <a:r>
              <a:rPr lang="en-US" sz="1100" dirty="0" smtClean="0">
                <a:cs typeface="B Nazanin" panose="00000400000000000000" pitchFamily="2" charset="-78"/>
              </a:rPr>
              <a:t>M’</a:t>
            </a:r>
            <a:endParaRPr lang="en-US" sz="1100" dirty="0">
              <a:cs typeface="B Nazanin" panose="00000400000000000000" pitchFamily="2" charset="-78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29" y="6828764"/>
            <a:ext cx="552308" cy="406521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 flipH="1">
            <a:off x="3509508" y="6472226"/>
            <a:ext cx="4396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153523" y="6621557"/>
            <a:ext cx="4396" cy="1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38" y="6790988"/>
            <a:ext cx="1226352" cy="3253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84183" y="6801622"/>
            <a:ext cx="113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 smtClean="0">
                <a:cs typeface="B Nazanin" panose="00000400000000000000" pitchFamily="2" charset="-78"/>
              </a:rPr>
              <a:t>h = h - 1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49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548" y="509149"/>
            <a:ext cx="32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cs typeface="B Nazanin" panose="00000400000000000000" pitchFamily="2" charset="-78"/>
              </a:rPr>
              <a:t>نمایش گراف وابستگی کد برنامه ورودی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07" y="884513"/>
            <a:ext cx="515408" cy="45918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463395" y="1175240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79" y="6083193"/>
            <a:ext cx="1802268" cy="6085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87" y="7142991"/>
            <a:ext cx="811681" cy="59743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2446453" y="6619017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07" y="1696078"/>
            <a:ext cx="1802268" cy="7470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07" y="3534241"/>
            <a:ext cx="1802268" cy="608515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H="1">
            <a:off x="2473263" y="2368730"/>
            <a:ext cx="6460" cy="25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49" y="2617728"/>
            <a:ext cx="1802268" cy="747037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H="1">
            <a:off x="2476493" y="3282215"/>
            <a:ext cx="9690" cy="25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86029" y="1885161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ساخت </a:t>
            </a:r>
            <a:r>
              <a:rPr lang="en-US" dirty="0" smtClean="0">
                <a:cs typeface="B Nazanin" panose="00000400000000000000" pitchFamily="2" charset="-78"/>
              </a:rPr>
              <a:t>CFG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5587" y="2806580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ساخت </a:t>
            </a:r>
            <a:r>
              <a:rPr lang="en-US" dirty="0" smtClean="0">
                <a:cs typeface="B Nazanin" panose="00000400000000000000" pitchFamily="2" charset="-78"/>
              </a:rPr>
              <a:t>FDT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9569" y="3620737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ساخت </a:t>
            </a:r>
            <a:r>
              <a:rPr lang="en-US" dirty="0" smtClean="0">
                <a:cs typeface="B Nazanin" panose="00000400000000000000" pitchFamily="2" charset="-78"/>
              </a:rPr>
              <a:t>CDG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79" y="5273479"/>
            <a:ext cx="1802268" cy="60851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>
            <a:off x="2456935" y="4107968"/>
            <a:ext cx="6460" cy="25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21" y="4356966"/>
            <a:ext cx="1802268" cy="74703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2460165" y="5021453"/>
            <a:ext cx="9690" cy="25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89259" y="4545818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ساخت </a:t>
            </a:r>
            <a:r>
              <a:rPr lang="en-US" dirty="0" smtClean="0">
                <a:cs typeface="B Nazanin" panose="00000400000000000000" pitchFamily="2" charset="-78"/>
              </a:rPr>
              <a:t>DDG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63241" y="5359975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ساخت </a:t>
            </a:r>
            <a:r>
              <a:rPr lang="en-US" dirty="0" smtClean="0">
                <a:cs typeface="B Nazanin" panose="00000400000000000000" pitchFamily="2" charset="-78"/>
              </a:rPr>
              <a:t>PDG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460165" y="5823547"/>
            <a:ext cx="9690" cy="25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63241" y="6208710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نمایش </a:t>
            </a:r>
            <a:r>
              <a:rPr lang="en-US" dirty="0" smtClean="0">
                <a:cs typeface="B Nazanin" panose="00000400000000000000" pitchFamily="2" charset="-78"/>
              </a:rPr>
              <a:t>PDG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0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178" y="523656"/>
            <a:ext cx="27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نمایش راهنما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07" y="884513"/>
            <a:ext cx="515408" cy="45918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463395" y="1175240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07" y="1696078"/>
            <a:ext cx="1802268" cy="74703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86029" y="1885161"/>
            <a:ext cx="15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نمایش فایل راهنما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54" y="2923547"/>
            <a:ext cx="811681" cy="59743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2454320" y="2399573"/>
            <a:ext cx="6460" cy="5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232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Mohammad Mehdi Ahmadpanah</dc:creator>
  <cp:lastModifiedBy>Seyed Mohammad Mehdi Ahmadpanah</cp:lastModifiedBy>
  <cp:revision>93</cp:revision>
  <dcterms:created xsi:type="dcterms:W3CDTF">2015-09-25T18:35:52Z</dcterms:created>
  <dcterms:modified xsi:type="dcterms:W3CDTF">2015-09-25T19:29:18Z</dcterms:modified>
</cp:coreProperties>
</file>