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258" r:id="rId6"/>
    <p:sldId id="257" r:id="rId7"/>
    <p:sldId id="297" r:id="rId8"/>
    <p:sldId id="260" r:id="rId9"/>
    <p:sldId id="308" r:id="rId10"/>
    <p:sldId id="304" r:id="rId11"/>
    <p:sldId id="300" r:id="rId12"/>
    <p:sldId id="306" r:id="rId13"/>
    <p:sldId id="307" r:id="rId14"/>
    <p:sldId id="309" r:id="rId15"/>
    <p:sldId id="316" r:id="rId16"/>
    <p:sldId id="336" r:id="rId17"/>
    <p:sldId id="310" r:id="rId18"/>
    <p:sldId id="347" r:id="rId19"/>
    <p:sldId id="343" r:id="rId20"/>
    <p:sldId id="298" r:id="rId21"/>
    <p:sldId id="359" r:id="rId22"/>
    <p:sldId id="317" r:id="rId23"/>
    <p:sldId id="340" r:id="rId24"/>
    <p:sldId id="341" r:id="rId25"/>
    <p:sldId id="342" r:id="rId26"/>
    <p:sldId id="344" r:id="rId27"/>
    <p:sldId id="345" r:id="rId28"/>
    <p:sldId id="346" r:id="rId29"/>
    <p:sldId id="348" r:id="rId30"/>
    <p:sldId id="349" r:id="rId31"/>
    <p:sldId id="350" r:id="rId32"/>
    <p:sldId id="351" r:id="rId33"/>
    <p:sldId id="352" r:id="rId34"/>
    <p:sldId id="353" r:id="rId35"/>
    <p:sldId id="354" r:id="rId36"/>
    <p:sldId id="356" r:id="rId37"/>
    <p:sldId id="357" r:id="rId38"/>
    <p:sldId id="358" r:id="rId39"/>
    <p:sldId id="311" r:id="rId40"/>
    <p:sldId id="318" r:id="rId41"/>
    <p:sldId id="319" r:id="rId42"/>
    <p:sldId id="320" r:id="rId43"/>
    <p:sldId id="325" r:id="rId44"/>
    <p:sldId id="312" r:id="rId45"/>
    <p:sldId id="328" r:id="rId46"/>
    <p:sldId id="329" r:id="rId47"/>
    <p:sldId id="331" r:id="rId48"/>
    <p:sldId id="313" r:id="rId49"/>
    <p:sldId id="315" r:id="rId50"/>
    <p:sldId id="330" r:id="rId51"/>
    <p:sldId id="332" r:id="rId52"/>
    <p:sldId id="333" r:id="rId53"/>
    <p:sldId id="334" r:id="rId54"/>
    <p:sldId id="335" r:id="rId55"/>
    <p:sldId id="26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a:srgbClr val="F6AC41"/>
    <a:srgbClr val="DE3B3C"/>
    <a:srgbClr val="ABC61F"/>
    <a:srgbClr val="1573BD"/>
    <a:srgbClr val="807F83"/>
    <a:srgbClr val="3C1B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429B2-71BD-FE78-F8E4-03DADDCAAEC4}" v="17" dt="2023-04-21T03:13:18.329"/>
    <p1510:client id="{2125089E-2A23-FB0C-42F8-19F3D9BDB13E}" v="1" dt="2023-04-21T01:00:15.950"/>
    <p1510:client id="{3F03B7B9-C125-4050-82DF-F760F8519A26}" v="1837" dt="2023-04-20T18:59:59.221"/>
    <p1510:client id="{6725B470-F856-AD91-6B43-F7E3D90A1F6D}" v="338" vWet="339" dt="2023-04-20T20:00:50.013"/>
    <p1510:client id="{6DA6B209-1466-E105-4C94-F010EA8EDBA6}" v="766" dt="2023-04-20T19:30:42.181"/>
    <p1510:client id="{E2EB369B-0AF2-4516-8463-24E953B570B3}" v="1676" dt="2023-04-21T09:08:09.653"/>
    <p1510:client id="{F0B400F4-4A63-F1B5-84FE-86DD05F6B08D}" v="20" dt="2023-04-20T20:03:10.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autoAdjust="0"/>
    <p:restoredTop sz="85900" autoAdjust="0"/>
  </p:normalViewPr>
  <p:slideViewPr>
    <p:cSldViewPr snapToGrid="0" snapToObjects="1">
      <p:cViewPr varScale="1">
        <p:scale>
          <a:sx n="62" d="100"/>
          <a:sy n="62" d="100"/>
        </p:scale>
        <p:origin x="15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E7E02-177F-1742-9B54-4359DFA80663}" type="datetimeFigureOut">
              <a:rPr lang="en-US" smtClean="0"/>
              <a:t>4/21/2023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90D64E-5987-2D4B-9D87-3BA09D935B88}" type="slidenum">
              <a:rPr lang="en-US" smtClean="0"/>
              <a:t>‹#›</a:t>
            </a:fld>
            <a:endParaRPr lang="en-US"/>
          </a:p>
        </p:txBody>
      </p:sp>
    </p:spTree>
    <p:extLst>
      <p:ext uri="{BB962C8B-B14F-4D97-AF65-F5344CB8AC3E}">
        <p14:creationId xmlns:p14="http://schemas.microsoft.com/office/powerpoint/2010/main" val="313589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7568-298B-6740-9B9F-550E69FACD20}" type="datetimeFigureOut">
              <a:rPr lang="en-US" smtClean="0"/>
              <a:t>4/21/2023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DC7D68-8AC4-0440-B1C1-67A64591BBB7}" type="slidenum">
              <a:rPr lang="en-US" smtClean="0"/>
              <a:t>‹#›</a:t>
            </a:fld>
            <a:endParaRPr lang="en-US"/>
          </a:p>
        </p:txBody>
      </p:sp>
    </p:spTree>
    <p:extLst>
      <p:ext uri="{BB962C8B-B14F-4D97-AF65-F5344CB8AC3E}">
        <p14:creationId xmlns:p14="http://schemas.microsoft.com/office/powerpoint/2010/main" val="1044458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a:t>
            </a:fld>
            <a:endParaRPr lang="en-US"/>
          </a:p>
        </p:txBody>
      </p:sp>
    </p:spTree>
    <p:extLst>
      <p:ext uri="{BB962C8B-B14F-4D97-AF65-F5344CB8AC3E}">
        <p14:creationId xmlns:p14="http://schemas.microsoft.com/office/powerpoint/2010/main" val="428541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10</a:t>
            </a:fld>
            <a:endParaRPr lang="en-US"/>
          </a:p>
        </p:txBody>
      </p:sp>
    </p:spTree>
    <p:extLst>
      <p:ext uri="{BB962C8B-B14F-4D97-AF65-F5344CB8AC3E}">
        <p14:creationId xmlns:p14="http://schemas.microsoft.com/office/powerpoint/2010/main" val="2459266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11</a:t>
            </a:fld>
            <a:endParaRPr lang="en-US"/>
          </a:p>
        </p:txBody>
      </p:sp>
    </p:spTree>
    <p:extLst>
      <p:ext uri="{BB962C8B-B14F-4D97-AF65-F5344CB8AC3E}">
        <p14:creationId xmlns:p14="http://schemas.microsoft.com/office/powerpoint/2010/main" val="38834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12</a:t>
            </a:fld>
            <a:endParaRPr lang="en-US"/>
          </a:p>
        </p:txBody>
      </p:sp>
    </p:spTree>
    <p:extLst>
      <p:ext uri="{BB962C8B-B14F-4D97-AF65-F5344CB8AC3E}">
        <p14:creationId xmlns:p14="http://schemas.microsoft.com/office/powerpoint/2010/main" val="303895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13</a:t>
            </a:fld>
            <a:endParaRPr lang="en-US"/>
          </a:p>
        </p:txBody>
      </p:sp>
    </p:spTree>
    <p:extLst>
      <p:ext uri="{BB962C8B-B14F-4D97-AF65-F5344CB8AC3E}">
        <p14:creationId xmlns:p14="http://schemas.microsoft.com/office/powerpoint/2010/main" val="104279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14</a:t>
            </a:fld>
            <a:endParaRPr lang="en-US"/>
          </a:p>
        </p:txBody>
      </p:sp>
    </p:spTree>
    <p:extLst>
      <p:ext uri="{BB962C8B-B14F-4D97-AF65-F5344CB8AC3E}">
        <p14:creationId xmlns:p14="http://schemas.microsoft.com/office/powerpoint/2010/main" val="382267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15</a:t>
            </a:fld>
            <a:endParaRPr lang="en-US"/>
          </a:p>
        </p:txBody>
      </p:sp>
    </p:spTree>
    <p:extLst>
      <p:ext uri="{BB962C8B-B14F-4D97-AF65-F5344CB8AC3E}">
        <p14:creationId xmlns:p14="http://schemas.microsoft.com/office/powerpoint/2010/main" val="104896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16</a:t>
            </a:fld>
            <a:endParaRPr lang="en-US"/>
          </a:p>
        </p:txBody>
      </p:sp>
    </p:spTree>
    <p:extLst>
      <p:ext uri="{BB962C8B-B14F-4D97-AF65-F5344CB8AC3E}">
        <p14:creationId xmlns:p14="http://schemas.microsoft.com/office/powerpoint/2010/main" val="330582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17</a:t>
            </a:fld>
            <a:endParaRPr lang="en-US"/>
          </a:p>
        </p:txBody>
      </p:sp>
    </p:spTree>
    <p:extLst>
      <p:ext uri="{BB962C8B-B14F-4D97-AF65-F5344CB8AC3E}">
        <p14:creationId xmlns:p14="http://schemas.microsoft.com/office/powerpoint/2010/main" val="3149297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19</a:t>
            </a:fld>
            <a:endParaRPr lang="en-US"/>
          </a:p>
        </p:txBody>
      </p:sp>
    </p:spTree>
    <p:extLst>
      <p:ext uri="{BB962C8B-B14F-4D97-AF65-F5344CB8AC3E}">
        <p14:creationId xmlns:p14="http://schemas.microsoft.com/office/powerpoint/2010/main" val="4262898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DC7D68-8AC4-0440-B1C1-67A64591BBB7}" type="slidenum">
              <a:rPr lang="en-US" smtClean="0"/>
              <a:t>36</a:t>
            </a:fld>
            <a:endParaRPr lang="en-US"/>
          </a:p>
        </p:txBody>
      </p:sp>
    </p:spTree>
    <p:extLst>
      <p:ext uri="{BB962C8B-B14F-4D97-AF65-F5344CB8AC3E}">
        <p14:creationId xmlns:p14="http://schemas.microsoft.com/office/powerpoint/2010/main" val="100943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2</a:t>
            </a:fld>
            <a:endParaRPr lang="en-US"/>
          </a:p>
        </p:txBody>
      </p:sp>
    </p:spTree>
    <p:extLst>
      <p:ext uri="{BB962C8B-B14F-4D97-AF65-F5344CB8AC3E}">
        <p14:creationId xmlns:p14="http://schemas.microsoft.com/office/powerpoint/2010/main" val="1717301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DC7D68-8AC4-0440-B1C1-67A64591BBB7}" type="slidenum">
              <a:rPr lang="en-US" smtClean="0"/>
              <a:t>41</a:t>
            </a:fld>
            <a:endParaRPr lang="en-US"/>
          </a:p>
        </p:txBody>
      </p:sp>
    </p:spTree>
    <p:extLst>
      <p:ext uri="{BB962C8B-B14F-4D97-AF65-F5344CB8AC3E}">
        <p14:creationId xmlns:p14="http://schemas.microsoft.com/office/powerpoint/2010/main" val="2844172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DC7D68-8AC4-0440-B1C1-67A64591BBB7}" type="slidenum">
              <a:rPr lang="en-US" smtClean="0"/>
              <a:t>45</a:t>
            </a:fld>
            <a:endParaRPr lang="en-US"/>
          </a:p>
        </p:txBody>
      </p:sp>
    </p:spTree>
    <p:extLst>
      <p:ext uri="{BB962C8B-B14F-4D97-AF65-F5344CB8AC3E}">
        <p14:creationId xmlns:p14="http://schemas.microsoft.com/office/powerpoint/2010/main" val="2668750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DC7D68-8AC4-0440-B1C1-67A64591BBB7}" type="slidenum">
              <a:rPr lang="en-US" smtClean="0"/>
              <a:t>46</a:t>
            </a:fld>
            <a:endParaRPr lang="en-US"/>
          </a:p>
        </p:txBody>
      </p:sp>
    </p:spTree>
    <p:extLst>
      <p:ext uri="{BB962C8B-B14F-4D97-AF65-F5344CB8AC3E}">
        <p14:creationId xmlns:p14="http://schemas.microsoft.com/office/powerpoint/2010/main" val="77390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52</a:t>
            </a:fld>
            <a:endParaRPr lang="en-US"/>
          </a:p>
        </p:txBody>
      </p:sp>
    </p:spTree>
    <p:extLst>
      <p:ext uri="{BB962C8B-B14F-4D97-AF65-F5344CB8AC3E}">
        <p14:creationId xmlns:p14="http://schemas.microsoft.com/office/powerpoint/2010/main" val="428541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3</a:t>
            </a:fld>
            <a:endParaRPr lang="en-US"/>
          </a:p>
        </p:txBody>
      </p:sp>
    </p:spTree>
    <p:extLst>
      <p:ext uri="{BB962C8B-B14F-4D97-AF65-F5344CB8AC3E}">
        <p14:creationId xmlns:p14="http://schemas.microsoft.com/office/powerpoint/2010/main" val="180371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4</a:t>
            </a:fld>
            <a:endParaRPr lang="en-US"/>
          </a:p>
        </p:txBody>
      </p:sp>
    </p:spTree>
    <p:extLst>
      <p:ext uri="{BB962C8B-B14F-4D97-AF65-F5344CB8AC3E}">
        <p14:creationId xmlns:p14="http://schemas.microsoft.com/office/powerpoint/2010/main" val="93680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5</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6</a:t>
            </a:fld>
            <a:endParaRPr lang="en-US"/>
          </a:p>
        </p:txBody>
      </p:sp>
    </p:spTree>
    <p:extLst>
      <p:ext uri="{BB962C8B-B14F-4D97-AF65-F5344CB8AC3E}">
        <p14:creationId xmlns:p14="http://schemas.microsoft.com/office/powerpoint/2010/main" val="160048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7</a:t>
            </a:fld>
            <a:endParaRPr lang="en-US"/>
          </a:p>
        </p:txBody>
      </p:sp>
    </p:spTree>
    <p:extLst>
      <p:ext uri="{BB962C8B-B14F-4D97-AF65-F5344CB8AC3E}">
        <p14:creationId xmlns:p14="http://schemas.microsoft.com/office/powerpoint/2010/main" val="197381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8</a:t>
            </a:fld>
            <a:endParaRPr lang="en-US"/>
          </a:p>
        </p:txBody>
      </p:sp>
    </p:spTree>
    <p:extLst>
      <p:ext uri="{BB962C8B-B14F-4D97-AF65-F5344CB8AC3E}">
        <p14:creationId xmlns:p14="http://schemas.microsoft.com/office/powerpoint/2010/main" val="35865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9</a:t>
            </a:fld>
            <a:endParaRPr lang="en-US"/>
          </a:p>
        </p:txBody>
      </p:sp>
    </p:spTree>
    <p:extLst>
      <p:ext uri="{BB962C8B-B14F-4D97-AF65-F5344CB8AC3E}">
        <p14:creationId xmlns:p14="http://schemas.microsoft.com/office/powerpoint/2010/main" val="229004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A34A24-CCD4-E849-8882-22BD847D2D4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40327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0598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1095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4369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34A24-CCD4-E849-8882-22BD847D2D4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51972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A34A24-CCD4-E849-8882-22BD847D2D4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7987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A34A24-CCD4-E849-8882-22BD847D2D41}"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8846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A34A24-CCD4-E849-8882-22BD847D2D41}"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9972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34A24-CCD4-E849-8882-22BD847D2D41}"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82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3886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64119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34A24-CCD4-E849-8882-22BD847D2D41}" type="datetimeFigureOut">
              <a:rPr lang="en-US" smtClean="0"/>
              <a:t>4/21/2023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8058-3785-FA4E-971F-CD598328817B}" type="slidenum">
              <a:rPr lang="en-US" smtClean="0"/>
              <a:t>‹#›</a:t>
            </a:fld>
            <a:endParaRPr lang="en-US"/>
          </a:p>
        </p:txBody>
      </p:sp>
    </p:spTree>
    <p:extLst>
      <p:ext uri="{BB962C8B-B14F-4D97-AF65-F5344CB8AC3E}">
        <p14:creationId xmlns:p14="http://schemas.microsoft.com/office/powerpoint/2010/main" val="243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2"/>
            <a:ext cx="9144000" cy="6858000"/>
          </a:xfrm>
          <a:prstGeom prst="rect">
            <a:avLst/>
          </a:prstGeom>
        </p:spPr>
      </p:pic>
    </p:spTree>
    <p:extLst>
      <p:ext uri="{BB962C8B-B14F-4D97-AF65-F5344CB8AC3E}">
        <p14:creationId xmlns:p14="http://schemas.microsoft.com/office/powerpoint/2010/main" val="24025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6771084"/>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Business Requirements</a:t>
            </a:r>
            <a:endParaRPr lang="en-US" sz="4000" dirty="0">
              <a:cs typeface="Calibri"/>
            </a:endParaRPr>
          </a:p>
          <a:p>
            <a:pPr marL="457200" indent="-457200">
              <a:spcAft>
                <a:spcPts val="2400"/>
              </a:spcAft>
              <a:buSzPct val="75000"/>
              <a:buFont typeface="Arial"/>
              <a:buChar char="•"/>
            </a:pPr>
            <a:r>
              <a:rPr lang="en-US" sz="2400" dirty="0">
                <a:latin typeface="Arial"/>
                <a:cs typeface="Arial"/>
              </a:rPr>
              <a:t>The company wants to analyze its </a:t>
            </a:r>
            <a:r>
              <a:rPr lang="en-US" sz="2400" b="1" dirty="0">
                <a:highlight>
                  <a:srgbClr val="FFFF00"/>
                </a:highlight>
                <a:latin typeface="Arial"/>
                <a:cs typeface="Arial"/>
              </a:rPr>
              <a:t>rental</a:t>
            </a:r>
            <a:r>
              <a:rPr lang="en-US" sz="2400" dirty="0">
                <a:latin typeface="Arial"/>
                <a:cs typeface="Arial"/>
              </a:rPr>
              <a:t> trends based on various attributes such as the customer's name, staff's name, rental and return dates, film titles, and actors to identify popular films and actors, optimize inventory, and track revenue.</a:t>
            </a:r>
          </a:p>
          <a:p>
            <a:pPr marL="457200" indent="-457200">
              <a:spcAft>
                <a:spcPts val="2400"/>
              </a:spcAft>
              <a:buSzPct val="75000"/>
              <a:buFont typeface="Arial"/>
              <a:buChar char="•"/>
            </a:pPr>
            <a:r>
              <a:rPr lang="en-US" sz="2400" dirty="0">
                <a:latin typeface="Arial"/>
                <a:cs typeface="Arial"/>
              </a:rPr>
              <a:t>The company wants to analyze its business by </a:t>
            </a:r>
            <a:r>
              <a:rPr lang="en-US" sz="2400" b="1" dirty="0">
                <a:highlight>
                  <a:srgbClr val="FFFF00"/>
                </a:highlight>
                <a:latin typeface="Arial"/>
                <a:cs typeface="Arial"/>
              </a:rPr>
              <a:t>time periods </a:t>
            </a:r>
            <a:r>
              <a:rPr lang="en-US" sz="2400" dirty="0">
                <a:latin typeface="Arial"/>
                <a:cs typeface="Arial"/>
              </a:rPr>
              <a:t>such as year, month, and day to identify trends in performance and identify seasonal patterns.</a:t>
            </a:r>
          </a:p>
          <a:p>
            <a:pPr marL="457200" indent="-457200">
              <a:spcAft>
                <a:spcPts val="2400"/>
              </a:spcAft>
              <a:buSzPct val="75000"/>
              <a:buFont typeface="Arial"/>
              <a:buChar char="•"/>
            </a:pPr>
            <a:r>
              <a:rPr lang="en-US" sz="2400" dirty="0">
                <a:latin typeface="Arial"/>
                <a:cs typeface="Arial"/>
              </a:rPr>
              <a:t>The company wants to analyze the </a:t>
            </a:r>
            <a:r>
              <a:rPr lang="en-US" sz="2400" b="1" dirty="0">
                <a:highlight>
                  <a:srgbClr val="00FFFF"/>
                </a:highlight>
                <a:latin typeface="Arial"/>
                <a:cs typeface="Arial"/>
              </a:rPr>
              <a:t>cost of rentals</a:t>
            </a:r>
            <a:r>
              <a:rPr lang="en-US" sz="2400" dirty="0">
                <a:latin typeface="Arial"/>
                <a:cs typeface="Arial"/>
              </a:rPr>
              <a:t>, </a:t>
            </a:r>
            <a:r>
              <a:rPr lang="en-US" sz="2400" b="1" dirty="0">
                <a:highlight>
                  <a:srgbClr val="00FFFF"/>
                </a:highlight>
                <a:latin typeface="Arial"/>
                <a:cs typeface="Arial"/>
              </a:rPr>
              <a:t>total days</a:t>
            </a:r>
            <a:r>
              <a:rPr lang="en-US" sz="2400" dirty="0">
                <a:latin typeface="Arial"/>
                <a:cs typeface="Arial"/>
              </a:rPr>
              <a:t> a product is rented to identify opportunities for cost savings and improve profitability.</a:t>
            </a: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3411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11401" y="2757946"/>
            <a:ext cx="8630683" cy="861774"/>
          </a:xfrm>
          <a:prstGeom prst="rect">
            <a:avLst/>
          </a:prstGeom>
          <a:noFill/>
        </p:spPr>
        <p:txBody>
          <a:bodyPr wrap="square" rtlCol="0">
            <a:spAutoFit/>
          </a:bodyPr>
          <a:lstStyle/>
          <a:p>
            <a:pPr algn="ctr"/>
            <a:r>
              <a:rPr lang="en-US" sz="5000" b="1" dirty="0">
                <a:solidFill>
                  <a:schemeClr val="bg1"/>
                </a:solidFill>
                <a:latin typeface="Arial"/>
                <a:cs typeface="Arial Unicode MS"/>
              </a:rPr>
              <a:t>Designing the Star Schema</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307208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0"/>
            <a:ext cx="8483600" cy="9294852"/>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Designing the Star Schema</a:t>
            </a:r>
            <a:endParaRPr lang="en-US" sz="4000" dirty="0">
              <a:cs typeface="Calibri"/>
            </a:endParaRPr>
          </a:p>
          <a:p>
            <a:pPr marL="457200" indent="-457200">
              <a:spcAft>
                <a:spcPts val="2400"/>
              </a:spcAft>
              <a:buSzPct val="75000"/>
              <a:buFont typeface="Arial"/>
              <a:buChar char="•"/>
            </a:pPr>
            <a:r>
              <a:rPr lang="en-US" sz="2200" dirty="0">
                <a:latin typeface="Arial"/>
                <a:cs typeface="Arial"/>
              </a:rPr>
              <a:t>Deciding the dimensions and measures.</a:t>
            </a:r>
          </a:p>
          <a:p>
            <a:pPr marL="457200" indent="-457200">
              <a:spcAft>
                <a:spcPts val="2400"/>
              </a:spcAft>
              <a:buSzPct val="75000"/>
              <a:buFont typeface="Arial"/>
              <a:buChar char="•"/>
            </a:pPr>
            <a:r>
              <a:rPr lang="en-US" sz="2200" dirty="0">
                <a:latin typeface="Arial"/>
                <a:cs typeface="Arial"/>
              </a:rPr>
              <a:t>Based on the determined business requirements, the following dimensions were created                                             </a:t>
            </a:r>
            <a:r>
              <a:rPr lang="en-US" sz="2200" b="1" dirty="0">
                <a:latin typeface="Arial"/>
                <a:cs typeface="Arial"/>
              </a:rPr>
              <a:t>Customer dimension </a:t>
            </a:r>
            <a:r>
              <a:rPr lang="en-US" sz="2200" b="1" dirty="0">
                <a:latin typeface="Arial"/>
                <a:cs typeface="Arial"/>
                <a:sym typeface="Wingdings" panose="05000000000000000000" pitchFamily="2" charset="2"/>
              </a:rPr>
              <a:t> </a:t>
            </a:r>
            <a:r>
              <a:rPr lang="en-US" sz="2200" dirty="0">
                <a:latin typeface="Arial"/>
                <a:cs typeface="Arial"/>
              </a:rPr>
              <a:t>analyze customer behavior.</a:t>
            </a:r>
            <a:r>
              <a:rPr lang="en-US" sz="2200" b="1" dirty="0">
                <a:latin typeface="Arial"/>
                <a:cs typeface="Arial"/>
              </a:rPr>
              <a:t>        Store dimension </a:t>
            </a:r>
            <a:r>
              <a:rPr lang="en-US" sz="2200" b="1" dirty="0">
                <a:latin typeface="Arial"/>
                <a:cs typeface="Arial"/>
                <a:sym typeface="Wingdings" panose="05000000000000000000" pitchFamily="2" charset="2"/>
              </a:rPr>
              <a:t> </a:t>
            </a:r>
            <a:r>
              <a:rPr lang="en-US" sz="2200" dirty="0">
                <a:latin typeface="Arial"/>
                <a:cs typeface="Arial"/>
              </a:rPr>
              <a:t>analyze performance of stores &amp; managers by locations &amp; identify areas of improvement.</a:t>
            </a:r>
            <a:r>
              <a:rPr lang="en-US" sz="2200" b="1" dirty="0">
                <a:latin typeface="Arial"/>
                <a:cs typeface="Arial"/>
              </a:rPr>
              <a:t>      Staff dimension </a:t>
            </a:r>
            <a:r>
              <a:rPr lang="en-US" sz="2200" b="1" dirty="0">
                <a:latin typeface="Arial"/>
                <a:cs typeface="Arial"/>
                <a:sym typeface="Wingdings" panose="05000000000000000000" pitchFamily="2" charset="2"/>
              </a:rPr>
              <a:t> </a:t>
            </a:r>
            <a:r>
              <a:rPr lang="en-US" sz="2200" dirty="0">
                <a:latin typeface="Arial"/>
                <a:cs typeface="Arial"/>
              </a:rPr>
              <a:t>to determine trends and identify potential staffing needs and performance.</a:t>
            </a:r>
            <a:r>
              <a:rPr lang="en-US" sz="2200" b="1" dirty="0">
                <a:latin typeface="Arial"/>
                <a:cs typeface="Arial"/>
              </a:rPr>
              <a:t>                                           Film dimension </a:t>
            </a:r>
            <a:r>
              <a:rPr lang="en-US" sz="2200" b="1" dirty="0">
                <a:latin typeface="Arial"/>
                <a:cs typeface="Arial"/>
                <a:sym typeface="Wingdings" panose="05000000000000000000" pitchFamily="2" charset="2"/>
              </a:rPr>
              <a:t> </a:t>
            </a:r>
            <a:r>
              <a:rPr lang="en-US" sz="2200" dirty="0">
                <a:latin typeface="Arial"/>
                <a:cs typeface="Arial"/>
                <a:sym typeface="Wingdings" panose="05000000000000000000" pitchFamily="2" charset="2"/>
              </a:rPr>
              <a:t>to</a:t>
            </a:r>
            <a:r>
              <a:rPr lang="en-US" sz="2200" b="1" dirty="0">
                <a:latin typeface="Arial"/>
                <a:cs typeface="Arial"/>
                <a:sym typeface="Wingdings" panose="05000000000000000000" pitchFamily="2" charset="2"/>
              </a:rPr>
              <a:t> </a:t>
            </a:r>
            <a:r>
              <a:rPr lang="en-US" sz="2200" dirty="0">
                <a:latin typeface="Arial"/>
                <a:cs typeface="Arial"/>
              </a:rPr>
              <a:t>analyze the popularity of their films based on language, category, and rating.</a:t>
            </a:r>
            <a:r>
              <a:rPr lang="en-US" sz="2200" b="1" dirty="0">
                <a:latin typeface="Arial"/>
                <a:cs typeface="Arial"/>
              </a:rPr>
              <a:t>                           Actor dimension </a:t>
            </a:r>
            <a:r>
              <a:rPr lang="en-US" sz="2200" b="1" dirty="0">
                <a:latin typeface="Arial"/>
                <a:cs typeface="Arial"/>
                <a:sym typeface="Wingdings" panose="05000000000000000000" pitchFamily="2" charset="2"/>
              </a:rPr>
              <a:t> </a:t>
            </a:r>
            <a:r>
              <a:rPr lang="en-US" sz="2200" dirty="0">
                <a:latin typeface="Arial"/>
                <a:cs typeface="Arial"/>
              </a:rPr>
              <a:t>analyze customer behavior.</a:t>
            </a:r>
            <a:r>
              <a:rPr lang="en-US" sz="2200" b="1" dirty="0">
                <a:latin typeface="Arial"/>
                <a:cs typeface="Arial"/>
              </a:rPr>
              <a:t>                Date dimension </a:t>
            </a:r>
            <a:r>
              <a:rPr lang="en-US" sz="2200" b="1" dirty="0">
                <a:latin typeface="Arial"/>
                <a:cs typeface="Arial"/>
                <a:sym typeface="Wingdings" panose="05000000000000000000" pitchFamily="2" charset="2"/>
              </a:rPr>
              <a:t> </a:t>
            </a:r>
            <a:r>
              <a:rPr lang="en-US" sz="2200" dirty="0">
                <a:latin typeface="Arial"/>
                <a:cs typeface="Arial"/>
              </a:rPr>
              <a:t>analyze based on time aspects.</a:t>
            </a:r>
            <a:r>
              <a:rPr lang="en-US" sz="2200" b="1" dirty="0">
                <a:latin typeface="Arial"/>
                <a:cs typeface="Arial"/>
              </a:rPr>
              <a:t>        Rental Fact </a:t>
            </a:r>
            <a:r>
              <a:rPr lang="en-US" sz="2200" b="1" dirty="0">
                <a:latin typeface="Arial"/>
                <a:cs typeface="Arial"/>
                <a:sym typeface="Wingdings" panose="05000000000000000000" pitchFamily="2" charset="2"/>
              </a:rPr>
              <a:t> </a:t>
            </a:r>
            <a:r>
              <a:rPr lang="en-US" sz="2200" dirty="0">
                <a:latin typeface="Arial"/>
                <a:cs typeface="Arial"/>
                <a:sym typeface="Wingdings" panose="05000000000000000000" pitchFamily="2" charset="2"/>
              </a:rPr>
              <a:t>to enable the company to track revenue, optimize inventory, and identify popular films and actors. </a:t>
            </a:r>
            <a:r>
              <a:rPr lang="en-US" sz="2200" b="1" dirty="0">
                <a:latin typeface="Arial"/>
                <a:cs typeface="Arial"/>
                <a:sym typeface="Wingdings" panose="05000000000000000000" pitchFamily="2" charset="2"/>
              </a:rPr>
              <a:t>Measures</a:t>
            </a:r>
            <a:r>
              <a:rPr lang="en-US" sz="2200" b="1" dirty="0">
                <a:latin typeface="Arial"/>
                <a:cs typeface="Arial"/>
              </a:rPr>
              <a:t> </a:t>
            </a:r>
            <a:r>
              <a:rPr lang="en-US" sz="2200" b="1" dirty="0">
                <a:latin typeface="Arial"/>
                <a:cs typeface="Arial"/>
                <a:sym typeface="Wingdings" panose="05000000000000000000" pitchFamily="2" charset="2"/>
              </a:rPr>
              <a:t> </a:t>
            </a:r>
            <a:r>
              <a:rPr lang="en-US" sz="2200" dirty="0">
                <a:latin typeface="Arial"/>
                <a:cs typeface="Arial"/>
                <a:sym typeface="Wingdings" panose="05000000000000000000" pitchFamily="2" charset="2"/>
              </a:rPr>
              <a:t>Total cost of rentals &amp; total days of rental.</a:t>
            </a:r>
            <a:endParaRPr lang="en-US" sz="2200" dirty="0">
              <a:latin typeface="Arial"/>
              <a:cs typeface="Arial"/>
            </a:endParaRPr>
          </a:p>
          <a:p>
            <a:pPr marL="457200" indent="-457200">
              <a:spcAft>
                <a:spcPts val="2400"/>
              </a:spcAft>
              <a:buSzPct val="75000"/>
              <a:buFont typeface="Arial"/>
              <a:buChar char="•"/>
            </a:pPr>
            <a:endParaRPr lang="en-US" sz="2200" dirty="0">
              <a:latin typeface="Arial"/>
              <a:cs typeface="Arial"/>
            </a:endParaRPr>
          </a:p>
          <a:p>
            <a:pPr>
              <a:spcAft>
                <a:spcPts val="2400"/>
              </a:spcAft>
              <a:buSzPct val="75000"/>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27675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2646878"/>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Designing the Star Schema</a:t>
            </a:r>
            <a:endParaRPr lang="en-US" sz="4000" dirty="0">
              <a:cs typeface="Calibri"/>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5" name="Picture 4" descr="Diagram&#10;&#10;Description automatically generated">
            <a:extLst>
              <a:ext uri="{FF2B5EF4-FFF2-40B4-BE49-F238E27FC236}">
                <a16:creationId xmlns:a16="http://schemas.microsoft.com/office/drawing/2014/main" id="{4C68AE6B-7FA1-E9EB-F613-8DEE7135E2F5}"/>
              </a:ext>
            </a:extLst>
          </p:cNvPr>
          <p:cNvPicPr>
            <a:picLocks noChangeAspect="1"/>
          </p:cNvPicPr>
          <p:nvPr/>
        </p:nvPicPr>
        <p:blipFill>
          <a:blip r:embed="rId3"/>
          <a:stretch>
            <a:fillRect/>
          </a:stretch>
        </p:blipFill>
        <p:spPr>
          <a:xfrm>
            <a:off x="46355" y="713518"/>
            <a:ext cx="9097645" cy="5579241"/>
          </a:xfrm>
          <a:prstGeom prst="rect">
            <a:avLst/>
          </a:prstGeom>
        </p:spPr>
      </p:pic>
    </p:spTree>
    <p:extLst>
      <p:ext uri="{BB962C8B-B14F-4D97-AF65-F5344CB8AC3E}">
        <p14:creationId xmlns:p14="http://schemas.microsoft.com/office/powerpoint/2010/main" val="152306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2646878"/>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Designing the Star Schema</a:t>
            </a:r>
            <a:endParaRPr lang="en-US" sz="4000" dirty="0">
              <a:cs typeface="Calibri"/>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6" name="Picture 5" descr="Diagram&#10;&#10;Description automatically generated">
            <a:extLst>
              <a:ext uri="{FF2B5EF4-FFF2-40B4-BE49-F238E27FC236}">
                <a16:creationId xmlns:a16="http://schemas.microsoft.com/office/drawing/2014/main" id="{6C6B162E-8F1A-7D13-C97B-8D88E3B1117F}"/>
              </a:ext>
            </a:extLst>
          </p:cNvPr>
          <p:cNvPicPr>
            <a:picLocks noChangeAspect="1"/>
          </p:cNvPicPr>
          <p:nvPr/>
        </p:nvPicPr>
        <p:blipFill>
          <a:blip r:embed="rId3"/>
          <a:stretch>
            <a:fillRect/>
          </a:stretch>
        </p:blipFill>
        <p:spPr>
          <a:xfrm>
            <a:off x="-15558" y="711891"/>
            <a:ext cx="9159557" cy="5568719"/>
          </a:xfrm>
          <a:prstGeom prst="rect">
            <a:avLst/>
          </a:prstGeom>
        </p:spPr>
      </p:pic>
    </p:spTree>
    <p:extLst>
      <p:ext uri="{BB962C8B-B14F-4D97-AF65-F5344CB8AC3E}">
        <p14:creationId xmlns:p14="http://schemas.microsoft.com/office/powerpoint/2010/main" val="15165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2646878"/>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Designing the Star Schema</a:t>
            </a:r>
            <a:endParaRPr lang="en-US" sz="4000" dirty="0">
              <a:cs typeface="Calibri"/>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3" name="Picture 2" descr="Diagram&#10;&#10;Description automatically generated">
            <a:extLst>
              <a:ext uri="{FF2B5EF4-FFF2-40B4-BE49-F238E27FC236}">
                <a16:creationId xmlns:a16="http://schemas.microsoft.com/office/drawing/2014/main" id="{AD9A4DAA-F5D5-0D13-0284-BCCFBF2718E5}"/>
              </a:ext>
            </a:extLst>
          </p:cNvPr>
          <p:cNvPicPr>
            <a:picLocks noChangeAspect="1"/>
          </p:cNvPicPr>
          <p:nvPr/>
        </p:nvPicPr>
        <p:blipFill>
          <a:blip r:embed="rId3"/>
          <a:stretch>
            <a:fillRect/>
          </a:stretch>
        </p:blipFill>
        <p:spPr>
          <a:xfrm>
            <a:off x="21973" y="759280"/>
            <a:ext cx="9122027" cy="5618386"/>
          </a:xfrm>
          <a:prstGeom prst="rect">
            <a:avLst/>
          </a:prstGeom>
        </p:spPr>
      </p:pic>
    </p:spTree>
    <p:extLst>
      <p:ext uri="{BB962C8B-B14F-4D97-AF65-F5344CB8AC3E}">
        <p14:creationId xmlns:p14="http://schemas.microsoft.com/office/powerpoint/2010/main" val="15200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2646878"/>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Designing the Star Schema</a:t>
            </a:r>
            <a:endParaRPr lang="en-US" sz="4000" dirty="0">
              <a:cs typeface="Calibri"/>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9" name="Content Placeholder 8" descr="Diagram&#10;&#10;Description automatically generated">
            <a:extLst>
              <a:ext uri="{FF2B5EF4-FFF2-40B4-BE49-F238E27FC236}">
                <a16:creationId xmlns:a16="http://schemas.microsoft.com/office/drawing/2014/main" id="{7A413F17-618D-71B4-8AE7-5935E5D30E0F}"/>
              </a:ext>
            </a:extLst>
          </p:cNvPr>
          <p:cNvPicPr>
            <a:picLocks noGrp="1" noChangeAspect="1"/>
          </p:cNvPicPr>
          <p:nvPr>
            <p:ph idx="1"/>
          </p:nvPr>
        </p:nvPicPr>
        <p:blipFill>
          <a:blip r:embed="rId3"/>
          <a:stretch>
            <a:fillRect/>
          </a:stretch>
        </p:blipFill>
        <p:spPr>
          <a:xfrm>
            <a:off x="0" y="747793"/>
            <a:ext cx="9144000" cy="5486886"/>
          </a:xfrm>
        </p:spPr>
      </p:pic>
    </p:spTree>
    <p:extLst>
      <p:ext uri="{BB962C8B-B14F-4D97-AF65-F5344CB8AC3E}">
        <p14:creationId xmlns:p14="http://schemas.microsoft.com/office/powerpoint/2010/main" val="320801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6658" y="2757946"/>
            <a:ext cx="8630683" cy="861774"/>
          </a:xfrm>
          <a:prstGeom prst="rect">
            <a:avLst/>
          </a:prstGeom>
          <a:noFill/>
        </p:spPr>
        <p:txBody>
          <a:bodyPr wrap="square" lIns="91440" tIns="45720" rIns="91440" bIns="45720" rtlCol="0" anchor="t">
            <a:spAutoFit/>
          </a:bodyPr>
          <a:lstStyle/>
          <a:p>
            <a:pPr algn="ctr"/>
            <a:r>
              <a:rPr lang="en-US" sz="5000" b="1">
                <a:solidFill>
                  <a:schemeClr val="bg1"/>
                </a:solidFill>
                <a:latin typeface="Arial"/>
                <a:cs typeface="Arial Unicode MS"/>
              </a:rPr>
              <a:t>ETL &amp; SSIS</a:t>
            </a:r>
            <a:endParaRPr lang="en-US" sz="5000" b="1" dirty="0">
              <a:solidFill>
                <a:schemeClr val="bg1"/>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426396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1217-1A6E-589D-5801-2C6BE33C3668}"/>
              </a:ext>
            </a:extLst>
          </p:cNvPr>
          <p:cNvSpPr>
            <a:spLocks noGrp="1"/>
          </p:cNvSpPr>
          <p:nvPr>
            <p:ph type="title"/>
          </p:nvPr>
        </p:nvSpPr>
        <p:spPr>
          <a:xfrm>
            <a:off x="457200" y="-256636"/>
            <a:ext cx="8229600" cy="1143000"/>
          </a:xfrm>
        </p:spPr>
        <p:txBody>
          <a:bodyPr/>
          <a:lstStyle/>
          <a:p>
            <a:r>
              <a:rPr lang="en-CA" dirty="0"/>
              <a:t>ETL Model Diagram</a:t>
            </a:r>
          </a:p>
        </p:txBody>
      </p:sp>
      <p:pic>
        <p:nvPicPr>
          <p:cNvPr id="5" name="Content Placeholder 4">
            <a:extLst>
              <a:ext uri="{FF2B5EF4-FFF2-40B4-BE49-F238E27FC236}">
                <a16:creationId xmlns:a16="http://schemas.microsoft.com/office/drawing/2014/main" id="{8BE4CEF8-96E7-7CDE-2CB6-9F7CDF1D5670}"/>
              </a:ext>
            </a:extLst>
          </p:cNvPr>
          <p:cNvPicPr>
            <a:picLocks noGrp="1" noChangeAspect="1"/>
          </p:cNvPicPr>
          <p:nvPr>
            <p:ph idx="1"/>
          </p:nvPr>
        </p:nvPicPr>
        <p:blipFill>
          <a:blip r:embed="rId2"/>
          <a:stretch>
            <a:fillRect/>
          </a:stretch>
        </p:blipFill>
        <p:spPr>
          <a:xfrm>
            <a:off x="193729" y="1727605"/>
            <a:ext cx="6343117" cy="4487215"/>
          </a:xfrm>
        </p:spPr>
      </p:pic>
      <p:sp>
        <p:nvSpPr>
          <p:cNvPr id="6" name="TextBox 5">
            <a:extLst>
              <a:ext uri="{FF2B5EF4-FFF2-40B4-BE49-F238E27FC236}">
                <a16:creationId xmlns:a16="http://schemas.microsoft.com/office/drawing/2014/main" id="{CB120FD1-FBCB-BEC2-1FFA-1DC62C22C30F}"/>
              </a:ext>
            </a:extLst>
          </p:cNvPr>
          <p:cNvSpPr txBox="1"/>
          <p:nvPr/>
        </p:nvSpPr>
        <p:spPr>
          <a:xfrm>
            <a:off x="193729" y="1069383"/>
            <a:ext cx="4926157" cy="461665"/>
          </a:xfrm>
          <a:prstGeom prst="rect">
            <a:avLst/>
          </a:prstGeom>
          <a:noFill/>
        </p:spPr>
        <p:txBody>
          <a:bodyPr wrap="none" rtlCol="0">
            <a:spAutoFit/>
          </a:bodyPr>
          <a:lstStyle/>
          <a:p>
            <a:r>
              <a:rPr lang="en-CA" sz="2400" dirty="0">
                <a:latin typeface="Arial" panose="020B0604020202020204" pitchFamily="34" charset="0"/>
                <a:cs typeface="Arial" panose="020B0604020202020204" pitchFamily="34" charset="0"/>
              </a:rPr>
              <a:t>Summary of the ETL steps in SSIS</a:t>
            </a:r>
          </a:p>
        </p:txBody>
      </p:sp>
      <p:pic>
        <p:nvPicPr>
          <p:cNvPr id="10" name="Picture 9">
            <a:extLst>
              <a:ext uri="{FF2B5EF4-FFF2-40B4-BE49-F238E27FC236}">
                <a16:creationId xmlns:a16="http://schemas.microsoft.com/office/drawing/2014/main" id="{28487FAE-70F6-2B41-2FB3-51F12F0E312B}"/>
              </a:ext>
            </a:extLst>
          </p:cNvPr>
          <p:cNvPicPr>
            <a:picLocks noChangeAspect="1"/>
          </p:cNvPicPr>
          <p:nvPr/>
        </p:nvPicPr>
        <p:blipFill>
          <a:blip r:embed="rId3"/>
          <a:stretch>
            <a:fillRect/>
          </a:stretch>
        </p:blipFill>
        <p:spPr>
          <a:xfrm>
            <a:off x="6536846" y="2166211"/>
            <a:ext cx="1979507" cy="1262789"/>
          </a:xfrm>
          <a:prstGeom prst="rect">
            <a:avLst/>
          </a:prstGeom>
        </p:spPr>
      </p:pic>
      <p:pic>
        <p:nvPicPr>
          <p:cNvPr id="18" name="Picture 17">
            <a:extLst>
              <a:ext uri="{FF2B5EF4-FFF2-40B4-BE49-F238E27FC236}">
                <a16:creationId xmlns:a16="http://schemas.microsoft.com/office/drawing/2014/main" id="{FEBB103F-D855-8C44-CED9-45D13EA4FBE0}"/>
              </a:ext>
            </a:extLst>
          </p:cNvPr>
          <p:cNvPicPr>
            <a:picLocks noChangeAspect="1"/>
          </p:cNvPicPr>
          <p:nvPr/>
        </p:nvPicPr>
        <p:blipFill>
          <a:blip r:embed="rId4"/>
          <a:stretch>
            <a:fillRect/>
          </a:stretch>
        </p:blipFill>
        <p:spPr>
          <a:xfrm>
            <a:off x="6706915" y="4708847"/>
            <a:ext cx="2437085" cy="1505973"/>
          </a:xfrm>
          <a:prstGeom prst="rect">
            <a:avLst/>
          </a:prstGeom>
        </p:spPr>
      </p:pic>
    </p:spTree>
    <p:extLst>
      <p:ext uri="{BB962C8B-B14F-4D97-AF65-F5344CB8AC3E}">
        <p14:creationId xmlns:p14="http://schemas.microsoft.com/office/powerpoint/2010/main" val="411096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3631763"/>
          </a:xfrm>
          <a:prstGeom prst="rect">
            <a:avLst/>
          </a:prstGeom>
          <a:noFill/>
        </p:spPr>
        <p:txBody>
          <a:bodyPr wrap="square" lIns="91440" tIns="45720" rIns="91440" bIns="45720" rtlCol="0" anchor="t">
            <a:spAutoFit/>
          </a:bodyPr>
          <a:lstStyle/>
          <a:p>
            <a:pPr>
              <a:spcAft>
                <a:spcPts val="1200"/>
              </a:spcAft>
            </a:pPr>
            <a:r>
              <a:rPr lang="en-US" sz="4000" dirty="0">
                <a:cs typeface="Calibri"/>
              </a:rPr>
              <a:t>ETL Process and SSIS – Extract Step</a:t>
            </a:r>
            <a:endParaRPr lang="en-US" dirty="0">
              <a:latin typeface="Arial"/>
              <a:cs typeface="Arial"/>
            </a:endParaRPr>
          </a:p>
          <a:p>
            <a:pPr marL="457200" indent="-457200">
              <a:spcAft>
                <a:spcPts val="2400"/>
              </a:spcAft>
              <a:buSzPct val="75000"/>
              <a:buFont typeface="Arial"/>
              <a:buChar char="•"/>
            </a:pPr>
            <a:r>
              <a:rPr lang="en-US" dirty="0">
                <a:latin typeface="Arial"/>
                <a:cs typeface="Arial"/>
              </a:rPr>
              <a:t>To achieve this, a staging table was created for each of the dimension &amp; fact tables with required attributes. This table serves as a temporary storage for dimension data before it is transformed and loaded into the corresponding dimension table. </a:t>
            </a: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3" name="Picture 2">
            <a:extLst>
              <a:ext uri="{FF2B5EF4-FFF2-40B4-BE49-F238E27FC236}">
                <a16:creationId xmlns:a16="http://schemas.microsoft.com/office/drawing/2014/main" id="{524DEA98-5001-C71E-2E99-B8D33F33D76A}"/>
              </a:ext>
            </a:extLst>
          </p:cNvPr>
          <p:cNvPicPr>
            <a:picLocks noChangeAspect="1"/>
          </p:cNvPicPr>
          <p:nvPr/>
        </p:nvPicPr>
        <p:blipFill>
          <a:blip r:embed="rId3"/>
          <a:stretch>
            <a:fillRect/>
          </a:stretch>
        </p:blipFill>
        <p:spPr>
          <a:xfrm>
            <a:off x="0" y="2293210"/>
            <a:ext cx="9144000" cy="3908762"/>
          </a:xfrm>
          <a:prstGeom prst="rect">
            <a:avLst/>
          </a:prstGeom>
        </p:spPr>
      </p:pic>
    </p:spTree>
    <p:extLst>
      <p:ext uri="{BB962C8B-B14F-4D97-AF65-F5344CB8AC3E}">
        <p14:creationId xmlns:p14="http://schemas.microsoft.com/office/powerpoint/2010/main" val="258823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_title_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81404" y="573851"/>
            <a:ext cx="8862596" cy="6247864"/>
          </a:xfrm>
          <a:prstGeom prst="rect">
            <a:avLst/>
          </a:prstGeom>
          <a:noFill/>
        </p:spPr>
        <p:txBody>
          <a:bodyPr wrap="square" lIns="91440" tIns="45720" rIns="91440" bIns="45720" rtlCol="0" anchor="t">
            <a:spAutoFit/>
          </a:bodyPr>
          <a:lstStyle/>
          <a:p>
            <a:r>
              <a:rPr lang="en-US" sz="5400" b="1" dirty="0">
                <a:solidFill>
                  <a:srgbClr val="3C1B71"/>
                </a:solidFill>
                <a:latin typeface="Arial"/>
                <a:cs typeface="Arial Unicode MS"/>
              </a:rPr>
              <a:t>Tracking and Analyzing different aspects of DVD Rental Business </a:t>
            </a:r>
          </a:p>
          <a:p>
            <a:endParaRPr lang="en-US" sz="6000" b="1" dirty="0">
              <a:solidFill>
                <a:srgbClr val="3C1B71"/>
              </a:solidFill>
              <a:latin typeface="Arial"/>
              <a:cs typeface="Arial Unicode MS"/>
            </a:endParaRPr>
          </a:p>
          <a:p>
            <a:endParaRPr lang="en-US" b="1" dirty="0">
              <a:solidFill>
                <a:srgbClr val="3C1B71"/>
              </a:solidFill>
              <a:latin typeface="Arial"/>
              <a:cs typeface="Arial Unicode MS"/>
            </a:endParaRPr>
          </a:p>
          <a:p>
            <a:r>
              <a:rPr lang="en-US" sz="2800" b="1" dirty="0">
                <a:solidFill>
                  <a:srgbClr val="3C1B71"/>
                </a:solidFill>
                <a:latin typeface="Arial"/>
                <a:cs typeface="Arial Unicode MS"/>
              </a:rPr>
              <a:t>-By Harshpreet Singh</a:t>
            </a:r>
          </a:p>
          <a:p>
            <a:r>
              <a:rPr lang="en-US" sz="2800" b="1" dirty="0">
                <a:solidFill>
                  <a:srgbClr val="3C1B71"/>
                </a:solidFill>
                <a:latin typeface="Arial"/>
                <a:cs typeface="Arial Unicode MS"/>
              </a:rPr>
              <a:t>Soheil Rezaei</a:t>
            </a:r>
          </a:p>
          <a:p>
            <a:r>
              <a:rPr lang="en-US" sz="2800" b="1" dirty="0" err="1">
                <a:solidFill>
                  <a:srgbClr val="3C1B71"/>
                </a:solidFill>
                <a:latin typeface="Arial"/>
                <a:cs typeface="Arial Unicode MS"/>
              </a:rPr>
              <a:t>Sayyedbehzad</a:t>
            </a:r>
            <a:r>
              <a:rPr lang="en-US" sz="2800" b="1" dirty="0">
                <a:solidFill>
                  <a:srgbClr val="3C1B71"/>
                </a:solidFill>
                <a:latin typeface="Arial"/>
                <a:cs typeface="Arial Unicode MS"/>
              </a:rPr>
              <a:t> </a:t>
            </a:r>
            <a:r>
              <a:rPr lang="en-US" sz="2800" b="1" dirty="0" err="1">
                <a:solidFill>
                  <a:srgbClr val="3C1B71"/>
                </a:solidFill>
                <a:latin typeface="Arial"/>
                <a:cs typeface="Arial Unicode MS"/>
              </a:rPr>
              <a:t>Hashemian</a:t>
            </a:r>
            <a:r>
              <a:rPr lang="en-US" sz="2800" b="1" dirty="0">
                <a:solidFill>
                  <a:srgbClr val="3C1B71"/>
                </a:solidFill>
                <a:latin typeface="Arial"/>
                <a:cs typeface="Arial Unicode MS"/>
              </a:rPr>
              <a:t> </a:t>
            </a:r>
          </a:p>
          <a:p>
            <a:r>
              <a:rPr lang="en-US" sz="2800" b="1" dirty="0">
                <a:solidFill>
                  <a:srgbClr val="3C1B71"/>
                </a:solidFill>
                <a:latin typeface="Arial"/>
                <a:cs typeface="Arial Unicode MS"/>
              </a:rPr>
              <a:t>Mona </a:t>
            </a:r>
            <a:r>
              <a:rPr lang="en-US" sz="2800" b="1" dirty="0" err="1">
                <a:solidFill>
                  <a:srgbClr val="3C1B71"/>
                </a:solidFill>
                <a:latin typeface="Arial"/>
                <a:cs typeface="Arial Unicode MS"/>
              </a:rPr>
              <a:t>Khosro</a:t>
            </a:r>
            <a:r>
              <a:rPr lang="en-US" sz="2800" b="1" dirty="0">
                <a:solidFill>
                  <a:srgbClr val="3C1B71"/>
                </a:solidFill>
                <a:latin typeface="Arial"/>
                <a:cs typeface="Arial Unicode MS"/>
              </a:rPr>
              <a:t> Abadi</a:t>
            </a:r>
          </a:p>
          <a:p>
            <a:endParaRPr lang="en-US" sz="3200" b="1" dirty="0">
              <a:solidFill>
                <a:srgbClr val="3C1B71"/>
              </a:solidFill>
              <a:latin typeface="Arial"/>
              <a:cs typeface="Arial Unicode MS"/>
            </a:endParaRPr>
          </a:p>
          <a:p>
            <a:r>
              <a:rPr lang="en-US" sz="1600" dirty="0">
                <a:solidFill>
                  <a:srgbClr val="3C1B71"/>
                </a:solidFill>
                <a:latin typeface="Arial"/>
                <a:cs typeface="Arial Unicode MS"/>
              </a:rPr>
              <a:t>                                                                                                                          April 20th, 2023</a:t>
            </a:r>
          </a:p>
        </p:txBody>
      </p:sp>
    </p:spTree>
    <p:extLst>
      <p:ext uri="{BB962C8B-B14F-4D97-AF65-F5344CB8AC3E}">
        <p14:creationId xmlns:p14="http://schemas.microsoft.com/office/powerpoint/2010/main" val="40504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0508-3A19-2ED6-A46C-D7A9496F6B57}"/>
              </a:ext>
            </a:extLst>
          </p:cNvPr>
          <p:cNvSpPr>
            <a:spLocks noGrp="1"/>
          </p:cNvSpPr>
          <p:nvPr>
            <p:ph type="title"/>
          </p:nvPr>
        </p:nvSpPr>
        <p:spPr/>
        <p:txBody>
          <a:bodyPr/>
          <a:lstStyle/>
          <a:p>
            <a:r>
              <a:rPr lang="en-US">
                <a:cs typeface="Calibri"/>
              </a:rPr>
              <a:t>TRUNCATING FACT</a:t>
            </a:r>
          </a:p>
        </p:txBody>
      </p:sp>
      <p:pic>
        <p:nvPicPr>
          <p:cNvPr id="4" name="Picture 4" descr="Graphical user interface, application&#10;&#10;Description automatically generated">
            <a:extLst>
              <a:ext uri="{FF2B5EF4-FFF2-40B4-BE49-F238E27FC236}">
                <a16:creationId xmlns:a16="http://schemas.microsoft.com/office/drawing/2014/main" id="{DBD617FD-CBFB-C563-4B07-43AA8F78D4AD}"/>
              </a:ext>
            </a:extLst>
          </p:cNvPr>
          <p:cNvPicPr>
            <a:picLocks noGrp="1" noChangeAspect="1"/>
          </p:cNvPicPr>
          <p:nvPr>
            <p:ph idx="1"/>
          </p:nvPr>
        </p:nvPicPr>
        <p:blipFill>
          <a:blip r:embed="rId2"/>
          <a:stretch>
            <a:fillRect/>
          </a:stretch>
        </p:blipFill>
        <p:spPr>
          <a:xfrm>
            <a:off x="3719095" y="1412174"/>
            <a:ext cx="4971524" cy="4525963"/>
          </a:xfrm>
        </p:spPr>
      </p:pic>
      <p:sp>
        <p:nvSpPr>
          <p:cNvPr id="3" name="TextBox 2">
            <a:extLst>
              <a:ext uri="{FF2B5EF4-FFF2-40B4-BE49-F238E27FC236}">
                <a16:creationId xmlns:a16="http://schemas.microsoft.com/office/drawing/2014/main" id="{35793421-8CD3-4D34-E558-7833E4681C57}"/>
              </a:ext>
            </a:extLst>
          </p:cNvPr>
          <p:cNvSpPr txBox="1"/>
          <p:nvPr/>
        </p:nvSpPr>
        <p:spPr>
          <a:xfrm>
            <a:off x="212323" y="2472095"/>
            <a:ext cx="3506772" cy="646331"/>
          </a:xfrm>
          <a:prstGeom prst="rect">
            <a:avLst/>
          </a:prstGeom>
          <a:noFill/>
        </p:spPr>
        <p:txBody>
          <a:bodyPr wrap="square" rtlCol="0">
            <a:spAutoFit/>
          </a:bodyPr>
          <a:lstStyle/>
          <a:p>
            <a:r>
              <a:rPr lang="en-US"/>
              <a:t>Before starting transform stage we have to truncate the fact table</a:t>
            </a:r>
          </a:p>
        </p:txBody>
      </p:sp>
    </p:spTree>
    <p:extLst>
      <p:ext uri="{BB962C8B-B14F-4D97-AF65-F5344CB8AC3E}">
        <p14:creationId xmlns:p14="http://schemas.microsoft.com/office/powerpoint/2010/main" val="163551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D5F8-A6AB-DACE-F916-29BACD12704C}"/>
              </a:ext>
            </a:extLst>
          </p:cNvPr>
          <p:cNvSpPr>
            <a:spLocks noGrp="1"/>
          </p:cNvSpPr>
          <p:nvPr>
            <p:ph type="title"/>
          </p:nvPr>
        </p:nvSpPr>
        <p:spPr/>
        <p:txBody>
          <a:bodyPr/>
          <a:lstStyle/>
          <a:p>
            <a:r>
              <a:rPr lang="en-US">
                <a:cs typeface="Calibri"/>
              </a:rPr>
              <a:t>Staff Transform</a:t>
            </a:r>
            <a:endParaRPr lang="en-US"/>
          </a:p>
        </p:txBody>
      </p:sp>
      <p:pic>
        <p:nvPicPr>
          <p:cNvPr id="4" name="Picture 4" descr="Diagram&#10;&#10;Description automatically generated">
            <a:extLst>
              <a:ext uri="{FF2B5EF4-FFF2-40B4-BE49-F238E27FC236}">
                <a16:creationId xmlns:a16="http://schemas.microsoft.com/office/drawing/2014/main" id="{205FA55B-3C3D-70F8-A6B0-236DD00C4AE4}"/>
              </a:ext>
            </a:extLst>
          </p:cNvPr>
          <p:cNvPicPr>
            <a:picLocks noGrp="1" noChangeAspect="1"/>
          </p:cNvPicPr>
          <p:nvPr>
            <p:ph idx="1"/>
          </p:nvPr>
        </p:nvPicPr>
        <p:blipFill>
          <a:blip r:embed="rId2"/>
          <a:stretch>
            <a:fillRect/>
          </a:stretch>
        </p:blipFill>
        <p:spPr>
          <a:xfrm>
            <a:off x="5610827" y="1308478"/>
            <a:ext cx="3513767" cy="4525963"/>
          </a:xfrm>
        </p:spPr>
      </p:pic>
      <p:pic>
        <p:nvPicPr>
          <p:cNvPr id="3" name="Picture 6" descr="Table&#10;&#10;Description automatically generated">
            <a:extLst>
              <a:ext uri="{FF2B5EF4-FFF2-40B4-BE49-F238E27FC236}">
                <a16:creationId xmlns:a16="http://schemas.microsoft.com/office/drawing/2014/main" id="{87631345-9891-1720-4EF1-D878983EF498}"/>
              </a:ext>
            </a:extLst>
          </p:cNvPr>
          <p:cNvPicPr>
            <a:picLocks noChangeAspect="1"/>
          </p:cNvPicPr>
          <p:nvPr/>
        </p:nvPicPr>
        <p:blipFill>
          <a:blip r:embed="rId3"/>
          <a:stretch>
            <a:fillRect/>
          </a:stretch>
        </p:blipFill>
        <p:spPr>
          <a:xfrm>
            <a:off x="1924718" y="2714153"/>
            <a:ext cx="2778934" cy="1331235"/>
          </a:xfrm>
          <a:prstGeom prst="rect">
            <a:avLst/>
          </a:prstGeom>
        </p:spPr>
      </p:pic>
      <p:pic>
        <p:nvPicPr>
          <p:cNvPr id="7" name="Picture 7" descr="Table&#10;&#10;Description automatically generated">
            <a:extLst>
              <a:ext uri="{FF2B5EF4-FFF2-40B4-BE49-F238E27FC236}">
                <a16:creationId xmlns:a16="http://schemas.microsoft.com/office/drawing/2014/main" id="{648ECA13-160E-9564-F2F2-AF201D6F0029}"/>
              </a:ext>
            </a:extLst>
          </p:cNvPr>
          <p:cNvPicPr>
            <a:picLocks noChangeAspect="1"/>
          </p:cNvPicPr>
          <p:nvPr/>
        </p:nvPicPr>
        <p:blipFill rotWithShape="1">
          <a:blip r:embed="rId4"/>
          <a:srcRect r="4657"/>
          <a:stretch/>
        </p:blipFill>
        <p:spPr>
          <a:xfrm>
            <a:off x="1263192" y="4045388"/>
            <a:ext cx="3917501" cy="2087025"/>
          </a:xfrm>
          <a:prstGeom prst="rect">
            <a:avLst/>
          </a:prstGeom>
        </p:spPr>
      </p:pic>
      <p:sp>
        <p:nvSpPr>
          <p:cNvPr id="5" name="TextBox 4">
            <a:extLst>
              <a:ext uri="{FF2B5EF4-FFF2-40B4-BE49-F238E27FC236}">
                <a16:creationId xmlns:a16="http://schemas.microsoft.com/office/drawing/2014/main" id="{5012C9B7-92EE-9F8B-0E10-1FC2CF6007DD}"/>
              </a:ext>
            </a:extLst>
          </p:cNvPr>
          <p:cNvSpPr txBox="1"/>
          <p:nvPr/>
        </p:nvSpPr>
        <p:spPr>
          <a:xfrm>
            <a:off x="224624" y="1775060"/>
            <a:ext cx="4901939" cy="646331"/>
          </a:xfrm>
          <a:prstGeom prst="rect">
            <a:avLst/>
          </a:prstGeom>
          <a:noFill/>
        </p:spPr>
        <p:txBody>
          <a:bodyPr wrap="square" rtlCol="0">
            <a:spAutoFit/>
          </a:bodyPr>
          <a:lstStyle/>
          <a:p>
            <a:r>
              <a:rPr lang="en-US"/>
              <a:t>Staff dim is SCD 2</a:t>
            </a:r>
          </a:p>
          <a:p>
            <a:r>
              <a:rPr lang="en-US"/>
              <a:t>Business keys: </a:t>
            </a:r>
            <a:r>
              <a:rPr lang="en-US" err="1"/>
              <a:t>firstname</a:t>
            </a:r>
            <a:r>
              <a:rPr lang="en-US"/>
              <a:t> and </a:t>
            </a:r>
            <a:r>
              <a:rPr lang="en-US" err="1"/>
              <a:t>lastname</a:t>
            </a:r>
            <a:r>
              <a:rPr lang="en-US"/>
              <a:t> of staff</a:t>
            </a:r>
          </a:p>
        </p:txBody>
      </p:sp>
    </p:spTree>
    <p:extLst>
      <p:ext uri="{BB962C8B-B14F-4D97-AF65-F5344CB8AC3E}">
        <p14:creationId xmlns:p14="http://schemas.microsoft.com/office/powerpoint/2010/main" val="145654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6D0C-99BF-9E41-FB63-77D97D807D18}"/>
              </a:ext>
            </a:extLst>
          </p:cNvPr>
          <p:cNvSpPr>
            <a:spLocks noGrp="1"/>
          </p:cNvSpPr>
          <p:nvPr>
            <p:ph type="title"/>
          </p:nvPr>
        </p:nvSpPr>
        <p:spPr/>
        <p:txBody>
          <a:bodyPr/>
          <a:lstStyle/>
          <a:p>
            <a:r>
              <a:rPr lang="en-US">
                <a:cs typeface="Calibri"/>
              </a:rPr>
              <a:t>Customer Transform</a:t>
            </a:r>
            <a:endParaRPr lang="en-US"/>
          </a:p>
        </p:txBody>
      </p:sp>
      <p:pic>
        <p:nvPicPr>
          <p:cNvPr id="4" name="Picture 4" descr="Diagram&#10;&#10;Description automatically generated">
            <a:extLst>
              <a:ext uri="{FF2B5EF4-FFF2-40B4-BE49-F238E27FC236}">
                <a16:creationId xmlns:a16="http://schemas.microsoft.com/office/drawing/2014/main" id="{C633CA22-A1C6-8DDA-BC2D-153E06C7FA69}"/>
              </a:ext>
            </a:extLst>
          </p:cNvPr>
          <p:cNvPicPr>
            <a:picLocks noGrp="1" noChangeAspect="1"/>
          </p:cNvPicPr>
          <p:nvPr>
            <p:ph idx="1"/>
          </p:nvPr>
        </p:nvPicPr>
        <p:blipFill>
          <a:blip r:embed="rId2"/>
          <a:stretch>
            <a:fillRect/>
          </a:stretch>
        </p:blipFill>
        <p:spPr>
          <a:xfrm>
            <a:off x="5239982" y="1639918"/>
            <a:ext cx="3904018" cy="4525963"/>
          </a:xfrm>
        </p:spPr>
      </p:pic>
      <p:pic>
        <p:nvPicPr>
          <p:cNvPr id="7" name="Picture 7" descr="Table&#10;&#10;Description automatically generated">
            <a:extLst>
              <a:ext uri="{FF2B5EF4-FFF2-40B4-BE49-F238E27FC236}">
                <a16:creationId xmlns:a16="http://schemas.microsoft.com/office/drawing/2014/main" id="{8DB9DB6F-D90F-F341-19ED-92EB640C64B7}"/>
              </a:ext>
            </a:extLst>
          </p:cNvPr>
          <p:cNvPicPr>
            <a:picLocks noChangeAspect="1"/>
          </p:cNvPicPr>
          <p:nvPr/>
        </p:nvPicPr>
        <p:blipFill>
          <a:blip r:embed="rId3"/>
          <a:stretch>
            <a:fillRect/>
          </a:stretch>
        </p:blipFill>
        <p:spPr>
          <a:xfrm>
            <a:off x="1312239" y="4501760"/>
            <a:ext cx="2743200" cy="1664121"/>
          </a:xfrm>
          <a:prstGeom prst="rect">
            <a:avLst/>
          </a:prstGeom>
        </p:spPr>
      </p:pic>
      <p:pic>
        <p:nvPicPr>
          <p:cNvPr id="8" name="Picture 8" descr="Table&#10;&#10;Description automatically generated">
            <a:extLst>
              <a:ext uri="{FF2B5EF4-FFF2-40B4-BE49-F238E27FC236}">
                <a16:creationId xmlns:a16="http://schemas.microsoft.com/office/drawing/2014/main" id="{669750D0-9D66-5725-4F30-9410031A8D11}"/>
              </a:ext>
            </a:extLst>
          </p:cNvPr>
          <p:cNvPicPr>
            <a:picLocks noChangeAspect="1"/>
          </p:cNvPicPr>
          <p:nvPr/>
        </p:nvPicPr>
        <p:blipFill>
          <a:blip r:embed="rId4"/>
          <a:stretch>
            <a:fillRect/>
          </a:stretch>
        </p:blipFill>
        <p:spPr>
          <a:xfrm>
            <a:off x="1312239" y="2984810"/>
            <a:ext cx="2600325" cy="1466850"/>
          </a:xfrm>
          <a:prstGeom prst="rect">
            <a:avLst/>
          </a:prstGeom>
        </p:spPr>
      </p:pic>
      <p:sp>
        <p:nvSpPr>
          <p:cNvPr id="3" name="TextBox 2">
            <a:extLst>
              <a:ext uri="{FF2B5EF4-FFF2-40B4-BE49-F238E27FC236}">
                <a16:creationId xmlns:a16="http://schemas.microsoft.com/office/drawing/2014/main" id="{7F8290E0-BFC7-6BDA-067E-8AFA36749A94}"/>
              </a:ext>
            </a:extLst>
          </p:cNvPr>
          <p:cNvSpPr txBox="1"/>
          <p:nvPr/>
        </p:nvSpPr>
        <p:spPr>
          <a:xfrm>
            <a:off x="68343" y="1760010"/>
            <a:ext cx="5088119" cy="646331"/>
          </a:xfrm>
          <a:prstGeom prst="rect">
            <a:avLst/>
          </a:prstGeom>
          <a:noFill/>
        </p:spPr>
        <p:txBody>
          <a:bodyPr wrap="square" rtlCol="0">
            <a:spAutoFit/>
          </a:bodyPr>
          <a:lstStyle/>
          <a:p>
            <a:r>
              <a:rPr lang="en-US"/>
              <a:t>Customer is SCD 2</a:t>
            </a:r>
          </a:p>
          <a:p>
            <a:r>
              <a:rPr lang="en-US"/>
              <a:t>Business keys: </a:t>
            </a:r>
            <a:r>
              <a:rPr lang="en-US" err="1"/>
              <a:t>firstname</a:t>
            </a:r>
            <a:r>
              <a:rPr lang="en-US"/>
              <a:t> and </a:t>
            </a:r>
            <a:r>
              <a:rPr lang="en-US" err="1"/>
              <a:t>lastname</a:t>
            </a:r>
            <a:r>
              <a:rPr lang="en-US"/>
              <a:t> of customer</a:t>
            </a:r>
          </a:p>
        </p:txBody>
      </p:sp>
    </p:spTree>
    <p:extLst>
      <p:ext uri="{BB962C8B-B14F-4D97-AF65-F5344CB8AC3E}">
        <p14:creationId xmlns:p14="http://schemas.microsoft.com/office/powerpoint/2010/main" val="2897126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298-AE72-030F-9B25-7C231AF303EE}"/>
              </a:ext>
            </a:extLst>
          </p:cNvPr>
          <p:cNvSpPr>
            <a:spLocks noGrp="1"/>
          </p:cNvSpPr>
          <p:nvPr>
            <p:ph type="title"/>
          </p:nvPr>
        </p:nvSpPr>
        <p:spPr/>
        <p:txBody>
          <a:bodyPr/>
          <a:lstStyle/>
          <a:p>
            <a:r>
              <a:rPr lang="en-US">
                <a:cs typeface="Calibri"/>
              </a:rPr>
              <a:t>Store Transform</a:t>
            </a:r>
            <a:endParaRPr lang="en-US"/>
          </a:p>
        </p:txBody>
      </p:sp>
      <p:pic>
        <p:nvPicPr>
          <p:cNvPr id="4" name="Picture 4" descr="Diagram&#10;&#10;Description automatically generated">
            <a:extLst>
              <a:ext uri="{FF2B5EF4-FFF2-40B4-BE49-F238E27FC236}">
                <a16:creationId xmlns:a16="http://schemas.microsoft.com/office/drawing/2014/main" id="{A039557B-B5BF-EEDE-D118-569028D53C3A}"/>
              </a:ext>
            </a:extLst>
          </p:cNvPr>
          <p:cNvPicPr>
            <a:picLocks noGrp="1" noChangeAspect="1"/>
          </p:cNvPicPr>
          <p:nvPr>
            <p:ph idx="1"/>
          </p:nvPr>
        </p:nvPicPr>
        <p:blipFill>
          <a:blip r:embed="rId2"/>
          <a:stretch>
            <a:fillRect/>
          </a:stretch>
        </p:blipFill>
        <p:spPr>
          <a:xfrm>
            <a:off x="3886953" y="3429001"/>
            <a:ext cx="5289207" cy="2638406"/>
          </a:xfrm>
        </p:spPr>
      </p:pic>
      <p:pic>
        <p:nvPicPr>
          <p:cNvPr id="5" name="Picture 5" descr="Graphical user interface, table&#10;&#10;Description automatically generated">
            <a:extLst>
              <a:ext uri="{FF2B5EF4-FFF2-40B4-BE49-F238E27FC236}">
                <a16:creationId xmlns:a16="http://schemas.microsoft.com/office/drawing/2014/main" id="{2115127B-5CE5-8B92-CAC2-3F6C7B79DDF7}"/>
              </a:ext>
            </a:extLst>
          </p:cNvPr>
          <p:cNvPicPr>
            <a:picLocks noChangeAspect="1"/>
          </p:cNvPicPr>
          <p:nvPr/>
        </p:nvPicPr>
        <p:blipFill>
          <a:blip r:embed="rId3"/>
          <a:stretch>
            <a:fillRect/>
          </a:stretch>
        </p:blipFill>
        <p:spPr>
          <a:xfrm>
            <a:off x="16325" y="4647444"/>
            <a:ext cx="3930733" cy="1599175"/>
          </a:xfrm>
          <a:prstGeom prst="rect">
            <a:avLst/>
          </a:prstGeom>
        </p:spPr>
      </p:pic>
      <p:pic>
        <p:nvPicPr>
          <p:cNvPr id="6" name="Picture 6" descr="Table&#10;&#10;Description automatically generated">
            <a:extLst>
              <a:ext uri="{FF2B5EF4-FFF2-40B4-BE49-F238E27FC236}">
                <a16:creationId xmlns:a16="http://schemas.microsoft.com/office/drawing/2014/main" id="{7B4959EB-09C3-BEDF-8B6B-AA89B13F7ECF}"/>
              </a:ext>
            </a:extLst>
          </p:cNvPr>
          <p:cNvPicPr>
            <a:picLocks noChangeAspect="1"/>
          </p:cNvPicPr>
          <p:nvPr/>
        </p:nvPicPr>
        <p:blipFill>
          <a:blip r:embed="rId4"/>
          <a:stretch>
            <a:fillRect/>
          </a:stretch>
        </p:blipFill>
        <p:spPr>
          <a:xfrm>
            <a:off x="304674" y="3249789"/>
            <a:ext cx="3642384" cy="1406978"/>
          </a:xfrm>
          <a:prstGeom prst="rect">
            <a:avLst/>
          </a:prstGeom>
        </p:spPr>
      </p:pic>
      <p:sp>
        <p:nvSpPr>
          <p:cNvPr id="3" name="TextBox 2">
            <a:extLst>
              <a:ext uri="{FF2B5EF4-FFF2-40B4-BE49-F238E27FC236}">
                <a16:creationId xmlns:a16="http://schemas.microsoft.com/office/drawing/2014/main" id="{1F2689AF-0B0D-59F8-7277-4653A96C85C6}"/>
              </a:ext>
            </a:extLst>
          </p:cNvPr>
          <p:cNvSpPr txBox="1"/>
          <p:nvPr/>
        </p:nvSpPr>
        <p:spPr>
          <a:xfrm>
            <a:off x="619396" y="1839149"/>
            <a:ext cx="6363093" cy="923330"/>
          </a:xfrm>
          <a:prstGeom prst="rect">
            <a:avLst/>
          </a:prstGeom>
          <a:noFill/>
        </p:spPr>
        <p:txBody>
          <a:bodyPr wrap="square" rtlCol="0">
            <a:spAutoFit/>
          </a:bodyPr>
          <a:lstStyle/>
          <a:p>
            <a:r>
              <a:rPr lang="en-US"/>
              <a:t>Store is SCD 1</a:t>
            </a:r>
          </a:p>
          <a:p>
            <a:r>
              <a:rPr lang="en-US"/>
              <a:t>Business keys : Address of the store and </a:t>
            </a:r>
            <a:r>
              <a:rPr lang="en-US" err="1"/>
              <a:t>firstname</a:t>
            </a:r>
            <a:r>
              <a:rPr lang="en-US"/>
              <a:t> and </a:t>
            </a:r>
            <a:r>
              <a:rPr lang="en-US" err="1"/>
              <a:t>lastname</a:t>
            </a:r>
            <a:r>
              <a:rPr lang="en-US"/>
              <a:t> of manager </a:t>
            </a:r>
          </a:p>
        </p:txBody>
      </p:sp>
    </p:spTree>
    <p:extLst>
      <p:ext uri="{BB962C8B-B14F-4D97-AF65-F5344CB8AC3E}">
        <p14:creationId xmlns:p14="http://schemas.microsoft.com/office/powerpoint/2010/main" val="394998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CFA8-067E-B50F-072D-B5DE88DF8A3A}"/>
              </a:ext>
            </a:extLst>
          </p:cNvPr>
          <p:cNvSpPr>
            <a:spLocks noGrp="1"/>
          </p:cNvSpPr>
          <p:nvPr>
            <p:ph type="title"/>
          </p:nvPr>
        </p:nvSpPr>
        <p:spPr/>
        <p:txBody>
          <a:bodyPr/>
          <a:lstStyle/>
          <a:p>
            <a:r>
              <a:rPr lang="en-US">
                <a:cs typeface="Calibri"/>
              </a:rPr>
              <a:t>Actor Transform</a:t>
            </a:r>
            <a:endParaRPr lang="en-US"/>
          </a:p>
        </p:txBody>
      </p:sp>
      <p:pic>
        <p:nvPicPr>
          <p:cNvPr id="6" name="Picture 6" descr="Table&#10;&#10;Description automatically generated">
            <a:extLst>
              <a:ext uri="{FF2B5EF4-FFF2-40B4-BE49-F238E27FC236}">
                <a16:creationId xmlns:a16="http://schemas.microsoft.com/office/drawing/2014/main" id="{57A43A41-F4B6-4C64-19B2-031F6E9FDB4F}"/>
              </a:ext>
            </a:extLst>
          </p:cNvPr>
          <p:cNvPicPr>
            <a:picLocks noChangeAspect="1"/>
          </p:cNvPicPr>
          <p:nvPr/>
        </p:nvPicPr>
        <p:blipFill>
          <a:blip r:embed="rId2"/>
          <a:stretch>
            <a:fillRect/>
          </a:stretch>
        </p:blipFill>
        <p:spPr>
          <a:xfrm>
            <a:off x="230548" y="4812268"/>
            <a:ext cx="3693226" cy="1131333"/>
          </a:xfrm>
          <a:prstGeom prst="rect">
            <a:avLst/>
          </a:prstGeom>
        </p:spPr>
      </p:pic>
      <p:sp>
        <p:nvSpPr>
          <p:cNvPr id="3" name="TextBox 2">
            <a:extLst>
              <a:ext uri="{FF2B5EF4-FFF2-40B4-BE49-F238E27FC236}">
                <a16:creationId xmlns:a16="http://schemas.microsoft.com/office/drawing/2014/main" id="{C327C2DA-FB7A-823C-B73F-98A11ABF603C}"/>
              </a:ext>
            </a:extLst>
          </p:cNvPr>
          <p:cNvSpPr txBox="1"/>
          <p:nvPr/>
        </p:nvSpPr>
        <p:spPr>
          <a:xfrm>
            <a:off x="457200" y="1799752"/>
            <a:ext cx="3398363" cy="1200329"/>
          </a:xfrm>
          <a:prstGeom prst="rect">
            <a:avLst/>
          </a:prstGeom>
          <a:noFill/>
        </p:spPr>
        <p:txBody>
          <a:bodyPr wrap="square" rtlCol="0">
            <a:spAutoFit/>
          </a:bodyPr>
          <a:lstStyle/>
          <a:p>
            <a:r>
              <a:rPr lang="en-US"/>
              <a:t>Actor is SCD 0</a:t>
            </a:r>
          </a:p>
          <a:p>
            <a:r>
              <a:rPr lang="en-US"/>
              <a:t>Business keys : first name and </a:t>
            </a:r>
            <a:r>
              <a:rPr lang="en-US" err="1"/>
              <a:t>lastname</a:t>
            </a:r>
            <a:r>
              <a:rPr lang="en-US"/>
              <a:t> of actor</a:t>
            </a:r>
          </a:p>
          <a:p>
            <a:endParaRPr lang="en-US"/>
          </a:p>
        </p:txBody>
      </p:sp>
      <p:pic>
        <p:nvPicPr>
          <p:cNvPr id="12" name="Picture 11">
            <a:extLst>
              <a:ext uri="{FF2B5EF4-FFF2-40B4-BE49-F238E27FC236}">
                <a16:creationId xmlns:a16="http://schemas.microsoft.com/office/drawing/2014/main" id="{AA2EE0BE-0AF4-8071-3A74-17A677F4D0D0}"/>
              </a:ext>
            </a:extLst>
          </p:cNvPr>
          <p:cNvPicPr>
            <a:picLocks noChangeAspect="1"/>
          </p:cNvPicPr>
          <p:nvPr/>
        </p:nvPicPr>
        <p:blipFill>
          <a:blip r:embed="rId3"/>
          <a:stretch>
            <a:fillRect/>
          </a:stretch>
        </p:blipFill>
        <p:spPr>
          <a:xfrm>
            <a:off x="4572000" y="1560708"/>
            <a:ext cx="4267570" cy="4298052"/>
          </a:xfrm>
          <a:prstGeom prst="rect">
            <a:avLst/>
          </a:prstGeom>
        </p:spPr>
      </p:pic>
      <p:pic>
        <p:nvPicPr>
          <p:cNvPr id="14" name="Picture 13">
            <a:extLst>
              <a:ext uri="{FF2B5EF4-FFF2-40B4-BE49-F238E27FC236}">
                <a16:creationId xmlns:a16="http://schemas.microsoft.com/office/drawing/2014/main" id="{2A580D9F-7F7C-4D21-3C21-A0468E380335}"/>
              </a:ext>
            </a:extLst>
          </p:cNvPr>
          <p:cNvPicPr>
            <a:picLocks noChangeAspect="1"/>
          </p:cNvPicPr>
          <p:nvPr/>
        </p:nvPicPr>
        <p:blipFill>
          <a:blip r:embed="rId4"/>
          <a:stretch>
            <a:fillRect/>
          </a:stretch>
        </p:blipFill>
        <p:spPr>
          <a:xfrm>
            <a:off x="304430" y="3695307"/>
            <a:ext cx="2428350" cy="846666"/>
          </a:xfrm>
          <a:prstGeom prst="rect">
            <a:avLst/>
          </a:prstGeom>
        </p:spPr>
      </p:pic>
    </p:spTree>
    <p:extLst>
      <p:ext uri="{BB962C8B-B14F-4D97-AF65-F5344CB8AC3E}">
        <p14:creationId xmlns:p14="http://schemas.microsoft.com/office/powerpoint/2010/main" val="101575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9F1B-07BE-946C-1C57-9CBB71CE7BD4}"/>
              </a:ext>
            </a:extLst>
          </p:cNvPr>
          <p:cNvSpPr>
            <a:spLocks noGrp="1"/>
          </p:cNvSpPr>
          <p:nvPr>
            <p:ph type="title"/>
          </p:nvPr>
        </p:nvSpPr>
        <p:spPr/>
        <p:txBody>
          <a:bodyPr/>
          <a:lstStyle/>
          <a:p>
            <a:r>
              <a:rPr lang="en-US">
                <a:cs typeface="Calibri"/>
              </a:rPr>
              <a:t>Film Transform</a:t>
            </a:r>
            <a:endParaRPr lang="en-US"/>
          </a:p>
        </p:txBody>
      </p:sp>
      <p:pic>
        <p:nvPicPr>
          <p:cNvPr id="4" name="Picture 4" descr="Diagram&#10;&#10;Description automatically generated">
            <a:extLst>
              <a:ext uri="{FF2B5EF4-FFF2-40B4-BE49-F238E27FC236}">
                <a16:creationId xmlns:a16="http://schemas.microsoft.com/office/drawing/2014/main" id="{AFC5020E-A823-F0E1-30BC-FB370457B715}"/>
              </a:ext>
            </a:extLst>
          </p:cNvPr>
          <p:cNvPicPr>
            <a:picLocks noGrp="1" noChangeAspect="1"/>
          </p:cNvPicPr>
          <p:nvPr>
            <p:ph idx="1"/>
          </p:nvPr>
        </p:nvPicPr>
        <p:blipFill>
          <a:blip r:embed="rId2"/>
          <a:stretch>
            <a:fillRect/>
          </a:stretch>
        </p:blipFill>
        <p:spPr>
          <a:xfrm>
            <a:off x="3097356" y="4017953"/>
            <a:ext cx="6046644" cy="2210172"/>
          </a:xfrm>
        </p:spPr>
      </p:pic>
      <p:pic>
        <p:nvPicPr>
          <p:cNvPr id="5" name="Picture 5" descr="Table&#10;&#10;Description automatically generated">
            <a:extLst>
              <a:ext uri="{FF2B5EF4-FFF2-40B4-BE49-F238E27FC236}">
                <a16:creationId xmlns:a16="http://schemas.microsoft.com/office/drawing/2014/main" id="{8B07CBB6-0FE1-8572-5EC0-1F0A25008A77}"/>
              </a:ext>
            </a:extLst>
          </p:cNvPr>
          <p:cNvPicPr>
            <a:picLocks noChangeAspect="1"/>
          </p:cNvPicPr>
          <p:nvPr/>
        </p:nvPicPr>
        <p:blipFill>
          <a:blip r:embed="rId3"/>
          <a:stretch>
            <a:fillRect/>
          </a:stretch>
        </p:blipFill>
        <p:spPr>
          <a:xfrm>
            <a:off x="2922309" y="1474572"/>
            <a:ext cx="3478491" cy="2470561"/>
          </a:xfrm>
          <a:prstGeom prst="rect">
            <a:avLst/>
          </a:prstGeom>
        </p:spPr>
      </p:pic>
      <p:pic>
        <p:nvPicPr>
          <p:cNvPr id="6" name="Picture 6" descr="Table&#10;&#10;Description automatically generated">
            <a:extLst>
              <a:ext uri="{FF2B5EF4-FFF2-40B4-BE49-F238E27FC236}">
                <a16:creationId xmlns:a16="http://schemas.microsoft.com/office/drawing/2014/main" id="{5EB04B54-C03A-EAD0-CC9F-9ACE59C3CBE5}"/>
              </a:ext>
            </a:extLst>
          </p:cNvPr>
          <p:cNvPicPr>
            <a:picLocks noChangeAspect="1"/>
          </p:cNvPicPr>
          <p:nvPr/>
        </p:nvPicPr>
        <p:blipFill>
          <a:blip r:embed="rId4"/>
          <a:stretch>
            <a:fillRect/>
          </a:stretch>
        </p:blipFill>
        <p:spPr>
          <a:xfrm>
            <a:off x="6400800" y="1417638"/>
            <a:ext cx="2743200" cy="2570041"/>
          </a:xfrm>
          <a:prstGeom prst="rect">
            <a:avLst/>
          </a:prstGeom>
        </p:spPr>
      </p:pic>
      <p:sp>
        <p:nvSpPr>
          <p:cNvPr id="3" name="TextBox 2">
            <a:extLst>
              <a:ext uri="{FF2B5EF4-FFF2-40B4-BE49-F238E27FC236}">
                <a16:creationId xmlns:a16="http://schemas.microsoft.com/office/drawing/2014/main" id="{537E8CBF-590F-DB98-2CBC-A6C0C582AA70}"/>
              </a:ext>
            </a:extLst>
          </p:cNvPr>
          <p:cNvSpPr txBox="1"/>
          <p:nvPr/>
        </p:nvSpPr>
        <p:spPr>
          <a:xfrm>
            <a:off x="84841" y="2942364"/>
            <a:ext cx="2837468" cy="923330"/>
          </a:xfrm>
          <a:prstGeom prst="rect">
            <a:avLst/>
          </a:prstGeom>
          <a:noFill/>
        </p:spPr>
        <p:txBody>
          <a:bodyPr wrap="square" rtlCol="0">
            <a:spAutoFit/>
          </a:bodyPr>
          <a:lstStyle/>
          <a:p>
            <a:r>
              <a:rPr lang="en-US"/>
              <a:t>Film is SCD 1</a:t>
            </a:r>
          </a:p>
          <a:p>
            <a:r>
              <a:rPr lang="en-US"/>
              <a:t>Business keys: Title of the film</a:t>
            </a:r>
          </a:p>
        </p:txBody>
      </p:sp>
    </p:spTree>
    <p:extLst>
      <p:ext uri="{BB962C8B-B14F-4D97-AF65-F5344CB8AC3E}">
        <p14:creationId xmlns:p14="http://schemas.microsoft.com/office/powerpoint/2010/main" val="4074032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6E19-7993-7709-FBB0-C53C96A03C22}"/>
              </a:ext>
            </a:extLst>
          </p:cNvPr>
          <p:cNvSpPr>
            <a:spLocks noGrp="1"/>
          </p:cNvSpPr>
          <p:nvPr>
            <p:ph type="title"/>
          </p:nvPr>
        </p:nvSpPr>
        <p:spPr/>
        <p:txBody>
          <a:bodyPr/>
          <a:lstStyle/>
          <a:p>
            <a:r>
              <a:rPr lang="en-US">
                <a:cs typeface="Calibri"/>
              </a:rPr>
              <a:t>Date Transform</a:t>
            </a:r>
            <a:endParaRPr lang="en-US"/>
          </a:p>
        </p:txBody>
      </p:sp>
      <p:sp>
        <p:nvSpPr>
          <p:cNvPr id="3" name="TextBox 2">
            <a:extLst>
              <a:ext uri="{FF2B5EF4-FFF2-40B4-BE49-F238E27FC236}">
                <a16:creationId xmlns:a16="http://schemas.microsoft.com/office/drawing/2014/main" id="{FFCC58EC-E1D1-64E8-59B7-2FAE1409A8AA}"/>
              </a:ext>
            </a:extLst>
          </p:cNvPr>
          <p:cNvSpPr txBox="1"/>
          <p:nvPr/>
        </p:nvSpPr>
        <p:spPr>
          <a:xfrm>
            <a:off x="787138" y="1653308"/>
            <a:ext cx="7899662" cy="646331"/>
          </a:xfrm>
          <a:prstGeom prst="rect">
            <a:avLst/>
          </a:prstGeom>
          <a:noFill/>
        </p:spPr>
        <p:txBody>
          <a:bodyPr wrap="square" rtlCol="0">
            <a:spAutoFit/>
          </a:bodyPr>
          <a:lstStyle/>
          <a:p>
            <a:r>
              <a:rPr lang="en-US"/>
              <a:t>Date is SCD 0</a:t>
            </a:r>
          </a:p>
          <a:p>
            <a:r>
              <a:rPr lang="en-US"/>
              <a:t>Business key : date </a:t>
            </a:r>
          </a:p>
        </p:txBody>
      </p:sp>
      <p:pic>
        <p:nvPicPr>
          <p:cNvPr id="10" name="Picture 9">
            <a:extLst>
              <a:ext uri="{FF2B5EF4-FFF2-40B4-BE49-F238E27FC236}">
                <a16:creationId xmlns:a16="http://schemas.microsoft.com/office/drawing/2014/main" id="{2C162F88-D238-64F5-A46E-12083B561D0B}"/>
              </a:ext>
            </a:extLst>
          </p:cNvPr>
          <p:cNvPicPr>
            <a:picLocks noChangeAspect="1"/>
          </p:cNvPicPr>
          <p:nvPr/>
        </p:nvPicPr>
        <p:blipFill>
          <a:blip r:embed="rId2"/>
          <a:stretch>
            <a:fillRect/>
          </a:stretch>
        </p:blipFill>
        <p:spPr>
          <a:xfrm>
            <a:off x="5263747" y="2929970"/>
            <a:ext cx="3880253" cy="3378724"/>
          </a:xfrm>
          <a:prstGeom prst="rect">
            <a:avLst/>
          </a:prstGeom>
        </p:spPr>
      </p:pic>
      <p:pic>
        <p:nvPicPr>
          <p:cNvPr id="12" name="Picture 11">
            <a:extLst>
              <a:ext uri="{FF2B5EF4-FFF2-40B4-BE49-F238E27FC236}">
                <a16:creationId xmlns:a16="http://schemas.microsoft.com/office/drawing/2014/main" id="{6B682688-530A-DE60-3282-553BD1B6DB47}"/>
              </a:ext>
            </a:extLst>
          </p:cNvPr>
          <p:cNvPicPr>
            <a:picLocks noChangeAspect="1"/>
          </p:cNvPicPr>
          <p:nvPr/>
        </p:nvPicPr>
        <p:blipFill>
          <a:blip r:embed="rId3"/>
          <a:stretch>
            <a:fillRect/>
          </a:stretch>
        </p:blipFill>
        <p:spPr>
          <a:xfrm>
            <a:off x="581025" y="4668282"/>
            <a:ext cx="3990975" cy="1381125"/>
          </a:xfrm>
          <a:prstGeom prst="rect">
            <a:avLst/>
          </a:prstGeom>
        </p:spPr>
      </p:pic>
      <p:pic>
        <p:nvPicPr>
          <p:cNvPr id="14" name="Picture 13">
            <a:extLst>
              <a:ext uri="{FF2B5EF4-FFF2-40B4-BE49-F238E27FC236}">
                <a16:creationId xmlns:a16="http://schemas.microsoft.com/office/drawing/2014/main" id="{7044D04B-84B8-4BFA-8AB3-44CB23BB3B84}"/>
              </a:ext>
            </a:extLst>
          </p:cNvPr>
          <p:cNvPicPr>
            <a:picLocks noChangeAspect="1"/>
          </p:cNvPicPr>
          <p:nvPr/>
        </p:nvPicPr>
        <p:blipFill>
          <a:blip r:embed="rId4"/>
          <a:stretch>
            <a:fillRect/>
          </a:stretch>
        </p:blipFill>
        <p:spPr>
          <a:xfrm>
            <a:off x="872301" y="2837468"/>
            <a:ext cx="3310291" cy="1680035"/>
          </a:xfrm>
          <a:prstGeom prst="rect">
            <a:avLst/>
          </a:prstGeom>
        </p:spPr>
      </p:pic>
    </p:spTree>
    <p:extLst>
      <p:ext uri="{BB962C8B-B14F-4D97-AF65-F5344CB8AC3E}">
        <p14:creationId xmlns:p14="http://schemas.microsoft.com/office/powerpoint/2010/main" val="160463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2630-836F-6068-E63C-FFEF545FAD68}"/>
              </a:ext>
            </a:extLst>
          </p:cNvPr>
          <p:cNvSpPr>
            <a:spLocks noGrp="1"/>
          </p:cNvSpPr>
          <p:nvPr>
            <p:ph type="title"/>
          </p:nvPr>
        </p:nvSpPr>
        <p:spPr/>
        <p:txBody>
          <a:bodyPr/>
          <a:lstStyle/>
          <a:p>
            <a:r>
              <a:rPr lang="en-US">
                <a:cs typeface="Calibri"/>
              </a:rPr>
              <a:t>Fact Transform</a:t>
            </a:r>
            <a:endParaRPr lang="en-US"/>
          </a:p>
        </p:txBody>
      </p:sp>
      <p:pic>
        <p:nvPicPr>
          <p:cNvPr id="4" name="Picture 4">
            <a:extLst>
              <a:ext uri="{FF2B5EF4-FFF2-40B4-BE49-F238E27FC236}">
                <a16:creationId xmlns:a16="http://schemas.microsoft.com/office/drawing/2014/main" id="{2B942D4C-6307-3128-FAD0-CA398E5EA9E9}"/>
              </a:ext>
            </a:extLst>
          </p:cNvPr>
          <p:cNvPicPr>
            <a:picLocks noGrp="1" noChangeAspect="1"/>
          </p:cNvPicPr>
          <p:nvPr>
            <p:ph idx="1"/>
          </p:nvPr>
        </p:nvPicPr>
        <p:blipFill>
          <a:blip r:embed="rId2"/>
          <a:stretch>
            <a:fillRect/>
          </a:stretch>
        </p:blipFill>
        <p:spPr>
          <a:xfrm>
            <a:off x="4151771" y="1515359"/>
            <a:ext cx="4743153" cy="4525963"/>
          </a:xfrm>
        </p:spPr>
      </p:pic>
      <p:sp>
        <p:nvSpPr>
          <p:cNvPr id="3" name="TextBox 2">
            <a:extLst>
              <a:ext uri="{FF2B5EF4-FFF2-40B4-BE49-F238E27FC236}">
                <a16:creationId xmlns:a16="http://schemas.microsoft.com/office/drawing/2014/main" id="{F2563484-D2CE-AFDB-00C0-C91D51370F42}"/>
              </a:ext>
            </a:extLst>
          </p:cNvPr>
          <p:cNvSpPr txBox="1"/>
          <p:nvPr/>
        </p:nvSpPr>
        <p:spPr>
          <a:xfrm>
            <a:off x="197963" y="3178175"/>
            <a:ext cx="3167406" cy="1200329"/>
          </a:xfrm>
          <a:prstGeom prst="rect">
            <a:avLst/>
          </a:prstGeom>
          <a:noFill/>
        </p:spPr>
        <p:txBody>
          <a:bodyPr wrap="square" rtlCol="0">
            <a:spAutoFit/>
          </a:bodyPr>
          <a:lstStyle/>
          <a:p>
            <a:r>
              <a:rPr lang="en-US"/>
              <a:t>Before populating fact table, we have to create lookups for dimension tables to get an id for each business key</a:t>
            </a:r>
          </a:p>
        </p:txBody>
      </p:sp>
    </p:spTree>
    <p:extLst>
      <p:ext uri="{BB962C8B-B14F-4D97-AF65-F5344CB8AC3E}">
        <p14:creationId xmlns:p14="http://schemas.microsoft.com/office/powerpoint/2010/main" val="238806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4699-4810-F813-AD07-63BAC60067B9}"/>
              </a:ext>
            </a:extLst>
          </p:cNvPr>
          <p:cNvSpPr>
            <a:spLocks noGrp="1"/>
          </p:cNvSpPr>
          <p:nvPr>
            <p:ph type="title"/>
          </p:nvPr>
        </p:nvSpPr>
        <p:spPr/>
        <p:txBody>
          <a:bodyPr/>
          <a:lstStyle/>
          <a:p>
            <a:r>
              <a:rPr lang="en-US">
                <a:cs typeface="Calibri"/>
              </a:rPr>
              <a:t>Customer lookup</a:t>
            </a:r>
            <a:endParaRPr lang="en-US"/>
          </a:p>
        </p:txBody>
      </p:sp>
      <p:pic>
        <p:nvPicPr>
          <p:cNvPr id="4" name="Picture 4">
            <a:extLst>
              <a:ext uri="{FF2B5EF4-FFF2-40B4-BE49-F238E27FC236}">
                <a16:creationId xmlns:a16="http://schemas.microsoft.com/office/drawing/2014/main" id="{3DBC2B78-9950-00FA-4988-6332233B512A}"/>
              </a:ext>
            </a:extLst>
          </p:cNvPr>
          <p:cNvPicPr>
            <a:picLocks noGrp="1" noChangeAspect="1"/>
          </p:cNvPicPr>
          <p:nvPr>
            <p:ph idx="1"/>
          </p:nvPr>
        </p:nvPicPr>
        <p:blipFill>
          <a:blip r:embed="rId2"/>
          <a:stretch>
            <a:fillRect/>
          </a:stretch>
        </p:blipFill>
        <p:spPr>
          <a:xfrm>
            <a:off x="2204876" y="1471842"/>
            <a:ext cx="4734247" cy="4525963"/>
          </a:xfrm>
        </p:spPr>
      </p:pic>
    </p:spTree>
    <p:extLst>
      <p:ext uri="{BB962C8B-B14F-4D97-AF65-F5344CB8AC3E}">
        <p14:creationId xmlns:p14="http://schemas.microsoft.com/office/powerpoint/2010/main" val="81986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4F83-D74D-8122-5746-3A11C4254E64}"/>
              </a:ext>
            </a:extLst>
          </p:cNvPr>
          <p:cNvSpPr>
            <a:spLocks noGrp="1"/>
          </p:cNvSpPr>
          <p:nvPr>
            <p:ph type="title"/>
          </p:nvPr>
        </p:nvSpPr>
        <p:spPr/>
        <p:txBody>
          <a:bodyPr/>
          <a:lstStyle/>
          <a:p>
            <a:r>
              <a:rPr lang="en-US">
                <a:cs typeface="Calibri"/>
              </a:rPr>
              <a:t>Store lookup</a:t>
            </a:r>
            <a:endParaRPr lang="en-US"/>
          </a:p>
        </p:txBody>
      </p:sp>
      <p:pic>
        <p:nvPicPr>
          <p:cNvPr id="4" name="Picture 4" descr="Graphical user interface&#10;&#10;Description automatically generated">
            <a:extLst>
              <a:ext uri="{FF2B5EF4-FFF2-40B4-BE49-F238E27FC236}">
                <a16:creationId xmlns:a16="http://schemas.microsoft.com/office/drawing/2014/main" id="{4B63325E-2E97-89BF-9935-BD5F8E03518D}"/>
              </a:ext>
            </a:extLst>
          </p:cNvPr>
          <p:cNvPicPr>
            <a:picLocks noGrp="1" noChangeAspect="1"/>
          </p:cNvPicPr>
          <p:nvPr>
            <p:ph idx="1"/>
          </p:nvPr>
        </p:nvPicPr>
        <p:blipFill>
          <a:blip r:embed="rId2"/>
          <a:stretch>
            <a:fillRect/>
          </a:stretch>
        </p:blipFill>
        <p:spPr>
          <a:xfrm>
            <a:off x="2281198" y="1600200"/>
            <a:ext cx="4739941" cy="4674404"/>
          </a:xfrm>
        </p:spPr>
      </p:pic>
    </p:spTree>
    <p:extLst>
      <p:ext uri="{BB962C8B-B14F-4D97-AF65-F5344CB8AC3E}">
        <p14:creationId xmlns:p14="http://schemas.microsoft.com/office/powerpoint/2010/main" val="269092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582" y="349458"/>
            <a:ext cx="8005704" cy="6124754"/>
          </a:xfrm>
          <a:prstGeom prst="rect">
            <a:avLst/>
          </a:prstGeom>
          <a:noFill/>
        </p:spPr>
        <p:txBody>
          <a:bodyPr wrap="square" lIns="91440" tIns="45720" rIns="91440" bIns="45720" rtlCol="0" anchor="t">
            <a:spAutoFit/>
          </a:bodyPr>
          <a:lstStyle/>
          <a:p>
            <a:endParaRPr lang="en-US" sz="2000" dirty="0">
              <a:latin typeface="Arial"/>
              <a:cs typeface="Arial Unicode MS"/>
            </a:endParaRPr>
          </a:p>
          <a:p>
            <a:r>
              <a:rPr lang="en-US" sz="4800" dirty="0">
                <a:latin typeface="Calibri"/>
                <a:cs typeface="Arial"/>
              </a:rPr>
              <a:t>Table of Contents</a:t>
            </a:r>
            <a:endParaRPr lang="en-US" sz="3600" dirty="0">
              <a:latin typeface="Calibri"/>
              <a:cs typeface="Arial"/>
            </a:endParaRPr>
          </a:p>
          <a:p>
            <a:pPr marL="685800" indent="-685800">
              <a:buFont typeface="Arial"/>
              <a:buChar char="•"/>
            </a:pPr>
            <a:r>
              <a:rPr lang="en-US" sz="3600" dirty="0">
                <a:latin typeface="Calibri"/>
                <a:cs typeface="Arial"/>
              </a:rPr>
              <a:t>Overview of the database</a:t>
            </a:r>
            <a:endParaRPr lang="en-US" dirty="0">
              <a:latin typeface="Calibri"/>
              <a:cs typeface="Calibri"/>
            </a:endParaRPr>
          </a:p>
          <a:p>
            <a:pPr marL="685800" indent="-685800">
              <a:buFont typeface="Arial"/>
              <a:buChar char="•"/>
            </a:pPr>
            <a:r>
              <a:rPr lang="en-US" sz="3600" dirty="0">
                <a:latin typeface="Calibri"/>
                <a:cs typeface="Arial"/>
              </a:rPr>
              <a:t>Entity Relation Diagram </a:t>
            </a:r>
          </a:p>
          <a:p>
            <a:pPr marL="685800" indent="-685800">
              <a:buFont typeface="Arial"/>
              <a:buChar char="•"/>
            </a:pPr>
            <a:r>
              <a:rPr lang="en-US" sz="3600" dirty="0">
                <a:latin typeface="Calibri"/>
                <a:cs typeface="Arial"/>
              </a:rPr>
              <a:t>Business Requirements</a:t>
            </a:r>
          </a:p>
          <a:p>
            <a:pPr marL="685800" indent="-685800">
              <a:buFont typeface="Arial"/>
              <a:buChar char="•"/>
            </a:pPr>
            <a:r>
              <a:rPr lang="en-US" sz="3600" dirty="0">
                <a:latin typeface="Calibri"/>
                <a:cs typeface="Arial"/>
              </a:rPr>
              <a:t>Designing the star schema</a:t>
            </a:r>
          </a:p>
          <a:p>
            <a:pPr marL="685800" indent="-685800">
              <a:buFont typeface="Arial"/>
              <a:buChar char="•"/>
            </a:pPr>
            <a:r>
              <a:rPr lang="en-US" sz="3600" dirty="0">
                <a:latin typeface="Calibri"/>
                <a:cs typeface="Arial"/>
              </a:rPr>
              <a:t>ETL &amp; SSIS</a:t>
            </a:r>
          </a:p>
          <a:p>
            <a:pPr marL="685800" indent="-685800">
              <a:buFont typeface="Arial"/>
              <a:buChar char="•"/>
            </a:pPr>
            <a:r>
              <a:rPr lang="en-US" sz="3600" dirty="0">
                <a:latin typeface="Calibri"/>
                <a:cs typeface="Arial"/>
              </a:rPr>
              <a:t>CUBE &amp; SSAS</a:t>
            </a:r>
          </a:p>
          <a:p>
            <a:pPr marL="685800" indent="-685800">
              <a:buFont typeface="Arial"/>
              <a:buChar char="•"/>
            </a:pPr>
            <a:r>
              <a:rPr lang="en-US" sz="3600" dirty="0">
                <a:latin typeface="Calibri"/>
                <a:cs typeface="Calibri"/>
              </a:rPr>
              <a:t>MDX Queries</a:t>
            </a:r>
            <a:endParaRPr lang="en-US" sz="3600" dirty="0">
              <a:latin typeface="Calibri"/>
              <a:cs typeface="Arial"/>
            </a:endParaRPr>
          </a:p>
          <a:p>
            <a:pPr marL="685800" indent="-685800">
              <a:buFont typeface="Arial"/>
              <a:buChar char="•"/>
            </a:pPr>
            <a:r>
              <a:rPr lang="en-US" sz="3600" dirty="0">
                <a:latin typeface="Calibri"/>
                <a:cs typeface="Arial"/>
              </a:rPr>
              <a:t>Machine Learning</a:t>
            </a:r>
          </a:p>
          <a:p>
            <a:pPr marL="685800" indent="-685800">
              <a:buFont typeface="Arial"/>
              <a:buChar char="•"/>
            </a:pPr>
            <a:endParaRPr lang="en-US" sz="3600" dirty="0">
              <a:latin typeface="Calibri"/>
              <a:cs typeface="Arial"/>
            </a:endParaRPr>
          </a:p>
        </p:txBody>
      </p:sp>
      <p:sp>
        <p:nvSpPr>
          <p:cNvPr id="6" name="TextBox 5"/>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153644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227E-B4F8-FE37-62A5-1EBC3905475C}"/>
              </a:ext>
            </a:extLst>
          </p:cNvPr>
          <p:cNvSpPr>
            <a:spLocks noGrp="1"/>
          </p:cNvSpPr>
          <p:nvPr>
            <p:ph type="title"/>
          </p:nvPr>
        </p:nvSpPr>
        <p:spPr/>
        <p:txBody>
          <a:bodyPr/>
          <a:lstStyle/>
          <a:p>
            <a:r>
              <a:rPr lang="en-US">
                <a:cs typeface="Calibri"/>
              </a:rPr>
              <a:t>Staff lookup</a:t>
            </a:r>
            <a:endParaRPr lang="en-US"/>
          </a:p>
        </p:txBody>
      </p:sp>
      <p:pic>
        <p:nvPicPr>
          <p:cNvPr id="4" name="Picture 4">
            <a:extLst>
              <a:ext uri="{FF2B5EF4-FFF2-40B4-BE49-F238E27FC236}">
                <a16:creationId xmlns:a16="http://schemas.microsoft.com/office/drawing/2014/main" id="{142D80D5-A8C4-6D84-2606-699CBDA3AAEA}"/>
              </a:ext>
            </a:extLst>
          </p:cNvPr>
          <p:cNvPicPr>
            <a:picLocks noGrp="1" noChangeAspect="1"/>
          </p:cNvPicPr>
          <p:nvPr>
            <p:ph idx="1"/>
          </p:nvPr>
        </p:nvPicPr>
        <p:blipFill>
          <a:blip r:embed="rId2"/>
          <a:stretch>
            <a:fillRect/>
          </a:stretch>
        </p:blipFill>
        <p:spPr>
          <a:xfrm>
            <a:off x="2260352" y="1600200"/>
            <a:ext cx="4623296" cy="4525963"/>
          </a:xfrm>
        </p:spPr>
      </p:pic>
    </p:spTree>
    <p:extLst>
      <p:ext uri="{BB962C8B-B14F-4D97-AF65-F5344CB8AC3E}">
        <p14:creationId xmlns:p14="http://schemas.microsoft.com/office/powerpoint/2010/main" val="284890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F5BA-F636-9BA9-979F-79F88E5E8237}"/>
              </a:ext>
            </a:extLst>
          </p:cNvPr>
          <p:cNvSpPr>
            <a:spLocks noGrp="1"/>
          </p:cNvSpPr>
          <p:nvPr>
            <p:ph type="title"/>
          </p:nvPr>
        </p:nvSpPr>
        <p:spPr/>
        <p:txBody>
          <a:bodyPr/>
          <a:lstStyle/>
          <a:p>
            <a:r>
              <a:rPr lang="en-US">
                <a:cs typeface="Calibri"/>
              </a:rPr>
              <a:t>Film lookup</a:t>
            </a:r>
            <a:endParaRPr lang="en-US"/>
          </a:p>
        </p:txBody>
      </p:sp>
      <p:pic>
        <p:nvPicPr>
          <p:cNvPr id="4" name="Picture 4">
            <a:extLst>
              <a:ext uri="{FF2B5EF4-FFF2-40B4-BE49-F238E27FC236}">
                <a16:creationId xmlns:a16="http://schemas.microsoft.com/office/drawing/2014/main" id="{FB7F8CBF-A31A-3F77-9BE7-E74CFFC70CF1}"/>
              </a:ext>
            </a:extLst>
          </p:cNvPr>
          <p:cNvPicPr>
            <a:picLocks noGrp="1" noChangeAspect="1"/>
          </p:cNvPicPr>
          <p:nvPr>
            <p:ph idx="1"/>
          </p:nvPr>
        </p:nvPicPr>
        <p:blipFill>
          <a:blip r:embed="rId2"/>
          <a:stretch>
            <a:fillRect/>
          </a:stretch>
        </p:blipFill>
        <p:spPr>
          <a:xfrm>
            <a:off x="2273996" y="1600200"/>
            <a:ext cx="4596008" cy="4525963"/>
          </a:xfrm>
        </p:spPr>
      </p:pic>
    </p:spTree>
    <p:extLst>
      <p:ext uri="{BB962C8B-B14F-4D97-AF65-F5344CB8AC3E}">
        <p14:creationId xmlns:p14="http://schemas.microsoft.com/office/powerpoint/2010/main" val="773350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E775-4941-FA10-1D9E-620F5DFE0374}"/>
              </a:ext>
            </a:extLst>
          </p:cNvPr>
          <p:cNvSpPr>
            <a:spLocks noGrp="1"/>
          </p:cNvSpPr>
          <p:nvPr>
            <p:ph type="title"/>
          </p:nvPr>
        </p:nvSpPr>
        <p:spPr/>
        <p:txBody>
          <a:bodyPr/>
          <a:lstStyle/>
          <a:p>
            <a:r>
              <a:rPr lang="en-US">
                <a:cs typeface="Calibri"/>
              </a:rPr>
              <a:t>Actor lookup</a:t>
            </a:r>
            <a:endParaRPr lang="en-US"/>
          </a:p>
        </p:txBody>
      </p:sp>
      <p:pic>
        <p:nvPicPr>
          <p:cNvPr id="7" name="Picture 7">
            <a:extLst>
              <a:ext uri="{FF2B5EF4-FFF2-40B4-BE49-F238E27FC236}">
                <a16:creationId xmlns:a16="http://schemas.microsoft.com/office/drawing/2014/main" id="{4FBCEF22-5699-A4C3-60E5-2E6915206C5B}"/>
              </a:ext>
            </a:extLst>
          </p:cNvPr>
          <p:cNvPicPr>
            <a:picLocks noGrp="1" noChangeAspect="1"/>
          </p:cNvPicPr>
          <p:nvPr>
            <p:ph idx="1"/>
          </p:nvPr>
        </p:nvPicPr>
        <p:blipFill>
          <a:blip r:embed="rId2"/>
          <a:stretch>
            <a:fillRect/>
          </a:stretch>
        </p:blipFill>
        <p:spPr>
          <a:xfrm>
            <a:off x="2260118" y="1600200"/>
            <a:ext cx="4623763" cy="4525963"/>
          </a:xfrm>
        </p:spPr>
      </p:pic>
    </p:spTree>
    <p:extLst>
      <p:ext uri="{BB962C8B-B14F-4D97-AF65-F5344CB8AC3E}">
        <p14:creationId xmlns:p14="http://schemas.microsoft.com/office/powerpoint/2010/main" val="2121989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7568-CECE-9071-5ECC-D3B7F3496B97}"/>
              </a:ext>
            </a:extLst>
          </p:cNvPr>
          <p:cNvSpPr>
            <a:spLocks noGrp="1"/>
          </p:cNvSpPr>
          <p:nvPr>
            <p:ph type="title"/>
          </p:nvPr>
        </p:nvSpPr>
        <p:spPr/>
        <p:txBody>
          <a:bodyPr/>
          <a:lstStyle/>
          <a:p>
            <a:r>
              <a:rPr lang="en-US">
                <a:cs typeface="Calibri"/>
              </a:rPr>
              <a:t>Date lookup</a:t>
            </a:r>
            <a:endParaRPr lang="en-US"/>
          </a:p>
        </p:txBody>
      </p:sp>
      <p:pic>
        <p:nvPicPr>
          <p:cNvPr id="4" name="Picture 4" descr="Graphical user interface, Word&#10;&#10;Description automatically generated">
            <a:extLst>
              <a:ext uri="{FF2B5EF4-FFF2-40B4-BE49-F238E27FC236}">
                <a16:creationId xmlns:a16="http://schemas.microsoft.com/office/drawing/2014/main" id="{1A859806-EC59-286D-81F3-7D890F7F0420}"/>
              </a:ext>
            </a:extLst>
          </p:cNvPr>
          <p:cNvPicPr>
            <a:picLocks noGrp="1" noChangeAspect="1"/>
          </p:cNvPicPr>
          <p:nvPr>
            <p:ph idx="1"/>
          </p:nvPr>
        </p:nvPicPr>
        <p:blipFill>
          <a:blip r:embed="rId2"/>
          <a:stretch>
            <a:fillRect/>
          </a:stretch>
        </p:blipFill>
        <p:spPr>
          <a:xfrm>
            <a:off x="326278" y="1827810"/>
            <a:ext cx="4097574" cy="4021261"/>
          </a:xfrm>
        </p:spPr>
      </p:pic>
      <p:pic>
        <p:nvPicPr>
          <p:cNvPr id="5" name="Picture 5" descr="Graphical user interface, application, Word&#10;&#10;Description automatically generated">
            <a:extLst>
              <a:ext uri="{FF2B5EF4-FFF2-40B4-BE49-F238E27FC236}">
                <a16:creationId xmlns:a16="http://schemas.microsoft.com/office/drawing/2014/main" id="{3DA90A32-4383-3F28-0569-4732D6801A80}"/>
              </a:ext>
            </a:extLst>
          </p:cNvPr>
          <p:cNvPicPr>
            <a:picLocks noChangeAspect="1"/>
          </p:cNvPicPr>
          <p:nvPr/>
        </p:nvPicPr>
        <p:blipFill>
          <a:blip r:embed="rId3"/>
          <a:stretch>
            <a:fillRect/>
          </a:stretch>
        </p:blipFill>
        <p:spPr>
          <a:xfrm>
            <a:off x="4704607" y="1827727"/>
            <a:ext cx="4089070" cy="4023923"/>
          </a:xfrm>
          <a:prstGeom prst="rect">
            <a:avLst/>
          </a:prstGeom>
        </p:spPr>
      </p:pic>
    </p:spTree>
    <p:extLst>
      <p:ext uri="{BB962C8B-B14F-4D97-AF65-F5344CB8AC3E}">
        <p14:creationId xmlns:p14="http://schemas.microsoft.com/office/powerpoint/2010/main" val="195552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6892-3571-3D09-2BBD-4BBAD988C38F}"/>
              </a:ext>
            </a:extLst>
          </p:cNvPr>
          <p:cNvSpPr>
            <a:spLocks noGrp="1"/>
          </p:cNvSpPr>
          <p:nvPr>
            <p:ph type="title"/>
          </p:nvPr>
        </p:nvSpPr>
        <p:spPr/>
        <p:txBody>
          <a:bodyPr/>
          <a:lstStyle/>
          <a:p>
            <a:r>
              <a:rPr lang="en-US">
                <a:cs typeface="Calibri"/>
              </a:rPr>
              <a:t>Calculating measures</a:t>
            </a:r>
            <a:endParaRPr lang="en-US" err="1"/>
          </a:p>
        </p:txBody>
      </p:sp>
      <p:pic>
        <p:nvPicPr>
          <p:cNvPr id="4" name="Picture 4" descr="Graphical user interface, text, application&#10;&#10;Description automatically generated">
            <a:extLst>
              <a:ext uri="{FF2B5EF4-FFF2-40B4-BE49-F238E27FC236}">
                <a16:creationId xmlns:a16="http://schemas.microsoft.com/office/drawing/2014/main" id="{C59C6158-EBB8-397C-F499-4AB59FB49C74}"/>
              </a:ext>
            </a:extLst>
          </p:cNvPr>
          <p:cNvPicPr>
            <a:picLocks noGrp="1" noChangeAspect="1"/>
          </p:cNvPicPr>
          <p:nvPr>
            <p:ph idx="1"/>
          </p:nvPr>
        </p:nvPicPr>
        <p:blipFill>
          <a:blip r:embed="rId2"/>
          <a:stretch>
            <a:fillRect/>
          </a:stretch>
        </p:blipFill>
        <p:spPr>
          <a:xfrm>
            <a:off x="3669600" y="1609627"/>
            <a:ext cx="4783669" cy="4525963"/>
          </a:xfrm>
        </p:spPr>
      </p:pic>
      <p:sp>
        <p:nvSpPr>
          <p:cNvPr id="3" name="TextBox 2">
            <a:extLst>
              <a:ext uri="{FF2B5EF4-FFF2-40B4-BE49-F238E27FC236}">
                <a16:creationId xmlns:a16="http://schemas.microsoft.com/office/drawing/2014/main" id="{49B8901F-57F3-02DB-7057-FDF4E39EC61D}"/>
              </a:ext>
            </a:extLst>
          </p:cNvPr>
          <p:cNvSpPr txBox="1"/>
          <p:nvPr/>
        </p:nvSpPr>
        <p:spPr>
          <a:xfrm>
            <a:off x="457200" y="3148057"/>
            <a:ext cx="2663072" cy="923330"/>
          </a:xfrm>
          <a:prstGeom prst="rect">
            <a:avLst/>
          </a:prstGeom>
          <a:noFill/>
        </p:spPr>
        <p:txBody>
          <a:bodyPr wrap="square" rtlCol="0">
            <a:spAutoFit/>
          </a:bodyPr>
          <a:lstStyle/>
          <a:p>
            <a:r>
              <a:rPr lang="en-US"/>
              <a:t>To calculate total number of day, we subtract return date and rental date</a:t>
            </a:r>
          </a:p>
        </p:txBody>
      </p:sp>
    </p:spTree>
    <p:extLst>
      <p:ext uri="{BB962C8B-B14F-4D97-AF65-F5344CB8AC3E}">
        <p14:creationId xmlns:p14="http://schemas.microsoft.com/office/powerpoint/2010/main" val="1425853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30F2-2240-0989-2F36-48D10F08A2BE}"/>
              </a:ext>
            </a:extLst>
          </p:cNvPr>
          <p:cNvSpPr>
            <a:spLocks noGrp="1"/>
          </p:cNvSpPr>
          <p:nvPr>
            <p:ph type="title"/>
          </p:nvPr>
        </p:nvSpPr>
        <p:spPr/>
        <p:txBody>
          <a:bodyPr/>
          <a:lstStyle/>
          <a:p>
            <a:r>
              <a:rPr lang="en-US">
                <a:cs typeface="Calibri"/>
              </a:rPr>
              <a:t>Calculating </a:t>
            </a:r>
            <a:r>
              <a:rPr lang="en-US"/>
              <a:t>measures</a:t>
            </a:r>
            <a:endParaRPr lang="en-US">
              <a:cs typeface="Calibri"/>
            </a:endParaRPr>
          </a:p>
        </p:txBody>
      </p:sp>
      <p:pic>
        <p:nvPicPr>
          <p:cNvPr id="4" name="Picture 4" descr="Graphical user interface, text&#10;&#10;Description automatically generated">
            <a:extLst>
              <a:ext uri="{FF2B5EF4-FFF2-40B4-BE49-F238E27FC236}">
                <a16:creationId xmlns:a16="http://schemas.microsoft.com/office/drawing/2014/main" id="{E1FB82AC-859F-58C5-977E-8C012CF8F245}"/>
              </a:ext>
            </a:extLst>
          </p:cNvPr>
          <p:cNvPicPr>
            <a:picLocks noGrp="1" noChangeAspect="1"/>
          </p:cNvPicPr>
          <p:nvPr>
            <p:ph idx="1"/>
          </p:nvPr>
        </p:nvPicPr>
        <p:blipFill rotWithShape="1">
          <a:blip r:embed="rId2"/>
          <a:srcRect t="54" r="224" b="38517"/>
          <a:stretch/>
        </p:blipFill>
        <p:spPr>
          <a:xfrm>
            <a:off x="136836" y="3512364"/>
            <a:ext cx="4407200" cy="2537125"/>
          </a:xfrm>
        </p:spPr>
      </p:pic>
      <p:pic>
        <p:nvPicPr>
          <p:cNvPr id="5" name="Picture 5" descr="Graphical user interface, text&#10;&#10;Description automatically generated">
            <a:extLst>
              <a:ext uri="{FF2B5EF4-FFF2-40B4-BE49-F238E27FC236}">
                <a16:creationId xmlns:a16="http://schemas.microsoft.com/office/drawing/2014/main" id="{4F46CA9F-ED12-0AB7-1D15-D126D0AE301E}"/>
              </a:ext>
            </a:extLst>
          </p:cNvPr>
          <p:cNvPicPr>
            <a:picLocks noChangeAspect="1"/>
          </p:cNvPicPr>
          <p:nvPr/>
        </p:nvPicPr>
        <p:blipFill rotWithShape="1">
          <a:blip r:embed="rId3"/>
          <a:srcRect l="108" r="-225" b="44498"/>
          <a:stretch/>
        </p:blipFill>
        <p:spPr>
          <a:xfrm>
            <a:off x="4570813" y="3562399"/>
            <a:ext cx="4401003" cy="2290625"/>
          </a:xfrm>
          <a:prstGeom prst="rect">
            <a:avLst/>
          </a:prstGeom>
        </p:spPr>
      </p:pic>
      <p:pic>
        <p:nvPicPr>
          <p:cNvPr id="3" name="Picture 5" descr="Graphical user interface, diagram&#10;&#10;Description automatically generated">
            <a:extLst>
              <a:ext uri="{FF2B5EF4-FFF2-40B4-BE49-F238E27FC236}">
                <a16:creationId xmlns:a16="http://schemas.microsoft.com/office/drawing/2014/main" id="{2F8882F0-7AC6-85FB-62F8-3EABECF4DCDD}"/>
              </a:ext>
            </a:extLst>
          </p:cNvPr>
          <p:cNvPicPr>
            <a:picLocks noChangeAspect="1"/>
          </p:cNvPicPr>
          <p:nvPr/>
        </p:nvPicPr>
        <p:blipFill>
          <a:blip r:embed="rId4"/>
          <a:stretch>
            <a:fillRect/>
          </a:stretch>
        </p:blipFill>
        <p:spPr>
          <a:xfrm>
            <a:off x="5013766" y="1417638"/>
            <a:ext cx="3515095" cy="1938193"/>
          </a:xfrm>
          <a:prstGeom prst="rect">
            <a:avLst/>
          </a:prstGeom>
        </p:spPr>
      </p:pic>
      <p:sp>
        <p:nvSpPr>
          <p:cNvPr id="6" name="TextBox 5">
            <a:extLst>
              <a:ext uri="{FF2B5EF4-FFF2-40B4-BE49-F238E27FC236}">
                <a16:creationId xmlns:a16="http://schemas.microsoft.com/office/drawing/2014/main" id="{D1304C42-F49B-CBF3-6512-1E5893BAACED}"/>
              </a:ext>
            </a:extLst>
          </p:cNvPr>
          <p:cNvSpPr txBox="1"/>
          <p:nvPr/>
        </p:nvSpPr>
        <p:spPr>
          <a:xfrm>
            <a:off x="320511" y="1417638"/>
            <a:ext cx="4401003" cy="1754326"/>
          </a:xfrm>
          <a:prstGeom prst="rect">
            <a:avLst/>
          </a:prstGeom>
          <a:noFill/>
        </p:spPr>
        <p:txBody>
          <a:bodyPr wrap="square" rtlCol="0">
            <a:spAutoFit/>
          </a:bodyPr>
          <a:lstStyle/>
          <a:p>
            <a:r>
              <a:rPr lang="en-US"/>
              <a:t>Two type of data:</a:t>
            </a:r>
          </a:p>
          <a:p>
            <a:r>
              <a:rPr lang="en-US"/>
              <a:t>1.With return date</a:t>
            </a:r>
          </a:p>
          <a:p>
            <a:r>
              <a:rPr lang="en-US"/>
              <a:t>2.Without return date</a:t>
            </a:r>
          </a:p>
          <a:p>
            <a:endParaRPr lang="en-US"/>
          </a:p>
          <a:p>
            <a:r>
              <a:rPr lang="en-US"/>
              <a:t>We used replacement cost for records that do not have return date</a:t>
            </a:r>
          </a:p>
        </p:txBody>
      </p:sp>
    </p:spTree>
    <p:extLst>
      <p:ext uri="{BB962C8B-B14F-4D97-AF65-F5344CB8AC3E}">
        <p14:creationId xmlns:p14="http://schemas.microsoft.com/office/powerpoint/2010/main" val="374299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6658" y="2757946"/>
            <a:ext cx="8630683" cy="861774"/>
          </a:xfrm>
          <a:prstGeom prst="rect">
            <a:avLst/>
          </a:prstGeom>
          <a:noFill/>
        </p:spPr>
        <p:txBody>
          <a:bodyPr wrap="square" lIns="91440" tIns="45720" rIns="91440" bIns="45720" rtlCol="0" anchor="t">
            <a:spAutoFit/>
          </a:bodyPr>
          <a:lstStyle/>
          <a:p>
            <a:pPr algn="ctr"/>
            <a:r>
              <a:rPr lang="en-US" sz="5000" b="1">
                <a:solidFill>
                  <a:schemeClr val="bg1"/>
                </a:solidFill>
                <a:latin typeface="Arial"/>
                <a:cs typeface="Arial Unicode MS"/>
              </a:rPr>
              <a:t>CUBE &amp; SSAS</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a:solidFill>
                  <a:schemeClr val="bg1"/>
                </a:solidFill>
                <a:latin typeface="Arial"/>
                <a:cs typeface="Arial"/>
              </a:rPr>
              <a:t>Database Project</a:t>
            </a:r>
          </a:p>
        </p:txBody>
      </p:sp>
    </p:spTree>
    <p:extLst>
      <p:ext uri="{BB962C8B-B14F-4D97-AF65-F5344CB8AC3E}">
        <p14:creationId xmlns:p14="http://schemas.microsoft.com/office/powerpoint/2010/main" val="122068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14FB5-301B-F464-5812-5EACFC4D8F4D}"/>
              </a:ext>
            </a:extLst>
          </p:cNvPr>
          <p:cNvSpPr>
            <a:spLocks noGrp="1"/>
          </p:cNvSpPr>
          <p:nvPr>
            <p:ph idx="1"/>
          </p:nvPr>
        </p:nvSpPr>
        <p:spPr>
          <a:xfrm>
            <a:off x="274881" y="267869"/>
            <a:ext cx="8229600" cy="5774147"/>
          </a:xfrm>
        </p:spPr>
        <p:txBody>
          <a:bodyPr vert="horz" lIns="91440" tIns="45720" rIns="91440" bIns="45720" rtlCol="0" anchor="t">
            <a:normAutofit fontScale="92500" lnSpcReduction="10000"/>
          </a:bodyPr>
          <a:lstStyle/>
          <a:p>
            <a:r>
              <a:rPr lang="en-US">
                <a:cs typeface="Calibri"/>
              </a:rPr>
              <a:t>First, we must choose the newly populated Datawarehouse as a source for our SSAS Data Source</a:t>
            </a:r>
          </a:p>
          <a:p>
            <a:endParaRPr lang="en-US">
              <a:cs typeface="Calibri"/>
            </a:endParaRPr>
          </a:p>
          <a:p>
            <a:r>
              <a:rPr lang="en-US">
                <a:cs typeface="Calibri"/>
              </a:rPr>
              <a:t>From there we go on and create a view of our Datamart </a:t>
            </a:r>
          </a:p>
          <a:p>
            <a:endParaRPr lang="en-US">
              <a:cs typeface="Calibri"/>
            </a:endParaRPr>
          </a:p>
          <a:p>
            <a:r>
              <a:rPr lang="en-US">
                <a:cs typeface="Calibri"/>
              </a:rPr>
              <a:t>Since we have already ran the queries in SSMS to create the fact and dimensions in the Datawarehouse before the ETL &amp; SSIS, we can simply import the dimensions from the Data Source we have provided</a:t>
            </a:r>
          </a:p>
        </p:txBody>
      </p:sp>
    </p:spTree>
    <p:extLst>
      <p:ext uri="{BB962C8B-B14F-4D97-AF65-F5344CB8AC3E}">
        <p14:creationId xmlns:p14="http://schemas.microsoft.com/office/powerpoint/2010/main" val="4006436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54A-6141-223E-73D8-D87E99353D2E}"/>
              </a:ext>
            </a:extLst>
          </p:cNvPr>
          <p:cNvSpPr>
            <a:spLocks noGrp="1"/>
          </p:cNvSpPr>
          <p:nvPr>
            <p:ph type="title"/>
          </p:nvPr>
        </p:nvSpPr>
        <p:spPr/>
        <p:txBody>
          <a:bodyPr/>
          <a:lstStyle/>
          <a:p>
            <a:r>
              <a:rPr lang="en-US">
                <a:cs typeface="Calibri"/>
              </a:rPr>
              <a:t>Datawarehouse View</a:t>
            </a:r>
            <a:endParaRPr lang="en-US"/>
          </a:p>
        </p:txBody>
      </p:sp>
      <p:pic>
        <p:nvPicPr>
          <p:cNvPr id="4" name="Picture 4">
            <a:extLst>
              <a:ext uri="{FF2B5EF4-FFF2-40B4-BE49-F238E27FC236}">
                <a16:creationId xmlns:a16="http://schemas.microsoft.com/office/drawing/2014/main" id="{9A57D17C-30F4-26F8-DBDA-56BB2D83D9E4}"/>
              </a:ext>
            </a:extLst>
          </p:cNvPr>
          <p:cNvPicPr>
            <a:picLocks noGrp="1" noChangeAspect="1"/>
          </p:cNvPicPr>
          <p:nvPr>
            <p:ph idx="1"/>
          </p:nvPr>
        </p:nvPicPr>
        <p:blipFill>
          <a:blip r:embed="rId2"/>
          <a:stretch>
            <a:fillRect/>
          </a:stretch>
        </p:blipFill>
        <p:spPr>
          <a:xfrm>
            <a:off x="-5609" y="1946047"/>
            <a:ext cx="9155219" cy="4170857"/>
          </a:xfrm>
        </p:spPr>
      </p:pic>
    </p:spTree>
    <p:extLst>
      <p:ext uri="{BB962C8B-B14F-4D97-AF65-F5344CB8AC3E}">
        <p14:creationId xmlns:p14="http://schemas.microsoft.com/office/powerpoint/2010/main" val="2460086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6207B-3CD5-E00E-EB50-E29D6318FD76}"/>
              </a:ext>
            </a:extLst>
          </p:cNvPr>
          <p:cNvSpPr>
            <a:spLocks noGrp="1"/>
          </p:cNvSpPr>
          <p:nvPr>
            <p:ph idx="1"/>
          </p:nvPr>
        </p:nvSpPr>
        <p:spPr>
          <a:xfrm>
            <a:off x="541347" y="113599"/>
            <a:ext cx="8229600" cy="4525963"/>
          </a:xfrm>
        </p:spPr>
        <p:txBody>
          <a:bodyPr vert="horz" lIns="91440" tIns="45720" rIns="91440" bIns="45720" rtlCol="0" anchor="t">
            <a:normAutofit/>
          </a:bodyPr>
          <a:lstStyle/>
          <a:p>
            <a:r>
              <a:rPr lang="en-US" sz="2000">
                <a:cs typeface="Calibri"/>
              </a:rPr>
              <a:t>Our next step is to create the OLAP Cube, Build, Process and </a:t>
            </a:r>
            <a:r>
              <a:rPr lang="en-US" sz="2000" err="1">
                <a:cs typeface="Calibri"/>
              </a:rPr>
              <a:t>finaly</a:t>
            </a:r>
            <a:r>
              <a:rPr lang="en-US" sz="2000">
                <a:cs typeface="Calibri"/>
              </a:rPr>
              <a:t> deploy it to our SSMS Analysis Local Server</a:t>
            </a:r>
          </a:p>
          <a:p>
            <a:r>
              <a:rPr lang="en-US" sz="2000">
                <a:cs typeface="Calibri"/>
              </a:rPr>
              <a:t>We're going to have our fact table measure the total days a customer have held on to a rented DVD and the total Cost that rental costed the Customer</a:t>
            </a:r>
          </a:p>
        </p:txBody>
      </p:sp>
      <p:pic>
        <p:nvPicPr>
          <p:cNvPr id="4" name="Picture 4">
            <a:extLst>
              <a:ext uri="{FF2B5EF4-FFF2-40B4-BE49-F238E27FC236}">
                <a16:creationId xmlns:a16="http://schemas.microsoft.com/office/drawing/2014/main" id="{5D80FAA4-3EC1-C99B-CAE1-F3B827FE87C2}"/>
              </a:ext>
            </a:extLst>
          </p:cNvPr>
          <p:cNvPicPr>
            <a:picLocks noChangeAspect="1"/>
          </p:cNvPicPr>
          <p:nvPr/>
        </p:nvPicPr>
        <p:blipFill>
          <a:blip r:embed="rId2"/>
          <a:stretch>
            <a:fillRect/>
          </a:stretch>
        </p:blipFill>
        <p:spPr>
          <a:xfrm>
            <a:off x="914399" y="1797257"/>
            <a:ext cx="7315200" cy="4217156"/>
          </a:xfrm>
          <a:prstGeom prst="rect">
            <a:avLst/>
          </a:prstGeom>
        </p:spPr>
      </p:pic>
    </p:spTree>
    <p:extLst>
      <p:ext uri="{BB962C8B-B14F-4D97-AF65-F5344CB8AC3E}">
        <p14:creationId xmlns:p14="http://schemas.microsoft.com/office/powerpoint/2010/main" val="51145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6658" y="2757946"/>
            <a:ext cx="8630683" cy="861774"/>
          </a:xfrm>
          <a:prstGeom prst="rect">
            <a:avLst/>
          </a:prstGeom>
          <a:noFill/>
        </p:spPr>
        <p:txBody>
          <a:bodyPr wrap="square" rtlCol="0">
            <a:spAutoFit/>
          </a:bodyPr>
          <a:lstStyle/>
          <a:p>
            <a:pPr algn="ctr"/>
            <a:r>
              <a:rPr lang="en-US" sz="5000" b="1" dirty="0">
                <a:solidFill>
                  <a:schemeClr val="bg1"/>
                </a:solidFill>
                <a:latin typeface="Arial"/>
                <a:cs typeface="Arial Unicode MS"/>
              </a:rPr>
              <a:t>Overview of the database</a:t>
            </a:r>
          </a:p>
        </p:txBody>
      </p:sp>
      <p:sp>
        <p:nvSpPr>
          <p:cNvPr id="3" name="TextBox 2">
            <a:extLst>
              <a:ext uri="{FF2B5EF4-FFF2-40B4-BE49-F238E27FC236}">
                <a16:creationId xmlns:a16="http://schemas.microsoft.com/office/drawing/2014/main" id="{346009B1-6BB0-75DD-533D-9543889C8009}"/>
              </a:ext>
            </a:extLst>
          </p:cNvPr>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336781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BA9E-76B3-6B25-F8A7-3E2BB2B342CB}"/>
              </a:ext>
            </a:extLst>
          </p:cNvPr>
          <p:cNvSpPr>
            <a:spLocks noGrp="1"/>
          </p:cNvSpPr>
          <p:nvPr>
            <p:ph type="title"/>
          </p:nvPr>
        </p:nvSpPr>
        <p:spPr>
          <a:xfrm>
            <a:off x="457200" y="-174148"/>
            <a:ext cx="8229600" cy="1143000"/>
          </a:xfrm>
        </p:spPr>
        <p:txBody>
          <a:bodyPr/>
          <a:lstStyle/>
          <a:p>
            <a:r>
              <a:rPr lang="en-US" sz="2400">
                <a:cs typeface="Calibri"/>
              </a:rPr>
              <a:t>Successfully Built – Processed - Deployed</a:t>
            </a:r>
            <a:endParaRPr lang="en-US"/>
          </a:p>
        </p:txBody>
      </p:sp>
      <p:pic>
        <p:nvPicPr>
          <p:cNvPr id="4" name="Picture 4">
            <a:extLst>
              <a:ext uri="{FF2B5EF4-FFF2-40B4-BE49-F238E27FC236}">
                <a16:creationId xmlns:a16="http://schemas.microsoft.com/office/drawing/2014/main" id="{0911AB1F-B6DF-2019-C0E8-6135D1A77D1C}"/>
              </a:ext>
            </a:extLst>
          </p:cNvPr>
          <p:cNvPicPr>
            <a:picLocks noGrp="1" noChangeAspect="1"/>
          </p:cNvPicPr>
          <p:nvPr>
            <p:ph idx="1"/>
          </p:nvPr>
        </p:nvPicPr>
        <p:blipFill>
          <a:blip r:embed="rId2"/>
          <a:stretch>
            <a:fillRect/>
          </a:stretch>
        </p:blipFill>
        <p:spPr>
          <a:xfrm>
            <a:off x="22440" y="607318"/>
            <a:ext cx="9099121" cy="2234240"/>
          </a:xfrm>
        </p:spPr>
      </p:pic>
      <p:pic>
        <p:nvPicPr>
          <p:cNvPr id="5" name="Picture 5" descr="Graphical user interface, text, application, email&#10;&#10;Description automatically generated">
            <a:extLst>
              <a:ext uri="{FF2B5EF4-FFF2-40B4-BE49-F238E27FC236}">
                <a16:creationId xmlns:a16="http://schemas.microsoft.com/office/drawing/2014/main" id="{44E46141-9B98-955C-199F-F9D2D90D1FB8}"/>
              </a:ext>
            </a:extLst>
          </p:cNvPr>
          <p:cNvPicPr>
            <a:picLocks noChangeAspect="1"/>
          </p:cNvPicPr>
          <p:nvPr/>
        </p:nvPicPr>
        <p:blipFill>
          <a:blip r:embed="rId3"/>
          <a:stretch>
            <a:fillRect/>
          </a:stretch>
        </p:blipFill>
        <p:spPr>
          <a:xfrm>
            <a:off x="2805" y="2848672"/>
            <a:ext cx="5632255" cy="400763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8A33D519-FC18-7F5A-DE48-98957E411A81}"/>
              </a:ext>
            </a:extLst>
          </p:cNvPr>
          <p:cNvPicPr>
            <a:picLocks noChangeAspect="1"/>
          </p:cNvPicPr>
          <p:nvPr/>
        </p:nvPicPr>
        <p:blipFill>
          <a:blip r:embed="rId4"/>
          <a:stretch>
            <a:fillRect/>
          </a:stretch>
        </p:blipFill>
        <p:spPr>
          <a:xfrm>
            <a:off x="5219934" y="2846485"/>
            <a:ext cx="3921261" cy="4068109"/>
          </a:xfrm>
          <a:prstGeom prst="rect">
            <a:avLst/>
          </a:prstGeom>
        </p:spPr>
      </p:pic>
    </p:spTree>
    <p:extLst>
      <p:ext uri="{BB962C8B-B14F-4D97-AF65-F5344CB8AC3E}">
        <p14:creationId xmlns:p14="http://schemas.microsoft.com/office/powerpoint/2010/main" val="3901599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6658" y="2757946"/>
            <a:ext cx="8630683" cy="861774"/>
          </a:xfrm>
          <a:prstGeom prst="rect">
            <a:avLst/>
          </a:prstGeom>
          <a:noFill/>
        </p:spPr>
        <p:txBody>
          <a:bodyPr wrap="square" lIns="91440" tIns="45720" rIns="91440" bIns="45720" rtlCol="0" anchor="t">
            <a:spAutoFit/>
          </a:bodyPr>
          <a:lstStyle/>
          <a:p>
            <a:pPr algn="ctr"/>
            <a:r>
              <a:rPr lang="en-US" sz="5000" b="1">
                <a:solidFill>
                  <a:schemeClr val="bg1"/>
                </a:solidFill>
                <a:latin typeface="Arial"/>
                <a:cs typeface="Arial Unicode MS"/>
              </a:rPr>
              <a:t>MDX Queries</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a:solidFill>
                  <a:schemeClr val="bg1"/>
                </a:solidFill>
                <a:latin typeface="Arial"/>
                <a:cs typeface="Arial"/>
              </a:rPr>
              <a:t>Database Project</a:t>
            </a:r>
          </a:p>
        </p:txBody>
      </p:sp>
    </p:spTree>
    <p:extLst>
      <p:ext uri="{BB962C8B-B14F-4D97-AF65-F5344CB8AC3E}">
        <p14:creationId xmlns:p14="http://schemas.microsoft.com/office/powerpoint/2010/main" val="84067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FDF0-AD3F-7412-9CE4-C4CD8F02A042}"/>
              </a:ext>
            </a:extLst>
          </p:cNvPr>
          <p:cNvSpPr>
            <a:spLocks noGrp="1"/>
          </p:cNvSpPr>
          <p:nvPr>
            <p:ph type="title"/>
          </p:nvPr>
        </p:nvSpPr>
        <p:spPr>
          <a:xfrm>
            <a:off x="457200" y="92319"/>
            <a:ext cx="8229600" cy="1143000"/>
          </a:xfrm>
        </p:spPr>
        <p:txBody>
          <a:bodyPr>
            <a:normAutofit/>
          </a:bodyPr>
          <a:lstStyle/>
          <a:p>
            <a:r>
              <a:rPr lang="en-US" sz="2800">
                <a:cs typeface="Calibri"/>
              </a:rPr>
              <a:t>Revenue generated based on day, month, year</a:t>
            </a:r>
            <a:endParaRPr lang="en-US" sz="2800"/>
          </a:p>
        </p:txBody>
      </p:sp>
      <p:pic>
        <p:nvPicPr>
          <p:cNvPr id="4" name="Picture 4" descr="Graphical user interface, text, email&#10;&#10;Description automatically generated">
            <a:extLst>
              <a:ext uri="{FF2B5EF4-FFF2-40B4-BE49-F238E27FC236}">
                <a16:creationId xmlns:a16="http://schemas.microsoft.com/office/drawing/2014/main" id="{9BA61876-6D88-1B53-9DBC-4166BAA8FE77}"/>
              </a:ext>
            </a:extLst>
          </p:cNvPr>
          <p:cNvPicPr>
            <a:picLocks noGrp="1" noChangeAspect="1"/>
          </p:cNvPicPr>
          <p:nvPr>
            <p:ph idx="1"/>
          </p:nvPr>
        </p:nvPicPr>
        <p:blipFill>
          <a:blip r:embed="rId2"/>
          <a:stretch>
            <a:fillRect/>
          </a:stretch>
        </p:blipFill>
        <p:spPr>
          <a:xfrm>
            <a:off x="-5609" y="1336304"/>
            <a:ext cx="9155219" cy="4885459"/>
          </a:xfrm>
        </p:spPr>
      </p:pic>
    </p:spTree>
    <p:extLst>
      <p:ext uri="{BB962C8B-B14F-4D97-AF65-F5344CB8AC3E}">
        <p14:creationId xmlns:p14="http://schemas.microsoft.com/office/powerpoint/2010/main" val="2557571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274D-1A57-2FC1-FCC8-4A6358D79164}"/>
              </a:ext>
            </a:extLst>
          </p:cNvPr>
          <p:cNvSpPr>
            <a:spLocks noGrp="1"/>
          </p:cNvSpPr>
          <p:nvPr>
            <p:ph type="title"/>
          </p:nvPr>
        </p:nvSpPr>
        <p:spPr>
          <a:xfrm>
            <a:off x="-5609" y="-90000"/>
            <a:ext cx="9351562" cy="1143000"/>
          </a:xfrm>
        </p:spPr>
        <p:txBody>
          <a:bodyPr>
            <a:normAutofit/>
          </a:bodyPr>
          <a:lstStyle/>
          <a:p>
            <a:r>
              <a:rPr lang="en-US" sz="2800">
                <a:cs typeface="Calibri"/>
              </a:rPr>
              <a:t>Rental Trends based on customer and movie actor and Genres</a:t>
            </a:r>
          </a:p>
        </p:txBody>
      </p:sp>
      <p:pic>
        <p:nvPicPr>
          <p:cNvPr id="7" name="Picture 7" descr="Graphical user interface&#10;&#10;Description automatically generated">
            <a:extLst>
              <a:ext uri="{FF2B5EF4-FFF2-40B4-BE49-F238E27FC236}">
                <a16:creationId xmlns:a16="http://schemas.microsoft.com/office/drawing/2014/main" id="{68A34D83-0486-1EAB-2375-BC4C849D5C86}"/>
              </a:ext>
            </a:extLst>
          </p:cNvPr>
          <p:cNvPicPr>
            <a:picLocks noGrp="1" noChangeAspect="1"/>
          </p:cNvPicPr>
          <p:nvPr>
            <p:ph idx="1"/>
          </p:nvPr>
        </p:nvPicPr>
        <p:blipFill>
          <a:blip r:embed="rId2"/>
          <a:stretch>
            <a:fillRect/>
          </a:stretch>
        </p:blipFill>
        <p:spPr>
          <a:xfrm>
            <a:off x="-5609" y="965641"/>
            <a:ext cx="9155219" cy="4939582"/>
          </a:xfrm>
        </p:spPr>
      </p:pic>
    </p:spTree>
    <p:extLst>
      <p:ext uri="{BB962C8B-B14F-4D97-AF65-F5344CB8AC3E}">
        <p14:creationId xmlns:p14="http://schemas.microsoft.com/office/powerpoint/2010/main" val="2812127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274D-1A57-2FC1-FCC8-4A6358D79164}"/>
              </a:ext>
            </a:extLst>
          </p:cNvPr>
          <p:cNvSpPr>
            <a:spLocks noGrp="1"/>
          </p:cNvSpPr>
          <p:nvPr>
            <p:ph type="title"/>
          </p:nvPr>
        </p:nvSpPr>
        <p:spPr>
          <a:xfrm>
            <a:off x="-272076" y="-90000"/>
            <a:ext cx="9618029" cy="1143000"/>
          </a:xfrm>
        </p:spPr>
        <p:txBody>
          <a:bodyPr>
            <a:normAutofit/>
          </a:bodyPr>
          <a:lstStyle/>
          <a:p>
            <a:r>
              <a:rPr lang="en-US" sz="2800">
                <a:cs typeface="Calibri"/>
              </a:rPr>
              <a:t>Rental Trends based on film category and genre and store location</a:t>
            </a:r>
          </a:p>
        </p:txBody>
      </p:sp>
      <p:pic>
        <p:nvPicPr>
          <p:cNvPr id="6" name="Picture 6" descr="Graphical user interface, text, application&#10;&#10;Description automatically generated">
            <a:extLst>
              <a:ext uri="{FF2B5EF4-FFF2-40B4-BE49-F238E27FC236}">
                <a16:creationId xmlns:a16="http://schemas.microsoft.com/office/drawing/2014/main" id="{44119E7E-C378-7758-6A2B-52F8AB7760A7}"/>
              </a:ext>
            </a:extLst>
          </p:cNvPr>
          <p:cNvPicPr>
            <a:picLocks noGrp="1" noChangeAspect="1"/>
          </p:cNvPicPr>
          <p:nvPr>
            <p:ph idx="1"/>
          </p:nvPr>
        </p:nvPicPr>
        <p:blipFill>
          <a:blip r:embed="rId2"/>
          <a:stretch>
            <a:fillRect/>
          </a:stretch>
        </p:blipFill>
        <p:spPr>
          <a:xfrm>
            <a:off x="-5609" y="1051954"/>
            <a:ext cx="9155219" cy="5187692"/>
          </a:xfrm>
        </p:spPr>
      </p:pic>
    </p:spTree>
    <p:extLst>
      <p:ext uri="{BB962C8B-B14F-4D97-AF65-F5344CB8AC3E}">
        <p14:creationId xmlns:p14="http://schemas.microsoft.com/office/powerpoint/2010/main" val="1890504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7" y="0"/>
            <a:ext cx="9144000" cy="6858000"/>
          </a:xfrm>
          <a:prstGeom prst="rect">
            <a:avLst/>
          </a:prstGeom>
        </p:spPr>
      </p:pic>
      <p:sp>
        <p:nvSpPr>
          <p:cNvPr id="5" name="TextBox 4"/>
          <p:cNvSpPr txBox="1"/>
          <p:nvPr/>
        </p:nvSpPr>
        <p:spPr>
          <a:xfrm>
            <a:off x="256658" y="2757946"/>
            <a:ext cx="8630683" cy="861774"/>
          </a:xfrm>
          <a:prstGeom prst="rect">
            <a:avLst/>
          </a:prstGeom>
          <a:noFill/>
        </p:spPr>
        <p:txBody>
          <a:bodyPr wrap="square" lIns="91440" tIns="45720" rIns="91440" bIns="45720" rtlCol="0" anchor="t">
            <a:spAutoFit/>
          </a:bodyPr>
          <a:lstStyle/>
          <a:p>
            <a:pPr algn="ctr"/>
            <a:r>
              <a:rPr lang="en-US" sz="5000" b="1">
                <a:solidFill>
                  <a:schemeClr val="bg1"/>
                </a:solidFill>
                <a:latin typeface="Arial"/>
                <a:cs typeface="Arial Unicode MS"/>
              </a:rPr>
              <a:t>Machine Learning</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a:solidFill>
                  <a:schemeClr val="bg1"/>
                </a:solidFill>
                <a:latin typeface="Arial"/>
                <a:cs typeface="Arial"/>
              </a:rPr>
              <a:t>Database Project</a:t>
            </a:r>
          </a:p>
        </p:txBody>
      </p:sp>
    </p:spTree>
    <p:extLst>
      <p:ext uri="{BB962C8B-B14F-4D97-AF65-F5344CB8AC3E}">
        <p14:creationId xmlns:p14="http://schemas.microsoft.com/office/powerpoint/2010/main" val="399446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6660285"/>
          </a:xfrm>
          <a:prstGeom prst="rect">
            <a:avLst/>
          </a:prstGeom>
          <a:noFill/>
        </p:spPr>
        <p:txBody>
          <a:bodyPr wrap="square" lIns="91440" tIns="45720" rIns="91440" bIns="45720" rtlCol="0" anchor="t">
            <a:spAutoFit/>
          </a:bodyPr>
          <a:lstStyle/>
          <a:p>
            <a:pPr>
              <a:spcAft>
                <a:spcPts val="1200"/>
              </a:spcAft>
            </a:pPr>
            <a:r>
              <a:rPr lang="en-US" sz="4000">
                <a:latin typeface="Arial"/>
                <a:cs typeface="Arial"/>
              </a:rPr>
              <a:t>What are we trying to predict?</a:t>
            </a:r>
            <a:endParaRPr lang="en-US" sz="4000">
              <a:cs typeface="Calibri"/>
            </a:endParaRPr>
          </a:p>
          <a:p>
            <a:pPr>
              <a:spcBef>
                <a:spcPct val="20000"/>
              </a:spcBef>
              <a:buSzPct val="75000"/>
            </a:pPr>
            <a:r>
              <a:rPr lang="en-US" sz="3600" baseline="-25000">
                <a:ea typeface="+mn-lt"/>
                <a:cs typeface="+mn-lt"/>
              </a:rPr>
              <a:t>The goal of this project is to build machine learning models that can predict the total number of days that a movie will be rented based on the features shown below.</a:t>
            </a:r>
          </a:p>
          <a:p>
            <a:pPr>
              <a:spcBef>
                <a:spcPct val="20000"/>
              </a:spcBef>
            </a:pPr>
            <a:endParaRPr lang="en-US" sz="4000" baseline="-25000">
              <a:ea typeface="+mn-lt"/>
              <a:cs typeface="+mn-lt"/>
            </a:endParaRPr>
          </a:p>
          <a:p>
            <a:pPr>
              <a:spcBef>
                <a:spcPct val="20000"/>
              </a:spcBef>
            </a:pPr>
            <a:endParaRPr lang="en-US" sz="4000" baseline="-25000">
              <a:ea typeface="+mn-lt"/>
              <a:cs typeface="+mn-lt"/>
            </a:endParaRPr>
          </a:p>
          <a:p>
            <a:pPr>
              <a:spcBef>
                <a:spcPct val="20000"/>
              </a:spcBef>
            </a:pPr>
            <a:endParaRPr lang="en-US" sz="4000" baseline="-25000">
              <a:ea typeface="+mn-lt"/>
              <a:cs typeface="+mn-lt"/>
            </a:endParaRPr>
          </a:p>
          <a:p>
            <a:pPr>
              <a:spcBef>
                <a:spcPct val="20000"/>
              </a:spcBef>
            </a:pPr>
            <a:r>
              <a:rPr lang="en-US" sz="2400" baseline="-25000">
                <a:ea typeface="+mn-lt"/>
                <a:cs typeface="+mn-lt"/>
              </a:rPr>
              <a:t>First, We read the dataset and use Pandas inbuilt functions to visualize the data.</a:t>
            </a:r>
          </a:p>
          <a:p>
            <a:pPr>
              <a:spcBef>
                <a:spcPct val="20000"/>
              </a:spcBef>
            </a:pPr>
            <a:r>
              <a:rPr lang="en-US" sz="2400" baseline="-25000">
                <a:ea typeface="+mn-lt"/>
                <a:cs typeface="+mn-lt"/>
              </a:rPr>
              <a:t>There are several categorical variables that need to be encoded before we can use them as input features.</a:t>
            </a:r>
            <a:endParaRPr lang="en-US" sz="2400"/>
          </a:p>
          <a:p>
            <a:pPr>
              <a:spcBef>
                <a:spcPct val="20000"/>
              </a:spcBef>
            </a:pPr>
            <a:endParaRPr lang="en-US" sz="3200" baseline="-25000">
              <a:solidFill>
                <a:srgbClr val="000000"/>
              </a:solidFill>
              <a:latin typeface="Calibri"/>
              <a:cs typeface="Calibri"/>
            </a:endParaRPr>
          </a:p>
          <a:p>
            <a:pPr marL="685800" indent="-685800">
              <a:buFont typeface="Arial"/>
              <a:buChar char="•"/>
            </a:pPr>
            <a:endParaRPr lang="en-US" sz="2800">
              <a:solidFill>
                <a:srgbClr val="807F83"/>
              </a:solidFill>
              <a:latin typeface="Arial"/>
              <a:cs typeface="Arial"/>
            </a:endParaRPr>
          </a:p>
          <a:p>
            <a:pPr marL="685800" indent="-685800">
              <a:buFont typeface="Arial"/>
              <a:buChar char="•"/>
            </a:pPr>
            <a:endParaRPr lang="en-US" sz="2800">
              <a:solidFill>
                <a:srgbClr val="807F83"/>
              </a:solidFill>
              <a:latin typeface="Arial"/>
              <a:cs typeface="Arial"/>
            </a:endParaRPr>
          </a:p>
          <a:p>
            <a:endParaRPr lang="en-US" sz="6000" b="1">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a:solidFill>
                  <a:schemeClr val="bg1"/>
                </a:solidFill>
                <a:latin typeface="Arial"/>
                <a:cs typeface="Arial"/>
              </a:rPr>
              <a:t>Database Project</a:t>
            </a:r>
          </a:p>
        </p:txBody>
      </p:sp>
      <p:pic>
        <p:nvPicPr>
          <p:cNvPr id="3" name="Picture 4">
            <a:extLst>
              <a:ext uri="{FF2B5EF4-FFF2-40B4-BE49-F238E27FC236}">
                <a16:creationId xmlns:a16="http://schemas.microsoft.com/office/drawing/2014/main" id="{D93F8BFE-6281-5AF2-A5FC-1356580872F0}"/>
              </a:ext>
            </a:extLst>
          </p:cNvPr>
          <p:cNvPicPr>
            <a:picLocks noChangeAspect="1"/>
          </p:cNvPicPr>
          <p:nvPr/>
        </p:nvPicPr>
        <p:blipFill>
          <a:blip r:embed="rId3"/>
          <a:stretch>
            <a:fillRect/>
          </a:stretch>
        </p:blipFill>
        <p:spPr>
          <a:xfrm>
            <a:off x="600" y="2859489"/>
            <a:ext cx="9134213" cy="1995500"/>
          </a:xfrm>
          <a:prstGeom prst="rect">
            <a:avLst/>
          </a:prstGeom>
        </p:spPr>
      </p:pic>
    </p:spTree>
    <p:extLst>
      <p:ext uri="{BB962C8B-B14F-4D97-AF65-F5344CB8AC3E}">
        <p14:creationId xmlns:p14="http://schemas.microsoft.com/office/powerpoint/2010/main" val="45388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864DC-9697-BF93-A4F4-6AD5151006FE}"/>
              </a:ext>
            </a:extLst>
          </p:cNvPr>
          <p:cNvSpPr>
            <a:spLocks noGrp="1"/>
          </p:cNvSpPr>
          <p:nvPr>
            <p:ph idx="1"/>
          </p:nvPr>
        </p:nvSpPr>
        <p:spPr>
          <a:xfrm>
            <a:off x="457200" y="248728"/>
            <a:ext cx="8229600" cy="4525963"/>
          </a:xfrm>
        </p:spPr>
        <p:txBody>
          <a:bodyPr vert="horz" lIns="91440" tIns="45720" rIns="91440" bIns="45720" rtlCol="0" anchor="t">
            <a:normAutofit/>
          </a:bodyPr>
          <a:lstStyle/>
          <a:p>
            <a:pPr>
              <a:buNone/>
            </a:pPr>
            <a:r>
              <a:rPr lang="en-US" sz="2800">
                <a:cs typeface="Calibri"/>
              </a:rPr>
              <a:t> We use the </a:t>
            </a:r>
            <a:r>
              <a:rPr lang="en-US" sz="2800" err="1">
                <a:cs typeface="Calibri"/>
              </a:rPr>
              <a:t>cat.code</a:t>
            </a:r>
            <a:r>
              <a:rPr lang="en-US" sz="2800">
                <a:cs typeface="Calibri"/>
              </a:rPr>
              <a:t> method to convert these variables into numerical and add them as new columns to the data frame.</a:t>
            </a:r>
          </a:p>
        </p:txBody>
      </p:sp>
      <p:pic>
        <p:nvPicPr>
          <p:cNvPr id="6" name="Picture 6" descr="Text&#10;&#10;Description automatically generated">
            <a:extLst>
              <a:ext uri="{FF2B5EF4-FFF2-40B4-BE49-F238E27FC236}">
                <a16:creationId xmlns:a16="http://schemas.microsoft.com/office/drawing/2014/main" id="{6ACF4ADB-748D-39EB-3336-57B717ED4543}"/>
              </a:ext>
            </a:extLst>
          </p:cNvPr>
          <p:cNvPicPr>
            <a:picLocks noChangeAspect="1"/>
          </p:cNvPicPr>
          <p:nvPr/>
        </p:nvPicPr>
        <p:blipFill>
          <a:blip r:embed="rId2"/>
          <a:stretch>
            <a:fillRect/>
          </a:stretch>
        </p:blipFill>
        <p:spPr>
          <a:xfrm>
            <a:off x="74352" y="2635493"/>
            <a:ext cx="8984653" cy="3470445"/>
          </a:xfrm>
          <a:prstGeom prst="rect">
            <a:avLst/>
          </a:prstGeom>
        </p:spPr>
      </p:pic>
    </p:spTree>
    <p:extLst>
      <p:ext uri="{BB962C8B-B14F-4D97-AF65-F5344CB8AC3E}">
        <p14:creationId xmlns:p14="http://schemas.microsoft.com/office/powerpoint/2010/main" val="1847809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E2EAA-685D-0A35-C447-6CDCA50A0E1C}"/>
              </a:ext>
            </a:extLst>
          </p:cNvPr>
          <p:cNvSpPr>
            <a:spLocks noGrp="1"/>
          </p:cNvSpPr>
          <p:nvPr>
            <p:ph idx="1"/>
          </p:nvPr>
        </p:nvSpPr>
        <p:spPr>
          <a:xfrm>
            <a:off x="457200" y="104955"/>
            <a:ext cx="8229600" cy="4525963"/>
          </a:xfrm>
        </p:spPr>
        <p:txBody>
          <a:bodyPr vert="horz" lIns="91440" tIns="45720" rIns="91440" bIns="45720" rtlCol="0" anchor="t">
            <a:normAutofit/>
          </a:bodyPr>
          <a:lstStyle/>
          <a:p>
            <a:r>
              <a:rPr lang="en-US">
                <a:ea typeface="+mn-lt"/>
                <a:cs typeface="+mn-lt"/>
              </a:rPr>
              <a:t>Next, we split the dataset into training and testing sets. We select specific columns to use as input features (</a:t>
            </a:r>
            <a:r>
              <a:rPr lang="en-US" err="1">
                <a:ea typeface="+mn-lt"/>
                <a:cs typeface="+mn-lt"/>
              </a:rPr>
              <a:t>X_data</a:t>
            </a:r>
            <a:r>
              <a:rPr lang="en-US">
                <a:ea typeface="+mn-lt"/>
                <a:cs typeface="+mn-lt"/>
              </a:rPr>
              <a:t>) and target variable (</a:t>
            </a:r>
            <a:r>
              <a:rPr lang="en-US" err="1">
                <a:ea typeface="+mn-lt"/>
                <a:cs typeface="+mn-lt"/>
              </a:rPr>
              <a:t>y_data</a:t>
            </a:r>
            <a:r>
              <a:rPr lang="en-US">
                <a:ea typeface="+mn-lt"/>
                <a:cs typeface="+mn-lt"/>
              </a:rPr>
              <a:t>) for the regression model.</a:t>
            </a:r>
            <a:endParaRPr lang="en-US">
              <a:cs typeface="Calibri"/>
            </a:endParaRPr>
          </a:p>
          <a:p>
            <a:endParaRPr lang="en-US">
              <a:cs typeface="Calibri"/>
            </a:endParaRPr>
          </a:p>
        </p:txBody>
      </p:sp>
      <p:pic>
        <p:nvPicPr>
          <p:cNvPr id="5" name="Picture 5">
            <a:extLst>
              <a:ext uri="{FF2B5EF4-FFF2-40B4-BE49-F238E27FC236}">
                <a16:creationId xmlns:a16="http://schemas.microsoft.com/office/drawing/2014/main" id="{24FFEC67-3C70-FD87-C37C-433B55349C0C}"/>
              </a:ext>
            </a:extLst>
          </p:cNvPr>
          <p:cNvPicPr>
            <a:picLocks noChangeAspect="1"/>
          </p:cNvPicPr>
          <p:nvPr/>
        </p:nvPicPr>
        <p:blipFill>
          <a:blip r:embed="rId2"/>
          <a:stretch>
            <a:fillRect/>
          </a:stretch>
        </p:blipFill>
        <p:spPr>
          <a:xfrm>
            <a:off x="528453" y="2119644"/>
            <a:ext cx="8077199" cy="4736478"/>
          </a:xfrm>
          <a:prstGeom prst="rect">
            <a:avLst/>
          </a:prstGeom>
        </p:spPr>
      </p:pic>
    </p:spTree>
    <p:extLst>
      <p:ext uri="{BB962C8B-B14F-4D97-AF65-F5344CB8AC3E}">
        <p14:creationId xmlns:p14="http://schemas.microsoft.com/office/powerpoint/2010/main" val="710081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45143-0AC2-23DF-46DC-E76700E354A0}"/>
              </a:ext>
            </a:extLst>
          </p:cNvPr>
          <p:cNvSpPr>
            <a:spLocks noGrp="1"/>
          </p:cNvSpPr>
          <p:nvPr>
            <p:ph idx="1"/>
          </p:nvPr>
        </p:nvSpPr>
        <p:spPr>
          <a:xfrm>
            <a:off x="414068" y="148087"/>
            <a:ext cx="8229600" cy="4525963"/>
          </a:xfrm>
        </p:spPr>
        <p:txBody>
          <a:bodyPr vert="horz" lIns="91440" tIns="45720" rIns="91440" bIns="45720" rtlCol="0" anchor="t">
            <a:normAutofit/>
          </a:bodyPr>
          <a:lstStyle/>
          <a:p>
            <a:r>
              <a:rPr lang="en-US" sz="2800">
                <a:cs typeface="Calibri"/>
              </a:rPr>
              <a:t>Using Sequential API to define a deep learning model with three fully connected layers. The first two layers have eight neurons and use the </a:t>
            </a:r>
            <a:r>
              <a:rPr lang="en-US" sz="2800" err="1">
                <a:cs typeface="Calibri"/>
              </a:rPr>
              <a:t>ReLU</a:t>
            </a:r>
            <a:r>
              <a:rPr lang="en-US" sz="2800">
                <a:cs typeface="Calibri"/>
              </a:rPr>
              <a:t> activation function, and the last layer has one neuron and no activation function. </a:t>
            </a:r>
            <a:endParaRPr lang="en-US" sz="2800"/>
          </a:p>
        </p:txBody>
      </p:sp>
      <p:pic>
        <p:nvPicPr>
          <p:cNvPr id="4" name="Picture 4">
            <a:extLst>
              <a:ext uri="{FF2B5EF4-FFF2-40B4-BE49-F238E27FC236}">
                <a16:creationId xmlns:a16="http://schemas.microsoft.com/office/drawing/2014/main" id="{77F15CEE-3809-4543-1FFA-13E1A366C5BD}"/>
              </a:ext>
            </a:extLst>
          </p:cNvPr>
          <p:cNvPicPr>
            <a:picLocks noChangeAspect="1"/>
          </p:cNvPicPr>
          <p:nvPr/>
        </p:nvPicPr>
        <p:blipFill>
          <a:blip r:embed="rId2"/>
          <a:stretch>
            <a:fillRect/>
          </a:stretch>
        </p:blipFill>
        <p:spPr>
          <a:xfrm>
            <a:off x="561315" y="2410023"/>
            <a:ext cx="8085974" cy="3845952"/>
          </a:xfrm>
          <a:prstGeom prst="rect">
            <a:avLst/>
          </a:prstGeom>
        </p:spPr>
      </p:pic>
    </p:spTree>
    <p:extLst>
      <p:ext uri="{BB962C8B-B14F-4D97-AF65-F5344CB8AC3E}">
        <p14:creationId xmlns:p14="http://schemas.microsoft.com/office/powerpoint/2010/main" val="415467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8340745"/>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Overview of the database</a:t>
            </a:r>
            <a:endParaRPr lang="en-US" sz="4000" dirty="0">
              <a:cs typeface="Calibri"/>
            </a:endParaRPr>
          </a:p>
          <a:p>
            <a:pPr>
              <a:spcAft>
                <a:spcPts val="1200"/>
              </a:spcAft>
            </a:pPr>
            <a:endParaRPr lang="en-US" sz="4000" dirty="0">
              <a:latin typeface="Arial"/>
              <a:cs typeface="Arial"/>
            </a:endParaRPr>
          </a:p>
          <a:p>
            <a:pPr marL="457200" indent="-457200">
              <a:spcAft>
                <a:spcPts val="2400"/>
              </a:spcAft>
              <a:buSzPct val="75000"/>
              <a:buFont typeface="Arial"/>
              <a:buChar char="•"/>
            </a:pPr>
            <a:r>
              <a:rPr lang="en-US" sz="2400" dirty="0" err="1">
                <a:latin typeface="Arial"/>
                <a:cs typeface="Arial"/>
              </a:rPr>
              <a:t>Sakila</a:t>
            </a:r>
            <a:r>
              <a:rPr lang="en-US" sz="2400" dirty="0">
                <a:latin typeface="Arial"/>
                <a:cs typeface="Arial"/>
              </a:rPr>
              <a:t> is a sample database created by MySQL that provides a schema for a DVD rental store. </a:t>
            </a:r>
          </a:p>
          <a:p>
            <a:pPr marL="457200" indent="-457200">
              <a:spcAft>
                <a:spcPts val="2400"/>
              </a:spcAft>
              <a:buSzPct val="75000"/>
              <a:buFont typeface="Arial"/>
              <a:buChar char="•"/>
            </a:pPr>
            <a:r>
              <a:rPr lang="en-US" sz="2400" dirty="0">
                <a:latin typeface="Arial"/>
                <a:cs typeface="Arial"/>
              </a:rPr>
              <a:t>The database is designed to mimic a real-world scenario for a DVD rental business, with tables and columns that reflect the typical data found in such a business. </a:t>
            </a:r>
          </a:p>
          <a:p>
            <a:pPr marL="457200" indent="-457200">
              <a:spcAft>
                <a:spcPts val="2400"/>
              </a:spcAft>
              <a:buSzPct val="75000"/>
              <a:buFont typeface="Arial"/>
              <a:buChar char="•"/>
            </a:pPr>
            <a:r>
              <a:rPr lang="en-US" sz="2400" dirty="0">
                <a:latin typeface="Arial"/>
                <a:cs typeface="Arial"/>
              </a:rPr>
              <a:t>It contains information about customers, films, actors, rentals, payments, and more.</a:t>
            </a:r>
          </a:p>
          <a:p>
            <a:pPr marL="914400" lvl="1" indent="-457200">
              <a:spcAft>
                <a:spcPts val="2400"/>
              </a:spcAft>
              <a:buSzPct val="75000"/>
              <a:buFont typeface="+mj-lt"/>
              <a:buAutoNum type="arabicPeriod"/>
            </a:pPr>
            <a:endParaRPr lang="en-US" sz="2400" dirty="0">
              <a:latin typeface="Arial"/>
              <a:cs typeface="Arial"/>
            </a:endParaRPr>
          </a:p>
          <a:p>
            <a:pPr marL="457200" indent="-457200">
              <a:spcAft>
                <a:spcPts val="2400"/>
              </a:spcAft>
              <a:buSzPct val="75000"/>
              <a:buFont typeface="Arial"/>
              <a:buChar char="•"/>
            </a:pPr>
            <a:endParaRPr lang="en-US" sz="2800" dirty="0">
              <a:latin typeface="Arial"/>
              <a:cs typeface="Arial"/>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342581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BF9EE-7693-EE8A-74FD-697538F50D8F}"/>
              </a:ext>
            </a:extLst>
          </p:cNvPr>
          <p:cNvSpPr>
            <a:spLocks noGrp="1"/>
          </p:cNvSpPr>
          <p:nvPr>
            <p:ph idx="1"/>
          </p:nvPr>
        </p:nvSpPr>
        <p:spPr>
          <a:xfrm>
            <a:off x="169653" y="133709"/>
            <a:ext cx="8876581" cy="4525963"/>
          </a:xfrm>
        </p:spPr>
        <p:txBody>
          <a:bodyPr vert="horz" lIns="91440" tIns="45720" rIns="91440" bIns="45720" rtlCol="0" anchor="t">
            <a:normAutofit/>
          </a:bodyPr>
          <a:lstStyle/>
          <a:p>
            <a:pPr marL="0" indent="0">
              <a:buNone/>
            </a:pPr>
            <a:r>
              <a:rPr lang="en-US" dirty="0">
                <a:cs typeface="Calibri"/>
              </a:rPr>
              <a:t>After performing the training, the Plotted training loss against the number of epochs is shown below.</a:t>
            </a:r>
          </a:p>
          <a:p>
            <a:endParaRPr lang="en-US" sz="1100" dirty="0">
              <a:cs typeface="Calibri"/>
            </a:endParaRPr>
          </a:p>
          <a:p>
            <a:pPr marL="0" indent="0">
              <a:buNone/>
            </a:pPr>
            <a:endParaRPr lang="en-US" sz="1100" dirty="0">
              <a:cs typeface="Calibri"/>
            </a:endParaRPr>
          </a:p>
        </p:txBody>
      </p:sp>
      <p:pic>
        <p:nvPicPr>
          <p:cNvPr id="4" name="Picture 4" descr="Chart&#10;&#10;Description automatically generated">
            <a:extLst>
              <a:ext uri="{FF2B5EF4-FFF2-40B4-BE49-F238E27FC236}">
                <a16:creationId xmlns:a16="http://schemas.microsoft.com/office/drawing/2014/main" id="{49AE481D-9E68-D398-9747-4A4AF1AC3993}"/>
              </a:ext>
            </a:extLst>
          </p:cNvPr>
          <p:cNvPicPr>
            <a:picLocks noChangeAspect="1"/>
          </p:cNvPicPr>
          <p:nvPr/>
        </p:nvPicPr>
        <p:blipFill>
          <a:blip r:embed="rId2"/>
          <a:stretch>
            <a:fillRect/>
          </a:stretch>
        </p:blipFill>
        <p:spPr>
          <a:xfrm>
            <a:off x="2461928" y="1235579"/>
            <a:ext cx="6080053" cy="4962498"/>
          </a:xfrm>
          <a:prstGeom prst="rect">
            <a:avLst/>
          </a:prstGeom>
        </p:spPr>
      </p:pic>
    </p:spTree>
    <p:extLst>
      <p:ext uri="{BB962C8B-B14F-4D97-AF65-F5344CB8AC3E}">
        <p14:creationId xmlns:p14="http://schemas.microsoft.com/office/powerpoint/2010/main" val="1427807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BEBD-0D2D-5022-2AF8-56D38880DAD8}"/>
              </a:ext>
            </a:extLst>
          </p:cNvPr>
          <p:cNvSpPr>
            <a:spLocks noGrp="1"/>
          </p:cNvSpPr>
          <p:nvPr>
            <p:ph idx="1"/>
          </p:nvPr>
        </p:nvSpPr>
        <p:spPr>
          <a:xfrm>
            <a:off x="241540" y="277483"/>
            <a:ext cx="8229600" cy="4525963"/>
          </a:xfrm>
        </p:spPr>
        <p:txBody>
          <a:bodyPr vert="horz" lIns="91440" tIns="45720" rIns="91440" bIns="45720" rtlCol="0" anchor="t">
            <a:normAutofit/>
          </a:bodyPr>
          <a:lstStyle/>
          <a:p>
            <a:r>
              <a:rPr lang="en-US" sz="2800">
                <a:ea typeface="+mn-lt"/>
                <a:cs typeface="+mn-lt"/>
              </a:rPr>
              <a:t> We also train and evaluate a linear regression model on the same data and compare its performance with the neural network model.</a:t>
            </a:r>
            <a:endParaRPr lang="en-US" sz="2800">
              <a:cs typeface="Calibri"/>
            </a:endParaRP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E21F9A58-496C-E328-1D10-5A9E20293383}"/>
              </a:ext>
            </a:extLst>
          </p:cNvPr>
          <p:cNvPicPr>
            <a:picLocks noChangeAspect="1"/>
          </p:cNvPicPr>
          <p:nvPr/>
        </p:nvPicPr>
        <p:blipFill>
          <a:blip r:embed="rId2"/>
          <a:stretch>
            <a:fillRect/>
          </a:stretch>
        </p:blipFill>
        <p:spPr>
          <a:xfrm>
            <a:off x="402044" y="2104612"/>
            <a:ext cx="8167197" cy="3472021"/>
          </a:xfrm>
          <a:prstGeom prst="rect">
            <a:avLst/>
          </a:prstGeom>
        </p:spPr>
      </p:pic>
    </p:spTree>
    <p:extLst>
      <p:ext uri="{BB962C8B-B14F-4D97-AF65-F5344CB8AC3E}">
        <p14:creationId xmlns:p14="http://schemas.microsoft.com/office/powerpoint/2010/main" val="2435405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2"/>
            <a:ext cx="9144000" cy="6858000"/>
          </a:xfrm>
          <a:prstGeom prst="rect">
            <a:avLst/>
          </a:prstGeom>
        </p:spPr>
      </p:pic>
    </p:spTree>
    <p:extLst>
      <p:ext uri="{BB962C8B-B14F-4D97-AF65-F5344CB8AC3E}">
        <p14:creationId xmlns:p14="http://schemas.microsoft.com/office/powerpoint/2010/main" val="42875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11401" y="2757946"/>
            <a:ext cx="8630683" cy="861774"/>
          </a:xfrm>
          <a:prstGeom prst="rect">
            <a:avLst/>
          </a:prstGeom>
          <a:noFill/>
        </p:spPr>
        <p:txBody>
          <a:bodyPr wrap="square" rtlCol="0">
            <a:spAutoFit/>
          </a:bodyPr>
          <a:lstStyle/>
          <a:p>
            <a:pPr algn="ctr"/>
            <a:r>
              <a:rPr lang="en-US" sz="5000" b="1" dirty="0">
                <a:solidFill>
                  <a:schemeClr val="bg1"/>
                </a:solidFill>
                <a:latin typeface="Arial"/>
                <a:cs typeface="Arial Unicode MS"/>
              </a:rPr>
              <a:t>Entity Relation Diagram</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388208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3385542"/>
          </a:xfrm>
          <a:prstGeom prst="rect">
            <a:avLst/>
          </a:prstGeom>
          <a:noFill/>
        </p:spPr>
        <p:txBody>
          <a:bodyPr wrap="square" lIns="91440" tIns="45720" rIns="91440" bIns="45720" rtlCol="0" anchor="t">
            <a:spAutoFit/>
          </a:bodyPr>
          <a:lstStyle/>
          <a:p>
            <a:pPr>
              <a:spcAft>
                <a:spcPts val="1200"/>
              </a:spcAft>
            </a:pPr>
            <a:endParaRPr lang="en-US" sz="4000">
              <a:latin typeface="Arial"/>
              <a:cs typeface="Arial"/>
            </a:endParaRPr>
          </a:p>
          <a:p>
            <a:pPr marL="457200" indent="-457200">
              <a:spcAft>
                <a:spcPts val="2400"/>
              </a:spcAft>
              <a:buSzPct val="75000"/>
              <a:buFont typeface="Arial"/>
              <a:buChar char="•"/>
            </a:pPr>
            <a:endParaRPr lang="en-US" sz="2800" dirty="0">
              <a:latin typeface="Arial"/>
              <a:cs typeface="Arial"/>
            </a:endParaRPr>
          </a:p>
          <a:p>
            <a:pPr marL="685800" indent="-6858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pic>
        <p:nvPicPr>
          <p:cNvPr id="2" name="Picture 2">
            <a:extLst>
              <a:ext uri="{FF2B5EF4-FFF2-40B4-BE49-F238E27FC236}">
                <a16:creationId xmlns:a16="http://schemas.microsoft.com/office/drawing/2014/main" id="{FCEB43DE-E2AB-3A74-E533-4682F573CFC0}"/>
              </a:ext>
            </a:extLst>
          </p:cNvPr>
          <p:cNvPicPr>
            <a:picLocks noChangeAspect="1"/>
          </p:cNvPicPr>
          <p:nvPr/>
        </p:nvPicPr>
        <p:blipFill>
          <a:blip r:embed="rId3"/>
          <a:stretch>
            <a:fillRect/>
          </a:stretch>
        </p:blipFill>
        <p:spPr>
          <a:xfrm>
            <a:off x="2805" y="-1191"/>
            <a:ext cx="9138390" cy="6004884"/>
          </a:xfrm>
          <a:prstGeom prst="rect">
            <a:avLst/>
          </a:prstGeom>
        </p:spPr>
      </p:pic>
    </p:spTree>
    <p:extLst>
      <p:ext uri="{BB962C8B-B14F-4D97-AF65-F5344CB8AC3E}">
        <p14:creationId xmlns:p14="http://schemas.microsoft.com/office/powerpoint/2010/main" val="29989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tle-page-SG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11401" y="2757946"/>
            <a:ext cx="8630683" cy="861774"/>
          </a:xfrm>
          <a:prstGeom prst="rect">
            <a:avLst/>
          </a:prstGeom>
          <a:noFill/>
        </p:spPr>
        <p:txBody>
          <a:bodyPr wrap="square" rtlCol="0">
            <a:spAutoFit/>
          </a:bodyPr>
          <a:lstStyle/>
          <a:p>
            <a:pPr algn="ctr"/>
            <a:r>
              <a:rPr lang="en-US" sz="5000" b="1" dirty="0">
                <a:solidFill>
                  <a:schemeClr val="bg1"/>
                </a:solidFill>
                <a:latin typeface="Arial"/>
                <a:cs typeface="Arial Unicode MS"/>
              </a:rPr>
              <a:t>Business Requirements</a:t>
            </a: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211550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65851"/>
            <a:ext cx="8483600" cy="9294852"/>
          </a:xfrm>
          <a:prstGeom prst="rect">
            <a:avLst/>
          </a:prstGeom>
          <a:noFill/>
        </p:spPr>
        <p:txBody>
          <a:bodyPr wrap="square" lIns="91440" tIns="45720" rIns="91440" bIns="45720" rtlCol="0" anchor="t">
            <a:spAutoFit/>
          </a:bodyPr>
          <a:lstStyle/>
          <a:p>
            <a:pPr>
              <a:spcAft>
                <a:spcPts val="1200"/>
              </a:spcAft>
            </a:pPr>
            <a:r>
              <a:rPr lang="en-US" sz="4000" dirty="0">
                <a:latin typeface="Arial"/>
                <a:cs typeface="Arial"/>
              </a:rPr>
              <a:t>Business Requirements</a:t>
            </a:r>
            <a:endParaRPr lang="en-US" sz="4000" dirty="0">
              <a:cs typeface="Calibri"/>
            </a:endParaRPr>
          </a:p>
          <a:p>
            <a:pPr marL="457200" indent="-457200">
              <a:spcAft>
                <a:spcPts val="2400"/>
              </a:spcAft>
              <a:buSzPct val="75000"/>
              <a:buFont typeface="Arial"/>
              <a:buChar char="•"/>
            </a:pPr>
            <a:r>
              <a:rPr lang="en-US" sz="2400" dirty="0">
                <a:latin typeface="Arial"/>
                <a:cs typeface="Arial"/>
              </a:rPr>
              <a:t>The company wants to analyze its </a:t>
            </a:r>
            <a:r>
              <a:rPr lang="en-US" sz="2400" b="1" dirty="0">
                <a:highlight>
                  <a:srgbClr val="FFFF00"/>
                </a:highlight>
                <a:latin typeface="Arial"/>
                <a:cs typeface="Arial"/>
              </a:rPr>
              <a:t>customer</a:t>
            </a:r>
            <a:r>
              <a:rPr lang="en-US" sz="2400" dirty="0">
                <a:latin typeface="Arial"/>
                <a:cs typeface="Arial"/>
              </a:rPr>
              <a:t> base by various attributes such as city, country, and active status to identify trends and patterns in customer behavior.</a:t>
            </a:r>
          </a:p>
          <a:p>
            <a:pPr marL="457200" indent="-457200">
              <a:spcAft>
                <a:spcPts val="2400"/>
              </a:spcAft>
              <a:buSzPct val="75000"/>
              <a:buFont typeface="Arial"/>
              <a:buChar char="•"/>
            </a:pPr>
            <a:r>
              <a:rPr lang="en-US" sz="2400" dirty="0">
                <a:latin typeface="Arial"/>
                <a:cs typeface="Arial"/>
              </a:rPr>
              <a:t>The company wants to analyze its </a:t>
            </a:r>
            <a:r>
              <a:rPr lang="en-US" sz="2400" b="1" dirty="0">
                <a:highlight>
                  <a:srgbClr val="FFFF00"/>
                </a:highlight>
                <a:latin typeface="Arial"/>
                <a:cs typeface="Arial"/>
              </a:rPr>
              <a:t>stores</a:t>
            </a:r>
            <a:r>
              <a:rPr lang="en-US" sz="2400" dirty="0">
                <a:latin typeface="Arial"/>
                <a:cs typeface="Arial"/>
              </a:rPr>
              <a:t>' performance by location and store managers' performance by their names.</a:t>
            </a:r>
          </a:p>
          <a:p>
            <a:pPr marL="457200" indent="-457200">
              <a:spcAft>
                <a:spcPts val="2400"/>
              </a:spcAft>
              <a:buSzPct val="75000"/>
              <a:buFont typeface="Arial"/>
              <a:buChar char="•"/>
            </a:pPr>
            <a:r>
              <a:rPr lang="en-US" sz="2400" dirty="0">
                <a:latin typeface="Arial"/>
                <a:cs typeface="Arial"/>
              </a:rPr>
              <a:t>The company wants to analyze its </a:t>
            </a:r>
            <a:r>
              <a:rPr lang="en-US" sz="2400" b="1" dirty="0">
                <a:highlight>
                  <a:srgbClr val="FFFF00"/>
                </a:highlight>
                <a:latin typeface="Arial"/>
                <a:cs typeface="Arial"/>
              </a:rPr>
              <a:t>staff</a:t>
            </a:r>
            <a:r>
              <a:rPr lang="en-US" sz="2400" dirty="0">
                <a:latin typeface="Arial"/>
                <a:cs typeface="Arial"/>
              </a:rPr>
              <a:t> performance by location, start and end dates to determine trends and identify potential staffing needs.</a:t>
            </a:r>
          </a:p>
          <a:p>
            <a:pPr marL="457200" indent="-457200">
              <a:spcAft>
                <a:spcPts val="2400"/>
              </a:spcAft>
              <a:buSzPct val="75000"/>
              <a:buFont typeface="Arial"/>
              <a:buChar char="•"/>
            </a:pPr>
            <a:r>
              <a:rPr lang="en-US" sz="2400" dirty="0">
                <a:latin typeface="Arial"/>
                <a:cs typeface="Arial"/>
              </a:rPr>
              <a:t>The company wants to analyze its </a:t>
            </a:r>
            <a:r>
              <a:rPr lang="en-US" sz="2400" b="1" dirty="0">
                <a:highlight>
                  <a:srgbClr val="FFFF00"/>
                </a:highlight>
                <a:latin typeface="Arial"/>
                <a:cs typeface="Arial"/>
              </a:rPr>
              <a:t>film</a:t>
            </a:r>
            <a:r>
              <a:rPr lang="en-US" sz="2400" dirty="0">
                <a:latin typeface="Arial"/>
                <a:cs typeface="Arial"/>
              </a:rPr>
              <a:t> catalog based on language, category, and rating to identify popular genres and actors.</a:t>
            </a:r>
          </a:p>
          <a:p>
            <a:pPr marL="457200" indent="-457200">
              <a:spcAft>
                <a:spcPts val="2400"/>
              </a:spcAft>
              <a:buSzPct val="75000"/>
              <a:buFont typeface="Arial"/>
              <a:buChar char="•"/>
            </a:pPr>
            <a:endParaRPr lang="en-US" sz="2400" dirty="0">
              <a:latin typeface="Arial"/>
              <a:cs typeface="Arial"/>
            </a:endParaRPr>
          </a:p>
          <a:p>
            <a:pPr marL="457200" indent="-457200">
              <a:spcAft>
                <a:spcPts val="2400"/>
              </a:spcAft>
              <a:buSzPct val="75000"/>
              <a:buFont typeface="Arial"/>
              <a:buChar char="•"/>
            </a:pPr>
            <a:endParaRPr lang="en-US" sz="2800" dirty="0">
              <a:solidFill>
                <a:srgbClr val="807F83"/>
              </a:solidFill>
              <a:latin typeface="Arial"/>
              <a:cs typeface="Arial"/>
            </a:endParaRPr>
          </a:p>
          <a:p>
            <a:pPr marL="685800" indent="-685800">
              <a:buFont typeface="Arial"/>
              <a:buChar char="•"/>
            </a:pPr>
            <a:endParaRPr lang="en-US" sz="2800" dirty="0">
              <a:solidFill>
                <a:srgbClr val="807F83"/>
              </a:solidFill>
              <a:latin typeface="Arial"/>
              <a:cs typeface="Arial"/>
            </a:endParaRPr>
          </a:p>
          <a:p>
            <a:endParaRPr lang="en-US" sz="6000" b="1" dirty="0">
              <a:solidFill>
                <a:srgbClr val="807F83"/>
              </a:solidFill>
              <a:latin typeface="Arial"/>
              <a:cs typeface="Arial Unicode MS"/>
            </a:endParaRPr>
          </a:p>
        </p:txBody>
      </p:sp>
      <p:sp>
        <p:nvSpPr>
          <p:cNvPr id="7" name="TextBox 6"/>
          <p:cNvSpPr txBox="1"/>
          <p:nvPr/>
        </p:nvSpPr>
        <p:spPr>
          <a:xfrm>
            <a:off x="5700889" y="6377666"/>
            <a:ext cx="3189111" cy="338554"/>
          </a:xfrm>
          <a:prstGeom prst="rect">
            <a:avLst/>
          </a:prstGeom>
          <a:noFill/>
        </p:spPr>
        <p:txBody>
          <a:bodyPr wrap="square" rtlCol="0">
            <a:spAutoFit/>
          </a:bodyPr>
          <a:lstStyle/>
          <a:p>
            <a:pPr algn="r"/>
            <a:r>
              <a:rPr lang="en-US" sz="1600" dirty="0">
                <a:solidFill>
                  <a:schemeClr val="bg1"/>
                </a:solidFill>
                <a:latin typeface="Arial"/>
                <a:cs typeface="Arial"/>
              </a:rPr>
              <a:t>Database Project</a:t>
            </a:r>
          </a:p>
        </p:txBody>
      </p:sp>
    </p:spTree>
    <p:extLst>
      <p:ext uri="{BB962C8B-B14F-4D97-AF65-F5344CB8AC3E}">
        <p14:creationId xmlns:p14="http://schemas.microsoft.com/office/powerpoint/2010/main" val="15077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7778a34-84b3-42c4-9bcc-d73f7437c89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01B18A7ED5E147975A688292BA62FE" ma:contentTypeVersion="10" ma:contentTypeDescription="Create a new document." ma:contentTypeScope="" ma:versionID="be643cee1a79efa4bb96e0fcd9d99d7f">
  <xsd:schema xmlns:xsd="http://www.w3.org/2001/XMLSchema" xmlns:xs="http://www.w3.org/2001/XMLSchema" xmlns:p="http://schemas.microsoft.com/office/2006/metadata/properties" xmlns:ns3="d7778a34-84b3-42c4-9bcc-d73f7437c891" xmlns:ns4="5c211f9b-119e-4af3-916b-ffccdea051d3" targetNamespace="http://schemas.microsoft.com/office/2006/metadata/properties" ma:root="true" ma:fieldsID="496d17737f298a8647604d76fe3e6534" ns3:_="" ns4:_="">
    <xsd:import namespace="d7778a34-84b3-42c4-9bcc-d73f7437c891"/>
    <xsd:import namespace="5c211f9b-119e-4af3-916b-ffccdea051d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778a34-84b3-42c4-9bcc-d73f7437c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211f9b-119e-4af3-916b-ffccdea051d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D8E095-DD26-4F83-8C91-DB75F07238ED}">
  <ds:schemaRefs>
    <ds:schemaRef ds:uri="http://schemas.microsoft.com/sharepoint/v3/contenttype/forms"/>
  </ds:schemaRefs>
</ds:datastoreItem>
</file>

<file path=customXml/itemProps2.xml><?xml version="1.0" encoding="utf-8"?>
<ds:datastoreItem xmlns:ds="http://schemas.openxmlformats.org/officeDocument/2006/customXml" ds:itemID="{C42C40E0-B589-4EB0-8F97-BD107967AD78}">
  <ds:schemaRefs>
    <ds:schemaRef ds:uri="http://schemas.microsoft.com/office/2006/documentManagement/types"/>
    <ds:schemaRef ds:uri="http://purl.org/dc/dcmitype/"/>
    <ds:schemaRef ds:uri="http://purl.org/dc/terms/"/>
    <ds:schemaRef ds:uri="http://schemas.microsoft.com/office/2006/metadata/properties"/>
    <ds:schemaRef ds:uri="5c211f9b-119e-4af3-916b-ffccdea051d3"/>
    <ds:schemaRef ds:uri="http://schemas.openxmlformats.org/package/2006/metadata/core-properties"/>
    <ds:schemaRef ds:uri="http://www.w3.org/XML/1998/namespace"/>
    <ds:schemaRef ds:uri="http://schemas.microsoft.com/office/infopath/2007/PartnerControls"/>
    <ds:schemaRef ds:uri="d7778a34-84b3-42c4-9bcc-d73f7437c891"/>
    <ds:schemaRef ds:uri="http://purl.org/dc/elements/1.1/"/>
  </ds:schemaRefs>
</ds:datastoreItem>
</file>

<file path=customXml/itemProps3.xml><?xml version="1.0" encoding="utf-8"?>
<ds:datastoreItem xmlns:ds="http://schemas.openxmlformats.org/officeDocument/2006/customXml" ds:itemID="{0A950ABA-1586-475A-A00C-577ED6F4359C}">
  <ds:schemaRefs>
    <ds:schemaRef ds:uri="5c211f9b-119e-4af3-916b-ffccdea051d3"/>
    <ds:schemaRef ds:uri="d7778a34-84b3-42c4-9bcc-d73f7437c8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3648</TotalTime>
  <Words>1165</Words>
  <Application>Microsoft Office PowerPoint</Application>
  <PresentationFormat>On-screen Show (4:3)</PresentationFormat>
  <Paragraphs>171</Paragraphs>
  <Slides>52</Slides>
  <Notes>23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ETL Model Diagram</vt:lpstr>
      <vt:lpstr>PowerPoint Presentation</vt:lpstr>
      <vt:lpstr>TRUNCATING FACT</vt:lpstr>
      <vt:lpstr>Staff Transform</vt:lpstr>
      <vt:lpstr>Customer Transform</vt:lpstr>
      <vt:lpstr>Store Transform</vt:lpstr>
      <vt:lpstr>Actor Transform</vt:lpstr>
      <vt:lpstr>Film Transform</vt:lpstr>
      <vt:lpstr>Date Transform</vt:lpstr>
      <vt:lpstr>Fact Transform</vt:lpstr>
      <vt:lpstr>Customer lookup</vt:lpstr>
      <vt:lpstr>Store lookup</vt:lpstr>
      <vt:lpstr>Staff lookup</vt:lpstr>
      <vt:lpstr>Film lookup</vt:lpstr>
      <vt:lpstr>Actor lookup</vt:lpstr>
      <vt:lpstr>Date lookup</vt:lpstr>
      <vt:lpstr>Calculating measures</vt:lpstr>
      <vt:lpstr>Calculating measures</vt:lpstr>
      <vt:lpstr>PowerPoint Presentation</vt:lpstr>
      <vt:lpstr>PowerPoint Presentation</vt:lpstr>
      <vt:lpstr>Datawarehouse View</vt:lpstr>
      <vt:lpstr>PowerPoint Presentation</vt:lpstr>
      <vt:lpstr>Successfully Built – Processed - Deployed</vt:lpstr>
      <vt:lpstr>PowerPoint Presentation</vt:lpstr>
      <vt:lpstr>Revenue generated based on day, month, year</vt:lpstr>
      <vt:lpstr>Rental Trends based on customer and movie actor and Genres</vt:lpstr>
      <vt:lpstr>Rental Trends based on film category and genre and store 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Wilson</dc:creator>
  <cp:lastModifiedBy>Harshpreet Singh</cp:lastModifiedBy>
  <cp:revision>37</cp:revision>
  <cp:lastPrinted>2012-01-12T15:01:17Z</cp:lastPrinted>
  <dcterms:created xsi:type="dcterms:W3CDTF">2011-12-23T15:22:14Z</dcterms:created>
  <dcterms:modified xsi:type="dcterms:W3CDTF">2023-04-21T14:52:40Z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0x0101002401B18A7ED5E147975A688292BA62FE</vt:lpwstr>
  </property>
</Properties>
</file>