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65" r:id="rId2"/>
    <p:sldId id="257" r:id="rId3"/>
    <p:sldId id="267" r:id="rId4"/>
    <p:sldId id="266" r:id="rId5"/>
    <p:sldId id="268" r:id="rId6"/>
    <p:sldId id="258" r:id="rId7"/>
    <p:sldId id="259" r:id="rId8"/>
    <p:sldId id="269" r:id="rId9"/>
    <p:sldId id="270" r:id="rId10"/>
    <p:sldId id="271" r:id="rId11"/>
    <p:sldId id="272" r:id="rId12"/>
    <p:sldId id="260" r:id="rId13"/>
    <p:sldId id="274" r:id="rId14"/>
    <p:sldId id="273" r:id="rId15"/>
    <p:sldId id="261" r:id="rId16"/>
    <p:sldId id="262" r:id="rId17"/>
    <p:sldId id="263" r:id="rId18"/>
    <p:sldId id="264" r:id="rId1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522" y="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323" y="1346836"/>
            <a:ext cx="10801754" cy="2865120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323" y="4322446"/>
            <a:ext cx="1080175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7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147247"/>
            <a:ext cx="12441077" cy="983226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567" y="745586"/>
            <a:ext cx="12441077" cy="405568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39198" cy="818966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1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1521"/>
            <a:ext cx="12424514" cy="4109831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5045784"/>
            <a:ext cx="12424513" cy="1910623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512174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045785"/>
            <a:ext cx="12424514" cy="19036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03934" y="8822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9547" y="3566512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932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2552331"/>
            <a:ext cx="12426392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580667"/>
            <a:ext cx="12424516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3" y="2505983"/>
            <a:ext cx="3958747" cy="9879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3" y="3493949"/>
            <a:ext cx="3958747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3853" y="2505984"/>
            <a:ext cx="3958270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3854" y="3493949"/>
            <a:ext cx="3959785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2505984"/>
            <a:ext cx="3949453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71616" y="3493949"/>
            <a:ext cx="3949453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5" y="5035079"/>
            <a:ext cx="3958746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0424" y="2758784"/>
            <a:ext cx="352806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5" y="5726593"/>
            <a:ext cx="3958746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242" y="5035079"/>
            <a:ext cx="39587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58784"/>
            <a:ext cx="351663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26592"/>
            <a:ext cx="3960403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8108" y="5035079"/>
            <a:ext cx="39478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83364" y="2758784"/>
            <a:ext cx="3518536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957" y="5726594"/>
            <a:ext cx="3953110" cy="12228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0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1520"/>
            <a:ext cx="3051188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3" y="731520"/>
            <a:ext cx="9190446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93" y="788672"/>
            <a:ext cx="11680214" cy="3423284"/>
          </a:xfrm>
        </p:spPr>
        <p:txBody>
          <a:bodyPr anchor="b">
            <a:normAutofit/>
          </a:bodyPr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93" y="4322446"/>
            <a:ext cx="11680214" cy="1800224"/>
          </a:xfrm>
        </p:spPr>
        <p:txBody>
          <a:bodyPr/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4" y="2505984"/>
            <a:ext cx="612720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8084" y="2505984"/>
            <a:ext cx="611298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1242451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165" y="2505984"/>
            <a:ext cx="5855039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54" y="3494678"/>
            <a:ext cx="6128650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404" y="2505984"/>
            <a:ext cx="5838665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494678"/>
            <a:ext cx="6114428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2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4" y="731520"/>
            <a:ext cx="4718684" cy="283464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77" y="731520"/>
            <a:ext cx="7427390" cy="6217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4" y="3566161"/>
            <a:ext cx="4718684" cy="3383279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3" y="731520"/>
            <a:ext cx="7115728" cy="2834640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5" y="910657"/>
            <a:ext cx="3906427" cy="585964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566160"/>
            <a:ext cx="7121940" cy="338328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5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515277"/>
            <a:ext cx="12424514" cy="443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3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0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08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053E0A3C-A24B-4682-CD5A-C530E676FE77}"/>
              </a:ext>
            </a:extLst>
          </p:cNvPr>
          <p:cNvSpPr txBox="1">
            <a:spLocks/>
          </p:cNvSpPr>
          <p:nvPr/>
        </p:nvSpPr>
        <p:spPr>
          <a:xfrm>
            <a:off x="4567381" y="563643"/>
            <a:ext cx="9458038" cy="1231106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8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rtl="1">
              <a:defRPr sz="4800" b="1">
                <a:solidFill>
                  <a:srgbClr val="FFFFFF"/>
                </a:solidFill>
              </a:defRPr>
            </a:pPr>
            <a:r>
              <a:rPr lang="fa-IR" sz="8000" dirty="0">
                <a:solidFill>
                  <a:srgbClr val="FFFFFF"/>
                </a:solidFill>
                <a:cs typeface="B Mitra" panose="00000400000000000000" pitchFamily="2" charset="-78"/>
              </a:rPr>
              <a:t>آینده مدیریت مالی سازمان</a:t>
            </a: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EE894FE0-D4B9-B802-D3EC-C08B0857D276}"/>
              </a:ext>
            </a:extLst>
          </p:cNvPr>
          <p:cNvSpPr txBox="1">
            <a:spLocks/>
          </p:cNvSpPr>
          <p:nvPr/>
        </p:nvSpPr>
        <p:spPr>
          <a:xfrm>
            <a:off x="604981" y="1445718"/>
            <a:ext cx="7539243" cy="156966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74320" indent="-274320" algn="l" defTabSz="109728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92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  <a:defRPr sz="2800">
                <a:solidFill>
                  <a:srgbClr val="1ABC9C"/>
                </a:solidFill>
              </a:defRPr>
            </a:pPr>
            <a:r>
              <a:rPr lang="fa-IR" sz="8000" b="1" dirty="0">
                <a:solidFill>
                  <a:srgbClr val="FFFF00"/>
                </a:solidFill>
                <a:latin typeface="B Tahoma" panose="020B0604030504040204" pitchFamily="34" charset="0"/>
                <a:ea typeface="B Tahoma" panose="020B0604030504040204" pitchFamily="34" charset="0"/>
                <a:cs typeface="B Mitra" panose="00000400000000000000" pitchFamily="2" charset="-78"/>
              </a:rPr>
              <a:t>سیستم تنخواه گردان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2655BBA-9BE1-E3E2-5502-DADBCDF55191}"/>
              </a:ext>
            </a:extLst>
          </p:cNvPr>
          <p:cNvSpPr txBox="1">
            <a:spLocks/>
          </p:cNvSpPr>
          <p:nvPr/>
        </p:nvSpPr>
        <p:spPr>
          <a:xfrm>
            <a:off x="792423" y="3867707"/>
            <a:ext cx="13045559" cy="1569660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defPPr>
              <a:defRPr lang="en-US"/>
            </a:defPPr>
            <a:lvl1pPr indent="0" algn="ctr" defTabSz="1097280" rt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8000" b="1">
                <a:solidFill>
                  <a:srgbClr val="FFFF0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B Tahoma" panose="020B0604030504040204" pitchFamily="34" charset="0"/>
                <a:ea typeface="B Tahoma" panose="020B0604030504040204" pitchFamily="34" charset="0"/>
                <a:cs typeface="B Mitra" panose="00000400000000000000" pitchFamily="2" charset="-78"/>
              </a:defRPr>
            </a:lvl1pPr>
            <a:lvl2pPr marL="82296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2pPr>
            <a:lvl3pPr marL="137160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92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3pPr>
            <a:lvl4pPr marL="192024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8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4pPr>
            <a:lvl5pPr marL="246888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5pPr>
            <a:lvl6pPr marL="301752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6pPr>
            <a:lvl7pPr marL="356616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7pPr>
            <a:lvl8pPr marL="411480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8pPr>
            <a:lvl9pPr marL="4663440" indent="-274320" defTabSz="109728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4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defRPr>
            </a:lvl9pPr>
          </a:lstStyle>
          <a:p>
            <a:r>
              <a:rPr lang="fa-IR" dirty="0"/>
              <a:t>راهکاری هوشمند برای شرکت توسعه</a:t>
            </a:r>
          </a:p>
        </p:txBody>
      </p:sp>
    </p:spTree>
    <p:extLst>
      <p:ext uri="{BB962C8B-B14F-4D97-AF65-F5344CB8AC3E}">
        <p14:creationId xmlns:p14="http://schemas.microsoft.com/office/powerpoint/2010/main" val="37922389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DFE99-ED12-1429-16B5-371F2CCDE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54" y="22302"/>
            <a:ext cx="11155332" cy="4001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548864-1891-682E-2835-007F6229B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614" y="3803632"/>
            <a:ext cx="8928618" cy="44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978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943" y="975361"/>
            <a:ext cx="12424513" cy="5791199"/>
          </a:xfrm>
        </p:spPr>
        <p:txBody>
          <a:bodyPr>
            <a:normAutofit/>
          </a:bodyPr>
          <a:lstStyle/>
          <a:p>
            <a:r>
              <a:rPr lang="fa-IR" sz="88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مزایای سازمانی</a:t>
            </a:r>
          </a:p>
        </p:txBody>
      </p:sp>
    </p:spTree>
    <p:extLst>
      <p:ext uri="{BB962C8B-B14F-4D97-AF65-F5344CB8AC3E}">
        <p14:creationId xmlns:p14="http://schemas.microsoft.com/office/powerpoint/2010/main" val="25047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8000" dirty="0" err="1">
                <a:cs typeface="B Mitra" panose="00000400000000000000" pitchFamily="2" charset="-78"/>
              </a:rPr>
              <a:t>مزایای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سازمانی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کاهش</a:t>
            </a:r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50 حداقل %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زمان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فرآیندها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حذف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90%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خطاهای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انسانی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شفافیت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کامل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برای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تصمیم‌گیری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152401"/>
            <a:ext cx="12424513" cy="1591585"/>
          </a:xfrm>
        </p:spPr>
        <p:txBody>
          <a:bodyPr>
            <a:normAutofit/>
          </a:bodyPr>
          <a:lstStyle/>
          <a:p>
            <a:r>
              <a:rPr sz="8000" dirty="0" err="1">
                <a:cs typeface="B Mitra" panose="00000400000000000000" pitchFamily="2" charset="-78"/>
              </a:rPr>
              <a:t>مزایای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سازمانی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13868400" cy="6339839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ar-SA" sz="7200" dirty="0">
                <a:solidFill>
                  <a:srgbClr val="FFFF00"/>
                </a:solidFill>
                <a:cs typeface="B Mitra" panose="00000400000000000000" pitchFamily="2" charset="-78"/>
              </a:rPr>
              <a:t>خودکارسازی فرآیندهای مالی و کاهش کاغذبازی</a:t>
            </a:r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</a:p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ar-SA" sz="7200" dirty="0">
                <a:solidFill>
                  <a:srgbClr val="FFFF00"/>
                </a:solidFill>
                <a:cs typeface="B Mitra" panose="00000400000000000000" pitchFamily="2" charset="-78"/>
              </a:rPr>
              <a:t>افزایش شفافیت با رهگیری لحظه‌ای تراکنش‌ها</a:t>
            </a:r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</a:p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ar-SA" sz="7200" dirty="0">
                <a:solidFill>
                  <a:srgbClr val="FFFF00"/>
                </a:solidFill>
                <a:cs typeface="B Mitra" panose="00000400000000000000" pitchFamily="2" charset="-78"/>
              </a:rPr>
              <a:t>کاهش زمان و خطاهای انسانی در مدیریت تنخواه</a:t>
            </a:r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</a:p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ar-SA" sz="7200" dirty="0">
                <a:solidFill>
                  <a:srgbClr val="FFFF00"/>
                </a:solidFill>
                <a:cs typeface="B Mitra" panose="00000400000000000000" pitchFamily="2" charset="-78"/>
              </a:rPr>
              <a:t>ارائه گزارش‌های جامع برای تصمیم‌گیری مدیران ارشد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421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152401"/>
            <a:ext cx="12424513" cy="1591585"/>
          </a:xfrm>
        </p:spPr>
        <p:txBody>
          <a:bodyPr>
            <a:normAutofit/>
          </a:bodyPr>
          <a:lstStyle/>
          <a:p>
            <a:r>
              <a:rPr sz="8000" dirty="0" err="1">
                <a:cs typeface="B Mitra" panose="00000400000000000000" pitchFamily="2" charset="-78"/>
              </a:rPr>
              <a:t>مزایای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سازمانی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600200"/>
            <a:ext cx="13868400" cy="633983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ارائه دسترسی های منظم سازمانی منطبق با چارت </a:t>
            </a: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امنیت بالای سیستم از جنبه مهندسی نرم افزار</a:t>
            </a: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امکان استفاده در همه پلت فرم ها و ایستگاه های کاری در سازمان (کراس پلتفرم بودن نرم افزار)</a:t>
            </a: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سازگار و ریسپانسیبل (گوشی، تبلت، دسکتاپ) </a:t>
            </a:r>
            <a:endParaRPr lang="en-US" sz="72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116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8800" dirty="0" err="1">
                <a:solidFill>
                  <a:srgbClr val="FFFF00"/>
                </a:solidFill>
                <a:cs typeface="B Mitra" panose="00000400000000000000" pitchFamily="2" charset="-78"/>
              </a:rPr>
              <a:t>برنامه</a:t>
            </a:r>
            <a:r>
              <a:rPr sz="8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8800" dirty="0" err="1">
                <a:solidFill>
                  <a:srgbClr val="FFFF00"/>
                </a:solidFill>
                <a:cs typeface="B Mitra" panose="00000400000000000000" pitchFamily="2" charset="-78"/>
              </a:rPr>
              <a:t>اجرایی</a:t>
            </a:r>
            <a:endParaRPr sz="88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2515277"/>
            <a:ext cx="14112240" cy="4434163"/>
          </a:xfrm>
        </p:spPr>
        <p:txBody>
          <a:bodyPr>
            <a:noAutofit/>
          </a:bodyPr>
          <a:lstStyle/>
          <a:p>
            <a:pPr algn="r" rtl="1"/>
            <a:r>
              <a:rPr lang="fa-IR" sz="8800" dirty="0">
                <a:cs typeface="B Mitra" panose="00000400000000000000" pitchFamily="2" charset="-78"/>
              </a:rPr>
              <a:t> ف</a:t>
            </a:r>
            <a:r>
              <a:rPr sz="8800" dirty="0" err="1">
                <a:cs typeface="B Mitra" panose="00000400000000000000" pitchFamily="2" charset="-78"/>
              </a:rPr>
              <a:t>از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lang="fa-IR" sz="8800" dirty="0">
                <a:cs typeface="B Mitra" panose="00000400000000000000" pitchFamily="2" charset="-78"/>
              </a:rPr>
              <a:t>1) </a:t>
            </a:r>
            <a:r>
              <a:rPr lang="fa-IR" sz="8800" dirty="0">
                <a:solidFill>
                  <a:srgbClr val="FFFF00"/>
                </a:solidFill>
                <a:cs typeface="B Mitra" panose="00000400000000000000" pitchFamily="2" charset="-78"/>
              </a:rPr>
              <a:t>1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ماه</a:t>
            </a:r>
            <a:r>
              <a:rPr lang="fa-IR" sz="8800" dirty="0">
                <a:cs typeface="B Mitra" panose="00000400000000000000" pitchFamily="2" charset="-78"/>
              </a:rPr>
              <a:t> : </a:t>
            </a:r>
            <a:r>
              <a:rPr sz="8800" dirty="0" err="1">
                <a:cs typeface="B Mitra" panose="00000400000000000000" pitchFamily="2" charset="-78"/>
              </a:rPr>
              <a:t>تست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با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lang="fa-IR" sz="8800" dirty="0">
                <a:cs typeface="B Mitra" panose="00000400000000000000" pitchFamily="2" charset="-78"/>
              </a:rPr>
              <a:t>20 </a:t>
            </a:r>
            <a:r>
              <a:rPr sz="8800" dirty="0" err="1">
                <a:cs typeface="B Mitra" panose="00000400000000000000" pitchFamily="2" charset="-78"/>
              </a:rPr>
              <a:t>کاربر</a:t>
            </a:r>
            <a:endParaRPr sz="8800" dirty="0">
              <a:cs typeface="B Mitra" panose="00000400000000000000" pitchFamily="2" charset="-78"/>
            </a:endParaRPr>
          </a:p>
          <a:p>
            <a:pPr algn="r" rtl="1"/>
            <a:r>
              <a:rPr lang="fa-IR"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فاز</a:t>
            </a:r>
            <a:r>
              <a:rPr lang="fa-IR" sz="8800" dirty="0">
                <a:cs typeface="B Mitra" panose="00000400000000000000" pitchFamily="2" charset="-78"/>
              </a:rPr>
              <a:t>2 ) </a:t>
            </a:r>
            <a:r>
              <a:rPr lang="fa-IR" sz="8800" dirty="0">
                <a:solidFill>
                  <a:srgbClr val="FFFF00"/>
                </a:solidFill>
                <a:cs typeface="B Mitra" panose="00000400000000000000" pitchFamily="2" charset="-78"/>
              </a:rPr>
              <a:t>2</a:t>
            </a:r>
            <a:r>
              <a:rPr lang="fa-IR"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ما</a:t>
            </a:r>
            <a:r>
              <a:rPr lang="fa-IR" sz="8800" dirty="0">
                <a:cs typeface="B Mitra" panose="00000400000000000000" pitchFamily="2" charset="-78"/>
              </a:rPr>
              <a:t>ه :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آموزش</a:t>
            </a:r>
            <a:r>
              <a:rPr sz="8800" dirty="0">
                <a:cs typeface="B Mitra" panose="00000400000000000000" pitchFamily="2" charset="-78"/>
              </a:rPr>
              <a:t> و </a:t>
            </a:r>
            <a:r>
              <a:rPr sz="8800" dirty="0" err="1">
                <a:cs typeface="B Mitra" panose="00000400000000000000" pitchFamily="2" charset="-78"/>
              </a:rPr>
              <a:t>استقرار</a:t>
            </a:r>
            <a:r>
              <a:rPr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کامل</a:t>
            </a:r>
            <a:endParaRPr sz="8800" dirty="0">
              <a:cs typeface="B Mitra" panose="00000400000000000000" pitchFamily="2" charset="-78"/>
            </a:endParaRPr>
          </a:p>
          <a:p>
            <a:pPr algn="r" rtl="1"/>
            <a:r>
              <a:rPr lang="fa-IR"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فاز</a:t>
            </a:r>
            <a:r>
              <a:rPr lang="fa-IR" sz="8800" dirty="0">
                <a:cs typeface="B Mitra" panose="00000400000000000000" pitchFamily="2" charset="-78"/>
              </a:rPr>
              <a:t>3) </a:t>
            </a:r>
            <a:r>
              <a:rPr lang="fa-IR" sz="8800" dirty="0">
                <a:solidFill>
                  <a:srgbClr val="FFFF00"/>
                </a:solidFill>
                <a:cs typeface="B Mitra" panose="00000400000000000000" pitchFamily="2" charset="-78"/>
              </a:rPr>
              <a:t>3</a:t>
            </a:r>
            <a:r>
              <a:rPr lang="fa-IR" sz="8800" dirty="0">
                <a:cs typeface="B Mitra" panose="00000400000000000000" pitchFamily="2" charset="-78"/>
              </a:rPr>
              <a:t> </a:t>
            </a:r>
            <a:r>
              <a:rPr sz="8800" dirty="0" err="1">
                <a:cs typeface="B Mitra" panose="00000400000000000000" pitchFamily="2" charset="-78"/>
              </a:rPr>
              <a:t>ماه</a:t>
            </a:r>
            <a:r>
              <a:rPr lang="fa-IR" sz="8800" dirty="0">
                <a:cs typeface="B Mitra" panose="00000400000000000000" pitchFamily="2" charset="-78"/>
              </a:rPr>
              <a:t> : </a:t>
            </a:r>
            <a:r>
              <a:rPr sz="8800" dirty="0" err="1">
                <a:cs typeface="B Mitra" panose="00000400000000000000" pitchFamily="2" charset="-78"/>
              </a:rPr>
              <a:t>گسترش</a:t>
            </a:r>
            <a:r>
              <a:rPr sz="8800" dirty="0">
                <a:cs typeface="B Mitra" panose="00000400000000000000" pitchFamily="2" charset="-78"/>
              </a:rPr>
              <a:t> و </a:t>
            </a:r>
            <a:r>
              <a:rPr sz="8800" dirty="0" err="1">
                <a:cs typeface="B Mitra" panose="00000400000000000000" pitchFamily="2" charset="-78"/>
              </a:rPr>
              <a:t>بهبود</a:t>
            </a:r>
            <a:endParaRPr sz="8800" dirty="0">
              <a:cs typeface="B Mitra" panose="00000400000000000000" pitchFamily="2" charset="-78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7200">
                <a:cs typeface="B Mitra" panose="00000400000000000000" pitchFamily="2" charset="-78"/>
              </a:rPr>
              <a:t>سرمایه‌گذاری و بازده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هزینه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: م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یلیون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تومان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endParaRPr sz="7200" dirty="0">
              <a:solidFill>
                <a:srgbClr val="FFC000"/>
              </a:solidFill>
              <a:cs typeface="B Mitra" panose="00000400000000000000" pitchFamily="2" charset="-78"/>
            </a:endParaRPr>
          </a:p>
          <a:p>
            <a:pPr algn="r" rtl="1"/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صرفه‌جویی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: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میلیون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تومان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(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در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سال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)</a:t>
            </a:r>
            <a:endParaRPr sz="7200" dirty="0">
              <a:solidFill>
                <a:srgbClr val="FFC000"/>
              </a:solidFill>
              <a:cs typeface="B Mitra" panose="00000400000000000000" pitchFamily="2" charset="-78"/>
            </a:endParaRPr>
          </a:p>
          <a:p>
            <a:pPr algn="r" rtl="1"/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بازگشت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سرمایه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: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کمتر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از</a:t>
            </a:r>
            <a:r>
              <a:rPr sz="7200" dirty="0">
                <a:solidFill>
                  <a:srgbClr val="FFC000"/>
                </a:solidFill>
                <a:cs typeface="B Mitra" panose="00000400000000000000" pitchFamily="2" charset="-78"/>
              </a:rPr>
              <a:t> </a:t>
            </a:r>
            <a:r>
              <a:rPr lang="fa-IR" sz="7200" dirty="0">
                <a:solidFill>
                  <a:srgbClr val="FFC000"/>
                </a:solidFill>
                <a:cs typeface="B Mitra" panose="00000400000000000000" pitchFamily="2" charset="-78"/>
              </a:rPr>
              <a:t>6 </a:t>
            </a:r>
            <a:r>
              <a:rPr sz="7200" dirty="0" err="1">
                <a:solidFill>
                  <a:srgbClr val="FFC000"/>
                </a:solidFill>
                <a:cs typeface="B Mitra" panose="00000400000000000000" pitchFamily="2" charset="-78"/>
              </a:rPr>
              <a:t>ماه</a:t>
            </a:r>
            <a:endParaRPr sz="7200" dirty="0">
              <a:solidFill>
                <a:srgbClr val="FFC000"/>
              </a:solidFill>
              <a:cs typeface="B Mitra" panose="00000400000000000000" pitchFamily="2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7200">
                <a:cs typeface="B Mitra" panose="00000400000000000000" pitchFamily="2" charset="-78"/>
              </a:rPr>
              <a:t>نتیجه‌گیری و دعوت به همکاری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سیستمی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که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بهره‌وری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را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بالا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می‌برد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en-US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پیشنهاد</a:t>
            </a:r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: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اجرای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آزمایشی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در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یک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واحد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7200">
                <a:cs typeface="B Mitra" panose="00000400000000000000" pitchFamily="2" charset="-78"/>
              </a:rPr>
              <a:t>تشکر و سؤالات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sz="7200" dirty="0" err="1">
                <a:cs typeface="B Mitra" panose="00000400000000000000" pitchFamily="2" charset="-78"/>
              </a:rPr>
              <a:t>سؤالی</a:t>
            </a:r>
            <a:r>
              <a:rPr sz="7200" dirty="0">
                <a:cs typeface="B Mitra" panose="00000400000000000000" pitchFamily="2" charset="-78"/>
              </a:rPr>
              <a:t> </a:t>
            </a:r>
            <a:r>
              <a:rPr sz="7200" dirty="0" err="1">
                <a:cs typeface="B Mitra" panose="00000400000000000000" pitchFamily="2" charset="-78"/>
              </a:rPr>
              <a:t>دارید</a:t>
            </a:r>
            <a:r>
              <a:rPr sz="7200" dirty="0">
                <a:cs typeface="B Mitra" panose="00000400000000000000" pitchFamily="2" charset="-78"/>
              </a:rPr>
              <a:t>؟ </a:t>
            </a:r>
            <a:r>
              <a:rPr sz="7200" dirty="0" err="1">
                <a:cs typeface="B Mitra" panose="00000400000000000000" pitchFamily="2" charset="-78"/>
              </a:rPr>
              <a:t>خوشحال</a:t>
            </a:r>
            <a:r>
              <a:rPr sz="7200" dirty="0">
                <a:cs typeface="B Mitra" panose="00000400000000000000" pitchFamily="2" charset="-78"/>
              </a:rPr>
              <a:t> </a:t>
            </a:r>
            <a:r>
              <a:rPr sz="7200" dirty="0" err="1">
                <a:cs typeface="B Mitra" panose="00000400000000000000" pitchFamily="2" charset="-78"/>
              </a:rPr>
              <a:t>می‌شویم</a:t>
            </a:r>
            <a:r>
              <a:rPr sz="7200" dirty="0">
                <a:cs typeface="B Mitra" panose="00000400000000000000" pitchFamily="2" charset="-78"/>
              </a:rPr>
              <a:t> </a:t>
            </a:r>
            <a:r>
              <a:rPr sz="7200" dirty="0" err="1">
                <a:cs typeface="B Mitra" panose="00000400000000000000" pitchFamily="2" charset="-78"/>
              </a:rPr>
              <a:t>پاسخ</a:t>
            </a:r>
            <a:r>
              <a:rPr sz="7200" dirty="0">
                <a:cs typeface="B Mitra" panose="00000400000000000000" pitchFamily="2" charset="-78"/>
              </a:rPr>
              <a:t> </a:t>
            </a:r>
            <a:r>
              <a:rPr sz="7200" dirty="0" err="1">
                <a:cs typeface="B Mitra" panose="00000400000000000000" pitchFamily="2" charset="-78"/>
              </a:rPr>
              <a:t>دهیم</a:t>
            </a:r>
            <a:endParaRPr sz="7200" dirty="0">
              <a:cs typeface="B Mitra" panose="000004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943" y="975361"/>
            <a:ext cx="12424513" cy="5791199"/>
          </a:xfrm>
        </p:spPr>
        <p:txBody>
          <a:bodyPr>
            <a:normAutofit/>
          </a:bodyPr>
          <a:lstStyle/>
          <a:p>
            <a:r>
              <a:rPr lang="fa-IR" sz="88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چالش‌های کنونی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213361"/>
            <a:ext cx="12424513" cy="1591585"/>
          </a:xfrm>
        </p:spPr>
        <p:txBody>
          <a:bodyPr>
            <a:normAutofit/>
          </a:bodyPr>
          <a:lstStyle/>
          <a:p>
            <a:r>
              <a:rPr sz="8000" dirty="0" err="1">
                <a:cs typeface="B Mitra" panose="00000400000000000000" pitchFamily="2" charset="-78"/>
              </a:rPr>
              <a:t>وضعیت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فعلی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مدیریت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تنخواه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058077"/>
            <a:ext cx="13959840" cy="5622883"/>
          </a:xfrm>
        </p:spPr>
        <p:txBody>
          <a:bodyPr>
            <a:normAutofit/>
          </a:bodyPr>
          <a:lstStyle/>
          <a:p>
            <a:pPr algn="r" rtl="1"/>
            <a:r>
              <a:rPr lang="en-US"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فرآیندهای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دستی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و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کند</a:t>
            </a:r>
            <a:endParaRPr sz="60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شفافیت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پایین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در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هزینه‌ها</a:t>
            </a:r>
            <a:endParaRPr sz="60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گزارش‌گیری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سخت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6000" dirty="0" err="1">
                <a:solidFill>
                  <a:srgbClr val="FFFF00"/>
                </a:solidFill>
                <a:cs typeface="B Mitra" panose="00000400000000000000" pitchFamily="2" charset="-78"/>
              </a:rPr>
              <a:t>برای</a:t>
            </a:r>
            <a:r>
              <a:rPr sz="60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fa-IR" sz="6000" dirty="0">
                <a:solidFill>
                  <a:srgbClr val="FFFF00"/>
                </a:solidFill>
                <a:cs typeface="B Mitra" panose="00000400000000000000" pitchFamily="2" charset="-78"/>
              </a:rPr>
              <a:t>مجموعه ها</a:t>
            </a:r>
          </a:p>
          <a:p>
            <a:pPr algn="r" rtl="1"/>
            <a:r>
              <a:rPr lang="fa-IR" sz="6000" dirty="0">
                <a:solidFill>
                  <a:srgbClr val="FFFF00"/>
                </a:solidFill>
                <a:cs typeface="B Mitra" panose="00000400000000000000" pitchFamily="2" charset="-78"/>
              </a:rPr>
              <a:t> از بین رفتن بیشتر اسناد حین انتقال به دفتر مرکزی</a:t>
            </a:r>
          </a:p>
        </p:txBody>
      </p:sp>
    </p:spTree>
    <p:extLst>
      <p:ext uri="{BB962C8B-B14F-4D97-AF65-F5344CB8AC3E}">
        <p14:creationId xmlns:p14="http://schemas.microsoft.com/office/powerpoint/2010/main" val="4019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213361"/>
            <a:ext cx="12424513" cy="1591585"/>
          </a:xfrm>
        </p:spPr>
        <p:txBody>
          <a:bodyPr>
            <a:normAutofit/>
          </a:bodyPr>
          <a:lstStyle/>
          <a:p>
            <a:r>
              <a:rPr sz="8000" dirty="0" err="1">
                <a:cs typeface="B Mitra" panose="00000400000000000000" pitchFamily="2" charset="-78"/>
              </a:rPr>
              <a:t>وضعیت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فعلی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مدیریت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تنخواه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2058077"/>
            <a:ext cx="13807440" cy="5622883"/>
          </a:xfrm>
        </p:spPr>
        <p:txBody>
          <a:bodyPr>
            <a:normAutofit fontScale="85000" lnSpcReduction="10000"/>
          </a:bodyPr>
          <a:lstStyle/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ایجاد هزینه نگهداری زائد در سیستم اتوماسیون اداری بعلت انباشت مدارک بدون کنترل در حجم و اطلاعات </a:t>
            </a: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عدم تسلط به اطلاعات کاغذی جهت تصمیم مدیریت سیستم</a:t>
            </a: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نبود ساز و کار تصمیم گیری سیستمی و دسترسی به اطلاعات در لحظه </a:t>
            </a:r>
          </a:p>
        </p:txBody>
      </p:sp>
    </p:spTree>
    <p:extLst>
      <p:ext uri="{BB962C8B-B14F-4D97-AF65-F5344CB8AC3E}">
        <p14:creationId xmlns:p14="http://schemas.microsoft.com/office/powerpoint/2010/main" val="157989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943" y="975361"/>
            <a:ext cx="12424513" cy="5791199"/>
          </a:xfrm>
        </p:spPr>
        <p:txBody>
          <a:bodyPr>
            <a:normAutofit/>
          </a:bodyPr>
          <a:lstStyle/>
          <a:p>
            <a:r>
              <a:rPr lang="fa-IR" sz="8800" dirty="0">
                <a:solidFill>
                  <a:srgbClr val="FFC000"/>
                </a:solidFill>
                <a:effectLst/>
                <a:latin typeface="Arial" panose="020B0604020202020204" pitchFamily="34" charset="0"/>
                <a:cs typeface="B Mitra" panose="00000400000000000000" pitchFamily="2" charset="-78"/>
              </a:rPr>
              <a:t>راهکار پیشنهادی</a:t>
            </a:r>
          </a:p>
        </p:txBody>
      </p:sp>
    </p:spTree>
    <p:extLst>
      <p:ext uri="{BB962C8B-B14F-4D97-AF65-F5344CB8AC3E}">
        <p14:creationId xmlns:p14="http://schemas.microsoft.com/office/powerpoint/2010/main" val="261590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075" y="731521"/>
            <a:ext cx="12424513" cy="1591585"/>
          </a:xfrm>
        </p:spPr>
        <p:txBody>
          <a:bodyPr>
            <a:normAutofit/>
          </a:bodyPr>
          <a:lstStyle/>
          <a:p>
            <a:r>
              <a:rPr sz="7800" dirty="0" err="1">
                <a:cs typeface="B Mitra" panose="00000400000000000000" pitchFamily="2" charset="-78"/>
              </a:rPr>
              <a:t>سیستم</a:t>
            </a:r>
            <a:r>
              <a:rPr sz="7800" dirty="0">
                <a:cs typeface="B Mitra" panose="00000400000000000000" pitchFamily="2" charset="-78"/>
              </a:rPr>
              <a:t> </a:t>
            </a:r>
            <a:r>
              <a:rPr sz="7800" dirty="0" err="1">
                <a:cs typeface="B Mitra" panose="00000400000000000000" pitchFamily="2" charset="-78"/>
              </a:rPr>
              <a:t>تنخواه</a:t>
            </a:r>
            <a:r>
              <a:rPr sz="7800" dirty="0">
                <a:cs typeface="B Mitra" panose="00000400000000000000" pitchFamily="2" charset="-78"/>
              </a:rPr>
              <a:t> </a:t>
            </a:r>
            <a:r>
              <a:rPr sz="7800" dirty="0" err="1">
                <a:cs typeface="B Mitra" panose="00000400000000000000" pitchFamily="2" charset="-78"/>
              </a:rPr>
              <a:t>گردان</a:t>
            </a:r>
            <a:r>
              <a:rPr sz="7800" dirty="0">
                <a:cs typeface="B Mitra" panose="00000400000000000000" pitchFamily="2" charset="-78"/>
              </a:rPr>
              <a:t> </a:t>
            </a:r>
            <a:r>
              <a:rPr sz="7800" dirty="0" err="1">
                <a:cs typeface="B Mitra" panose="00000400000000000000" pitchFamily="2" charset="-78"/>
              </a:rPr>
              <a:t>چیست</a:t>
            </a:r>
            <a:r>
              <a:rPr lang="fa-IR" sz="7800" dirty="0">
                <a:cs typeface="B Mitra" panose="00000400000000000000" pitchFamily="2" charset="-78"/>
              </a:rPr>
              <a:t> </a:t>
            </a:r>
            <a:r>
              <a:rPr lang="en-US" sz="7800" dirty="0">
                <a:cs typeface="B Mitra" panose="00000400000000000000" pitchFamily="2" charset="-78"/>
              </a:rPr>
              <a:t>؟</a:t>
            </a:r>
            <a:endParaRPr sz="78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074" y="2515277"/>
            <a:ext cx="12424514" cy="4434163"/>
          </a:xfrm>
        </p:spPr>
        <p:txBody>
          <a:bodyPr>
            <a:noAutofit/>
          </a:bodyPr>
          <a:lstStyle/>
          <a:p>
            <a:pPr algn="r" rtl="1"/>
            <a:r>
              <a:rPr lang="en-US"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ابزار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آنلاین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برای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خودکارسازی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تنخواه</a:t>
            </a:r>
            <a:endParaRPr sz="78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en-US"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lang="fa-IR" sz="7800" dirty="0">
                <a:solidFill>
                  <a:srgbClr val="FFFF00"/>
                </a:solidFill>
                <a:cs typeface="B Mitra" panose="00000400000000000000" pitchFamily="2" charset="-78"/>
              </a:rPr>
              <a:t>از درخواست تا تسویه در چند کلیک</a:t>
            </a:r>
            <a:endParaRPr sz="78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en-US"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طراحی‌شده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برای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سازمان</a:t>
            </a:r>
            <a:r>
              <a:rPr sz="78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800" dirty="0" err="1">
                <a:solidFill>
                  <a:srgbClr val="FFFF00"/>
                </a:solidFill>
                <a:cs typeface="B Mitra" panose="00000400000000000000" pitchFamily="2" charset="-78"/>
              </a:rPr>
              <a:t>شما</a:t>
            </a:r>
            <a:endParaRPr sz="78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360" y="335280"/>
            <a:ext cx="10958732" cy="1615440"/>
          </a:xfrm>
        </p:spPr>
        <p:txBody>
          <a:bodyPr>
            <a:normAutofit/>
          </a:bodyPr>
          <a:lstStyle/>
          <a:p>
            <a:pPr algn="r"/>
            <a:r>
              <a:rPr sz="8000" dirty="0" err="1">
                <a:cs typeface="B Mitra" panose="00000400000000000000" pitchFamily="2" charset="-78"/>
              </a:rPr>
              <a:t>ویژگی‌های</a:t>
            </a:r>
            <a:r>
              <a:rPr sz="8000" dirty="0">
                <a:cs typeface="B Mitra" panose="00000400000000000000" pitchFamily="2" charset="-78"/>
              </a:rPr>
              <a:t> </a:t>
            </a:r>
            <a:r>
              <a:rPr sz="8000" dirty="0" err="1">
                <a:cs typeface="B Mitra" panose="00000400000000000000" pitchFamily="2" charset="-78"/>
              </a:rPr>
              <a:t>کلیدی</a:t>
            </a:r>
            <a:endParaRPr sz="8000" dirty="0">
              <a:cs typeface="B Mitra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782762"/>
            <a:ext cx="13472160" cy="5989638"/>
          </a:xfrm>
        </p:spPr>
        <p:txBody>
          <a:bodyPr>
            <a:noAutofit/>
          </a:bodyPr>
          <a:lstStyle/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درخواست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ساده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و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سریع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تأیید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چندمرحله‌ای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تسویه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خودکار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هزینه‌ها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  <a:p>
            <a:pPr algn="r" rtl="1"/>
            <a:r>
              <a:rPr lang="fa-IR"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داشبورد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مدیریتی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برای</a:t>
            </a:r>
            <a:r>
              <a:rPr sz="7200" dirty="0">
                <a:solidFill>
                  <a:srgbClr val="FFFF00"/>
                </a:solidFill>
                <a:cs typeface="B Mitra" panose="00000400000000000000" pitchFamily="2" charset="-78"/>
              </a:rPr>
              <a:t> </a:t>
            </a:r>
            <a:r>
              <a:rPr sz="7200" dirty="0" err="1">
                <a:solidFill>
                  <a:srgbClr val="FFFF00"/>
                </a:solidFill>
                <a:cs typeface="B Mitra" panose="00000400000000000000" pitchFamily="2" charset="-78"/>
              </a:rPr>
              <a:t>شما</a:t>
            </a:r>
            <a:endParaRPr sz="7200" dirty="0">
              <a:solidFill>
                <a:srgbClr val="FFFF00"/>
              </a:solidFill>
              <a:cs typeface="B Mitra" panose="00000400000000000000" pitchFamily="2" charset="-78"/>
            </a:endParaRPr>
          </a:p>
        </p:txBody>
      </p:sp>
      <p:sp>
        <p:nvSpPr>
          <p:cNvPr id="6" name="AutoShape 2" descr="📝">
            <a:extLst>
              <a:ext uri="{FF2B5EF4-FFF2-40B4-BE49-F238E27FC236}">
                <a16:creationId xmlns:a16="http://schemas.microsoft.com/office/drawing/2014/main" id="{5895C9CA-6462-CE4B-337B-487FECCB3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1BAC50-D814-F73E-BD17-42374E534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09" y="784542"/>
            <a:ext cx="14091582" cy="6241098"/>
          </a:xfrm>
        </p:spPr>
      </p:pic>
    </p:spTree>
    <p:extLst>
      <p:ext uri="{BB962C8B-B14F-4D97-AF65-F5344CB8AC3E}">
        <p14:creationId xmlns:p14="http://schemas.microsoft.com/office/powerpoint/2010/main" val="25174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16792-AFA8-AE51-8B93-12753880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0"/>
            <a:ext cx="9503691" cy="814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8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330</Words>
  <Application>Microsoft Office PowerPoint</Application>
  <PresentationFormat>Custom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 Mitra</vt:lpstr>
      <vt:lpstr>B Tahoma</vt:lpstr>
      <vt:lpstr>Bookman Old Style</vt:lpstr>
      <vt:lpstr>Rockwell</vt:lpstr>
      <vt:lpstr>Damask</vt:lpstr>
      <vt:lpstr>PowerPoint Presentation</vt:lpstr>
      <vt:lpstr>چالش‌های کنونی</vt:lpstr>
      <vt:lpstr>وضعیت فعلی مدیریت تنخواه</vt:lpstr>
      <vt:lpstr>وضعیت فعلی مدیریت تنخواه</vt:lpstr>
      <vt:lpstr>راهکار پیشنهادی</vt:lpstr>
      <vt:lpstr>سیستم تنخواه گردان چیست ؟</vt:lpstr>
      <vt:lpstr>ویژگی‌های کلیدی</vt:lpstr>
      <vt:lpstr>PowerPoint Presentation</vt:lpstr>
      <vt:lpstr>PowerPoint Presentation</vt:lpstr>
      <vt:lpstr>PowerPoint Presentation</vt:lpstr>
      <vt:lpstr>مزایای سازمانی</vt:lpstr>
      <vt:lpstr>مزایای سازمانی</vt:lpstr>
      <vt:lpstr>مزایای سازمانی</vt:lpstr>
      <vt:lpstr>مزایای سازمانی</vt:lpstr>
      <vt:lpstr>برنامه اجرایی</vt:lpstr>
      <vt:lpstr>سرمایه‌گذاری و بازده</vt:lpstr>
      <vt:lpstr>نتیجه‌گیری و دعوت به همکاری</vt:lpstr>
      <vt:lpstr>تشکر و سؤالات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BlackMan</dc:creator>
  <cp:keywords/>
  <dc:description>generated using python-pptx</dc:description>
  <cp:lastModifiedBy>Tohid Arjmand</cp:lastModifiedBy>
  <cp:revision>18</cp:revision>
  <dcterms:created xsi:type="dcterms:W3CDTF">2013-01-27T09:14:16Z</dcterms:created>
  <dcterms:modified xsi:type="dcterms:W3CDTF">2025-04-04T15:11:39Z</dcterms:modified>
  <cp:category/>
</cp:coreProperties>
</file>