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76" r:id="rId4"/>
    <p:sldId id="277" r:id="rId5"/>
    <p:sldId id="258" r:id="rId6"/>
    <p:sldId id="259" r:id="rId7"/>
    <p:sldId id="260" r:id="rId8"/>
    <p:sldId id="261" r:id="rId9"/>
    <p:sldId id="274" r:id="rId10"/>
    <p:sldId id="262" r:id="rId11"/>
    <p:sldId id="271" r:id="rId12"/>
    <p:sldId id="264" r:id="rId13"/>
    <p:sldId id="283" r:id="rId14"/>
    <p:sldId id="289" r:id="rId15"/>
    <p:sldId id="265" r:id="rId16"/>
    <p:sldId id="284" r:id="rId17"/>
    <p:sldId id="272" r:id="rId18"/>
    <p:sldId id="281" r:id="rId19"/>
    <p:sldId id="285" r:id="rId20"/>
    <p:sldId id="279" r:id="rId21"/>
    <p:sldId id="280" r:id="rId22"/>
    <p:sldId id="282" r:id="rId23"/>
    <p:sldId id="266" r:id="rId24"/>
    <p:sldId id="269" r:id="rId25"/>
    <p:sldId id="278" r:id="rId26"/>
    <p:sldId id="290" r:id="rId27"/>
    <p:sldId id="291" r:id="rId28"/>
    <p:sldId id="292" r:id="rId29"/>
    <p:sldId id="268" r:id="rId30"/>
    <p:sldId id="286" r:id="rId31"/>
    <p:sldId id="287" r:id="rId32"/>
    <p:sldId id="288" r:id="rId33"/>
    <p:sldId id="267" r:id="rId34"/>
    <p:sldId id="273" r:id="rId35"/>
    <p:sldId id="270" r:id="rId36"/>
    <p:sldId id="27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11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63E3F2-9180-694C-94E2-2D7C8480C32E}" type="datetimeFigureOut">
              <a:rPr lang="en-US" smtClean="0"/>
              <a:t>2013-11-02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0D4CB2-93AF-3544-9822-4FA02B6449EC}" type="slidenum">
              <a:rPr lang="en-US" smtClean="0"/>
              <a:t>‹#›</a:t>
            </a:fld>
            <a:endParaRPr lang="en-US"/>
          </a:p>
        </p:txBody>
      </p:sp>
    </p:spTree>
    <p:extLst>
      <p:ext uri="{BB962C8B-B14F-4D97-AF65-F5344CB8AC3E}">
        <p14:creationId xmlns:p14="http://schemas.microsoft.com/office/powerpoint/2010/main" val="3369481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Nodejs</a:t>
            </a:r>
            <a:r>
              <a:rPr lang="en-US" dirty="0" smtClean="0"/>
              <a:t> is a server side use</a:t>
            </a:r>
            <a:r>
              <a:rPr lang="en-US" baseline="0" dirty="0" smtClean="0"/>
              <a:t> of the V8 engine which is the same very fast </a:t>
            </a:r>
            <a:r>
              <a:rPr lang="en-US" baseline="0" dirty="0" err="1" smtClean="0"/>
              <a:t>javascript</a:t>
            </a:r>
            <a:r>
              <a:rPr lang="en-US" baseline="0" dirty="0" smtClean="0"/>
              <a:t> engine found in chrome. In and of itself that isn’t all that </a:t>
            </a:r>
            <a:r>
              <a:rPr lang="en-US" baseline="0" dirty="0" err="1" smtClean="0"/>
              <a:t>intersting</a:t>
            </a:r>
            <a:r>
              <a:rPr lang="en-US" baseline="0" dirty="0" smtClean="0"/>
              <a:t> but it does enable a different programming paradigm: “event driven single threaded application making use of non-blocking IO”</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2</a:t>
            </a:fld>
            <a:endParaRPr lang="en-US"/>
          </a:p>
        </p:txBody>
      </p:sp>
    </p:spTree>
    <p:extLst>
      <p:ext uri="{BB962C8B-B14F-4D97-AF65-F5344CB8AC3E}">
        <p14:creationId xmlns:p14="http://schemas.microsoft.com/office/powerpoint/2010/main" val="3627584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try</a:t>
            </a:r>
            <a:r>
              <a:rPr lang="en-US" baseline="0" dirty="0" smtClean="0"/>
              <a:t> installing </a:t>
            </a:r>
            <a:r>
              <a:rPr lang="en-US" baseline="0" dirty="0" err="1" smtClean="0"/>
              <a:t>nodejs</a:t>
            </a:r>
            <a:r>
              <a:rPr lang="en-US" baseline="0" dirty="0" smtClean="0"/>
              <a:t> on OS X it can be installed using brew with </a:t>
            </a:r>
          </a:p>
          <a:p>
            <a:endParaRPr lang="en-US" baseline="0" dirty="0" smtClean="0"/>
          </a:p>
          <a:p>
            <a:r>
              <a:rPr lang="en-US" baseline="0" dirty="0" smtClean="0"/>
              <a:t>brew install node</a:t>
            </a:r>
          </a:p>
          <a:p>
            <a:endParaRPr lang="en-US" baseline="0" dirty="0" smtClean="0"/>
          </a:p>
          <a:p>
            <a:r>
              <a:rPr lang="en-US" baseline="0" dirty="0" smtClean="0"/>
              <a:t>On windows we can simply download the package from the </a:t>
            </a:r>
            <a:r>
              <a:rPr lang="en-US" baseline="0" dirty="0" err="1" smtClean="0"/>
              <a:t>nodejs</a:t>
            </a:r>
            <a:r>
              <a:rPr lang="en-US" baseline="0" dirty="0" smtClean="0"/>
              <a:t> website or install it via the </a:t>
            </a:r>
            <a:r>
              <a:rPr lang="en-US" baseline="0" dirty="0" err="1" smtClean="0"/>
              <a:t>webinstaller</a:t>
            </a:r>
            <a:endParaRPr lang="en-US" baseline="0" dirty="0" smtClean="0"/>
          </a:p>
          <a:p>
            <a:endParaRPr lang="en-US" baseline="0" dirty="0" smtClean="0"/>
          </a:p>
          <a:p>
            <a:r>
              <a:rPr lang="en-US" baseline="0" dirty="0" smtClean="0"/>
              <a:t>You can run node as a service on windows by using one of the many service wrappers for it.  </a:t>
            </a:r>
          </a:p>
          <a:p>
            <a:endParaRPr lang="en-US" baseline="0" dirty="0" smtClean="0"/>
          </a:p>
          <a:p>
            <a:r>
              <a:rPr lang="en-US" baseline="0" dirty="0" smtClean="0"/>
              <a:t>OR you can run it directly on azure. There is a talk on that which you should all attend. </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18</a:t>
            </a:fld>
            <a:endParaRPr lang="en-US"/>
          </a:p>
        </p:txBody>
      </p:sp>
    </p:spTree>
    <p:extLst>
      <p:ext uri="{BB962C8B-B14F-4D97-AF65-F5344CB8AC3E}">
        <p14:creationId xmlns:p14="http://schemas.microsoft.com/office/powerpoint/2010/main" val="3971665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 out to the demo of the </a:t>
            </a:r>
            <a:r>
              <a:rPr lang="en-US" dirty="0" err="1" smtClean="0"/>
              <a:t>fibonacci</a:t>
            </a:r>
            <a:r>
              <a:rPr lang="en-US" baseline="0" dirty="0" smtClean="0"/>
              <a:t> module </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19</a:t>
            </a:fld>
            <a:endParaRPr lang="en-US"/>
          </a:p>
        </p:txBody>
      </p:sp>
    </p:spTree>
    <p:extLst>
      <p:ext uri="{BB962C8B-B14F-4D97-AF65-F5344CB8AC3E}">
        <p14:creationId xmlns:p14="http://schemas.microsoft.com/office/powerpoint/2010/main" val="886804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some legitimate users but</a:t>
            </a:r>
            <a:r>
              <a:rPr lang="en-US" baseline="0" dirty="0" smtClean="0"/>
              <a:t> not a huge number</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21</a:t>
            </a:fld>
            <a:endParaRPr lang="en-US"/>
          </a:p>
        </p:txBody>
      </p:sp>
    </p:spTree>
    <p:extLst>
      <p:ext uri="{BB962C8B-B14F-4D97-AF65-F5344CB8AC3E}">
        <p14:creationId xmlns:p14="http://schemas.microsoft.com/office/powerpoint/2010/main" val="306630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Building a simple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22</a:t>
            </a:fld>
            <a:endParaRPr lang="en-US"/>
          </a:p>
        </p:txBody>
      </p:sp>
    </p:spTree>
    <p:extLst>
      <p:ext uri="{BB962C8B-B14F-4D97-AF65-F5344CB8AC3E}">
        <p14:creationId xmlns:p14="http://schemas.microsoft.com/office/powerpoint/2010/main" val="1645273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tons of frameworks everything from </a:t>
            </a:r>
            <a:r>
              <a:rPr lang="en-US" dirty="0" err="1" smtClean="0"/>
              <a:t>sinatra</a:t>
            </a:r>
            <a:r>
              <a:rPr lang="en-US" dirty="0" smtClean="0"/>
              <a:t> like systems to</a:t>
            </a:r>
            <a:r>
              <a:rPr lang="en-US" baseline="0" dirty="0" smtClean="0"/>
              <a:t> </a:t>
            </a:r>
            <a:r>
              <a:rPr lang="en-US" baseline="0" smtClean="0"/>
              <a:t>fuller stack ones </a:t>
            </a:r>
            <a:endParaRPr lang="en-US"/>
          </a:p>
        </p:txBody>
      </p:sp>
      <p:sp>
        <p:nvSpPr>
          <p:cNvPr id="4" name="Slide Number Placeholder 3"/>
          <p:cNvSpPr>
            <a:spLocks noGrp="1"/>
          </p:cNvSpPr>
          <p:nvPr>
            <p:ph type="sldNum" sz="quarter" idx="10"/>
          </p:nvPr>
        </p:nvSpPr>
        <p:spPr/>
        <p:txBody>
          <a:bodyPr/>
          <a:lstStyle/>
          <a:p>
            <a:fld id="{BF0D4CB2-93AF-3544-9822-4FA02B6449EC}" type="slidenum">
              <a:rPr lang="en-US" smtClean="0"/>
              <a:t>26</a:t>
            </a:fld>
            <a:endParaRPr lang="en-US"/>
          </a:p>
        </p:txBody>
      </p:sp>
    </p:spTree>
    <p:extLst>
      <p:ext uri="{BB962C8B-B14F-4D97-AF65-F5344CB8AC3E}">
        <p14:creationId xmlns:p14="http://schemas.microsoft.com/office/powerpoint/2010/main" val="607362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place where node really shines is in</a:t>
            </a:r>
            <a:r>
              <a:rPr lang="en-US" baseline="0" dirty="0" smtClean="0"/>
              <a:t> creating APIs or </a:t>
            </a:r>
            <a:r>
              <a:rPr lang="en-US" baseline="0" dirty="0" err="1" smtClean="0"/>
              <a:t>RESTful</a:t>
            </a:r>
            <a:r>
              <a:rPr lang="en-US" baseline="0" dirty="0" smtClean="0"/>
              <a:t> services</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27</a:t>
            </a:fld>
            <a:endParaRPr lang="en-US"/>
          </a:p>
        </p:txBody>
      </p:sp>
    </p:spTree>
    <p:extLst>
      <p:ext uri="{BB962C8B-B14F-4D97-AF65-F5344CB8AC3E}">
        <p14:creationId xmlns:p14="http://schemas.microsoft.com/office/powerpoint/2010/main" val="3481124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running express to generate an app.</a:t>
            </a:r>
            <a:r>
              <a:rPr lang="en-US" baseline="0" dirty="0" smtClean="0"/>
              <a:t> Run the </a:t>
            </a:r>
            <a:r>
              <a:rPr lang="en-US" baseline="0" smtClean="0"/>
              <a:t>app with </a:t>
            </a:r>
            <a:endParaRPr lang="en-US"/>
          </a:p>
        </p:txBody>
      </p:sp>
      <p:sp>
        <p:nvSpPr>
          <p:cNvPr id="4" name="Slide Number Placeholder 3"/>
          <p:cNvSpPr>
            <a:spLocks noGrp="1"/>
          </p:cNvSpPr>
          <p:nvPr>
            <p:ph type="sldNum" sz="quarter" idx="10"/>
          </p:nvPr>
        </p:nvSpPr>
        <p:spPr/>
        <p:txBody>
          <a:bodyPr/>
          <a:lstStyle/>
          <a:p>
            <a:fld id="{BF0D4CB2-93AF-3544-9822-4FA02B6449EC}" type="slidenum">
              <a:rPr lang="en-US" smtClean="0"/>
              <a:t>28</a:t>
            </a:fld>
            <a:endParaRPr lang="en-US"/>
          </a:p>
        </p:txBody>
      </p:sp>
    </p:spTree>
    <p:extLst>
      <p:ext uri="{BB962C8B-B14F-4D97-AF65-F5344CB8AC3E}">
        <p14:creationId xmlns:p14="http://schemas.microsoft.com/office/powerpoint/2010/main" val="2118268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node package manager is your best friend</a:t>
            </a:r>
            <a:r>
              <a:rPr lang="en-US" baseline="0" dirty="0" smtClean="0"/>
              <a:t> while using node. It is to node what </a:t>
            </a:r>
            <a:r>
              <a:rPr lang="en-US" baseline="0" dirty="0" err="1" smtClean="0"/>
              <a:t>nuget</a:t>
            </a:r>
            <a:r>
              <a:rPr lang="en-US" baseline="0" dirty="0" smtClean="0"/>
              <a:t> is to the </a:t>
            </a:r>
            <a:r>
              <a:rPr lang="en-US" baseline="0" dirty="0" err="1" smtClean="0"/>
              <a:t>.net</a:t>
            </a:r>
            <a:r>
              <a:rPr lang="en-US" baseline="0" dirty="0" smtClean="0"/>
              <a:t> framework or what CPAN is to </a:t>
            </a:r>
            <a:r>
              <a:rPr lang="en-US" baseline="0" dirty="0" err="1" smtClean="0"/>
              <a:t>perl</a:t>
            </a:r>
            <a:r>
              <a:rPr lang="en-US" baseline="0" dirty="0" smtClean="0"/>
              <a:t>. But not only does </a:t>
            </a:r>
            <a:r>
              <a:rPr lang="en-US" baseline="0" dirty="0" err="1" smtClean="0"/>
              <a:t>npm</a:t>
            </a:r>
            <a:r>
              <a:rPr lang="en-US" baseline="0" dirty="0" smtClean="0"/>
              <a:t> allow you to install local packages but also global packages. You can even use </a:t>
            </a:r>
            <a:r>
              <a:rPr lang="en-US" baseline="0" dirty="0" err="1" smtClean="0"/>
              <a:t>npm</a:t>
            </a:r>
            <a:r>
              <a:rPr lang="en-US" baseline="0" dirty="0" smtClean="0"/>
              <a:t> to install </a:t>
            </a:r>
            <a:r>
              <a:rPr lang="en-US" baseline="0" dirty="0" err="1" smtClean="0"/>
              <a:t>executables</a:t>
            </a:r>
            <a:r>
              <a:rPr lang="en-US" baseline="0" dirty="0" smtClean="0"/>
              <a:t>. </a:t>
            </a:r>
          </a:p>
        </p:txBody>
      </p:sp>
      <p:sp>
        <p:nvSpPr>
          <p:cNvPr id="4" name="Slide Number Placeholder 3"/>
          <p:cNvSpPr>
            <a:spLocks noGrp="1"/>
          </p:cNvSpPr>
          <p:nvPr>
            <p:ph type="sldNum" sz="quarter" idx="10"/>
          </p:nvPr>
        </p:nvSpPr>
        <p:spPr/>
        <p:txBody>
          <a:bodyPr/>
          <a:lstStyle/>
          <a:p>
            <a:fld id="{BF0D4CB2-93AF-3544-9822-4FA02B6449EC}" type="slidenum">
              <a:rPr lang="en-US" smtClean="0"/>
              <a:t>30</a:t>
            </a:fld>
            <a:endParaRPr lang="en-US"/>
          </a:p>
        </p:txBody>
      </p:sp>
    </p:spTree>
    <p:extLst>
      <p:ext uri="{BB962C8B-B14F-4D97-AF65-F5344CB8AC3E}">
        <p14:creationId xmlns:p14="http://schemas.microsoft.com/office/powerpoint/2010/main" val="1457857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Grunt can be used to build your </a:t>
            </a:r>
            <a:r>
              <a:rPr lang="en-US" dirty="0" err="1" smtClean="0"/>
              <a:t>javascript</a:t>
            </a:r>
            <a:r>
              <a:rPr lang="en-US" dirty="0" smtClean="0"/>
              <a:t>. Seems a bit weird</a:t>
            </a:r>
            <a:r>
              <a:rPr lang="en-US" baseline="0" dirty="0" smtClean="0"/>
              <a:t> to you? It isn’t that strange. You can do a wide variety of thing with grunt, enough that an entire talk could be done on it. In fact…</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31</a:t>
            </a:fld>
            <a:endParaRPr lang="en-US"/>
          </a:p>
        </p:txBody>
      </p:sp>
    </p:spTree>
    <p:extLst>
      <p:ext uri="{BB962C8B-B14F-4D97-AF65-F5344CB8AC3E}">
        <p14:creationId xmlns:p14="http://schemas.microsoft.com/office/powerpoint/2010/main" val="2384476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in case you’re busy during</a:t>
            </a:r>
            <a:r>
              <a:rPr lang="en-US" baseline="0" dirty="0" smtClean="0"/>
              <a:t> that time let’s talk a bit about </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32</a:t>
            </a:fld>
            <a:endParaRPr lang="en-US"/>
          </a:p>
        </p:txBody>
      </p:sp>
    </p:spTree>
    <p:extLst>
      <p:ext uri="{BB962C8B-B14F-4D97-AF65-F5344CB8AC3E}">
        <p14:creationId xmlns:p14="http://schemas.microsoft.com/office/powerpoint/2010/main" val="415175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Colossus</a:t>
            </a:r>
            <a:r>
              <a:rPr lang="en-US" baseline="0" dirty="0" smtClean="0"/>
              <a:t> was certainly single threaded but it wasn’t a general purpose computer and wasn’t </a:t>
            </a:r>
            <a:r>
              <a:rPr lang="en-US" baseline="0" dirty="0" err="1" smtClean="0"/>
              <a:t>turing</a:t>
            </a:r>
            <a:r>
              <a:rPr lang="en-US" baseline="0" dirty="0" smtClean="0"/>
              <a:t> complete. It also wasn’t used to decode enigma but rather a radio </a:t>
            </a:r>
            <a:r>
              <a:rPr lang="en-US" baseline="0" dirty="0" err="1" smtClean="0"/>
              <a:t>teleprinter</a:t>
            </a:r>
            <a:r>
              <a:rPr lang="en-US" baseline="0" dirty="0" smtClean="0"/>
              <a:t> messages encrypted by Lorenz inline encryption hardware. </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6</a:t>
            </a:fld>
            <a:endParaRPr lang="en-US"/>
          </a:p>
        </p:txBody>
      </p:sp>
    </p:spTree>
    <p:extLst>
      <p:ext uri="{BB962C8B-B14F-4D97-AF65-F5344CB8AC3E}">
        <p14:creationId xmlns:p14="http://schemas.microsoft.com/office/powerpoint/2010/main" val="3939054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Ulimit</a:t>
            </a:r>
            <a:r>
              <a:rPr lang="en-US" dirty="0" smtClean="0"/>
              <a:t> –n 10000</a:t>
            </a:r>
          </a:p>
          <a:p>
            <a:r>
              <a:rPr lang="en-US" dirty="0" err="1" smtClean="0"/>
              <a:t>ab</a:t>
            </a:r>
            <a:r>
              <a:rPr lang="en-US" dirty="0" smtClean="0"/>
              <a:t> -n 5000 -c 100 http://127.0.0.1:1337/</a:t>
            </a:r>
          </a:p>
          <a:p>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36</a:t>
            </a:fld>
            <a:endParaRPr lang="en-US"/>
          </a:p>
        </p:txBody>
      </p:sp>
    </p:spTree>
    <p:extLst>
      <p:ext uri="{BB962C8B-B14F-4D97-AF65-F5344CB8AC3E}">
        <p14:creationId xmlns:p14="http://schemas.microsoft.com/office/powerpoint/2010/main" val="174155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 with golf balls or something. line them up and throw them to people. Get them to hold onto them for 10 seconds then give them back. Demonstrate the different models of IIS and </a:t>
            </a:r>
            <a:r>
              <a:rPr lang="en-US" dirty="0" err="1" smtClean="0"/>
              <a:t>nodejs</a:t>
            </a:r>
            <a:endParaRPr lang="en-US" dirty="0" smtClean="0"/>
          </a:p>
          <a:p>
            <a:r>
              <a:rPr lang="en-US" dirty="0" smtClean="0"/>
              <a:t>IIS is a thread</a:t>
            </a:r>
            <a:r>
              <a:rPr lang="en-US" baseline="0" dirty="0" smtClean="0"/>
              <a:t> per connection – fails to </a:t>
            </a:r>
            <a:r>
              <a:rPr lang="en-US" baseline="0" smtClean="0"/>
              <a:t>scale well</a:t>
            </a:r>
          </a:p>
          <a:p>
            <a:endParaRPr lang="en-US" dirty="0" smtClean="0"/>
          </a:p>
          <a:p>
            <a:r>
              <a:rPr lang="en-US" dirty="0" smtClean="0"/>
              <a:t>LOKAD</a:t>
            </a:r>
          </a:p>
          <a:p>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8</a:t>
            </a:fld>
            <a:endParaRPr lang="en-US"/>
          </a:p>
        </p:txBody>
      </p:sp>
    </p:spTree>
    <p:extLst>
      <p:ext uri="{BB962C8B-B14F-4D97-AF65-F5344CB8AC3E}">
        <p14:creationId xmlns:p14="http://schemas.microsoft.com/office/powerpoint/2010/main" val="93189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Reading and writing to a disk is a pretty slow</a:t>
            </a:r>
            <a:r>
              <a:rPr lang="en-US" baseline="0" dirty="0" smtClean="0"/>
              <a:t> activity. You don</a:t>
            </a:r>
            <a:r>
              <a:rPr lang="fr-FR" baseline="0" dirty="0" smtClean="0"/>
              <a:t>’</a:t>
            </a:r>
            <a:r>
              <a:rPr lang="en-US" baseline="0" dirty="0" smtClean="0"/>
              <a:t>t think about it too much because the APIs in most language environments are synchronous in design. </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12</a:t>
            </a:fld>
            <a:endParaRPr lang="en-US"/>
          </a:p>
        </p:txBody>
      </p:sp>
    </p:spTree>
    <p:extLst>
      <p:ext uri="{BB962C8B-B14F-4D97-AF65-F5344CB8AC3E}">
        <p14:creationId xmlns:p14="http://schemas.microsoft.com/office/powerpoint/2010/main" val="3774748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how this code is synchronous and blocking. We’re reading and writing without there being a hint that it takes a long time. This is one of the issues, in my mind, with the C# </a:t>
            </a:r>
            <a:r>
              <a:rPr lang="en-US" baseline="0" dirty="0" err="1" smtClean="0"/>
              <a:t>api</a:t>
            </a:r>
            <a:r>
              <a:rPr lang="en-US" baseline="0" dirty="0" smtClean="0"/>
              <a:t>: it carries the abstraction over writing files too far. It is true of all I/O. </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13</a:t>
            </a:fld>
            <a:endParaRPr lang="en-US"/>
          </a:p>
        </p:txBody>
      </p:sp>
    </p:spTree>
    <p:extLst>
      <p:ext uri="{BB962C8B-B14F-4D97-AF65-F5344CB8AC3E}">
        <p14:creationId xmlns:p14="http://schemas.microsoft.com/office/powerpoint/2010/main" val="2064412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14</a:t>
            </a:fld>
            <a:endParaRPr lang="en-US"/>
          </a:p>
        </p:txBody>
      </p:sp>
    </p:spTree>
    <p:extLst>
      <p:ext uri="{BB962C8B-B14F-4D97-AF65-F5344CB8AC3E}">
        <p14:creationId xmlns:p14="http://schemas.microsoft.com/office/powerpoint/2010/main" val="53589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Writing to the network is even slower and it remains painfully abstracted. </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15</a:t>
            </a:fld>
            <a:endParaRPr lang="en-US"/>
          </a:p>
        </p:txBody>
      </p:sp>
    </p:spTree>
    <p:extLst>
      <p:ext uri="{BB962C8B-B14F-4D97-AF65-F5344CB8AC3E}">
        <p14:creationId xmlns:p14="http://schemas.microsoft.com/office/powerpoint/2010/main" val="2372038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IO falls pray to the</a:t>
            </a:r>
            <a:r>
              <a:rPr lang="en-US" baseline="0" dirty="0" smtClean="0"/>
              <a:t> fallacies of distributed computing, specifically the latency is zero one. The reason this is so </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16</a:t>
            </a:fld>
            <a:endParaRPr lang="en-US"/>
          </a:p>
        </p:txBody>
      </p:sp>
    </p:spTree>
    <p:extLst>
      <p:ext uri="{BB962C8B-B14F-4D97-AF65-F5344CB8AC3E}">
        <p14:creationId xmlns:p14="http://schemas.microsoft.com/office/powerpoint/2010/main" val="1689587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the same thing as </a:t>
            </a:r>
            <a:r>
              <a:rPr lang="en-US" dirty="0" err="1" smtClean="0"/>
              <a:t>javascript</a:t>
            </a:r>
            <a:r>
              <a:rPr lang="en-US" baseline="0" dirty="0" smtClean="0"/>
              <a:t> in a browser. Let’s show what happens by opening up the fib code and trying to run it</a:t>
            </a:r>
            <a:endParaRPr lang="en-US" dirty="0"/>
          </a:p>
        </p:txBody>
      </p:sp>
      <p:sp>
        <p:nvSpPr>
          <p:cNvPr id="4" name="Slide Number Placeholder 3"/>
          <p:cNvSpPr>
            <a:spLocks noGrp="1"/>
          </p:cNvSpPr>
          <p:nvPr>
            <p:ph type="sldNum" sz="quarter" idx="10"/>
          </p:nvPr>
        </p:nvSpPr>
        <p:spPr/>
        <p:txBody>
          <a:bodyPr/>
          <a:lstStyle/>
          <a:p>
            <a:fld id="{BF0D4CB2-93AF-3544-9822-4FA02B6449EC}" type="slidenum">
              <a:rPr lang="en-US" smtClean="0"/>
              <a:t>17</a:t>
            </a:fld>
            <a:endParaRPr lang="en-US"/>
          </a:p>
        </p:txBody>
      </p:sp>
    </p:spTree>
    <p:extLst>
      <p:ext uri="{BB962C8B-B14F-4D97-AF65-F5344CB8AC3E}">
        <p14:creationId xmlns:p14="http://schemas.microsoft.com/office/powerpoint/2010/main" val="392756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CA"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2013-11-02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CA"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2013-11-02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CA"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2013-11-02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2013-11-02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CA"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2013-11-02</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CA"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2013-11-02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CA"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2013-11-02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CA"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2013-11-02</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CA"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CA"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CA"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2013-11-02</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CA"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CA"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CA"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CA"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2013-11-02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CA"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CA"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CA"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2013-11-02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2013-11-02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CA"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2013-11-02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2013-11-02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CA"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CA"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2013-11-02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CA"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CA"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CA"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CA"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2013-11-02</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2013-11-02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CA"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2013-11-02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2013-11-02</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2013-11-02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CA"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2013-11-02</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nodejs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525510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Being Asynchronous </a:t>
            </a:r>
            <a:endParaRPr lang="en-US" dirty="0"/>
          </a:p>
        </p:txBody>
      </p:sp>
      <p:sp>
        <p:nvSpPr>
          <p:cNvPr id="3" name="Content Placeholder 2"/>
          <p:cNvSpPr>
            <a:spLocks noGrp="1"/>
          </p:cNvSpPr>
          <p:nvPr>
            <p:ph idx="1"/>
          </p:nvPr>
        </p:nvSpPr>
        <p:spPr/>
        <p:txBody>
          <a:bodyPr/>
          <a:lstStyle/>
          <a:p>
            <a:r>
              <a:rPr lang="en-US" dirty="0" smtClean="0"/>
              <a:t>Set timeout </a:t>
            </a:r>
          </a:p>
          <a:p>
            <a:r>
              <a:rPr lang="en-US" dirty="0" smtClean="0"/>
              <a:t>Defer to end of event loop </a:t>
            </a:r>
          </a:p>
          <a:p>
            <a:r>
              <a:rPr lang="en-US" dirty="0"/>
              <a:t>E</a:t>
            </a:r>
            <a:r>
              <a:rPr lang="en-US" dirty="0" smtClean="0"/>
              <a:t>vents</a:t>
            </a:r>
            <a:endParaRPr lang="en-US" dirty="0"/>
          </a:p>
        </p:txBody>
      </p:sp>
    </p:spTree>
    <p:extLst>
      <p:ext uri="{BB962C8B-B14F-4D97-AF65-F5344CB8AC3E}">
        <p14:creationId xmlns:p14="http://schemas.microsoft.com/office/powerpoint/2010/main" val="2129286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p:cNvPicPr>
            <a:picLocks noChangeAspect="1"/>
          </p:cNvPicPr>
          <p:nvPr/>
        </p:nvPicPr>
        <p:blipFill>
          <a:blip r:embed="rId2"/>
          <a:stretch>
            <a:fillRect/>
          </a:stretch>
        </p:blipFill>
        <p:spPr>
          <a:xfrm>
            <a:off x="1333500" y="1600200"/>
            <a:ext cx="6464300" cy="4597400"/>
          </a:xfrm>
          <a:prstGeom prst="rect">
            <a:avLst/>
          </a:prstGeom>
        </p:spPr>
      </p:pic>
      <p:sp>
        <p:nvSpPr>
          <p:cNvPr id="6" name="Rectangle 5"/>
          <p:cNvSpPr/>
          <p:nvPr/>
        </p:nvSpPr>
        <p:spPr>
          <a:xfrm>
            <a:off x="1333500" y="6197600"/>
            <a:ext cx="6812979" cy="307777"/>
          </a:xfrm>
          <a:prstGeom prst="rect">
            <a:avLst/>
          </a:prstGeom>
        </p:spPr>
        <p:txBody>
          <a:bodyPr wrap="square">
            <a:spAutoFit/>
          </a:bodyPr>
          <a:lstStyle/>
          <a:p>
            <a:r>
              <a:rPr lang="en-US" sz="1400" dirty="0"/>
              <a:t>http://</a:t>
            </a:r>
            <a:r>
              <a:rPr lang="en-US" sz="1400" dirty="0" err="1"/>
              <a:t>blog.mixu.net</a:t>
            </a:r>
            <a:r>
              <a:rPr lang="en-US" sz="1400" dirty="0"/>
              <a:t>/2011/02/01/understanding-the-node-</a:t>
            </a:r>
            <a:r>
              <a:rPr lang="en-US" sz="1400" dirty="0" err="1"/>
              <a:t>js</a:t>
            </a:r>
            <a:r>
              <a:rPr lang="en-US" sz="1400" dirty="0"/>
              <a:t>-event-loop/</a:t>
            </a:r>
          </a:p>
        </p:txBody>
      </p:sp>
    </p:spTree>
    <p:extLst>
      <p:ext uri="{BB962C8B-B14F-4D97-AF65-F5344CB8AC3E}">
        <p14:creationId xmlns:p14="http://schemas.microsoft.com/office/powerpoint/2010/main" val="74322377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IO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612530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to a file in C#</a:t>
            </a:r>
            <a:endParaRPr lang="en-US" dirty="0"/>
          </a:p>
        </p:txBody>
      </p:sp>
      <p:pic>
        <p:nvPicPr>
          <p:cNvPr id="8" name="Picture 7" descr="Screen Shot 2013-10-14 at 9.51.39 A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100" y="2082800"/>
            <a:ext cx="6515100" cy="3975100"/>
          </a:xfrm>
          <a:prstGeom prst="rect">
            <a:avLst/>
          </a:prstGeom>
        </p:spPr>
      </p:pic>
    </p:spTree>
    <p:extLst>
      <p:ext uri="{BB962C8B-B14F-4D97-AF65-F5344CB8AC3E}">
        <p14:creationId xmlns:p14="http://schemas.microsoft.com/office/powerpoint/2010/main" val="29350499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to a file in node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32595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IO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844835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	</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A6A6A6"/>
                </a:solidFill>
              </a:rPr>
              <a:t>The network is reliable.</a:t>
            </a:r>
          </a:p>
          <a:p>
            <a:r>
              <a:rPr lang="en-US" b="1" dirty="0"/>
              <a:t>Latency is zero.</a:t>
            </a:r>
          </a:p>
          <a:p>
            <a:r>
              <a:rPr lang="en-US" dirty="0">
                <a:solidFill>
                  <a:schemeClr val="bg1">
                    <a:lumMod val="65000"/>
                  </a:schemeClr>
                </a:solidFill>
              </a:rPr>
              <a:t>Bandwidth is infinite.</a:t>
            </a:r>
          </a:p>
          <a:p>
            <a:r>
              <a:rPr lang="en-US" dirty="0">
                <a:solidFill>
                  <a:schemeClr val="bg1">
                    <a:lumMod val="65000"/>
                  </a:schemeClr>
                </a:solidFill>
              </a:rPr>
              <a:t>The network is secure.</a:t>
            </a:r>
          </a:p>
          <a:p>
            <a:r>
              <a:rPr lang="en-US" dirty="0">
                <a:solidFill>
                  <a:schemeClr val="bg1">
                    <a:lumMod val="65000"/>
                  </a:schemeClr>
                </a:solidFill>
              </a:rPr>
              <a:t>Topology doesn't change.</a:t>
            </a:r>
          </a:p>
          <a:p>
            <a:r>
              <a:rPr lang="en-US" dirty="0">
                <a:solidFill>
                  <a:schemeClr val="bg1">
                    <a:lumMod val="65000"/>
                  </a:schemeClr>
                </a:solidFill>
              </a:rPr>
              <a:t>There is one administrator.</a:t>
            </a:r>
          </a:p>
          <a:p>
            <a:r>
              <a:rPr lang="en-US" dirty="0">
                <a:solidFill>
                  <a:schemeClr val="bg1">
                    <a:lumMod val="65000"/>
                  </a:schemeClr>
                </a:solidFill>
              </a:rPr>
              <a:t>Transport cost is zero.</a:t>
            </a:r>
          </a:p>
          <a:p>
            <a:r>
              <a:rPr lang="en-US" dirty="0">
                <a:solidFill>
                  <a:schemeClr val="bg1">
                    <a:lumMod val="65000"/>
                  </a:schemeClr>
                </a:solidFill>
              </a:rPr>
              <a:t>The network is homogeneous.</a:t>
            </a:r>
          </a:p>
        </p:txBody>
      </p:sp>
    </p:spTree>
    <p:extLst>
      <p:ext uri="{BB962C8B-B14F-4D97-AF65-F5344CB8AC3E}">
        <p14:creationId xmlns:p14="http://schemas.microsoft.com/office/powerpoint/2010/main" val="5913691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CPU intensive activities?</a:t>
            </a:r>
            <a:endParaRPr lang="en-US" dirty="0"/>
          </a:p>
        </p:txBody>
      </p:sp>
      <p:sp>
        <p:nvSpPr>
          <p:cNvPr id="3" name="Content Placeholder 2"/>
          <p:cNvSpPr>
            <a:spLocks noGrp="1"/>
          </p:cNvSpPr>
          <p:nvPr>
            <p:ph idx="1"/>
          </p:nvPr>
        </p:nvSpPr>
        <p:spPr/>
        <p:txBody>
          <a:bodyPr/>
          <a:lstStyle/>
          <a:p>
            <a:r>
              <a:rPr lang="en-US" dirty="0" smtClean="0"/>
              <a:t>Yeah, that’s a problem.</a:t>
            </a:r>
          </a:p>
          <a:p>
            <a:r>
              <a:rPr lang="en-US" dirty="0" smtClean="0"/>
              <a:t>Don’t do computation in the event loop</a:t>
            </a:r>
          </a:p>
        </p:txBody>
      </p:sp>
    </p:spTree>
    <p:extLst>
      <p:ext uri="{BB962C8B-B14F-4D97-AF65-F5344CB8AC3E}">
        <p14:creationId xmlns:p14="http://schemas.microsoft.com/office/powerpoint/2010/main" val="2230898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nodejs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362097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the event loop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508266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this node thing?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18758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sort of people use node?</a:t>
            </a:r>
            <a:endParaRPr lang="en-US" dirty="0"/>
          </a:p>
        </p:txBody>
      </p:sp>
      <p:pic>
        <p:nvPicPr>
          <p:cNvPr id="4" name="Picture 3"/>
          <p:cNvPicPr>
            <a:picLocks noChangeAspect="1"/>
          </p:cNvPicPr>
          <p:nvPr/>
        </p:nvPicPr>
        <p:blipFill>
          <a:blip r:embed="rId2"/>
          <a:stretch>
            <a:fillRect/>
          </a:stretch>
        </p:blipFill>
        <p:spPr>
          <a:xfrm>
            <a:off x="215900" y="1485900"/>
            <a:ext cx="3251200" cy="3251200"/>
          </a:xfrm>
          <a:prstGeom prst="rect">
            <a:avLst/>
          </a:prstGeom>
        </p:spPr>
      </p:pic>
      <p:pic>
        <p:nvPicPr>
          <p:cNvPr id="5" name="Picture 4"/>
          <p:cNvPicPr>
            <a:picLocks noChangeAspect="1"/>
          </p:cNvPicPr>
          <p:nvPr/>
        </p:nvPicPr>
        <p:blipFill>
          <a:blip r:embed="rId3"/>
          <a:stretch>
            <a:fillRect/>
          </a:stretch>
        </p:blipFill>
        <p:spPr>
          <a:xfrm>
            <a:off x="4165600" y="4102100"/>
            <a:ext cx="3556000" cy="2667000"/>
          </a:xfrm>
          <a:prstGeom prst="rect">
            <a:avLst/>
          </a:prstGeom>
        </p:spPr>
      </p:pic>
      <p:pic>
        <p:nvPicPr>
          <p:cNvPr id="6" name="Picture 5"/>
          <p:cNvPicPr>
            <a:picLocks noChangeAspect="1"/>
          </p:cNvPicPr>
          <p:nvPr/>
        </p:nvPicPr>
        <p:blipFill>
          <a:blip r:embed="rId4"/>
          <a:stretch>
            <a:fillRect/>
          </a:stretch>
        </p:blipFill>
        <p:spPr>
          <a:xfrm>
            <a:off x="4343400" y="1485900"/>
            <a:ext cx="3251200" cy="3251200"/>
          </a:xfrm>
          <a:prstGeom prst="rect">
            <a:avLst/>
          </a:prstGeom>
        </p:spPr>
      </p:pic>
      <p:pic>
        <p:nvPicPr>
          <p:cNvPr id="9" name="Picture 8"/>
          <p:cNvPicPr>
            <a:picLocks noChangeAspect="1"/>
          </p:cNvPicPr>
          <p:nvPr/>
        </p:nvPicPr>
        <p:blipFill>
          <a:blip r:embed="rId5"/>
          <a:stretch>
            <a:fillRect/>
          </a:stretch>
        </p:blipFill>
        <p:spPr>
          <a:xfrm>
            <a:off x="749300" y="3352800"/>
            <a:ext cx="3416300" cy="3416300"/>
          </a:xfrm>
          <a:prstGeom prst="rect">
            <a:avLst/>
          </a:prstGeom>
        </p:spPr>
      </p:pic>
      <p:sp>
        <p:nvSpPr>
          <p:cNvPr id="8" name="Rectangle 7"/>
          <p:cNvSpPr/>
          <p:nvPr/>
        </p:nvSpPr>
        <p:spPr>
          <a:xfrm>
            <a:off x="498474" y="2527299"/>
            <a:ext cx="6626227" cy="1323439"/>
          </a:xfrm>
          <a:prstGeom prst="rect">
            <a:avLst/>
          </a:prstGeom>
          <a:noFill/>
        </p:spPr>
        <p:txBody>
          <a:bodyPr wrap="square" lIns="91440" tIns="45720" rIns="91440" bIns="45720">
            <a:spAutoFit/>
          </a:bodyPr>
          <a:lstStyle/>
          <a:p>
            <a:pPr algn="ctr"/>
            <a:r>
              <a:rPr lang="en-CA" sz="8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Hipsters</a:t>
            </a:r>
            <a:endParaRPr lang="en-CA" sz="8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0109747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seriously</a:t>
            </a:r>
            <a:endParaRPr lang="en-US" dirty="0"/>
          </a:p>
        </p:txBody>
      </p:sp>
      <p:sp>
        <p:nvSpPr>
          <p:cNvPr id="3" name="Content Placeholder 2"/>
          <p:cNvSpPr>
            <a:spLocks noGrp="1"/>
          </p:cNvSpPr>
          <p:nvPr>
            <p:ph idx="1"/>
          </p:nvPr>
        </p:nvSpPr>
        <p:spPr/>
        <p:txBody>
          <a:bodyPr/>
          <a:lstStyle/>
          <a:p>
            <a:r>
              <a:rPr lang="en-US" dirty="0" smtClean="0"/>
              <a:t>New York Times</a:t>
            </a:r>
          </a:p>
          <a:p>
            <a:r>
              <a:rPr lang="en-US" dirty="0" smtClean="0"/>
              <a:t>Yahoo!</a:t>
            </a:r>
          </a:p>
          <a:p>
            <a:r>
              <a:rPr lang="en-US" dirty="0" smtClean="0"/>
              <a:t>LinkedIn</a:t>
            </a:r>
          </a:p>
          <a:p>
            <a:r>
              <a:rPr lang="en-US" dirty="0" err="1" smtClean="0"/>
              <a:t>Ebay</a:t>
            </a:r>
            <a:endParaRPr lang="en-US" dirty="0" smtClean="0"/>
          </a:p>
          <a:p>
            <a:r>
              <a:rPr lang="en-US" dirty="0" smtClean="0"/>
              <a:t>Dow Jones</a:t>
            </a:r>
          </a:p>
          <a:p>
            <a:r>
              <a:rPr lang="en-US" dirty="0" err="1" smtClean="0"/>
              <a:t>Groupon</a:t>
            </a:r>
            <a:endParaRPr lang="en-US" dirty="0" smtClean="0"/>
          </a:p>
          <a:p>
            <a:r>
              <a:rPr lang="en-US" dirty="0" smtClean="0"/>
              <a:t>…</a:t>
            </a:r>
            <a:endParaRPr lang="en-US" dirty="0"/>
          </a:p>
        </p:txBody>
      </p:sp>
    </p:spTree>
    <p:extLst>
      <p:ext uri="{BB962C8B-B14F-4D97-AF65-F5344CB8AC3E}">
        <p14:creationId xmlns:p14="http://schemas.microsoft.com/office/powerpoint/2010/main" val="365301475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HTTP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4029865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999461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static web server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690396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very well but can you build real apps?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6875778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Numerous frameworks</a:t>
            </a:r>
            <a:endParaRPr lang="en-US" dirty="0"/>
          </a:p>
        </p:txBody>
      </p:sp>
      <p:sp>
        <p:nvSpPr>
          <p:cNvPr id="3" name="Content Placeholder 2"/>
          <p:cNvSpPr>
            <a:spLocks noGrp="1"/>
          </p:cNvSpPr>
          <p:nvPr>
            <p:ph idx="1"/>
          </p:nvPr>
        </p:nvSpPr>
        <p:spPr/>
        <p:txBody>
          <a:bodyPr/>
          <a:lstStyle/>
          <a:p>
            <a:r>
              <a:rPr lang="en-US" dirty="0" smtClean="0"/>
              <a:t>Express</a:t>
            </a:r>
          </a:p>
          <a:p>
            <a:r>
              <a:rPr lang="en-US" dirty="0" smtClean="0"/>
              <a:t>Tower</a:t>
            </a:r>
          </a:p>
          <a:p>
            <a:r>
              <a:rPr lang="en-US" dirty="0" err="1" smtClean="0"/>
              <a:t>Geddy</a:t>
            </a:r>
            <a:endParaRPr lang="en-US" dirty="0" smtClean="0"/>
          </a:p>
          <a:p>
            <a:r>
              <a:rPr lang="en-US" smtClean="0"/>
              <a:t>Sail.js</a:t>
            </a:r>
            <a:endParaRPr lang="en-US" dirty="0" smtClean="0"/>
          </a:p>
          <a:p>
            <a:r>
              <a:rPr lang="en-US" dirty="0" smtClean="0"/>
              <a:t>Meteor</a:t>
            </a:r>
          </a:p>
          <a:p>
            <a:r>
              <a:rPr lang="en-US" dirty="0" smtClean="0"/>
              <a:t>http</a:t>
            </a:r>
            <a:r>
              <a:rPr lang="en-US" dirty="0"/>
              <a:t>://</a:t>
            </a:r>
            <a:r>
              <a:rPr lang="en-US" dirty="0" err="1"/>
              <a:t>nodeframework.com</a:t>
            </a:r>
            <a:r>
              <a:rPr lang="en-US" dirty="0"/>
              <a:t>/</a:t>
            </a:r>
          </a:p>
        </p:txBody>
      </p:sp>
    </p:spTree>
    <p:extLst>
      <p:ext uri="{BB962C8B-B14F-4D97-AF65-F5344CB8AC3E}">
        <p14:creationId xmlns:p14="http://schemas.microsoft.com/office/powerpoint/2010/main" val="1218115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REST/API frameworks</a:t>
            </a:r>
            <a:endParaRPr lang="en-US" dirty="0"/>
          </a:p>
        </p:txBody>
      </p:sp>
      <p:sp>
        <p:nvSpPr>
          <p:cNvPr id="3" name="Content Placeholder 2"/>
          <p:cNvSpPr>
            <a:spLocks noGrp="1"/>
          </p:cNvSpPr>
          <p:nvPr>
            <p:ph idx="1"/>
          </p:nvPr>
        </p:nvSpPr>
        <p:spPr/>
        <p:txBody>
          <a:bodyPr/>
          <a:lstStyle/>
          <a:p>
            <a:r>
              <a:rPr lang="en-US" dirty="0" err="1" smtClean="0"/>
              <a:t>actionHero.js</a:t>
            </a:r>
            <a:endParaRPr lang="en-US" dirty="0" smtClean="0"/>
          </a:p>
          <a:p>
            <a:r>
              <a:rPr lang="en-US" dirty="0" err="1" smtClean="0"/>
              <a:t>Frisby</a:t>
            </a:r>
            <a:endParaRPr lang="en-US" dirty="0"/>
          </a:p>
        </p:txBody>
      </p:sp>
    </p:spTree>
    <p:extLst>
      <p:ext uri="{BB962C8B-B14F-4D97-AF65-F5344CB8AC3E}">
        <p14:creationId xmlns:p14="http://schemas.microsoft.com/office/powerpoint/2010/main" val="326100849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808605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Tooling</a:t>
            </a:r>
            <a:endParaRPr lang="en-US" dirty="0"/>
          </a:p>
        </p:txBody>
      </p:sp>
      <p:sp>
        <p:nvSpPr>
          <p:cNvPr id="3" name="Content Placeholder 2"/>
          <p:cNvSpPr>
            <a:spLocks noGrp="1"/>
          </p:cNvSpPr>
          <p:nvPr>
            <p:ph idx="1"/>
          </p:nvPr>
        </p:nvSpPr>
        <p:spPr/>
        <p:txBody>
          <a:bodyPr/>
          <a:lstStyle/>
          <a:p>
            <a:r>
              <a:rPr lang="en-US" dirty="0" err="1"/>
              <a:t>n</a:t>
            </a:r>
            <a:r>
              <a:rPr lang="en-US" dirty="0" err="1" smtClean="0"/>
              <a:t>pm</a:t>
            </a:r>
            <a:endParaRPr lang="en-US" dirty="0" smtClean="0"/>
          </a:p>
          <a:p>
            <a:r>
              <a:rPr lang="en-US" dirty="0" smtClean="0"/>
              <a:t>Grunt</a:t>
            </a:r>
          </a:p>
          <a:p>
            <a:r>
              <a:rPr lang="en-US" dirty="0" smtClean="0"/>
              <a:t>Testing</a:t>
            </a:r>
          </a:p>
          <a:p>
            <a:endParaRPr lang="en-US" dirty="0"/>
          </a:p>
        </p:txBody>
      </p:sp>
    </p:spTree>
    <p:extLst>
      <p:ext uri="{BB962C8B-B14F-4D97-AF65-F5344CB8AC3E}">
        <p14:creationId xmlns:p14="http://schemas.microsoft.com/office/powerpoint/2010/main" val="20952039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enables</a:t>
            </a:r>
            <a:endParaRPr lang="en-US" dirty="0"/>
          </a:p>
        </p:txBody>
      </p:sp>
      <p:sp>
        <p:nvSpPr>
          <p:cNvPr id="3" name="Content Placeholder 2"/>
          <p:cNvSpPr>
            <a:spLocks noGrp="1"/>
          </p:cNvSpPr>
          <p:nvPr>
            <p:ph idx="1"/>
          </p:nvPr>
        </p:nvSpPr>
        <p:spPr/>
        <p:txBody>
          <a:bodyPr/>
          <a:lstStyle/>
          <a:p>
            <a:r>
              <a:rPr lang="en-US" dirty="0" smtClean="0"/>
              <a:t>Event-driven single-threaded applications </a:t>
            </a:r>
            <a:r>
              <a:rPr lang="en-US" dirty="0"/>
              <a:t>making use of non-blocking </a:t>
            </a:r>
            <a:r>
              <a:rPr lang="en-US" dirty="0" smtClean="0"/>
              <a:t>I/O</a:t>
            </a:r>
            <a:endParaRPr lang="en-US" dirty="0"/>
          </a:p>
        </p:txBody>
      </p:sp>
    </p:spTree>
    <p:extLst>
      <p:ext uri="{BB962C8B-B14F-4D97-AF65-F5344CB8AC3E}">
        <p14:creationId xmlns:p14="http://schemas.microsoft.com/office/powerpoint/2010/main" val="167507358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a:t>
            </a:r>
            <a:endParaRPr lang="en-US" dirty="0"/>
          </a:p>
        </p:txBody>
      </p:sp>
      <p:sp>
        <p:nvSpPr>
          <p:cNvPr id="3" name="Content Placeholder 2"/>
          <p:cNvSpPr>
            <a:spLocks noGrp="1"/>
          </p:cNvSpPr>
          <p:nvPr>
            <p:ph idx="1"/>
          </p:nvPr>
        </p:nvSpPr>
        <p:spPr/>
        <p:txBody>
          <a:bodyPr/>
          <a:lstStyle/>
          <a:p>
            <a:r>
              <a:rPr lang="en-US" dirty="0" smtClean="0"/>
              <a:t>Node package manager</a:t>
            </a:r>
            <a:endParaRPr lang="en-US" dirty="0"/>
          </a:p>
        </p:txBody>
      </p:sp>
    </p:spTree>
    <p:extLst>
      <p:ext uri="{BB962C8B-B14F-4D97-AF65-F5344CB8AC3E}">
        <p14:creationId xmlns:p14="http://schemas.microsoft.com/office/powerpoint/2010/main" val="73321605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Grunt</a:t>
            </a:r>
            <a:endParaRPr lang="en-US" dirty="0"/>
          </a:p>
        </p:txBody>
      </p:sp>
      <p:pic>
        <p:nvPicPr>
          <p:cNvPr id="6" name="Picture 5"/>
          <p:cNvPicPr>
            <a:picLocks noChangeAspect="1"/>
          </p:cNvPicPr>
          <p:nvPr/>
        </p:nvPicPr>
        <p:blipFill>
          <a:blip r:embed="rId3"/>
          <a:stretch>
            <a:fillRect/>
          </a:stretch>
        </p:blipFill>
        <p:spPr>
          <a:xfrm>
            <a:off x="2946400" y="1803400"/>
            <a:ext cx="3251200" cy="3251200"/>
          </a:xfrm>
          <a:prstGeom prst="rect">
            <a:avLst/>
          </a:prstGeom>
        </p:spPr>
      </p:pic>
    </p:spTree>
    <p:extLst>
      <p:ext uri="{BB962C8B-B14F-4D97-AF65-F5344CB8AC3E}">
        <p14:creationId xmlns:p14="http://schemas.microsoft.com/office/powerpoint/2010/main" val="55609508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Grunt</a:t>
            </a:r>
            <a:endParaRPr lang="en-US" dirty="0"/>
          </a:p>
        </p:txBody>
      </p:sp>
      <p:sp>
        <p:nvSpPr>
          <p:cNvPr id="3" name="Content Placeholder 2"/>
          <p:cNvSpPr>
            <a:spLocks noGrp="1"/>
          </p:cNvSpPr>
          <p:nvPr>
            <p:ph idx="1"/>
          </p:nvPr>
        </p:nvSpPr>
        <p:spPr/>
        <p:txBody>
          <a:bodyPr/>
          <a:lstStyle/>
          <a:p>
            <a:r>
              <a:rPr lang="en-US" dirty="0" smtClean="0"/>
              <a:t>Go to Dave Mosher’s talk “Frontend Workflows with Grunt”</a:t>
            </a:r>
            <a:endParaRPr lang="en-US" dirty="0"/>
          </a:p>
        </p:txBody>
      </p:sp>
    </p:spTree>
    <p:extLst>
      <p:ext uri="{BB962C8B-B14F-4D97-AF65-F5344CB8AC3E}">
        <p14:creationId xmlns:p14="http://schemas.microsoft.com/office/powerpoint/2010/main" val="29460542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1518376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stack JavaScript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169813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p:txBody>
          <a:bodyPr/>
          <a:lstStyle/>
          <a:p>
            <a:r>
              <a:rPr lang="en-US" dirty="0" err="1" smtClean="0"/>
              <a:t>Redis</a:t>
            </a:r>
            <a:endParaRPr lang="en-US" dirty="0" smtClean="0"/>
          </a:p>
          <a:p>
            <a:r>
              <a:rPr lang="en-US" dirty="0" smtClean="0"/>
              <a:t>Mongo</a:t>
            </a:r>
          </a:p>
          <a:p>
            <a:r>
              <a:rPr lang="en-US" dirty="0" smtClean="0"/>
              <a:t>Traditional SQL</a:t>
            </a:r>
            <a:endParaRPr lang="en-US" dirty="0"/>
          </a:p>
        </p:txBody>
      </p:sp>
    </p:spTree>
    <p:extLst>
      <p:ext uri="{BB962C8B-B14F-4D97-AF65-F5344CB8AC3E}">
        <p14:creationId xmlns:p14="http://schemas.microsoft.com/office/powerpoint/2010/main" val="165679218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fast?</a:t>
            </a:r>
            <a:endParaRPr lang="en-US" dirty="0"/>
          </a:p>
        </p:txBody>
      </p:sp>
      <p:sp>
        <p:nvSpPr>
          <p:cNvPr id="3" name="Content Placeholder 2"/>
          <p:cNvSpPr>
            <a:spLocks noGrp="1"/>
          </p:cNvSpPr>
          <p:nvPr>
            <p:ph idx="1"/>
          </p:nvPr>
        </p:nvSpPr>
        <p:spPr/>
        <p:txBody>
          <a:bodyPr/>
          <a:lstStyle/>
          <a:p>
            <a:r>
              <a:rPr lang="en-US" dirty="0" smtClean="0"/>
              <a:t>Oh yeah</a:t>
            </a:r>
          </a:p>
          <a:p>
            <a:r>
              <a:rPr lang="en-US" dirty="0" smtClean="0"/>
              <a:t>Break out </a:t>
            </a:r>
            <a:r>
              <a:rPr lang="en-US" dirty="0" err="1" smtClean="0"/>
              <a:t>ab</a:t>
            </a:r>
            <a:endParaRPr lang="en-US" dirty="0"/>
          </a:p>
        </p:txBody>
      </p:sp>
    </p:spTree>
    <p:extLst>
      <p:ext uri="{BB962C8B-B14F-4D97-AF65-F5344CB8AC3E}">
        <p14:creationId xmlns:p14="http://schemas.microsoft.com/office/powerpoint/2010/main" val="83364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it down</a:t>
            </a:r>
            <a:endParaRPr lang="en-US" dirty="0"/>
          </a:p>
        </p:txBody>
      </p:sp>
      <p:pic>
        <p:nvPicPr>
          <p:cNvPr id="5" name="Picture 4"/>
          <p:cNvPicPr>
            <a:picLocks noChangeAspect="1"/>
          </p:cNvPicPr>
          <p:nvPr/>
        </p:nvPicPr>
        <p:blipFill>
          <a:blip r:embed="rId2"/>
          <a:stretch>
            <a:fillRect/>
          </a:stretch>
        </p:blipFill>
        <p:spPr>
          <a:xfrm>
            <a:off x="368300" y="1289050"/>
            <a:ext cx="7188200" cy="5391150"/>
          </a:xfrm>
          <a:prstGeom prst="rect">
            <a:avLst/>
          </a:prstGeom>
        </p:spPr>
      </p:pic>
    </p:spTree>
    <p:extLst>
      <p:ext uri="{BB962C8B-B14F-4D97-AF65-F5344CB8AC3E}">
        <p14:creationId xmlns:p14="http://schemas.microsoft.com/office/powerpoint/2010/main" val="18012105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threaded? Like DOS?</a:t>
            </a:r>
            <a:endParaRPr lang="en-US" dirty="0"/>
          </a:p>
        </p:txBody>
      </p:sp>
      <p:sp>
        <p:nvSpPr>
          <p:cNvPr id="3" name="Content Placeholder 2"/>
          <p:cNvSpPr>
            <a:spLocks noGrp="1"/>
          </p:cNvSpPr>
          <p:nvPr>
            <p:ph idx="1"/>
          </p:nvPr>
        </p:nvSpPr>
        <p:spPr/>
        <p:txBody>
          <a:bodyPr/>
          <a:lstStyle/>
          <a:p>
            <a:r>
              <a:rPr lang="en-US" dirty="0" smtClean="0"/>
              <a:t>No, you could multi-thread DOS, at least more recent versions of DOS</a:t>
            </a:r>
            <a:endParaRPr lang="en-US" dirty="0"/>
          </a:p>
        </p:txBody>
      </p:sp>
    </p:spTree>
    <p:extLst>
      <p:ext uri="{BB962C8B-B14F-4D97-AF65-F5344CB8AC3E}">
        <p14:creationId xmlns:p14="http://schemas.microsoft.com/office/powerpoint/2010/main" val="975468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Okay you pedantic, over-stuffed turkey, like Colossus?</a:t>
            </a:r>
            <a:endParaRPr lang="en-US" dirty="0"/>
          </a:p>
        </p:txBody>
      </p:sp>
      <p:pic>
        <p:nvPicPr>
          <p:cNvPr id="5" name="Picture 4"/>
          <p:cNvPicPr>
            <a:picLocks noChangeAspect="1"/>
          </p:cNvPicPr>
          <p:nvPr/>
        </p:nvPicPr>
        <p:blipFill>
          <a:blip r:embed="rId3"/>
          <a:stretch>
            <a:fillRect/>
          </a:stretch>
        </p:blipFill>
        <p:spPr>
          <a:xfrm>
            <a:off x="1193800" y="2032000"/>
            <a:ext cx="6350000" cy="4203700"/>
          </a:xfrm>
          <a:prstGeom prst="rect">
            <a:avLst/>
          </a:prstGeom>
        </p:spPr>
      </p:pic>
    </p:spTree>
    <p:extLst>
      <p:ext uri="{BB962C8B-B14F-4D97-AF65-F5344CB8AC3E}">
        <p14:creationId xmlns:p14="http://schemas.microsoft.com/office/powerpoint/2010/main" val="17120971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941141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822645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is beautiful</a:t>
            </a:r>
            <a:endParaRPr lang="en-US" dirty="0"/>
          </a:p>
        </p:txBody>
      </p:sp>
      <p:sp>
        <p:nvSpPr>
          <p:cNvPr id="3" name="Content Placeholder 2"/>
          <p:cNvSpPr>
            <a:spLocks noGrp="1"/>
          </p:cNvSpPr>
          <p:nvPr>
            <p:ph idx="1"/>
          </p:nvPr>
        </p:nvSpPr>
        <p:spPr/>
        <p:txBody>
          <a:bodyPr/>
          <a:lstStyle/>
          <a:p>
            <a:r>
              <a:rPr lang="en-US" dirty="0" smtClean="0"/>
              <a:t>Scales</a:t>
            </a:r>
          </a:p>
          <a:p>
            <a:pPr lvl="1"/>
            <a:r>
              <a:rPr lang="en-US" dirty="0" smtClean="0"/>
              <a:t>On you machines</a:t>
            </a:r>
          </a:p>
          <a:p>
            <a:pPr lvl="1"/>
            <a:r>
              <a:rPr lang="en-US" dirty="0" smtClean="0"/>
              <a:t>In your brain</a:t>
            </a:r>
            <a:endParaRPr lang="en-US" dirty="0"/>
          </a:p>
        </p:txBody>
      </p:sp>
    </p:spTree>
    <p:extLst>
      <p:ext uri="{BB962C8B-B14F-4D97-AF65-F5344CB8AC3E}">
        <p14:creationId xmlns:p14="http://schemas.microsoft.com/office/powerpoint/2010/main" val="20255790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30792</TotalTime>
  <Words>877</Words>
  <Application>Microsoft Macintosh PowerPoint</Application>
  <PresentationFormat>On-screen Show (4:3)</PresentationFormat>
  <Paragraphs>131</Paragraphs>
  <Slides>36</Slides>
  <Notes>20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Advantage</vt:lpstr>
      <vt:lpstr>Introduction to nodejs</vt:lpstr>
      <vt:lpstr>What’s this node thing?</vt:lpstr>
      <vt:lpstr>Node enables</vt:lpstr>
      <vt:lpstr>Break it down</vt:lpstr>
      <vt:lpstr>Single threaded? Like DOS?</vt:lpstr>
      <vt:lpstr>Okay you pedantic, over-stuffed turkey, like Colossus?</vt:lpstr>
      <vt:lpstr>Blocking</vt:lpstr>
      <vt:lpstr>Event loop</vt:lpstr>
      <vt:lpstr>Simple is beautiful</vt:lpstr>
      <vt:lpstr>Being Asynchronous </vt:lpstr>
      <vt:lpstr>PowerPoint Presentation</vt:lpstr>
      <vt:lpstr>Disk IO</vt:lpstr>
      <vt:lpstr>Write to a file in C#</vt:lpstr>
      <vt:lpstr>Write to a file in node </vt:lpstr>
      <vt:lpstr>Network IO</vt:lpstr>
      <vt:lpstr>Fallacies of distributed computing </vt:lpstr>
      <vt:lpstr>What about CPU intensive activities?</vt:lpstr>
      <vt:lpstr>Installing nodejs</vt:lpstr>
      <vt:lpstr>Blocking the event loop</vt:lpstr>
      <vt:lpstr>What sort of people use node?</vt:lpstr>
      <vt:lpstr>But seriously</vt:lpstr>
      <vt:lpstr>Simple HTTP</vt:lpstr>
      <vt:lpstr>Modules</vt:lpstr>
      <vt:lpstr>Simple static web server</vt:lpstr>
      <vt:lpstr>All very well but can you build real apps?</vt:lpstr>
      <vt:lpstr>Numerous frameworks</vt:lpstr>
      <vt:lpstr>REST/API frameworks</vt:lpstr>
      <vt:lpstr>Express</vt:lpstr>
      <vt:lpstr>Tooling</vt:lpstr>
      <vt:lpstr>NPM</vt:lpstr>
      <vt:lpstr>Grunt</vt:lpstr>
      <vt:lpstr>Grunt</vt:lpstr>
      <vt:lpstr>Express</vt:lpstr>
      <vt:lpstr>Full stack JavaScript</vt:lpstr>
      <vt:lpstr>Databases</vt:lpstr>
      <vt:lpstr>Is this fast?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Timms</dc:creator>
  <cp:lastModifiedBy>Simon Timms</cp:lastModifiedBy>
  <cp:revision>39</cp:revision>
  <dcterms:created xsi:type="dcterms:W3CDTF">2013-10-11T20:06:07Z</dcterms:created>
  <dcterms:modified xsi:type="dcterms:W3CDTF">2013-11-02T20:39:16Z</dcterms:modified>
</cp:coreProperties>
</file>