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4" r:id="rId4"/>
    <p:sldId id="275" r:id="rId5"/>
    <p:sldId id="280" r:id="rId6"/>
    <p:sldId id="281" r:id="rId7"/>
    <p:sldId id="282" r:id="rId8"/>
    <p:sldId id="283" r:id="rId9"/>
    <p:sldId id="284" r:id="rId10"/>
    <p:sldId id="285" r:id="rId11"/>
    <p:sldId id="286" r:id="rId12"/>
    <p:sldId id="287" r:id="rId13"/>
    <p:sldId id="288" r:id="rId14"/>
    <p:sldId id="289" r:id="rId15"/>
    <p:sldId id="290" r:id="rId16"/>
    <p:sldId id="278" r:id="rId17"/>
    <p:sldId id="277" r:id="rId18"/>
    <p:sldId id="279" r:id="rId19"/>
    <p:sldId id="291"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p:cViewPr varScale="1">
        <p:scale>
          <a:sx n="82" d="100"/>
          <a:sy n="82" d="100"/>
        </p:scale>
        <p:origin x="173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0D038-1F80-42F4-81C1-A6AECBE5F7A3}" type="datetimeFigureOut">
              <a:rPr lang="en-US" smtClean="0"/>
              <a:t>4/25/2019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47D18-EEB7-48A8-9F60-F7B982358800}" type="slidenum">
              <a:rPr lang="en-US" smtClean="0"/>
              <a:t>‹#›</a:t>
            </a:fld>
            <a:endParaRPr lang="en-US"/>
          </a:p>
        </p:txBody>
      </p:sp>
    </p:spTree>
    <p:extLst>
      <p:ext uri="{BB962C8B-B14F-4D97-AF65-F5344CB8AC3E}">
        <p14:creationId xmlns:p14="http://schemas.microsoft.com/office/powerpoint/2010/main" val="64465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463EDD2-3FBD-4F05-A21A-313D4FFEF70A}" type="datetime1">
              <a:rPr lang="en-US" smtClean="0"/>
              <a:t>4/25/2019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78DA840-2652-4313-90DA-73DBF07407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D4553E-F2C8-4907-BD79-922DA6955AB4}" type="datetime1">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897A92-6A53-4AC6-8799-7DF54BF5EF59}" type="datetime1">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301D80-BD2C-466B-89A1-0C90A486C15B}" type="datetime1">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CB03D4-48D6-4A81-9A1D-3B3B15D57ACE}" type="datetime1">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A840-2652-4313-90DA-73DBF07407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23A08B-051C-4621-8F50-3A78F815F0EB}" type="datetime1">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6173D85-D14F-43E7-9AF2-DDA43C817AB3}" type="datetime1">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140E7BC-278C-4DF9-9747-3515C733CC24}" type="datetime1">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35867-E11C-4ED5-BFEB-B8AAB176773C}" type="datetime1">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DD999F4-3322-44C2-926E-01FE88DE0320}" type="datetime1">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DA840-2652-4313-90DA-73DBF07407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C4E008-7561-4B83-8EDF-D90C347D8851}" type="datetime1">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8DA840-2652-4313-90DA-73DBF074073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72F142-AA80-454B-B935-BA5D48566F9D}" type="datetime1">
              <a:rPr lang="en-US" smtClean="0"/>
              <a:t>4/25/2019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8DA840-2652-4313-90DA-73DBF074073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Medical Diagnosis Using Data Mining</a:t>
            </a:r>
            <a:br>
              <a:rPr lang="en-US" dirty="0"/>
            </a:br>
            <a:endParaRPr lang="en-US" dirty="0"/>
          </a:p>
        </p:txBody>
      </p:sp>
      <p:sp>
        <p:nvSpPr>
          <p:cNvPr id="3" name="Subtitle 2"/>
          <p:cNvSpPr>
            <a:spLocks noGrp="1"/>
          </p:cNvSpPr>
          <p:nvPr>
            <p:ph type="subTitle" idx="1"/>
          </p:nvPr>
        </p:nvSpPr>
        <p:spPr>
          <a:xfrm>
            <a:off x="644652" y="3124200"/>
            <a:ext cx="7854696" cy="2590800"/>
          </a:xfrm>
        </p:spPr>
        <p:txBody>
          <a:bodyPr>
            <a:normAutofit fontScale="92500" lnSpcReduction="20000"/>
          </a:bodyPr>
          <a:lstStyle/>
          <a:p>
            <a:r>
              <a:rPr lang="en-US" b="1" dirty="0"/>
              <a:t>Team</a:t>
            </a:r>
            <a:r>
              <a:rPr lang="en-US" dirty="0"/>
              <a:t>:</a:t>
            </a:r>
          </a:p>
          <a:p>
            <a:r>
              <a:rPr lang="en-US" dirty="0" err="1"/>
              <a:t>Huzaifa</a:t>
            </a:r>
            <a:r>
              <a:rPr lang="en-US" dirty="0"/>
              <a:t> Vakil</a:t>
            </a:r>
          </a:p>
          <a:p>
            <a:r>
              <a:rPr lang="en-US" dirty="0"/>
              <a:t>Sohel Tharani</a:t>
            </a:r>
          </a:p>
          <a:p>
            <a:r>
              <a:rPr lang="en-US" dirty="0"/>
              <a:t>Zain Momin</a:t>
            </a:r>
          </a:p>
          <a:p>
            <a:r>
              <a:rPr lang="en-US" dirty="0" err="1"/>
              <a:t>Asad</a:t>
            </a:r>
            <a:r>
              <a:rPr lang="en-US" dirty="0"/>
              <a:t> Siddiqui</a:t>
            </a:r>
          </a:p>
          <a:p>
            <a:r>
              <a:rPr lang="en-US" b="1" dirty="0"/>
              <a:t>Under the guidance of Dr. Anupam Choudhary</a:t>
            </a:r>
          </a:p>
          <a:p>
            <a:r>
              <a:rPr lang="en-US" b="1" dirty="0"/>
              <a:t>Session 2018-2019</a:t>
            </a:r>
          </a:p>
        </p:txBody>
      </p:sp>
      <p:pic>
        <p:nvPicPr>
          <p:cNvPr id="4" name="Picture 3" descr="http://www.rizvi.edu.in/eng/oldr/images/rizvilogo.jpg">
            <a:extLst>
              <a:ext uri="{FF2B5EF4-FFF2-40B4-BE49-F238E27FC236}">
                <a16:creationId xmlns:a16="http://schemas.microsoft.com/office/drawing/2014/main" id="{865A46CC-C4BD-42CD-BF11-86782744FB79}"/>
              </a:ext>
            </a:extLst>
          </p:cNvPr>
          <p:cNvPicPr/>
          <p:nvPr/>
        </p:nvPicPr>
        <p:blipFill>
          <a:blip r:embed="rId2" cstate="print"/>
          <a:srcRect/>
          <a:stretch>
            <a:fillRect/>
          </a:stretch>
        </p:blipFill>
        <p:spPr bwMode="auto">
          <a:xfrm>
            <a:off x="914400" y="2209800"/>
            <a:ext cx="1447800" cy="13716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A0DFC06-AAC0-49B5-BC6B-307429E71F7B}"/>
              </a:ext>
            </a:extLst>
          </p:cNvPr>
          <p:cNvSpPr>
            <a:spLocks noGrp="1"/>
          </p:cNvSpPr>
          <p:nvPr>
            <p:ph type="sldNum" sz="quarter" idx="12"/>
          </p:nvPr>
        </p:nvSpPr>
        <p:spPr/>
        <p:txBody>
          <a:bodyPr/>
          <a:lstStyle/>
          <a:p>
            <a:fld id="{978DA840-2652-4313-90DA-73DBF074073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5450-581D-4CFD-9650-AB59F77011D6}"/>
              </a:ext>
            </a:extLst>
          </p:cNvPr>
          <p:cNvSpPr>
            <a:spLocks noGrp="1"/>
          </p:cNvSpPr>
          <p:nvPr>
            <p:ph type="title"/>
          </p:nvPr>
        </p:nvSpPr>
        <p:spPr/>
        <p:txBody>
          <a:bodyPr/>
          <a:lstStyle/>
          <a:p>
            <a:r>
              <a:rPr lang="en-US" dirty="0"/>
              <a:t>Proposed Algorithm</a:t>
            </a:r>
          </a:p>
        </p:txBody>
      </p:sp>
      <p:sp>
        <p:nvSpPr>
          <p:cNvPr id="3" name="Content Placeholder 2">
            <a:extLst>
              <a:ext uri="{FF2B5EF4-FFF2-40B4-BE49-F238E27FC236}">
                <a16:creationId xmlns:a16="http://schemas.microsoft.com/office/drawing/2014/main" id="{76913F6C-9276-4D70-8898-F7AFBFF4938A}"/>
              </a:ext>
            </a:extLst>
          </p:cNvPr>
          <p:cNvSpPr>
            <a:spLocks noGrp="1"/>
          </p:cNvSpPr>
          <p:nvPr>
            <p:ph idx="1"/>
          </p:nvPr>
        </p:nvSpPr>
        <p:spPr/>
        <p:txBody>
          <a:bodyPr>
            <a:normAutofit lnSpcReduction="10000"/>
          </a:bodyPr>
          <a:lstStyle/>
          <a:p>
            <a:pPr algn="just"/>
            <a:r>
              <a:rPr lang="en-US" dirty="0"/>
              <a:t>In the first step the heart disease consists of dataset which is collected from the medical institute and Initialize the process.</a:t>
            </a:r>
          </a:p>
          <a:p>
            <a:pPr algn="just"/>
            <a:r>
              <a:rPr lang="en-US" dirty="0"/>
              <a:t>Extract the risk factors of patient’s details which consists of patient information, patient history, Gene diagnosis disease database which contains the symptoms of Heart disease.</a:t>
            </a:r>
          </a:p>
          <a:p>
            <a:pPr algn="just"/>
            <a:r>
              <a:rPr lang="en-US" dirty="0"/>
              <a:t>Selection process start with assigning the weight randomly to each attribute.</a:t>
            </a:r>
          </a:p>
          <a:p>
            <a:pPr algn="just"/>
            <a:r>
              <a:rPr lang="en-US" dirty="0"/>
              <a:t>Each attribute is given in the hidden layer of neural network and it will start process of training.</a:t>
            </a:r>
          </a:p>
        </p:txBody>
      </p:sp>
      <p:sp>
        <p:nvSpPr>
          <p:cNvPr id="4" name="Slide Number Placeholder 3">
            <a:extLst>
              <a:ext uri="{FF2B5EF4-FFF2-40B4-BE49-F238E27FC236}">
                <a16:creationId xmlns:a16="http://schemas.microsoft.com/office/drawing/2014/main" id="{236FE236-728B-405B-BAE1-9271886A9B4D}"/>
              </a:ext>
            </a:extLst>
          </p:cNvPr>
          <p:cNvSpPr>
            <a:spLocks noGrp="1"/>
          </p:cNvSpPr>
          <p:nvPr>
            <p:ph type="sldNum" sz="quarter" idx="12"/>
          </p:nvPr>
        </p:nvSpPr>
        <p:spPr/>
        <p:txBody>
          <a:bodyPr/>
          <a:lstStyle/>
          <a:p>
            <a:fld id="{978DA840-2652-4313-90DA-73DBF074073B}" type="slidenum">
              <a:rPr lang="en-US" smtClean="0"/>
              <a:pPr/>
              <a:t>10</a:t>
            </a:fld>
            <a:endParaRPr lang="en-US"/>
          </a:p>
        </p:txBody>
      </p:sp>
    </p:spTree>
    <p:extLst>
      <p:ext uri="{BB962C8B-B14F-4D97-AF65-F5344CB8AC3E}">
        <p14:creationId xmlns:p14="http://schemas.microsoft.com/office/powerpoint/2010/main" val="205808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370C5-B586-404C-BDAF-F3EC103977DA}"/>
              </a:ext>
            </a:extLst>
          </p:cNvPr>
          <p:cNvSpPr>
            <a:spLocks noGrp="1"/>
          </p:cNvSpPr>
          <p:nvPr>
            <p:ph idx="1"/>
          </p:nvPr>
        </p:nvSpPr>
        <p:spPr>
          <a:xfrm>
            <a:off x="457200" y="762000"/>
            <a:ext cx="8229600" cy="5562600"/>
          </a:xfrm>
        </p:spPr>
        <p:txBody>
          <a:bodyPr/>
          <a:lstStyle/>
          <a:p>
            <a:pPr algn="just"/>
            <a:r>
              <a:rPr lang="en-US" dirty="0"/>
              <a:t>Compare the actual and desired output.</a:t>
            </a:r>
          </a:p>
          <a:p>
            <a:pPr algn="just"/>
            <a:r>
              <a:rPr lang="en-US" dirty="0"/>
              <a:t>Calculate the error in each neuron.</a:t>
            </a:r>
          </a:p>
          <a:p>
            <a:pPr algn="just"/>
            <a:r>
              <a:rPr lang="en-US" dirty="0"/>
              <a:t>Propagates this error by using the Backpropagation algorithm.</a:t>
            </a:r>
          </a:p>
          <a:p>
            <a:pPr algn="just"/>
            <a:r>
              <a:rPr lang="en-US" dirty="0"/>
              <a:t>If the training process is satisfy, then it will go to the exact heart attack prediction of patients.</a:t>
            </a:r>
          </a:p>
          <a:p>
            <a:pPr algn="just"/>
            <a:r>
              <a:rPr lang="en-US" dirty="0"/>
              <a:t>Otherwise it will be go to genetic algorithm adjust the weight and return to the step 3.</a:t>
            </a:r>
          </a:p>
          <a:p>
            <a:pPr algn="just"/>
            <a:r>
              <a:rPr lang="en-US" dirty="0"/>
              <a:t> Finally, the result of patients will be predicting the heart attack via affect patients or not affect the patient.</a:t>
            </a:r>
          </a:p>
        </p:txBody>
      </p:sp>
      <p:sp>
        <p:nvSpPr>
          <p:cNvPr id="4" name="Slide Number Placeholder 3">
            <a:extLst>
              <a:ext uri="{FF2B5EF4-FFF2-40B4-BE49-F238E27FC236}">
                <a16:creationId xmlns:a16="http://schemas.microsoft.com/office/drawing/2014/main" id="{7806645A-3573-4BC9-9179-8C8544BBE4C3}"/>
              </a:ext>
            </a:extLst>
          </p:cNvPr>
          <p:cNvSpPr>
            <a:spLocks noGrp="1"/>
          </p:cNvSpPr>
          <p:nvPr>
            <p:ph type="sldNum" sz="quarter" idx="12"/>
          </p:nvPr>
        </p:nvSpPr>
        <p:spPr/>
        <p:txBody>
          <a:bodyPr/>
          <a:lstStyle/>
          <a:p>
            <a:fld id="{978DA840-2652-4313-90DA-73DBF074073B}" type="slidenum">
              <a:rPr lang="en-US" smtClean="0"/>
              <a:pPr/>
              <a:t>11</a:t>
            </a:fld>
            <a:endParaRPr lang="en-US"/>
          </a:p>
        </p:txBody>
      </p:sp>
    </p:spTree>
    <p:extLst>
      <p:ext uri="{BB962C8B-B14F-4D97-AF65-F5344CB8AC3E}">
        <p14:creationId xmlns:p14="http://schemas.microsoft.com/office/powerpoint/2010/main" val="94041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D371-5F17-4C0D-B765-34B6CD5B7987}"/>
              </a:ext>
            </a:extLst>
          </p:cNvPr>
          <p:cNvSpPr>
            <a:spLocks noGrp="1"/>
          </p:cNvSpPr>
          <p:nvPr>
            <p:ph type="title"/>
          </p:nvPr>
        </p:nvSpPr>
        <p:spPr/>
        <p:txBody>
          <a:bodyPr/>
          <a:lstStyle/>
          <a:p>
            <a:r>
              <a:rPr lang="en-US" dirty="0"/>
              <a:t>Use Case Diagram</a:t>
            </a:r>
          </a:p>
        </p:txBody>
      </p:sp>
      <p:sp>
        <p:nvSpPr>
          <p:cNvPr id="4" name="Slide Number Placeholder 3">
            <a:extLst>
              <a:ext uri="{FF2B5EF4-FFF2-40B4-BE49-F238E27FC236}">
                <a16:creationId xmlns:a16="http://schemas.microsoft.com/office/drawing/2014/main" id="{95578087-B66A-4F00-9708-76EB6DB3A836}"/>
              </a:ext>
            </a:extLst>
          </p:cNvPr>
          <p:cNvSpPr>
            <a:spLocks noGrp="1"/>
          </p:cNvSpPr>
          <p:nvPr>
            <p:ph type="sldNum" sz="quarter" idx="12"/>
          </p:nvPr>
        </p:nvSpPr>
        <p:spPr/>
        <p:txBody>
          <a:bodyPr/>
          <a:lstStyle/>
          <a:p>
            <a:fld id="{978DA840-2652-4313-90DA-73DBF074073B}" type="slidenum">
              <a:rPr lang="en-US" smtClean="0"/>
              <a:pPr/>
              <a:t>12</a:t>
            </a:fld>
            <a:endParaRPr lang="en-US"/>
          </a:p>
        </p:txBody>
      </p:sp>
      <p:pic>
        <p:nvPicPr>
          <p:cNvPr id="5" name="Picture 4">
            <a:extLst>
              <a:ext uri="{FF2B5EF4-FFF2-40B4-BE49-F238E27FC236}">
                <a16:creationId xmlns:a16="http://schemas.microsoft.com/office/drawing/2014/main" id="{3C520798-BA9B-4D13-ABDF-4D571E66E9CB}"/>
              </a:ext>
            </a:extLst>
          </p:cNvPr>
          <p:cNvPicPr>
            <a:picLocks noChangeAspect="1"/>
          </p:cNvPicPr>
          <p:nvPr/>
        </p:nvPicPr>
        <p:blipFill>
          <a:blip r:embed="rId2"/>
          <a:stretch>
            <a:fillRect/>
          </a:stretch>
        </p:blipFill>
        <p:spPr>
          <a:xfrm>
            <a:off x="3079061" y="1932021"/>
            <a:ext cx="2985877" cy="4424329"/>
          </a:xfrm>
          <a:prstGeom prst="rect">
            <a:avLst/>
          </a:prstGeom>
        </p:spPr>
      </p:pic>
    </p:spTree>
    <p:extLst>
      <p:ext uri="{BB962C8B-B14F-4D97-AF65-F5344CB8AC3E}">
        <p14:creationId xmlns:p14="http://schemas.microsoft.com/office/powerpoint/2010/main" val="80850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7896-1D43-4BF2-9F6C-1C99706C0206}"/>
              </a:ext>
            </a:extLst>
          </p:cNvPr>
          <p:cNvSpPr>
            <a:spLocks noGrp="1"/>
          </p:cNvSpPr>
          <p:nvPr>
            <p:ph type="title"/>
          </p:nvPr>
        </p:nvSpPr>
        <p:spPr/>
        <p:txBody>
          <a:bodyPr/>
          <a:lstStyle/>
          <a:p>
            <a:r>
              <a:rPr lang="en-US" dirty="0"/>
              <a:t>Sequence Diagram</a:t>
            </a:r>
          </a:p>
        </p:txBody>
      </p:sp>
      <p:sp>
        <p:nvSpPr>
          <p:cNvPr id="4" name="Slide Number Placeholder 3">
            <a:extLst>
              <a:ext uri="{FF2B5EF4-FFF2-40B4-BE49-F238E27FC236}">
                <a16:creationId xmlns:a16="http://schemas.microsoft.com/office/drawing/2014/main" id="{26904C16-3C82-4CED-9DAE-C9239EB48C2E}"/>
              </a:ext>
            </a:extLst>
          </p:cNvPr>
          <p:cNvSpPr>
            <a:spLocks noGrp="1"/>
          </p:cNvSpPr>
          <p:nvPr>
            <p:ph type="sldNum" sz="quarter" idx="12"/>
          </p:nvPr>
        </p:nvSpPr>
        <p:spPr/>
        <p:txBody>
          <a:bodyPr/>
          <a:lstStyle/>
          <a:p>
            <a:fld id="{978DA840-2652-4313-90DA-73DBF074073B}" type="slidenum">
              <a:rPr lang="en-US" smtClean="0"/>
              <a:pPr/>
              <a:t>13</a:t>
            </a:fld>
            <a:endParaRPr lang="en-US"/>
          </a:p>
        </p:txBody>
      </p:sp>
      <p:pic>
        <p:nvPicPr>
          <p:cNvPr id="5" name="Picture 4">
            <a:extLst>
              <a:ext uri="{FF2B5EF4-FFF2-40B4-BE49-F238E27FC236}">
                <a16:creationId xmlns:a16="http://schemas.microsoft.com/office/drawing/2014/main" id="{69B4AEC9-14FC-49DD-A467-5B1C1F1A96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6880" y="2286000"/>
            <a:ext cx="5730240" cy="3391599"/>
          </a:xfrm>
          <a:prstGeom prst="rect">
            <a:avLst/>
          </a:prstGeom>
          <a:noFill/>
          <a:ln>
            <a:noFill/>
          </a:ln>
        </p:spPr>
      </p:pic>
    </p:spTree>
    <p:extLst>
      <p:ext uri="{BB962C8B-B14F-4D97-AF65-F5344CB8AC3E}">
        <p14:creationId xmlns:p14="http://schemas.microsoft.com/office/powerpoint/2010/main" val="9244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B65B-92EC-4873-A036-231518136116}"/>
              </a:ext>
            </a:extLst>
          </p:cNvPr>
          <p:cNvSpPr>
            <a:spLocks noGrp="1"/>
          </p:cNvSpPr>
          <p:nvPr>
            <p:ph type="title"/>
          </p:nvPr>
        </p:nvSpPr>
        <p:spPr/>
        <p:txBody>
          <a:bodyPr/>
          <a:lstStyle/>
          <a:p>
            <a:r>
              <a:rPr lang="en-US" dirty="0"/>
              <a:t>Component Diagram</a:t>
            </a:r>
          </a:p>
        </p:txBody>
      </p:sp>
      <p:sp>
        <p:nvSpPr>
          <p:cNvPr id="4" name="Slide Number Placeholder 3">
            <a:extLst>
              <a:ext uri="{FF2B5EF4-FFF2-40B4-BE49-F238E27FC236}">
                <a16:creationId xmlns:a16="http://schemas.microsoft.com/office/drawing/2014/main" id="{E7FD103A-E9BA-4C82-AC8F-A69F64260279}"/>
              </a:ext>
            </a:extLst>
          </p:cNvPr>
          <p:cNvSpPr>
            <a:spLocks noGrp="1"/>
          </p:cNvSpPr>
          <p:nvPr>
            <p:ph type="sldNum" sz="quarter" idx="12"/>
          </p:nvPr>
        </p:nvSpPr>
        <p:spPr/>
        <p:txBody>
          <a:bodyPr/>
          <a:lstStyle/>
          <a:p>
            <a:fld id="{978DA840-2652-4313-90DA-73DBF074073B}" type="slidenum">
              <a:rPr lang="en-US" smtClean="0"/>
              <a:pPr/>
              <a:t>14</a:t>
            </a:fld>
            <a:endParaRPr lang="en-US"/>
          </a:p>
        </p:txBody>
      </p:sp>
      <p:pic>
        <p:nvPicPr>
          <p:cNvPr id="5" name="Picture 4">
            <a:extLst>
              <a:ext uri="{FF2B5EF4-FFF2-40B4-BE49-F238E27FC236}">
                <a16:creationId xmlns:a16="http://schemas.microsoft.com/office/drawing/2014/main" id="{8F1BB19B-4F07-40DF-A761-8F9795D9EE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8310" y="1981200"/>
            <a:ext cx="3167380" cy="4008120"/>
          </a:xfrm>
          <a:prstGeom prst="rect">
            <a:avLst/>
          </a:prstGeom>
          <a:noFill/>
          <a:ln>
            <a:noFill/>
          </a:ln>
        </p:spPr>
      </p:pic>
    </p:spTree>
    <p:extLst>
      <p:ext uri="{BB962C8B-B14F-4D97-AF65-F5344CB8AC3E}">
        <p14:creationId xmlns:p14="http://schemas.microsoft.com/office/powerpoint/2010/main" val="127952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1EEB-3C62-4216-A671-EA3B669A9C3E}"/>
              </a:ext>
            </a:extLst>
          </p:cNvPr>
          <p:cNvSpPr>
            <a:spLocks noGrp="1"/>
          </p:cNvSpPr>
          <p:nvPr>
            <p:ph type="title"/>
          </p:nvPr>
        </p:nvSpPr>
        <p:spPr/>
        <p:txBody>
          <a:bodyPr/>
          <a:lstStyle/>
          <a:p>
            <a:r>
              <a:rPr lang="en-US" dirty="0"/>
              <a:t>Deployment Diagram</a:t>
            </a:r>
          </a:p>
        </p:txBody>
      </p:sp>
      <p:sp>
        <p:nvSpPr>
          <p:cNvPr id="4" name="Slide Number Placeholder 3">
            <a:extLst>
              <a:ext uri="{FF2B5EF4-FFF2-40B4-BE49-F238E27FC236}">
                <a16:creationId xmlns:a16="http://schemas.microsoft.com/office/drawing/2014/main" id="{7F840E6B-8A94-4DE8-B9FD-BBDD96170958}"/>
              </a:ext>
            </a:extLst>
          </p:cNvPr>
          <p:cNvSpPr>
            <a:spLocks noGrp="1"/>
          </p:cNvSpPr>
          <p:nvPr>
            <p:ph type="sldNum" sz="quarter" idx="12"/>
          </p:nvPr>
        </p:nvSpPr>
        <p:spPr/>
        <p:txBody>
          <a:bodyPr/>
          <a:lstStyle/>
          <a:p>
            <a:fld id="{978DA840-2652-4313-90DA-73DBF074073B}" type="slidenum">
              <a:rPr lang="en-US" smtClean="0"/>
              <a:pPr/>
              <a:t>15</a:t>
            </a:fld>
            <a:endParaRPr lang="en-US"/>
          </a:p>
        </p:txBody>
      </p:sp>
      <p:pic>
        <p:nvPicPr>
          <p:cNvPr id="5" name="Picture 4">
            <a:extLst>
              <a:ext uri="{FF2B5EF4-FFF2-40B4-BE49-F238E27FC236}">
                <a16:creationId xmlns:a16="http://schemas.microsoft.com/office/drawing/2014/main" id="{7DA01718-BCED-42FF-B7FF-C9C2A5F4E3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1596" y="2514600"/>
            <a:ext cx="6460808" cy="2811780"/>
          </a:xfrm>
          <a:prstGeom prst="rect">
            <a:avLst/>
          </a:prstGeom>
          <a:noFill/>
          <a:ln>
            <a:noFill/>
          </a:ln>
        </p:spPr>
      </p:pic>
    </p:spTree>
    <p:extLst>
      <p:ext uri="{BB962C8B-B14F-4D97-AF65-F5344CB8AC3E}">
        <p14:creationId xmlns:p14="http://schemas.microsoft.com/office/powerpoint/2010/main" val="382012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8C2D-1606-4187-B5FE-723DE96BFA0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2239FA2-399B-45CC-AD60-87FFCD538265}"/>
              </a:ext>
            </a:extLst>
          </p:cNvPr>
          <p:cNvSpPr>
            <a:spLocks noGrp="1"/>
          </p:cNvSpPr>
          <p:nvPr>
            <p:ph idx="1"/>
          </p:nvPr>
        </p:nvSpPr>
        <p:spPr>
          <a:xfrm>
            <a:off x="381000" y="1907159"/>
            <a:ext cx="8229600" cy="4389120"/>
          </a:xfrm>
        </p:spPr>
        <p:txBody>
          <a:bodyPr/>
          <a:lstStyle/>
          <a:p>
            <a:pPr algn="just"/>
            <a:r>
              <a:rPr lang="en-US" dirty="0"/>
              <a:t>Our System is not 100% accurate, so there might be a case where the system can predict wrong.</a:t>
            </a:r>
          </a:p>
          <a:p>
            <a:pPr algn="just"/>
            <a:r>
              <a:rPr lang="en-US" dirty="0"/>
              <a:t>Also, the final decision should be made by doctors.</a:t>
            </a:r>
          </a:p>
          <a:p>
            <a:pPr algn="just"/>
            <a:r>
              <a:rPr lang="en-US" dirty="0"/>
              <a:t>Parameters to be covered when making a prediction are vast and is a challenging task.</a:t>
            </a:r>
          </a:p>
          <a:p>
            <a:pPr algn="just"/>
            <a:r>
              <a:rPr lang="en-US" dirty="0"/>
              <a:t>Acquiring data sets is a challenge.</a:t>
            </a:r>
          </a:p>
          <a:p>
            <a:pPr algn="just"/>
            <a:endParaRPr lang="en-US" dirty="0"/>
          </a:p>
        </p:txBody>
      </p:sp>
      <p:sp>
        <p:nvSpPr>
          <p:cNvPr id="4" name="Slide Number Placeholder 3">
            <a:extLst>
              <a:ext uri="{FF2B5EF4-FFF2-40B4-BE49-F238E27FC236}">
                <a16:creationId xmlns:a16="http://schemas.microsoft.com/office/drawing/2014/main" id="{7F90BC57-E742-441B-B501-2B1631548A93}"/>
              </a:ext>
            </a:extLst>
          </p:cNvPr>
          <p:cNvSpPr>
            <a:spLocks noGrp="1"/>
          </p:cNvSpPr>
          <p:nvPr>
            <p:ph type="sldNum" sz="quarter" idx="12"/>
          </p:nvPr>
        </p:nvSpPr>
        <p:spPr/>
        <p:txBody>
          <a:bodyPr/>
          <a:lstStyle/>
          <a:p>
            <a:fld id="{978DA840-2652-4313-90DA-73DBF074073B}" type="slidenum">
              <a:rPr lang="en-US" smtClean="0"/>
              <a:pPr/>
              <a:t>16</a:t>
            </a:fld>
            <a:endParaRPr lang="en-US"/>
          </a:p>
        </p:txBody>
      </p:sp>
    </p:spTree>
    <p:extLst>
      <p:ext uri="{BB962C8B-B14F-4D97-AF65-F5344CB8AC3E}">
        <p14:creationId xmlns:p14="http://schemas.microsoft.com/office/powerpoint/2010/main" val="18259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88EF-2314-46EE-AF2D-D66FCC897A1E}"/>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BB43B84B-871C-47D4-A480-F6433E7B63EA}"/>
              </a:ext>
            </a:extLst>
          </p:cNvPr>
          <p:cNvSpPr>
            <a:spLocks noGrp="1"/>
          </p:cNvSpPr>
          <p:nvPr>
            <p:ph idx="1"/>
          </p:nvPr>
        </p:nvSpPr>
        <p:spPr/>
        <p:txBody>
          <a:bodyPr>
            <a:normAutofit fontScale="92500"/>
          </a:bodyPr>
          <a:lstStyle/>
          <a:p>
            <a:pPr algn="just"/>
            <a:r>
              <a:rPr lang="en-US" dirty="0"/>
              <a:t>If our project is implemented in large-industry datasets, it can be diversified into looking for the symptoms of the disease or the causation of that specific pattern making use of various machine learning algorithms. Our project may become the base of diversification, and to facilitate this acceleration of development, it is necessary to have the basics of machine learning model.</a:t>
            </a:r>
          </a:p>
          <a:p>
            <a:pPr algn="just"/>
            <a:r>
              <a:rPr lang="en-US" dirty="0"/>
              <a:t>Our project is focused on the prediction of one disease. It can be used to have predictions of different diseases other than heart disease which our project proposes.</a:t>
            </a:r>
          </a:p>
        </p:txBody>
      </p:sp>
      <p:sp>
        <p:nvSpPr>
          <p:cNvPr id="4" name="Slide Number Placeholder 3">
            <a:extLst>
              <a:ext uri="{FF2B5EF4-FFF2-40B4-BE49-F238E27FC236}">
                <a16:creationId xmlns:a16="http://schemas.microsoft.com/office/drawing/2014/main" id="{F8DEC6B8-29A7-487F-A8CE-161A68E8C20A}"/>
              </a:ext>
            </a:extLst>
          </p:cNvPr>
          <p:cNvSpPr>
            <a:spLocks noGrp="1"/>
          </p:cNvSpPr>
          <p:nvPr>
            <p:ph type="sldNum" sz="quarter" idx="12"/>
          </p:nvPr>
        </p:nvSpPr>
        <p:spPr/>
        <p:txBody>
          <a:bodyPr/>
          <a:lstStyle/>
          <a:p>
            <a:fld id="{978DA840-2652-4313-90DA-73DBF074073B}" type="slidenum">
              <a:rPr lang="en-US" smtClean="0"/>
              <a:pPr/>
              <a:t>17</a:t>
            </a:fld>
            <a:endParaRPr lang="en-US"/>
          </a:p>
        </p:txBody>
      </p:sp>
    </p:spTree>
    <p:extLst>
      <p:ext uri="{BB962C8B-B14F-4D97-AF65-F5344CB8AC3E}">
        <p14:creationId xmlns:p14="http://schemas.microsoft.com/office/powerpoint/2010/main" val="361941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1697-9CD8-4A01-9B4D-44603A4C9100}"/>
              </a:ext>
            </a:extLst>
          </p:cNvPr>
          <p:cNvSpPr>
            <a:spLocks noGrp="1"/>
          </p:cNvSpPr>
          <p:nvPr>
            <p:ph type="title"/>
          </p:nvPr>
        </p:nvSpPr>
        <p:spPr/>
        <p:txBody>
          <a:bodyPr/>
          <a:lstStyle/>
          <a:p>
            <a:r>
              <a:rPr lang="en-US" dirty="0"/>
              <a:t>Publication-</a:t>
            </a:r>
            <a:r>
              <a:rPr lang="en-US" dirty="0">
                <a:latin typeface="Times New Roman" panose="02020603050405020304" pitchFamily="18" charset="0"/>
                <a:cs typeface="Times New Roman" panose="02020603050405020304" pitchFamily="18" charset="0"/>
              </a:rPr>
              <a:t>I</a:t>
            </a:r>
          </a:p>
        </p:txBody>
      </p:sp>
      <p:sp>
        <p:nvSpPr>
          <p:cNvPr id="3" name="Content Placeholder 2">
            <a:extLst>
              <a:ext uri="{FF2B5EF4-FFF2-40B4-BE49-F238E27FC236}">
                <a16:creationId xmlns:a16="http://schemas.microsoft.com/office/drawing/2014/main" id="{92C13AFF-8A56-42A5-A74B-20961ED0B333}"/>
              </a:ext>
            </a:extLst>
          </p:cNvPr>
          <p:cNvSpPr>
            <a:spLocks noGrp="1"/>
          </p:cNvSpPr>
          <p:nvPr>
            <p:ph idx="1"/>
          </p:nvPr>
        </p:nvSpPr>
        <p:spPr/>
        <p:txBody>
          <a:bodyPr/>
          <a:lstStyle/>
          <a:p>
            <a:pPr algn="just"/>
            <a:r>
              <a:rPr lang="en-US" dirty="0"/>
              <a:t>The Paper ”MEDICAL DIAGNOSIS USING DATA MINING” have been submitted and accepted with Uniqueness of 76% in International Journal of Emerging Technologies and Innovative Research (JETIR), Registration ID: JETIR90293.</a:t>
            </a:r>
          </a:p>
          <a:p>
            <a:pPr algn="just"/>
            <a:r>
              <a:rPr lang="en-US" b="1" dirty="0"/>
              <a:t>Authors: </a:t>
            </a:r>
            <a:r>
              <a:rPr lang="en-US" dirty="0" err="1"/>
              <a:t>Huzaifa</a:t>
            </a:r>
            <a:r>
              <a:rPr lang="en-US" dirty="0"/>
              <a:t> Vakil, Zain Momin, </a:t>
            </a:r>
            <a:r>
              <a:rPr lang="en-US" dirty="0" err="1"/>
              <a:t>Asad</a:t>
            </a:r>
            <a:r>
              <a:rPr lang="en-US" dirty="0"/>
              <a:t> Siddiqui and Sohel Tharani.</a:t>
            </a:r>
          </a:p>
          <a:p>
            <a:pPr algn="just"/>
            <a:r>
              <a:rPr lang="en-US" b="1" dirty="0"/>
              <a:t>Guide: </a:t>
            </a:r>
            <a:r>
              <a:rPr lang="en-US" dirty="0"/>
              <a:t>Dr. Anupam Choudhary</a:t>
            </a:r>
          </a:p>
        </p:txBody>
      </p:sp>
      <p:sp>
        <p:nvSpPr>
          <p:cNvPr id="4" name="Slide Number Placeholder 3">
            <a:extLst>
              <a:ext uri="{FF2B5EF4-FFF2-40B4-BE49-F238E27FC236}">
                <a16:creationId xmlns:a16="http://schemas.microsoft.com/office/drawing/2014/main" id="{B1DDBA34-02C9-4848-BB97-57B847565C1B}"/>
              </a:ext>
            </a:extLst>
          </p:cNvPr>
          <p:cNvSpPr>
            <a:spLocks noGrp="1"/>
          </p:cNvSpPr>
          <p:nvPr>
            <p:ph type="sldNum" sz="quarter" idx="12"/>
          </p:nvPr>
        </p:nvSpPr>
        <p:spPr/>
        <p:txBody>
          <a:bodyPr/>
          <a:lstStyle/>
          <a:p>
            <a:fld id="{978DA840-2652-4313-90DA-73DBF074073B}" type="slidenum">
              <a:rPr lang="en-US" smtClean="0"/>
              <a:pPr/>
              <a:t>18</a:t>
            </a:fld>
            <a:endParaRPr lang="en-US"/>
          </a:p>
        </p:txBody>
      </p:sp>
    </p:spTree>
    <p:extLst>
      <p:ext uri="{BB962C8B-B14F-4D97-AF65-F5344CB8AC3E}">
        <p14:creationId xmlns:p14="http://schemas.microsoft.com/office/powerpoint/2010/main" val="382311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1697-9CD8-4A01-9B4D-44603A4C9100}"/>
              </a:ext>
            </a:extLst>
          </p:cNvPr>
          <p:cNvSpPr>
            <a:spLocks noGrp="1"/>
          </p:cNvSpPr>
          <p:nvPr>
            <p:ph type="title"/>
          </p:nvPr>
        </p:nvSpPr>
        <p:spPr/>
        <p:txBody>
          <a:bodyPr/>
          <a:lstStyle/>
          <a:p>
            <a:r>
              <a:rPr lang="en-US" dirty="0"/>
              <a:t>Publication-</a:t>
            </a:r>
            <a:r>
              <a:rPr lang="en-US" dirty="0">
                <a:latin typeface="Times New Roman" panose="02020603050405020304" pitchFamily="18" charset="0"/>
                <a:cs typeface="Times New Roman" panose="02020603050405020304" pitchFamily="18" charset="0"/>
              </a:rPr>
              <a:t>II</a:t>
            </a:r>
          </a:p>
        </p:txBody>
      </p:sp>
      <p:sp>
        <p:nvSpPr>
          <p:cNvPr id="3" name="Content Placeholder 2">
            <a:extLst>
              <a:ext uri="{FF2B5EF4-FFF2-40B4-BE49-F238E27FC236}">
                <a16:creationId xmlns:a16="http://schemas.microsoft.com/office/drawing/2014/main" id="{92C13AFF-8A56-42A5-A74B-20961ED0B333}"/>
              </a:ext>
            </a:extLst>
          </p:cNvPr>
          <p:cNvSpPr>
            <a:spLocks noGrp="1"/>
          </p:cNvSpPr>
          <p:nvPr>
            <p:ph idx="1"/>
          </p:nvPr>
        </p:nvSpPr>
        <p:spPr/>
        <p:txBody>
          <a:bodyPr/>
          <a:lstStyle/>
          <a:p>
            <a:pPr algn="just"/>
            <a:r>
              <a:rPr lang="en-US" dirty="0"/>
              <a:t>The Paper ”HEART DISEASE PREDICTION (MEDICAL DIAGNOSIS) USING DATA MINING” have been submitted in International Conference on Global Technology Initiatives (ICGTI).</a:t>
            </a:r>
          </a:p>
          <a:p>
            <a:pPr lvl="1" algn="just"/>
            <a:r>
              <a:rPr lang="en-US" dirty="0"/>
              <a:t>Paper Publication In-Progress</a:t>
            </a:r>
          </a:p>
          <a:p>
            <a:pPr algn="just"/>
            <a:r>
              <a:rPr lang="en-US" b="1" dirty="0"/>
              <a:t>Authors: </a:t>
            </a:r>
            <a:r>
              <a:rPr lang="en-US" dirty="0"/>
              <a:t>Sohel Tharani, </a:t>
            </a:r>
            <a:r>
              <a:rPr lang="en-US" dirty="0" err="1"/>
              <a:t>Asad</a:t>
            </a:r>
            <a:r>
              <a:rPr lang="en-US" dirty="0"/>
              <a:t> Siddiqui, </a:t>
            </a:r>
            <a:r>
              <a:rPr lang="en-US" dirty="0" err="1"/>
              <a:t>Huzaifa</a:t>
            </a:r>
            <a:r>
              <a:rPr lang="en-US" dirty="0"/>
              <a:t> Vakil &amp; Zain Momin</a:t>
            </a:r>
          </a:p>
          <a:p>
            <a:pPr algn="just"/>
            <a:r>
              <a:rPr lang="en-US" b="1" dirty="0"/>
              <a:t>Guide: </a:t>
            </a:r>
            <a:r>
              <a:rPr lang="en-US" dirty="0"/>
              <a:t>Dr. Anupam Choudhary</a:t>
            </a:r>
          </a:p>
        </p:txBody>
      </p:sp>
      <p:sp>
        <p:nvSpPr>
          <p:cNvPr id="4" name="Slide Number Placeholder 3">
            <a:extLst>
              <a:ext uri="{FF2B5EF4-FFF2-40B4-BE49-F238E27FC236}">
                <a16:creationId xmlns:a16="http://schemas.microsoft.com/office/drawing/2014/main" id="{B1DDBA34-02C9-4848-BB97-57B847565C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DA840-2652-4313-90DA-73DBF074073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9802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20000"/>
          </a:bodyPr>
          <a:lstStyle/>
          <a:p>
            <a:pPr algn="just"/>
            <a:r>
              <a:rPr lang="en-US" dirty="0"/>
              <a:t>Data mining is the method of discovering patterns in huge datasets. These patterns are then used to make decisions and also to find future trends.</a:t>
            </a:r>
          </a:p>
          <a:p>
            <a:pPr algn="just"/>
            <a:r>
              <a:rPr lang="en-US" dirty="0"/>
              <a:t>Data mining techniques have been widely used in industries such as finance, retail and telecommunication.</a:t>
            </a:r>
          </a:p>
          <a:p>
            <a:pPr algn="just"/>
            <a:r>
              <a:rPr lang="en-US" dirty="0"/>
              <a:t>However, data mining techniques have not been as widely used in clinical decision support systems for prediction and diagnosis of various diseases.</a:t>
            </a:r>
          </a:p>
          <a:p>
            <a:pPr algn="just"/>
            <a:r>
              <a:rPr lang="en-US" dirty="0"/>
              <a:t>There are huge amounts of medical data that has just been stored hospital and clinic databases that aren’t being used.</a:t>
            </a:r>
          </a:p>
          <a:p>
            <a:pPr algn="just"/>
            <a:r>
              <a:rPr lang="en-US" dirty="0"/>
              <a:t>Thus, the reason we have proposed this system is to find a way to create trends between stored data and to use these trends to help medical professions make a diagnosis in an efficient, quick and accurate manner.</a:t>
            </a:r>
          </a:p>
        </p:txBody>
      </p:sp>
      <p:sp>
        <p:nvSpPr>
          <p:cNvPr id="4" name="Slide Number Placeholder 3">
            <a:extLst>
              <a:ext uri="{FF2B5EF4-FFF2-40B4-BE49-F238E27FC236}">
                <a16:creationId xmlns:a16="http://schemas.microsoft.com/office/drawing/2014/main" id="{12801AD7-37C9-4043-B970-460CDEA7C243}"/>
              </a:ext>
            </a:extLst>
          </p:cNvPr>
          <p:cNvSpPr>
            <a:spLocks noGrp="1"/>
          </p:cNvSpPr>
          <p:nvPr>
            <p:ph type="sldNum" sz="quarter" idx="12"/>
          </p:nvPr>
        </p:nvSpPr>
        <p:spPr/>
        <p:txBody>
          <a:bodyPr/>
          <a:lstStyle/>
          <a:p>
            <a:fld id="{978DA840-2652-4313-90DA-73DBF074073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C407-8B83-40D4-84B1-A3F6EBA724F3}"/>
              </a:ext>
            </a:extLst>
          </p:cNvPr>
          <p:cNvSpPr>
            <a:spLocks noGrp="1"/>
          </p:cNvSpPr>
          <p:nvPr>
            <p:ph type="title"/>
          </p:nvPr>
        </p:nvSpPr>
        <p:spPr>
          <a:xfrm>
            <a:off x="457200" y="3067050"/>
            <a:ext cx="8229600" cy="723900"/>
          </a:xfrm>
        </p:spPr>
        <p:txBody>
          <a:bodyPr>
            <a:normAutofit fontScale="90000"/>
          </a:bodyPr>
          <a:lstStyle/>
          <a:p>
            <a:r>
              <a:rPr lang="en-US" dirty="0"/>
              <a:t>THANK YOU</a:t>
            </a:r>
          </a:p>
        </p:txBody>
      </p:sp>
      <p:sp>
        <p:nvSpPr>
          <p:cNvPr id="3" name="Slide Number Placeholder 2">
            <a:extLst>
              <a:ext uri="{FF2B5EF4-FFF2-40B4-BE49-F238E27FC236}">
                <a16:creationId xmlns:a16="http://schemas.microsoft.com/office/drawing/2014/main" id="{CE447692-2D04-461F-9DB4-67199B307949}"/>
              </a:ext>
            </a:extLst>
          </p:cNvPr>
          <p:cNvSpPr>
            <a:spLocks noGrp="1"/>
          </p:cNvSpPr>
          <p:nvPr>
            <p:ph type="sldNum" sz="quarter" idx="12"/>
          </p:nvPr>
        </p:nvSpPr>
        <p:spPr/>
        <p:txBody>
          <a:bodyPr/>
          <a:lstStyle/>
          <a:p>
            <a:fld id="{978DA840-2652-4313-90DA-73DBF074073B}" type="slidenum">
              <a:rPr lang="en-US" smtClean="0"/>
              <a:pPr/>
              <a:t>20</a:t>
            </a:fld>
            <a:endParaRPr lang="en-US"/>
          </a:p>
        </p:txBody>
      </p:sp>
    </p:spTree>
    <p:extLst>
      <p:ext uri="{BB962C8B-B14F-4D97-AF65-F5344CB8AC3E}">
        <p14:creationId xmlns:p14="http://schemas.microsoft.com/office/powerpoint/2010/main" val="86191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625F-1D13-4547-9038-7E96B8D6F7FE}"/>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647738DE-CF28-4593-8DC2-E46E8B3BD872}"/>
              </a:ext>
            </a:extLst>
          </p:cNvPr>
          <p:cNvSpPr>
            <a:spLocks noGrp="1"/>
          </p:cNvSpPr>
          <p:nvPr>
            <p:ph idx="1"/>
          </p:nvPr>
        </p:nvSpPr>
        <p:spPr/>
        <p:txBody>
          <a:bodyPr/>
          <a:lstStyle/>
          <a:p>
            <a:pPr algn="just"/>
            <a:r>
              <a:rPr lang="en-IN" dirty="0"/>
              <a:t>Medical Diagnosis Using Data Mining and to identify</a:t>
            </a:r>
            <a:r>
              <a:rPr lang="en-US" dirty="0"/>
              <a:t> the most important risk factors based on the classification rules to be extracted.</a:t>
            </a:r>
          </a:p>
          <a:p>
            <a:pPr algn="just"/>
            <a:r>
              <a:rPr lang="en-US" dirty="0"/>
              <a:t>This will explain how well data mining and Neuro-Genetic system are integrated and also describes the datasets undertaken for this work.</a:t>
            </a:r>
          </a:p>
        </p:txBody>
      </p:sp>
      <p:sp>
        <p:nvSpPr>
          <p:cNvPr id="4" name="Slide Number Placeholder 3">
            <a:extLst>
              <a:ext uri="{FF2B5EF4-FFF2-40B4-BE49-F238E27FC236}">
                <a16:creationId xmlns:a16="http://schemas.microsoft.com/office/drawing/2014/main" id="{79019EDE-83A9-4BCB-9F2A-24316798269A}"/>
              </a:ext>
            </a:extLst>
          </p:cNvPr>
          <p:cNvSpPr>
            <a:spLocks noGrp="1"/>
          </p:cNvSpPr>
          <p:nvPr>
            <p:ph type="sldNum" sz="quarter" idx="12"/>
          </p:nvPr>
        </p:nvSpPr>
        <p:spPr/>
        <p:txBody>
          <a:bodyPr/>
          <a:lstStyle/>
          <a:p>
            <a:fld id="{978DA840-2652-4313-90DA-73DBF074073B}" type="slidenum">
              <a:rPr lang="en-US" smtClean="0"/>
              <a:pPr/>
              <a:t>3</a:t>
            </a:fld>
            <a:endParaRPr lang="en-US"/>
          </a:p>
        </p:txBody>
      </p:sp>
    </p:spTree>
    <p:extLst>
      <p:ext uri="{BB962C8B-B14F-4D97-AF65-F5344CB8AC3E}">
        <p14:creationId xmlns:p14="http://schemas.microsoft.com/office/powerpoint/2010/main" val="368798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4BF7-8BBD-44F4-A7F8-C4D39A2DAC3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2AD19B4-F534-4DAD-B6EF-090185FF5161}"/>
              </a:ext>
            </a:extLst>
          </p:cNvPr>
          <p:cNvSpPr>
            <a:spLocks noGrp="1"/>
          </p:cNvSpPr>
          <p:nvPr>
            <p:ph idx="1"/>
          </p:nvPr>
        </p:nvSpPr>
        <p:spPr/>
        <p:txBody>
          <a:bodyPr/>
          <a:lstStyle/>
          <a:p>
            <a:pPr algn="just"/>
            <a:r>
              <a:rPr lang="en-US" dirty="0"/>
              <a:t>It helps decision makers utilize data and models in order to identify problems.</a:t>
            </a:r>
          </a:p>
          <a:p>
            <a:pPr algn="just"/>
            <a:r>
              <a:rPr lang="en-US" dirty="0"/>
              <a:t>It solves problems and makes decisions.</a:t>
            </a:r>
          </a:p>
          <a:p>
            <a:pPr algn="just"/>
            <a:r>
              <a:rPr lang="en-US" dirty="0"/>
              <a:t>It incorporates both data and models and they are designed to assist decision makers in semi-structured and unstructured decision making processes.</a:t>
            </a:r>
          </a:p>
          <a:p>
            <a:pPr algn="just"/>
            <a:r>
              <a:rPr lang="en-US" dirty="0"/>
              <a:t>It improves effectiveness, rather than the efficiency of decisions.</a:t>
            </a:r>
          </a:p>
        </p:txBody>
      </p:sp>
      <p:sp>
        <p:nvSpPr>
          <p:cNvPr id="4" name="Slide Number Placeholder 3">
            <a:extLst>
              <a:ext uri="{FF2B5EF4-FFF2-40B4-BE49-F238E27FC236}">
                <a16:creationId xmlns:a16="http://schemas.microsoft.com/office/drawing/2014/main" id="{809E29EC-F075-4DD3-A53E-C578431A0D32}"/>
              </a:ext>
            </a:extLst>
          </p:cNvPr>
          <p:cNvSpPr>
            <a:spLocks noGrp="1"/>
          </p:cNvSpPr>
          <p:nvPr>
            <p:ph type="sldNum" sz="quarter" idx="12"/>
          </p:nvPr>
        </p:nvSpPr>
        <p:spPr/>
        <p:txBody>
          <a:bodyPr/>
          <a:lstStyle/>
          <a:p>
            <a:fld id="{978DA840-2652-4313-90DA-73DBF074073B}" type="slidenum">
              <a:rPr lang="en-US" smtClean="0"/>
              <a:pPr/>
              <a:t>4</a:t>
            </a:fld>
            <a:endParaRPr lang="en-US"/>
          </a:p>
        </p:txBody>
      </p:sp>
    </p:spTree>
    <p:extLst>
      <p:ext uri="{BB962C8B-B14F-4D97-AF65-F5344CB8AC3E}">
        <p14:creationId xmlns:p14="http://schemas.microsoft.com/office/powerpoint/2010/main" val="271102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80C7-9403-4073-8C2C-1B72CD6EB698}"/>
              </a:ext>
            </a:extLst>
          </p:cNvPr>
          <p:cNvSpPr>
            <a:spLocks noGrp="1"/>
          </p:cNvSpPr>
          <p:nvPr>
            <p:ph type="title"/>
          </p:nvPr>
        </p:nvSpPr>
        <p:spPr/>
        <p:txBody>
          <a:bodyPr/>
          <a:lstStyle/>
          <a:p>
            <a:r>
              <a:rPr lang="en-US" dirty="0"/>
              <a:t>MLFFN</a:t>
            </a:r>
          </a:p>
        </p:txBody>
      </p:sp>
      <p:sp>
        <p:nvSpPr>
          <p:cNvPr id="3" name="Content Placeholder 2">
            <a:extLst>
              <a:ext uri="{FF2B5EF4-FFF2-40B4-BE49-F238E27FC236}">
                <a16:creationId xmlns:a16="http://schemas.microsoft.com/office/drawing/2014/main" id="{B0828A09-5273-4AEF-9FE8-AA0BF40CC43E}"/>
              </a:ext>
            </a:extLst>
          </p:cNvPr>
          <p:cNvSpPr>
            <a:spLocks noGrp="1"/>
          </p:cNvSpPr>
          <p:nvPr>
            <p:ph idx="1"/>
          </p:nvPr>
        </p:nvSpPr>
        <p:spPr/>
        <p:txBody>
          <a:bodyPr/>
          <a:lstStyle/>
          <a:p>
            <a:pPr algn="just"/>
            <a:r>
              <a:rPr lang="en-US" dirty="0"/>
              <a:t>A neural network consists of layers of interconnected artificial neurons.</a:t>
            </a:r>
          </a:p>
          <a:p>
            <a:pPr algn="just"/>
            <a:r>
              <a:rPr lang="en-US" dirty="0"/>
              <a:t>A multilayer feed forward neural network consists of a layer of input units, one or more layers of hidden units, and one output layer of units. A neural network that has no hidden units is called a Perceptron.</a:t>
            </a:r>
          </a:p>
          <a:p>
            <a:pPr algn="just"/>
            <a:r>
              <a:rPr lang="en-US" dirty="0"/>
              <a:t>However, a Perceptron can only represent linear functions, so it isn’t powerful enough for the kinds of applications to be solved</a:t>
            </a:r>
          </a:p>
        </p:txBody>
      </p:sp>
      <p:sp>
        <p:nvSpPr>
          <p:cNvPr id="4" name="Slide Number Placeholder 3">
            <a:extLst>
              <a:ext uri="{FF2B5EF4-FFF2-40B4-BE49-F238E27FC236}">
                <a16:creationId xmlns:a16="http://schemas.microsoft.com/office/drawing/2014/main" id="{2FE68E53-267C-4D8E-B600-39ECA25A1D4A}"/>
              </a:ext>
            </a:extLst>
          </p:cNvPr>
          <p:cNvSpPr>
            <a:spLocks noGrp="1"/>
          </p:cNvSpPr>
          <p:nvPr>
            <p:ph type="sldNum" sz="quarter" idx="12"/>
          </p:nvPr>
        </p:nvSpPr>
        <p:spPr/>
        <p:txBody>
          <a:bodyPr/>
          <a:lstStyle/>
          <a:p>
            <a:fld id="{978DA840-2652-4313-90DA-73DBF074073B}" type="slidenum">
              <a:rPr lang="en-US" smtClean="0"/>
              <a:pPr/>
              <a:t>5</a:t>
            </a:fld>
            <a:endParaRPr lang="en-US"/>
          </a:p>
        </p:txBody>
      </p:sp>
    </p:spTree>
    <p:extLst>
      <p:ext uri="{BB962C8B-B14F-4D97-AF65-F5344CB8AC3E}">
        <p14:creationId xmlns:p14="http://schemas.microsoft.com/office/powerpoint/2010/main" val="300157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7E1A-C59F-4108-84B6-26B641888C15}"/>
              </a:ext>
            </a:extLst>
          </p:cNvPr>
          <p:cNvSpPr>
            <a:spLocks noGrp="1"/>
          </p:cNvSpPr>
          <p:nvPr>
            <p:ph type="title"/>
          </p:nvPr>
        </p:nvSpPr>
        <p:spPr/>
        <p:txBody>
          <a:bodyPr/>
          <a:lstStyle/>
          <a:p>
            <a:r>
              <a:rPr lang="en-US" dirty="0"/>
              <a:t>Structure of MLFFN</a:t>
            </a:r>
          </a:p>
        </p:txBody>
      </p:sp>
      <p:sp>
        <p:nvSpPr>
          <p:cNvPr id="4" name="Slide Number Placeholder 3">
            <a:extLst>
              <a:ext uri="{FF2B5EF4-FFF2-40B4-BE49-F238E27FC236}">
                <a16:creationId xmlns:a16="http://schemas.microsoft.com/office/drawing/2014/main" id="{FDD8466F-3CB6-4472-9727-542385D84AE3}"/>
              </a:ext>
            </a:extLst>
          </p:cNvPr>
          <p:cNvSpPr>
            <a:spLocks noGrp="1"/>
          </p:cNvSpPr>
          <p:nvPr>
            <p:ph type="sldNum" sz="quarter" idx="12"/>
          </p:nvPr>
        </p:nvSpPr>
        <p:spPr/>
        <p:txBody>
          <a:bodyPr/>
          <a:lstStyle/>
          <a:p>
            <a:fld id="{978DA840-2652-4313-90DA-73DBF074073B}" type="slidenum">
              <a:rPr lang="en-US" smtClean="0"/>
              <a:pPr/>
              <a:t>6</a:t>
            </a:fld>
            <a:endParaRPr lang="en-US"/>
          </a:p>
        </p:txBody>
      </p:sp>
      <p:pic>
        <p:nvPicPr>
          <p:cNvPr id="7" name="Content Placeholder 4">
            <a:extLst>
              <a:ext uri="{FF2B5EF4-FFF2-40B4-BE49-F238E27FC236}">
                <a16:creationId xmlns:a16="http://schemas.microsoft.com/office/drawing/2014/main" id="{315684C7-71F6-4363-87FD-F3BDCEC258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805" y="2362200"/>
            <a:ext cx="4450389" cy="3322637"/>
          </a:xfrm>
          <a:prstGeom prst="rect">
            <a:avLst/>
          </a:prstGeom>
          <a:noFill/>
          <a:ln>
            <a:noFill/>
          </a:ln>
        </p:spPr>
      </p:pic>
    </p:spTree>
    <p:extLst>
      <p:ext uri="{BB962C8B-B14F-4D97-AF65-F5344CB8AC3E}">
        <p14:creationId xmlns:p14="http://schemas.microsoft.com/office/powerpoint/2010/main" val="169843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0C87-F5D7-4534-B0F5-07484480DAEE}"/>
              </a:ext>
            </a:extLst>
          </p:cNvPr>
          <p:cNvSpPr>
            <a:spLocks noGrp="1"/>
          </p:cNvSpPr>
          <p:nvPr>
            <p:ph type="title"/>
          </p:nvPr>
        </p:nvSpPr>
        <p:spPr/>
        <p:txBody>
          <a:bodyPr/>
          <a:lstStyle/>
          <a:p>
            <a:r>
              <a:rPr lang="en-US" dirty="0"/>
              <a:t>MLFFN Training &amp; 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8E5555-7282-42C4-8339-E0BC3410D153}"/>
                  </a:ext>
                </a:extLst>
              </p:cNvPr>
              <p:cNvSpPr>
                <a:spLocks noGrp="1"/>
              </p:cNvSpPr>
              <p:nvPr>
                <p:ph idx="1"/>
              </p:nvPr>
            </p:nvSpPr>
            <p:spPr/>
            <p:txBody>
              <a:bodyPr>
                <a:normAutofit/>
              </a:bodyPr>
              <a:lstStyle/>
              <a:p>
                <a:r>
                  <a:rPr lang="en-US" b="1" dirty="0"/>
                  <a:t>The Back Propagation Algorithm</a:t>
                </a:r>
              </a:p>
              <a:p>
                <a:r>
                  <a:rPr lang="en-US" b="1" dirty="0"/>
                  <a:t>Step 1: </a:t>
                </a:r>
                <a:r>
                  <a:rPr lang="en-US" dirty="0"/>
                  <a:t>Initialization</a:t>
                </a:r>
              </a:p>
              <a:p>
                <a:pPr marL="393192" lvl="1" indent="0" algn="ctr">
                  <a:buNone/>
                </a:pPr>
                <a14:m>
                  <m:oMathPara xmlns:m="http://schemas.openxmlformats.org/officeDocument/2006/math">
                    <m:oMathParaPr>
                      <m:jc m:val="centerGroup"/>
                    </m:oMathParaPr>
                    <m:oMath xmlns:m="http://schemas.openxmlformats.org/officeDocument/2006/math">
                      <m:d>
                        <m:dPr>
                          <m:ctrlPr>
                            <a:rPr lang="en-US" sz="1400" i="1"/>
                          </m:ctrlPr>
                        </m:dPr>
                        <m:e>
                          <m:r>
                            <a:rPr lang="en-US" sz="1400" i="1"/>
                            <m:t>−</m:t>
                          </m:r>
                          <m:f>
                            <m:fPr>
                              <m:ctrlPr>
                                <a:rPr lang="en-US" sz="1400" i="1"/>
                              </m:ctrlPr>
                            </m:fPr>
                            <m:num>
                              <m:r>
                                <a:rPr lang="en-US" sz="1400" i="1"/>
                                <m:t>2.4</m:t>
                              </m:r>
                            </m:num>
                            <m:den>
                              <m:sSub>
                                <m:sSubPr>
                                  <m:ctrlPr>
                                    <a:rPr lang="en-US" sz="1400" i="1"/>
                                  </m:ctrlPr>
                                </m:sSubPr>
                                <m:e>
                                  <m:r>
                                    <a:rPr lang="en-US" sz="1400" i="1"/>
                                    <m:t>𝐹</m:t>
                                  </m:r>
                                </m:e>
                                <m:sub>
                                  <m:r>
                                    <a:rPr lang="en-US" sz="1400" i="1"/>
                                    <m:t>𝑖</m:t>
                                  </m:r>
                                </m:sub>
                              </m:sSub>
                            </m:den>
                          </m:f>
                          <m:r>
                            <a:rPr lang="en-US" sz="1400" i="1"/>
                            <m:t>, +</m:t>
                          </m:r>
                          <m:f>
                            <m:fPr>
                              <m:ctrlPr>
                                <a:rPr lang="en-US" sz="1400" i="1"/>
                              </m:ctrlPr>
                            </m:fPr>
                            <m:num>
                              <m:r>
                                <a:rPr lang="en-US" sz="1400" i="1"/>
                                <m:t>2.4</m:t>
                              </m:r>
                            </m:num>
                            <m:den>
                              <m:sSub>
                                <m:sSubPr>
                                  <m:ctrlPr>
                                    <a:rPr lang="en-US" sz="1400" i="1"/>
                                  </m:ctrlPr>
                                </m:sSubPr>
                                <m:e>
                                  <m:r>
                                    <a:rPr lang="en-US" sz="1400" i="1"/>
                                    <m:t>𝐹</m:t>
                                  </m:r>
                                </m:e>
                                <m:sub>
                                  <m:r>
                                    <a:rPr lang="en-US" sz="1400" i="1"/>
                                    <m:t>𝑖</m:t>
                                  </m:r>
                                </m:sub>
                              </m:sSub>
                            </m:den>
                          </m:f>
                        </m:e>
                      </m:d>
                    </m:oMath>
                  </m:oMathPara>
                </a14:m>
                <a:endParaRPr lang="en-US" dirty="0"/>
              </a:p>
              <a:p>
                <a:r>
                  <a:rPr lang="en-US" b="1" dirty="0"/>
                  <a:t>Step 2: </a:t>
                </a:r>
                <a:r>
                  <a:rPr lang="en-US" dirty="0"/>
                  <a:t>Activation</a:t>
                </a:r>
              </a:p>
              <a:p>
                <a:pPr lvl="1"/>
                <a:r>
                  <a:rPr lang="en-US" dirty="0"/>
                  <a:t>Actual Outputs in Hidden Layer</a:t>
                </a:r>
              </a:p>
              <a:p>
                <a:pPr marL="393192" lvl="1" indent="0" algn="ctr">
                  <a:buNone/>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𝑦</m:t>
                          </m:r>
                        </m:e>
                        <m:sub>
                          <m:r>
                            <a:rPr lang="en-US" sz="1400" i="1"/>
                            <m:t>𝑗</m:t>
                          </m:r>
                        </m:sub>
                      </m:sSub>
                      <m:d>
                        <m:dPr>
                          <m:ctrlPr>
                            <a:rPr lang="en-US" sz="1400" i="1"/>
                          </m:ctrlPr>
                        </m:dPr>
                        <m:e>
                          <m:r>
                            <a:rPr lang="en-US" sz="1400" i="1"/>
                            <m:t>𝑝</m:t>
                          </m:r>
                        </m:e>
                      </m:d>
                      <m:r>
                        <a:rPr lang="en-US" sz="1400" i="1"/>
                        <m:t>=</m:t>
                      </m:r>
                      <m:r>
                        <a:rPr lang="en-US" sz="1400" i="1"/>
                        <m:t>𝑠𝑖𝑔𝑚𝑜𝑖𝑑</m:t>
                      </m:r>
                      <m:r>
                        <a:rPr lang="en-US" sz="1400" i="1"/>
                        <m:t> </m:t>
                      </m:r>
                      <m:d>
                        <m:dPr>
                          <m:begChr m:val="["/>
                          <m:endChr m:val="]"/>
                          <m:ctrlPr>
                            <a:rPr lang="en-US" sz="1400" i="1"/>
                          </m:ctrlPr>
                        </m:dPr>
                        <m:e>
                          <m:nary>
                            <m:naryPr>
                              <m:chr m:val="∑"/>
                              <m:limLoc m:val="undOvr"/>
                              <m:ctrlPr>
                                <a:rPr lang="en-US" sz="1400" i="1"/>
                              </m:ctrlPr>
                            </m:naryPr>
                            <m:sub>
                              <m:r>
                                <a:rPr lang="en-US" sz="1400" i="1"/>
                                <m:t>𝑖</m:t>
                              </m:r>
                              <m:r>
                                <a:rPr lang="en-US" sz="1400" i="1"/>
                                <m:t>=1</m:t>
                              </m:r>
                            </m:sub>
                            <m:sup>
                              <m:r>
                                <a:rPr lang="en-US" sz="1400" i="1"/>
                                <m:t>𝑛</m:t>
                              </m:r>
                            </m:sup>
                            <m:e>
                              <m:sSub>
                                <m:sSubPr>
                                  <m:ctrlPr>
                                    <a:rPr lang="en-US" sz="1400" i="1"/>
                                  </m:ctrlPr>
                                </m:sSubPr>
                                <m:e>
                                  <m:r>
                                    <a:rPr lang="en-US" sz="1400" i="1"/>
                                    <m:t>𝑥</m:t>
                                  </m:r>
                                </m:e>
                                <m:sub>
                                  <m:r>
                                    <a:rPr lang="en-US" sz="1400" i="1"/>
                                    <m:t>𝑖</m:t>
                                  </m:r>
                                </m:sub>
                              </m:sSub>
                              <m:d>
                                <m:dPr>
                                  <m:ctrlPr>
                                    <a:rPr lang="en-US" sz="1400" i="1"/>
                                  </m:ctrlPr>
                                </m:dPr>
                                <m:e>
                                  <m:r>
                                    <a:rPr lang="en-US" sz="1400" i="1"/>
                                    <m:t>𝑝</m:t>
                                  </m:r>
                                </m:e>
                              </m:d>
                              <m:r>
                                <a:rPr lang="en-US" sz="1400" i="1"/>
                                <m:t>. </m:t>
                              </m:r>
                              <m:sSub>
                                <m:sSubPr>
                                  <m:ctrlPr>
                                    <a:rPr lang="en-US" sz="1400" i="1"/>
                                  </m:ctrlPr>
                                </m:sSubPr>
                                <m:e>
                                  <m:r>
                                    <a:rPr lang="en-US" sz="1400" i="1"/>
                                    <m:t>𝑤</m:t>
                                  </m:r>
                                </m:e>
                                <m:sub>
                                  <m:r>
                                    <a:rPr lang="en-US" sz="1400" i="1"/>
                                    <m:t>𝑖𝑗</m:t>
                                  </m:r>
                                </m:sub>
                              </m:sSub>
                              <m:r>
                                <a:rPr lang="en-US" sz="1400" i="1"/>
                                <m:t>− </m:t>
                              </m:r>
                              <m:sSub>
                                <m:sSubPr>
                                  <m:ctrlPr>
                                    <a:rPr lang="en-US" sz="1400" i="1"/>
                                  </m:ctrlPr>
                                </m:sSubPr>
                                <m:e>
                                  <m:r>
                                    <a:rPr lang="en-US" sz="1400" i="1"/>
                                    <m:t>𝜃</m:t>
                                  </m:r>
                                </m:e>
                                <m:sub>
                                  <m:r>
                                    <a:rPr lang="en-US" sz="1400" i="1"/>
                                    <m:t>𝑗</m:t>
                                  </m:r>
                                </m:sub>
                              </m:sSub>
                            </m:e>
                          </m:nary>
                        </m:e>
                      </m:d>
                    </m:oMath>
                  </m:oMathPara>
                </a14:m>
                <a:endParaRPr lang="en-US" dirty="0"/>
              </a:p>
              <a:p>
                <a:pPr lvl="1"/>
                <a:r>
                  <a:rPr lang="en-US" dirty="0"/>
                  <a:t>Actual Output in Output Layer</a:t>
                </a:r>
              </a:p>
              <a:p>
                <a:pPr marL="393192" lvl="1" indent="0" algn="ctr">
                  <a:buNone/>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𝑦</m:t>
                          </m:r>
                        </m:e>
                        <m:sub>
                          <m:r>
                            <a:rPr lang="en-US" sz="1400" i="1"/>
                            <m:t>𝑘</m:t>
                          </m:r>
                        </m:sub>
                      </m:sSub>
                      <m:d>
                        <m:dPr>
                          <m:ctrlPr>
                            <a:rPr lang="en-US" sz="1400" i="1"/>
                          </m:ctrlPr>
                        </m:dPr>
                        <m:e>
                          <m:r>
                            <a:rPr lang="en-US" sz="1400" i="1"/>
                            <m:t>𝑝</m:t>
                          </m:r>
                        </m:e>
                      </m:d>
                      <m:r>
                        <a:rPr lang="en-US" sz="1400" i="1"/>
                        <m:t>=</m:t>
                      </m:r>
                      <m:r>
                        <a:rPr lang="en-US" sz="1400" i="1"/>
                        <m:t>𝑠𝑖𝑔𝑚𝑜𝑖𝑑</m:t>
                      </m:r>
                      <m:r>
                        <a:rPr lang="en-US" sz="1400" i="1"/>
                        <m:t> </m:t>
                      </m:r>
                      <m:d>
                        <m:dPr>
                          <m:begChr m:val="["/>
                          <m:endChr m:val="]"/>
                          <m:ctrlPr>
                            <a:rPr lang="en-US" sz="1400" i="1"/>
                          </m:ctrlPr>
                        </m:dPr>
                        <m:e>
                          <m:nary>
                            <m:naryPr>
                              <m:chr m:val="∑"/>
                              <m:limLoc m:val="undOvr"/>
                              <m:ctrlPr>
                                <a:rPr lang="en-US" sz="1400" i="1"/>
                              </m:ctrlPr>
                            </m:naryPr>
                            <m:sub>
                              <m:r>
                                <a:rPr lang="en-US" sz="1400" i="1"/>
                                <m:t>𝑗</m:t>
                              </m:r>
                              <m:r>
                                <a:rPr lang="en-US" sz="1400" i="1"/>
                                <m:t>=1</m:t>
                              </m:r>
                            </m:sub>
                            <m:sup>
                              <m:r>
                                <a:rPr lang="en-US" sz="1400" i="1"/>
                                <m:t>𝑚</m:t>
                              </m:r>
                            </m:sup>
                            <m:e>
                              <m:sSub>
                                <m:sSubPr>
                                  <m:ctrlPr>
                                    <a:rPr lang="en-US" sz="1400" i="1"/>
                                  </m:ctrlPr>
                                </m:sSubPr>
                                <m:e>
                                  <m:r>
                                    <a:rPr lang="en-US" sz="1400" i="1"/>
                                    <m:t>𝑥</m:t>
                                  </m:r>
                                </m:e>
                                <m:sub>
                                  <m:r>
                                    <a:rPr lang="en-US" sz="1400" i="1"/>
                                    <m:t>𝑗𝑘</m:t>
                                  </m:r>
                                </m:sub>
                              </m:sSub>
                              <m:d>
                                <m:dPr>
                                  <m:ctrlPr>
                                    <a:rPr lang="en-US" sz="1400" i="1"/>
                                  </m:ctrlPr>
                                </m:dPr>
                                <m:e>
                                  <m:r>
                                    <a:rPr lang="en-US" sz="1400" i="1"/>
                                    <m:t>𝑝</m:t>
                                  </m:r>
                                </m:e>
                              </m:d>
                              <m:r>
                                <a:rPr lang="en-US" sz="1400" i="1"/>
                                <m:t>. </m:t>
                              </m:r>
                              <m:sSub>
                                <m:sSubPr>
                                  <m:ctrlPr>
                                    <a:rPr lang="en-US" sz="1400" i="1"/>
                                  </m:ctrlPr>
                                </m:sSubPr>
                                <m:e>
                                  <m:r>
                                    <a:rPr lang="en-US" sz="1400" i="1"/>
                                    <m:t>𝑤</m:t>
                                  </m:r>
                                </m:e>
                                <m:sub>
                                  <m:r>
                                    <a:rPr lang="en-US" sz="1400" i="1"/>
                                    <m:t>𝑗𝑘</m:t>
                                  </m:r>
                                </m:sub>
                              </m:sSub>
                              <m:d>
                                <m:dPr>
                                  <m:ctrlPr>
                                    <a:rPr lang="en-US" sz="1400" i="1"/>
                                  </m:ctrlPr>
                                </m:dPr>
                                <m:e>
                                  <m:r>
                                    <a:rPr lang="en-US" sz="1400" i="1"/>
                                    <m:t>𝑝</m:t>
                                  </m:r>
                                </m:e>
                              </m:d>
                              <m:r>
                                <a:rPr lang="en-US" sz="1400" i="1"/>
                                <m:t>− </m:t>
                              </m:r>
                              <m:sSub>
                                <m:sSubPr>
                                  <m:ctrlPr>
                                    <a:rPr lang="en-US" sz="1400" i="1"/>
                                  </m:ctrlPr>
                                </m:sSubPr>
                                <m:e>
                                  <m:r>
                                    <a:rPr lang="en-US" sz="1400" i="1"/>
                                    <m:t>𝜃</m:t>
                                  </m:r>
                                </m:e>
                                <m:sub>
                                  <m:r>
                                    <a:rPr lang="en-US" sz="1400" i="1"/>
                                    <m:t>𝑘</m:t>
                                  </m:r>
                                </m:sub>
                              </m:sSub>
                            </m:e>
                          </m:nary>
                        </m:e>
                      </m:d>
                    </m:oMath>
                  </m:oMathPara>
                </a14:m>
                <a:endParaRPr lang="en-US" dirty="0"/>
              </a:p>
            </p:txBody>
          </p:sp>
        </mc:Choice>
        <mc:Fallback>
          <p:sp>
            <p:nvSpPr>
              <p:cNvPr id="3" name="Content Placeholder 2">
                <a:extLst>
                  <a:ext uri="{FF2B5EF4-FFF2-40B4-BE49-F238E27FC236}">
                    <a16:creationId xmlns:a16="http://schemas.microsoft.com/office/drawing/2014/main" id="{9D8E5555-7282-42C4-8339-E0BC3410D153}"/>
                  </a:ext>
                </a:extLst>
              </p:cNvPr>
              <p:cNvSpPr>
                <a:spLocks noGrp="1" noRot="1" noChangeAspect="1" noMove="1" noResize="1" noEditPoints="1" noAdjustHandles="1" noChangeArrowheads="1" noChangeShapeType="1" noTextEdit="1"/>
              </p:cNvSpPr>
              <p:nvPr>
                <p:ph idx="1"/>
              </p:nvPr>
            </p:nvSpPr>
            <p:spPr>
              <a:blipFill>
                <a:blip r:embed="rId2"/>
                <a:stretch>
                  <a:fillRect l="-889" t="-12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904685-6960-4177-B9D2-3F823B080AD3}"/>
              </a:ext>
            </a:extLst>
          </p:cNvPr>
          <p:cNvSpPr>
            <a:spLocks noGrp="1"/>
          </p:cNvSpPr>
          <p:nvPr>
            <p:ph type="sldNum" sz="quarter" idx="12"/>
          </p:nvPr>
        </p:nvSpPr>
        <p:spPr/>
        <p:txBody>
          <a:bodyPr/>
          <a:lstStyle/>
          <a:p>
            <a:fld id="{978DA840-2652-4313-90DA-73DBF074073B}" type="slidenum">
              <a:rPr lang="en-US" smtClean="0"/>
              <a:pPr/>
              <a:t>7</a:t>
            </a:fld>
            <a:endParaRPr lang="en-US"/>
          </a:p>
        </p:txBody>
      </p:sp>
    </p:spTree>
    <p:extLst>
      <p:ext uri="{BB962C8B-B14F-4D97-AF65-F5344CB8AC3E}">
        <p14:creationId xmlns:p14="http://schemas.microsoft.com/office/powerpoint/2010/main" val="898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376625-473A-4972-9FD2-3E6261B6B229}"/>
                  </a:ext>
                </a:extLst>
              </p:cNvPr>
              <p:cNvSpPr>
                <a:spLocks noGrp="1"/>
              </p:cNvSpPr>
              <p:nvPr>
                <p:ph idx="1"/>
              </p:nvPr>
            </p:nvSpPr>
            <p:spPr>
              <a:xfrm>
                <a:off x="457200" y="762000"/>
                <a:ext cx="8229600" cy="5562600"/>
              </a:xfrm>
            </p:spPr>
            <p:txBody>
              <a:bodyPr/>
              <a:lstStyle/>
              <a:p>
                <a:r>
                  <a:rPr lang="en-US" b="1" dirty="0"/>
                  <a:t>Step 3: </a:t>
                </a:r>
                <a:r>
                  <a:rPr lang="en-US" dirty="0"/>
                  <a:t>Weight Training</a:t>
                </a:r>
              </a:p>
              <a:p>
                <a:pPr lvl="1"/>
                <a:r>
                  <a:rPr lang="en-US" dirty="0"/>
                  <a:t>Calculate Error Gradient:</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𝛿</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1−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𝑑</m:t>
                          </m:r>
                          <m:r>
                            <a:rPr lang="en-US" sz="2200" i="1">
                              <a:latin typeface="Cambria Math" panose="02040503050406030204" pitchFamily="18" charset="0"/>
                            </a:rPr>
                            <m:t>, </m:t>
                          </m:r>
                          <m:r>
                            <a:rPr lang="en-US" sz="2200" i="1">
                              <a:latin typeface="Cambria Math" panose="02040503050406030204" pitchFamily="18" charset="0"/>
                            </a:rPr>
                            <m:t>𝑘</m:t>
                          </m:r>
                        </m:sub>
                      </m:sSub>
                      <m:r>
                        <a:rPr lang="en-US" sz="2200" i="1">
                          <a:latin typeface="Cambria Math" panose="02040503050406030204" pitchFamily="18" charset="0"/>
                        </a:rPr>
                        <m:t> </m:t>
                      </m:r>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𝑘</m:t>
                          </m:r>
                        </m:sub>
                      </m:sSub>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oMath>
                  </m:oMathPara>
                </a14:m>
                <a:endParaRPr lang="en-US" sz="2200" dirty="0"/>
              </a:p>
              <a:p>
                <a:pPr lvl="1"/>
                <a:r>
                  <a:rPr lang="en-US" dirty="0"/>
                  <a:t>Calculate Weight Corrections:</a:t>
                </a:r>
              </a:p>
              <a:p>
                <a:pPr marL="393192" lvl="1"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 </m:t>
                      </m:r>
                      <m:r>
                        <a:rPr lang="en-US" sz="2200" i="1">
                          <a:latin typeface="Cambria Math" panose="02040503050406030204" pitchFamily="18" charset="0"/>
                        </a:rPr>
                        <m:t>𝛼</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𝑗</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𝛿</m:t>
                          </m:r>
                        </m:e>
                        <m:sub>
                          <m:r>
                            <a:rPr lang="en-US" sz="2200" i="1">
                              <a:latin typeface="Cambria Math" panose="02040503050406030204" pitchFamily="18" charset="0"/>
                            </a:rPr>
                            <m:t>𝑘</m:t>
                          </m:r>
                        </m:sub>
                      </m:sSub>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oMath>
                  </m:oMathPara>
                </a14:m>
                <a:endParaRPr lang="en-US" sz="2200" dirty="0"/>
              </a:p>
              <a:p>
                <a:pPr lvl="1"/>
                <a:r>
                  <a:rPr lang="en-US" dirty="0"/>
                  <a:t>Update the Weights:</a:t>
                </a:r>
              </a:p>
              <a:p>
                <a:pPr marL="393192" lvl="1" indent="0" algn="ctr">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r>
                            <a:rPr lang="en-US" sz="2200" i="1">
                              <a:latin typeface="Cambria Math" panose="02040503050406030204" pitchFamily="18" charset="0"/>
                            </a:rPr>
                            <m:t>+1</m:t>
                          </m:r>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𝑗𝑘</m:t>
                          </m:r>
                        </m:sub>
                      </m:sSub>
                      <m:d>
                        <m:dPr>
                          <m:ctrlPr>
                            <a:rPr lang="en-US" sz="2200" i="1">
                              <a:latin typeface="Cambria Math" panose="02040503050406030204" pitchFamily="18" charset="0"/>
                            </a:rPr>
                          </m:ctrlPr>
                        </m:dPr>
                        <m:e>
                          <m:r>
                            <a:rPr lang="en-US" sz="2200" i="1">
                              <a:latin typeface="Cambria Math" panose="02040503050406030204" pitchFamily="18" charset="0"/>
                            </a:rPr>
                            <m:t>𝑝</m:t>
                          </m:r>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𝑗𝑘</m:t>
                          </m:r>
                        </m:sub>
                      </m:sSub>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oMath>
                  </m:oMathPara>
                </a14:m>
                <a:endParaRPr lang="en-US" dirty="0"/>
              </a:p>
              <a:p>
                <a:endParaRPr lang="en-US" b="1" dirty="0"/>
              </a:p>
              <a:p>
                <a:r>
                  <a:rPr lang="en-US" b="1" dirty="0"/>
                  <a:t>Step 4: </a:t>
                </a:r>
                <a:r>
                  <a:rPr lang="en-US" dirty="0"/>
                  <a:t>Iteration</a:t>
                </a:r>
              </a:p>
              <a:p>
                <a:pPr lvl="1" algn="just"/>
                <a:r>
                  <a:rPr lang="en-US" dirty="0"/>
                  <a:t>Increase iteration </a:t>
                </a:r>
                <a:r>
                  <a:rPr lang="en-US" i="1" dirty="0"/>
                  <a:t>p </a:t>
                </a:r>
                <a:r>
                  <a:rPr lang="en-US" dirty="0"/>
                  <a:t>by one, go back to </a:t>
                </a:r>
                <a:r>
                  <a:rPr lang="en-US" i="1" dirty="0"/>
                  <a:t>Step 2 </a:t>
                </a:r>
                <a:r>
                  <a:rPr lang="en-US" dirty="0"/>
                  <a:t>and repeat the process until the selected error criterion is satisfied.</a:t>
                </a:r>
                <a:endParaRPr lang="en-US" b="1" dirty="0"/>
              </a:p>
            </p:txBody>
          </p:sp>
        </mc:Choice>
        <mc:Fallback>
          <p:sp>
            <p:nvSpPr>
              <p:cNvPr id="3" name="Content Placeholder 2">
                <a:extLst>
                  <a:ext uri="{FF2B5EF4-FFF2-40B4-BE49-F238E27FC236}">
                    <a16:creationId xmlns:a16="http://schemas.microsoft.com/office/drawing/2014/main" id="{49376625-473A-4972-9FD2-3E6261B6B229}"/>
                  </a:ext>
                </a:extLst>
              </p:cNvPr>
              <p:cNvSpPr>
                <a:spLocks noGrp="1" noRot="1" noChangeAspect="1" noMove="1" noResize="1" noEditPoints="1" noAdjustHandles="1" noChangeArrowheads="1" noChangeShapeType="1" noTextEdit="1"/>
              </p:cNvSpPr>
              <p:nvPr>
                <p:ph idx="1"/>
              </p:nvPr>
            </p:nvSpPr>
            <p:spPr>
              <a:xfrm>
                <a:off x="457200" y="762000"/>
                <a:ext cx="8229600" cy="5562600"/>
              </a:xfrm>
              <a:blipFill>
                <a:blip r:embed="rId2"/>
                <a:stretch>
                  <a:fillRect l="-889" t="-876" r="-11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635A9B-40A8-48A9-A36B-A035D7F70056}"/>
              </a:ext>
            </a:extLst>
          </p:cNvPr>
          <p:cNvSpPr>
            <a:spLocks noGrp="1"/>
          </p:cNvSpPr>
          <p:nvPr>
            <p:ph type="sldNum" sz="quarter" idx="12"/>
          </p:nvPr>
        </p:nvSpPr>
        <p:spPr/>
        <p:txBody>
          <a:bodyPr/>
          <a:lstStyle/>
          <a:p>
            <a:fld id="{978DA840-2652-4313-90DA-73DBF074073B}" type="slidenum">
              <a:rPr lang="en-US" smtClean="0"/>
              <a:pPr/>
              <a:t>8</a:t>
            </a:fld>
            <a:endParaRPr lang="en-US"/>
          </a:p>
        </p:txBody>
      </p:sp>
    </p:spTree>
    <p:extLst>
      <p:ext uri="{BB962C8B-B14F-4D97-AF65-F5344CB8AC3E}">
        <p14:creationId xmlns:p14="http://schemas.microsoft.com/office/powerpoint/2010/main" val="169751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EDBF-5577-47A8-8467-4EA451D47AB6}"/>
              </a:ext>
            </a:extLst>
          </p:cNvPr>
          <p:cNvSpPr>
            <a:spLocks noGrp="1"/>
          </p:cNvSpPr>
          <p:nvPr>
            <p:ph type="title"/>
          </p:nvPr>
        </p:nvSpPr>
        <p:spPr/>
        <p:txBody>
          <a:bodyPr/>
          <a:lstStyle/>
          <a:p>
            <a:r>
              <a:rPr lang="en-US" dirty="0"/>
              <a:t>Genetic Algorithm</a:t>
            </a:r>
          </a:p>
        </p:txBody>
      </p:sp>
      <p:sp>
        <p:nvSpPr>
          <p:cNvPr id="3" name="Content Placeholder 2">
            <a:extLst>
              <a:ext uri="{FF2B5EF4-FFF2-40B4-BE49-F238E27FC236}">
                <a16:creationId xmlns:a16="http://schemas.microsoft.com/office/drawing/2014/main" id="{5B93D862-BE1E-4E8B-B5CC-71D77CFA10BF}"/>
              </a:ext>
            </a:extLst>
          </p:cNvPr>
          <p:cNvSpPr>
            <a:spLocks noGrp="1"/>
          </p:cNvSpPr>
          <p:nvPr>
            <p:ph idx="1"/>
          </p:nvPr>
        </p:nvSpPr>
        <p:spPr/>
        <p:txBody>
          <a:bodyPr>
            <a:normAutofit/>
          </a:bodyPr>
          <a:lstStyle/>
          <a:p>
            <a:pPr algn="just"/>
            <a:r>
              <a:rPr lang="en-US" dirty="0"/>
              <a:t>Genetic Algorithm are Selection, Cross over, Mutation, Accepting.</a:t>
            </a:r>
          </a:p>
          <a:p>
            <a:pPr lvl="1" algn="just"/>
            <a:r>
              <a:rPr lang="en-US" dirty="0"/>
              <a:t>Select two parents’ chromosomes from a population according to their fitness.</a:t>
            </a:r>
          </a:p>
          <a:p>
            <a:pPr lvl="1" algn="just"/>
            <a:r>
              <a:rPr lang="en-US" dirty="0"/>
              <a:t>Crossover with a crossover probability crossover of a parent to form new offspring is the exact copy of parents.</a:t>
            </a:r>
          </a:p>
          <a:p>
            <a:pPr lvl="1" algn="just"/>
            <a:r>
              <a:rPr lang="en-US" dirty="0"/>
              <a:t>Mutation with a mutation probability mutates new offspring at each locus.</a:t>
            </a:r>
          </a:p>
          <a:p>
            <a:pPr lvl="1" algn="just"/>
            <a:r>
              <a:rPr lang="en-US" dirty="0"/>
              <a:t>Accepting place new offspring in the new population.</a:t>
            </a:r>
          </a:p>
        </p:txBody>
      </p:sp>
      <p:sp>
        <p:nvSpPr>
          <p:cNvPr id="4" name="Slide Number Placeholder 3">
            <a:extLst>
              <a:ext uri="{FF2B5EF4-FFF2-40B4-BE49-F238E27FC236}">
                <a16:creationId xmlns:a16="http://schemas.microsoft.com/office/drawing/2014/main" id="{24F8E824-93D0-4345-BA74-15D085B9309B}"/>
              </a:ext>
            </a:extLst>
          </p:cNvPr>
          <p:cNvSpPr>
            <a:spLocks noGrp="1"/>
          </p:cNvSpPr>
          <p:nvPr>
            <p:ph type="sldNum" sz="quarter" idx="12"/>
          </p:nvPr>
        </p:nvSpPr>
        <p:spPr/>
        <p:txBody>
          <a:bodyPr/>
          <a:lstStyle/>
          <a:p>
            <a:fld id="{978DA840-2652-4313-90DA-73DBF074073B}" type="slidenum">
              <a:rPr lang="en-US" smtClean="0"/>
              <a:pPr/>
              <a:t>9</a:t>
            </a:fld>
            <a:endParaRPr lang="en-US"/>
          </a:p>
        </p:txBody>
      </p:sp>
    </p:spTree>
    <p:extLst>
      <p:ext uri="{BB962C8B-B14F-4D97-AF65-F5344CB8AC3E}">
        <p14:creationId xmlns:p14="http://schemas.microsoft.com/office/powerpoint/2010/main" val="2676348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210</TotalTime>
  <Words>986</Words>
  <Application>Microsoft Office PowerPoint</Application>
  <PresentationFormat>On-screen Show (4:3)</PresentationFormat>
  <Paragraphs>106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Cambria Math</vt:lpstr>
      <vt:lpstr>Constantia</vt:lpstr>
      <vt:lpstr>Times New Roman</vt:lpstr>
      <vt:lpstr>Wingdings 2</vt:lpstr>
      <vt:lpstr>Flow</vt:lpstr>
      <vt:lpstr>Medical Diagnosis Using Data Mining </vt:lpstr>
      <vt:lpstr>Abstract</vt:lpstr>
      <vt:lpstr>Aim</vt:lpstr>
      <vt:lpstr>Objective</vt:lpstr>
      <vt:lpstr>MLFFN</vt:lpstr>
      <vt:lpstr>Structure of MLFFN</vt:lpstr>
      <vt:lpstr>MLFFN Training &amp; Propagation</vt:lpstr>
      <vt:lpstr>PowerPoint Presentation</vt:lpstr>
      <vt:lpstr>Genetic Algorithm</vt:lpstr>
      <vt:lpstr>Proposed Algorithm</vt:lpstr>
      <vt:lpstr>PowerPoint Presentation</vt:lpstr>
      <vt:lpstr>Use Case Diagram</vt:lpstr>
      <vt:lpstr>Sequence Diagram</vt:lpstr>
      <vt:lpstr>Component Diagram</vt:lpstr>
      <vt:lpstr>Deployment Diagram</vt:lpstr>
      <vt:lpstr>Limitations</vt:lpstr>
      <vt:lpstr>Future Scope</vt:lpstr>
      <vt:lpstr>Publication-I</vt:lpstr>
      <vt:lpstr>Publication-II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for Medical Diagnosis Using Data Mining</dc:title>
  <dc:creator>Sohel Tharani</dc:creator>
  <cp:lastModifiedBy>Salman Khan</cp:lastModifiedBy>
  <cp:revision>28</cp:revision>
  <dcterms:created xsi:type="dcterms:W3CDTF">2014-08-06T10:51:10Z</dcterms:created>
  <dcterms:modified xsi:type="dcterms:W3CDTF">2019-04-25T06:05:47Z</dcterms:modified>
</cp:coreProperties>
</file>