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65" r:id="rId11"/>
    <p:sldId id="264" r:id="rId12"/>
    <p:sldId id="267" r:id="rId13"/>
  </p:sldIdLst>
  <p:sldSz cx="18288000" cy="10287000"/>
  <p:notesSz cx="6858000" cy="9144000"/>
  <p:embeddedFontLst>
    <p:embeddedFont>
      <p:font typeface="Open Sans" charset="0"/>
      <p:regular r:id="rId15"/>
      <p:bold r:id="rId16"/>
      <p:italic r:id="rId17"/>
      <p:boldItalic r:id="rId18"/>
    </p:embeddedFont>
    <p:embeddedFont>
      <p:font typeface="Castellar" pitchFamily="18" charset="0"/>
      <p:regular r:id="rId19"/>
    </p:embeddedFont>
    <p:embeddedFont>
      <p:font typeface="Calibri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urjoy Nath" initials="DN" lastIdx="1" clrIdx="0">
    <p:extLst>
      <p:ext uri="{19B8F6BF-5375-455C-9EA6-DF929625EA0E}">
        <p15:presenceInfo xmlns:p15="http://schemas.microsoft.com/office/powerpoint/2012/main" xmlns="" userId="c27f1e40805c39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29292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-370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98494-E6A7-465C-B86D-D2CDF4185054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C46C2-65F4-4225-AF96-43BE608E22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3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C46C2-65F4-4225-AF96-43BE608E229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39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C46C2-65F4-4225-AF96-43BE608E229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4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E902095F-C167-46AA-A28C-D6C9C52C558F}"/>
              </a:ext>
            </a:extLst>
          </p:cNvPr>
          <p:cNvSpPr/>
          <p:nvPr/>
        </p:nvSpPr>
        <p:spPr>
          <a:xfrm>
            <a:off x="914400" y="838357"/>
            <a:ext cx="16611600" cy="8559020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143000" y="1028151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6424" y="6380186"/>
            <a:ext cx="5273960" cy="3265947"/>
            <a:chOff x="0" y="-57150"/>
            <a:chExt cx="1508670" cy="9342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8670" cy="877107"/>
            </a:xfrm>
            <a:custGeom>
              <a:avLst/>
              <a:gdLst/>
              <a:ahLst/>
              <a:cxnLst/>
              <a:rect l="l" t="t" r="r" b="b"/>
              <a:pathLst>
                <a:path w="1508670" h="877107">
                  <a:moveTo>
                    <a:pt x="73398" y="0"/>
                  </a:moveTo>
                  <a:lnTo>
                    <a:pt x="1435272" y="0"/>
                  </a:lnTo>
                  <a:cubicBezTo>
                    <a:pt x="1454738" y="0"/>
                    <a:pt x="1473407" y="7733"/>
                    <a:pt x="1487172" y="21498"/>
                  </a:cubicBezTo>
                  <a:cubicBezTo>
                    <a:pt x="1500937" y="35262"/>
                    <a:pt x="1508670" y="53931"/>
                    <a:pt x="1508670" y="73398"/>
                  </a:cubicBezTo>
                  <a:lnTo>
                    <a:pt x="1508670" y="803710"/>
                  </a:lnTo>
                  <a:cubicBezTo>
                    <a:pt x="1508670" y="844246"/>
                    <a:pt x="1475809" y="877107"/>
                    <a:pt x="1435272" y="877107"/>
                  </a:cubicBezTo>
                  <a:lnTo>
                    <a:pt x="73398" y="877107"/>
                  </a:lnTo>
                  <a:cubicBezTo>
                    <a:pt x="32861" y="877107"/>
                    <a:pt x="0" y="844246"/>
                    <a:pt x="0" y="803710"/>
                  </a:cubicBezTo>
                  <a:lnTo>
                    <a:pt x="0" y="73398"/>
                  </a:lnTo>
                  <a:cubicBezTo>
                    <a:pt x="0" y="32861"/>
                    <a:pt x="32861" y="0"/>
                    <a:pt x="73398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 dirty="0">
                <a:latin typeface="Neue Machina" panose="020B0604020202020204" charset="0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08670" cy="934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228979" y="463856"/>
            <a:ext cx="2407954" cy="714332"/>
            <a:chOff x="0" y="0"/>
            <a:chExt cx="792742" cy="2351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one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073997" y="2363178"/>
            <a:ext cx="8118661" cy="220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48423D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SIGN LANGUAGE</a:t>
            </a:r>
          </a:p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48423D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RECOGNITION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2F2ED12F-328A-4B55-9C4A-48808886E201}"/>
              </a:ext>
            </a:extLst>
          </p:cNvPr>
          <p:cNvSpPr/>
          <p:nvPr/>
        </p:nvSpPr>
        <p:spPr>
          <a:xfrm>
            <a:off x="1806424" y="777864"/>
            <a:ext cx="5273960" cy="5380427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Neue Machina" panose="020B0604020202020204" charset="0"/>
            </a:endParaRPr>
          </a:p>
        </p:txBody>
      </p:sp>
      <p:sp>
        <p:nvSpPr>
          <p:cNvPr id="131" name="Freeform 7">
            <a:extLst>
              <a:ext uri="{FF2B5EF4-FFF2-40B4-BE49-F238E27FC236}">
                <a16:creationId xmlns:a16="http://schemas.microsoft.com/office/drawing/2014/main" xmlns="" id="{22183D37-AC45-48BB-A668-A2035D13EEEE}"/>
              </a:ext>
            </a:extLst>
          </p:cNvPr>
          <p:cNvSpPr/>
          <p:nvPr/>
        </p:nvSpPr>
        <p:spPr>
          <a:xfrm>
            <a:off x="8590026" y="5240371"/>
            <a:ext cx="7086601" cy="3601836"/>
          </a:xfrm>
          <a:custGeom>
            <a:avLst/>
            <a:gdLst/>
            <a:ahLst/>
            <a:cxnLst/>
            <a:rect l="l" t="t" r="r" b="b"/>
            <a:pathLst>
              <a:path w="1508670" h="877107">
                <a:moveTo>
                  <a:pt x="73398" y="0"/>
                </a:moveTo>
                <a:lnTo>
                  <a:pt x="1435272" y="0"/>
                </a:lnTo>
                <a:cubicBezTo>
                  <a:pt x="1454738" y="0"/>
                  <a:pt x="1473407" y="7733"/>
                  <a:pt x="1487172" y="21498"/>
                </a:cubicBezTo>
                <a:cubicBezTo>
                  <a:pt x="1500937" y="35262"/>
                  <a:pt x="1508670" y="53931"/>
                  <a:pt x="1508670" y="73398"/>
                </a:cubicBezTo>
                <a:lnTo>
                  <a:pt x="1508670" y="803710"/>
                </a:lnTo>
                <a:cubicBezTo>
                  <a:pt x="1508670" y="844246"/>
                  <a:pt x="1475809" y="877107"/>
                  <a:pt x="1435272" y="877107"/>
                </a:cubicBezTo>
                <a:lnTo>
                  <a:pt x="73398" y="877107"/>
                </a:lnTo>
                <a:cubicBezTo>
                  <a:pt x="32861" y="877107"/>
                  <a:pt x="0" y="844246"/>
                  <a:pt x="0" y="803710"/>
                </a:cubicBezTo>
                <a:lnTo>
                  <a:pt x="0" y="73398"/>
                </a:lnTo>
                <a:cubicBezTo>
                  <a:pt x="0" y="32861"/>
                  <a:pt x="32861" y="0"/>
                  <a:pt x="73398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cap="rnd">
            <a:noFill/>
            <a:prstDash val="solid"/>
            <a:round/>
          </a:ln>
        </p:spPr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B8E10593-16D6-4F7A-8DB0-BCB939C1568A}"/>
              </a:ext>
            </a:extLst>
          </p:cNvPr>
          <p:cNvSpPr txBox="1"/>
          <p:nvPr/>
        </p:nvSpPr>
        <p:spPr>
          <a:xfrm>
            <a:off x="2119304" y="6884291"/>
            <a:ext cx="4648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Neue Machina" panose="020B0604020202020204" charset="0"/>
              </a:rPr>
              <a:t>System of morals are only a sign-language of the emotions.</a:t>
            </a:r>
          </a:p>
          <a:p>
            <a:endParaRPr lang="en-IN" sz="3000" b="1" dirty="0">
              <a:solidFill>
                <a:srgbClr val="A94C1C"/>
              </a:solidFill>
              <a:latin typeface="Neue Machina" panose="020B0604020202020204" charset="0"/>
            </a:endParaRPr>
          </a:p>
          <a:p>
            <a:pPr algn="r"/>
            <a:r>
              <a:rPr lang="en-IN" sz="3000" b="1" dirty="0">
                <a:solidFill>
                  <a:srgbClr val="A94C1C"/>
                </a:solidFill>
                <a:latin typeface="Neue Machina" panose="020B0604020202020204" charset="0"/>
              </a:rPr>
              <a:t>~Friedrich Nietzsche</a:t>
            </a:r>
            <a:endParaRPr lang="en-IN" sz="3000" dirty="0">
              <a:latin typeface="Neue Machina" panose="020B06040202020202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73997" y="4830002"/>
            <a:ext cx="8407579" cy="418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3500" dirty="0">
                <a:solidFill>
                  <a:srgbClr val="48423D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Using Convolutional Neural Network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E679599B-44F1-4DF7-BBCD-F7B53C981936}"/>
              </a:ext>
            </a:extLst>
          </p:cNvPr>
          <p:cNvSpPr/>
          <p:nvPr/>
        </p:nvSpPr>
        <p:spPr>
          <a:xfrm>
            <a:off x="838200" y="878276"/>
            <a:ext cx="16611600" cy="8670623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28700" y="11049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73200" y="466768"/>
            <a:ext cx="2407954" cy="714332"/>
            <a:chOff x="0" y="0"/>
            <a:chExt cx="792742" cy="235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ten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01174" y="1607942"/>
            <a:ext cx="10456640" cy="2231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55"/>
              </a:lnSpc>
            </a:pPr>
            <a:r>
              <a:rPr lang="en-US" sz="7379" dirty="0">
                <a:solidFill>
                  <a:srgbClr val="696344"/>
                </a:solidFill>
                <a:latin typeface="Neue Machina"/>
                <a:ea typeface="Neue Machina"/>
                <a:cs typeface="Neue Machina"/>
                <a:sym typeface="Neue Machina"/>
              </a:rPr>
              <a:t>FUTURE 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17082" y="5195152"/>
            <a:ext cx="9088351" cy="311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Neue Machina" panose="020B0604020202020204" charset="0"/>
              </a:rPr>
              <a:t>Improving Model Accuracy &amp; Robustness</a:t>
            </a: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Neue Machina" panose="020B0604020202020204" charset="0"/>
            </a:endParaRP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Neue Machina" panose="020B0604020202020204" charset="0"/>
              </a:rPr>
              <a:t>Real-Time Performance Optimization</a:t>
            </a: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Neue Machina" panose="020B0604020202020204" charset="0"/>
            </a:endParaRP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Neue Machina" panose="020B0604020202020204" charset="0"/>
              </a:rPr>
              <a:t>Multilingual and Cross-Language Recognition</a:t>
            </a: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Neue Machina" panose="020B0604020202020204" charset="0"/>
            </a:endParaRP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Neue Machina" panose="020B0604020202020204" charset="0"/>
              </a:rPr>
              <a:t>3D Sign Language Recognition</a:t>
            </a: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endParaRPr lang="en-IN" sz="2400" dirty="0">
              <a:solidFill>
                <a:schemeClr val="bg2">
                  <a:lumMod val="25000"/>
                </a:schemeClr>
              </a:solidFill>
              <a:latin typeface="Neue Machina" panose="020B0604020202020204" charset="0"/>
            </a:endParaRPr>
          </a:p>
          <a:p>
            <a:pPr marL="342900" indent="-342900">
              <a:lnSpc>
                <a:spcPts val="2721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Neue Machina" panose="020B0604020202020204" charset="0"/>
              </a:rPr>
              <a:t>User Feedback &amp; Continuous Learning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Neue Machina" panose="020B0604020202020204" charset="0"/>
              <a:ea typeface="Be Vietnam"/>
              <a:cs typeface="Be Vietnam"/>
              <a:sym typeface="Be Vietnam"/>
            </a:endParaRPr>
          </a:p>
        </p:txBody>
      </p:sp>
      <p:pic>
        <p:nvPicPr>
          <p:cNvPr id="19" name="Picture 18" descr="A hand with a fist in the middle and a fist in the middle&#10;&#10;Description automatically generated">
            <a:extLst>
              <a:ext uri="{FF2B5EF4-FFF2-40B4-BE49-F238E27FC236}">
                <a16:creationId xmlns:a16="http://schemas.microsoft.com/office/drawing/2014/main" xmlns="" id="{8E7539CE-6301-4BDF-81DE-DCD622F39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23" y="4923331"/>
            <a:ext cx="6097389" cy="3048695"/>
          </a:xfrm>
          <a:prstGeom prst="rect">
            <a:avLst/>
          </a:prstGeom>
        </p:spPr>
      </p:pic>
      <p:sp>
        <p:nvSpPr>
          <p:cNvPr id="12" name="Freeform 9">
            <a:extLst>
              <a:ext uri="{FF2B5EF4-FFF2-40B4-BE49-F238E27FC236}">
                <a16:creationId xmlns:a16="http://schemas.microsoft.com/office/drawing/2014/main" xmlns="" id="{4998D17D-F47C-40E4-A5E6-A12CF239EA9F}"/>
              </a:ext>
            </a:extLst>
          </p:cNvPr>
          <p:cNvSpPr/>
          <p:nvPr/>
        </p:nvSpPr>
        <p:spPr>
          <a:xfrm>
            <a:off x="15901433" y="1751362"/>
            <a:ext cx="725138" cy="725138"/>
          </a:xfrm>
          <a:custGeom>
            <a:avLst/>
            <a:gdLst/>
            <a:ahLst/>
            <a:cxnLst/>
            <a:rect l="l" t="t" r="r" b="b"/>
            <a:pathLst>
              <a:path w="725138" h="725138">
                <a:moveTo>
                  <a:pt x="0" y="0"/>
                </a:moveTo>
                <a:lnTo>
                  <a:pt x="725138" y="0"/>
                </a:lnTo>
                <a:lnTo>
                  <a:pt x="725138" y="725139"/>
                </a:lnTo>
                <a:lnTo>
                  <a:pt x="0" y="725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530BB5F-A40E-4068-BF0B-62E2CFAD2534}"/>
              </a:ext>
            </a:extLst>
          </p:cNvPr>
          <p:cNvSpPr/>
          <p:nvPr/>
        </p:nvSpPr>
        <p:spPr>
          <a:xfrm>
            <a:off x="838200" y="808188"/>
            <a:ext cx="16611600" cy="8670623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28700" y="738670"/>
            <a:ext cx="16230600" cy="8446592"/>
            <a:chOff x="0" y="-57150"/>
            <a:chExt cx="4274726" cy="22246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18618" y="353546"/>
            <a:ext cx="2407954" cy="858993"/>
            <a:chOff x="0" y="-47625"/>
            <a:chExt cx="792742" cy="282796"/>
          </a:xfrm>
        </p:grpSpPr>
        <p:sp>
          <p:nvSpPr>
            <p:cNvPr id="6" name="Freeform 6"/>
            <p:cNvSpPr/>
            <p:nvPr/>
          </p:nvSpPr>
          <p:spPr>
            <a:xfrm>
              <a:off x="0" y="-8749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eleven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11560" y="1615354"/>
            <a:ext cx="8772281" cy="83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98"/>
              </a:lnSpc>
            </a:pPr>
            <a:r>
              <a:rPr lang="en-US" sz="5665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CONCLUSION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CCAFF18F-53AA-4FA2-B1F4-65404E6EE5A4}"/>
              </a:ext>
            </a:extLst>
          </p:cNvPr>
          <p:cNvSpPr/>
          <p:nvPr/>
        </p:nvSpPr>
        <p:spPr>
          <a:xfrm>
            <a:off x="1962151" y="2730692"/>
            <a:ext cx="11455400" cy="2936715"/>
          </a:xfrm>
          <a:prstGeom prst="round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0A27B9-9572-4DE1-B8EE-E3C348FA0F22}"/>
              </a:ext>
            </a:extLst>
          </p:cNvPr>
          <p:cNvSpPr txBox="1"/>
          <p:nvPr/>
        </p:nvSpPr>
        <p:spPr>
          <a:xfrm>
            <a:off x="2584451" y="2716082"/>
            <a:ext cx="10210799" cy="283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350"/>
              </a:lnSpc>
            </a:pPr>
            <a:r>
              <a:rPr lang="en-US" sz="2000" dirty="0">
                <a:latin typeface="Neue Machina" panose="020B0604020202020204" charset="0"/>
              </a:rPr>
              <a:t>Sign language recognition using CNN enhances communication for the deaf community through AI-driven gesture recognition. Despite challenges like accuracy and multilingual support, advancements in deep learning and real-time processing continue to improve performance. Future innovations in AI and 3D recognition will further enhance accessibility and inclusivity.</a:t>
            </a:r>
            <a:endParaRPr lang="en-US" sz="2000" dirty="0">
              <a:solidFill>
                <a:srgbClr val="48423D"/>
              </a:solidFill>
              <a:latin typeface="Neue Machina" panose="020B0604020202020204" charset="0"/>
              <a:ea typeface="Neue Machina"/>
              <a:cs typeface="Neue Machina"/>
              <a:sym typeface="Neue Machina"/>
            </a:endParaRP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xmlns="" id="{60DF2D1E-95B0-4733-86B6-4E8D4470E7E7}"/>
              </a:ext>
            </a:extLst>
          </p:cNvPr>
          <p:cNvGrpSpPr/>
          <p:nvPr/>
        </p:nvGrpSpPr>
        <p:grpSpPr>
          <a:xfrm>
            <a:off x="10620127" y="5099489"/>
            <a:ext cx="6172199" cy="4085304"/>
            <a:chOff x="-610" y="-57150"/>
            <a:chExt cx="1509280" cy="934257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E62E5226-BCA5-48F4-8EFA-61E96A21B585}"/>
                </a:ext>
              </a:extLst>
            </p:cNvPr>
            <p:cNvSpPr/>
            <p:nvPr/>
          </p:nvSpPr>
          <p:spPr>
            <a:xfrm>
              <a:off x="-610" y="191279"/>
              <a:ext cx="1508670" cy="617605"/>
            </a:xfrm>
            <a:custGeom>
              <a:avLst/>
              <a:gdLst/>
              <a:ahLst/>
              <a:cxnLst/>
              <a:rect l="l" t="t" r="r" b="b"/>
              <a:pathLst>
                <a:path w="1508670" h="877107">
                  <a:moveTo>
                    <a:pt x="73398" y="0"/>
                  </a:moveTo>
                  <a:lnTo>
                    <a:pt x="1435272" y="0"/>
                  </a:lnTo>
                  <a:cubicBezTo>
                    <a:pt x="1454738" y="0"/>
                    <a:pt x="1473407" y="7733"/>
                    <a:pt x="1487172" y="21498"/>
                  </a:cubicBezTo>
                  <a:cubicBezTo>
                    <a:pt x="1500937" y="35262"/>
                    <a:pt x="1508670" y="53931"/>
                    <a:pt x="1508670" y="73398"/>
                  </a:cubicBezTo>
                  <a:lnTo>
                    <a:pt x="1508670" y="803710"/>
                  </a:lnTo>
                  <a:cubicBezTo>
                    <a:pt x="1508670" y="844246"/>
                    <a:pt x="1475809" y="877107"/>
                    <a:pt x="1435272" y="877107"/>
                  </a:cubicBezTo>
                  <a:lnTo>
                    <a:pt x="73398" y="877107"/>
                  </a:lnTo>
                  <a:cubicBezTo>
                    <a:pt x="32861" y="877107"/>
                    <a:pt x="0" y="844246"/>
                    <a:pt x="0" y="803710"/>
                  </a:cubicBezTo>
                  <a:lnTo>
                    <a:pt x="0" y="73398"/>
                  </a:lnTo>
                  <a:cubicBezTo>
                    <a:pt x="0" y="32861"/>
                    <a:pt x="32861" y="0"/>
                    <a:pt x="73398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l" fontAlgn="base"/>
              <a:r>
                <a:rPr lang="en-US" sz="2800" i="0" u="none" strike="noStrike" dirty="0">
                  <a:solidFill>
                    <a:srgbClr val="333333"/>
                  </a:solidFill>
                  <a:effectLst/>
                  <a:latin typeface="Open Sans" panose="020B0606030504020204" pitchFamily="34" charset="0"/>
                </a:rPr>
                <a:t>Sign language is the noblest gift God has given to deaf people. </a:t>
              </a:r>
            </a:p>
            <a:p>
              <a:pPr algn="l" fontAlgn="base"/>
              <a:endParaRPr lang="en-US" sz="280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endParaRPr>
            </a:p>
            <a:p>
              <a:pPr algn="l" fontAlgn="base"/>
              <a:endParaRPr lang="en-US" sz="2800" dirty="0">
                <a:solidFill>
                  <a:srgbClr val="333333"/>
                </a:solidFill>
                <a:latin typeface="Open Sans" panose="020B0606030504020204" pitchFamily="34" charset="0"/>
              </a:endParaRPr>
            </a:p>
            <a:p>
              <a:pPr algn="r" fontAlgn="base"/>
              <a:r>
                <a:rPr lang="en-US" sz="3600" dirty="0">
                  <a:solidFill>
                    <a:schemeClr val="accent6">
                      <a:lumMod val="50000"/>
                    </a:schemeClr>
                  </a:solidFill>
                </a:rPr>
                <a:t>~George </a:t>
              </a:r>
              <a:r>
                <a:rPr lang="en-US" sz="3600" dirty="0" err="1">
                  <a:solidFill>
                    <a:schemeClr val="accent6">
                      <a:lumMod val="50000"/>
                    </a:schemeClr>
                  </a:solidFill>
                </a:rPr>
                <a:t>Veditz</a:t>
              </a:r>
              <a:endParaRPr lang="en-IN" sz="3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xmlns="" id="{25625354-696C-48EA-8FFC-55587F26A949}"/>
                </a:ext>
              </a:extLst>
            </p:cNvPr>
            <p:cNvSpPr txBox="1"/>
            <p:nvPr/>
          </p:nvSpPr>
          <p:spPr>
            <a:xfrm>
              <a:off x="0" y="-57150"/>
              <a:ext cx="1508670" cy="934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C8A565C0-4E18-43BD-9D65-58A61D824DC3}"/>
              </a:ext>
            </a:extLst>
          </p:cNvPr>
          <p:cNvGrpSpPr/>
          <p:nvPr/>
        </p:nvGrpSpPr>
        <p:grpSpPr>
          <a:xfrm>
            <a:off x="1028700" y="1104900"/>
            <a:ext cx="16230600" cy="82296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29BF406E-11C3-421B-88D4-293C32F1AF07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69634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34E08F01-7F70-4380-A017-510D107D0D25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6F71AF3F-487B-46C0-957E-D9CCF00A9D88}"/>
              </a:ext>
            </a:extLst>
          </p:cNvPr>
          <p:cNvSpPr/>
          <p:nvPr/>
        </p:nvSpPr>
        <p:spPr>
          <a:xfrm>
            <a:off x="838200" y="878276"/>
            <a:ext cx="16611600" cy="8670623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 descr="A group of hands with different colors of hands making different gestures&#10;&#10;Description automatically generated">
            <a:extLst>
              <a:ext uri="{FF2B5EF4-FFF2-40B4-BE49-F238E27FC236}">
                <a16:creationId xmlns:a16="http://schemas.microsoft.com/office/drawing/2014/main" xmlns="" id="{72CFFA6B-EB0F-4B28-8EA5-2854C243A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50" y="3314700"/>
            <a:ext cx="5505450" cy="5505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6EAED98-C9D9-4320-B089-A2C71493963E}"/>
              </a:ext>
            </a:extLst>
          </p:cNvPr>
          <p:cNvSpPr txBox="1"/>
          <p:nvPr/>
        </p:nvSpPr>
        <p:spPr>
          <a:xfrm>
            <a:off x="1752600" y="1790700"/>
            <a:ext cx="7239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0" i="0" dirty="0">
                <a:solidFill>
                  <a:schemeClr val="bg1"/>
                </a:solidFill>
                <a:effectLst/>
                <a:latin typeface="Neue Machina" panose="020B0604020202020204" charset="0"/>
              </a:rPr>
              <a:t>I must say I'm not 100% fluent in Sign Language, but I am working on it!</a:t>
            </a:r>
          </a:p>
          <a:p>
            <a:pPr algn="just"/>
            <a:endParaRPr lang="en-US" sz="3200" b="0" i="0" dirty="0">
              <a:solidFill>
                <a:schemeClr val="bg1"/>
              </a:solidFill>
              <a:effectLst/>
              <a:latin typeface="Neue Machina" panose="020B0604020202020204" charset="0"/>
            </a:endParaRPr>
          </a:p>
          <a:p>
            <a:pPr algn="r"/>
            <a:r>
              <a:rPr lang="en-US" sz="2800" dirty="0">
                <a:solidFill>
                  <a:schemeClr val="bg1"/>
                </a:solidFill>
                <a:latin typeface="Neue Machina" panose="020B0604020202020204" charset="0"/>
              </a:rPr>
              <a:t>~</a:t>
            </a:r>
            <a:r>
              <a:rPr lang="en-US" sz="2800" dirty="0" err="1">
                <a:solidFill>
                  <a:schemeClr val="bg1"/>
                </a:solidFill>
                <a:latin typeface="Neue Machina" panose="020B0604020202020204" charset="0"/>
              </a:rPr>
              <a:t>Sundra</a:t>
            </a:r>
            <a:r>
              <a:rPr lang="en-US" sz="2800" dirty="0">
                <a:solidFill>
                  <a:schemeClr val="bg1"/>
                </a:solidFill>
                <a:latin typeface="Neue Machina" panose="020B0604020202020204" charset="0"/>
              </a:rPr>
              <a:t> Oakley</a:t>
            </a:r>
            <a:endParaRPr lang="en-IN" sz="2800" dirty="0">
              <a:solidFill>
                <a:schemeClr val="bg1"/>
              </a:solidFill>
              <a:latin typeface="Neue Machina" panose="020B0604020202020204" charset="0"/>
            </a:endParaRP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xmlns="" id="{8B8BC538-C7AD-4ED5-9C14-2D5D97839D02}"/>
              </a:ext>
            </a:extLst>
          </p:cNvPr>
          <p:cNvGrpSpPr/>
          <p:nvPr/>
        </p:nvGrpSpPr>
        <p:grpSpPr>
          <a:xfrm>
            <a:off x="14173200" y="466768"/>
            <a:ext cx="2407954" cy="714332"/>
            <a:chOff x="0" y="0"/>
            <a:chExt cx="792742" cy="2351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xmlns="" id="{DDD8E059-2E69-40F9-A475-F79C3E6CB0A2}"/>
                </a:ext>
              </a:extLst>
            </p:cNvPr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6" name="TextBox 7">
              <a:extLst>
                <a:ext uri="{FF2B5EF4-FFF2-40B4-BE49-F238E27FC236}">
                  <a16:creationId xmlns:a16="http://schemas.microsoft.com/office/drawing/2014/main" xmlns="" id="{8F2F4991-3403-463D-8959-C734B1B77452}"/>
                </a:ext>
              </a:extLst>
            </p:cNvPr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twelve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0124"/>
      </p:ext>
    </p:extLst>
  </p:cSld>
  <p:clrMapOvr>
    <a:masterClrMapping/>
  </p:clrMapOvr>
  <p:transition spd="slow" advTm="3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BE78BB6B-674D-432A-B4C1-43683670A777}"/>
              </a:ext>
            </a:extLst>
          </p:cNvPr>
          <p:cNvGrpSpPr/>
          <p:nvPr/>
        </p:nvGrpSpPr>
        <p:grpSpPr>
          <a:xfrm>
            <a:off x="304800" y="419101"/>
            <a:ext cx="17602200" cy="9677400"/>
            <a:chOff x="0" y="0"/>
            <a:chExt cx="4274726" cy="21674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E89A4C16-FD3F-411B-B7B8-76C1D681B826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69634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C053B527-A233-451C-8433-6F6FA7531E2B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9" name="Group 2">
            <a:extLst>
              <a:ext uri="{FF2B5EF4-FFF2-40B4-BE49-F238E27FC236}">
                <a16:creationId xmlns:a16="http://schemas.microsoft.com/office/drawing/2014/main" xmlns="" id="{57A7D8D3-DFA1-4BE4-8810-8441FA066284}"/>
              </a:ext>
            </a:extLst>
          </p:cNvPr>
          <p:cNvGrpSpPr/>
          <p:nvPr/>
        </p:nvGrpSpPr>
        <p:grpSpPr>
          <a:xfrm>
            <a:off x="990600" y="1028700"/>
            <a:ext cx="16306800" cy="8586766"/>
            <a:chOff x="0" y="-57150"/>
            <a:chExt cx="4274726" cy="2224617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xmlns="" id="{3489ADEF-6968-4366-A91E-D81E23D51AE3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grpFill/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xmlns="" id="{F9BE53FA-62FC-4369-B60F-F3B3CD0116C3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4A15DE73-B6EB-444E-808D-F3C258DBD7BD}"/>
              </a:ext>
            </a:extLst>
          </p:cNvPr>
          <p:cNvSpPr/>
          <p:nvPr/>
        </p:nvSpPr>
        <p:spPr>
          <a:xfrm>
            <a:off x="11965898" y="1714500"/>
            <a:ext cx="4114800" cy="1447800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Sohela</a:t>
            </a:r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 </a:t>
            </a:r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Showrin</a:t>
            </a:r>
            <a:endParaRPr lang="en-IN" sz="2200" dirty="0">
              <a:solidFill>
                <a:srgbClr val="FFFF66"/>
              </a:solidFill>
              <a:latin typeface="Neue Machina" panose="020B0604020202020204" charset="0"/>
            </a:endParaRPr>
          </a:p>
          <a:p>
            <a:pPr algn="ctr"/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2104010202199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D3230EA1-761B-421C-93EC-74F1473BBE4E}"/>
              </a:ext>
            </a:extLst>
          </p:cNvPr>
          <p:cNvSpPr/>
          <p:nvPr/>
        </p:nvSpPr>
        <p:spPr>
          <a:xfrm>
            <a:off x="12000875" y="3524734"/>
            <a:ext cx="4114800" cy="1447800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Rahin</a:t>
            </a:r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 </a:t>
            </a:r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Toshmi</a:t>
            </a:r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 </a:t>
            </a:r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Ohee</a:t>
            </a:r>
            <a:endParaRPr lang="en-IN" sz="2200" dirty="0">
              <a:solidFill>
                <a:srgbClr val="FFFF66"/>
              </a:solidFill>
              <a:latin typeface="Neue Machina" panose="020B0604020202020204" charset="0"/>
            </a:endParaRPr>
          </a:p>
          <a:p>
            <a:pPr algn="ctr"/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2104010202204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2CA1C06E-0E02-4AAE-B499-1273B78C403B}"/>
              </a:ext>
            </a:extLst>
          </p:cNvPr>
          <p:cNvSpPr/>
          <p:nvPr/>
        </p:nvSpPr>
        <p:spPr>
          <a:xfrm>
            <a:off x="12000875" y="5346746"/>
            <a:ext cx="4114800" cy="1447800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 err="1">
                <a:solidFill>
                  <a:srgbClr val="FFFF66"/>
                </a:solidFill>
                <a:latin typeface="Neue Machina" panose="020B0604020202020204" charset="0"/>
              </a:rPr>
              <a:t>Jahirul</a:t>
            </a:r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 Islam Rakib</a:t>
            </a:r>
          </a:p>
          <a:p>
            <a:pPr algn="ctr"/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2104010202209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97D0DC82-EB46-4B43-BA72-4C468676A8B5}"/>
              </a:ext>
            </a:extLst>
          </p:cNvPr>
          <p:cNvSpPr/>
          <p:nvPr/>
        </p:nvSpPr>
        <p:spPr>
          <a:xfrm>
            <a:off x="11963400" y="7168758"/>
            <a:ext cx="4114800" cy="1447800"/>
          </a:xfrm>
          <a:prstGeom prst="roundRect">
            <a:avLst>
              <a:gd name="adj" fmla="val 50000"/>
            </a:avLst>
          </a:prstGeom>
          <a:blipFill dpi="0" rotWithShape="1">
            <a:blip r:embed="rId3">
              <a:alphaModFix amt="2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Durjoy Nath</a:t>
            </a:r>
          </a:p>
          <a:p>
            <a:pPr algn="ctr"/>
            <a:r>
              <a:rPr lang="en-IN" sz="2200" dirty="0">
                <a:solidFill>
                  <a:srgbClr val="FFFF66"/>
                </a:solidFill>
                <a:latin typeface="Neue Machina" panose="020B0604020202020204" charset="0"/>
              </a:rPr>
              <a:t>2104010202222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xmlns="" id="{AA2E42BB-BDD9-4ACF-9F16-6725047A930F}"/>
              </a:ext>
            </a:extLst>
          </p:cNvPr>
          <p:cNvSpPr txBox="1"/>
          <p:nvPr/>
        </p:nvSpPr>
        <p:spPr>
          <a:xfrm>
            <a:off x="1752600" y="1866900"/>
            <a:ext cx="8118661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latin typeface="Castellar" panose="020A0402060406010301" pitchFamily="18" charset="0"/>
                <a:ea typeface="Neue Machina"/>
                <a:cs typeface="Neue Machina"/>
                <a:sym typeface="Neue Machina"/>
              </a:rPr>
              <a:t>SIGN LANGUAGE</a:t>
            </a:r>
          </a:p>
          <a:p>
            <a:pPr algn="l">
              <a:lnSpc>
                <a:spcPts val="8640"/>
              </a:lnSpc>
            </a:pPr>
            <a:r>
              <a:rPr lang="en-US" sz="7200" dirty="0">
                <a:latin typeface="Castellar" panose="020A0402060406010301" pitchFamily="18" charset="0"/>
                <a:ea typeface="Neue Machina"/>
                <a:cs typeface="Neue Machina"/>
                <a:sym typeface="Neue Machina"/>
              </a:rPr>
              <a:t>RECOGNITION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1E85503-4C42-4C2A-871F-9C7C60C80663}"/>
              </a:ext>
            </a:extLst>
          </p:cNvPr>
          <p:cNvSpPr/>
          <p:nvPr/>
        </p:nvSpPr>
        <p:spPr>
          <a:xfrm>
            <a:off x="838200" y="876300"/>
            <a:ext cx="16611600" cy="88838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6A86F0C8-4807-4533-9C5F-356DB25A42A2}"/>
              </a:ext>
            </a:extLst>
          </p:cNvPr>
          <p:cNvGrpSpPr/>
          <p:nvPr/>
        </p:nvGrpSpPr>
        <p:grpSpPr>
          <a:xfrm>
            <a:off x="14218618" y="465056"/>
            <a:ext cx="2407954" cy="714332"/>
            <a:chOff x="0" y="0"/>
            <a:chExt cx="792742" cy="235171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E8DFEED0-11F5-4E3A-ACFA-2E14D46ADB52}"/>
                </a:ext>
              </a:extLst>
            </p:cNvPr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579575CC-1884-46E8-A90C-B9DE5E327B1F}"/>
                </a:ext>
              </a:extLst>
            </p:cNvPr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08938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xmlns="" id="{37B89C90-6F4E-4D34-BAF2-6B29EB4A95D5}"/>
              </a:ext>
            </a:extLst>
          </p:cNvPr>
          <p:cNvSpPr/>
          <p:nvPr/>
        </p:nvSpPr>
        <p:spPr>
          <a:xfrm>
            <a:off x="685800" y="671534"/>
            <a:ext cx="16840199" cy="8901962"/>
          </a:xfrm>
          <a:prstGeom prst="roundRect">
            <a:avLst>
              <a:gd name="adj" fmla="val 2446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28699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6963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49400" y="314368"/>
            <a:ext cx="2407954" cy="714332"/>
            <a:chOff x="0" y="0"/>
            <a:chExt cx="792742" cy="235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three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811560" y="3982426"/>
            <a:ext cx="8278825" cy="102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64"/>
              </a:lnSpc>
            </a:pPr>
            <a:r>
              <a:rPr lang="en-US" sz="7537" dirty="0">
                <a:solidFill>
                  <a:srgbClr val="FFFEF9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AGENDA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811560" y="5285224"/>
            <a:ext cx="1648901" cy="727222"/>
            <a:chOff x="0" y="-47625"/>
            <a:chExt cx="641212" cy="28279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four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811560" y="6256033"/>
            <a:ext cx="1648901" cy="604752"/>
            <a:chOff x="0" y="0"/>
            <a:chExt cx="641212" cy="2351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five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811560" y="7104372"/>
            <a:ext cx="1648901" cy="604752"/>
            <a:chOff x="0" y="0"/>
            <a:chExt cx="641212" cy="23517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six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3771855" y="5525238"/>
            <a:ext cx="4163574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INTRODUCTION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71855" y="6373577"/>
            <a:ext cx="4163574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OBJECTIVE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771855" y="7221916"/>
            <a:ext cx="4163574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ASL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144000" y="5407694"/>
            <a:ext cx="1648901" cy="604752"/>
            <a:chOff x="0" y="0"/>
            <a:chExt cx="641212" cy="23517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eight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144000" y="6256033"/>
            <a:ext cx="1648901" cy="604752"/>
            <a:chOff x="0" y="0"/>
            <a:chExt cx="641212" cy="235171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nine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144000" y="7104372"/>
            <a:ext cx="1648901" cy="604752"/>
            <a:chOff x="0" y="0"/>
            <a:chExt cx="641212" cy="23517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ten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1104295" y="5525238"/>
            <a:ext cx="3550673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u="none" strike="noStrike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METHODOLOGY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104295" y="6373577"/>
            <a:ext cx="3550673" cy="3213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23"/>
              </a:lnSpc>
              <a:spcBef>
                <a:spcPct val="0"/>
              </a:spcBef>
            </a:pPr>
            <a:r>
              <a:rPr lang="en-US" sz="1945" u="none" strike="noStrike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RESULT ANALYSIS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125200" y="7048500"/>
            <a:ext cx="3550673" cy="66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FUTURE RECOMMENDATIONS</a:t>
            </a:r>
          </a:p>
        </p:txBody>
      </p:sp>
      <p:pic>
        <p:nvPicPr>
          <p:cNvPr id="43" name="Picture 42" descr="A group of people with different gestures&#10;&#10;Description automatically generated">
            <a:extLst>
              <a:ext uri="{FF2B5EF4-FFF2-40B4-BE49-F238E27FC236}">
                <a16:creationId xmlns:a16="http://schemas.microsoft.com/office/drawing/2014/main" xmlns="" id="{A3CBA2F0-1137-4588-9300-F06E36EC7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8"/>
          <a:stretch/>
        </p:blipFill>
        <p:spPr>
          <a:xfrm>
            <a:off x="3078882" y="420095"/>
            <a:ext cx="9920960" cy="33384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35" name="Group 16">
            <a:extLst>
              <a:ext uri="{FF2B5EF4-FFF2-40B4-BE49-F238E27FC236}">
                <a16:creationId xmlns:a16="http://schemas.microsoft.com/office/drawing/2014/main" xmlns="" id="{1F2E1C67-8850-4039-A894-BB31FF2E419E}"/>
              </a:ext>
            </a:extLst>
          </p:cNvPr>
          <p:cNvGrpSpPr/>
          <p:nvPr/>
        </p:nvGrpSpPr>
        <p:grpSpPr>
          <a:xfrm>
            <a:off x="1811560" y="7921276"/>
            <a:ext cx="1648901" cy="604752"/>
            <a:chOff x="0" y="0"/>
            <a:chExt cx="641212" cy="235171"/>
          </a:xfrm>
        </p:grpSpPr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xmlns="" id="{0C4B193A-CB25-488A-84A6-A037CB4F6AF6}"/>
                </a:ext>
              </a:extLst>
            </p:cNvPr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37" name="TextBox 18">
              <a:extLst>
                <a:ext uri="{FF2B5EF4-FFF2-40B4-BE49-F238E27FC236}">
                  <a16:creationId xmlns:a16="http://schemas.microsoft.com/office/drawing/2014/main" xmlns="" id="{A5A69EA9-32F1-4C6F-9083-ACE72DF3064B}"/>
                </a:ext>
              </a:extLst>
            </p:cNvPr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seven</a:t>
              </a:r>
            </a:p>
          </p:txBody>
        </p:sp>
      </p:grpSp>
      <p:sp>
        <p:nvSpPr>
          <p:cNvPr id="45" name="TextBox 24">
            <a:extLst>
              <a:ext uri="{FF2B5EF4-FFF2-40B4-BE49-F238E27FC236}">
                <a16:creationId xmlns:a16="http://schemas.microsoft.com/office/drawing/2014/main" xmlns="" id="{9BF62C11-A224-4642-911A-0897B6EF71D4}"/>
              </a:ext>
            </a:extLst>
          </p:cNvPr>
          <p:cNvSpPr txBox="1"/>
          <p:nvPr/>
        </p:nvSpPr>
        <p:spPr>
          <a:xfrm>
            <a:off x="3755577" y="8005418"/>
            <a:ext cx="4163574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MODEL ARCHITECTURE</a:t>
            </a:r>
          </a:p>
        </p:txBody>
      </p:sp>
      <p:grpSp>
        <p:nvGrpSpPr>
          <p:cNvPr id="46" name="Group 32">
            <a:extLst>
              <a:ext uri="{FF2B5EF4-FFF2-40B4-BE49-F238E27FC236}">
                <a16:creationId xmlns:a16="http://schemas.microsoft.com/office/drawing/2014/main" xmlns="" id="{CE2DD6D1-C250-4C32-8CA8-D22C4258870F}"/>
              </a:ext>
            </a:extLst>
          </p:cNvPr>
          <p:cNvGrpSpPr/>
          <p:nvPr/>
        </p:nvGrpSpPr>
        <p:grpSpPr>
          <a:xfrm>
            <a:off x="9143999" y="7860040"/>
            <a:ext cx="1648901" cy="604752"/>
            <a:chOff x="0" y="0"/>
            <a:chExt cx="641212" cy="235171"/>
          </a:xfrm>
        </p:grpSpPr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xmlns="" id="{6C353BF8-F177-45FF-8786-663F8F7F1810}"/>
                </a:ext>
              </a:extLst>
            </p:cNvPr>
            <p:cNvSpPr/>
            <p:nvPr/>
          </p:nvSpPr>
          <p:spPr>
            <a:xfrm>
              <a:off x="0" y="0"/>
              <a:ext cx="641212" cy="235171"/>
            </a:xfrm>
            <a:custGeom>
              <a:avLst/>
              <a:gdLst/>
              <a:ahLst/>
              <a:cxnLst/>
              <a:rect l="l" t="t" r="r" b="b"/>
              <a:pathLst>
                <a:path w="641212" h="235171">
                  <a:moveTo>
                    <a:pt x="117586" y="0"/>
                  </a:moveTo>
                  <a:lnTo>
                    <a:pt x="523626" y="0"/>
                  </a:lnTo>
                  <a:cubicBezTo>
                    <a:pt x="588567" y="0"/>
                    <a:pt x="641212" y="52645"/>
                    <a:pt x="641212" y="117586"/>
                  </a:cubicBezTo>
                  <a:lnTo>
                    <a:pt x="641212" y="117586"/>
                  </a:lnTo>
                  <a:cubicBezTo>
                    <a:pt x="641212" y="182526"/>
                    <a:pt x="588567" y="235171"/>
                    <a:pt x="52362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48" name="TextBox 34">
              <a:extLst>
                <a:ext uri="{FF2B5EF4-FFF2-40B4-BE49-F238E27FC236}">
                  <a16:creationId xmlns:a16="http://schemas.microsoft.com/office/drawing/2014/main" xmlns="" id="{8CB36364-7579-469E-84FD-DD7DB6FAD14E}"/>
                </a:ext>
              </a:extLst>
            </p:cNvPr>
            <p:cNvSpPr txBox="1"/>
            <p:nvPr/>
          </p:nvSpPr>
          <p:spPr>
            <a:xfrm>
              <a:off x="0" y="-47625"/>
              <a:ext cx="64121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eleven</a:t>
              </a:r>
            </a:p>
          </p:txBody>
        </p:sp>
      </p:grpSp>
      <p:sp>
        <p:nvSpPr>
          <p:cNvPr id="49" name="TextBox 40">
            <a:extLst>
              <a:ext uri="{FF2B5EF4-FFF2-40B4-BE49-F238E27FC236}">
                <a16:creationId xmlns:a16="http://schemas.microsoft.com/office/drawing/2014/main" xmlns="" id="{97F224AE-14BB-44FC-B948-FBF5454884AC}"/>
              </a:ext>
            </a:extLst>
          </p:cNvPr>
          <p:cNvSpPr txBox="1"/>
          <p:nvPr/>
        </p:nvSpPr>
        <p:spPr>
          <a:xfrm>
            <a:off x="11104295" y="7935399"/>
            <a:ext cx="3550673" cy="32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3"/>
              </a:lnSpc>
              <a:spcBef>
                <a:spcPct val="0"/>
              </a:spcBef>
            </a:pPr>
            <a:r>
              <a:rPr lang="en-US" sz="1945" dirty="0">
                <a:solidFill>
                  <a:srgbClr val="FFFEF9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CONCLUSION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0100224-A865-47E9-83A3-7B18A0E6167D}"/>
              </a:ext>
            </a:extLst>
          </p:cNvPr>
          <p:cNvSpPr/>
          <p:nvPr/>
        </p:nvSpPr>
        <p:spPr>
          <a:xfrm>
            <a:off x="723900" y="800100"/>
            <a:ext cx="16840200" cy="8683112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33769" y="5563118"/>
            <a:ext cx="7874073" cy="173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1"/>
              </a:lnSpc>
            </a:pPr>
            <a:r>
              <a:rPr lang="en-US" sz="2800" dirty="0">
                <a:latin typeface="Neue Machina" panose="020B0604020202020204" charset="0"/>
              </a:rPr>
              <a:t>Sign language is more than just a language. Sign language is a visual communication system that uses hand gestures, facial expressions, and body movements to convey meaning.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77954" y="3183588"/>
            <a:ext cx="5806561" cy="1017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5400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INTRODUCTION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517589" y="2458450"/>
            <a:ext cx="725138" cy="725138"/>
          </a:xfrm>
          <a:custGeom>
            <a:avLst/>
            <a:gdLst/>
            <a:ahLst/>
            <a:cxnLst/>
            <a:rect l="l" t="t" r="r" b="b"/>
            <a:pathLst>
              <a:path w="725138" h="725138">
                <a:moveTo>
                  <a:pt x="0" y="0"/>
                </a:moveTo>
                <a:lnTo>
                  <a:pt x="725139" y="0"/>
                </a:lnTo>
                <a:lnTo>
                  <a:pt x="725139" y="725138"/>
                </a:lnTo>
                <a:lnTo>
                  <a:pt x="0" y="725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7487" y="317930"/>
            <a:ext cx="2407954" cy="858993"/>
            <a:chOff x="0" y="-47625"/>
            <a:chExt cx="792742" cy="2827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four</a:t>
              </a:r>
            </a:p>
          </p:txBody>
        </p:sp>
      </p:grpSp>
      <p:sp>
        <p:nvSpPr>
          <p:cNvPr id="12" name="TextBox 7">
            <a:extLst>
              <a:ext uri="{FF2B5EF4-FFF2-40B4-BE49-F238E27FC236}">
                <a16:creationId xmlns:a16="http://schemas.microsoft.com/office/drawing/2014/main" xmlns="" id="{F944A85C-0C38-4654-B8CE-4FCE223B051C}"/>
              </a:ext>
            </a:extLst>
          </p:cNvPr>
          <p:cNvSpPr txBox="1"/>
          <p:nvPr/>
        </p:nvSpPr>
        <p:spPr>
          <a:xfrm>
            <a:off x="1891695" y="5563118"/>
            <a:ext cx="5806561" cy="2076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ue Machina" panose="020B0604020202020204" charset="0"/>
                <a:cs typeface="Times New Roman" panose="02020603050405020304" pitchFamily="18" charset="0"/>
              </a:rPr>
              <a:t>Sign Language and</a:t>
            </a:r>
          </a:p>
          <a:p>
            <a:pPr algn="l">
              <a:lnSpc>
                <a:spcPts val="8819"/>
              </a:lnSpc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eue Machina" panose="020B0604020202020204" charset="0"/>
                <a:cs typeface="Times New Roman" panose="02020603050405020304" pitchFamily="18" charset="0"/>
              </a:rPr>
              <a:t>Its Importance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Neue Machina" panose="020B0604020202020204" charset="0"/>
              <a:ea typeface="Neue Machina"/>
              <a:cs typeface="Times New Roman" panose="02020603050405020304" pitchFamily="18" charset="0"/>
              <a:sym typeface="Neue Machina"/>
            </a:endParaRPr>
          </a:p>
        </p:txBody>
      </p:sp>
      <p:pic>
        <p:nvPicPr>
          <p:cNvPr id="15" name="Picture 14" descr="A cartoon of a person with her hand up&#10;&#10;Description automatically generated">
            <a:extLst>
              <a:ext uri="{FF2B5EF4-FFF2-40B4-BE49-F238E27FC236}">
                <a16:creationId xmlns:a16="http://schemas.microsoft.com/office/drawing/2014/main" xmlns="" id="{98996175-1BEC-4131-B9B8-79FE09A4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671534"/>
            <a:ext cx="4038600" cy="4038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A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xmlns="" id="{8B05E3C6-5FAE-4C69-BE73-2326CC91291F}"/>
              </a:ext>
            </a:extLst>
          </p:cNvPr>
          <p:cNvSpPr/>
          <p:nvPr/>
        </p:nvSpPr>
        <p:spPr>
          <a:xfrm>
            <a:off x="723900" y="800100"/>
            <a:ext cx="16840200" cy="8683112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  <p:txBody>
            <a:bodyPr/>
            <a:lstStyle/>
            <a:p>
              <a:endParaRPr lang="en-IN" dirty="0">
                <a:latin typeface="Neue Machina" panose="020B06040202020202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06423" y="6490088"/>
            <a:ext cx="5273960" cy="3066164"/>
            <a:chOff x="0" y="0"/>
            <a:chExt cx="1508670" cy="877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08670" cy="877107"/>
            </a:xfrm>
            <a:custGeom>
              <a:avLst/>
              <a:gdLst/>
              <a:ahLst/>
              <a:cxnLst/>
              <a:rect l="l" t="t" r="r" b="b"/>
              <a:pathLst>
                <a:path w="1508670" h="877107">
                  <a:moveTo>
                    <a:pt x="73398" y="0"/>
                  </a:moveTo>
                  <a:lnTo>
                    <a:pt x="1435272" y="0"/>
                  </a:lnTo>
                  <a:cubicBezTo>
                    <a:pt x="1454738" y="0"/>
                    <a:pt x="1473407" y="7733"/>
                    <a:pt x="1487172" y="21498"/>
                  </a:cubicBezTo>
                  <a:cubicBezTo>
                    <a:pt x="1500937" y="35262"/>
                    <a:pt x="1508670" y="53931"/>
                    <a:pt x="1508670" y="73398"/>
                  </a:cubicBezTo>
                  <a:lnTo>
                    <a:pt x="1508670" y="803710"/>
                  </a:lnTo>
                  <a:cubicBezTo>
                    <a:pt x="1508670" y="844246"/>
                    <a:pt x="1475809" y="877107"/>
                    <a:pt x="1435272" y="877107"/>
                  </a:cubicBezTo>
                  <a:lnTo>
                    <a:pt x="73398" y="877107"/>
                  </a:lnTo>
                  <a:cubicBezTo>
                    <a:pt x="32861" y="877107"/>
                    <a:pt x="0" y="844246"/>
                    <a:pt x="0" y="803710"/>
                  </a:cubicBezTo>
                  <a:lnTo>
                    <a:pt x="0" y="73398"/>
                  </a:lnTo>
                  <a:cubicBezTo>
                    <a:pt x="0" y="32861"/>
                    <a:pt x="32861" y="0"/>
                    <a:pt x="73398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08670" cy="9342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>
                <a:latin typeface="Neue Machina" panose="020B0604020202020204" charset="0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5901433" y="1751362"/>
            <a:ext cx="725138" cy="725138"/>
          </a:xfrm>
          <a:custGeom>
            <a:avLst/>
            <a:gdLst/>
            <a:ahLst/>
            <a:cxnLst/>
            <a:rect l="l" t="t" r="r" b="b"/>
            <a:pathLst>
              <a:path w="725138" h="725138">
                <a:moveTo>
                  <a:pt x="0" y="0"/>
                </a:moveTo>
                <a:lnTo>
                  <a:pt x="725138" y="0"/>
                </a:lnTo>
                <a:lnTo>
                  <a:pt x="725138" y="725139"/>
                </a:lnTo>
                <a:lnTo>
                  <a:pt x="0" y="725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20696" y="6960650"/>
            <a:ext cx="475968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14"/>
              </a:lnSpc>
              <a:spcBef>
                <a:spcPct val="0"/>
              </a:spcBef>
            </a:pPr>
            <a:r>
              <a:rPr lang="en-US" sz="3012" u="none" strike="noStrike" dirty="0">
                <a:solidFill>
                  <a:srgbClr val="48423D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Every goal should be smart Specific, Measurable,</a:t>
            </a:r>
          </a:p>
          <a:p>
            <a:pPr marL="0" lvl="0" indent="0" algn="l">
              <a:lnSpc>
                <a:spcPts val="3614"/>
              </a:lnSpc>
              <a:spcBef>
                <a:spcPct val="0"/>
              </a:spcBef>
            </a:pPr>
            <a:r>
              <a:rPr lang="en-US" sz="3012" u="none" strike="noStrike" dirty="0">
                <a:solidFill>
                  <a:srgbClr val="48423D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Achievable, Relevant, and Time-bound.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10600" y="1903615"/>
            <a:ext cx="7779853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08"/>
              </a:lnSpc>
            </a:pPr>
            <a:r>
              <a:rPr lang="en-US" sz="6707" dirty="0">
                <a:solidFill>
                  <a:srgbClr val="48423D"/>
                </a:solidFill>
                <a:latin typeface="Neue Machina" panose="020B0604020202020204" charset="0"/>
                <a:ea typeface="Neue Machina"/>
                <a:cs typeface="Neue Machina"/>
                <a:sym typeface="Neue Machina"/>
              </a:rPr>
              <a:t>OBJECTIVES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23006" y="5028670"/>
            <a:ext cx="7383379" cy="361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21"/>
              </a:lnSpc>
              <a:spcBef>
                <a:spcPct val="0"/>
              </a:spcBef>
            </a:pPr>
            <a:r>
              <a:rPr lang="en-US" sz="3200" dirty="0">
                <a:solidFill>
                  <a:srgbClr val="48423D"/>
                </a:solidFill>
                <a:latin typeface="Neue Machina" panose="020B0604020202020204" charset="0"/>
                <a:ea typeface="Be Vietnam"/>
                <a:cs typeface="Be Vietnam"/>
                <a:sym typeface="Be Vietnam"/>
              </a:rPr>
              <a:t>Some objectives of ours: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201153" y="454543"/>
            <a:ext cx="2407954" cy="714332"/>
            <a:chOff x="0" y="0"/>
            <a:chExt cx="792742" cy="23517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 panose="020B0604020202020204" charset="0"/>
                  <a:ea typeface="Neue Machina"/>
                  <a:cs typeface="Neue Machina"/>
                  <a:sym typeface="Neue Machina"/>
                </a:rPr>
                <a:t>five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35F5D36F-3488-4779-97EB-5A34F46F954D}"/>
              </a:ext>
            </a:extLst>
          </p:cNvPr>
          <p:cNvSpPr txBox="1"/>
          <p:nvPr/>
        </p:nvSpPr>
        <p:spPr>
          <a:xfrm>
            <a:off x="9525000" y="5705729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Neue Machina" panose="020B0604020202020204" charset="0"/>
              </a:rPr>
              <a:t>Accurate Gesture Recognition</a:t>
            </a:r>
          </a:p>
          <a:p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Neue Machina" panose="020B0604020202020204" charset="0"/>
              </a:rPr>
              <a:t>Robust Feature Extraction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Neue Machina" panose="020B0604020202020204" charset="0"/>
              </a:rPr>
              <a:t>Enhancing Accessibility &amp; Inclusion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latin typeface="Neue Machina" panose="020B0604020202020204" charset="0"/>
              </a:rPr>
              <a:t>Dataset Expansion &amp; Generalization</a:t>
            </a:r>
          </a:p>
        </p:txBody>
      </p:sp>
      <p:pic>
        <p:nvPicPr>
          <p:cNvPr id="20" name="Picture 19" descr="A hand with fingers up and hearts&#10;&#10;Description automatically generated">
            <a:extLst>
              <a:ext uri="{FF2B5EF4-FFF2-40B4-BE49-F238E27FC236}">
                <a16:creationId xmlns:a16="http://schemas.microsoft.com/office/drawing/2014/main" xmlns="" id="{DF1F39EF-87EC-460E-86BE-3E031C9CB15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4"/>
          <a:stretch/>
        </p:blipFill>
        <p:spPr>
          <a:xfrm>
            <a:off x="1548186" y="658490"/>
            <a:ext cx="5790435" cy="50946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xmlns="" id="{71F6A2BA-7F26-475A-9F1F-46585213D61D}"/>
              </a:ext>
            </a:extLst>
          </p:cNvPr>
          <p:cNvSpPr/>
          <p:nvPr/>
        </p:nvSpPr>
        <p:spPr>
          <a:xfrm>
            <a:off x="8162907" y="1383995"/>
            <a:ext cx="6391293" cy="185450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19444975-7277-4ED7-9C38-2BA132B16250}"/>
              </a:ext>
            </a:extLst>
          </p:cNvPr>
          <p:cNvSpPr/>
          <p:nvPr/>
        </p:nvSpPr>
        <p:spPr>
          <a:xfrm>
            <a:off x="8305800" y="1584617"/>
            <a:ext cx="6096000" cy="143873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xmlns="" id="{92AD09CA-04B4-4781-8478-A0C7A7F891A1}"/>
              </a:ext>
            </a:extLst>
          </p:cNvPr>
          <p:cNvSpPr/>
          <p:nvPr/>
        </p:nvSpPr>
        <p:spPr>
          <a:xfrm>
            <a:off x="838200" y="876300"/>
            <a:ext cx="16611600" cy="8670623"/>
          </a:xfrm>
          <a:prstGeom prst="roundRect">
            <a:avLst>
              <a:gd name="adj" fmla="val 2446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1066800" y="1096811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6963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88243" y="469963"/>
            <a:ext cx="2581249" cy="969886"/>
            <a:chOff x="0" y="-84133"/>
            <a:chExt cx="849794" cy="319304"/>
          </a:xfrm>
        </p:grpSpPr>
        <p:sp>
          <p:nvSpPr>
            <p:cNvPr id="6" name="Freeform 6"/>
            <p:cNvSpPr/>
            <p:nvPr/>
          </p:nvSpPr>
          <p:spPr>
            <a:xfrm>
              <a:off x="57052" y="-84133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endParaRPr lang="en-US" sz="1999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71600" y="4451521"/>
            <a:ext cx="4511904" cy="444996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371600" y="1900083"/>
            <a:ext cx="739201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764"/>
              </a:lnSpc>
            </a:pPr>
            <a:r>
              <a:rPr lang="en-US" sz="7537" dirty="0">
                <a:solidFill>
                  <a:srgbClr val="FFFEF9"/>
                </a:solidFill>
                <a:latin typeface="Neue Machina"/>
                <a:ea typeface="Neue Machina"/>
                <a:cs typeface="Neue Machina"/>
                <a:sym typeface="Neue Machina"/>
              </a:rPr>
              <a:t>American </a:t>
            </a:r>
          </a:p>
          <a:p>
            <a:pPr>
              <a:lnSpc>
                <a:spcPts val="7764"/>
              </a:lnSpc>
            </a:pPr>
            <a:r>
              <a:rPr lang="en-US" sz="7537" dirty="0">
                <a:solidFill>
                  <a:srgbClr val="FFFEF9"/>
                </a:solidFill>
                <a:latin typeface="Neue Machina"/>
                <a:ea typeface="Neue Machina"/>
                <a:cs typeface="Neue Machina"/>
                <a:sym typeface="Neue Machina"/>
              </a:rPr>
              <a:t>Sign Language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467600" y="4590021"/>
            <a:ext cx="5436318" cy="363038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99"/>
              </a:lnSpc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EFEF177-073A-4379-94F1-335269A71926}"/>
              </a:ext>
            </a:extLst>
          </p:cNvPr>
          <p:cNvSpPr txBox="1"/>
          <p:nvPr/>
        </p:nvSpPr>
        <p:spPr>
          <a:xfrm>
            <a:off x="1992120" y="62592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six</a:t>
            </a:r>
            <a:endParaRPr lang="en-US" sz="1800" dirty="0">
              <a:solidFill>
                <a:srgbClr val="48423D"/>
              </a:solidFill>
              <a:latin typeface="Neue Machina"/>
              <a:ea typeface="Neue Machina"/>
              <a:cs typeface="Neue Machina"/>
              <a:sym typeface="Neue Machina"/>
            </a:endParaRPr>
          </a:p>
          <a:p>
            <a:pPr algn="ctr"/>
            <a:endParaRPr lang="en-IN" dirty="0"/>
          </a:p>
        </p:txBody>
      </p:sp>
      <p:pic>
        <p:nvPicPr>
          <p:cNvPr id="30" name="Picture 29" descr="A hand with a raised index finger&#10;&#10;Description automatically generated">
            <a:extLst>
              <a:ext uri="{FF2B5EF4-FFF2-40B4-BE49-F238E27FC236}">
                <a16:creationId xmlns:a16="http://schemas.microsoft.com/office/drawing/2014/main" xmlns="" id="{F6E27563-5593-4B3E-B5A9-907A115483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9" t="2498" r="6906" b="3478"/>
          <a:stretch/>
        </p:blipFill>
        <p:spPr>
          <a:xfrm>
            <a:off x="8873747" y="1244388"/>
            <a:ext cx="8201674" cy="302235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13D2EC56-4CA7-43C5-A1E2-CB4681533B81}"/>
              </a:ext>
            </a:extLst>
          </p:cNvPr>
          <p:cNvSpPr/>
          <p:nvPr/>
        </p:nvSpPr>
        <p:spPr>
          <a:xfrm>
            <a:off x="1761538" y="4736094"/>
            <a:ext cx="6468062" cy="3701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Neue Machina" panose="020B0604020202020204" charset="0"/>
              </a:rPr>
              <a:t>Why choose ASL?</a:t>
            </a:r>
          </a:p>
          <a:p>
            <a:endParaRPr lang="en-US" sz="4000" dirty="0">
              <a:latin typeface="Neue Machina" panose="020B0604020202020204" charset="0"/>
            </a:endParaRPr>
          </a:p>
          <a:p>
            <a:pPr algn="just"/>
            <a:r>
              <a:rPr lang="en-US" sz="2400" dirty="0">
                <a:latin typeface="Neue Machina" panose="020B0604020202020204" charset="0"/>
              </a:rPr>
              <a:t>ASL is widely used and well-documented, making it ideal for sign language recognition. Its distinct hands movements enhance accuracy.</a:t>
            </a:r>
            <a:endParaRPr lang="en-IN" dirty="0">
              <a:latin typeface="Neue Machina" panose="020B0604020202020204" charset="0"/>
            </a:endParaRPr>
          </a:p>
          <a:p>
            <a:pPr algn="ctr"/>
            <a:endParaRPr lang="en-IN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54208B6E-D873-4C0F-8163-3197627F6B77}"/>
              </a:ext>
            </a:extLst>
          </p:cNvPr>
          <p:cNvSpPr/>
          <p:nvPr/>
        </p:nvSpPr>
        <p:spPr>
          <a:xfrm>
            <a:off x="9144000" y="4736094"/>
            <a:ext cx="7010400" cy="363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Neue Machina" panose="020B0604020202020204" charset="0"/>
              </a:rPr>
              <a:t>Some of the most widely used sign languages include:</a:t>
            </a:r>
          </a:p>
          <a:p>
            <a:endParaRPr lang="en-US" sz="28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Neue Machina" panose="020B0604020202020204" charset="0"/>
              </a:rPr>
              <a:t>American Sign Language (ASL)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Neue Machina" panose="020B0604020202020204" charset="0"/>
              </a:rPr>
              <a:t>British Sign Language (BSL)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Neue Machina" panose="020B0604020202020204" charset="0"/>
              </a:rPr>
              <a:t>Indian Sign Language (ISL)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Neue Machina" panose="020B0604020202020204" charset="0"/>
              </a:rPr>
              <a:t>International Sign (IS)</a:t>
            </a:r>
            <a:endParaRPr lang="en-IN" sz="28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algn="ctr"/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3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995982" y="470007"/>
            <a:ext cx="2457590" cy="864755"/>
            <a:chOff x="-16341" y="-49522"/>
            <a:chExt cx="809083" cy="284693"/>
          </a:xfrm>
        </p:grpSpPr>
        <p:sp>
          <p:nvSpPr>
            <p:cNvPr id="8" name="Freeform 8"/>
            <p:cNvSpPr/>
            <p:nvPr/>
          </p:nvSpPr>
          <p:spPr>
            <a:xfrm>
              <a:off x="-16341" y="-49522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  <p:txBody>
            <a:bodyPr/>
            <a:lstStyle/>
            <a:p>
              <a:pPr algn="ctr"/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endParaRPr lang="en-US" sz="1999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74350CF-7C95-41AA-A78D-DE1BD13C294A}"/>
              </a:ext>
            </a:extLst>
          </p:cNvPr>
          <p:cNvSpPr/>
          <p:nvPr/>
        </p:nvSpPr>
        <p:spPr>
          <a:xfrm>
            <a:off x="838200" y="878276"/>
            <a:ext cx="16611600" cy="8670623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9F9D6B-EE18-4C16-BAC5-312BB32B187A}"/>
              </a:ext>
            </a:extLst>
          </p:cNvPr>
          <p:cNvSpPr txBox="1"/>
          <p:nvPr/>
        </p:nvSpPr>
        <p:spPr>
          <a:xfrm>
            <a:off x="14323659" y="554140"/>
            <a:ext cx="1752600" cy="418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seven</a:t>
            </a:r>
            <a:endParaRPr lang="en-US" sz="1800" dirty="0">
              <a:solidFill>
                <a:srgbClr val="48423D"/>
              </a:solidFill>
              <a:latin typeface="Neue Machina"/>
              <a:ea typeface="Neue Machina"/>
              <a:cs typeface="Neue Machina"/>
              <a:sym typeface="Neue Machina"/>
            </a:endParaRPr>
          </a:p>
        </p:txBody>
      </p:sp>
      <p:pic>
        <p:nvPicPr>
          <p:cNvPr id="10" name="Picture 9" descr="A diagram of a computer flow&#10;&#10;Description automatically generated with medium confidence">
            <a:extLst>
              <a:ext uri="{FF2B5EF4-FFF2-40B4-BE49-F238E27FC236}">
                <a16:creationId xmlns:a16="http://schemas.microsoft.com/office/drawing/2014/main" xmlns="" id="{0E2FCF77-D4D8-42AB-A237-C0AC4BF9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82" y="2893870"/>
            <a:ext cx="12829035" cy="636443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752600" y="1646996"/>
            <a:ext cx="9116079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5"/>
              </a:lnSpc>
            </a:pPr>
            <a:r>
              <a:rPr lang="en-US" sz="5665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MODEL </a:t>
            </a:r>
          </a:p>
          <a:p>
            <a:pPr algn="l">
              <a:lnSpc>
                <a:spcPts val="5835"/>
              </a:lnSpc>
            </a:pPr>
            <a:r>
              <a:rPr lang="en-US" sz="5665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ARCHITECTURE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51A68E4-C00C-44EB-82E1-32FF12F230D5}"/>
              </a:ext>
            </a:extLst>
          </p:cNvPr>
          <p:cNvSpPr/>
          <p:nvPr/>
        </p:nvSpPr>
        <p:spPr>
          <a:xfrm>
            <a:off x="838200" y="878276"/>
            <a:ext cx="16495609" cy="8597015"/>
          </a:xfrm>
          <a:prstGeom prst="roundRect">
            <a:avLst>
              <a:gd name="adj" fmla="val 2446"/>
            </a:avLst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2"/>
          <p:cNvGrpSpPr/>
          <p:nvPr/>
        </p:nvGrpSpPr>
        <p:grpSpPr>
          <a:xfrm>
            <a:off x="954191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69634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97191" y="2097863"/>
            <a:ext cx="6056393" cy="765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835"/>
              </a:lnSpc>
              <a:spcBef>
                <a:spcPct val="0"/>
              </a:spcBef>
            </a:pPr>
            <a:r>
              <a:rPr lang="en-US" sz="5665" u="sng" strike="noStrike" dirty="0">
                <a:solidFill>
                  <a:srgbClr val="FFFEF9"/>
                </a:solidFill>
                <a:latin typeface="Neue Machina"/>
                <a:ea typeface="Neue Machina"/>
                <a:cs typeface="Neue Machina"/>
                <a:sym typeface="Neue Machina"/>
              </a:rPr>
              <a:t>METHODOLOGY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3563600" y="512309"/>
            <a:ext cx="2407954" cy="714332"/>
            <a:chOff x="0" y="0"/>
            <a:chExt cx="792742" cy="2351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eight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0E38F49F-108A-4003-99C9-A7874C9D6407}"/>
              </a:ext>
            </a:extLst>
          </p:cNvPr>
          <p:cNvSpPr/>
          <p:nvPr/>
        </p:nvSpPr>
        <p:spPr>
          <a:xfrm>
            <a:off x="1763198" y="3814254"/>
            <a:ext cx="5751409" cy="40300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Neue Machina" panose="020B0604020202020204" charset="0"/>
              </a:rPr>
              <a:t>Convolutional Layers	: 03</a:t>
            </a:r>
          </a:p>
          <a:p>
            <a:pPr algn="just"/>
            <a:endParaRPr lang="en-IN" sz="24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Neue Machina" panose="020B0604020202020204" charset="0"/>
              </a:rPr>
              <a:t>Each convolutional block contain - convo 2D layer, batch normalization, max pooling layer, drop out layer</a:t>
            </a:r>
          </a:p>
          <a:p>
            <a:pPr algn="just"/>
            <a:endParaRPr lang="en-IN" sz="24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Neue Machina" panose="020B0604020202020204" charset="0"/>
              </a:rPr>
              <a:t>Activation Functions	: </a:t>
            </a:r>
            <a:r>
              <a:rPr lang="en-IN" sz="2400" dirty="0" err="1">
                <a:solidFill>
                  <a:schemeClr val="tx1"/>
                </a:solidFill>
                <a:latin typeface="Neue Machina" panose="020B0604020202020204" charset="0"/>
              </a:rPr>
              <a:t>ReLU</a:t>
            </a:r>
            <a:endParaRPr lang="en-IN" sz="24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algn="just"/>
            <a:endParaRPr lang="en-IN" sz="2400" dirty="0">
              <a:solidFill>
                <a:schemeClr val="tx1"/>
              </a:solidFill>
              <a:latin typeface="Neue Machina" panose="020B0604020202020204" charset="0"/>
            </a:endParaRP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Neue Machina" panose="020B0604020202020204" charset="0"/>
              </a:rPr>
              <a:t>Learning Rate		: </a:t>
            </a:r>
            <a:r>
              <a:rPr lang="en-IN" sz="2400" dirty="0" smtClean="0">
                <a:solidFill>
                  <a:schemeClr val="tx1"/>
                </a:solidFill>
                <a:latin typeface="Neue Machina" panose="020B0604020202020204" charset="0"/>
              </a:rPr>
              <a:t>0.001</a:t>
            </a:r>
            <a:endParaRPr lang="en-IN" sz="2400" dirty="0">
              <a:solidFill>
                <a:schemeClr val="tx1"/>
              </a:solidFill>
              <a:latin typeface="Neue Machina" panose="020B060402020202020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734AF5A7-492D-4491-9757-E960DAB89C5B}"/>
              </a:ext>
            </a:extLst>
          </p:cNvPr>
          <p:cNvSpPr/>
          <p:nvPr/>
        </p:nvSpPr>
        <p:spPr>
          <a:xfrm>
            <a:off x="7891999" y="5524500"/>
            <a:ext cx="8915400" cy="34290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Data Collection	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Neue Machina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Model Development		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Neue Machina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Model Evaluation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Neue Machina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Implementation and Deployment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n>
                <a:solidFill>
                  <a:schemeClr val="tx1"/>
                </a:solidFill>
              </a:ln>
              <a:latin typeface="Neue Machina" panose="020B060402020202020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23524287-2AE2-46E9-A8C1-D6B13B6F0FD3}"/>
              </a:ext>
            </a:extLst>
          </p:cNvPr>
          <p:cNvSpPr/>
          <p:nvPr/>
        </p:nvSpPr>
        <p:spPr>
          <a:xfrm>
            <a:off x="11887200" y="5829300"/>
            <a:ext cx="3886200" cy="1371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Model Training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>
                <a:latin typeface="Neue Machina" panose="020B0604020202020204" charset="0"/>
              </a:rPr>
              <a:t>Data Pre-processing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>
              <a:latin typeface="Neue Machina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</p:txBody>
      </p:sp>
      <p:pic>
        <p:nvPicPr>
          <p:cNvPr id="12" name="Picture 11" descr="A graph of a performance curve&#10;&#10;Description automatically generated with medium confidence">
            <a:extLst>
              <a:ext uri="{FF2B5EF4-FFF2-40B4-BE49-F238E27FC236}">
                <a16:creationId xmlns:a16="http://schemas.microsoft.com/office/drawing/2014/main" xmlns="" id="{98FC2BB0-13F9-495B-AD0C-262DB32D3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380175"/>
            <a:ext cx="6079074" cy="3754722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2B6531D2-DFD2-4A83-B438-5E18E61511EA}"/>
              </a:ext>
            </a:extLst>
          </p:cNvPr>
          <p:cNvSpPr/>
          <p:nvPr/>
        </p:nvSpPr>
        <p:spPr>
          <a:xfrm>
            <a:off x="838200" y="878276"/>
            <a:ext cx="16611600" cy="8670623"/>
          </a:xfrm>
          <a:prstGeom prst="roundRect">
            <a:avLst>
              <a:gd name="adj" fmla="val 2446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xmlns="" id="{CBA51F4F-45E4-408F-93F6-5B6BF3C7F4A1}"/>
              </a:ext>
            </a:extLst>
          </p:cNvPr>
          <p:cNvGrpSpPr/>
          <p:nvPr/>
        </p:nvGrpSpPr>
        <p:grpSpPr>
          <a:xfrm>
            <a:off x="1028700" y="1104900"/>
            <a:ext cx="16230600" cy="8229600"/>
            <a:chOff x="0" y="0"/>
            <a:chExt cx="4274726" cy="216746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xmlns="" id="{BE3D9D25-5799-4940-A693-7718CC613E47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3850" y="0"/>
                  </a:moveTo>
                  <a:lnTo>
                    <a:pt x="4250876" y="0"/>
                  </a:lnTo>
                  <a:cubicBezTo>
                    <a:pt x="4257201" y="0"/>
                    <a:pt x="4263268" y="2513"/>
                    <a:pt x="4267741" y="6985"/>
                  </a:cubicBezTo>
                  <a:cubicBezTo>
                    <a:pt x="4272213" y="11458"/>
                    <a:pt x="4274726" y="17524"/>
                    <a:pt x="4274726" y="23850"/>
                  </a:cubicBezTo>
                  <a:lnTo>
                    <a:pt x="4274726" y="2143617"/>
                  </a:lnTo>
                  <a:cubicBezTo>
                    <a:pt x="4274726" y="2149942"/>
                    <a:pt x="4272213" y="2156009"/>
                    <a:pt x="4267741" y="2160481"/>
                  </a:cubicBezTo>
                  <a:cubicBezTo>
                    <a:pt x="4263268" y="2164954"/>
                    <a:pt x="4257201" y="2167467"/>
                    <a:pt x="4250876" y="2167467"/>
                  </a:cubicBezTo>
                  <a:lnTo>
                    <a:pt x="23850" y="2167467"/>
                  </a:lnTo>
                  <a:cubicBezTo>
                    <a:pt x="17524" y="2167467"/>
                    <a:pt x="11458" y="2164954"/>
                    <a:pt x="6985" y="2160481"/>
                  </a:cubicBezTo>
                  <a:cubicBezTo>
                    <a:pt x="2513" y="2156009"/>
                    <a:pt x="0" y="2149942"/>
                    <a:pt x="0" y="2143617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EF9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xmlns="" id="{07F89BAB-AA8A-4801-8CAC-D6C08AB83A55}"/>
                </a:ext>
              </a:extLst>
            </p:cNvPr>
            <p:cNvSpPr txBox="1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TextBox 11">
            <a:extLst>
              <a:ext uri="{FF2B5EF4-FFF2-40B4-BE49-F238E27FC236}">
                <a16:creationId xmlns:a16="http://schemas.microsoft.com/office/drawing/2014/main" xmlns="" id="{7876040F-0AC4-4AB8-96FE-9BD1EA0D3907}"/>
              </a:ext>
            </a:extLst>
          </p:cNvPr>
          <p:cNvSpPr txBox="1"/>
          <p:nvPr/>
        </p:nvSpPr>
        <p:spPr>
          <a:xfrm>
            <a:off x="1811560" y="1808210"/>
            <a:ext cx="9116079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5"/>
              </a:lnSpc>
            </a:pPr>
            <a:r>
              <a:rPr lang="en-US" sz="5665" dirty="0">
                <a:solidFill>
                  <a:srgbClr val="48423D"/>
                </a:solidFill>
                <a:latin typeface="Neue Machina"/>
                <a:ea typeface="Neue Machina"/>
                <a:cs typeface="Neue Machina"/>
                <a:sym typeface="Neue Machina"/>
              </a:rPr>
              <a:t>RESULT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F752216-DC20-4799-85B7-7543EC9C3BC0}"/>
              </a:ext>
            </a:extLst>
          </p:cNvPr>
          <p:cNvCxnSpPr>
            <a:cxnSpLocks/>
          </p:cNvCxnSpPr>
          <p:nvPr/>
        </p:nvCxnSpPr>
        <p:spPr>
          <a:xfrm>
            <a:off x="1676400" y="2476500"/>
            <a:ext cx="687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EC45B00-E433-47A3-859B-AFE26DDE1D1B}"/>
              </a:ext>
            </a:extLst>
          </p:cNvPr>
          <p:cNvCxnSpPr>
            <a:cxnSpLocks/>
          </p:cNvCxnSpPr>
          <p:nvPr/>
        </p:nvCxnSpPr>
        <p:spPr>
          <a:xfrm>
            <a:off x="1828800" y="2628900"/>
            <a:ext cx="6875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hand holding up a wall&#10;&#10;Description automatically generated">
            <a:extLst>
              <a:ext uri="{FF2B5EF4-FFF2-40B4-BE49-F238E27FC236}">
                <a16:creationId xmlns:a16="http://schemas.microsoft.com/office/drawing/2014/main" xmlns="" id="{E4986F18-8F92-4624-B465-20EFCBBB4B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956"/>
          <a:stretch/>
        </p:blipFill>
        <p:spPr>
          <a:xfrm>
            <a:off x="12613356" y="4629150"/>
            <a:ext cx="3979640" cy="4400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941489-F08D-4394-9382-98E2CA5E989F}"/>
              </a:ext>
            </a:extLst>
          </p:cNvPr>
          <p:cNvSpPr txBox="1"/>
          <p:nvPr/>
        </p:nvSpPr>
        <p:spPr>
          <a:xfrm>
            <a:off x="9594139" y="88581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eue Machina" panose="020B0604020202020204" charset="0"/>
              </a:rPr>
              <a:t>Result Demo 1</a:t>
            </a:r>
            <a:endParaRPr lang="en-IN" sz="2000" dirty="0">
              <a:latin typeface="Neue Machina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AA2351E-8B42-42F0-ABCE-CD65081DFEB8}"/>
              </a:ext>
            </a:extLst>
          </p:cNvPr>
          <p:cNvSpPr txBox="1"/>
          <p:nvPr/>
        </p:nvSpPr>
        <p:spPr>
          <a:xfrm>
            <a:off x="13623710" y="885819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eue Machina" panose="020B0604020202020204" charset="0"/>
              </a:rPr>
              <a:t>Result Demo 2</a:t>
            </a:r>
            <a:endParaRPr lang="en-IN" sz="2000" dirty="0">
              <a:latin typeface="Neue Machina" panose="020B0604020202020204" charset="0"/>
            </a:endParaRPr>
          </a:p>
        </p:txBody>
      </p:sp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xmlns="" id="{051BDA86-ADD3-4267-BD1B-D1B5208E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125407"/>
              </p:ext>
            </p:extLst>
          </p:nvPr>
        </p:nvGraphicFramePr>
        <p:xfrm>
          <a:off x="2267706" y="4565693"/>
          <a:ext cx="5334000" cy="33542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xmlns="" val="215609552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xmlns="" val="1154784583"/>
                    </a:ext>
                  </a:extLst>
                </a:gridCol>
              </a:tblGrid>
              <a:tr h="1312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Metric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Value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0968423"/>
                  </a:ext>
                </a:extLst>
              </a:tr>
              <a:tr h="4835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Train_Accuracy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99.03%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1149523"/>
                  </a:ext>
                </a:extLst>
              </a:tr>
              <a:tr h="5429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Train_loss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3.02%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04915794"/>
                  </a:ext>
                </a:extLst>
              </a:tr>
              <a:tr h="483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Val_accuracy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99.98%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2987133"/>
                  </a:ext>
                </a:extLst>
              </a:tr>
              <a:tr h="4835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Val_loss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0.33%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21394028"/>
                  </a:ext>
                </a:extLst>
              </a:tr>
              <a:tr h="4806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Test_Accuracy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90.33%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22480982"/>
                  </a:ext>
                </a:extLst>
              </a:tr>
              <a:tr h="4835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Test_loss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31.77%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5833502"/>
                  </a:ext>
                </a:extLst>
              </a:tr>
            </a:tbl>
          </a:graphicData>
        </a:graphic>
      </p:graphicFrame>
      <p:pic>
        <p:nvPicPr>
          <p:cNvPr id="32" name="Picture 31" descr="A black and white illustration of a hand with a letter&#10;&#10;Description automatically generated">
            <a:extLst>
              <a:ext uri="{FF2B5EF4-FFF2-40B4-BE49-F238E27FC236}">
                <a16:creationId xmlns:a16="http://schemas.microsoft.com/office/drawing/2014/main" xmlns="" id="{829BAAAC-88E7-46D2-9596-AB71BB83EE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7"/>
          <a:stretch/>
        </p:blipFill>
        <p:spPr>
          <a:xfrm>
            <a:off x="13019590" y="1714500"/>
            <a:ext cx="2579221" cy="3043238"/>
          </a:xfrm>
          <a:prstGeom prst="rect">
            <a:avLst/>
          </a:prstGeom>
        </p:spPr>
      </p:pic>
      <p:grpSp>
        <p:nvGrpSpPr>
          <p:cNvPr id="17" name="Group 7">
            <a:extLst>
              <a:ext uri="{FF2B5EF4-FFF2-40B4-BE49-F238E27FC236}">
                <a16:creationId xmlns:a16="http://schemas.microsoft.com/office/drawing/2014/main" xmlns="" id="{065823EF-F281-40CD-AFB5-070473C2B858}"/>
              </a:ext>
            </a:extLst>
          </p:cNvPr>
          <p:cNvGrpSpPr/>
          <p:nvPr/>
        </p:nvGrpSpPr>
        <p:grpSpPr>
          <a:xfrm>
            <a:off x="14127256" y="492095"/>
            <a:ext cx="2407954" cy="714332"/>
            <a:chOff x="0" y="0"/>
            <a:chExt cx="792742" cy="235171"/>
          </a:xfrm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ABC01449-1E30-4E08-9CB2-59E600E3FF1D}"/>
                </a:ext>
              </a:extLst>
            </p:cNvPr>
            <p:cNvSpPr/>
            <p:nvPr/>
          </p:nvSpPr>
          <p:spPr>
            <a:xfrm>
              <a:off x="0" y="0"/>
              <a:ext cx="792742" cy="235171"/>
            </a:xfrm>
            <a:custGeom>
              <a:avLst/>
              <a:gdLst/>
              <a:ahLst/>
              <a:cxnLst/>
              <a:rect l="l" t="t" r="r" b="b"/>
              <a:pathLst>
                <a:path w="792742" h="235171">
                  <a:moveTo>
                    <a:pt x="117586" y="0"/>
                  </a:moveTo>
                  <a:lnTo>
                    <a:pt x="675156" y="0"/>
                  </a:lnTo>
                  <a:cubicBezTo>
                    <a:pt x="740097" y="0"/>
                    <a:pt x="792742" y="52645"/>
                    <a:pt x="792742" y="117586"/>
                  </a:cubicBezTo>
                  <a:lnTo>
                    <a:pt x="792742" y="117586"/>
                  </a:lnTo>
                  <a:cubicBezTo>
                    <a:pt x="792742" y="182526"/>
                    <a:pt x="740097" y="235171"/>
                    <a:pt x="675156" y="235171"/>
                  </a:cubicBezTo>
                  <a:lnTo>
                    <a:pt x="117586" y="235171"/>
                  </a:lnTo>
                  <a:cubicBezTo>
                    <a:pt x="52645" y="235171"/>
                    <a:pt x="0" y="182526"/>
                    <a:pt x="0" y="117586"/>
                  </a:cubicBezTo>
                  <a:lnTo>
                    <a:pt x="0" y="117586"/>
                  </a:lnTo>
                  <a:cubicBezTo>
                    <a:pt x="0" y="52645"/>
                    <a:pt x="52645" y="0"/>
                    <a:pt x="117586" y="0"/>
                  </a:cubicBezTo>
                  <a:close/>
                </a:path>
              </a:pathLst>
            </a:custGeom>
            <a:solidFill>
              <a:srgbClr val="FFFEF9"/>
            </a:solidFill>
            <a:ln w="9525" cap="rnd">
              <a:solidFill>
                <a:srgbClr val="696344"/>
              </a:solidFill>
              <a:prstDash val="solid"/>
              <a:round/>
            </a:ln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xmlns="" id="{3E9B8F99-5BBA-4124-A18A-61B55B98437E}"/>
                </a:ext>
              </a:extLst>
            </p:cNvPr>
            <p:cNvSpPr txBox="1"/>
            <p:nvPr/>
          </p:nvSpPr>
          <p:spPr>
            <a:xfrm>
              <a:off x="0" y="-47625"/>
              <a:ext cx="792742" cy="282796"/>
            </a:xfrm>
            <a:prstGeom prst="rect">
              <a:avLst/>
            </a:prstGeom>
          </p:spPr>
          <p:txBody>
            <a:bodyPr lIns="40640" tIns="40640" rIns="40640" bIns="4064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dirty="0">
                  <a:solidFill>
                    <a:srgbClr val="48423D"/>
                  </a:solidFill>
                  <a:latin typeface="Neue Machina"/>
                  <a:ea typeface="Neue Machina"/>
                  <a:cs typeface="Neue Machina"/>
                  <a:sym typeface="Neue Machina"/>
                </a:rPr>
                <a:t>nine</a:t>
              </a:r>
            </a:p>
          </p:txBody>
        </p:sp>
      </p:grpSp>
      <p:pic>
        <p:nvPicPr>
          <p:cNvPr id="3" name="Picture 2" descr="A hand holding up a pen&#10;&#10;Description automatically generated">
            <a:extLst>
              <a:ext uri="{FF2B5EF4-FFF2-40B4-BE49-F238E27FC236}">
                <a16:creationId xmlns:a16="http://schemas.microsoft.com/office/drawing/2014/main" xmlns="" id="{A06E84CA-48D4-4D96-BEC9-0113262680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3" r="8884"/>
          <a:stretch/>
        </p:blipFill>
        <p:spPr>
          <a:xfrm>
            <a:off x="8228782" y="4442891"/>
            <a:ext cx="4313960" cy="4400550"/>
          </a:xfrm>
          <a:prstGeom prst="rect">
            <a:avLst/>
          </a:prstGeom>
        </p:spPr>
      </p:pic>
      <p:pic>
        <p:nvPicPr>
          <p:cNvPr id="5" name="Picture 4" descr="A black and white drawing of a hand&#10;&#10;Description automatically generated">
            <a:extLst>
              <a:ext uri="{FF2B5EF4-FFF2-40B4-BE49-F238E27FC236}">
                <a16:creationId xmlns:a16="http://schemas.microsoft.com/office/drawing/2014/main" xmlns="" id="{79BFBBBD-DF9D-4B27-B01A-20FDA1FE71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43" y="1714500"/>
            <a:ext cx="1117881" cy="263188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6EB6A49C-A085-4BF8-BE41-64312AC68ED4}"/>
              </a:ext>
            </a:extLst>
          </p:cNvPr>
          <p:cNvSpPr/>
          <p:nvPr/>
        </p:nvSpPr>
        <p:spPr>
          <a:xfrm>
            <a:off x="2362200" y="3419441"/>
            <a:ext cx="4419600" cy="9938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Neue Machina" panose="020B0604020202020204" charset="0"/>
              </a:rPr>
              <a:t>By training the model we got :</a:t>
            </a:r>
            <a:endParaRPr lang="en-IN" sz="2400" dirty="0">
              <a:latin typeface="Neue Machin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64358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353</Words>
  <Application>Microsoft Office PowerPoint</Application>
  <PresentationFormat>Custom</PresentationFormat>
  <Paragraphs>132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Courier New</vt:lpstr>
      <vt:lpstr>Wingdings</vt:lpstr>
      <vt:lpstr>Neue Machina</vt:lpstr>
      <vt:lpstr>Times New Roman</vt:lpstr>
      <vt:lpstr>Open Sans</vt:lpstr>
      <vt:lpstr>Be Vietnam</vt:lpstr>
      <vt:lpstr>Castellar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architecture, it is a detailed plan or design for building a structure. In the same way, the structural features of a text help guide us when reading.</dc:title>
  <dc:creator>hp</dc:creator>
  <cp:lastModifiedBy>hp</cp:lastModifiedBy>
  <cp:revision>28</cp:revision>
  <dcterms:created xsi:type="dcterms:W3CDTF">2006-08-16T00:00:00Z</dcterms:created>
  <dcterms:modified xsi:type="dcterms:W3CDTF">2025-02-24T05:35:08Z</dcterms:modified>
  <dc:identifier>DAGfJ-sJ0aw</dc:identifier>
</cp:coreProperties>
</file>