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8" r:id="rId2"/>
    <p:sldId id="269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c20f7f8de3ae7ea/Documents/directed_graph_excel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Computational</a:t>
            </a:r>
            <a:r>
              <a:rPr lang="en-US" baseline="0"/>
              <a:t> time VS Number of vertices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Computational time(ms)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-0.14393213447788522"/>
                  <c:y val="8.3626781400335595E-2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102</c:v>
                </c:pt>
                <c:pt idx="2">
                  <c:v>229</c:v>
                </c:pt>
                <c:pt idx="3">
                  <c:v>409</c:v>
                </c:pt>
                <c:pt idx="4">
                  <c:v>646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4B-4A58-BBA7-5A5E73FDBA0F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1516873535"/>
        <c:axId val="1516864895"/>
      </c:scatterChart>
      <c:valAx>
        <c:axId val="1516873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vertices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864895"/>
        <c:crosses val="autoZero"/>
        <c:crossBetween val="midCat"/>
      </c:valAx>
      <c:valAx>
        <c:axId val="151686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Computational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873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BD2C6-B75F-4CB5-9630-4424949F2DF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511E6-098C-4139-A70C-CE56C9091CE4}">
      <dgm:prSet/>
      <dgm:spPr/>
      <dgm:t>
        <a:bodyPr/>
        <a:lstStyle/>
        <a:p>
          <a:r>
            <a:rPr lang="en-US" b="1" i="0" baseline="0"/>
            <a:t>Optimize Algorithm</a:t>
          </a:r>
          <a:r>
            <a:rPr lang="en-US" b="0" i="0" baseline="0"/>
            <a:t>:</a:t>
          </a:r>
          <a:endParaRPr lang="en-US"/>
        </a:p>
      </dgm:t>
    </dgm:pt>
    <dgm:pt modelId="{7DFF98CC-8226-4407-89F6-53B91E693463}" type="parTrans" cxnId="{9FE056B5-6705-48CF-BE36-F67C7A720193}">
      <dgm:prSet/>
      <dgm:spPr/>
      <dgm:t>
        <a:bodyPr/>
        <a:lstStyle/>
        <a:p>
          <a:endParaRPr lang="en-US"/>
        </a:p>
      </dgm:t>
    </dgm:pt>
    <dgm:pt modelId="{D90D65F2-4CCF-4F9E-8C18-AA1141BE4C00}" type="sibTrans" cxnId="{9FE056B5-6705-48CF-BE36-F67C7A720193}">
      <dgm:prSet/>
      <dgm:spPr/>
      <dgm:t>
        <a:bodyPr/>
        <a:lstStyle/>
        <a:p>
          <a:endParaRPr lang="en-US"/>
        </a:p>
      </dgm:t>
    </dgm:pt>
    <dgm:pt modelId="{6FDF9F57-7E92-4096-9006-AE2F0F05ED7C}">
      <dgm:prSet/>
      <dgm:spPr/>
      <dgm:t>
        <a:bodyPr/>
        <a:lstStyle/>
        <a:p>
          <a:r>
            <a:rPr lang="en-US" b="0" i="0" baseline="0"/>
            <a:t>Explore more efficient algorithms, such as adjacency lists for sparse graphs.</a:t>
          </a:r>
          <a:endParaRPr lang="en-US"/>
        </a:p>
      </dgm:t>
    </dgm:pt>
    <dgm:pt modelId="{CC610B09-19D3-4DE6-85B0-8CB87A605E92}" type="parTrans" cxnId="{9FC768B4-99E3-400D-9558-531215188D2D}">
      <dgm:prSet/>
      <dgm:spPr/>
      <dgm:t>
        <a:bodyPr/>
        <a:lstStyle/>
        <a:p>
          <a:endParaRPr lang="en-US"/>
        </a:p>
      </dgm:t>
    </dgm:pt>
    <dgm:pt modelId="{CBA29E32-F52C-4223-844C-E3989EC8888A}" type="sibTrans" cxnId="{9FC768B4-99E3-400D-9558-531215188D2D}">
      <dgm:prSet/>
      <dgm:spPr/>
      <dgm:t>
        <a:bodyPr/>
        <a:lstStyle/>
        <a:p>
          <a:endParaRPr lang="en-US"/>
        </a:p>
      </dgm:t>
    </dgm:pt>
    <dgm:pt modelId="{36B28D2F-F31A-430B-AFD3-087A96062401}">
      <dgm:prSet/>
      <dgm:spPr/>
      <dgm:t>
        <a:bodyPr/>
        <a:lstStyle/>
        <a:p>
          <a:r>
            <a:rPr lang="en-US" b="1" i="0" baseline="0"/>
            <a:t>Scalability Analysis</a:t>
          </a:r>
          <a:r>
            <a:rPr lang="en-US" b="0" i="0" baseline="0"/>
            <a:t>:</a:t>
          </a:r>
          <a:endParaRPr lang="en-US"/>
        </a:p>
      </dgm:t>
    </dgm:pt>
    <dgm:pt modelId="{31682BC3-89BB-457C-9285-D22025C4B3EE}" type="parTrans" cxnId="{0995F8AD-DD0E-443A-8A1C-4A1C0BBDB716}">
      <dgm:prSet/>
      <dgm:spPr/>
      <dgm:t>
        <a:bodyPr/>
        <a:lstStyle/>
        <a:p>
          <a:endParaRPr lang="en-US"/>
        </a:p>
      </dgm:t>
    </dgm:pt>
    <dgm:pt modelId="{E6B20CD7-8580-4DCA-B4EE-6B05F7315D84}" type="sibTrans" cxnId="{0995F8AD-DD0E-443A-8A1C-4A1C0BBDB716}">
      <dgm:prSet/>
      <dgm:spPr/>
      <dgm:t>
        <a:bodyPr/>
        <a:lstStyle/>
        <a:p>
          <a:endParaRPr lang="en-US"/>
        </a:p>
      </dgm:t>
    </dgm:pt>
    <dgm:pt modelId="{39141FAD-0078-4D62-B223-1210C32B0C26}">
      <dgm:prSet/>
      <dgm:spPr/>
      <dgm:t>
        <a:bodyPr/>
        <a:lstStyle/>
        <a:p>
          <a:r>
            <a:rPr lang="en-US" b="0" i="0" baseline="0"/>
            <a:t>Evaluate scalability for datasets with millions of vertices.</a:t>
          </a:r>
          <a:endParaRPr lang="en-US"/>
        </a:p>
      </dgm:t>
    </dgm:pt>
    <dgm:pt modelId="{AC3C8872-C575-49EC-A5D6-A608C27B3682}" type="parTrans" cxnId="{D481E9C8-2706-429B-BE14-F2DD7E60FBEC}">
      <dgm:prSet/>
      <dgm:spPr/>
      <dgm:t>
        <a:bodyPr/>
        <a:lstStyle/>
        <a:p>
          <a:endParaRPr lang="en-US"/>
        </a:p>
      </dgm:t>
    </dgm:pt>
    <dgm:pt modelId="{2335A3F5-7721-49EB-82EB-24FB50EDA68D}" type="sibTrans" cxnId="{D481E9C8-2706-429B-BE14-F2DD7E60FBEC}">
      <dgm:prSet/>
      <dgm:spPr/>
      <dgm:t>
        <a:bodyPr/>
        <a:lstStyle/>
        <a:p>
          <a:endParaRPr lang="en-US"/>
        </a:p>
      </dgm:t>
    </dgm:pt>
    <dgm:pt modelId="{C89F0408-70AB-4332-9A75-2FDFA56D5092}">
      <dgm:prSet/>
      <dgm:spPr/>
      <dgm:t>
        <a:bodyPr/>
        <a:lstStyle/>
        <a:p>
          <a:r>
            <a:rPr lang="en-US" b="1" i="0" baseline="0"/>
            <a:t>Parallel Processing</a:t>
          </a:r>
          <a:r>
            <a:rPr lang="en-US" b="0" i="0" baseline="0"/>
            <a:t>:</a:t>
          </a:r>
          <a:endParaRPr lang="en-US"/>
        </a:p>
      </dgm:t>
    </dgm:pt>
    <dgm:pt modelId="{AC5ECBFC-921C-4115-AFCB-8F98AD25FBA9}" type="parTrans" cxnId="{08248D35-C95C-44BC-B183-47D68AFE8D14}">
      <dgm:prSet/>
      <dgm:spPr/>
      <dgm:t>
        <a:bodyPr/>
        <a:lstStyle/>
        <a:p>
          <a:endParaRPr lang="en-US"/>
        </a:p>
      </dgm:t>
    </dgm:pt>
    <dgm:pt modelId="{983905F3-98E5-4416-956F-77218CC11D16}" type="sibTrans" cxnId="{08248D35-C95C-44BC-B183-47D68AFE8D14}">
      <dgm:prSet/>
      <dgm:spPr/>
      <dgm:t>
        <a:bodyPr/>
        <a:lstStyle/>
        <a:p>
          <a:endParaRPr lang="en-US"/>
        </a:p>
      </dgm:t>
    </dgm:pt>
    <dgm:pt modelId="{031B7A28-1BCC-451B-BD79-A278981EEEFD}">
      <dgm:prSet/>
      <dgm:spPr/>
      <dgm:t>
        <a:bodyPr/>
        <a:lstStyle/>
        <a:p>
          <a:r>
            <a:rPr lang="en-US" b="0" i="0" baseline="0"/>
            <a:t>Implement parallel computation to speed up processing for large graphs.</a:t>
          </a:r>
          <a:endParaRPr lang="en-US"/>
        </a:p>
      </dgm:t>
    </dgm:pt>
    <dgm:pt modelId="{EBC0B40B-147D-4925-A515-8797781BB922}" type="parTrans" cxnId="{BB45F5F6-8989-48B5-9FB0-9BDA9ED5E7C6}">
      <dgm:prSet/>
      <dgm:spPr/>
      <dgm:t>
        <a:bodyPr/>
        <a:lstStyle/>
        <a:p>
          <a:endParaRPr lang="en-US"/>
        </a:p>
      </dgm:t>
    </dgm:pt>
    <dgm:pt modelId="{8FFB7425-3070-48FE-9951-ABB23088BAA7}" type="sibTrans" cxnId="{BB45F5F6-8989-48B5-9FB0-9BDA9ED5E7C6}">
      <dgm:prSet/>
      <dgm:spPr/>
      <dgm:t>
        <a:bodyPr/>
        <a:lstStyle/>
        <a:p>
          <a:endParaRPr lang="en-US"/>
        </a:p>
      </dgm:t>
    </dgm:pt>
    <dgm:pt modelId="{E846F6A4-87CD-43B9-925C-E35EEF626A13}">
      <dgm:prSet/>
      <dgm:spPr/>
      <dgm:t>
        <a:bodyPr/>
        <a:lstStyle/>
        <a:p>
          <a:r>
            <a:rPr lang="en-US" b="1" i="0" baseline="0"/>
            <a:t>Dynamic Graph Support</a:t>
          </a:r>
          <a:r>
            <a:rPr lang="en-US" b="0" i="0" baseline="0"/>
            <a:t>:</a:t>
          </a:r>
          <a:endParaRPr lang="en-US"/>
        </a:p>
      </dgm:t>
    </dgm:pt>
    <dgm:pt modelId="{64FC691B-7D37-4109-9F84-11489A6122D0}" type="parTrans" cxnId="{16E61D32-3881-4132-A52A-FBA15DC8633C}">
      <dgm:prSet/>
      <dgm:spPr/>
      <dgm:t>
        <a:bodyPr/>
        <a:lstStyle/>
        <a:p>
          <a:endParaRPr lang="en-US"/>
        </a:p>
      </dgm:t>
    </dgm:pt>
    <dgm:pt modelId="{29675BE5-37B2-4870-AACC-9FEA3B45C0B2}" type="sibTrans" cxnId="{16E61D32-3881-4132-A52A-FBA15DC8633C}">
      <dgm:prSet/>
      <dgm:spPr/>
      <dgm:t>
        <a:bodyPr/>
        <a:lstStyle/>
        <a:p>
          <a:endParaRPr lang="en-US"/>
        </a:p>
      </dgm:t>
    </dgm:pt>
    <dgm:pt modelId="{60D3C737-9ADC-46B4-B3FA-E37609AFA180}">
      <dgm:prSet/>
      <dgm:spPr/>
      <dgm:t>
        <a:bodyPr/>
        <a:lstStyle/>
        <a:p>
          <a:r>
            <a:rPr lang="en-US" b="0" i="0" baseline="0"/>
            <a:t>Extend the program to handle dynamic graphs, enabling edge addition or removal without recomputation.</a:t>
          </a:r>
          <a:endParaRPr lang="en-US"/>
        </a:p>
      </dgm:t>
    </dgm:pt>
    <dgm:pt modelId="{B87D4118-BF01-43F6-A6AC-DDE14C362A19}" type="parTrans" cxnId="{DBF04CE5-4B2D-4FA1-80B3-B765C6ADA203}">
      <dgm:prSet/>
      <dgm:spPr/>
      <dgm:t>
        <a:bodyPr/>
        <a:lstStyle/>
        <a:p>
          <a:endParaRPr lang="en-US"/>
        </a:p>
      </dgm:t>
    </dgm:pt>
    <dgm:pt modelId="{298EBB41-2043-4028-A7A1-9B21E5627104}" type="sibTrans" cxnId="{DBF04CE5-4B2D-4FA1-80B3-B765C6ADA203}">
      <dgm:prSet/>
      <dgm:spPr/>
      <dgm:t>
        <a:bodyPr/>
        <a:lstStyle/>
        <a:p>
          <a:endParaRPr lang="en-US"/>
        </a:p>
      </dgm:t>
    </dgm:pt>
    <dgm:pt modelId="{F35840BD-63FB-4738-A2F6-0C3DBE98020E}">
      <dgm:prSet/>
      <dgm:spPr/>
      <dgm:t>
        <a:bodyPr/>
        <a:lstStyle/>
        <a:p>
          <a:r>
            <a:rPr lang="en-US" b="1" i="0" baseline="0"/>
            <a:t>Alternative Applications</a:t>
          </a:r>
          <a:r>
            <a:rPr lang="en-US" b="0" i="0" baseline="0"/>
            <a:t>:</a:t>
          </a:r>
          <a:endParaRPr lang="en-US"/>
        </a:p>
      </dgm:t>
    </dgm:pt>
    <dgm:pt modelId="{6A3A0403-F7A5-43AC-B5E8-21B4D453EB49}" type="parTrans" cxnId="{253B0AA0-24D5-4A6F-BCB2-8708D592976F}">
      <dgm:prSet/>
      <dgm:spPr/>
      <dgm:t>
        <a:bodyPr/>
        <a:lstStyle/>
        <a:p>
          <a:endParaRPr lang="en-US"/>
        </a:p>
      </dgm:t>
    </dgm:pt>
    <dgm:pt modelId="{6AAADCF6-6A41-4BDE-A987-AA268F99AFE8}" type="sibTrans" cxnId="{253B0AA0-24D5-4A6F-BCB2-8708D592976F}">
      <dgm:prSet/>
      <dgm:spPr/>
      <dgm:t>
        <a:bodyPr/>
        <a:lstStyle/>
        <a:p>
          <a:endParaRPr lang="en-US"/>
        </a:p>
      </dgm:t>
    </dgm:pt>
    <dgm:pt modelId="{4A813D33-4BCB-472E-87A8-6AD47A0B1E16}">
      <dgm:prSet/>
      <dgm:spPr/>
      <dgm:t>
        <a:bodyPr/>
        <a:lstStyle/>
        <a:p>
          <a:r>
            <a:rPr lang="en-US" b="0" i="0" baseline="0"/>
            <a:t>Investigate adjacency matrix performance in network analysis and pathfinding</a:t>
          </a:r>
          <a:endParaRPr lang="en-US"/>
        </a:p>
      </dgm:t>
    </dgm:pt>
    <dgm:pt modelId="{C70D9B11-E808-4CF6-9D46-6B4A65730E00}" type="parTrans" cxnId="{F841470A-77C7-4995-88EC-2B0829245C1D}">
      <dgm:prSet/>
      <dgm:spPr/>
      <dgm:t>
        <a:bodyPr/>
        <a:lstStyle/>
        <a:p>
          <a:endParaRPr lang="en-US"/>
        </a:p>
      </dgm:t>
    </dgm:pt>
    <dgm:pt modelId="{8C125659-8D05-4B7F-949A-A8EA00805CA2}" type="sibTrans" cxnId="{F841470A-77C7-4995-88EC-2B0829245C1D}">
      <dgm:prSet/>
      <dgm:spPr/>
      <dgm:t>
        <a:bodyPr/>
        <a:lstStyle/>
        <a:p>
          <a:endParaRPr lang="en-US"/>
        </a:p>
      </dgm:t>
    </dgm:pt>
    <dgm:pt modelId="{931412DD-E201-4377-B607-B292862DD53C}" type="pres">
      <dgm:prSet presAssocID="{2C1BD2C6-B75F-4CB5-9630-4424949F2DF3}" presName="compositeShape" presStyleCnt="0">
        <dgm:presLayoutVars>
          <dgm:dir/>
          <dgm:resizeHandles/>
        </dgm:presLayoutVars>
      </dgm:prSet>
      <dgm:spPr/>
    </dgm:pt>
    <dgm:pt modelId="{DC7835B0-88CB-4056-A078-F79DC0738707}" type="pres">
      <dgm:prSet presAssocID="{2C1BD2C6-B75F-4CB5-9630-4424949F2DF3}" presName="pyramid" presStyleLbl="node1" presStyleIdx="0" presStyleCnt="1"/>
      <dgm:spPr/>
    </dgm:pt>
    <dgm:pt modelId="{E00993D4-9C00-4BCE-8C6B-72EC12647B94}" type="pres">
      <dgm:prSet presAssocID="{2C1BD2C6-B75F-4CB5-9630-4424949F2DF3}" presName="theList" presStyleCnt="0"/>
      <dgm:spPr/>
    </dgm:pt>
    <dgm:pt modelId="{F55D8B4A-CE3E-48BD-AC1D-394758EABA58}" type="pres">
      <dgm:prSet presAssocID="{38D511E6-098C-4139-A70C-CE56C9091CE4}" presName="aNode" presStyleLbl="fgAcc1" presStyleIdx="0" presStyleCnt="10">
        <dgm:presLayoutVars>
          <dgm:bulletEnabled val="1"/>
        </dgm:presLayoutVars>
      </dgm:prSet>
      <dgm:spPr/>
    </dgm:pt>
    <dgm:pt modelId="{A0F5789B-AE6C-4BA3-8CD0-B926FD24B62A}" type="pres">
      <dgm:prSet presAssocID="{38D511E6-098C-4139-A70C-CE56C9091CE4}" presName="aSpace" presStyleCnt="0"/>
      <dgm:spPr/>
    </dgm:pt>
    <dgm:pt modelId="{7971B109-065C-4D19-BFFD-EDA78915E9F2}" type="pres">
      <dgm:prSet presAssocID="{6FDF9F57-7E92-4096-9006-AE2F0F05ED7C}" presName="aNode" presStyleLbl="fgAcc1" presStyleIdx="1" presStyleCnt="10">
        <dgm:presLayoutVars>
          <dgm:bulletEnabled val="1"/>
        </dgm:presLayoutVars>
      </dgm:prSet>
      <dgm:spPr/>
    </dgm:pt>
    <dgm:pt modelId="{B2B5C35B-D537-4314-9C35-6E15A89CF91E}" type="pres">
      <dgm:prSet presAssocID="{6FDF9F57-7E92-4096-9006-AE2F0F05ED7C}" presName="aSpace" presStyleCnt="0"/>
      <dgm:spPr/>
    </dgm:pt>
    <dgm:pt modelId="{96057F91-4C39-4CF7-ABF6-302D1C196A46}" type="pres">
      <dgm:prSet presAssocID="{36B28D2F-F31A-430B-AFD3-087A96062401}" presName="aNode" presStyleLbl="fgAcc1" presStyleIdx="2" presStyleCnt="10">
        <dgm:presLayoutVars>
          <dgm:bulletEnabled val="1"/>
        </dgm:presLayoutVars>
      </dgm:prSet>
      <dgm:spPr/>
    </dgm:pt>
    <dgm:pt modelId="{01793233-F85E-40F7-BAB3-966892092B8D}" type="pres">
      <dgm:prSet presAssocID="{36B28D2F-F31A-430B-AFD3-087A96062401}" presName="aSpace" presStyleCnt="0"/>
      <dgm:spPr/>
    </dgm:pt>
    <dgm:pt modelId="{D46A47CD-7B19-442A-82EF-3E36F8FDE2E5}" type="pres">
      <dgm:prSet presAssocID="{39141FAD-0078-4D62-B223-1210C32B0C26}" presName="aNode" presStyleLbl="fgAcc1" presStyleIdx="3" presStyleCnt="10">
        <dgm:presLayoutVars>
          <dgm:bulletEnabled val="1"/>
        </dgm:presLayoutVars>
      </dgm:prSet>
      <dgm:spPr/>
    </dgm:pt>
    <dgm:pt modelId="{8EB319FE-19AF-4F10-B455-9A0915A2EA54}" type="pres">
      <dgm:prSet presAssocID="{39141FAD-0078-4D62-B223-1210C32B0C26}" presName="aSpace" presStyleCnt="0"/>
      <dgm:spPr/>
    </dgm:pt>
    <dgm:pt modelId="{1F40493A-8292-4E0D-B897-59BCA3020BF3}" type="pres">
      <dgm:prSet presAssocID="{C89F0408-70AB-4332-9A75-2FDFA56D5092}" presName="aNode" presStyleLbl="fgAcc1" presStyleIdx="4" presStyleCnt="10">
        <dgm:presLayoutVars>
          <dgm:bulletEnabled val="1"/>
        </dgm:presLayoutVars>
      </dgm:prSet>
      <dgm:spPr/>
    </dgm:pt>
    <dgm:pt modelId="{415B967C-081E-4965-B6AC-D1A34DA18C50}" type="pres">
      <dgm:prSet presAssocID="{C89F0408-70AB-4332-9A75-2FDFA56D5092}" presName="aSpace" presStyleCnt="0"/>
      <dgm:spPr/>
    </dgm:pt>
    <dgm:pt modelId="{DA598355-3A81-4816-B1D2-2D311CD56C21}" type="pres">
      <dgm:prSet presAssocID="{031B7A28-1BCC-451B-BD79-A278981EEEFD}" presName="aNode" presStyleLbl="fgAcc1" presStyleIdx="5" presStyleCnt="10">
        <dgm:presLayoutVars>
          <dgm:bulletEnabled val="1"/>
        </dgm:presLayoutVars>
      </dgm:prSet>
      <dgm:spPr/>
    </dgm:pt>
    <dgm:pt modelId="{C9DEB061-1B93-4A9C-BEF6-8EABDB527E5F}" type="pres">
      <dgm:prSet presAssocID="{031B7A28-1BCC-451B-BD79-A278981EEEFD}" presName="aSpace" presStyleCnt="0"/>
      <dgm:spPr/>
    </dgm:pt>
    <dgm:pt modelId="{5C48024E-9155-436E-961C-7EE885ACB60D}" type="pres">
      <dgm:prSet presAssocID="{E846F6A4-87CD-43B9-925C-E35EEF626A13}" presName="aNode" presStyleLbl="fgAcc1" presStyleIdx="6" presStyleCnt="10">
        <dgm:presLayoutVars>
          <dgm:bulletEnabled val="1"/>
        </dgm:presLayoutVars>
      </dgm:prSet>
      <dgm:spPr/>
    </dgm:pt>
    <dgm:pt modelId="{7D9F5699-40DE-4874-B3C0-B90F9D005C09}" type="pres">
      <dgm:prSet presAssocID="{E846F6A4-87CD-43B9-925C-E35EEF626A13}" presName="aSpace" presStyleCnt="0"/>
      <dgm:spPr/>
    </dgm:pt>
    <dgm:pt modelId="{7D8100CF-2670-4638-AE88-9C557CB40835}" type="pres">
      <dgm:prSet presAssocID="{60D3C737-9ADC-46B4-B3FA-E37609AFA180}" presName="aNode" presStyleLbl="fgAcc1" presStyleIdx="7" presStyleCnt="10">
        <dgm:presLayoutVars>
          <dgm:bulletEnabled val="1"/>
        </dgm:presLayoutVars>
      </dgm:prSet>
      <dgm:spPr/>
    </dgm:pt>
    <dgm:pt modelId="{1B2268C6-8BDF-4869-9155-B3031C9F7E7B}" type="pres">
      <dgm:prSet presAssocID="{60D3C737-9ADC-46B4-B3FA-E37609AFA180}" presName="aSpace" presStyleCnt="0"/>
      <dgm:spPr/>
    </dgm:pt>
    <dgm:pt modelId="{F6C32C5D-BFB0-41D7-BA19-B000597E16BA}" type="pres">
      <dgm:prSet presAssocID="{F35840BD-63FB-4738-A2F6-0C3DBE98020E}" presName="aNode" presStyleLbl="fgAcc1" presStyleIdx="8" presStyleCnt="10">
        <dgm:presLayoutVars>
          <dgm:bulletEnabled val="1"/>
        </dgm:presLayoutVars>
      </dgm:prSet>
      <dgm:spPr/>
    </dgm:pt>
    <dgm:pt modelId="{F7EDF244-72A5-454A-8742-A7498953FC5F}" type="pres">
      <dgm:prSet presAssocID="{F35840BD-63FB-4738-A2F6-0C3DBE98020E}" presName="aSpace" presStyleCnt="0"/>
      <dgm:spPr/>
    </dgm:pt>
    <dgm:pt modelId="{02B0AA4C-6948-48DD-B9D6-743E1265DFC9}" type="pres">
      <dgm:prSet presAssocID="{4A813D33-4BCB-472E-87A8-6AD47A0B1E16}" presName="aNode" presStyleLbl="fgAcc1" presStyleIdx="9" presStyleCnt="10">
        <dgm:presLayoutVars>
          <dgm:bulletEnabled val="1"/>
        </dgm:presLayoutVars>
      </dgm:prSet>
      <dgm:spPr/>
    </dgm:pt>
    <dgm:pt modelId="{7A4AA7C5-20D4-4936-BA25-B5C8AD47EF58}" type="pres">
      <dgm:prSet presAssocID="{4A813D33-4BCB-472E-87A8-6AD47A0B1E16}" presName="aSpace" presStyleCnt="0"/>
      <dgm:spPr/>
    </dgm:pt>
  </dgm:ptLst>
  <dgm:cxnLst>
    <dgm:cxn modelId="{F841470A-77C7-4995-88EC-2B0829245C1D}" srcId="{2C1BD2C6-B75F-4CB5-9630-4424949F2DF3}" destId="{4A813D33-4BCB-472E-87A8-6AD47A0B1E16}" srcOrd="9" destOrd="0" parTransId="{C70D9B11-E808-4CF6-9D46-6B4A65730E00}" sibTransId="{8C125659-8D05-4B7F-949A-A8EA00805CA2}"/>
    <dgm:cxn modelId="{FFA6F02C-BD85-4196-84B0-D92C2E8C8C65}" type="presOf" srcId="{E846F6A4-87CD-43B9-925C-E35EEF626A13}" destId="{5C48024E-9155-436E-961C-7EE885ACB60D}" srcOrd="0" destOrd="0" presId="urn:microsoft.com/office/officeart/2005/8/layout/pyramid2"/>
    <dgm:cxn modelId="{16E61D32-3881-4132-A52A-FBA15DC8633C}" srcId="{2C1BD2C6-B75F-4CB5-9630-4424949F2DF3}" destId="{E846F6A4-87CD-43B9-925C-E35EEF626A13}" srcOrd="6" destOrd="0" parTransId="{64FC691B-7D37-4109-9F84-11489A6122D0}" sibTransId="{29675BE5-37B2-4870-AACC-9FEA3B45C0B2}"/>
    <dgm:cxn modelId="{08248D35-C95C-44BC-B183-47D68AFE8D14}" srcId="{2C1BD2C6-B75F-4CB5-9630-4424949F2DF3}" destId="{C89F0408-70AB-4332-9A75-2FDFA56D5092}" srcOrd="4" destOrd="0" parTransId="{AC5ECBFC-921C-4115-AFCB-8F98AD25FBA9}" sibTransId="{983905F3-98E5-4416-956F-77218CC11D16}"/>
    <dgm:cxn modelId="{407ECA36-95B9-4085-A598-D89A9D860135}" type="presOf" srcId="{38D511E6-098C-4139-A70C-CE56C9091CE4}" destId="{F55D8B4A-CE3E-48BD-AC1D-394758EABA58}" srcOrd="0" destOrd="0" presId="urn:microsoft.com/office/officeart/2005/8/layout/pyramid2"/>
    <dgm:cxn modelId="{CF16E737-7A56-40D5-AA88-D3FCD818F5EA}" type="presOf" srcId="{4A813D33-4BCB-472E-87A8-6AD47A0B1E16}" destId="{02B0AA4C-6948-48DD-B9D6-743E1265DFC9}" srcOrd="0" destOrd="0" presId="urn:microsoft.com/office/officeart/2005/8/layout/pyramid2"/>
    <dgm:cxn modelId="{BB3DC446-A17A-49C2-A15F-F3425181EAD6}" type="presOf" srcId="{39141FAD-0078-4D62-B223-1210C32B0C26}" destId="{D46A47CD-7B19-442A-82EF-3E36F8FDE2E5}" srcOrd="0" destOrd="0" presId="urn:microsoft.com/office/officeart/2005/8/layout/pyramid2"/>
    <dgm:cxn modelId="{6818B74E-FB0F-4942-8208-CBD50D64C0BB}" type="presOf" srcId="{6FDF9F57-7E92-4096-9006-AE2F0F05ED7C}" destId="{7971B109-065C-4D19-BFFD-EDA78915E9F2}" srcOrd="0" destOrd="0" presId="urn:microsoft.com/office/officeart/2005/8/layout/pyramid2"/>
    <dgm:cxn modelId="{8BEB1952-8269-4E47-ADD6-ECCB339BE5C5}" type="presOf" srcId="{C89F0408-70AB-4332-9A75-2FDFA56D5092}" destId="{1F40493A-8292-4E0D-B897-59BCA3020BF3}" srcOrd="0" destOrd="0" presId="urn:microsoft.com/office/officeart/2005/8/layout/pyramid2"/>
    <dgm:cxn modelId="{D10CA273-C854-4D06-BCB5-F5D98EA15FD6}" type="presOf" srcId="{2C1BD2C6-B75F-4CB5-9630-4424949F2DF3}" destId="{931412DD-E201-4377-B607-B292862DD53C}" srcOrd="0" destOrd="0" presId="urn:microsoft.com/office/officeart/2005/8/layout/pyramid2"/>
    <dgm:cxn modelId="{253B0AA0-24D5-4A6F-BCB2-8708D592976F}" srcId="{2C1BD2C6-B75F-4CB5-9630-4424949F2DF3}" destId="{F35840BD-63FB-4738-A2F6-0C3DBE98020E}" srcOrd="8" destOrd="0" parTransId="{6A3A0403-F7A5-43AC-B5E8-21B4D453EB49}" sibTransId="{6AAADCF6-6A41-4BDE-A987-AA268F99AFE8}"/>
    <dgm:cxn modelId="{F7AE37A2-4659-4FAE-946D-1AEE8C8652B6}" type="presOf" srcId="{031B7A28-1BCC-451B-BD79-A278981EEEFD}" destId="{DA598355-3A81-4816-B1D2-2D311CD56C21}" srcOrd="0" destOrd="0" presId="urn:microsoft.com/office/officeart/2005/8/layout/pyramid2"/>
    <dgm:cxn modelId="{0995F8AD-DD0E-443A-8A1C-4A1C0BBDB716}" srcId="{2C1BD2C6-B75F-4CB5-9630-4424949F2DF3}" destId="{36B28D2F-F31A-430B-AFD3-087A96062401}" srcOrd="2" destOrd="0" parTransId="{31682BC3-89BB-457C-9285-D22025C4B3EE}" sibTransId="{E6B20CD7-8580-4DCA-B4EE-6B05F7315D84}"/>
    <dgm:cxn modelId="{9FC768B4-99E3-400D-9558-531215188D2D}" srcId="{2C1BD2C6-B75F-4CB5-9630-4424949F2DF3}" destId="{6FDF9F57-7E92-4096-9006-AE2F0F05ED7C}" srcOrd="1" destOrd="0" parTransId="{CC610B09-19D3-4DE6-85B0-8CB87A605E92}" sibTransId="{CBA29E32-F52C-4223-844C-E3989EC8888A}"/>
    <dgm:cxn modelId="{9FE056B5-6705-48CF-BE36-F67C7A720193}" srcId="{2C1BD2C6-B75F-4CB5-9630-4424949F2DF3}" destId="{38D511E6-098C-4139-A70C-CE56C9091CE4}" srcOrd="0" destOrd="0" parTransId="{7DFF98CC-8226-4407-89F6-53B91E693463}" sibTransId="{D90D65F2-4CCF-4F9E-8C18-AA1141BE4C00}"/>
    <dgm:cxn modelId="{D481E9C8-2706-429B-BE14-F2DD7E60FBEC}" srcId="{2C1BD2C6-B75F-4CB5-9630-4424949F2DF3}" destId="{39141FAD-0078-4D62-B223-1210C32B0C26}" srcOrd="3" destOrd="0" parTransId="{AC3C8872-C575-49EC-A5D6-A608C27B3682}" sibTransId="{2335A3F5-7721-49EB-82EB-24FB50EDA68D}"/>
    <dgm:cxn modelId="{70FB9BDF-89F1-40C4-A991-731DAD232F92}" type="presOf" srcId="{F35840BD-63FB-4738-A2F6-0C3DBE98020E}" destId="{F6C32C5D-BFB0-41D7-BA19-B000597E16BA}" srcOrd="0" destOrd="0" presId="urn:microsoft.com/office/officeart/2005/8/layout/pyramid2"/>
    <dgm:cxn modelId="{DBF04CE5-4B2D-4FA1-80B3-B765C6ADA203}" srcId="{2C1BD2C6-B75F-4CB5-9630-4424949F2DF3}" destId="{60D3C737-9ADC-46B4-B3FA-E37609AFA180}" srcOrd="7" destOrd="0" parTransId="{B87D4118-BF01-43F6-A6AC-DDE14C362A19}" sibTransId="{298EBB41-2043-4028-A7A1-9B21E5627104}"/>
    <dgm:cxn modelId="{5542DDE9-84BC-43C5-B92C-BD835BBB80D0}" type="presOf" srcId="{36B28D2F-F31A-430B-AFD3-087A96062401}" destId="{96057F91-4C39-4CF7-ABF6-302D1C196A46}" srcOrd="0" destOrd="0" presId="urn:microsoft.com/office/officeart/2005/8/layout/pyramid2"/>
    <dgm:cxn modelId="{BB45F5F6-8989-48B5-9FB0-9BDA9ED5E7C6}" srcId="{2C1BD2C6-B75F-4CB5-9630-4424949F2DF3}" destId="{031B7A28-1BCC-451B-BD79-A278981EEEFD}" srcOrd="5" destOrd="0" parTransId="{EBC0B40B-147D-4925-A515-8797781BB922}" sibTransId="{8FFB7425-3070-48FE-9951-ABB23088BAA7}"/>
    <dgm:cxn modelId="{788CF9FC-5058-4820-9DB2-C087AB73B35B}" type="presOf" srcId="{60D3C737-9ADC-46B4-B3FA-E37609AFA180}" destId="{7D8100CF-2670-4638-AE88-9C557CB40835}" srcOrd="0" destOrd="0" presId="urn:microsoft.com/office/officeart/2005/8/layout/pyramid2"/>
    <dgm:cxn modelId="{A7C492C3-1155-44A2-B8FC-714FD0C34BB0}" type="presParOf" srcId="{931412DD-E201-4377-B607-B292862DD53C}" destId="{DC7835B0-88CB-4056-A078-F79DC0738707}" srcOrd="0" destOrd="0" presId="urn:microsoft.com/office/officeart/2005/8/layout/pyramid2"/>
    <dgm:cxn modelId="{FD041CAC-FF4E-4D8C-8512-7095EA38BB8F}" type="presParOf" srcId="{931412DD-E201-4377-B607-B292862DD53C}" destId="{E00993D4-9C00-4BCE-8C6B-72EC12647B94}" srcOrd="1" destOrd="0" presId="urn:microsoft.com/office/officeart/2005/8/layout/pyramid2"/>
    <dgm:cxn modelId="{7F26D266-D4F8-4245-A869-F586F2A94ACB}" type="presParOf" srcId="{E00993D4-9C00-4BCE-8C6B-72EC12647B94}" destId="{F55D8B4A-CE3E-48BD-AC1D-394758EABA58}" srcOrd="0" destOrd="0" presId="urn:microsoft.com/office/officeart/2005/8/layout/pyramid2"/>
    <dgm:cxn modelId="{24C27489-5633-4595-8D53-0359280CF613}" type="presParOf" srcId="{E00993D4-9C00-4BCE-8C6B-72EC12647B94}" destId="{A0F5789B-AE6C-4BA3-8CD0-B926FD24B62A}" srcOrd="1" destOrd="0" presId="urn:microsoft.com/office/officeart/2005/8/layout/pyramid2"/>
    <dgm:cxn modelId="{ACD6E968-2DD8-4FFA-B7FA-F95143146F3C}" type="presParOf" srcId="{E00993D4-9C00-4BCE-8C6B-72EC12647B94}" destId="{7971B109-065C-4D19-BFFD-EDA78915E9F2}" srcOrd="2" destOrd="0" presId="urn:microsoft.com/office/officeart/2005/8/layout/pyramid2"/>
    <dgm:cxn modelId="{5156EB25-5A74-47C9-B447-03A898905409}" type="presParOf" srcId="{E00993D4-9C00-4BCE-8C6B-72EC12647B94}" destId="{B2B5C35B-D537-4314-9C35-6E15A89CF91E}" srcOrd="3" destOrd="0" presId="urn:microsoft.com/office/officeart/2005/8/layout/pyramid2"/>
    <dgm:cxn modelId="{CBB62F74-F1FD-48C8-8771-DE7060B72818}" type="presParOf" srcId="{E00993D4-9C00-4BCE-8C6B-72EC12647B94}" destId="{96057F91-4C39-4CF7-ABF6-302D1C196A46}" srcOrd="4" destOrd="0" presId="urn:microsoft.com/office/officeart/2005/8/layout/pyramid2"/>
    <dgm:cxn modelId="{D29C567D-9D87-4908-9BA5-87134C51C040}" type="presParOf" srcId="{E00993D4-9C00-4BCE-8C6B-72EC12647B94}" destId="{01793233-F85E-40F7-BAB3-966892092B8D}" srcOrd="5" destOrd="0" presId="urn:microsoft.com/office/officeart/2005/8/layout/pyramid2"/>
    <dgm:cxn modelId="{308E398B-F540-4D63-A48B-F40ABEC550ED}" type="presParOf" srcId="{E00993D4-9C00-4BCE-8C6B-72EC12647B94}" destId="{D46A47CD-7B19-442A-82EF-3E36F8FDE2E5}" srcOrd="6" destOrd="0" presId="urn:microsoft.com/office/officeart/2005/8/layout/pyramid2"/>
    <dgm:cxn modelId="{05E4E844-AF28-4D12-AA58-D6AF0888613A}" type="presParOf" srcId="{E00993D4-9C00-4BCE-8C6B-72EC12647B94}" destId="{8EB319FE-19AF-4F10-B455-9A0915A2EA54}" srcOrd="7" destOrd="0" presId="urn:microsoft.com/office/officeart/2005/8/layout/pyramid2"/>
    <dgm:cxn modelId="{A795ADA3-E634-4AAC-9AF5-55D7CBCC84C4}" type="presParOf" srcId="{E00993D4-9C00-4BCE-8C6B-72EC12647B94}" destId="{1F40493A-8292-4E0D-B897-59BCA3020BF3}" srcOrd="8" destOrd="0" presId="urn:microsoft.com/office/officeart/2005/8/layout/pyramid2"/>
    <dgm:cxn modelId="{8B61BFC3-02FA-4B17-8770-CE9F147C74CF}" type="presParOf" srcId="{E00993D4-9C00-4BCE-8C6B-72EC12647B94}" destId="{415B967C-081E-4965-B6AC-D1A34DA18C50}" srcOrd="9" destOrd="0" presId="urn:microsoft.com/office/officeart/2005/8/layout/pyramid2"/>
    <dgm:cxn modelId="{D96C8C7B-7618-453B-A80D-0956A4A5F27F}" type="presParOf" srcId="{E00993D4-9C00-4BCE-8C6B-72EC12647B94}" destId="{DA598355-3A81-4816-B1D2-2D311CD56C21}" srcOrd="10" destOrd="0" presId="urn:microsoft.com/office/officeart/2005/8/layout/pyramid2"/>
    <dgm:cxn modelId="{ED8C7CA0-2B35-4D1E-9F6E-A9840AE49F4D}" type="presParOf" srcId="{E00993D4-9C00-4BCE-8C6B-72EC12647B94}" destId="{C9DEB061-1B93-4A9C-BEF6-8EABDB527E5F}" srcOrd="11" destOrd="0" presId="urn:microsoft.com/office/officeart/2005/8/layout/pyramid2"/>
    <dgm:cxn modelId="{90E0EC6B-A5DC-4620-9D5D-4EB1525E0147}" type="presParOf" srcId="{E00993D4-9C00-4BCE-8C6B-72EC12647B94}" destId="{5C48024E-9155-436E-961C-7EE885ACB60D}" srcOrd="12" destOrd="0" presId="urn:microsoft.com/office/officeart/2005/8/layout/pyramid2"/>
    <dgm:cxn modelId="{F0267B82-5E0E-49B5-B9A4-BAFB4211D795}" type="presParOf" srcId="{E00993D4-9C00-4BCE-8C6B-72EC12647B94}" destId="{7D9F5699-40DE-4874-B3C0-B90F9D005C09}" srcOrd="13" destOrd="0" presId="urn:microsoft.com/office/officeart/2005/8/layout/pyramid2"/>
    <dgm:cxn modelId="{0A563AEF-7AC0-4165-BC37-F871C0C0D658}" type="presParOf" srcId="{E00993D4-9C00-4BCE-8C6B-72EC12647B94}" destId="{7D8100CF-2670-4638-AE88-9C557CB40835}" srcOrd="14" destOrd="0" presId="urn:microsoft.com/office/officeart/2005/8/layout/pyramid2"/>
    <dgm:cxn modelId="{B5C6BC2A-0B94-42BE-A856-96C12658D18D}" type="presParOf" srcId="{E00993D4-9C00-4BCE-8C6B-72EC12647B94}" destId="{1B2268C6-8BDF-4869-9155-B3031C9F7E7B}" srcOrd="15" destOrd="0" presId="urn:microsoft.com/office/officeart/2005/8/layout/pyramid2"/>
    <dgm:cxn modelId="{8E02E03A-591D-47B3-9B03-032BD9E79A1A}" type="presParOf" srcId="{E00993D4-9C00-4BCE-8C6B-72EC12647B94}" destId="{F6C32C5D-BFB0-41D7-BA19-B000597E16BA}" srcOrd="16" destOrd="0" presId="urn:microsoft.com/office/officeart/2005/8/layout/pyramid2"/>
    <dgm:cxn modelId="{98FB235E-DA9B-47DF-A2A6-586CB2FFE6C5}" type="presParOf" srcId="{E00993D4-9C00-4BCE-8C6B-72EC12647B94}" destId="{F7EDF244-72A5-454A-8742-A7498953FC5F}" srcOrd="17" destOrd="0" presId="urn:microsoft.com/office/officeart/2005/8/layout/pyramid2"/>
    <dgm:cxn modelId="{FDD19B73-C665-416C-A7ED-FF7FADBD5167}" type="presParOf" srcId="{E00993D4-9C00-4BCE-8C6B-72EC12647B94}" destId="{02B0AA4C-6948-48DD-B9D6-743E1265DFC9}" srcOrd="18" destOrd="0" presId="urn:microsoft.com/office/officeart/2005/8/layout/pyramid2"/>
    <dgm:cxn modelId="{D3637595-F4F2-4698-80F0-7F1136EA7CDF}" type="presParOf" srcId="{E00993D4-9C00-4BCE-8C6B-72EC12647B94}" destId="{7A4AA7C5-20D4-4936-BA25-B5C8AD47EF58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2C3CB2-5660-4062-9D06-DC274DF517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354ADB-9B42-43A1-A0E6-8DD70214D3F7}" type="pres">
      <dgm:prSet presAssocID="{B82C3CB2-5660-4062-9D06-DC274DF5173A}" presName="cycle" presStyleCnt="0">
        <dgm:presLayoutVars>
          <dgm:dir/>
          <dgm:resizeHandles val="exact"/>
        </dgm:presLayoutVars>
      </dgm:prSet>
      <dgm:spPr/>
    </dgm:pt>
  </dgm:ptLst>
  <dgm:cxnLst>
    <dgm:cxn modelId="{A6EF21E3-2D35-48B0-8AE8-4CDD9C71E4AC}" type="presOf" srcId="{B82C3CB2-5660-4062-9D06-DC274DF5173A}" destId="{4A354ADB-9B42-43A1-A0E6-8DD70214D3F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835B0-88CB-4056-A078-F79DC0738707}">
      <dsp:nvSpPr>
        <dsp:cNvPr id="0" name=""/>
        <dsp:cNvSpPr/>
      </dsp:nvSpPr>
      <dsp:spPr>
        <a:xfrm>
          <a:off x="922813" y="0"/>
          <a:ext cx="5486400" cy="5486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D8B4A-CE3E-48BD-AC1D-394758EABA58}">
      <dsp:nvSpPr>
        <dsp:cNvPr id="0" name=""/>
        <dsp:cNvSpPr/>
      </dsp:nvSpPr>
      <dsp:spPr>
        <a:xfrm>
          <a:off x="3666013" y="549175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Optimize Algorithm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3685054" y="568216"/>
        <a:ext cx="3528078" cy="351966"/>
      </dsp:txXfrm>
    </dsp:sp>
    <dsp:sp modelId="{7971B109-065C-4D19-BFFD-EDA78915E9F2}">
      <dsp:nvSpPr>
        <dsp:cNvPr id="0" name=""/>
        <dsp:cNvSpPr/>
      </dsp:nvSpPr>
      <dsp:spPr>
        <a:xfrm>
          <a:off x="3666013" y="987980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Explore more efficient algorithms, such as adjacency lists for sparse graphs.</a:t>
          </a:r>
          <a:endParaRPr lang="en-US" sz="900" kern="1200"/>
        </a:p>
      </dsp:txBody>
      <dsp:txXfrm>
        <a:off x="3685054" y="1007021"/>
        <a:ext cx="3528078" cy="351966"/>
      </dsp:txXfrm>
    </dsp:sp>
    <dsp:sp modelId="{96057F91-4C39-4CF7-ABF6-302D1C196A46}">
      <dsp:nvSpPr>
        <dsp:cNvPr id="0" name=""/>
        <dsp:cNvSpPr/>
      </dsp:nvSpPr>
      <dsp:spPr>
        <a:xfrm>
          <a:off x="3666013" y="1426785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Scalability Analysis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3685054" y="1445826"/>
        <a:ext cx="3528078" cy="351966"/>
      </dsp:txXfrm>
    </dsp:sp>
    <dsp:sp modelId="{D46A47CD-7B19-442A-82EF-3E36F8FDE2E5}">
      <dsp:nvSpPr>
        <dsp:cNvPr id="0" name=""/>
        <dsp:cNvSpPr/>
      </dsp:nvSpPr>
      <dsp:spPr>
        <a:xfrm>
          <a:off x="3666013" y="1865590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Evaluate scalability for datasets with millions of vertices.</a:t>
          </a:r>
          <a:endParaRPr lang="en-US" sz="900" kern="1200"/>
        </a:p>
      </dsp:txBody>
      <dsp:txXfrm>
        <a:off x="3685054" y="1884631"/>
        <a:ext cx="3528078" cy="351966"/>
      </dsp:txXfrm>
    </dsp:sp>
    <dsp:sp modelId="{1F40493A-8292-4E0D-B897-59BCA3020BF3}">
      <dsp:nvSpPr>
        <dsp:cNvPr id="0" name=""/>
        <dsp:cNvSpPr/>
      </dsp:nvSpPr>
      <dsp:spPr>
        <a:xfrm>
          <a:off x="3666013" y="2304395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Parallel Processing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3685054" y="2323436"/>
        <a:ext cx="3528078" cy="351966"/>
      </dsp:txXfrm>
    </dsp:sp>
    <dsp:sp modelId="{DA598355-3A81-4816-B1D2-2D311CD56C21}">
      <dsp:nvSpPr>
        <dsp:cNvPr id="0" name=""/>
        <dsp:cNvSpPr/>
      </dsp:nvSpPr>
      <dsp:spPr>
        <a:xfrm>
          <a:off x="3666013" y="2743200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Implement parallel computation to speed up processing for large graphs.</a:t>
          </a:r>
          <a:endParaRPr lang="en-US" sz="900" kern="1200"/>
        </a:p>
      </dsp:txBody>
      <dsp:txXfrm>
        <a:off x="3685054" y="2762241"/>
        <a:ext cx="3528078" cy="351966"/>
      </dsp:txXfrm>
    </dsp:sp>
    <dsp:sp modelId="{5C48024E-9155-436E-961C-7EE885ACB60D}">
      <dsp:nvSpPr>
        <dsp:cNvPr id="0" name=""/>
        <dsp:cNvSpPr/>
      </dsp:nvSpPr>
      <dsp:spPr>
        <a:xfrm>
          <a:off x="3666013" y="3182004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Dynamic Graph Support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3685054" y="3201045"/>
        <a:ext cx="3528078" cy="351966"/>
      </dsp:txXfrm>
    </dsp:sp>
    <dsp:sp modelId="{7D8100CF-2670-4638-AE88-9C557CB40835}">
      <dsp:nvSpPr>
        <dsp:cNvPr id="0" name=""/>
        <dsp:cNvSpPr/>
      </dsp:nvSpPr>
      <dsp:spPr>
        <a:xfrm>
          <a:off x="3666013" y="3620809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Extend the program to handle dynamic graphs, enabling edge addition or removal without recomputation.</a:t>
          </a:r>
          <a:endParaRPr lang="en-US" sz="900" kern="1200"/>
        </a:p>
      </dsp:txBody>
      <dsp:txXfrm>
        <a:off x="3685054" y="3639850"/>
        <a:ext cx="3528078" cy="351966"/>
      </dsp:txXfrm>
    </dsp:sp>
    <dsp:sp modelId="{F6C32C5D-BFB0-41D7-BA19-B000597E16BA}">
      <dsp:nvSpPr>
        <dsp:cNvPr id="0" name=""/>
        <dsp:cNvSpPr/>
      </dsp:nvSpPr>
      <dsp:spPr>
        <a:xfrm>
          <a:off x="3666013" y="4059614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Alternative Applications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3685054" y="4078655"/>
        <a:ext cx="3528078" cy="351966"/>
      </dsp:txXfrm>
    </dsp:sp>
    <dsp:sp modelId="{02B0AA4C-6948-48DD-B9D6-743E1265DFC9}">
      <dsp:nvSpPr>
        <dsp:cNvPr id="0" name=""/>
        <dsp:cNvSpPr/>
      </dsp:nvSpPr>
      <dsp:spPr>
        <a:xfrm>
          <a:off x="3666013" y="4498419"/>
          <a:ext cx="3566160" cy="390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Investigate adjacency matrix performance in network analysis and pathfinding</a:t>
          </a:r>
          <a:endParaRPr lang="en-US" sz="900" kern="1200"/>
        </a:p>
      </dsp:txBody>
      <dsp:txXfrm>
        <a:off x="3685054" y="4517460"/>
        <a:ext cx="3528078" cy="351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8A9E-4481-4053-83A2-09A074567CD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29AF1-4DCB-4A83-8C9F-D31B7485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29AF1-4DCB-4A83-8C9F-D31B74851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29AF1-4DCB-4A83-8C9F-D31B74851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29AF1-4DCB-4A83-8C9F-D31B74851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1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4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C244-0A7E-4290-8358-CEF3D77F11D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C81F3-DE17-46C4-8F39-0EBECD90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E8560-138C-D332-B542-F4903ACF9C22}"/>
              </a:ext>
            </a:extLst>
          </p:cNvPr>
          <p:cNvSpPr txBox="1"/>
          <p:nvPr/>
        </p:nvSpPr>
        <p:spPr>
          <a:xfrm>
            <a:off x="3873275" y="487055"/>
            <a:ext cx="4445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Directed Graph using 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Adjacency Matrix 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in C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5B76B-DD91-A8ED-F5EF-91325A83737F}"/>
              </a:ext>
            </a:extLst>
          </p:cNvPr>
          <p:cNvSpPr txBox="1"/>
          <p:nvPr/>
        </p:nvSpPr>
        <p:spPr>
          <a:xfrm>
            <a:off x="4553749" y="2542906"/>
            <a:ext cx="2909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Section	:  20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Course	:  CSE106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Group     :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A92CE9-F57F-8BB8-8133-C4F0967F5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84729"/>
              </p:ext>
            </p:extLst>
          </p:nvPr>
        </p:nvGraphicFramePr>
        <p:xfrm>
          <a:off x="312925" y="3924626"/>
          <a:ext cx="4848226" cy="23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3">
                  <a:extLst>
                    <a:ext uri="{9D8B030D-6E8A-4147-A177-3AD203B41FA5}">
                      <a16:colId xmlns:a16="http://schemas.microsoft.com/office/drawing/2014/main" val="2915840721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421151749"/>
                    </a:ext>
                  </a:extLst>
                </a:gridCol>
              </a:tblGrid>
              <a:tr h="4639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STUDENT ID​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NAME​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05502"/>
                  </a:ext>
                </a:extLst>
              </a:tr>
              <a:tr h="4639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2024-3-60-416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Rijona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Rahman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Orthy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082"/>
                  </a:ext>
                </a:extLst>
              </a:tr>
              <a:tr h="4639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2024-3-60-338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Sumiya Akter Shomapti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49534"/>
                  </a:ext>
                </a:extLst>
              </a:tr>
              <a:tr h="304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2024-3-60-394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Sahidul Islam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57149"/>
                  </a:ext>
                </a:extLst>
              </a:tr>
              <a:tr h="304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2024-3-60-709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Monjurul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Hasan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18621"/>
                  </a:ext>
                </a:extLst>
              </a:tr>
              <a:tr h="304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2024-3-60-719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Samir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Sarower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Anin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243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8914E7-03AB-AA8C-D9B0-76017520EBD2}"/>
              </a:ext>
            </a:extLst>
          </p:cNvPr>
          <p:cNvSpPr txBox="1"/>
          <p:nvPr/>
        </p:nvSpPr>
        <p:spPr>
          <a:xfrm>
            <a:off x="8252048" y="4078215"/>
            <a:ext cx="3736920" cy="220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800" b="1" dirty="0"/>
              <a:t>Presented to:</a:t>
            </a:r>
          </a:p>
          <a:p>
            <a:pPr algn="l" rtl="0" fontAlgn="base"/>
            <a:r>
              <a:rPr lang="en-US" sz="2800" b="1" i="0" u="none" strike="noStrike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Sadia Nur Amin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​</a:t>
            </a:r>
          </a:p>
          <a:p>
            <a:pPr algn="l" rtl="0" fontAlgn="base"/>
            <a:r>
              <a:rPr lang="en-US" sz="2800" b="1" i="0" u="none" strike="noStrike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Lecturer, Department Of CSE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​</a:t>
            </a:r>
          </a:p>
          <a:p>
            <a:pPr algn="l" rtl="0" fontAlgn="base"/>
            <a:r>
              <a:rPr lang="en-US" sz="2800" b="1" i="0" u="none" strike="noStrike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East West University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Agency FB" panose="020B0503020202020204" pitchFamily="34" charset="0"/>
              </a:rPr>
              <a:t>​</a:t>
            </a:r>
          </a:p>
          <a:p>
            <a:pPr>
              <a:lnSpc>
                <a:spcPts val="3300"/>
              </a:lnSpc>
            </a:pPr>
            <a:endParaRPr 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20DD2-14AB-E450-BB1F-92DF2BD6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49" y="154097"/>
            <a:ext cx="1862542" cy="12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1EE605-D2DE-4226-A747-AB921BDF547F}"/>
              </a:ext>
            </a:extLst>
          </p:cNvPr>
          <p:cNvCxnSpPr/>
          <p:nvPr/>
        </p:nvCxnSpPr>
        <p:spPr>
          <a:xfrm>
            <a:off x="447675" y="2266950"/>
            <a:ext cx="113252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7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E7151E-52D6-9461-3139-EF5FB8C2A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462118"/>
              </p:ext>
            </p:extLst>
          </p:nvPr>
        </p:nvGraphicFramePr>
        <p:xfrm>
          <a:off x="505684" y="462857"/>
          <a:ext cx="10823732" cy="605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590A4E-2503-98B4-8D50-ABB63B714CEF}"/>
              </a:ext>
            </a:extLst>
          </p:cNvPr>
          <p:cNvSpPr txBox="1"/>
          <p:nvPr/>
        </p:nvSpPr>
        <p:spPr>
          <a:xfrm>
            <a:off x="1789373" y="211415"/>
            <a:ext cx="86132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aleway" pitchFamily="2" charset="0"/>
              </a:rPr>
              <a:t>Computational time VS Number of vertices</a:t>
            </a:r>
          </a:p>
        </p:txBody>
      </p:sp>
    </p:spTree>
    <p:extLst>
      <p:ext uri="{BB962C8B-B14F-4D97-AF65-F5344CB8AC3E}">
        <p14:creationId xmlns:p14="http://schemas.microsoft.com/office/powerpoint/2010/main" val="336129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F6D74-9D58-E626-0CD6-B330D4F2433D}"/>
              </a:ext>
            </a:extLst>
          </p:cNvPr>
          <p:cNvSpPr txBox="1"/>
          <p:nvPr/>
        </p:nvSpPr>
        <p:spPr>
          <a:xfrm>
            <a:off x="2135621" y="240150"/>
            <a:ext cx="853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aleway" pitchFamily="2" charset="0"/>
              </a:rPr>
              <a:t>Time Complexity Determination (Practical)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87EE7-C19F-DF2E-3080-C1B118E3AB17}"/>
                  </a:ext>
                </a:extLst>
              </p:cNvPr>
              <p:cNvSpPr txBox="1"/>
              <p:nvPr/>
            </p:nvSpPr>
            <p:spPr>
              <a:xfrm>
                <a:off x="2387524" y="1077872"/>
                <a:ext cx="7624972" cy="5539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=0.000027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−0.0039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+2.2</m:t>
                      </m:r>
                    </m:oMath>
                  </m:oMathPara>
                </a14:m>
                <a:endParaRPr lang="en-US" sz="2000" b="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sz="2000" dirty="0">
                    <a:latin typeface="Bahnschrift SemiCondensed" panose="020B0502040204020203" pitchFamily="34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=0.000027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−0.0039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+2.2 </m:t>
                    </m:r>
                  </m:oMath>
                </a14:m>
                <a:endParaRPr lang="en-US" sz="200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:endParaRPr lang="en-US" sz="2000" b="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sz="2000" b="0" dirty="0">
                    <a:latin typeface="Bahnschrift SemiCondensed" panose="020B0502040204020203" pitchFamily="34" charset="0"/>
                  </a:rPr>
                  <a:t>We say </a:t>
                </a:r>
                <a:r>
                  <a:rPr lang="en-US" sz="2000" dirty="0">
                    <a:latin typeface="Bahnschrift SemiCondensed" panose="020B0502040204020203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000" b="0" dirty="0">
                    <a:latin typeface="Bahnschrift SemiCondensed" panose="020B0502040204020203" pitchFamily="34" charset="0"/>
                  </a:rPr>
                  <a:t>if there are constants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b="0" dirty="0">
                    <a:latin typeface="Bahnschrift SemiCondensed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Bahnschrift SemiCondensed" panose="020B0502040204020203" pitchFamily="34" charset="0"/>
                  </a:rPr>
                  <a:t> such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sz="2000" b="0" dirty="0">
                    <a:latin typeface="Bahnschrift SemiCondensed" panose="020B0502040204020203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Bahnschrift SemiCondensed" panose="020B0502040204020203" pitchFamily="34" charset="0"/>
                  </a:rPr>
                  <a:t>, whenever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Bahnschrift SemiCondensed" panose="020B0502040204020203" pitchFamily="34" charset="0"/>
                  </a:rPr>
                  <a:t>.</a:t>
                </a:r>
              </a:p>
              <a:p>
                <a:pPr>
                  <a:lnSpc>
                    <a:spcPts val="3600"/>
                  </a:lnSpc>
                </a:pPr>
                <a:endParaRPr lang="en-US" sz="200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sz="2000" dirty="0">
                    <a:latin typeface="Bahnschrift SemiCondensed" panose="020B0502040204020203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0.000027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−0.0039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+2.2 ≤0.000027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−0.0039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+2.2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Bahnschrift SemiCondensed" panose="020B0502040204020203" pitchFamily="34" charset="0"/>
                  </a:rPr>
                  <a:t> 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sz="2000" dirty="0">
                    <a:latin typeface="Bahnschrift SemiCondensed" panose="020B0502040204020203" pitchFamily="34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hnschrift SemiCondensed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latin typeface="Bahnschrift SemiCondensed" panose="020B0502040204020203" pitchFamily="34" charset="0"/>
                  </a:rPr>
                  <a:t>]</a:t>
                </a:r>
              </a:p>
              <a:p>
                <a:pPr>
                  <a:lnSpc>
                    <a:spcPts val="3600"/>
                  </a:lnSpc>
                </a:pPr>
                <a:r>
                  <a:rPr lang="en-US" sz="2000" dirty="0">
                    <a:latin typeface="Bahnschrift SemiCondensed" panose="020B0502040204020203" pitchFamily="34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0.000027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−0.0039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+2.2 ≤</m:t>
                    </m:r>
                  </m:oMath>
                </a14:m>
                <a:r>
                  <a:rPr lang="en-US" sz="2000" dirty="0">
                    <a:latin typeface="Bahnschrift SemiCondense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2.196127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sz="2000" dirty="0">
                    <a:latin typeface="Bahnschrift SemiCondensed" panose="020B0502040204020203" pitchFamily="34" charset="0"/>
                  </a:rPr>
                  <a:t>When,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1,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2.196127,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=0.000027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−0.0039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+2.2 ≤</m:t>
                      </m:r>
                      <m:r>
                        <m:rPr>
                          <m:nor/>
                        </m:rPr>
                        <a:rPr lang="en-US" sz="2000" dirty="0">
                          <a:latin typeface="Bahnschrift SemiCondensed" panose="020B0502040204020203" pitchFamily="34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2.196127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Bahnschrift SemiCondensed" panose="020B0502040204020203" pitchFamily="34" charset="0"/>
                </a:endParaRPr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0.000027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−0.0039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+2.2=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87EE7-C19F-DF2E-3080-C1B118E3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24" y="1077872"/>
                <a:ext cx="7624972" cy="5539978"/>
              </a:xfrm>
              <a:prstGeom prst="rect">
                <a:avLst/>
              </a:prstGeom>
              <a:blipFill>
                <a:blip r:embed="rId2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00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F6D74-9D58-E626-0CD6-B330D4F2433D}"/>
              </a:ext>
            </a:extLst>
          </p:cNvPr>
          <p:cNvSpPr txBox="1"/>
          <p:nvPr/>
        </p:nvSpPr>
        <p:spPr>
          <a:xfrm>
            <a:off x="1520869" y="212441"/>
            <a:ext cx="915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aleway" pitchFamily="2" charset="0"/>
              </a:rPr>
              <a:t>Time Complexity Determination (Theoretical)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48E61-74FB-8324-4AF2-43DCA935A909}"/>
                  </a:ext>
                </a:extLst>
              </p:cNvPr>
              <p:cNvSpPr txBox="1"/>
              <p:nvPr/>
            </p:nvSpPr>
            <p:spPr>
              <a:xfrm>
                <a:off x="5829368" y="1315946"/>
                <a:ext cx="6012112" cy="531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dirty="0"/>
                  <a:t>The first nested loop will execute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+1)+1 </m:t>
                    </m:r>
                  </m:oMath>
                </a14:m>
                <a:r>
                  <a:rPr lang="en-US" dirty="0"/>
                  <a:t>times.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Second nested loop will execute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+1)+1 </m:t>
                    </m:r>
                  </m:oMath>
                </a14:m>
                <a:r>
                  <a:rPr lang="en-US" dirty="0"/>
                  <a:t>times.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There are 2 more comparisons needed.</a:t>
                </a:r>
              </a:p>
              <a:p>
                <a:pPr>
                  <a:lnSpc>
                    <a:spcPts val="2400"/>
                  </a:lnSpc>
                </a:pPr>
                <a:endParaRPr lang="en-US" dirty="0"/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So, total operations are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>
                  <a:lnSpc>
                    <a:spcPts val="2400"/>
                  </a:lnSpc>
                </a:pPr>
                <a:endParaRPr lang="en-US" dirty="0"/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b="0" dirty="0"/>
              </a:p>
              <a:p>
                <a:pPr>
                  <a:lnSpc>
                    <a:spcPts val="2400"/>
                  </a:lnSpc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 ≤2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≥1]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 ≤8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>
                  <a:lnSpc>
                    <a:spcPts val="2400"/>
                  </a:lnSpc>
                </a:pPr>
                <a:r>
                  <a:rPr lang="en-US" dirty="0"/>
                  <a:t>When,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1,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8,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 ≤8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b="0" dirty="0"/>
                  <a:t> </a:t>
                </a:r>
              </a:p>
              <a:p>
                <a:pPr>
                  <a:lnSpc>
                    <a:spcPts val="2400"/>
                  </a:lnSpc>
                </a:pPr>
                <a:endParaRPr lang="en-US" b="0" dirty="0"/>
              </a:p>
              <a:p>
                <a:pPr>
                  <a:lnSpc>
                    <a:spcPts val="24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48E61-74FB-8324-4AF2-43DCA935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68" y="1315946"/>
                <a:ext cx="6012112" cy="5311519"/>
              </a:xfrm>
              <a:prstGeom prst="rect">
                <a:avLst/>
              </a:prstGeom>
              <a:blipFill>
                <a:blip r:embed="rId2"/>
                <a:stretch>
                  <a:fillRect l="-811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4896D41-3322-6CED-2E14-A841A234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022"/>
            <a:ext cx="5495636" cy="59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27090-AF35-B13C-8A99-EE2E4EB6CD21}"/>
              </a:ext>
            </a:extLst>
          </p:cNvPr>
          <p:cNvSpPr txBox="1"/>
          <p:nvPr/>
        </p:nvSpPr>
        <p:spPr>
          <a:xfrm>
            <a:off x="4520890" y="283464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aleway" pitchFamily="2" charset="0"/>
              </a:rPr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5B084-B8C8-4FA0-D3A2-59143A9C2090}"/>
                  </a:ext>
                </a:extLst>
              </p:cNvPr>
              <p:cNvSpPr txBox="1"/>
              <p:nvPr/>
            </p:nvSpPr>
            <p:spPr>
              <a:xfrm>
                <a:off x="1168146" y="2039112"/>
                <a:ext cx="9855708" cy="281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000" dirty="0"/>
                  <a:t>From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𝑣𝑒𝑟𝑡𝑖𝑐𝑒𝑠</m:t>
                    </m:r>
                  </m:oMath>
                </a14:m>
                <a:r>
                  <a:rPr lang="en-US" sz="2000" dirty="0"/>
                  <a:t> graph’s equation, we determined the time complexity of our program. The time complexity of the program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On the other side, we also determined the time complexity of the program theoretically. The theoretical time complexity of the program is also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Although the function were not the same in both cases. But ultimately, they both yield the same time complexity for the program which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5B084-B8C8-4FA0-D3A2-59143A9C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46" y="2039112"/>
                <a:ext cx="9855708" cy="2815066"/>
              </a:xfrm>
              <a:prstGeom prst="rect">
                <a:avLst/>
              </a:prstGeom>
              <a:blipFill>
                <a:blip r:embed="rId2"/>
                <a:stretch>
                  <a:fillRect l="-681" r="-743" b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0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F41-DF65-4A96-8829-25853FA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400" y="-304800"/>
            <a:ext cx="4503200" cy="1447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Future Work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011F29D-8B96-4343-A0D0-D5ACD26C3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80373"/>
              </p:ext>
            </p:extLst>
          </p:nvPr>
        </p:nvGraphicFramePr>
        <p:xfrm>
          <a:off x="2351087" y="1247775"/>
          <a:ext cx="815498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48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735C-D38F-4F65-9BFA-9C8DB5B0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325" y="395509"/>
            <a:ext cx="8217950" cy="98561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80C96C-EB95-4510-9267-BE6E7A8C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81362"/>
              </p:ext>
            </p:extLst>
          </p:nvPr>
        </p:nvGraphicFramePr>
        <p:xfrm>
          <a:off x="2589213" y="2057400"/>
          <a:ext cx="8915400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39DBF8-2697-4642-96CD-03B8EE020940}"/>
              </a:ext>
            </a:extLst>
          </p:cNvPr>
          <p:cNvSpPr txBox="1"/>
          <p:nvPr/>
        </p:nvSpPr>
        <p:spPr>
          <a:xfrm flipH="1">
            <a:off x="4341494" y="2695575"/>
            <a:ext cx="3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9F5613-73DD-4092-A300-7AD895F90D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19299" y="1743801"/>
            <a:ext cx="93630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The adjacency matrix is an effective representation for directed graphs, especially for dense graphs.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Computational time increases as the number of vertices grows, consistent with theoretical expectations.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Practical time complexity aligns with the expected O(n²) due to nested iterations in the adjacency matrix.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Results validate the efficiency of the implemented algorithm for small-to-medium-sized graphs.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Future Prospects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Optimizing the algorithm can significantly reduce processing time for larger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Ekushey Saraswatii" panose="03080603080002020207" pitchFamily="66"/>
              </a:rPr>
              <a:t>Exploring alternative representations like adjacency lists for sparse graphs is a promising direction.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3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41B63-AA28-4BE7-9D2A-A3AC69A26C73}"/>
              </a:ext>
            </a:extLst>
          </p:cNvPr>
          <p:cNvSpPr txBox="1"/>
          <p:nvPr/>
        </p:nvSpPr>
        <p:spPr>
          <a:xfrm>
            <a:off x="2752724" y="2767281"/>
            <a:ext cx="1002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Thank you for your attention!</a:t>
            </a:r>
            <a:endParaRPr lang="en-US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C51C4-6276-F8E5-D6BA-D91BD13A235C}"/>
              </a:ext>
            </a:extLst>
          </p:cNvPr>
          <p:cNvSpPr txBox="1"/>
          <p:nvPr/>
        </p:nvSpPr>
        <p:spPr>
          <a:xfrm>
            <a:off x="4315705" y="243932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80D04-34E4-7843-3F4D-17A003CCA761}"/>
              </a:ext>
            </a:extLst>
          </p:cNvPr>
          <p:cNvSpPr txBox="1"/>
          <p:nvPr/>
        </p:nvSpPr>
        <p:spPr>
          <a:xfrm>
            <a:off x="1570736" y="1409966"/>
            <a:ext cx="905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directed graph is defined as a type of graph where the edges have a direction associated with them.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E50D65F6-BE2F-72DA-2D13-E7D5601B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2566734"/>
            <a:ext cx="59721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5A315-43AF-DD61-3747-908120E42309}"/>
              </a:ext>
            </a:extLst>
          </p:cNvPr>
          <p:cNvSpPr txBox="1"/>
          <p:nvPr/>
        </p:nvSpPr>
        <p:spPr>
          <a:xfrm>
            <a:off x="4581144" y="27523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6569-7473-7060-6490-8DA2F6332DD3}"/>
              </a:ext>
            </a:extLst>
          </p:cNvPr>
          <p:cNvSpPr txBox="1"/>
          <p:nvPr/>
        </p:nvSpPr>
        <p:spPr>
          <a:xfrm>
            <a:off x="6956351" y="27523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9381C-A1A1-5023-6C47-ABF58B5433B4}"/>
              </a:ext>
            </a:extLst>
          </p:cNvPr>
          <p:cNvSpPr txBox="1"/>
          <p:nvPr/>
        </p:nvSpPr>
        <p:spPr>
          <a:xfrm>
            <a:off x="8215175" y="37261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B77CE-020E-6BBA-98A3-729ECBE2364F}"/>
              </a:ext>
            </a:extLst>
          </p:cNvPr>
          <p:cNvSpPr txBox="1"/>
          <p:nvPr/>
        </p:nvSpPr>
        <p:spPr>
          <a:xfrm>
            <a:off x="6520013" y="409549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676FD-2FC0-EDF9-7578-7077EC937851}"/>
              </a:ext>
            </a:extLst>
          </p:cNvPr>
          <p:cNvSpPr txBox="1"/>
          <p:nvPr/>
        </p:nvSpPr>
        <p:spPr>
          <a:xfrm>
            <a:off x="5192506" y="409549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3A345-CAE8-FE3C-9AFC-583635A61221}"/>
              </a:ext>
            </a:extLst>
          </p:cNvPr>
          <p:cNvSpPr txBox="1"/>
          <p:nvPr/>
        </p:nvSpPr>
        <p:spPr>
          <a:xfrm>
            <a:off x="3146623" y="380110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32066-A8FC-EB9B-388C-96E6481A795B}"/>
              </a:ext>
            </a:extLst>
          </p:cNvPr>
          <p:cNvSpPr txBox="1"/>
          <p:nvPr/>
        </p:nvSpPr>
        <p:spPr>
          <a:xfrm>
            <a:off x="3474720" y="2937010"/>
            <a:ext cx="5982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8D570-765B-4823-D05E-EF4B138B981F}"/>
              </a:ext>
            </a:extLst>
          </p:cNvPr>
          <p:cNvSpPr txBox="1"/>
          <p:nvPr/>
        </p:nvSpPr>
        <p:spPr>
          <a:xfrm>
            <a:off x="5687796" y="2905780"/>
            <a:ext cx="5870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E3E0A-D45F-C49A-2FC8-6F23FB819E01}"/>
              </a:ext>
            </a:extLst>
          </p:cNvPr>
          <p:cNvSpPr txBox="1"/>
          <p:nvPr/>
        </p:nvSpPr>
        <p:spPr>
          <a:xfrm>
            <a:off x="7938267" y="2785066"/>
            <a:ext cx="5870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52792-F786-FE25-7DE3-7C2C5ADB414E}"/>
              </a:ext>
            </a:extLst>
          </p:cNvPr>
          <p:cNvSpPr txBox="1"/>
          <p:nvPr/>
        </p:nvSpPr>
        <p:spPr>
          <a:xfrm>
            <a:off x="7969580" y="4647559"/>
            <a:ext cx="5870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E540A-7930-1C63-2D82-EAAFD8976059}"/>
              </a:ext>
            </a:extLst>
          </p:cNvPr>
          <p:cNvSpPr txBox="1"/>
          <p:nvPr/>
        </p:nvSpPr>
        <p:spPr>
          <a:xfrm>
            <a:off x="3474719" y="4647559"/>
            <a:ext cx="5870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10322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C51C4-6276-F8E5-D6BA-D91BD13A235C}"/>
              </a:ext>
            </a:extLst>
          </p:cNvPr>
          <p:cNvSpPr txBox="1"/>
          <p:nvPr/>
        </p:nvSpPr>
        <p:spPr>
          <a:xfrm>
            <a:off x="3667290" y="243932"/>
            <a:ext cx="485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Representing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80D04-34E4-7843-3F4D-17A003CCA761}"/>
              </a:ext>
            </a:extLst>
          </p:cNvPr>
          <p:cNvSpPr txBox="1"/>
          <p:nvPr/>
        </p:nvSpPr>
        <p:spPr>
          <a:xfrm>
            <a:off x="1570736" y="1382534"/>
            <a:ext cx="905052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Graphs can mainly be represented in 2 ways. They are: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Adjacency List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Adjacency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376AC-C01C-BE28-D22E-8F8CE139CCB7}"/>
              </a:ext>
            </a:extLst>
          </p:cNvPr>
          <p:cNvSpPr txBox="1"/>
          <p:nvPr/>
        </p:nvSpPr>
        <p:spPr>
          <a:xfrm>
            <a:off x="1570736" y="3406457"/>
            <a:ext cx="8825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Adjacency List : </a:t>
            </a:r>
            <a:r>
              <a:rPr lang="en-US" sz="2400" dirty="0"/>
              <a:t>One way to represent a graph is to use adjacency lists, which specify the vertices that are adjacent to each</a:t>
            </a:r>
          </a:p>
          <a:p>
            <a:r>
              <a:rPr lang="en-US" sz="2400" dirty="0"/>
              <a:t>vertex of the graph.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982DF-838C-03C2-2356-F6098D23C11B}"/>
              </a:ext>
            </a:extLst>
          </p:cNvPr>
          <p:cNvSpPr txBox="1"/>
          <p:nvPr/>
        </p:nvSpPr>
        <p:spPr>
          <a:xfrm>
            <a:off x="1570736" y="4868997"/>
            <a:ext cx="8825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Adjacency Matrix: </a:t>
            </a:r>
            <a:r>
              <a:rPr lang="en-US" sz="2400" dirty="0"/>
              <a:t>Adjacency matrix, uses a square matrix to represent a graph by indicating whether pairs of vertices are adjacent.</a:t>
            </a:r>
          </a:p>
        </p:txBody>
      </p:sp>
    </p:spTree>
    <p:extLst>
      <p:ext uri="{BB962C8B-B14F-4D97-AF65-F5344CB8AC3E}">
        <p14:creationId xmlns:p14="http://schemas.microsoft.com/office/powerpoint/2010/main" val="228730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C51C4-6276-F8E5-D6BA-D91BD13A235C}"/>
              </a:ext>
            </a:extLst>
          </p:cNvPr>
          <p:cNvSpPr txBox="1"/>
          <p:nvPr/>
        </p:nvSpPr>
        <p:spPr>
          <a:xfrm>
            <a:off x="4096094" y="243932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aleway" pitchFamily="2" charset="0"/>
              </a:rPr>
              <a:t>Adjacency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3C618-09DB-5D07-E5C8-5A2A6970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696718"/>
            <a:ext cx="66675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D7270-31E2-3D43-9A2F-D8C67E6DFB54}"/>
              </a:ext>
            </a:extLst>
          </p:cNvPr>
          <p:cNvSpPr txBox="1"/>
          <p:nvPr/>
        </p:nvSpPr>
        <p:spPr>
          <a:xfrm>
            <a:off x="2148840" y="1554480"/>
            <a:ext cx="812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rows represent the initial vertices and columns represent terminal vertices.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AFCE0-B35A-1C5A-A1B7-EA9C23509218}"/>
              </a:ext>
            </a:extLst>
          </p:cNvPr>
          <p:cNvSpPr txBox="1"/>
          <p:nvPr/>
        </p:nvSpPr>
        <p:spPr>
          <a:xfrm>
            <a:off x="7479792" y="3621024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D0047-C690-AA7F-F8CC-A85A487E9F61}"/>
              </a:ext>
            </a:extLst>
          </p:cNvPr>
          <p:cNvSpPr txBox="1"/>
          <p:nvPr/>
        </p:nvSpPr>
        <p:spPr>
          <a:xfrm>
            <a:off x="8043672" y="3617976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A08C4-EF5F-DE26-DAA6-45322057FD83}"/>
              </a:ext>
            </a:extLst>
          </p:cNvPr>
          <p:cNvSpPr txBox="1"/>
          <p:nvPr/>
        </p:nvSpPr>
        <p:spPr>
          <a:xfrm>
            <a:off x="8619744" y="3617976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1AD5E-2A8C-B684-F052-6909535D8610}"/>
              </a:ext>
            </a:extLst>
          </p:cNvPr>
          <p:cNvSpPr txBox="1"/>
          <p:nvPr/>
        </p:nvSpPr>
        <p:spPr>
          <a:xfrm>
            <a:off x="8034528" y="3974592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C452E-719B-133C-8B20-E5F6C94312FD}"/>
              </a:ext>
            </a:extLst>
          </p:cNvPr>
          <p:cNvSpPr txBox="1"/>
          <p:nvPr/>
        </p:nvSpPr>
        <p:spPr>
          <a:xfrm>
            <a:off x="8034528" y="4349496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C7631-2CB1-C8CE-2EF4-BC3D327DFA18}"/>
              </a:ext>
            </a:extLst>
          </p:cNvPr>
          <p:cNvSpPr txBox="1"/>
          <p:nvPr/>
        </p:nvSpPr>
        <p:spPr>
          <a:xfrm>
            <a:off x="8619744" y="4358640"/>
            <a:ext cx="2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E3D2F-7E82-B8E2-435E-E0AF8A376288}"/>
              </a:ext>
            </a:extLst>
          </p:cNvPr>
          <p:cNvSpPr txBox="1"/>
          <p:nvPr/>
        </p:nvSpPr>
        <p:spPr>
          <a:xfrm>
            <a:off x="4096094" y="2938201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706C0-4337-A6AA-F7AB-1B8D6B8C9444}"/>
              </a:ext>
            </a:extLst>
          </p:cNvPr>
          <p:cNvSpPr txBox="1"/>
          <p:nvPr/>
        </p:nvSpPr>
        <p:spPr>
          <a:xfrm>
            <a:off x="4863284" y="378992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1F354-DCD4-CA96-A076-C21F22CC36E9}"/>
              </a:ext>
            </a:extLst>
          </p:cNvPr>
          <p:cNvSpPr txBox="1"/>
          <p:nvPr/>
        </p:nvSpPr>
        <p:spPr>
          <a:xfrm>
            <a:off x="3376429" y="378992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</p:spTree>
    <p:extLst>
      <p:ext uri="{BB962C8B-B14F-4D97-AF65-F5344CB8AC3E}">
        <p14:creationId xmlns:p14="http://schemas.microsoft.com/office/powerpoint/2010/main" val="299869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299564-7F30-6C90-33CC-4B6D7E76F635}"/>
              </a:ext>
            </a:extLst>
          </p:cNvPr>
          <p:cNvSpPr txBox="1"/>
          <p:nvPr/>
        </p:nvSpPr>
        <p:spPr>
          <a:xfrm>
            <a:off x="8145413" y="3075057"/>
            <a:ext cx="3347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Raleway" pitchFamily="2" charset="0"/>
              </a:rPr>
              <a:t>Source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079A7-8944-4B1C-A176-6FE977F9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3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299564-7F30-6C90-33CC-4B6D7E76F635}"/>
              </a:ext>
            </a:extLst>
          </p:cNvPr>
          <p:cNvSpPr txBox="1"/>
          <p:nvPr/>
        </p:nvSpPr>
        <p:spPr>
          <a:xfrm>
            <a:off x="8164463" y="3167390"/>
            <a:ext cx="3347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aleway" pitchFamily="2" charset="0"/>
              </a:rPr>
              <a:t>Source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78C0F-E20D-F1B8-414B-432EF4E25B65}"/>
              </a:ext>
            </a:extLst>
          </p:cNvPr>
          <p:cNvSpPr txBox="1"/>
          <p:nvPr/>
        </p:nvSpPr>
        <p:spPr>
          <a:xfrm>
            <a:off x="512492" y="1043732"/>
            <a:ext cx="646843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effectLst/>
                <a:latin typeface="Consolas" panose="020B0609020204030204" pitchFamily="49" charset="0"/>
              </a:rPr>
              <a:t>// Caculating in-degrees and out-degrees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int count_in_degrees = 0, count_out_degrees = 0;</a:t>
            </a:r>
          </a:p>
          <a:p>
            <a:endParaRPr lang="en-US" sz="1600" b="0"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for (int i = 0; i &lt; n; i++)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  // In-degrees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  count_in_degrees += adjacency_matrix[i][j];</a:t>
            </a:r>
          </a:p>
          <a:p>
            <a:endParaRPr lang="en-US" sz="1600" b="0"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  // Out-degrees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  count_out_degrees += adjacency_matrix[j][i];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600" b="0"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// Sum of in-degrees and out-degrees is euqal or not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printf("Sum of in-degrees: %d\n", count_in_degrees);</a:t>
            </a:r>
          </a:p>
          <a:p>
            <a:r>
              <a:rPr lang="en-US" sz="1600" b="0">
                <a:effectLst/>
                <a:latin typeface="Consolas" panose="020B0609020204030204" pitchFamily="49" charset="0"/>
              </a:rPr>
              <a:t>  printf("Sum of out-degrees: %d\n", count_out_degrees);</a:t>
            </a: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69921-AC64-3BBD-8D8B-AF5AEB1F4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71"/>
          <a:stretch/>
        </p:blipFill>
        <p:spPr>
          <a:xfrm>
            <a:off x="381002" y="1009042"/>
            <a:ext cx="7496174" cy="5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299564-7F30-6C90-33CC-4B6D7E76F635}"/>
              </a:ext>
            </a:extLst>
          </p:cNvPr>
          <p:cNvSpPr txBox="1"/>
          <p:nvPr/>
        </p:nvSpPr>
        <p:spPr>
          <a:xfrm>
            <a:off x="8164463" y="3167390"/>
            <a:ext cx="3347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Raleway" pitchFamily="2" charset="0"/>
              </a:rPr>
              <a:t>Source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08535-14D6-1B1A-ABC9-996069EE1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1"/>
          <a:stretch/>
        </p:blipFill>
        <p:spPr>
          <a:xfrm>
            <a:off x="1" y="0"/>
            <a:ext cx="816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B7A90-BA0B-4D54-1014-50252FEDB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72"/>
          <a:stretch/>
        </p:blipFill>
        <p:spPr>
          <a:xfrm>
            <a:off x="2855402" y="991741"/>
            <a:ext cx="6481196" cy="1676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B6BA1-AD29-30B2-5D6F-2950292A9289}"/>
              </a:ext>
            </a:extLst>
          </p:cNvPr>
          <p:cNvSpPr txBox="1"/>
          <p:nvPr/>
        </p:nvSpPr>
        <p:spPr>
          <a:xfrm>
            <a:off x="5132435" y="174808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aleway" pitchFamily="2" charset="0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07F94-502C-FCD1-1C28-5C8DC18F2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" r="2943" b="90"/>
          <a:stretch/>
        </p:blipFill>
        <p:spPr>
          <a:xfrm>
            <a:off x="2855402" y="2887756"/>
            <a:ext cx="6481196" cy="1737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94F04-6FA5-3ECE-F341-3ADB8AD6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291" y="4853971"/>
            <a:ext cx="6329418" cy="17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B6BA1-AD29-30B2-5D6F-2950292A9289}"/>
              </a:ext>
            </a:extLst>
          </p:cNvPr>
          <p:cNvSpPr txBox="1"/>
          <p:nvPr/>
        </p:nvSpPr>
        <p:spPr>
          <a:xfrm>
            <a:off x="5132435" y="174808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aleway" pitchFamily="2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B8ED-9DF2-7774-EFFB-4340E0BE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69" y="1473371"/>
            <a:ext cx="6338461" cy="1703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730F37-C564-1BF5-1A58-D275C370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77" y="3616262"/>
            <a:ext cx="6175046" cy="17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2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246</TotalTime>
  <Words>952</Words>
  <Application>Microsoft Office PowerPoint</Application>
  <PresentationFormat>Widescreen</PresentationFormat>
  <Paragraphs>137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Agency FB</vt:lpstr>
      <vt:lpstr>Algerian</vt:lpstr>
      <vt:lpstr>Aptos</vt:lpstr>
      <vt:lpstr>Arial</vt:lpstr>
      <vt:lpstr>Arial Black</vt:lpstr>
      <vt:lpstr>Bahnschrift SemiCondensed</vt:lpstr>
      <vt:lpstr>Cambria Math</vt:lpstr>
      <vt:lpstr>Century Gothic</vt:lpstr>
      <vt:lpstr>Century Schoolbook</vt:lpstr>
      <vt:lpstr>Consolas</vt:lpstr>
      <vt:lpstr>Raleway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Rahat</dc:creator>
  <cp:lastModifiedBy>Sohidul Islam</cp:lastModifiedBy>
  <cp:revision>25</cp:revision>
  <dcterms:created xsi:type="dcterms:W3CDTF">2024-05-18T11:45:16Z</dcterms:created>
  <dcterms:modified xsi:type="dcterms:W3CDTF">2025-01-16T21:15:16Z</dcterms:modified>
</cp:coreProperties>
</file>