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9" r:id="rId6"/>
    <p:sldId id="270" r:id="rId7"/>
    <p:sldId id="271" r:id="rId8"/>
    <p:sldId id="272" r:id="rId9"/>
    <p:sldId id="260" r:id="rId10"/>
    <p:sldId id="261" r:id="rId11"/>
    <p:sldId id="262" r:id="rId12"/>
    <p:sldId id="263" r:id="rId13"/>
    <p:sldId id="264" r:id="rId14"/>
    <p:sldId id="265" r:id="rId15"/>
    <p:sldId id="266"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055A3CAC-BC09-4DEF-919D-885CED3384BF}" type="datetimeFigureOut">
              <a:rPr lang="en-IN" smtClean="0"/>
              <a:t>18-10-2022</a:t>
            </a:fld>
            <a:endParaRPr lang="en-IN" dirty="0"/>
          </a:p>
        </p:txBody>
      </p:sp>
      <p:sp>
        <p:nvSpPr>
          <p:cNvPr id="17" name="Footer Placeholder 16"/>
          <p:cNvSpPr>
            <a:spLocks noGrp="1"/>
          </p:cNvSpPr>
          <p:nvPr>
            <p:ph type="ftr" sz="quarter" idx="11"/>
          </p:nvPr>
        </p:nvSpPr>
        <p:spPr/>
        <p:txBody>
          <a:bodyPr/>
          <a:lstStyle/>
          <a:p>
            <a:endParaRPr lang="en-IN"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615D1C8-70D5-4889-B574-242991728EF2}" type="slidenum">
              <a:rPr lang="en-IN" smtClean="0"/>
              <a:t>‹#›</a:t>
            </a:fld>
            <a:endParaRPr lang="en-IN"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5A3CAC-BC09-4DEF-919D-885CED3384BF}" type="datetimeFigureOut">
              <a:rPr lang="en-IN" smtClean="0"/>
              <a:t>18-10-2022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615D1C8-70D5-4889-B574-242991728EF2}"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5A3CAC-BC09-4DEF-919D-885CED3384BF}" type="datetimeFigureOut">
              <a:rPr lang="en-IN" smtClean="0"/>
              <a:t>18-10-2022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615D1C8-70D5-4889-B574-242991728EF2}"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55A3CAC-BC09-4DEF-919D-885CED3384BF}" type="datetimeFigureOut">
              <a:rPr lang="en-IN" smtClean="0"/>
              <a:t>18-10-2022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615D1C8-70D5-4889-B574-242991728EF2}" type="slidenum">
              <a:rPr lang="en-IN" smtClean="0"/>
              <a:t>‹#›</a:t>
            </a:fld>
            <a:endParaRPr lang="en-IN"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55A3CAC-BC09-4DEF-919D-885CED3384BF}" type="datetimeFigureOut">
              <a:rPr lang="en-IN" smtClean="0"/>
              <a:t>18-10-2022</a:t>
            </a:fld>
            <a:endParaRPr lang="en-IN" dirty="0"/>
          </a:p>
        </p:txBody>
      </p:sp>
      <p:sp>
        <p:nvSpPr>
          <p:cNvPr id="5" name="Footer Placeholder 4"/>
          <p:cNvSpPr>
            <a:spLocks noGrp="1"/>
          </p:cNvSpPr>
          <p:nvPr>
            <p:ph type="ftr" sz="quarter" idx="11"/>
          </p:nvPr>
        </p:nvSpPr>
        <p:spPr>
          <a:xfrm>
            <a:off x="800100" y="6172200"/>
            <a:ext cx="4000500" cy="457200"/>
          </a:xfrm>
        </p:spPr>
        <p:txBody>
          <a:bodyPr/>
          <a:lstStyle/>
          <a:p>
            <a:endParaRPr lang="en-IN"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615D1C8-70D5-4889-B574-242991728EF2}"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55A3CAC-BC09-4DEF-919D-885CED3384BF}" type="datetimeFigureOut">
              <a:rPr lang="en-IN" smtClean="0"/>
              <a:t>18-10-2022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615D1C8-70D5-4889-B574-242991728EF2}" type="slidenum">
              <a:rPr lang="en-IN" smtClean="0"/>
              <a:t>‹#›</a:t>
            </a:fld>
            <a:endParaRPr lang="en-IN"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55A3CAC-BC09-4DEF-919D-885CED3384BF}" type="datetimeFigureOut">
              <a:rPr lang="en-IN" smtClean="0"/>
              <a:t>18-10-2022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615D1C8-70D5-4889-B574-242991728EF2}" type="slidenum">
              <a:rPr lang="en-IN" smtClean="0"/>
              <a:t>‹#›</a:t>
            </a:fld>
            <a:endParaRPr lang="en-IN"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55A3CAC-BC09-4DEF-919D-885CED3384BF}" type="datetimeFigureOut">
              <a:rPr lang="en-IN" smtClean="0"/>
              <a:t>18-10-2022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615D1C8-70D5-4889-B574-242991728EF2}"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5A3CAC-BC09-4DEF-919D-885CED3384BF}" type="datetimeFigureOut">
              <a:rPr lang="en-IN" smtClean="0"/>
              <a:t>18-10-2022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615D1C8-70D5-4889-B574-242991728EF2}"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55A3CAC-BC09-4DEF-919D-885CED3384BF}" type="datetimeFigureOut">
              <a:rPr lang="en-IN" smtClean="0"/>
              <a:t>18-10-2022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615D1C8-70D5-4889-B574-242991728EF2}" type="slidenum">
              <a:rPr lang="en-IN" smtClean="0"/>
              <a:t>‹#›</a:t>
            </a:fld>
            <a:endParaRPr lang="en-IN"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55A3CAC-BC09-4DEF-919D-885CED3384BF}" type="datetimeFigureOut">
              <a:rPr lang="en-IN" smtClean="0"/>
              <a:t>18-10-2022</a:t>
            </a:fld>
            <a:endParaRPr lang="en-IN" dirty="0"/>
          </a:p>
        </p:txBody>
      </p:sp>
      <p:sp>
        <p:nvSpPr>
          <p:cNvPr id="6" name="Footer Placeholder 5"/>
          <p:cNvSpPr>
            <a:spLocks noGrp="1"/>
          </p:cNvSpPr>
          <p:nvPr>
            <p:ph type="ftr" sz="quarter" idx="11"/>
          </p:nvPr>
        </p:nvSpPr>
        <p:spPr>
          <a:xfrm>
            <a:off x="914400" y="6172200"/>
            <a:ext cx="3886200" cy="457200"/>
          </a:xfrm>
        </p:spPr>
        <p:txBody>
          <a:bodyPr/>
          <a:lstStyle/>
          <a:p>
            <a:endParaRPr lang="en-IN" dirty="0"/>
          </a:p>
        </p:txBody>
      </p:sp>
      <p:sp>
        <p:nvSpPr>
          <p:cNvPr id="7" name="Slide Number Placeholder 6"/>
          <p:cNvSpPr>
            <a:spLocks noGrp="1"/>
          </p:cNvSpPr>
          <p:nvPr>
            <p:ph type="sldNum" sz="quarter" idx="12"/>
          </p:nvPr>
        </p:nvSpPr>
        <p:spPr>
          <a:xfrm>
            <a:off x="146304" y="6208776"/>
            <a:ext cx="457200" cy="457200"/>
          </a:xfrm>
        </p:spPr>
        <p:txBody>
          <a:bodyPr/>
          <a:lstStyle/>
          <a:p>
            <a:fld id="{1615D1C8-70D5-4889-B574-242991728EF2}" type="slidenum">
              <a:rPr lang="en-IN" smtClean="0"/>
              <a:t>‹#›</a:t>
            </a:fld>
            <a:endParaRPr lang="en-IN"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55A3CAC-BC09-4DEF-919D-885CED3384BF}" type="datetimeFigureOut">
              <a:rPr lang="en-IN" smtClean="0"/>
              <a:t>18-10-2022</a:t>
            </a:fld>
            <a:endParaRPr lang="en-IN"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615D1C8-70D5-4889-B574-242991728EF2}"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588224" y="4509120"/>
            <a:ext cx="2336304" cy="1752600"/>
          </a:xfrm>
        </p:spPr>
        <p:txBody>
          <a:bodyPr/>
          <a:lstStyle/>
          <a:p>
            <a:pPr algn="l"/>
            <a:r>
              <a:rPr lang="en-US" dirty="0"/>
              <a:t>By</a:t>
            </a:r>
            <a:endParaRPr lang="en-IN" dirty="0"/>
          </a:p>
          <a:p>
            <a:pPr algn="l"/>
            <a:r>
              <a:rPr lang="en-US" dirty="0"/>
              <a:t>D G Rani</a:t>
            </a:r>
          </a:p>
          <a:p>
            <a:pPr algn="l"/>
            <a:r>
              <a:rPr lang="en-US" dirty="0"/>
              <a:t>Sohini Dey</a:t>
            </a:r>
          </a:p>
        </p:txBody>
      </p:sp>
      <p:sp>
        <p:nvSpPr>
          <p:cNvPr id="2" name="Title 1"/>
          <p:cNvSpPr>
            <a:spLocks noGrp="1"/>
          </p:cNvSpPr>
          <p:nvPr>
            <p:ph type="ctrTitle"/>
          </p:nvPr>
        </p:nvSpPr>
        <p:spPr/>
        <p:txBody>
          <a:bodyPr>
            <a:normAutofit/>
          </a:bodyPr>
          <a:lstStyle/>
          <a:p>
            <a:r>
              <a:rPr lang="en-US" dirty="0"/>
              <a:t>Lead Score Case study</a:t>
            </a:r>
            <a:br>
              <a:rPr lang="en-US" dirty="0"/>
            </a:br>
            <a:r>
              <a:rPr lang="en-US" sz="3600" dirty="0"/>
              <a:t>Presentation</a:t>
            </a:r>
            <a:endParaRPr lang="en-IN" dirty="0"/>
          </a:p>
        </p:txBody>
      </p:sp>
    </p:spTree>
    <p:extLst>
      <p:ext uri="{BB962C8B-B14F-4D97-AF65-F5344CB8AC3E}">
        <p14:creationId xmlns:p14="http://schemas.microsoft.com/office/powerpoint/2010/main" val="1225334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23528" y="1052736"/>
            <a:ext cx="7772400" cy="4572000"/>
          </a:xfrm>
        </p:spPr>
        <p:txBody>
          <a:bodyPr>
            <a:normAutofit/>
          </a:bodyPr>
          <a:lstStyle/>
          <a:p>
            <a:r>
              <a:rPr lang="en-US" sz="3200" dirty="0"/>
              <a:t>In the fifth step make the predictions on test data.</a:t>
            </a:r>
          </a:p>
          <a:p>
            <a:r>
              <a:rPr lang="en-US" sz="3200" dirty="0"/>
              <a:t>In the last step we compare the Accuracy, Precision , Sensitivity of Train Data and Test Data</a:t>
            </a:r>
          </a:p>
          <a:p>
            <a:r>
              <a:rPr lang="en-US" sz="3200" dirty="0"/>
              <a:t>Based on ROC curve Accuracy-Sensitivity-Specificity curve and Precision-Recall tradeoff curve we tell that our model is best Fit</a:t>
            </a:r>
          </a:p>
          <a:p>
            <a:pPr marL="0" indent="0">
              <a:buNone/>
            </a:pPr>
            <a:endParaRPr lang="en-US" dirty="0"/>
          </a:p>
        </p:txBody>
      </p:sp>
    </p:spTree>
    <p:extLst>
      <p:ext uri="{BB962C8B-B14F-4D97-AF65-F5344CB8AC3E}">
        <p14:creationId xmlns:p14="http://schemas.microsoft.com/office/powerpoint/2010/main" val="1098120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ROC curve</a:t>
            </a:r>
            <a:br>
              <a:rPr lang="en-US" dirty="0"/>
            </a:b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59632" y="1137302"/>
            <a:ext cx="6119104" cy="3905602"/>
          </a:xfrm>
        </p:spPr>
      </p:pic>
      <p:sp>
        <p:nvSpPr>
          <p:cNvPr id="5" name="Rectangle 4"/>
          <p:cNvSpPr/>
          <p:nvPr/>
        </p:nvSpPr>
        <p:spPr>
          <a:xfrm>
            <a:off x="1043608" y="5013176"/>
            <a:ext cx="6102424" cy="646331"/>
          </a:xfrm>
          <a:prstGeom prst="rect">
            <a:avLst/>
          </a:prstGeom>
        </p:spPr>
        <p:txBody>
          <a:bodyPr wrap="square">
            <a:spAutoFit/>
          </a:bodyPr>
          <a:lstStyle/>
          <a:p>
            <a:r>
              <a:rPr lang="en-US" b="1" dirty="0"/>
              <a:t>From the ROC Curve value is close to 1, getting a value of 0.94 which is a good predictive model</a:t>
            </a:r>
          </a:p>
        </p:txBody>
      </p:sp>
    </p:spTree>
    <p:extLst>
      <p:ext uri="{BB962C8B-B14F-4D97-AF65-F5344CB8AC3E}">
        <p14:creationId xmlns:p14="http://schemas.microsoft.com/office/powerpoint/2010/main" val="2863926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Accuracy- Sensitivity -Specificity Curve</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73322" y="1772816"/>
            <a:ext cx="4835098" cy="3370525"/>
          </a:xfrm>
        </p:spPr>
      </p:pic>
      <p:sp>
        <p:nvSpPr>
          <p:cNvPr id="5" name="Rectangle 4"/>
          <p:cNvSpPr/>
          <p:nvPr/>
        </p:nvSpPr>
        <p:spPr>
          <a:xfrm>
            <a:off x="1331640" y="5157192"/>
            <a:ext cx="5364088" cy="369332"/>
          </a:xfrm>
          <a:prstGeom prst="rect">
            <a:avLst/>
          </a:prstGeom>
        </p:spPr>
        <p:txBody>
          <a:bodyPr wrap="square">
            <a:spAutoFit/>
          </a:bodyPr>
          <a:lstStyle/>
          <a:p>
            <a:r>
              <a:rPr lang="en-US" dirty="0"/>
              <a:t>from the above we can see that 0.3 to 0.4 is our cutoff</a:t>
            </a:r>
            <a:endParaRPr lang="en-IN" dirty="0"/>
          </a:p>
        </p:txBody>
      </p:sp>
    </p:spTree>
    <p:extLst>
      <p:ext uri="{BB962C8B-B14F-4D97-AF65-F5344CB8AC3E}">
        <p14:creationId xmlns:p14="http://schemas.microsoft.com/office/powerpoint/2010/main" val="1337847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Precision – Recall Tradeoff curve</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664681" y="1628800"/>
            <a:ext cx="4851535" cy="3590741"/>
          </a:xfrm>
        </p:spPr>
      </p:pic>
      <p:sp>
        <p:nvSpPr>
          <p:cNvPr id="5" name="Rectangle 4"/>
          <p:cNvSpPr/>
          <p:nvPr/>
        </p:nvSpPr>
        <p:spPr>
          <a:xfrm>
            <a:off x="971600" y="5301208"/>
            <a:ext cx="6048672" cy="923330"/>
          </a:xfrm>
          <a:prstGeom prst="rect">
            <a:avLst/>
          </a:prstGeom>
        </p:spPr>
        <p:txBody>
          <a:bodyPr wrap="square">
            <a:spAutoFit/>
          </a:bodyPr>
          <a:lstStyle/>
          <a:p>
            <a:r>
              <a:rPr lang="en-US" dirty="0"/>
              <a:t>from the precision and Recall Trade-off curve we got cutoff 0.4 which is near to accuracy-sensitivity-specificity curve .so our cutoff is optimum</a:t>
            </a:r>
            <a:endParaRPr lang="en-IN" dirty="0"/>
          </a:p>
        </p:txBody>
      </p:sp>
    </p:spTree>
    <p:extLst>
      <p:ext uri="{BB962C8B-B14F-4D97-AF65-F5344CB8AC3E}">
        <p14:creationId xmlns:p14="http://schemas.microsoft.com/office/powerpoint/2010/main" val="575641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Results</a:t>
            </a:r>
            <a:endParaRPr lang="en-IN" dirty="0"/>
          </a:p>
        </p:txBody>
      </p:sp>
      <p:sp>
        <p:nvSpPr>
          <p:cNvPr id="3" name="Content Placeholder 2"/>
          <p:cNvSpPr>
            <a:spLocks noGrp="1"/>
          </p:cNvSpPr>
          <p:nvPr>
            <p:ph sz="quarter" idx="1"/>
          </p:nvPr>
        </p:nvSpPr>
        <p:spPr/>
        <p:txBody>
          <a:bodyPr>
            <a:normAutofit fontScale="92500"/>
          </a:bodyPr>
          <a:lstStyle/>
          <a:p>
            <a:pPr marL="0" indent="0">
              <a:buNone/>
            </a:pPr>
            <a:r>
              <a:rPr lang="en-US" sz="2400" dirty="0"/>
              <a:t>For Train Data </a:t>
            </a:r>
          </a:p>
          <a:p>
            <a:r>
              <a:rPr lang="en-US" sz="2400" dirty="0"/>
              <a:t>Accuracy = 86.8% </a:t>
            </a:r>
          </a:p>
          <a:p>
            <a:r>
              <a:rPr lang="en-US" sz="2400" dirty="0"/>
              <a:t>Sensitivity = 82.3% </a:t>
            </a:r>
          </a:p>
          <a:p>
            <a:r>
              <a:rPr lang="en-US" sz="2400" dirty="0"/>
              <a:t>Specificity = 92.1%</a:t>
            </a:r>
          </a:p>
          <a:p>
            <a:r>
              <a:rPr lang="en-US" sz="2400" dirty="0"/>
              <a:t>Precision = 80.8%</a:t>
            </a:r>
          </a:p>
          <a:p>
            <a:pPr marL="0" indent="0">
              <a:buNone/>
            </a:pPr>
            <a:r>
              <a:rPr lang="en-US" sz="2400" dirty="0"/>
              <a:t>For test data </a:t>
            </a:r>
          </a:p>
          <a:p>
            <a:r>
              <a:rPr lang="en-US" sz="2400" dirty="0"/>
              <a:t>Accuracy = 81.4% </a:t>
            </a:r>
          </a:p>
          <a:p>
            <a:r>
              <a:rPr lang="en-US" sz="2400" dirty="0"/>
              <a:t>Sensitivity = 83.4% </a:t>
            </a:r>
          </a:p>
          <a:p>
            <a:r>
              <a:rPr lang="en-US" sz="2400" dirty="0"/>
              <a:t>Specificity = 80.2%</a:t>
            </a:r>
          </a:p>
          <a:p>
            <a:r>
              <a:rPr lang="en-US" sz="2400" dirty="0"/>
              <a:t>Precision = 70.69%</a:t>
            </a:r>
          </a:p>
          <a:p>
            <a:pPr marL="0" indent="0">
              <a:buNone/>
            </a:pPr>
            <a:r>
              <a:rPr lang="en-US" sz="2400" dirty="0"/>
              <a:t> from the results we can tell that our model is not over fitting the test data</a:t>
            </a:r>
            <a:endParaRPr lang="en-IN" sz="2400" dirty="0"/>
          </a:p>
        </p:txBody>
      </p:sp>
    </p:spTree>
    <p:extLst>
      <p:ext uri="{BB962C8B-B14F-4D97-AF65-F5344CB8AC3E}">
        <p14:creationId xmlns:p14="http://schemas.microsoft.com/office/powerpoint/2010/main" val="4276909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88640"/>
            <a:ext cx="7787208" cy="634082"/>
          </a:xfrm>
        </p:spPr>
        <p:txBody>
          <a:bodyPr>
            <a:normAutofit/>
          </a:bodyPr>
          <a:lstStyle/>
          <a:p>
            <a:r>
              <a:rPr lang="en-US" sz="2800" dirty="0"/>
              <a:t>Parameters of final Model</a:t>
            </a:r>
            <a:endParaRPr lang="en-IN" sz="2800" dirty="0"/>
          </a:p>
        </p:txBody>
      </p:sp>
      <p:sp>
        <p:nvSpPr>
          <p:cNvPr id="3" name="Content Placeholder 2"/>
          <p:cNvSpPr>
            <a:spLocks noGrp="1"/>
          </p:cNvSpPr>
          <p:nvPr>
            <p:ph sz="quarter" idx="1"/>
          </p:nvPr>
        </p:nvSpPr>
        <p:spPr>
          <a:xfrm>
            <a:off x="467544" y="980728"/>
            <a:ext cx="8229600" cy="5616624"/>
          </a:xfrm>
        </p:spPr>
        <p:txBody>
          <a:bodyPr>
            <a:noAutofit/>
          </a:bodyPr>
          <a:lstStyle/>
          <a:p>
            <a:pPr marL="514350" indent="-514350" algn="just">
              <a:buFont typeface="+mj-lt"/>
              <a:buAutoNum type="arabicPeriod"/>
            </a:pPr>
            <a:r>
              <a:rPr lang="en-US" sz="1100" dirty="0" err="1">
                <a:latin typeface="Times New Roman" pitchFamily="18" charset="0"/>
                <a:cs typeface="Times New Roman" pitchFamily="18" charset="0"/>
              </a:rPr>
              <a:t>const</a:t>
            </a:r>
            <a:r>
              <a:rPr lang="en-US" sz="1100" dirty="0">
                <a:latin typeface="Times New Roman" pitchFamily="18" charset="0"/>
                <a:cs typeface="Times New Roman" pitchFamily="18" charset="0"/>
              </a:rPr>
              <a:t>                                                  -0.147054</a:t>
            </a:r>
          </a:p>
          <a:p>
            <a:pPr marL="514350" indent="-514350" algn="just">
              <a:buFont typeface="+mj-lt"/>
              <a:buAutoNum type="arabicPeriod"/>
            </a:pPr>
            <a:r>
              <a:rPr lang="en-US" sz="1100" dirty="0">
                <a:latin typeface="Times New Roman" pitchFamily="18" charset="0"/>
                <a:cs typeface="Times New Roman" pitchFamily="18" charset="0"/>
              </a:rPr>
              <a:t>Total Time Spent on Website                             1.185175</a:t>
            </a:r>
          </a:p>
          <a:p>
            <a:pPr marL="514350" indent="-514350" algn="just">
              <a:buFont typeface="+mj-lt"/>
              <a:buAutoNum type="arabicPeriod"/>
            </a:pPr>
            <a:r>
              <a:rPr lang="en-US" sz="1100" dirty="0">
                <a:latin typeface="Times New Roman" pitchFamily="18" charset="0"/>
                <a:cs typeface="Times New Roman" pitchFamily="18" charset="0"/>
              </a:rPr>
              <a:t>Lead </a:t>
            </a:r>
            <a:r>
              <a:rPr lang="en-US" sz="1100" dirty="0" err="1">
                <a:latin typeface="Times New Roman" pitchFamily="18" charset="0"/>
                <a:cs typeface="Times New Roman" pitchFamily="18" charset="0"/>
              </a:rPr>
              <a:t>Origin_Landing</a:t>
            </a:r>
            <a:r>
              <a:rPr lang="en-US" sz="1100" dirty="0">
                <a:latin typeface="Times New Roman" pitchFamily="18" charset="0"/>
                <a:cs typeface="Times New Roman" pitchFamily="18" charset="0"/>
              </a:rPr>
              <a:t> Page Submission                    -0.708712</a:t>
            </a:r>
          </a:p>
          <a:p>
            <a:pPr marL="514350" indent="-514350" algn="just">
              <a:buFont typeface="+mj-lt"/>
              <a:buAutoNum type="arabicPeriod"/>
            </a:pPr>
            <a:r>
              <a:rPr lang="en-US" sz="1100" dirty="0">
                <a:latin typeface="Times New Roman" pitchFamily="18" charset="0"/>
                <a:cs typeface="Times New Roman" pitchFamily="18" charset="0"/>
              </a:rPr>
              <a:t>Lead </a:t>
            </a:r>
            <a:r>
              <a:rPr lang="en-US" sz="1100" dirty="0" err="1">
                <a:latin typeface="Times New Roman" pitchFamily="18" charset="0"/>
                <a:cs typeface="Times New Roman" pitchFamily="18" charset="0"/>
              </a:rPr>
              <a:t>Origin_Lead</a:t>
            </a:r>
            <a:r>
              <a:rPr lang="en-US" sz="1100" dirty="0">
                <a:latin typeface="Times New Roman" pitchFamily="18" charset="0"/>
                <a:cs typeface="Times New Roman" pitchFamily="18" charset="0"/>
              </a:rPr>
              <a:t> Import                                 1.750642</a:t>
            </a:r>
          </a:p>
          <a:p>
            <a:pPr marL="514350" indent="-514350" algn="just">
              <a:buFont typeface="+mj-lt"/>
              <a:buAutoNum type="arabicPeriod"/>
            </a:pPr>
            <a:r>
              <a:rPr lang="en-US" sz="1100" dirty="0">
                <a:latin typeface="Times New Roman" pitchFamily="18" charset="0"/>
                <a:cs typeface="Times New Roman" pitchFamily="18" charset="0"/>
              </a:rPr>
              <a:t>Lead </a:t>
            </a:r>
            <a:r>
              <a:rPr lang="en-US" sz="1100" dirty="0" err="1">
                <a:latin typeface="Times New Roman" pitchFamily="18" charset="0"/>
                <a:cs typeface="Times New Roman" pitchFamily="18" charset="0"/>
              </a:rPr>
              <a:t>Source_Olark</a:t>
            </a:r>
            <a:r>
              <a:rPr lang="en-US" sz="1100" dirty="0">
                <a:latin typeface="Times New Roman" pitchFamily="18" charset="0"/>
                <a:cs typeface="Times New Roman" pitchFamily="18" charset="0"/>
              </a:rPr>
              <a:t> Chat                                  0.816538</a:t>
            </a:r>
          </a:p>
          <a:p>
            <a:pPr marL="514350" indent="-514350" algn="just">
              <a:buFont typeface="+mj-lt"/>
              <a:buAutoNum type="arabicPeriod"/>
            </a:pPr>
            <a:r>
              <a:rPr lang="en-US" sz="1100" dirty="0">
                <a:latin typeface="Times New Roman" pitchFamily="18" charset="0"/>
                <a:cs typeface="Times New Roman" pitchFamily="18" charset="0"/>
              </a:rPr>
              <a:t>Lead </a:t>
            </a:r>
            <a:r>
              <a:rPr lang="en-US" sz="1100" dirty="0" err="1">
                <a:latin typeface="Times New Roman" pitchFamily="18" charset="0"/>
                <a:cs typeface="Times New Roman" pitchFamily="18" charset="0"/>
              </a:rPr>
              <a:t>Source_Reference</a:t>
            </a:r>
            <a:r>
              <a:rPr lang="en-US" sz="1100" dirty="0">
                <a:latin typeface="Times New Roman" pitchFamily="18" charset="0"/>
                <a:cs typeface="Times New Roman" pitchFamily="18" charset="0"/>
              </a:rPr>
              <a:t>                                   3.278883</a:t>
            </a:r>
          </a:p>
          <a:p>
            <a:pPr marL="514350" indent="-514350" algn="just">
              <a:buFont typeface="+mj-lt"/>
              <a:buAutoNum type="arabicPeriod"/>
            </a:pPr>
            <a:r>
              <a:rPr lang="en-US" sz="1100" dirty="0">
                <a:latin typeface="Times New Roman" pitchFamily="18" charset="0"/>
                <a:cs typeface="Times New Roman" pitchFamily="18" charset="0"/>
              </a:rPr>
              <a:t>Lead </a:t>
            </a:r>
            <a:r>
              <a:rPr lang="en-US" sz="1100" dirty="0" err="1">
                <a:latin typeface="Times New Roman" pitchFamily="18" charset="0"/>
                <a:cs typeface="Times New Roman" pitchFamily="18" charset="0"/>
              </a:rPr>
              <a:t>Source_Welingak</a:t>
            </a:r>
            <a:r>
              <a:rPr lang="en-US" sz="1100" dirty="0">
                <a:latin typeface="Times New Roman" pitchFamily="18" charset="0"/>
                <a:cs typeface="Times New Roman" pitchFamily="18" charset="0"/>
              </a:rPr>
              <a:t> Website                            4.867717</a:t>
            </a:r>
          </a:p>
          <a:p>
            <a:pPr marL="514350" indent="-514350" algn="just">
              <a:buFont typeface="+mj-lt"/>
              <a:buAutoNum type="arabicPeriod"/>
            </a:pPr>
            <a:r>
              <a:rPr lang="en-US" sz="1100" dirty="0">
                <a:latin typeface="Times New Roman" pitchFamily="18" charset="0"/>
                <a:cs typeface="Times New Roman" pitchFamily="18" charset="0"/>
              </a:rPr>
              <a:t>Last </a:t>
            </a:r>
            <a:r>
              <a:rPr lang="en-US" sz="1100" dirty="0" err="1">
                <a:latin typeface="Times New Roman" pitchFamily="18" charset="0"/>
                <a:cs typeface="Times New Roman" pitchFamily="18" charset="0"/>
              </a:rPr>
              <a:t>Activity_Email</a:t>
            </a:r>
            <a:r>
              <a:rPr lang="en-US" sz="1100" dirty="0">
                <a:latin typeface="Times New Roman" pitchFamily="18" charset="0"/>
                <a:cs typeface="Times New Roman" pitchFamily="18" charset="0"/>
              </a:rPr>
              <a:t> Bounced                            -1.312855</a:t>
            </a:r>
          </a:p>
          <a:p>
            <a:pPr marL="514350" indent="-514350" algn="just">
              <a:buFont typeface="+mj-lt"/>
              <a:buAutoNum type="arabicPeriod"/>
            </a:pPr>
            <a:r>
              <a:rPr lang="en-US" sz="1100" dirty="0">
                <a:latin typeface="Times New Roman" pitchFamily="18" charset="0"/>
                <a:cs typeface="Times New Roman" pitchFamily="18" charset="0"/>
              </a:rPr>
              <a:t>Last </a:t>
            </a:r>
            <a:r>
              <a:rPr lang="en-US" sz="1100" dirty="0" err="1">
                <a:latin typeface="Times New Roman" pitchFamily="18" charset="0"/>
                <a:cs typeface="Times New Roman" pitchFamily="18" charset="0"/>
              </a:rPr>
              <a:t>Activity_SMS</a:t>
            </a:r>
            <a:r>
              <a:rPr lang="en-US" sz="1100" dirty="0">
                <a:latin typeface="Times New Roman" pitchFamily="18" charset="0"/>
                <a:cs typeface="Times New Roman" pitchFamily="18" charset="0"/>
              </a:rPr>
              <a:t> Sent                                  2.049044</a:t>
            </a:r>
          </a:p>
          <a:p>
            <a:pPr marL="514350" indent="-514350" algn="just">
              <a:buFont typeface="+mj-lt"/>
              <a:buAutoNum type="arabicPeriod"/>
            </a:pPr>
            <a:r>
              <a:rPr lang="en-US" sz="1100" dirty="0">
                <a:latin typeface="Times New Roman" pitchFamily="18" charset="0"/>
                <a:cs typeface="Times New Roman" pitchFamily="18" charset="0"/>
              </a:rPr>
              <a:t>Last </a:t>
            </a:r>
            <a:r>
              <a:rPr lang="en-US" sz="1100" dirty="0" err="1">
                <a:latin typeface="Times New Roman" pitchFamily="18" charset="0"/>
                <a:cs typeface="Times New Roman" pitchFamily="18" charset="0"/>
              </a:rPr>
              <a:t>Activity_Unreachable</a:t>
            </a:r>
            <a:r>
              <a:rPr lang="en-US" sz="1100" dirty="0">
                <a:latin typeface="Times New Roman" pitchFamily="18" charset="0"/>
                <a:cs typeface="Times New Roman" pitchFamily="18" charset="0"/>
              </a:rPr>
              <a:t>                               1.436066</a:t>
            </a:r>
          </a:p>
          <a:p>
            <a:pPr marL="514350" indent="-514350" algn="just">
              <a:buFont typeface="+mj-lt"/>
              <a:buAutoNum type="arabicPeriod"/>
            </a:pPr>
            <a:r>
              <a:rPr lang="en-US" sz="1100" dirty="0">
                <a:latin typeface="Times New Roman" pitchFamily="18" charset="0"/>
                <a:cs typeface="Times New Roman" pitchFamily="18" charset="0"/>
              </a:rPr>
              <a:t>Last </a:t>
            </a:r>
            <a:r>
              <a:rPr lang="en-US" sz="1100" dirty="0" err="1">
                <a:latin typeface="Times New Roman" pitchFamily="18" charset="0"/>
                <a:cs typeface="Times New Roman" pitchFamily="18" charset="0"/>
              </a:rPr>
              <a:t>Activity_other_activity</a:t>
            </a:r>
            <a:r>
              <a:rPr lang="en-US" sz="1100" dirty="0">
                <a:latin typeface="Times New Roman" pitchFamily="18" charset="0"/>
                <a:cs typeface="Times New Roman" pitchFamily="18" charset="0"/>
              </a:rPr>
              <a:t>                            1.046547</a:t>
            </a:r>
          </a:p>
          <a:p>
            <a:pPr marL="514350" indent="-514350" algn="just">
              <a:buFont typeface="+mj-lt"/>
              <a:buAutoNum type="arabicPeriod"/>
            </a:pPr>
            <a:r>
              <a:rPr lang="en-US" sz="1100" dirty="0" err="1">
                <a:latin typeface="Times New Roman" pitchFamily="18" charset="0"/>
                <a:cs typeface="Times New Roman" pitchFamily="18" charset="0"/>
              </a:rPr>
              <a:t>Specialization_Finance</a:t>
            </a:r>
            <a:r>
              <a:rPr lang="en-US" sz="1100" dirty="0">
                <a:latin typeface="Times New Roman" pitchFamily="18" charset="0"/>
                <a:cs typeface="Times New Roman" pitchFamily="18" charset="0"/>
              </a:rPr>
              <a:t> Management                      -0.607012</a:t>
            </a:r>
          </a:p>
          <a:p>
            <a:pPr marL="514350" indent="-514350" algn="just">
              <a:buFont typeface="+mj-lt"/>
              <a:buAutoNum type="arabicPeriod"/>
            </a:pPr>
            <a:r>
              <a:rPr lang="en-US" sz="1100" dirty="0">
                <a:latin typeface="Times New Roman" pitchFamily="18" charset="0"/>
                <a:cs typeface="Times New Roman" pitchFamily="18" charset="0"/>
              </a:rPr>
              <a:t>What is your current </a:t>
            </a:r>
            <a:r>
              <a:rPr lang="en-US" sz="1100" dirty="0" err="1">
                <a:latin typeface="Times New Roman" pitchFamily="18" charset="0"/>
                <a:cs typeface="Times New Roman" pitchFamily="18" charset="0"/>
              </a:rPr>
              <a:t>occupation_Working</a:t>
            </a:r>
            <a:r>
              <a:rPr lang="en-US" sz="1100" dirty="0">
                <a:latin typeface="Times New Roman" pitchFamily="18" charset="0"/>
                <a:cs typeface="Times New Roman" pitchFamily="18" charset="0"/>
              </a:rPr>
              <a:t> Professional    2.602816</a:t>
            </a:r>
          </a:p>
          <a:p>
            <a:pPr marL="514350" indent="-514350" algn="just">
              <a:buFont typeface="+mj-lt"/>
              <a:buAutoNum type="arabicPeriod"/>
            </a:pPr>
            <a:r>
              <a:rPr lang="en-US" sz="1100" dirty="0" err="1">
                <a:latin typeface="Times New Roman" pitchFamily="18" charset="0"/>
                <a:cs typeface="Times New Roman" pitchFamily="18" charset="0"/>
              </a:rPr>
              <a:t>Tags_Closed</a:t>
            </a:r>
            <a:r>
              <a:rPr lang="en-US" sz="1100" dirty="0">
                <a:latin typeface="Times New Roman" pitchFamily="18" charset="0"/>
                <a:cs typeface="Times New Roman" pitchFamily="18" charset="0"/>
              </a:rPr>
              <a:t> by </a:t>
            </a:r>
            <a:r>
              <a:rPr lang="en-US" sz="1100" dirty="0" err="1">
                <a:latin typeface="Times New Roman" pitchFamily="18" charset="0"/>
                <a:cs typeface="Times New Roman" pitchFamily="18" charset="0"/>
              </a:rPr>
              <a:t>Horizzon</a:t>
            </a:r>
            <a:r>
              <a:rPr lang="en-US" sz="1100" dirty="0">
                <a:latin typeface="Times New Roman" pitchFamily="18" charset="0"/>
                <a:cs typeface="Times New Roman" pitchFamily="18" charset="0"/>
              </a:rPr>
              <a:t>                                 5.727688</a:t>
            </a:r>
          </a:p>
          <a:p>
            <a:pPr marL="514350" indent="-514350" algn="just">
              <a:buFont typeface="+mj-lt"/>
              <a:buAutoNum type="arabicPeriod"/>
            </a:pPr>
            <a:r>
              <a:rPr lang="en-US" sz="1100" dirty="0" err="1">
                <a:latin typeface="Times New Roman" pitchFamily="18" charset="0"/>
                <a:cs typeface="Times New Roman" pitchFamily="18" charset="0"/>
              </a:rPr>
              <a:t>Tags_Graduation</a:t>
            </a:r>
            <a:r>
              <a:rPr lang="en-US" sz="1100" dirty="0">
                <a:latin typeface="Times New Roman" pitchFamily="18" charset="0"/>
                <a:cs typeface="Times New Roman" pitchFamily="18" charset="0"/>
              </a:rPr>
              <a:t> in progress                            -1.409163</a:t>
            </a:r>
          </a:p>
          <a:p>
            <a:pPr marL="514350" indent="-514350" algn="just">
              <a:buFont typeface="+mj-lt"/>
              <a:buAutoNum type="arabicPeriod"/>
            </a:pPr>
            <a:r>
              <a:rPr lang="en-US" sz="1100" dirty="0" err="1">
                <a:latin typeface="Times New Roman" pitchFamily="18" charset="0"/>
                <a:cs typeface="Times New Roman" pitchFamily="18" charset="0"/>
              </a:rPr>
              <a:t>Tags_Interested</a:t>
            </a:r>
            <a:r>
              <a:rPr lang="en-US" sz="1100" dirty="0">
                <a:latin typeface="Times New Roman" pitchFamily="18" charset="0"/>
                <a:cs typeface="Times New Roman" pitchFamily="18" charset="0"/>
              </a:rPr>
              <a:t>  in full time MBA                      -2.962110</a:t>
            </a:r>
          </a:p>
          <a:p>
            <a:pPr marL="514350" indent="-514350" algn="just">
              <a:buFont typeface="+mj-lt"/>
              <a:buAutoNum type="arabicPeriod"/>
            </a:pPr>
            <a:r>
              <a:rPr lang="en-US" sz="1100" dirty="0" err="1">
                <a:latin typeface="Times New Roman" pitchFamily="18" charset="0"/>
                <a:cs typeface="Times New Roman" pitchFamily="18" charset="0"/>
              </a:rPr>
              <a:t>Tags_Lost</a:t>
            </a:r>
            <a:r>
              <a:rPr lang="en-US" sz="1100" dirty="0">
                <a:latin typeface="Times New Roman" pitchFamily="18" charset="0"/>
                <a:cs typeface="Times New Roman" pitchFamily="18" charset="0"/>
              </a:rPr>
              <a:t> to EINS                                       5.472026</a:t>
            </a:r>
          </a:p>
          <a:p>
            <a:pPr marL="514350" indent="-514350" algn="just">
              <a:buFont typeface="+mj-lt"/>
              <a:buAutoNum type="arabicPeriod"/>
            </a:pPr>
            <a:r>
              <a:rPr lang="en-US" sz="1100" dirty="0" err="1">
                <a:latin typeface="Times New Roman" pitchFamily="18" charset="0"/>
                <a:cs typeface="Times New Roman" pitchFamily="18" charset="0"/>
              </a:rPr>
              <a:t>Tags_Not</a:t>
            </a:r>
            <a:r>
              <a:rPr lang="en-US" sz="1100" dirty="0">
                <a:latin typeface="Times New Roman" pitchFamily="18" charset="0"/>
                <a:cs typeface="Times New Roman" pitchFamily="18" charset="0"/>
              </a:rPr>
              <a:t> doing further education                       -4.144327</a:t>
            </a:r>
          </a:p>
          <a:p>
            <a:pPr marL="514350" indent="-514350" algn="just">
              <a:buFont typeface="+mj-lt"/>
              <a:buAutoNum type="arabicPeriod"/>
            </a:pPr>
            <a:r>
              <a:rPr lang="en-US" sz="1100" dirty="0" err="1">
                <a:latin typeface="Times New Roman" pitchFamily="18" charset="0"/>
                <a:cs typeface="Times New Roman" pitchFamily="18" charset="0"/>
              </a:rPr>
              <a:t>Tags_Ringing</a:t>
            </a:r>
            <a:r>
              <a:rPr lang="en-US" sz="1100" dirty="0">
                <a:latin typeface="Times New Roman" pitchFamily="18" charset="0"/>
                <a:cs typeface="Times New Roman" pitchFamily="18" charset="0"/>
              </a:rPr>
              <a:t>                                           -4.692220</a:t>
            </a:r>
          </a:p>
          <a:p>
            <a:pPr marL="514350" indent="-514350" algn="just">
              <a:buFont typeface="+mj-lt"/>
              <a:buAutoNum type="arabicPeriod"/>
            </a:pPr>
            <a:r>
              <a:rPr lang="en-US" sz="1100" dirty="0" err="1">
                <a:latin typeface="Times New Roman" pitchFamily="18" charset="0"/>
                <a:cs typeface="Times New Roman" pitchFamily="18" charset="0"/>
              </a:rPr>
              <a:t>Tags_other_tags</a:t>
            </a:r>
            <a:r>
              <a:rPr lang="en-US" sz="1100" dirty="0">
                <a:latin typeface="Times New Roman" pitchFamily="18" charset="0"/>
                <a:cs typeface="Times New Roman" pitchFamily="18" charset="0"/>
              </a:rPr>
              <a:t>                                        -3.022055</a:t>
            </a:r>
          </a:p>
          <a:p>
            <a:pPr marL="514350" indent="-514350" algn="just">
              <a:buFont typeface="+mj-lt"/>
              <a:buAutoNum type="arabicPeriod"/>
            </a:pPr>
            <a:r>
              <a:rPr lang="en-US" sz="1100" dirty="0" err="1">
                <a:latin typeface="Times New Roman" pitchFamily="18" charset="0"/>
                <a:cs typeface="Times New Roman" pitchFamily="18" charset="0"/>
              </a:rPr>
              <a:t>Tags_switched</a:t>
            </a:r>
            <a:r>
              <a:rPr lang="en-US" sz="1100" dirty="0">
                <a:latin typeface="Times New Roman" pitchFamily="18" charset="0"/>
                <a:cs typeface="Times New Roman" pitchFamily="18" charset="0"/>
              </a:rPr>
              <a:t> off                                      -4.388958</a:t>
            </a:r>
          </a:p>
          <a:p>
            <a:pPr marL="514350" indent="-514350" algn="just">
              <a:buFont typeface="+mj-lt"/>
              <a:buAutoNum type="arabicPeriod"/>
            </a:pPr>
            <a:r>
              <a:rPr lang="en-US" sz="1100" dirty="0">
                <a:latin typeface="Times New Roman" pitchFamily="18" charset="0"/>
                <a:cs typeface="Times New Roman" pitchFamily="18" charset="0"/>
              </a:rPr>
              <a:t>Last Notable </a:t>
            </a:r>
            <a:r>
              <a:rPr lang="en-US" sz="1100" dirty="0" err="1">
                <a:latin typeface="Times New Roman" pitchFamily="18" charset="0"/>
                <a:cs typeface="Times New Roman" pitchFamily="18" charset="0"/>
              </a:rPr>
              <a:t>Activity_Modified</a:t>
            </a:r>
            <a:r>
              <a:rPr lang="en-US" sz="1100" dirty="0">
                <a:latin typeface="Times New Roman" pitchFamily="18" charset="0"/>
                <a:cs typeface="Times New Roman" pitchFamily="18" charset="0"/>
              </a:rPr>
              <a:t>                         -1.832883</a:t>
            </a:r>
          </a:p>
          <a:p>
            <a:pPr marL="514350" indent="-514350" algn="just">
              <a:buFont typeface="+mj-lt"/>
              <a:buAutoNum type="arabicPeriod"/>
            </a:pPr>
            <a:r>
              <a:rPr lang="en-US" sz="1100" dirty="0">
                <a:latin typeface="Times New Roman" pitchFamily="18" charset="0"/>
                <a:cs typeface="Times New Roman" pitchFamily="18" charset="0"/>
              </a:rPr>
              <a:t>Last Notable </a:t>
            </a:r>
            <a:r>
              <a:rPr lang="en-US" sz="1100" dirty="0" err="1">
                <a:latin typeface="Times New Roman" pitchFamily="18" charset="0"/>
                <a:cs typeface="Times New Roman" pitchFamily="18" charset="0"/>
              </a:rPr>
              <a:t>Activity_Olark</a:t>
            </a:r>
            <a:r>
              <a:rPr lang="en-US" sz="1100" dirty="0">
                <a:latin typeface="Times New Roman" pitchFamily="18" charset="0"/>
                <a:cs typeface="Times New Roman" pitchFamily="18" charset="0"/>
              </a:rPr>
              <a:t> Chat Conversation          -1.830995</a:t>
            </a:r>
            <a:endParaRPr lang="en-IN" sz="1100" dirty="0">
              <a:latin typeface="Times New Roman" pitchFamily="18" charset="0"/>
              <a:cs typeface="Times New Roman" pitchFamily="18" charset="0"/>
            </a:endParaRPr>
          </a:p>
        </p:txBody>
      </p:sp>
    </p:spTree>
    <p:extLst>
      <p:ext uri="{BB962C8B-B14F-4D97-AF65-F5344CB8AC3E}">
        <p14:creationId xmlns:p14="http://schemas.microsoft.com/office/powerpoint/2010/main" val="2005903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27700"/>
            <a:ext cx="8496944" cy="6709529"/>
          </a:xfrm>
          <a:prstGeom prst="rect">
            <a:avLst/>
          </a:prstGeom>
        </p:spPr>
        <p:txBody>
          <a:bodyPr wrap="square">
            <a:spAutoFit/>
          </a:bodyPr>
          <a:lstStyle/>
          <a:p>
            <a:r>
              <a:rPr lang="en-US" sz="3200" dirty="0"/>
              <a:t>Conclusion</a:t>
            </a:r>
            <a:br>
              <a:rPr lang="en-US" sz="2000" dirty="0"/>
            </a:br>
            <a:br>
              <a:rPr lang="en-US" sz="2000" dirty="0"/>
            </a:br>
            <a:r>
              <a:rPr lang="en-US" dirty="0"/>
              <a:t>1.From the model we can tell that some coefficients positively related and some coefficients negatively related.</a:t>
            </a:r>
            <a:br>
              <a:rPr lang="en-US" dirty="0"/>
            </a:br>
            <a:r>
              <a:rPr lang="en-US" dirty="0"/>
              <a:t>2.Tags_Lost to </a:t>
            </a:r>
            <a:r>
              <a:rPr lang="en-US" dirty="0" err="1"/>
              <a:t>EINS,Tags_Closed</a:t>
            </a:r>
            <a:r>
              <a:rPr lang="en-US" dirty="0"/>
              <a:t> by </a:t>
            </a:r>
            <a:r>
              <a:rPr lang="en-US" dirty="0" err="1"/>
              <a:t>Horizzon</a:t>
            </a:r>
            <a:r>
              <a:rPr lang="en-US" dirty="0"/>
              <a:t> these to are strongly related to the conversion probability but these are dummy variables from tag's categorical column. so “Tag's” can be the important feature to predict conversions. Similarly “ Lead source” and “What is your current occupation” are also important features to increase the converting rate.</a:t>
            </a:r>
            <a:br>
              <a:rPr lang="en-US" dirty="0"/>
            </a:br>
            <a:r>
              <a:rPr lang="en-US" dirty="0"/>
              <a:t>3.Final model has Sensitivity of 0.83 , this means it predicts 83% customers out of all the converted correctly</a:t>
            </a:r>
          </a:p>
          <a:p>
            <a:r>
              <a:rPr lang="en-US" dirty="0"/>
              <a:t>4. Final model has Precision of 0.7069, this means 70.69% of predicted hot leads are True Hot Leads.</a:t>
            </a:r>
          </a:p>
          <a:p>
            <a:r>
              <a:rPr lang="en-US" dirty="0"/>
              <a:t>5.</a:t>
            </a:r>
            <a:r>
              <a:rPr lang="en-IN" dirty="0"/>
              <a:t>  X Education has a period of 2 months every year during which they hire some interns. The sales team, in particular, has around 10 interns allotted to them. So during this phase, they wish to make the lead conversion more aggressive. So they want almost all of the potential leads (i.e. the customers who have been predicted as 1 by the model) to be converted. for this </a:t>
            </a:r>
            <a:r>
              <a:rPr lang="en-US" dirty="0"/>
              <a:t>If we reduce the cutoff to minimum means cutoff &gt; 0.1 are </a:t>
            </a:r>
            <a:r>
              <a:rPr lang="en-US" dirty="0" err="1"/>
              <a:t>hotleads</a:t>
            </a:r>
            <a:r>
              <a:rPr lang="en-US" dirty="0"/>
              <a:t> we will get more hot leads</a:t>
            </a:r>
          </a:p>
          <a:p>
            <a:r>
              <a:rPr lang="en-US" dirty="0"/>
              <a:t>6.</a:t>
            </a:r>
            <a:r>
              <a:rPr lang="en-IN" dirty="0"/>
              <a:t> Similarly, at times, the company reaches its target for a quarter before the deadline. During this time, the company wants the sales team to focus on some new work as well. So during this time, the company’s aim is to not make phone calls unless it’s extremely necessary, i.e. they want to minimize the rate of useless phone </a:t>
            </a:r>
            <a:r>
              <a:rPr lang="en-IN" dirty="0" err="1"/>
              <a:t>calls.For</a:t>
            </a:r>
            <a:r>
              <a:rPr lang="en-IN" dirty="0"/>
              <a:t> this we need to use the </a:t>
            </a:r>
            <a:r>
              <a:rPr lang="en-IN" dirty="0" err="1"/>
              <a:t>maximun</a:t>
            </a:r>
            <a:r>
              <a:rPr lang="en-IN" dirty="0"/>
              <a:t> </a:t>
            </a:r>
            <a:r>
              <a:rPr lang="en-IN" dirty="0" err="1"/>
              <a:t>cutoff</a:t>
            </a:r>
            <a:r>
              <a:rPr lang="en-IN" dirty="0"/>
              <a:t> for promising </a:t>
            </a:r>
            <a:r>
              <a:rPr lang="en-IN" dirty="0" err="1"/>
              <a:t>hotleads</a:t>
            </a:r>
            <a:r>
              <a:rPr lang="en-IN" dirty="0"/>
              <a:t> means </a:t>
            </a:r>
            <a:r>
              <a:rPr lang="en-IN" dirty="0" err="1"/>
              <a:t>cutoff</a:t>
            </a:r>
            <a:r>
              <a:rPr lang="en-IN" dirty="0"/>
              <a:t>&gt;0.9 are hot leads. </a:t>
            </a:r>
            <a:br>
              <a:rPr lang="en-US" dirty="0"/>
            </a:br>
            <a:endParaRPr lang="en-IN" dirty="0"/>
          </a:p>
        </p:txBody>
      </p:sp>
    </p:spTree>
    <p:extLst>
      <p:ext uri="{BB962C8B-B14F-4D97-AF65-F5344CB8AC3E}">
        <p14:creationId xmlns:p14="http://schemas.microsoft.com/office/powerpoint/2010/main" val="2426956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involved</a:t>
            </a:r>
            <a:endParaRPr lang="en-IN" dirty="0"/>
          </a:p>
        </p:txBody>
      </p:sp>
      <p:sp>
        <p:nvSpPr>
          <p:cNvPr id="3" name="Content Placeholder 2"/>
          <p:cNvSpPr>
            <a:spLocks noGrp="1"/>
          </p:cNvSpPr>
          <p:nvPr>
            <p:ph sz="quarter" idx="1"/>
          </p:nvPr>
        </p:nvSpPr>
        <p:spPr>
          <a:xfrm>
            <a:off x="395536" y="1628800"/>
            <a:ext cx="8579296" cy="4525963"/>
          </a:xfrm>
        </p:spPr>
        <p:txBody>
          <a:bodyPr>
            <a:normAutofit/>
          </a:bodyPr>
          <a:lstStyle/>
          <a:p>
            <a:pPr marL="742950" indent="-742950">
              <a:buFont typeface="+mj-lt"/>
              <a:buAutoNum type="arabicPeriod"/>
            </a:pPr>
            <a:r>
              <a:rPr lang="en-US" sz="3600" b="1" dirty="0"/>
              <a:t>Data Reading and Understanding</a:t>
            </a:r>
          </a:p>
          <a:p>
            <a:pPr marL="742950" indent="-742950">
              <a:buFont typeface="+mj-lt"/>
              <a:buAutoNum type="arabicPeriod"/>
            </a:pPr>
            <a:r>
              <a:rPr lang="en-IN" sz="3600" b="1" dirty="0"/>
              <a:t>Data handling</a:t>
            </a:r>
          </a:p>
          <a:p>
            <a:pPr marL="742950" indent="-742950">
              <a:buFont typeface="+mj-lt"/>
              <a:buAutoNum type="arabicPeriod"/>
            </a:pPr>
            <a:r>
              <a:rPr lang="en-IN" sz="3600" b="1" dirty="0"/>
              <a:t>Exploratory data analysis</a:t>
            </a:r>
          </a:p>
          <a:p>
            <a:pPr marL="742950" indent="-742950">
              <a:buFont typeface="+mj-lt"/>
              <a:buAutoNum type="arabicPeriod"/>
            </a:pPr>
            <a:r>
              <a:rPr lang="en-IN" sz="3600" b="1" dirty="0"/>
              <a:t>Logistic Regression model development</a:t>
            </a:r>
          </a:p>
          <a:p>
            <a:pPr marL="742950" indent="-742950">
              <a:buFont typeface="+mj-lt"/>
              <a:buAutoNum type="arabicPeriod"/>
            </a:pPr>
            <a:r>
              <a:rPr lang="en-US" sz="3600" b="1" dirty="0"/>
              <a:t>Making predictions on test data</a:t>
            </a:r>
          </a:p>
          <a:p>
            <a:pPr marL="742950" indent="-742950">
              <a:buFont typeface="+mj-lt"/>
              <a:buAutoNum type="arabicPeriod"/>
            </a:pPr>
            <a:r>
              <a:rPr lang="en-US" sz="3600" b="1" dirty="0"/>
              <a:t>Comparing the results with train data</a:t>
            </a:r>
            <a:endParaRPr lang="en-IN" sz="3600" b="1" dirty="0"/>
          </a:p>
          <a:p>
            <a:endParaRPr lang="en-IN" sz="3600" b="1" dirty="0"/>
          </a:p>
        </p:txBody>
      </p:sp>
    </p:spTree>
    <p:extLst>
      <p:ext uri="{BB962C8B-B14F-4D97-AF65-F5344CB8AC3E}">
        <p14:creationId xmlns:p14="http://schemas.microsoft.com/office/powerpoint/2010/main" val="2504105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endParaRPr lang="en-IN" dirty="0"/>
          </a:p>
        </p:txBody>
      </p:sp>
      <p:sp>
        <p:nvSpPr>
          <p:cNvPr id="3" name="Content Placeholder 2"/>
          <p:cNvSpPr>
            <a:spLocks noGrp="1"/>
          </p:cNvSpPr>
          <p:nvPr>
            <p:ph sz="quarter" idx="1"/>
          </p:nvPr>
        </p:nvSpPr>
        <p:spPr/>
        <p:txBody>
          <a:bodyPr>
            <a:normAutofit/>
          </a:bodyPr>
          <a:lstStyle/>
          <a:p>
            <a:r>
              <a:rPr lang="en-US" sz="3200" dirty="0"/>
              <a:t>In the first step we import the  libraries and data and take a deep look into the data to understand the variable types means categorical and numeric variables</a:t>
            </a:r>
          </a:p>
          <a:p>
            <a:r>
              <a:rPr lang="en-US" sz="3200" dirty="0"/>
              <a:t>In the second step look for missing values. here we dropped the columns with more than 40% of missing data and used imputation technique to replace the missing values</a:t>
            </a:r>
            <a:endParaRPr lang="en-IN" sz="3200" dirty="0"/>
          </a:p>
        </p:txBody>
      </p:sp>
    </p:spTree>
    <p:extLst>
      <p:ext uri="{BB962C8B-B14F-4D97-AF65-F5344CB8AC3E}">
        <p14:creationId xmlns:p14="http://schemas.microsoft.com/office/powerpoint/2010/main" val="4040464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3200" dirty="0"/>
              <a:t>In the third step we do univariate and bivariate analysis on the data. Here we will get the relation of dependent variable with independent variables. Based on the analysis we drop some columns which are not useful in model building.</a:t>
            </a:r>
          </a:p>
          <a:p>
            <a:pPr marL="0" indent="0">
              <a:buNone/>
            </a:pPr>
            <a:endParaRPr lang="en-IN" dirty="0"/>
          </a:p>
        </p:txBody>
      </p:sp>
    </p:spTree>
    <p:extLst>
      <p:ext uri="{BB962C8B-B14F-4D97-AF65-F5344CB8AC3E}">
        <p14:creationId xmlns:p14="http://schemas.microsoft.com/office/powerpoint/2010/main" val="298350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5832648" cy="562074"/>
          </a:xfrm>
        </p:spPr>
        <p:txBody>
          <a:bodyPr>
            <a:normAutofit/>
          </a:bodyPr>
          <a:lstStyle/>
          <a:p>
            <a:r>
              <a:rPr lang="en-US" sz="2400" b="1" dirty="0"/>
              <a:t>Bivariate analysis for numeric variables</a:t>
            </a:r>
            <a:endParaRPr lang="en-IN" sz="2400" b="1"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07504" y="1052736"/>
            <a:ext cx="8578850" cy="250300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360" y="3573016"/>
            <a:ext cx="8640960" cy="3072851"/>
          </a:xfrm>
          <a:prstGeom prst="rect">
            <a:avLst/>
          </a:prstGeom>
        </p:spPr>
      </p:pic>
    </p:spTree>
    <p:extLst>
      <p:ext uri="{BB962C8B-B14F-4D97-AF65-F5344CB8AC3E}">
        <p14:creationId xmlns:p14="http://schemas.microsoft.com/office/powerpoint/2010/main" val="2341471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74638"/>
            <a:ext cx="7643192" cy="490066"/>
          </a:xfrm>
        </p:spPr>
        <p:txBody>
          <a:bodyPr>
            <a:normAutofit fontScale="90000"/>
          </a:bodyPr>
          <a:lstStyle/>
          <a:p>
            <a:r>
              <a:rPr lang="en-US" sz="2400" b="1" dirty="0">
                <a:latin typeface="Times New Roman" pitchFamily="18" charset="0"/>
                <a:cs typeface="Times New Roman" pitchFamily="18" charset="0"/>
              </a:rPr>
              <a:t>Bivariate analysis of categorical variables</a:t>
            </a:r>
            <a:endParaRPr lang="en-IN" sz="2400" b="1" dirty="0">
              <a:latin typeface="Times New Roman" pitchFamily="18" charset="0"/>
              <a:cs typeface="Times New Roman" pitchFamily="18"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67544" y="764704"/>
            <a:ext cx="8424936" cy="136815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2204864"/>
            <a:ext cx="8641080" cy="183871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20" y="4581128"/>
            <a:ext cx="8641080" cy="1981200"/>
          </a:xfrm>
          <a:prstGeom prst="rect">
            <a:avLst/>
          </a:prstGeom>
        </p:spPr>
      </p:pic>
    </p:spTree>
    <p:extLst>
      <p:ext uri="{BB962C8B-B14F-4D97-AF65-F5344CB8AC3E}">
        <p14:creationId xmlns:p14="http://schemas.microsoft.com/office/powerpoint/2010/main" val="899546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418058"/>
          </a:xfrm>
        </p:spPr>
        <p:txBody>
          <a:bodyPr>
            <a:normAutofit fontScale="90000"/>
          </a:bodyPr>
          <a:lstStyle/>
          <a:p>
            <a:r>
              <a:rPr lang="en-US" sz="2400" b="1" dirty="0">
                <a:latin typeface="Times New Roman" pitchFamily="18" charset="0"/>
                <a:cs typeface="Times New Roman" pitchFamily="18" charset="0"/>
              </a:rPr>
              <a:t>Bivariate analysis of categorical variables</a:t>
            </a:r>
            <a:endParaRPr lang="en-IN" sz="2400"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1560" y="764704"/>
            <a:ext cx="7772400" cy="165618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2194560"/>
            <a:ext cx="7920880" cy="166648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572" y="3874744"/>
            <a:ext cx="7560840" cy="121044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572" y="5085184"/>
            <a:ext cx="7740860" cy="1728192"/>
          </a:xfrm>
          <a:prstGeom prst="rect">
            <a:avLst/>
          </a:prstGeom>
        </p:spPr>
      </p:pic>
    </p:spTree>
    <p:extLst>
      <p:ext uri="{BB962C8B-B14F-4D97-AF65-F5344CB8AC3E}">
        <p14:creationId xmlns:p14="http://schemas.microsoft.com/office/powerpoint/2010/main" val="3013558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562074"/>
          </a:xfrm>
        </p:spPr>
        <p:txBody>
          <a:bodyPr>
            <a:normAutofit/>
          </a:bodyPr>
          <a:lstStyle/>
          <a:p>
            <a:r>
              <a:rPr lang="en-US" sz="2400" b="1" dirty="0">
                <a:latin typeface="Times New Roman" pitchFamily="18" charset="0"/>
                <a:cs typeface="Times New Roman" pitchFamily="18" charset="0"/>
              </a:rPr>
              <a:t>Bivariate analysis of categorical variables</a:t>
            </a:r>
            <a:endParaRPr lang="en-IN" sz="2400"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67544" y="908720"/>
            <a:ext cx="7772400" cy="275641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3447280"/>
            <a:ext cx="7992888" cy="2103120"/>
          </a:xfrm>
          <a:prstGeom prst="rect">
            <a:avLst/>
          </a:prstGeom>
        </p:spPr>
      </p:pic>
      <p:sp>
        <p:nvSpPr>
          <p:cNvPr id="6" name="TextBox 5"/>
          <p:cNvSpPr txBox="1"/>
          <p:nvPr/>
        </p:nvSpPr>
        <p:spPr>
          <a:xfrm>
            <a:off x="827584" y="5692606"/>
            <a:ext cx="8329075" cy="646331"/>
          </a:xfrm>
          <a:prstGeom prst="rect">
            <a:avLst/>
          </a:prstGeom>
          <a:noFill/>
        </p:spPr>
        <p:txBody>
          <a:bodyPr wrap="none" rtlCol="0">
            <a:spAutoFit/>
          </a:bodyPr>
          <a:lstStyle/>
          <a:p>
            <a:r>
              <a:rPr lang="en-US" dirty="0"/>
              <a:t>From the above analysis we can say that only some features have high conversions so keep them</a:t>
            </a:r>
          </a:p>
          <a:p>
            <a:r>
              <a:rPr lang="en-US" dirty="0"/>
              <a:t> and drop the other features  </a:t>
            </a:r>
            <a:endParaRPr lang="en-IN" dirty="0"/>
          </a:p>
        </p:txBody>
      </p:sp>
    </p:spTree>
    <p:extLst>
      <p:ext uri="{BB962C8B-B14F-4D97-AF65-F5344CB8AC3E}">
        <p14:creationId xmlns:p14="http://schemas.microsoft.com/office/powerpoint/2010/main" val="425067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908720"/>
            <a:ext cx="8748464" cy="5832648"/>
          </a:xfrm>
        </p:spPr>
        <p:txBody>
          <a:bodyPr>
            <a:normAutofit/>
          </a:bodyPr>
          <a:lstStyle/>
          <a:p>
            <a:r>
              <a:rPr lang="en-US" sz="2600" dirty="0"/>
              <a:t>In the forth step we will start model building but before that we need to prepare the data.  </a:t>
            </a:r>
          </a:p>
          <a:p>
            <a:pPr marL="0" indent="0">
              <a:buNone/>
            </a:pPr>
            <a:r>
              <a:rPr lang="en-US" sz="2600" dirty="0"/>
              <a:t>    1. first create the dummies to categorical  variables</a:t>
            </a:r>
          </a:p>
          <a:p>
            <a:pPr marL="0" indent="0">
              <a:buNone/>
            </a:pPr>
            <a:r>
              <a:rPr lang="en-US" sz="2600" dirty="0"/>
              <a:t>    2. splitting the data into Train and test data</a:t>
            </a:r>
          </a:p>
          <a:p>
            <a:pPr marL="0" indent="0">
              <a:buNone/>
            </a:pPr>
            <a:r>
              <a:rPr lang="en-US" sz="2600" dirty="0"/>
              <a:t>    3. Rescaling the Train Data using Standard scalar</a:t>
            </a:r>
          </a:p>
          <a:p>
            <a:pPr marL="0" indent="0">
              <a:buNone/>
            </a:pPr>
            <a:r>
              <a:rPr lang="en-US" sz="2600" dirty="0"/>
              <a:t>    4. using RFE and states model generate a model and using 	VIF(&lt;5) and probability eliminate the features to reduce multicollinearity .</a:t>
            </a:r>
          </a:p>
          <a:p>
            <a:pPr marL="0" indent="0">
              <a:buNone/>
            </a:pPr>
            <a:r>
              <a:rPr lang="en-US" sz="2600" dirty="0"/>
              <a:t>    5.after getting low VIF values start to derive the  probabilities, Lead Score, Predictions on Train Data</a:t>
            </a:r>
          </a:p>
          <a:p>
            <a:pPr marL="0" indent="0">
              <a:buNone/>
            </a:pPr>
            <a:r>
              <a:rPr lang="en-US" sz="2600" dirty="0"/>
              <a:t>    6. then form confusion matrix  to calculate the 	Accuracy, Sensitivity ,Specificity , Precision.</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051764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225</TotalTime>
  <Words>958</Words>
  <Application>Microsoft Office PowerPoint</Application>
  <PresentationFormat>On-screen Show (4:3)</PresentationFormat>
  <Paragraphs>77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Franklin Gothic Book</vt:lpstr>
      <vt:lpstr>Perpetua</vt:lpstr>
      <vt:lpstr>Times New Roman</vt:lpstr>
      <vt:lpstr>Wingdings 2</vt:lpstr>
      <vt:lpstr>Equity</vt:lpstr>
      <vt:lpstr>Lead Score Case study Presentation</vt:lpstr>
      <vt:lpstr>Steps involved</vt:lpstr>
      <vt:lpstr>Analysis</vt:lpstr>
      <vt:lpstr>PowerPoint Presentation</vt:lpstr>
      <vt:lpstr>Bivariate analysis for numeric variables</vt:lpstr>
      <vt:lpstr>Bivariate analysis of categorical variables</vt:lpstr>
      <vt:lpstr>Bivariate analysis of categorical variables</vt:lpstr>
      <vt:lpstr>Bivariate analysis of categorical variables</vt:lpstr>
      <vt:lpstr>PowerPoint Presentation</vt:lpstr>
      <vt:lpstr>PowerPoint Presentation</vt:lpstr>
      <vt:lpstr>ROC curve </vt:lpstr>
      <vt:lpstr>Accuracy- Sensitivity -Specificity Curve</vt:lpstr>
      <vt:lpstr>Precision – Recall Tradeoff curve</vt:lpstr>
      <vt:lpstr>Comparing Results</vt:lpstr>
      <vt:lpstr>Parameters of final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 Presentation</dc:title>
  <dc:creator>Asus</dc:creator>
  <cp:lastModifiedBy>Sohini</cp:lastModifiedBy>
  <cp:revision>22</cp:revision>
  <dcterms:created xsi:type="dcterms:W3CDTF">2022-10-18T09:58:19Z</dcterms:created>
  <dcterms:modified xsi:type="dcterms:W3CDTF">2022-10-18T16:11:35Z</dcterms:modified>
</cp:coreProperties>
</file>