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7" r:id="rId4"/>
  </p:sldMasterIdLst>
  <p:notesMasterIdLst>
    <p:notesMasterId r:id="rId40"/>
  </p:notesMasterIdLst>
  <p:handoutMasterIdLst>
    <p:handoutMasterId r:id="rId41"/>
  </p:handoutMasterIdLst>
  <p:sldIdLst>
    <p:sldId id="317" r:id="rId5"/>
    <p:sldId id="307" r:id="rId6"/>
    <p:sldId id="308" r:id="rId7"/>
    <p:sldId id="309" r:id="rId8"/>
    <p:sldId id="318" r:id="rId9"/>
    <p:sldId id="345" r:id="rId10"/>
    <p:sldId id="263" r:id="rId11"/>
    <p:sldId id="319" r:id="rId12"/>
    <p:sldId id="320" r:id="rId13"/>
    <p:sldId id="324" r:id="rId14"/>
    <p:sldId id="321" r:id="rId15"/>
    <p:sldId id="322" r:id="rId16"/>
    <p:sldId id="323" r:id="rId17"/>
    <p:sldId id="325" r:id="rId18"/>
    <p:sldId id="326" r:id="rId19"/>
    <p:sldId id="327" r:id="rId20"/>
    <p:sldId id="346" r:id="rId21"/>
    <p:sldId id="331" r:id="rId22"/>
    <p:sldId id="316" r:id="rId23"/>
    <p:sldId id="335" r:id="rId24"/>
    <p:sldId id="334" r:id="rId25"/>
    <p:sldId id="336" r:id="rId26"/>
    <p:sldId id="337" r:id="rId27"/>
    <p:sldId id="338" r:id="rId28"/>
    <p:sldId id="339" r:id="rId29"/>
    <p:sldId id="340" r:id="rId30"/>
    <p:sldId id="341" r:id="rId31"/>
    <p:sldId id="342" r:id="rId32"/>
    <p:sldId id="343" r:id="rId33"/>
    <p:sldId id="344" r:id="rId34"/>
    <p:sldId id="315" r:id="rId35"/>
    <p:sldId id="348" r:id="rId36"/>
    <p:sldId id="349" r:id="rId37"/>
    <p:sldId id="351" r:id="rId38"/>
    <p:sldId id="35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05" autoAdjust="0"/>
  </p:normalViewPr>
  <p:slideViewPr>
    <p:cSldViewPr snapToGrid="0">
      <p:cViewPr varScale="1">
        <p:scale>
          <a:sx n="85" d="100"/>
          <a:sy n="85" d="100"/>
        </p:scale>
        <p:origin x="590" y="5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151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77101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513492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52420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322463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571298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988976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31</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89911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969520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825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67368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83525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694131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FB4751-880F-D840-AAA9-3A15815CC996}"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67739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8357035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FB4751-880F-D840-AAA9-3A15815CC996}"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239455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855168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60267078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6375551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3578780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894865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0165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4237908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134471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51723845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3172381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2713619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8773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066618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561106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886064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6664623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3A68687F-9F64-99E9-1050-0B01F7D171AA}"/>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7" name="Freeform: Shape 6">
              <a:extLst>
                <a:ext uri="{FF2B5EF4-FFF2-40B4-BE49-F238E27FC236}">
                  <a16:creationId xmlns:a16="http://schemas.microsoft.com/office/drawing/2014/main" id="{B1679FB8-75B0-5224-EC0E-C6E67FDA3E2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F4B69B9-54CE-D1D5-8A42-C978AB27D5A9}"/>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9" name="Freeform: Shape 8">
            <a:extLst>
              <a:ext uri="{FF2B5EF4-FFF2-40B4-BE49-F238E27FC236}">
                <a16:creationId xmlns:a16="http://schemas.microsoft.com/office/drawing/2014/main" id="{61634F78-0994-3FCB-9D7E-7F6921A1794C}"/>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4145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263136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759016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C4EC22-C177-42FF-094A-0830F1A5ACE9}"/>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0485966"/>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675" r:id="rId25"/>
    <p:sldLayoutId id="2147483670" r:id="rId26"/>
    <p:sldLayoutId id="2147483664" r:id="rId27"/>
    <p:sldLayoutId id="2147483680" r:id="rId28"/>
    <p:sldLayoutId id="2147483654" r:id="rId29"/>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mailto:Rcsohini.work@gmail.com"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p:txBody>
          <a:bodyPr anchor="ctr"/>
          <a:lstStyle/>
          <a:p>
            <a:r>
              <a:rPr lang="en-US" sz="6600" b="1" dirty="0">
                <a:latin typeface="Dubai" panose="020B0503030403030204" pitchFamily="34" charset="-78"/>
                <a:cs typeface="Dubai" panose="020B0503030403030204" pitchFamily="34" charset="-78"/>
              </a:rPr>
              <a:t>CUSTOMER CHURN PREDICTION</a:t>
            </a:r>
          </a:p>
        </p:txBody>
      </p:sp>
      <p:sp>
        <p:nvSpPr>
          <p:cNvPr id="2" name="TextBox 1">
            <a:extLst>
              <a:ext uri="{FF2B5EF4-FFF2-40B4-BE49-F238E27FC236}">
                <a16:creationId xmlns:a16="http://schemas.microsoft.com/office/drawing/2014/main" id="{CA04FE3A-8FFB-4505-E2BC-7A999A7F7C55}"/>
              </a:ext>
            </a:extLst>
          </p:cNvPr>
          <p:cNvSpPr txBox="1"/>
          <p:nvPr/>
        </p:nvSpPr>
        <p:spPr>
          <a:xfrm>
            <a:off x="6992471" y="5705799"/>
            <a:ext cx="4283606" cy="830997"/>
          </a:xfrm>
          <a:prstGeom prst="rect">
            <a:avLst/>
          </a:prstGeom>
          <a:noFill/>
        </p:spPr>
        <p:txBody>
          <a:bodyPr wrap="square" rtlCol="0">
            <a:spAutoFit/>
          </a:bodyPr>
          <a:lstStyle/>
          <a:p>
            <a:r>
              <a:rPr lang="en-IN" sz="2400" b="1" dirty="0">
                <a:latin typeface="Dubai" panose="020B0503030403030204" pitchFamily="34" charset="-78"/>
                <a:cs typeface="Dubai" panose="020B0503030403030204" pitchFamily="34" charset="-78"/>
              </a:rPr>
              <a:t>BY: SOHINI ROY CHOWDHURY</a:t>
            </a:r>
          </a:p>
          <a:p>
            <a:r>
              <a:rPr lang="en-IN" sz="2400" b="1" dirty="0">
                <a:latin typeface="Dubai" panose="020B0503030403030204" pitchFamily="34" charset="-78"/>
                <a:cs typeface="Dubai" panose="020B0503030403030204" pitchFamily="34" charset="-78"/>
              </a:rPr>
              <a:t>BATCH: MIP-ML-08</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42683" y="585216"/>
            <a:ext cx="10360152" cy="2843784"/>
          </a:xfrm>
        </p:spPr>
        <p:txBody>
          <a:bodyPr anchor="b"/>
          <a:lstStyle/>
          <a:p>
            <a:r>
              <a:rPr lang="en-US" sz="6000" dirty="0">
                <a:latin typeface="Dubai" panose="020B0503030403030204" pitchFamily="34" charset="-78"/>
                <a:cs typeface="Dubai" panose="020B0503030403030204" pitchFamily="34" charset="-78"/>
              </a:rPr>
              <a:t>EDA</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type="body" sz="quarter" idx="13"/>
          </p:nvPr>
        </p:nvSpPr>
        <p:spPr>
          <a:xfrm>
            <a:off x="2041114" y="3807945"/>
            <a:ext cx="8109772" cy="2644775"/>
          </a:xfrm>
        </p:spPr>
        <p:txBody>
          <a:bodyPr/>
          <a:lstStyle/>
          <a:p>
            <a:pPr marL="0" indent="0">
              <a:buNone/>
            </a:pPr>
            <a:r>
              <a:rPr lang="en-US" b="0" i="0" dirty="0">
                <a:effectLst/>
                <a:latin typeface="Dubai" panose="020B0503030403030204" pitchFamily="34" charset="-78"/>
                <a:cs typeface="Dubai" panose="020B0503030403030204" pitchFamily="34" charset="-78"/>
              </a:rPr>
              <a:t>Now, let’s perform some exploratory data analysis to gain a better understanding of the independent variables in the dataset and their relationship with customer churn.</a:t>
            </a:r>
            <a:endParaRPr lang="en-IN"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1659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399" y="577096"/>
            <a:ext cx="10360152" cy="914400"/>
          </a:xfrm>
        </p:spPr>
        <p:txBody>
          <a:bodyPr anchor="b"/>
          <a:lstStyle/>
          <a:p>
            <a:r>
              <a:rPr lang="en-US" sz="4000" dirty="0">
                <a:latin typeface="Dubai" panose="020B0503030403030204" pitchFamily="34" charset="-78"/>
                <a:cs typeface="Dubai" panose="020B0503030403030204" pitchFamily="34" charset="-78"/>
              </a:rPr>
              <a:t>Dataset Description</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a:bodyPr>
          <a:lstStyle/>
          <a:p>
            <a:pPr marL="0" indent="0">
              <a:buNone/>
            </a:pPr>
            <a:r>
              <a:rPr lang="en-IN" sz="2200" dirty="0">
                <a:latin typeface="Dubai" panose="020B0503030403030204" pitchFamily="34" charset="-78"/>
                <a:cs typeface="Dubai" panose="020B0503030403030204" pitchFamily="34" charset="-78"/>
              </a:rPr>
              <a:t>We can observe the statistical measures like mean, standard deviation, maximum and minimum values along with various quartile ranges of our dataset.</a:t>
            </a:r>
          </a:p>
        </p:txBody>
      </p:sp>
      <p:pic>
        <p:nvPicPr>
          <p:cNvPr id="10" name="Content Placeholder 9">
            <a:extLst>
              <a:ext uri="{FF2B5EF4-FFF2-40B4-BE49-F238E27FC236}">
                <a16:creationId xmlns:a16="http://schemas.microsoft.com/office/drawing/2014/main" id="{48BF918C-4B55-347D-8B74-3D45BD78EDB8}"/>
              </a:ext>
            </a:extLst>
          </p:cNvPr>
          <p:cNvPicPr>
            <a:picLocks noGrp="1" noChangeAspect="1"/>
          </p:cNvPicPr>
          <p:nvPr>
            <p:ph sz="quarter" idx="12"/>
          </p:nvPr>
        </p:nvPicPr>
        <p:blipFill>
          <a:blip r:embed="rId3"/>
          <a:stretch>
            <a:fillRect/>
          </a:stretch>
        </p:blipFill>
        <p:spPr>
          <a:xfrm>
            <a:off x="5370236" y="2233982"/>
            <a:ext cx="4656223" cy="3101609"/>
          </a:xfrm>
        </p:spPr>
      </p:pic>
      <p:sp>
        <p:nvSpPr>
          <p:cNvPr id="7" name="Slide Number Placeholder 6">
            <a:extLst>
              <a:ext uri="{FF2B5EF4-FFF2-40B4-BE49-F238E27FC236}">
                <a16:creationId xmlns:a16="http://schemas.microsoft.com/office/drawing/2014/main" id="{8B38EC00-C620-54DD-05EA-6F84A2B98853}"/>
              </a:ext>
            </a:extLst>
          </p:cNvPr>
          <p:cNvSpPr>
            <a:spLocks noGrp="1"/>
          </p:cNvSpPr>
          <p:nvPr>
            <p:ph type="sldNum" sz="quarter" idx="4"/>
          </p:nvPr>
        </p:nvSpPr>
        <p:spPr/>
        <p:txBody>
          <a:bodyPr/>
          <a:lstStyle/>
          <a:p>
            <a:r>
              <a:rPr lang="en-US" dirty="0"/>
              <a:t>9</a:t>
            </a:r>
          </a:p>
        </p:txBody>
      </p:sp>
    </p:spTree>
    <p:extLst>
      <p:ext uri="{BB962C8B-B14F-4D97-AF65-F5344CB8AC3E}">
        <p14:creationId xmlns:p14="http://schemas.microsoft.com/office/powerpoint/2010/main" val="25358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88895" y="537882"/>
            <a:ext cx="10360152" cy="914400"/>
          </a:xfrm>
        </p:spPr>
        <p:txBody>
          <a:bodyPr anchor="b"/>
          <a:lstStyle/>
          <a:p>
            <a:r>
              <a:rPr lang="en-US" sz="4000" dirty="0">
                <a:latin typeface="Dubai" panose="020B0503030403030204" pitchFamily="34" charset="-78"/>
                <a:cs typeface="Dubai" panose="020B0503030403030204" pitchFamily="34" charset="-78"/>
              </a:rPr>
              <a:t>Null count of attributes</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995082" y="2657677"/>
            <a:ext cx="3092825" cy="2568747"/>
          </a:xfrm>
        </p:spPr>
        <p:txBody>
          <a:bodyPr>
            <a:normAutofit/>
          </a:bodyPr>
          <a:lstStyle/>
          <a:p>
            <a:pPr marL="0" indent="0">
              <a:buNone/>
            </a:pPr>
            <a:r>
              <a:rPr lang="en-IN" sz="2200" dirty="0">
                <a:latin typeface="Dubai" panose="020B0503030403030204" pitchFamily="34" charset="-78"/>
                <a:cs typeface="Dubai" panose="020B0503030403030204" pitchFamily="34" charset="-78"/>
              </a:rPr>
              <a:t>Here we can see the null count of each attribute is zero. That means no null values present.</a:t>
            </a:r>
          </a:p>
        </p:txBody>
      </p:sp>
      <p:pic>
        <p:nvPicPr>
          <p:cNvPr id="6" name="Content Placeholder 5">
            <a:extLst>
              <a:ext uri="{FF2B5EF4-FFF2-40B4-BE49-F238E27FC236}">
                <a16:creationId xmlns:a16="http://schemas.microsoft.com/office/drawing/2014/main" id="{3B1D7274-8FCA-D15A-58EF-129A65D03BAE}"/>
              </a:ext>
            </a:extLst>
          </p:cNvPr>
          <p:cNvPicPr>
            <a:picLocks noGrp="1" noChangeAspect="1"/>
          </p:cNvPicPr>
          <p:nvPr>
            <p:ph sz="quarter" idx="12"/>
          </p:nvPr>
        </p:nvPicPr>
        <p:blipFill>
          <a:blip r:embed="rId3"/>
          <a:stretch>
            <a:fillRect/>
          </a:stretch>
        </p:blipFill>
        <p:spPr>
          <a:xfrm>
            <a:off x="5153175" y="2038350"/>
            <a:ext cx="5717875" cy="3905250"/>
          </a:xfrm>
        </p:spPr>
      </p:pic>
      <p:sp>
        <p:nvSpPr>
          <p:cNvPr id="7" name="Slide Number Placeholder 6">
            <a:extLst>
              <a:ext uri="{FF2B5EF4-FFF2-40B4-BE49-F238E27FC236}">
                <a16:creationId xmlns:a16="http://schemas.microsoft.com/office/drawing/2014/main" id="{E0AB149C-45DC-AAA8-71B7-7883D7D311F3}"/>
              </a:ext>
            </a:extLst>
          </p:cNvPr>
          <p:cNvSpPr>
            <a:spLocks noGrp="1"/>
          </p:cNvSpPr>
          <p:nvPr>
            <p:ph type="sldNum" sz="quarter" idx="4"/>
          </p:nvPr>
        </p:nvSpPr>
        <p:spPr/>
        <p:txBody>
          <a:bodyPr/>
          <a:lstStyle/>
          <a:p>
            <a:r>
              <a:rPr lang="en-US" dirty="0"/>
              <a:t>10</a:t>
            </a:r>
          </a:p>
        </p:txBody>
      </p:sp>
    </p:spTree>
    <p:extLst>
      <p:ext uri="{BB962C8B-B14F-4D97-AF65-F5344CB8AC3E}">
        <p14:creationId xmlns:p14="http://schemas.microsoft.com/office/powerpoint/2010/main" val="362414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p:txBody>
          <a:bodyPr anchor="b"/>
          <a:lstStyle/>
          <a:p>
            <a:r>
              <a:rPr lang="en-US" dirty="0"/>
              <a:t>Data Visualization</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lnSpcReduction="10000"/>
          </a:bodyPr>
          <a:lstStyle/>
          <a:p>
            <a:pPr marL="0" indent="0">
              <a:buNone/>
            </a:pPr>
            <a:r>
              <a:rPr lang="en-IN" dirty="0"/>
              <a:t>Total Customer Churn visualization using pie chart.</a:t>
            </a:r>
          </a:p>
          <a:p>
            <a:pPr marL="0" indent="0">
              <a:buNone/>
            </a:pPr>
            <a:r>
              <a:rPr lang="en-IN" dirty="0"/>
              <a:t>We can observe that 73.4% of customer churns out and only 26.6% of the customer remains loyal and stays with the company/brand.</a:t>
            </a:r>
          </a:p>
          <a:p>
            <a:pPr marL="0" indent="0">
              <a:buNone/>
            </a:pPr>
            <a:r>
              <a:rPr lang="en-IN" dirty="0"/>
              <a:t>Further, we’ll see insights on the basis of few attributes.</a:t>
            </a:r>
          </a:p>
        </p:txBody>
      </p:sp>
      <p:pic>
        <p:nvPicPr>
          <p:cNvPr id="5" name="Content Placeholder 4">
            <a:extLst>
              <a:ext uri="{FF2B5EF4-FFF2-40B4-BE49-F238E27FC236}">
                <a16:creationId xmlns:a16="http://schemas.microsoft.com/office/drawing/2014/main" id="{BA531480-E167-0CBE-338D-B72AEB7C7A8A}"/>
              </a:ext>
            </a:extLst>
          </p:cNvPr>
          <p:cNvPicPr>
            <a:picLocks noGrp="1" noChangeAspect="1"/>
          </p:cNvPicPr>
          <p:nvPr>
            <p:ph sz="quarter" idx="12"/>
          </p:nvPr>
        </p:nvPicPr>
        <p:blipFill>
          <a:blip r:embed="rId3"/>
          <a:stretch>
            <a:fillRect/>
          </a:stretch>
        </p:blipFill>
        <p:spPr>
          <a:xfrm>
            <a:off x="5018850" y="2038350"/>
            <a:ext cx="5986524" cy="3905250"/>
          </a:xfrm>
        </p:spPr>
      </p:pic>
      <p:sp>
        <p:nvSpPr>
          <p:cNvPr id="13" name="Slide Number Placeholder 12">
            <a:extLst>
              <a:ext uri="{FF2B5EF4-FFF2-40B4-BE49-F238E27FC236}">
                <a16:creationId xmlns:a16="http://schemas.microsoft.com/office/drawing/2014/main" id="{A9180690-7F2D-4AD8-197B-C7FF751C9E7E}"/>
              </a:ext>
            </a:extLst>
          </p:cNvPr>
          <p:cNvSpPr>
            <a:spLocks noGrp="1"/>
          </p:cNvSpPr>
          <p:nvPr>
            <p:ph type="sldNum" sz="quarter" idx="4"/>
          </p:nvPr>
        </p:nvSpPr>
        <p:spPr/>
        <p:txBody>
          <a:bodyPr/>
          <a:lstStyle/>
          <a:p>
            <a:r>
              <a:rPr lang="en-US" dirty="0"/>
              <a:t>11</a:t>
            </a:r>
          </a:p>
        </p:txBody>
      </p:sp>
    </p:spTree>
    <p:extLst>
      <p:ext uri="{BB962C8B-B14F-4D97-AF65-F5344CB8AC3E}">
        <p14:creationId xmlns:p14="http://schemas.microsoft.com/office/powerpoint/2010/main" val="379594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54048" y="914400"/>
            <a:ext cx="6345999" cy="914400"/>
          </a:xfrm>
        </p:spPr>
        <p:txBody>
          <a:bodyPr anchor="b">
            <a:normAutofit fontScale="90000"/>
          </a:bodyPr>
          <a:lstStyle/>
          <a:p>
            <a:r>
              <a:rPr lang="en-US" sz="4000" dirty="0">
                <a:solidFill>
                  <a:schemeClr val="tx1"/>
                </a:solidFill>
                <a:latin typeface="Dubai" panose="020B0503030403030204" pitchFamily="34" charset="-78"/>
                <a:cs typeface="Dubai" panose="020B0503030403030204" pitchFamily="34" charset="-78"/>
              </a:rPr>
              <a:t>A</a:t>
            </a:r>
            <a:r>
              <a:rPr lang="en-US" sz="4000" b="0" i="0" dirty="0">
                <a:solidFill>
                  <a:schemeClr val="tx1"/>
                </a:solidFill>
                <a:effectLst/>
                <a:latin typeface="Dubai" panose="020B0503030403030204" pitchFamily="34" charset="-78"/>
                <a:cs typeface="Dubai" panose="020B0503030403030204" pitchFamily="34" charset="-78"/>
              </a:rPr>
              <a:t>nalyzing the demographic data points</a:t>
            </a:r>
            <a:endParaRPr lang="en-US" sz="4000" dirty="0">
              <a:solidFill>
                <a:schemeClr val="tx1"/>
              </a:solidFill>
              <a:latin typeface="Dubai" panose="020B0503030403030204" pitchFamily="34" charset="-78"/>
              <a:cs typeface="Dubai" panose="020B0503030403030204" pitchFamily="34" charset="-78"/>
            </a:endParaRP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269250" y="5771923"/>
            <a:ext cx="9527511" cy="1053712"/>
          </a:xfrm>
        </p:spPr>
        <p:txBody>
          <a:bodyPr>
            <a:normAutofit/>
          </a:bodyPr>
          <a:lstStyle/>
          <a:p>
            <a:pPr marL="0" indent="0">
              <a:buNone/>
            </a:pPr>
            <a:r>
              <a:rPr lang="en-US" sz="2400" b="0" i="0" dirty="0">
                <a:effectLst/>
                <a:latin typeface="Dubai" panose="020B0503030403030204" pitchFamily="34" charset="-78"/>
                <a:cs typeface="Dubai" panose="020B0503030403030204" pitchFamily="34" charset="-78"/>
              </a:rPr>
              <a:t>Most customers in the dataset are younger individuals without a dependent. There is an equal distribution of user gender and marital status.</a:t>
            </a:r>
            <a:endParaRPr lang="en-IN" sz="2400" dirty="0">
              <a:latin typeface="Dubai" panose="020B0503030403030204" pitchFamily="34" charset="-78"/>
              <a:cs typeface="Dubai" panose="020B0503030403030204" pitchFamily="34" charset="-78"/>
            </a:endParaRPr>
          </a:p>
        </p:txBody>
      </p:sp>
      <p:pic>
        <p:nvPicPr>
          <p:cNvPr id="7" name="Content Placeholder 6">
            <a:extLst>
              <a:ext uri="{FF2B5EF4-FFF2-40B4-BE49-F238E27FC236}">
                <a16:creationId xmlns:a16="http://schemas.microsoft.com/office/drawing/2014/main" id="{5D150169-6E6D-B887-3CB0-F9815D65EFCB}"/>
              </a:ext>
            </a:extLst>
          </p:cNvPr>
          <p:cNvPicPr>
            <a:picLocks noGrp="1" noChangeAspect="1"/>
          </p:cNvPicPr>
          <p:nvPr>
            <p:ph sz="quarter" idx="12"/>
          </p:nvPr>
        </p:nvPicPr>
        <p:blipFill>
          <a:blip r:embed="rId3"/>
          <a:stretch>
            <a:fillRect/>
          </a:stretch>
        </p:blipFill>
        <p:spPr>
          <a:xfrm>
            <a:off x="1350800" y="2144938"/>
            <a:ext cx="8553537" cy="3310846"/>
          </a:xfrm>
        </p:spPr>
      </p:pic>
      <p:sp>
        <p:nvSpPr>
          <p:cNvPr id="6" name="Slide Number Placeholder 5">
            <a:extLst>
              <a:ext uri="{FF2B5EF4-FFF2-40B4-BE49-F238E27FC236}">
                <a16:creationId xmlns:a16="http://schemas.microsoft.com/office/drawing/2014/main" id="{70D4EE1C-E05B-29CD-8167-94DA817B686F}"/>
              </a:ext>
            </a:extLst>
          </p:cNvPr>
          <p:cNvSpPr>
            <a:spLocks noGrp="1"/>
          </p:cNvSpPr>
          <p:nvPr>
            <p:ph type="sldNum" sz="quarter" idx="4"/>
          </p:nvPr>
        </p:nvSpPr>
        <p:spPr/>
        <p:txBody>
          <a:bodyPr/>
          <a:lstStyle/>
          <a:p>
            <a:r>
              <a:rPr lang="en-US" dirty="0"/>
              <a:t>12</a:t>
            </a:r>
          </a:p>
        </p:txBody>
      </p:sp>
    </p:spTree>
    <p:extLst>
      <p:ext uri="{BB962C8B-B14F-4D97-AF65-F5344CB8AC3E}">
        <p14:creationId xmlns:p14="http://schemas.microsoft.com/office/powerpoint/2010/main" val="321765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08211" y="1021976"/>
            <a:ext cx="9242612" cy="914400"/>
          </a:xfrm>
        </p:spPr>
        <p:txBody>
          <a:bodyPr anchor="b">
            <a:normAutofit fontScale="90000"/>
          </a:bodyPr>
          <a:lstStyle/>
          <a:p>
            <a:r>
              <a:rPr lang="en-US" sz="4000" dirty="0">
                <a:solidFill>
                  <a:schemeClr val="tx1"/>
                </a:solidFill>
                <a:latin typeface="Dubai" panose="020B0503030403030204" pitchFamily="34" charset="-78"/>
                <a:cs typeface="Dubai" panose="020B0503030403030204" pitchFamily="34" charset="-78"/>
              </a:rPr>
              <a:t>R</a:t>
            </a:r>
            <a:r>
              <a:rPr lang="en-US" sz="4000" b="0" i="0" dirty="0">
                <a:solidFill>
                  <a:schemeClr val="tx1"/>
                </a:solidFill>
                <a:effectLst/>
                <a:latin typeface="Dubai" panose="020B0503030403030204" pitchFamily="34" charset="-78"/>
                <a:cs typeface="Dubai" panose="020B0503030403030204" pitchFamily="34" charset="-78"/>
              </a:rPr>
              <a:t>elationship between cost and customer churn</a:t>
            </a:r>
            <a:endParaRPr lang="en-US" sz="4000" dirty="0">
              <a:solidFill>
                <a:schemeClr val="tx1"/>
              </a:solidFill>
              <a:latin typeface="Dubai" panose="020B0503030403030204" pitchFamily="34" charset="-78"/>
              <a:cs typeface="Dubai" panose="020B0503030403030204" pitchFamily="34" charset="-78"/>
            </a:endParaRP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833718" y="2343912"/>
            <a:ext cx="4829004" cy="3904488"/>
          </a:xfrm>
        </p:spPr>
        <p:txBody>
          <a:bodyPr>
            <a:normAutofit/>
          </a:bodyPr>
          <a:lstStyle/>
          <a:p>
            <a:pPr marL="0" indent="0">
              <a:buNone/>
            </a:pPr>
            <a:r>
              <a:rPr lang="en-IN" sz="2200" b="1" dirty="0">
                <a:latin typeface="Dubai" panose="020B0503030403030204" pitchFamily="34" charset="-78"/>
                <a:cs typeface="Dubai" panose="020B0503030403030204" pitchFamily="34" charset="-78"/>
              </a:rPr>
              <a:t>Assumption: </a:t>
            </a:r>
            <a:r>
              <a:rPr lang="en-US" sz="2200" dirty="0">
                <a:latin typeface="Dubai" panose="020B0503030403030204" pitchFamily="34" charset="-78"/>
                <a:cs typeface="Dubai" panose="020B0503030403030204" pitchFamily="34" charset="-78"/>
              </a:rPr>
              <a:t>U</a:t>
            </a:r>
            <a:r>
              <a:rPr lang="en-US" sz="2200" b="0" i="0" dirty="0">
                <a:effectLst/>
                <a:latin typeface="Dubai" panose="020B0503030403030204" pitchFamily="34" charset="-78"/>
                <a:cs typeface="Dubai" panose="020B0503030403030204" pitchFamily="34" charset="-78"/>
              </a:rPr>
              <a:t>sers tend to unsubscribe to their mobile service provider and switch to a different brand if they find the monthly subscription cost too high.</a:t>
            </a:r>
          </a:p>
          <a:p>
            <a:pPr marL="0" indent="0">
              <a:buNone/>
            </a:pPr>
            <a:endParaRPr lang="en-US" sz="2200" dirty="0">
              <a:latin typeface="Dubai" panose="020B0503030403030204" pitchFamily="34" charset="-78"/>
              <a:cs typeface="Dubai" panose="020B0503030403030204" pitchFamily="34" charset="-78"/>
            </a:endParaRPr>
          </a:p>
          <a:p>
            <a:pPr marL="0" indent="0">
              <a:buNone/>
            </a:pPr>
            <a:r>
              <a:rPr lang="en-US" sz="2200" b="0" i="0" dirty="0">
                <a:effectLst/>
                <a:latin typeface="Dubai" panose="020B0503030403030204" pitchFamily="34" charset="-78"/>
                <a:cs typeface="Dubai" panose="020B0503030403030204" pitchFamily="34" charset="-78"/>
              </a:rPr>
              <a:t>The assumption above is true. Customers who churned have a higher median monthly charge than customers who renewed their subscription.</a:t>
            </a:r>
            <a:endParaRPr lang="en-IN" sz="2200" dirty="0">
              <a:latin typeface="Dubai" panose="020B0503030403030204" pitchFamily="34" charset="-78"/>
              <a:cs typeface="Dubai" panose="020B0503030403030204" pitchFamily="34" charset="-78"/>
            </a:endParaRPr>
          </a:p>
        </p:txBody>
      </p:sp>
      <p:pic>
        <p:nvPicPr>
          <p:cNvPr id="15" name="Content Placeholder 14">
            <a:extLst>
              <a:ext uri="{FF2B5EF4-FFF2-40B4-BE49-F238E27FC236}">
                <a16:creationId xmlns:a16="http://schemas.microsoft.com/office/drawing/2014/main" id="{957A217F-5226-961F-7BA0-8DB4AF4AFB36}"/>
              </a:ext>
            </a:extLst>
          </p:cNvPr>
          <p:cNvPicPr>
            <a:picLocks noGrp="1" noChangeAspect="1"/>
          </p:cNvPicPr>
          <p:nvPr>
            <p:ph sz="quarter" idx="12"/>
          </p:nvPr>
        </p:nvPicPr>
        <p:blipFill>
          <a:blip r:embed="rId3"/>
          <a:stretch>
            <a:fillRect/>
          </a:stretch>
        </p:blipFill>
        <p:spPr>
          <a:xfrm>
            <a:off x="5843707" y="1693737"/>
            <a:ext cx="5510093" cy="4456051"/>
          </a:xfrm>
        </p:spPr>
      </p:pic>
      <p:sp>
        <p:nvSpPr>
          <p:cNvPr id="13" name="Slide Number Placeholder 12">
            <a:extLst>
              <a:ext uri="{FF2B5EF4-FFF2-40B4-BE49-F238E27FC236}">
                <a16:creationId xmlns:a16="http://schemas.microsoft.com/office/drawing/2014/main" id="{133640FE-3969-D6C8-57A8-A08EAA3695BE}"/>
              </a:ext>
            </a:extLst>
          </p:cNvPr>
          <p:cNvSpPr>
            <a:spLocks noGrp="1"/>
          </p:cNvSpPr>
          <p:nvPr>
            <p:ph type="sldNum" sz="quarter" idx="4"/>
          </p:nvPr>
        </p:nvSpPr>
        <p:spPr/>
        <p:txBody>
          <a:bodyPr/>
          <a:lstStyle/>
          <a:p>
            <a:r>
              <a:rPr lang="en-US" dirty="0"/>
              <a:t>13</a:t>
            </a:r>
          </a:p>
        </p:txBody>
      </p:sp>
    </p:spTree>
    <p:extLst>
      <p:ext uri="{BB962C8B-B14F-4D97-AF65-F5344CB8AC3E}">
        <p14:creationId xmlns:p14="http://schemas.microsoft.com/office/powerpoint/2010/main" val="387805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15788" y="1407458"/>
            <a:ext cx="7996518" cy="914400"/>
          </a:xfrm>
        </p:spPr>
        <p:txBody>
          <a:bodyPr anchor="b">
            <a:normAutofit fontScale="90000"/>
          </a:bodyPr>
          <a:lstStyle/>
          <a:p>
            <a:r>
              <a:rPr lang="en-US" sz="3600" dirty="0">
                <a:solidFill>
                  <a:schemeClr val="tx1"/>
                </a:solidFill>
                <a:latin typeface="Dubai" panose="020B0503030403030204" pitchFamily="34" charset="-78"/>
                <a:cs typeface="Dubai" panose="020B0503030403030204" pitchFamily="34" charset="-78"/>
              </a:rPr>
              <a:t>R</a:t>
            </a:r>
            <a:r>
              <a:rPr lang="en-US" sz="3600" b="0" i="0" dirty="0">
                <a:solidFill>
                  <a:schemeClr val="tx1"/>
                </a:solidFill>
                <a:effectLst/>
                <a:latin typeface="Dubai" panose="020B0503030403030204" pitchFamily="34" charset="-78"/>
                <a:cs typeface="Dubai" panose="020B0503030403030204" pitchFamily="34" charset="-78"/>
              </a:rPr>
              <a:t>elationship between customer churn and a few other categorical variables captured in the dataset</a:t>
            </a:r>
            <a:endParaRPr lang="en-US" sz="3600" dirty="0">
              <a:solidFill>
                <a:schemeClr val="tx1"/>
              </a:solidFill>
              <a:latin typeface="Dubai" panose="020B0503030403030204" pitchFamily="34" charset="-78"/>
              <a:cs typeface="Dubai" panose="020B0503030403030204" pitchFamily="34" charset="-78"/>
            </a:endParaRPr>
          </a:p>
        </p:txBody>
      </p:sp>
      <p:pic>
        <p:nvPicPr>
          <p:cNvPr id="7" name="Content Placeholder 6">
            <a:extLst>
              <a:ext uri="{FF2B5EF4-FFF2-40B4-BE49-F238E27FC236}">
                <a16:creationId xmlns:a16="http://schemas.microsoft.com/office/drawing/2014/main" id="{7827BD60-0A8B-82B4-5949-7963B7DCEEEC}"/>
              </a:ext>
            </a:extLst>
          </p:cNvPr>
          <p:cNvPicPr>
            <a:picLocks noGrp="1" noChangeAspect="1"/>
          </p:cNvPicPr>
          <p:nvPr>
            <p:ph sz="quarter" idx="12"/>
          </p:nvPr>
        </p:nvPicPr>
        <p:blipFill>
          <a:blip r:embed="rId3"/>
          <a:stretch>
            <a:fillRect/>
          </a:stretch>
        </p:blipFill>
        <p:spPr>
          <a:xfrm>
            <a:off x="1731308" y="2574746"/>
            <a:ext cx="8147797" cy="3922793"/>
          </a:xfrm>
        </p:spPr>
      </p:pic>
      <p:sp>
        <p:nvSpPr>
          <p:cNvPr id="6" name="Slide Number Placeholder 5">
            <a:extLst>
              <a:ext uri="{FF2B5EF4-FFF2-40B4-BE49-F238E27FC236}">
                <a16:creationId xmlns:a16="http://schemas.microsoft.com/office/drawing/2014/main" id="{F860A1A1-BF33-D19F-D17F-277417BA4512}"/>
              </a:ext>
            </a:extLst>
          </p:cNvPr>
          <p:cNvSpPr>
            <a:spLocks noGrp="1"/>
          </p:cNvSpPr>
          <p:nvPr>
            <p:ph type="sldNum" sz="quarter" idx="4"/>
          </p:nvPr>
        </p:nvSpPr>
        <p:spPr/>
        <p:txBody>
          <a:bodyPr/>
          <a:lstStyle/>
          <a:p>
            <a:r>
              <a:rPr lang="en-US" dirty="0"/>
              <a:t>14</a:t>
            </a:r>
          </a:p>
        </p:txBody>
      </p:sp>
    </p:spTree>
    <p:extLst>
      <p:ext uri="{BB962C8B-B14F-4D97-AF65-F5344CB8AC3E}">
        <p14:creationId xmlns:p14="http://schemas.microsoft.com/office/powerpoint/2010/main" val="233671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34EB7-9FC7-CCB9-4FB6-95CE0C1E078B}"/>
              </a:ext>
            </a:extLst>
          </p:cNvPr>
          <p:cNvSpPr>
            <a:spLocks noGrp="1"/>
          </p:cNvSpPr>
          <p:nvPr>
            <p:ph sz="quarter" idx="12"/>
          </p:nvPr>
        </p:nvSpPr>
        <p:spPr>
          <a:xfrm>
            <a:off x="510987" y="1211639"/>
            <a:ext cx="11414582" cy="6073947"/>
          </a:xfrm>
        </p:spPr>
        <p:txBody>
          <a:bodyPr>
            <a:noAutofit/>
          </a:bodyPr>
          <a:lstStyle/>
          <a:p>
            <a:pPr marL="342900" indent="-342900" algn="l">
              <a:buFont typeface="Arial" panose="020B0604020202020204" pitchFamily="34" charset="0"/>
              <a:buChar char="•"/>
            </a:pPr>
            <a:r>
              <a:rPr lang="en-US" b="1" i="0" dirty="0" err="1">
                <a:effectLst/>
                <a:latin typeface="Dubai" panose="020B0503030403030204" pitchFamily="34" charset="-78"/>
                <a:cs typeface="Dubai" panose="020B0503030403030204" pitchFamily="34" charset="-78"/>
              </a:rPr>
              <a:t>InternetService</a:t>
            </a:r>
            <a:r>
              <a:rPr lang="en-US" b="0" i="0" dirty="0">
                <a:effectLst/>
                <a:latin typeface="Dubai" panose="020B0503030403030204" pitchFamily="34" charset="-78"/>
                <a:cs typeface="Dubai" panose="020B0503030403030204" pitchFamily="34" charset="-78"/>
              </a:rPr>
              <a:t>: It is clear from the visual above that customers who use fiber optic Internet churn more often than other users. This might be because fiber Internet is a more expensive service, or this provider doesn’t have good coverage.</a:t>
            </a:r>
          </a:p>
          <a:p>
            <a:pPr marL="342900" indent="-342900" algn="l">
              <a:buFont typeface="Arial" panose="020B0604020202020204" pitchFamily="34" charset="0"/>
              <a:buChar char="•"/>
            </a:pPr>
            <a:r>
              <a:rPr lang="en-US" b="1" i="0" dirty="0" err="1">
                <a:effectLst/>
                <a:latin typeface="Dubai" panose="020B0503030403030204" pitchFamily="34" charset="-78"/>
                <a:cs typeface="Dubai" panose="020B0503030403030204" pitchFamily="34" charset="-78"/>
              </a:rPr>
              <a:t>TechSupport</a:t>
            </a:r>
            <a:r>
              <a:rPr lang="en-US" b="0" i="0" dirty="0">
                <a:effectLst/>
                <a:latin typeface="Dubai" panose="020B0503030403030204" pitchFamily="34" charset="-78"/>
                <a:cs typeface="Dubai" panose="020B0503030403030204" pitchFamily="34" charset="-78"/>
              </a:rPr>
              <a:t>: Many users who churned did not sign up for tech support. This might mean that these customers did not receive any guidance on fixing technical issues and decided to stop using the service. </a:t>
            </a:r>
          </a:p>
          <a:p>
            <a:pPr marL="342900" indent="-342900" algn="l">
              <a:buFont typeface="Arial" panose="020B0604020202020204" pitchFamily="34" charset="0"/>
              <a:buChar char="•"/>
            </a:pPr>
            <a:r>
              <a:rPr lang="en-US" b="1" i="0" dirty="0" err="1">
                <a:effectLst/>
                <a:latin typeface="Dubai" panose="020B0503030403030204" pitchFamily="34" charset="-78"/>
                <a:cs typeface="Dubai" panose="020B0503030403030204" pitchFamily="34" charset="-78"/>
              </a:rPr>
              <a:t>OnlineBackup</a:t>
            </a:r>
            <a:r>
              <a:rPr lang="en-US" b="0" i="0" dirty="0">
                <a:effectLst/>
                <a:latin typeface="Dubai" panose="020B0503030403030204" pitchFamily="34" charset="-78"/>
                <a:cs typeface="Dubai" panose="020B0503030403030204" pitchFamily="34" charset="-78"/>
              </a:rPr>
              <a:t>: Many customers who had churned did not sign up for an online backup service for data storage. </a:t>
            </a:r>
          </a:p>
          <a:p>
            <a:pPr marL="342900" indent="-342900" algn="l">
              <a:buFont typeface="Arial" panose="020B0604020202020204" pitchFamily="34" charset="0"/>
              <a:buChar char="•"/>
            </a:pPr>
            <a:r>
              <a:rPr lang="en-US" b="1" i="0" dirty="0">
                <a:effectLst/>
                <a:latin typeface="Dubai" panose="020B0503030403030204" pitchFamily="34" charset="-78"/>
                <a:cs typeface="Dubai" panose="020B0503030403030204" pitchFamily="34" charset="-78"/>
              </a:rPr>
              <a:t>Contract</a:t>
            </a:r>
            <a:r>
              <a:rPr lang="en-US" b="0" i="0" dirty="0">
                <a:effectLst/>
                <a:latin typeface="Dubai" panose="020B0503030403030204" pitchFamily="34" charset="-78"/>
                <a:cs typeface="Dubai" panose="020B0503030403030204" pitchFamily="34" charset="-78"/>
              </a:rPr>
              <a:t>: Users who churned were almost always on a monthly contract. This makes sense, since these customers pay for the service on a monthly basis and can easily cancel their subscription before the next payment cycle.</a:t>
            </a:r>
          </a:p>
          <a:p>
            <a:pPr marL="0" indent="0" algn="l">
              <a:buNone/>
            </a:pPr>
            <a:r>
              <a:rPr lang="en-US" b="0" i="0" dirty="0">
                <a:effectLst/>
                <a:latin typeface="Dubai" panose="020B0503030403030204" pitchFamily="34" charset="-78"/>
                <a:cs typeface="Dubai" panose="020B0503030403030204" pitchFamily="34" charset="-78"/>
              </a:rPr>
              <a:t>Even without building a fancy machine learning model, a simple data-driven analysis like this can help organizations understand why they are losing customers and what they can do about it. </a:t>
            </a:r>
          </a:p>
          <a:p>
            <a:pPr marL="0" indent="0" algn="l">
              <a:buNone/>
            </a:pPr>
            <a:r>
              <a:rPr lang="en-US" b="0" i="0" dirty="0">
                <a:effectLst/>
                <a:latin typeface="Dubai" panose="020B0503030403030204" pitchFamily="34" charset="-78"/>
                <a:cs typeface="Dubai" panose="020B0503030403030204" pitchFamily="34" charset="-78"/>
              </a:rPr>
              <a:t>For instance, if the company realizes that most of their users who churn have not signed up for tech support, they can include this as a complimentary service in some of their future product offerings to prevent other customers from leaving.</a:t>
            </a:r>
          </a:p>
        </p:txBody>
      </p:sp>
      <p:sp>
        <p:nvSpPr>
          <p:cNvPr id="5" name="Slide Number Placeholder 4">
            <a:extLst>
              <a:ext uri="{FF2B5EF4-FFF2-40B4-BE49-F238E27FC236}">
                <a16:creationId xmlns:a16="http://schemas.microsoft.com/office/drawing/2014/main" id="{483C3F37-65EE-831E-4EAD-2500F681A96D}"/>
              </a:ext>
            </a:extLst>
          </p:cNvPr>
          <p:cNvSpPr>
            <a:spLocks noGrp="1"/>
          </p:cNvSpPr>
          <p:nvPr>
            <p:ph type="sldNum" sz="quarter" idx="4"/>
          </p:nvPr>
        </p:nvSpPr>
        <p:spPr/>
        <p:txBody>
          <a:bodyPr/>
          <a:lstStyle/>
          <a:p>
            <a:r>
              <a:rPr lang="en-US" dirty="0"/>
              <a:t>15</a:t>
            </a:r>
          </a:p>
        </p:txBody>
      </p:sp>
      <p:sp>
        <p:nvSpPr>
          <p:cNvPr id="6" name="TextBox 5">
            <a:extLst>
              <a:ext uri="{FF2B5EF4-FFF2-40B4-BE49-F238E27FC236}">
                <a16:creationId xmlns:a16="http://schemas.microsoft.com/office/drawing/2014/main" id="{A308886D-A423-153B-A549-3B0F433BB88B}"/>
              </a:ext>
            </a:extLst>
          </p:cNvPr>
          <p:cNvSpPr txBox="1"/>
          <p:nvPr/>
        </p:nvSpPr>
        <p:spPr>
          <a:xfrm>
            <a:off x="421340" y="510989"/>
            <a:ext cx="4579459" cy="954107"/>
          </a:xfrm>
          <a:prstGeom prst="rect">
            <a:avLst/>
          </a:prstGeom>
          <a:noFill/>
        </p:spPr>
        <p:txBody>
          <a:bodyPr wrap="none" rtlCol="0">
            <a:spAutoFit/>
          </a:bodyPr>
          <a:lstStyle/>
          <a:p>
            <a:r>
              <a:rPr lang="en-US" sz="2800" b="1" i="0" dirty="0">
                <a:effectLst/>
                <a:latin typeface="Dubai" panose="020B0503030403030204" pitchFamily="34" charset="-78"/>
                <a:cs typeface="Dubai" panose="020B0503030403030204" pitchFamily="34" charset="-78"/>
              </a:rPr>
              <a:t>Let’s look into each attribute</a:t>
            </a:r>
          </a:p>
          <a:p>
            <a:endParaRPr lang="en-IN" sz="2800" b="1" dirty="0"/>
          </a:p>
        </p:txBody>
      </p:sp>
    </p:spTree>
    <p:extLst>
      <p:ext uri="{BB962C8B-B14F-4D97-AF65-F5344CB8AC3E}">
        <p14:creationId xmlns:p14="http://schemas.microsoft.com/office/powerpoint/2010/main" val="2411604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2967318" y="914400"/>
            <a:ext cx="8307234" cy="2644775"/>
          </a:xfrm>
        </p:spPr>
        <p:txBody>
          <a:bodyPr anchor="b"/>
          <a:lstStyle/>
          <a:p>
            <a:pPr algn="l"/>
            <a:r>
              <a:rPr lang="en-US" sz="5400" dirty="0">
                <a:latin typeface="Dubai" panose="020B0503030403030204" pitchFamily="34" charset="-78"/>
                <a:cs typeface="Dubai" panose="020B0503030403030204" pitchFamily="34" charset="-78"/>
              </a:rPr>
              <a:t>Data Preprocessing</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type="body" sz="quarter" idx="13"/>
          </p:nvPr>
        </p:nvSpPr>
        <p:spPr/>
        <p:txBody>
          <a:bodyPr>
            <a:normAutofit fontScale="92500" lnSpcReduction="10000"/>
          </a:bodyPr>
          <a:lstStyle/>
          <a:p>
            <a:pPr marL="0" indent="0" algn="l">
              <a:buNone/>
            </a:pPr>
            <a:r>
              <a:rPr lang="en-US" b="0" i="0" dirty="0">
                <a:effectLst/>
                <a:latin typeface="Dubai" panose="020B0503030403030204" pitchFamily="34" charset="-78"/>
                <a:cs typeface="Dubai" panose="020B0503030403030204" pitchFamily="34" charset="-78"/>
              </a:rPr>
              <a:t>Now that we have a better understanding of our dataset, let’s perform some data preparation before creating the machine learning model. There are three steps to this process:</a:t>
            </a:r>
            <a:br>
              <a:rPr lang="en-US" b="0" i="0" dirty="0">
                <a:solidFill>
                  <a:srgbClr val="141F31"/>
                </a:solidFill>
                <a:effectLst/>
                <a:latin typeface="Dubai" panose="020B0503030403030204" pitchFamily="34" charset="-78"/>
                <a:cs typeface="Dubai" panose="020B0503030403030204" pitchFamily="34" charset="-78"/>
              </a:rPr>
            </a:br>
            <a:endParaRPr lang="en-US" b="0" i="0" dirty="0">
              <a:solidFill>
                <a:srgbClr val="141F31"/>
              </a:solidFill>
              <a:effectLst/>
              <a:latin typeface="Dubai" panose="020B0503030403030204" pitchFamily="34" charset="-78"/>
              <a:cs typeface="Dubai" panose="020B0503030403030204" pitchFamily="34" charset="-78"/>
            </a:endParaRPr>
          </a:p>
          <a:p>
            <a:pPr algn="l"/>
            <a:r>
              <a:rPr lang="en-IN" b="0" i="0" dirty="0">
                <a:effectLst/>
                <a:latin typeface="Mazzard"/>
              </a:rPr>
              <a:t>Cleaning the dataset</a:t>
            </a:r>
          </a:p>
          <a:p>
            <a:pPr algn="l"/>
            <a:r>
              <a:rPr lang="en-IN" b="0" i="0" dirty="0">
                <a:effectLst/>
                <a:latin typeface="Mazzard"/>
              </a:rPr>
              <a:t>Encoding Categorical Variables</a:t>
            </a:r>
          </a:p>
          <a:p>
            <a:pPr marL="0" indent="0" algn="l">
              <a:buNone/>
            </a:pPr>
            <a:r>
              <a:rPr lang="en-IN" dirty="0">
                <a:latin typeface="Dubai" panose="020B0503030403030204" pitchFamily="34" charset="-78"/>
                <a:cs typeface="Dubai" panose="020B0503030403030204" pitchFamily="34" charset="-78"/>
              </a:rPr>
              <a:t>Feature scaling or normalizing</a:t>
            </a:r>
          </a:p>
        </p:txBody>
      </p:sp>
    </p:spTree>
    <p:extLst>
      <p:ext uri="{BB962C8B-B14F-4D97-AF65-F5344CB8AC3E}">
        <p14:creationId xmlns:p14="http://schemas.microsoft.com/office/powerpoint/2010/main" val="227875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09600" y="493059"/>
            <a:ext cx="10360152" cy="914400"/>
          </a:xfrm>
        </p:spPr>
        <p:txBody>
          <a:bodyPr/>
          <a:lstStyle/>
          <a:p>
            <a:r>
              <a:rPr lang="en-IN" sz="4400" b="0" i="0" dirty="0">
                <a:effectLst/>
                <a:latin typeface="Dubai" panose="020B0503030403030204" pitchFamily="34" charset="-78"/>
                <a:cs typeface="Dubai" panose="020B0503030403030204" pitchFamily="34" charset="-78"/>
              </a:rPr>
              <a:t>Cleaning the dataset</a:t>
            </a:r>
            <a:endParaRPr lang="en-US" sz="4400" dirty="0">
              <a:latin typeface="Dubai" panose="020B0503030403030204" pitchFamily="34" charset="-78"/>
              <a:cs typeface="Dubai" panose="020B0503030403030204" pitchFamily="34" charset="-78"/>
            </a:endParaRPr>
          </a:p>
        </p:txBody>
      </p:sp>
      <p:pic>
        <p:nvPicPr>
          <p:cNvPr id="6" name="Content Placeholder 5">
            <a:extLst>
              <a:ext uri="{FF2B5EF4-FFF2-40B4-BE49-F238E27FC236}">
                <a16:creationId xmlns:a16="http://schemas.microsoft.com/office/drawing/2014/main" id="{1D0CA21A-F62A-6F18-2497-166FE90EB3A0}"/>
              </a:ext>
            </a:extLst>
          </p:cNvPr>
          <p:cNvPicPr>
            <a:picLocks noGrp="1" noChangeAspect="1"/>
          </p:cNvPicPr>
          <p:nvPr>
            <p:ph sz="quarter" idx="13"/>
          </p:nvPr>
        </p:nvPicPr>
        <p:blipFill>
          <a:blip r:embed="rId2"/>
          <a:stretch>
            <a:fillRect/>
          </a:stretch>
        </p:blipFill>
        <p:spPr>
          <a:xfrm>
            <a:off x="7221405" y="1223683"/>
            <a:ext cx="2807923" cy="3841750"/>
          </a:xfrm>
        </p:spPr>
      </p:pic>
      <p:pic>
        <p:nvPicPr>
          <p:cNvPr id="15" name="Content Placeholder 14">
            <a:extLst>
              <a:ext uri="{FF2B5EF4-FFF2-40B4-BE49-F238E27FC236}">
                <a16:creationId xmlns:a16="http://schemas.microsoft.com/office/drawing/2014/main" id="{0350BA65-428E-58F2-47B4-2DDE5D78891F}"/>
              </a:ext>
            </a:extLst>
          </p:cNvPr>
          <p:cNvPicPr>
            <a:picLocks noGrp="1" noChangeAspect="1"/>
          </p:cNvPicPr>
          <p:nvPr>
            <p:ph sz="quarter" idx="12"/>
          </p:nvPr>
        </p:nvPicPr>
        <p:blipFill>
          <a:blip r:embed="rId3"/>
          <a:stretch>
            <a:fillRect/>
          </a:stretch>
        </p:blipFill>
        <p:spPr>
          <a:xfrm>
            <a:off x="1847383" y="5678347"/>
            <a:ext cx="6607805" cy="402913"/>
          </a:xfrm>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r>
              <a:rPr lang="en-US" dirty="0"/>
              <a:t>17</a:t>
            </a:r>
          </a:p>
        </p:txBody>
      </p:sp>
      <p:sp>
        <p:nvSpPr>
          <p:cNvPr id="7" name="TextBox 6">
            <a:extLst>
              <a:ext uri="{FF2B5EF4-FFF2-40B4-BE49-F238E27FC236}">
                <a16:creationId xmlns:a16="http://schemas.microsoft.com/office/drawing/2014/main" id="{C8D07D70-EC5F-CAA3-4D10-84C0A6C888D0}"/>
              </a:ext>
            </a:extLst>
          </p:cNvPr>
          <p:cNvSpPr txBox="1"/>
          <p:nvPr/>
        </p:nvSpPr>
        <p:spPr>
          <a:xfrm>
            <a:off x="1939660" y="2536448"/>
            <a:ext cx="4341321" cy="1785104"/>
          </a:xfrm>
          <a:prstGeom prst="rect">
            <a:avLst/>
          </a:prstGeom>
          <a:noFill/>
        </p:spPr>
        <p:txBody>
          <a:bodyPr wrap="square" rtlCol="0">
            <a:spAutoFit/>
          </a:bodyPr>
          <a:lstStyle/>
          <a:p>
            <a:r>
              <a:rPr lang="en-US" sz="2200" b="0" i="0" dirty="0">
                <a:effectLst/>
                <a:latin typeface="Dubai" panose="020B0503030403030204" pitchFamily="34" charset="-78"/>
                <a:cs typeface="Dubai" panose="020B0503030403030204" pitchFamily="34" charset="-78"/>
              </a:rPr>
              <a:t>Notice that the variable “</a:t>
            </a:r>
            <a:r>
              <a:rPr lang="en-US" sz="2200" b="0" i="0" dirty="0" err="1">
                <a:effectLst/>
                <a:latin typeface="Dubai" panose="020B0503030403030204" pitchFamily="34" charset="-78"/>
                <a:cs typeface="Dubai" panose="020B0503030403030204" pitchFamily="34" charset="-78"/>
              </a:rPr>
              <a:t>TotalCharges</a:t>
            </a:r>
            <a:r>
              <a:rPr lang="en-US" sz="2200" b="0" i="0" dirty="0">
                <a:effectLst/>
                <a:latin typeface="Dubai" panose="020B0503030403030204" pitchFamily="34" charset="-78"/>
                <a:cs typeface="Dubai" panose="020B0503030403030204" pitchFamily="34" charset="-78"/>
              </a:rPr>
              <a:t>” has the data type “object,” when it should be a numeric column. Let’s convert this column into a numeric one:</a:t>
            </a:r>
            <a:endParaRPr lang="en-IN" sz="22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53780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625761279"/>
              </p:ext>
            </p:extLst>
          </p:nvPr>
        </p:nvGraphicFramePr>
        <p:xfrm>
          <a:off x="2589213" y="2133600"/>
          <a:ext cx="8915398" cy="4614818"/>
        </p:xfrm>
        <a:graphic>
          <a:graphicData uri="http://schemas.openxmlformats.org/drawingml/2006/table">
            <a:tbl>
              <a:tblPr firstRow="1" bandRow="1"/>
              <a:tblGrid>
                <a:gridCol w="8915398">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Dubai" panose="020B0503030403030204" pitchFamily="34" charset="-78"/>
                          <a:cs typeface="Dubai" panose="020B0503030403030204" pitchFamily="34" charset="-78"/>
                        </a:rPr>
                        <a:t>PROJECT OVERVIEW</a:t>
                      </a:r>
                    </a:p>
                    <a:p>
                      <a:pPr algn="r"/>
                      <a:r>
                        <a:rPr lang="en-US" sz="2400" b="0" dirty="0">
                          <a:latin typeface="Dubai" panose="020B0503030403030204" pitchFamily="34" charset="-78"/>
                          <a:cs typeface="Dubai" panose="020B0503030403030204" pitchFamily="34" charset="-78"/>
                        </a:rPr>
                        <a:t>1-7</a:t>
                      </a:r>
                    </a:p>
                  </a:txBody>
                  <a:tcPr marL="194518" marR="194518">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latin typeface="Dubai" panose="020B0503030403030204" pitchFamily="34" charset="-78"/>
                          <a:cs typeface="Dubai" panose="020B0503030403030204" pitchFamily="34" charset="-78"/>
                        </a:rPr>
                        <a:t>EDA</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8-15</a:t>
                      </a:r>
                    </a:p>
                  </a:txBody>
                  <a:tcPr marL="194518" marR="194518"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latin typeface="Dubai" panose="020B0503030403030204" pitchFamily="34" charset="-78"/>
                          <a:cs typeface="Dubai" panose="020B0503030403030204" pitchFamily="34" charset="-78"/>
                        </a:rPr>
                        <a:t>DATA PREPROCESSING</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16-19</a:t>
                      </a:r>
                    </a:p>
                  </a:txBody>
                  <a:tcPr marL="194518" marR="194518"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Dubai" panose="020B0503030403030204" pitchFamily="34" charset="-78"/>
                          <a:cs typeface="Dubai" panose="020B0503030403030204" pitchFamily="34" charset="-78"/>
                        </a:rPr>
                        <a:t>MODEL DEVELOPMENT &amp; EVALUATION</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 20-26</a:t>
                      </a:r>
                    </a:p>
                  </a:txBody>
                  <a:tcPr marL="194518" marR="194518"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Dubai" panose="020B0503030403030204" pitchFamily="34" charset="-78"/>
                          <a:cs typeface="Dubai" panose="020B0503030403030204" pitchFamily="34" charset="-78"/>
                        </a:rPr>
                        <a:t>PREDICTING CHURN &amp; RECOMMENDATIONS</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27-33</a:t>
                      </a:r>
                    </a:p>
                  </a:txBody>
                  <a:tcPr marL="194518" marR="194518"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36494" y="672352"/>
            <a:ext cx="4312024" cy="914400"/>
          </a:xfrm>
        </p:spPr>
        <p:txBody>
          <a:bodyPr>
            <a:normAutofit/>
          </a:bodyPr>
          <a:lstStyle/>
          <a:p>
            <a:r>
              <a:rPr lang="en-US" sz="4000" dirty="0">
                <a:latin typeface="Dubai" panose="020B0503030403030204" pitchFamily="34" charset="-78"/>
                <a:cs typeface="Dubai" panose="020B0503030403030204" pitchFamily="34" charset="-78"/>
              </a:rPr>
              <a:t>Label Encoding</a:t>
            </a:r>
          </a:p>
        </p:txBody>
      </p:sp>
      <p:pic>
        <p:nvPicPr>
          <p:cNvPr id="6" name="Content Placeholder 5">
            <a:extLst>
              <a:ext uri="{FF2B5EF4-FFF2-40B4-BE49-F238E27FC236}">
                <a16:creationId xmlns:a16="http://schemas.microsoft.com/office/drawing/2014/main" id="{350A1735-2C3E-E37E-8916-50A0A91396E5}"/>
              </a:ext>
            </a:extLst>
          </p:cNvPr>
          <p:cNvPicPr>
            <a:picLocks noGrp="1" noChangeAspect="1"/>
          </p:cNvPicPr>
          <p:nvPr>
            <p:ph sz="quarter" idx="13"/>
          </p:nvPr>
        </p:nvPicPr>
        <p:blipFill>
          <a:blip r:embed="rId2"/>
          <a:stretch>
            <a:fillRect/>
          </a:stretch>
        </p:blipFill>
        <p:spPr>
          <a:xfrm>
            <a:off x="636494" y="1973644"/>
            <a:ext cx="9992073" cy="2302520"/>
          </a:xfrm>
        </p:spPr>
      </p:pic>
      <p:pic>
        <p:nvPicPr>
          <p:cNvPr id="10" name="Content Placeholder 11">
            <a:extLst>
              <a:ext uri="{FF2B5EF4-FFF2-40B4-BE49-F238E27FC236}">
                <a16:creationId xmlns:a16="http://schemas.microsoft.com/office/drawing/2014/main" id="{63C808BE-537C-5EE7-65FA-6221B3538318}"/>
              </a:ext>
            </a:extLst>
          </p:cNvPr>
          <p:cNvPicPr>
            <a:picLocks noGrp="1" noChangeAspect="1"/>
          </p:cNvPicPr>
          <p:nvPr>
            <p:ph sz="quarter" idx="12"/>
          </p:nvPr>
        </p:nvPicPr>
        <p:blipFill>
          <a:blip r:embed="rId3"/>
          <a:stretch>
            <a:fillRect/>
          </a:stretch>
        </p:blipFill>
        <p:spPr>
          <a:xfrm>
            <a:off x="1455303" y="4482146"/>
            <a:ext cx="8354453" cy="2091635"/>
          </a:xfrm>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r>
              <a:rPr lang="en-US" dirty="0"/>
              <a:t>18</a:t>
            </a:r>
          </a:p>
        </p:txBody>
      </p:sp>
    </p:spTree>
    <p:extLst>
      <p:ext uri="{BB962C8B-B14F-4D97-AF65-F5344CB8AC3E}">
        <p14:creationId xmlns:p14="http://schemas.microsoft.com/office/powerpoint/2010/main" val="231948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72353" y="546847"/>
            <a:ext cx="10360152" cy="914400"/>
          </a:xfrm>
        </p:spPr>
        <p:txBody>
          <a:bodyPr/>
          <a:lstStyle/>
          <a:p>
            <a:r>
              <a:rPr lang="en-US" sz="4000" dirty="0">
                <a:latin typeface="Dubai" panose="020B0503030403030204" pitchFamily="34" charset="-78"/>
                <a:cs typeface="Dubai" panose="020B0503030403030204" pitchFamily="34" charset="-78"/>
              </a:rPr>
              <a:t>Feature Scaling</a:t>
            </a:r>
          </a:p>
        </p:txBody>
      </p:sp>
      <p:pic>
        <p:nvPicPr>
          <p:cNvPr id="19" name="Content Placeholder 18">
            <a:extLst>
              <a:ext uri="{FF2B5EF4-FFF2-40B4-BE49-F238E27FC236}">
                <a16:creationId xmlns:a16="http://schemas.microsoft.com/office/drawing/2014/main" id="{4EBFB0CF-EC9F-2511-421A-49FC7FD839F5}"/>
              </a:ext>
            </a:extLst>
          </p:cNvPr>
          <p:cNvPicPr>
            <a:picLocks noGrp="1" noChangeAspect="1"/>
          </p:cNvPicPr>
          <p:nvPr>
            <p:ph sz="quarter" idx="12"/>
          </p:nvPr>
        </p:nvPicPr>
        <p:blipFill>
          <a:blip r:embed="rId2"/>
          <a:stretch>
            <a:fillRect/>
          </a:stretch>
        </p:blipFill>
        <p:spPr>
          <a:xfrm>
            <a:off x="2232212" y="1676399"/>
            <a:ext cx="8256494" cy="4509247"/>
          </a:xfrm>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r>
              <a:rPr lang="en-US" dirty="0"/>
              <a:t>19</a:t>
            </a:r>
          </a:p>
        </p:txBody>
      </p:sp>
    </p:spTree>
    <p:extLst>
      <p:ext uri="{BB962C8B-B14F-4D97-AF65-F5344CB8AC3E}">
        <p14:creationId xmlns:p14="http://schemas.microsoft.com/office/powerpoint/2010/main" val="84115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Machine Learning Model Development &amp; Evaluation</a:t>
            </a:r>
          </a:p>
        </p:txBody>
      </p:sp>
      <p:sp>
        <p:nvSpPr>
          <p:cNvPr id="7" name="Text Placeholder 6">
            <a:extLst>
              <a:ext uri="{FF2B5EF4-FFF2-40B4-BE49-F238E27FC236}">
                <a16:creationId xmlns:a16="http://schemas.microsoft.com/office/drawing/2014/main" id="{C4A993C5-DEB5-5D66-2D5B-2FC7990CFDFF}"/>
              </a:ext>
            </a:extLst>
          </p:cNvPr>
          <p:cNvSpPr>
            <a:spLocks noGrp="1"/>
          </p:cNvSpPr>
          <p:nvPr>
            <p:ph type="body" sz="quarter" idx="13"/>
          </p:nvPr>
        </p:nvSpPr>
        <p:spPr/>
        <p:txBody>
          <a:bodyPr/>
          <a:lstStyle/>
          <a:p>
            <a:r>
              <a:rPr lang="en-IN" dirty="0"/>
              <a:t>Train various machine learning models for classification</a:t>
            </a:r>
          </a:p>
        </p:txBody>
      </p:sp>
    </p:spTree>
    <p:extLst>
      <p:ext uri="{BB962C8B-B14F-4D97-AF65-F5344CB8AC3E}">
        <p14:creationId xmlns:p14="http://schemas.microsoft.com/office/powerpoint/2010/main" val="3785484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609600" y="546847"/>
            <a:ext cx="7534656" cy="914400"/>
          </a:xfrm>
        </p:spPr>
        <p:txBody>
          <a:bodyPr/>
          <a:lstStyle/>
          <a:p>
            <a:r>
              <a:rPr lang="en-IN" sz="4000" dirty="0">
                <a:latin typeface="Dubai" panose="020B0503030403030204" pitchFamily="34" charset="-78"/>
                <a:cs typeface="Dubai" panose="020B0503030403030204" pitchFamily="34" charset="-78"/>
              </a:rPr>
              <a:t>Creation of variables</a:t>
            </a:r>
          </a:p>
        </p:txBody>
      </p:sp>
      <p:pic>
        <p:nvPicPr>
          <p:cNvPr id="7" name="Content Placeholder 6">
            <a:extLst>
              <a:ext uri="{FF2B5EF4-FFF2-40B4-BE49-F238E27FC236}">
                <a16:creationId xmlns:a16="http://schemas.microsoft.com/office/drawing/2014/main" id="{ED38D67F-4334-2003-ECA3-A39388526714}"/>
              </a:ext>
            </a:extLst>
          </p:cNvPr>
          <p:cNvPicPr>
            <a:picLocks noGrp="1" noChangeAspect="1"/>
          </p:cNvPicPr>
          <p:nvPr>
            <p:ph sz="quarter" idx="10"/>
          </p:nvPr>
        </p:nvPicPr>
        <p:blipFill>
          <a:blip r:embed="rId2"/>
          <a:stretch>
            <a:fillRect/>
          </a:stretch>
        </p:blipFill>
        <p:spPr>
          <a:xfrm>
            <a:off x="2180335" y="2361151"/>
            <a:ext cx="7017941" cy="1923979"/>
          </a:xfrm>
        </p:spPr>
      </p:pic>
      <p:sp>
        <p:nvSpPr>
          <p:cNvPr id="2" name="Slide Number Placeholder 2">
            <a:extLst>
              <a:ext uri="{FF2B5EF4-FFF2-40B4-BE49-F238E27FC236}">
                <a16:creationId xmlns:a16="http://schemas.microsoft.com/office/drawing/2014/main" id="{51A6120B-6B91-1D4D-8683-7D4756EF4C98}"/>
              </a:ext>
            </a:extLst>
          </p:cNvPr>
          <p:cNvSpPr>
            <a:spLocks noGrp="1"/>
          </p:cNvSpPr>
          <p:nvPr>
            <p:ph type="sldNum" sz="quarter" idx="4"/>
          </p:nvPr>
        </p:nvSpPr>
        <p:spPr/>
        <p:txBody>
          <a:bodyPr/>
          <a:lstStyle/>
          <a:p>
            <a:r>
              <a:rPr lang="en-US" dirty="0"/>
              <a:t>21</a:t>
            </a:r>
          </a:p>
        </p:txBody>
      </p:sp>
    </p:spTree>
    <p:extLst>
      <p:ext uri="{BB962C8B-B14F-4D97-AF65-F5344CB8AC3E}">
        <p14:creationId xmlns:p14="http://schemas.microsoft.com/office/powerpoint/2010/main" val="22119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663388" y="663388"/>
            <a:ext cx="10360152" cy="914400"/>
          </a:xfrm>
        </p:spPr>
        <p:txBody>
          <a:bodyPr/>
          <a:lstStyle/>
          <a:p>
            <a:r>
              <a:rPr lang="en-IN" sz="4400" dirty="0">
                <a:latin typeface="Dubai" panose="020B0503030403030204" pitchFamily="34" charset="-78"/>
                <a:cs typeface="Dubai" panose="020B0503030403030204" pitchFamily="34" charset="-78"/>
              </a:rPr>
              <a:t>Data Splitting</a:t>
            </a:r>
          </a:p>
        </p:txBody>
      </p:sp>
      <p:pic>
        <p:nvPicPr>
          <p:cNvPr id="12" name="Content Placeholder 11">
            <a:extLst>
              <a:ext uri="{FF2B5EF4-FFF2-40B4-BE49-F238E27FC236}">
                <a16:creationId xmlns:a16="http://schemas.microsoft.com/office/drawing/2014/main" id="{1E6720F4-2EC4-D030-D3AD-02649CFED44A}"/>
              </a:ext>
            </a:extLst>
          </p:cNvPr>
          <p:cNvPicPr>
            <a:picLocks noGrp="1" noChangeAspect="1"/>
          </p:cNvPicPr>
          <p:nvPr>
            <p:ph sz="quarter" idx="13"/>
          </p:nvPr>
        </p:nvPicPr>
        <p:blipFill>
          <a:blip r:embed="rId2"/>
          <a:stretch>
            <a:fillRect/>
          </a:stretch>
        </p:blipFill>
        <p:spPr>
          <a:xfrm>
            <a:off x="1371824" y="3570571"/>
            <a:ext cx="5814564" cy="777307"/>
          </a:xfrm>
        </p:spPr>
      </p:pic>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2033877" y="2584076"/>
            <a:ext cx="6106076" cy="1037665"/>
          </a:xfrm>
        </p:spPr>
        <p:txBody>
          <a:bodyPr>
            <a:normAutofit/>
          </a:bodyPr>
          <a:lstStyle/>
          <a:p>
            <a:r>
              <a:rPr lang="en-IN" sz="2200" dirty="0">
                <a:latin typeface="Dubai" panose="020B0503030403030204" pitchFamily="34" charset="-78"/>
                <a:cs typeface="Dubai" panose="020B0503030403030204" pitchFamily="34" charset="-78"/>
              </a:rPr>
              <a:t>Data is split into training and testing data in 80:20 ratio respectively.</a:t>
            </a:r>
          </a:p>
        </p:txBody>
      </p:sp>
      <p:sp>
        <p:nvSpPr>
          <p:cNvPr id="2" name="Slide Number Placeholder 2">
            <a:extLst>
              <a:ext uri="{FF2B5EF4-FFF2-40B4-BE49-F238E27FC236}">
                <a16:creationId xmlns:a16="http://schemas.microsoft.com/office/drawing/2014/main" id="{3E099F15-EFD3-11C6-D320-579AC4743DC3}"/>
              </a:ext>
            </a:extLst>
          </p:cNvPr>
          <p:cNvSpPr>
            <a:spLocks noGrp="1"/>
          </p:cNvSpPr>
          <p:nvPr>
            <p:ph type="sldNum" sz="quarter" idx="4"/>
          </p:nvPr>
        </p:nvSpPr>
        <p:spPr/>
        <p:txBody>
          <a:bodyPr/>
          <a:lstStyle/>
          <a:p>
            <a:r>
              <a:rPr lang="en-US" dirty="0"/>
              <a:t>22</a:t>
            </a:r>
          </a:p>
        </p:txBody>
      </p:sp>
    </p:spTree>
    <p:extLst>
      <p:ext uri="{BB962C8B-B14F-4D97-AF65-F5344CB8AC3E}">
        <p14:creationId xmlns:p14="http://schemas.microsoft.com/office/powerpoint/2010/main" val="2287951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421341" y="295835"/>
            <a:ext cx="10360152" cy="914400"/>
          </a:xfrm>
        </p:spPr>
        <p:txBody>
          <a:bodyPr/>
          <a:lstStyle/>
          <a:p>
            <a:r>
              <a:rPr lang="en-IN" sz="4000" dirty="0">
                <a:latin typeface="Dubai" panose="020B0503030403030204" pitchFamily="34" charset="-78"/>
                <a:cs typeface="Dubai" panose="020B0503030403030204" pitchFamily="34" charset="-78"/>
              </a:rPr>
              <a:t>Logistic Regression Model</a:t>
            </a:r>
          </a:p>
        </p:txBody>
      </p:sp>
      <p:pic>
        <p:nvPicPr>
          <p:cNvPr id="9" name="Content Placeholder 8">
            <a:extLst>
              <a:ext uri="{FF2B5EF4-FFF2-40B4-BE49-F238E27FC236}">
                <a16:creationId xmlns:a16="http://schemas.microsoft.com/office/drawing/2014/main" id="{07723282-A2B7-1B81-9537-057BBC2E2519}"/>
              </a:ext>
            </a:extLst>
          </p:cNvPr>
          <p:cNvPicPr>
            <a:picLocks noGrp="1" noChangeAspect="1"/>
          </p:cNvPicPr>
          <p:nvPr>
            <p:ph sz="quarter" idx="13"/>
          </p:nvPr>
        </p:nvPicPr>
        <p:blipFill>
          <a:blip r:embed="rId2"/>
          <a:stretch>
            <a:fillRect/>
          </a:stretch>
        </p:blipFill>
        <p:spPr>
          <a:xfrm>
            <a:off x="1444364" y="1482538"/>
            <a:ext cx="4544060" cy="5039347"/>
          </a:xfrm>
        </p:spPr>
      </p:pic>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6965990" y="3096946"/>
            <a:ext cx="3163824" cy="1448160"/>
          </a:xfrm>
        </p:spPr>
        <p:txBody>
          <a:bodyPr/>
          <a:lstStyle/>
          <a:p>
            <a:r>
              <a:rPr lang="en-IN" dirty="0"/>
              <a:t>Using Logistic Regression, we get the accuracy of 79.03%.</a:t>
            </a:r>
          </a:p>
        </p:txBody>
      </p:sp>
      <p:sp>
        <p:nvSpPr>
          <p:cNvPr id="11" name="Slide Number Placeholder 2">
            <a:extLst>
              <a:ext uri="{FF2B5EF4-FFF2-40B4-BE49-F238E27FC236}">
                <a16:creationId xmlns:a16="http://schemas.microsoft.com/office/drawing/2014/main" id="{DFBC64CD-6D20-DE7A-A312-BABF45CA42FE}"/>
              </a:ext>
            </a:extLst>
          </p:cNvPr>
          <p:cNvSpPr>
            <a:spLocks noGrp="1"/>
          </p:cNvSpPr>
          <p:nvPr>
            <p:ph type="sldNum" sz="quarter" idx="4"/>
          </p:nvPr>
        </p:nvSpPr>
        <p:spPr/>
        <p:txBody>
          <a:bodyPr/>
          <a:lstStyle/>
          <a:p>
            <a:r>
              <a:rPr lang="en-US" dirty="0"/>
              <a:t>23</a:t>
            </a:r>
          </a:p>
        </p:txBody>
      </p:sp>
    </p:spTree>
    <p:extLst>
      <p:ext uri="{BB962C8B-B14F-4D97-AF65-F5344CB8AC3E}">
        <p14:creationId xmlns:p14="http://schemas.microsoft.com/office/powerpoint/2010/main" val="4161476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537882" y="412376"/>
            <a:ext cx="10360152" cy="914400"/>
          </a:xfrm>
        </p:spPr>
        <p:txBody>
          <a:bodyPr/>
          <a:lstStyle/>
          <a:p>
            <a:r>
              <a:rPr lang="en-IN" sz="4000" dirty="0">
                <a:latin typeface="Dubai" panose="020B0503030403030204" pitchFamily="34" charset="-78"/>
                <a:cs typeface="Dubai" panose="020B0503030403030204" pitchFamily="34" charset="-78"/>
              </a:rPr>
              <a:t>Random Forest Model</a:t>
            </a:r>
          </a:p>
        </p:txBody>
      </p:sp>
      <p:pic>
        <p:nvPicPr>
          <p:cNvPr id="6" name="Content Placeholder 5">
            <a:extLst>
              <a:ext uri="{FF2B5EF4-FFF2-40B4-BE49-F238E27FC236}">
                <a16:creationId xmlns:a16="http://schemas.microsoft.com/office/drawing/2014/main" id="{E700EA25-1B3E-2D65-DFCC-C7678F84981A}"/>
              </a:ext>
            </a:extLst>
          </p:cNvPr>
          <p:cNvPicPr>
            <a:picLocks noGrp="1" noChangeAspect="1"/>
          </p:cNvPicPr>
          <p:nvPr>
            <p:ph sz="quarter" idx="13"/>
          </p:nvPr>
        </p:nvPicPr>
        <p:blipFill>
          <a:blip r:embed="rId2"/>
          <a:stretch>
            <a:fillRect/>
          </a:stretch>
        </p:blipFill>
        <p:spPr>
          <a:xfrm>
            <a:off x="1039968" y="1399927"/>
            <a:ext cx="4677990" cy="5118848"/>
          </a:xfrm>
        </p:spPr>
      </p:pic>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6607402" y="3001024"/>
            <a:ext cx="3163824" cy="1696481"/>
          </a:xfrm>
        </p:spPr>
        <p:txBody>
          <a:bodyPr/>
          <a:lstStyle/>
          <a:p>
            <a:r>
              <a:rPr lang="en-IN" dirty="0"/>
              <a:t>Using Random forest, we get the accuracy of 78.18%.</a:t>
            </a:r>
          </a:p>
        </p:txBody>
      </p:sp>
      <p:sp>
        <p:nvSpPr>
          <p:cNvPr id="8" name="Slide Number Placeholder 2">
            <a:extLst>
              <a:ext uri="{FF2B5EF4-FFF2-40B4-BE49-F238E27FC236}">
                <a16:creationId xmlns:a16="http://schemas.microsoft.com/office/drawing/2014/main" id="{9D1EAAFE-F6F1-FF76-91AA-ED4A5A19F8AF}"/>
              </a:ext>
            </a:extLst>
          </p:cNvPr>
          <p:cNvSpPr>
            <a:spLocks noGrp="1"/>
          </p:cNvSpPr>
          <p:nvPr>
            <p:ph type="sldNum" sz="quarter" idx="4"/>
          </p:nvPr>
        </p:nvSpPr>
        <p:spPr/>
        <p:txBody>
          <a:bodyPr/>
          <a:lstStyle/>
          <a:p>
            <a:r>
              <a:rPr lang="en-US" dirty="0"/>
              <a:t>24</a:t>
            </a:r>
          </a:p>
        </p:txBody>
      </p:sp>
    </p:spTree>
    <p:extLst>
      <p:ext uri="{BB962C8B-B14F-4D97-AF65-F5344CB8AC3E}">
        <p14:creationId xmlns:p14="http://schemas.microsoft.com/office/powerpoint/2010/main" val="400747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510988" y="376520"/>
            <a:ext cx="10360152" cy="914400"/>
          </a:xfrm>
        </p:spPr>
        <p:txBody>
          <a:bodyPr/>
          <a:lstStyle/>
          <a:p>
            <a:r>
              <a:rPr lang="en-IN" sz="4000" dirty="0">
                <a:latin typeface="Dubai" panose="020B0503030403030204" pitchFamily="34" charset="-78"/>
                <a:cs typeface="Dubai" panose="020B0503030403030204" pitchFamily="34" charset="-78"/>
              </a:rPr>
              <a:t>Decision Tree Model</a:t>
            </a:r>
          </a:p>
        </p:txBody>
      </p:sp>
      <p:pic>
        <p:nvPicPr>
          <p:cNvPr id="7" name="Content Placeholder 6">
            <a:extLst>
              <a:ext uri="{FF2B5EF4-FFF2-40B4-BE49-F238E27FC236}">
                <a16:creationId xmlns:a16="http://schemas.microsoft.com/office/drawing/2014/main" id="{7F37310C-8CFA-F885-0703-C3D9A3D8A56A}"/>
              </a:ext>
            </a:extLst>
          </p:cNvPr>
          <p:cNvPicPr>
            <a:picLocks noGrp="1" noChangeAspect="1"/>
          </p:cNvPicPr>
          <p:nvPr>
            <p:ph sz="quarter" idx="13"/>
          </p:nvPr>
        </p:nvPicPr>
        <p:blipFill>
          <a:blip r:embed="rId2"/>
          <a:stretch>
            <a:fillRect/>
          </a:stretch>
        </p:blipFill>
        <p:spPr>
          <a:xfrm>
            <a:off x="847439" y="1688725"/>
            <a:ext cx="6462180" cy="4641545"/>
          </a:xfrm>
        </p:spPr>
      </p:pic>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7581810" y="3092675"/>
            <a:ext cx="3163824" cy="1833643"/>
          </a:xfrm>
        </p:spPr>
        <p:txBody>
          <a:bodyPr/>
          <a:lstStyle/>
          <a:p>
            <a:r>
              <a:rPr lang="en-IN" dirty="0"/>
              <a:t>Using K-NN Classifier, we get the accuracy of 72.35%.</a:t>
            </a:r>
          </a:p>
        </p:txBody>
      </p:sp>
      <p:sp>
        <p:nvSpPr>
          <p:cNvPr id="8" name="Slide Number Placeholder 2">
            <a:extLst>
              <a:ext uri="{FF2B5EF4-FFF2-40B4-BE49-F238E27FC236}">
                <a16:creationId xmlns:a16="http://schemas.microsoft.com/office/drawing/2014/main" id="{DB4F5E0E-9E15-2AAB-3A2E-09F5CA5DC332}"/>
              </a:ext>
            </a:extLst>
          </p:cNvPr>
          <p:cNvSpPr>
            <a:spLocks noGrp="1"/>
          </p:cNvSpPr>
          <p:nvPr>
            <p:ph type="sldNum" sz="quarter" idx="4"/>
          </p:nvPr>
        </p:nvSpPr>
        <p:spPr/>
        <p:txBody>
          <a:bodyPr/>
          <a:lstStyle/>
          <a:p>
            <a:r>
              <a:rPr lang="en-US" dirty="0"/>
              <a:t>25</a:t>
            </a:r>
          </a:p>
        </p:txBody>
      </p:sp>
    </p:spTree>
    <p:extLst>
      <p:ext uri="{BB962C8B-B14F-4D97-AF65-F5344CB8AC3E}">
        <p14:creationId xmlns:p14="http://schemas.microsoft.com/office/powerpoint/2010/main" val="353745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591914" y="206188"/>
            <a:ext cx="10360152" cy="914400"/>
          </a:xfrm>
        </p:spPr>
        <p:txBody>
          <a:bodyPr/>
          <a:lstStyle/>
          <a:p>
            <a:r>
              <a:rPr lang="en-IN" sz="4000" dirty="0">
                <a:latin typeface="Dubai" panose="020B0503030403030204" pitchFamily="34" charset="-78"/>
                <a:cs typeface="Dubai" panose="020B0503030403030204" pitchFamily="34" charset="-78"/>
              </a:rPr>
              <a:t>SVM Model</a:t>
            </a:r>
          </a:p>
        </p:txBody>
      </p:sp>
      <p:pic>
        <p:nvPicPr>
          <p:cNvPr id="6" name="Content Placeholder 5">
            <a:extLst>
              <a:ext uri="{FF2B5EF4-FFF2-40B4-BE49-F238E27FC236}">
                <a16:creationId xmlns:a16="http://schemas.microsoft.com/office/drawing/2014/main" id="{D02627EA-C85A-D7D9-D466-DB8BE89F7286}"/>
              </a:ext>
            </a:extLst>
          </p:cNvPr>
          <p:cNvPicPr>
            <a:picLocks noGrp="1" noChangeAspect="1"/>
          </p:cNvPicPr>
          <p:nvPr>
            <p:ph sz="quarter" idx="13"/>
          </p:nvPr>
        </p:nvPicPr>
        <p:blipFill>
          <a:blip r:embed="rId2"/>
          <a:srcRect/>
          <a:stretch/>
        </p:blipFill>
        <p:spPr>
          <a:xfrm>
            <a:off x="1292197" y="1310812"/>
            <a:ext cx="5171355" cy="5297077"/>
          </a:xfrm>
        </p:spPr>
      </p:pic>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7010814" y="3267275"/>
            <a:ext cx="3163824" cy="1017854"/>
          </a:xfrm>
        </p:spPr>
        <p:txBody>
          <a:bodyPr/>
          <a:lstStyle/>
          <a:p>
            <a:r>
              <a:rPr lang="en-IN" dirty="0"/>
              <a:t>Using SVM, we get the accuracy of 79.03%.</a:t>
            </a:r>
          </a:p>
        </p:txBody>
      </p:sp>
      <p:sp>
        <p:nvSpPr>
          <p:cNvPr id="8" name="Slide Number Placeholder 2">
            <a:extLst>
              <a:ext uri="{FF2B5EF4-FFF2-40B4-BE49-F238E27FC236}">
                <a16:creationId xmlns:a16="http://schemas.microsoft.com/office/drawing/2014/main" id="{77D1D054-ED6E-7A42-0622-2FB4B8683BAB}"/>
              </a:ext>
            </a:extLst>
          </p:cNvPr>
          <p:cNvSpPr>
            <a:spLocks noGrp="1"/>
          </p:cNvSpPr>
          <p:nvPr>
            <p:ph type="sldNum" sz="quarter" idx="4"/>
          </p:nvPr>
        </p:nvSpPr>
        <p:spPr/>
        <p:txBody>
          <a:bodyPr/>
          <a:lstStyle/>
          <a:p>
            <a:r>
              <a:rPr lang="en-US" dirty="0"/>
              <a:t>26</a:t>
            </a:r>
          </a:p>
        </p:txBody>
      </p:sp>
    </p:spTree>
    <p:extLst>
      <p:ext uri="{BB962C8B-B14F-4D97-AF65-F5344CB8AC3E}">
        <p14:creationId xmlns:p14="http://schemas.microsoft.com/office/powerpoint/2010/main" val="1585192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p:txBody>
          <a:bodyPr/>
          <a:lstStyle/>
          <a:p>
            <a:r>
              <a:rPr lang="en-IN" dirty="0"/>
              <a:t>Model Evaluation</a:t>
            </a:r>
          </a:p>
        </p:txBody>
      </p:sp>
      <p:sp>
        <p:nvSpPr>
          <p:cNvPr id="10" name="Content Placeholder 9">
            <a:extLst>
              <a:ext uri="{FF2B5EF4-FFF2-40B4-BE49-F238E27FC236}">
                <a16:creationId xmlns:a16="http://schemas.microsoft.com/office/drawing/2014/main" id="{317D92A3-9A8E-0FBD-1A80-A17A2E0A4E32}"/>
              </a:ext>
            </a:extLst>
          </p:cNvPr>
          <p:cNvSpPr>
            <a:spLocks noGrp="1"/>
          </p:cNvSpPr>
          <p:nvPr>
            <p:ph type="body" sz="quarter" idx="13"/>
          </p:nvPr>
        </p:nvSpPr>
        <p:spPr/>
        <p:txBody>
          <a:bodyPr/>
          <a:lstStyle/>
          <a:p>
            <a:r>
              <a:rPr lang="en-IN" dirty="0"/>
              <a:t>Assessing the performance of our models and comparing each</a:t>
            </a:r>
          </a:p>
        </p:txBody>
      </p:sp>
    </p:spTree>
    <p:extLst>
      <p:ext uri="{BB962C8B-B14F-4D97-AF65-F5344CB8AC3E}">
        <p14:creationId xmlns:p14="http://schemas.microsoft.com/office/powerpoint/2010/main" val="323555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930588" y="2438401"/>
            <a:ext cx="6113358" cy="2384612"/>
          </a:xfrm>
        </p:spPr>
        <p:txBody>
          <a:bodyPr>
            <a:normAutofit fontScale="90000"/>
          </a:bodyPr>
          <a:lstStyle/>
          <a:p>
            <a:r>
              <a:rPr lang="en-US" b="0" i="0" dirty="0">
                <a:effectLst/>
                <a:latin typeface="Dubai" panose="020B0503030403030204" pitchFamily="34" charset="-78"/>
                <a:cs typeface="Dubai" panose="020B0503030403030204" pitchFamily="34" charset="-78"/>
              </a:rPr>
              <a:t>Introduction</a:t>
            </a:r>
            <a:br>
              <a:rPr lang="en-US" sz="2000" b="0" i="0" dirty="0">
                <a:effectLst/>
                <a:latin typeface="Dubai" panose="020B0503030403030204" pitchFamily="34" charset="-78"/>
                <a:cs typeface="Dubai" panose="020B0503030403030204" pitchFamily="34" charset="-78"/>
              </a:rPr>
            </a:br>
            <a:br>
              <a:rPr lang="en-US" sz="2000" b="0" i="0" dirty="0">
                <a:effectLst/>
                <a:latin typeface="Dubai" panose="020B0503030403030204" pitchFamily="34" charset="-78"/>
                <a:cs typeface="Dubai" panose="020B0503030403030204" pitchFamily="34" charset="-78"/>
              </a:rPr>
            </a:br>
            <a:r>
              <a:rPr lang="en-US" sz="2000" b="1" i="0" dirty="0">
                <a:effectLst/>
                <a:latin typeface="Dubai" panose="020B0503030403030204" pitchFamily="34" charset="-78"/>
                <a:cs typeface="Dubai" panose="020B0503030403030204" pitchFamily="34" charset="-78"/>
              </a:rPr>
              <a:t>Customer Churn </a:t>
            </a:r>
            <a:r>
              <a:rPr lang="en-US" sz="2000" b="0" i="0" dirty="0">
                <a:effectLst/>
                <a:latin typeface="Dubai" panose="020B0503030403030204" pitchFamily="34" charset="-78"/>
                <a:cs typeface="Dubai" panose="020B0503030403030204" pitchFamily="34" charset="-78"/>
              </a:rPr>
              <a:t>prediction means knowing which customers are likely to leave or unsubscribe from your service. For many companies, this is an important prediction. This is because acquiring new customers often costs more than retaining existing ones. Once you’ve identified customers at risk of churn, you need to know exactly what marketing efforts you should make with each customer to maximize their likelihood of staying.</a:t>
            </a:r>
            <a:br>
              <a:rPr lang="en-US" sz="2000" b="0" i="0" dirty="0">
                <a:effectLst/>
                <a:latin typeface="Dubai" panose="020B0503030403030204" pitchFamily="34" charset="-78"/>
                <a:cs typeface="Dubai" panose="020B0503030403030204" pitchFamily="34" charset="-78"/>
              </a:rPr>
            </a:br>
            <a:r>
              <a:rPr lang="en-US" sz="2000" b="0" i="0" dirty="0">
                <a:effectLst/>
                <a:latin typeface="Dubai" panose="020B0503030403030204" pitchFamily="34" charset="-78"/>
                <a:cs typeface="Dubai" panose="020B0503030403030204" pitchFamily="34" charset="-78"/>
              </a:rPr>
              <a:t>Customers have different behaviors and preferences, and reasons for cancelling their subscriptions. Therefore, it is important to actively communicate with each of them to keep them on your customer list. You need to know which marketing activities are most effective for individual customers and when they are most effective.</a:t>
            </a:r>
            <a:br>
              <a:rPr lang="en-US" sz="900" b="0" i="0" dirty="0">
                <a:solidFill>
                  <a:srgbClr val="383838"/>
                </a:solidFill>
                <a:effectLst/>
                <a:latin typeface="Inter"/>
              </a:rPr>
            </a:br>
            <a:endParaRPr lang="en-US" sz="2000" dirty="0">
              <a:latin typeface="Dubai" panose="020B0503030403030204" pitchFamily="34" charset="-78"/>
              <a:cs typeface="Dubai" panose="020B0503030403030204" pitchFamily="34" charset="-78"/>
            </a:endParaRPr>
          </a:p>
        </p:txBody>
      </p:sp>
      <p:pic>
        <p:nvPicPr>
          <p:cNvPr id="7" name="Picture Placeholder 6">
            <a:extLst>
              <a:ext uri="{FF2B5EF4-FFF2-40B4-BE49-F238E27FC236}">
                <a16:creationId xmlns:a16="http://schemas.microsoft.com/office/drawing/2014/main" id="{7D66EE4D-F957-019A-ADA1-A7664C721364}"/>
              </a:ext>
            </a:extLst>
          </p:cNvPr>
          <p:cNvPicPr>
            <a:picLocks noGrp="1" noChangeAspect="1"/>
          </p:cNvPicPr>
          <p:nvPr>
            <p:ph type="pic" sz="quarter" idx="11"/>
          </p:nvPr>
        </p:nvPicPr>
        <p:blipFill rotWithShape="1">
          <a:blip r:embed="rId3"/>
          <a:srcRect l="3333" t="-41500" r="3333" b="-41500"/>
          <a:stretch/>
        </p:blipFill>
        <p:spPr>
          <a:xfrm>
            <a:off x="-1" y="261780"/>
            <a:ext cx="5040000" cy="6588000"/>
          </a:xfrm>
          <a:prstGeom prst="rect">
            <a:avLst/>
          </a:prstGeom>
          <a:ln>
            <a:noFill/>
          </a:ln>
          <a:effectLst>
            <a:softEdge rad="112500"/>
          </a:effectLst>
        </p:spPr>
      </p:pic>
      <p:sp>
        <p:nvSpPr>
          <p:cNvPr id="3" name="Content Placeholder 2">
            <a:extLst>
              <a:ext uri="{FF2B5EF4-FFF2-40B4-BE49-F238E27FC236}">
                <a16:creationId xmlns:a16="http://schemas.microsoft.com/office/drawing/2014/main" id="{19665BA9-8C19-F41A-C684-378EF915DD6D}"/>
              </a:ext>
            </a:extLst>
          </p:cNvPr>
          <p:cNvSpPr>
            <a:spLocks noGrp="1"/>
          </p:cNvSpPr>
          <p:nvPr>
            <p:ph idx="10"/>
          </p:nvPr>
        </p:nvSpPr>
        <p:spPr>
          <a:xfrm>
            <a:off x="152401" y="4681727"/>
            <a:ext cx="8686799" cy="1584601"/>
          </a:xfrm>
        </p:spPr>
        <p:txBody>
          <a:bodyPr/>
          <a:lstStyle/>
          <a:p>
            <a:pPr algn="l"/>
            <a:r>
              <a:rPr lang="en-US" sz="2000" b="1" i="0" dirty="0">
                <a:effectLst/>
                <a:latin typeface="Dubai" panose="020B0503030403030204" pitchFamily="34" charset="-78"/>
                <a:cs typeface="Dubai" panose="020B0503030403030204" pitchFamily="34" charset="-78"/>
              </a:rPr>
              <a:t>Impact of customer churn on businesses</a:t>
            </a:r>
            <a:endParaRPr lang="en-US" sz="2000" b="0" i="0" dirty="0">
              <a:effectLst/>
              <a:latin typeface="Dubai" panose="020B0503030403030204" pitchFamily="34" charset="-78"/>
              <a:cs typeface="Dubai" panose="020B0503030403030204" pitchFamily="34" charset="-78"/>
            </a:endParaRPr>
          </a:p>
          <a:p>
            <a:pPr algn="l"/>
            <a:r>
              <a:rPr lang="en-US" sz="1800" b="0" i="0" dirty="0">
                <a:effectLst/>
                <a:latin typeface="Dubai" panose="020B0503030403030204" pitchFamily="34" charset="-78"/>
                <a:cs typeface="Dubai" panose="020B0503030403030204" pitchFamily="34" charset="-78"/>
              </a:rPr>
              <a:t>A company with a high churn rate loses many subscribers, resulting in lower growth rates and a greater impact on sales and profits. Companies with low churn rates can retain customers.</a:t>
            </a:r>
          </a:p>
          <a:p>
            <a:endParaRPr lang="en-IN" sz="2000" dirty="0">
              <a:latin typeface="Dubai" panose="020B0503030403030204" pitchFamily="34" charset="-78"/>
              <a:cs typeface="Dubai" panose="020B0503030403030204" pitchFamily="34" charset="-78"/>
            </a:endParaRPr>
          </a:p>
        </p:txBody>
      </p:sp>
      <p:sp>
        <p:nvSpPr>
          <p:cNvPr id="4" name="Slide Number Placeholder 2">
            <a:extLst>
              <a:ext uri="{FF2B5EF4-FFF2-40B4-BE49-F238E27FC236}">
                <a16:creationId xmlns:a16="http://schemas.microsoft.com/office/drawing/2014/main" id="{7AB21BC3-EB26-8DC5-3339-885BB51AAF76}"/>
              </a:ext>
            </a:extLst>
          </p:cNvPr>
          <p:cNvSpPr txBox="1">
            <a:spLocks/>
          </p:cNvSpPr>
          <p:nvPr/>
        </p:nvSpPr>
        <p:spPr>
          <a:xfrm>
            <a:off x="11530584" y="6130816"/>
            <a:ext cx="661416" cy="89589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2222324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600635" y="628786"/>
            <a:ext cx="10360152" cy="914400"/>
          </a:xfrm>
        </p:spPr>
        <p:txBody>
          <a:bodyPr/>
          <a:lstStyle/>
          <a:p>
            <a:r>
              <a:rPr lang="en-IN" sz="4000" dirty="0">
                <a:latin typeface="Dubai" panose="020B0503030403030204" pitchFamily="34" charset="-78"/>
                <a:cs typeface="Dubai" panose="020B0503030403030204" pitchFamily="34" charset="-78"/>
              </a:rPr>
              <a:t>Model Evaluation &amp; Comparison</a:t>
            </a:r>
          </a:p>
        </p:txBody>
      </p:sp>
      <p:pic>
        <p:nvPicPr>
          <p:cNvPr id="5" name="Content Placeholder 4">
            <a:extLst>
              <a:ext uri="{FF2B5EF4-FFF2-40B4-BE49-F238E27FC236}">
                <a16:creationId xmlns:a16="http://schemas.microsoft.com/office/drawing/2014/main" id="{7C8A6026-5B58-16B7-E27C-F7E65857EF7E}"/>
              </a:ext>
            </a:extLst>
          </p:cNvPr>
          <p:cNvPicPr>
            <a:picLocks noGrp="1" noChangeAspect="1"/>
          </p:cNvPicPr>
          <p:nvPr>
            <p:ph sz="quarter" idx="12"/>
          </p:nvPr>
        </p:nvPicPr>
        <p:blipFill>
          <a:blip r:embed="rId2"/>
          <a:stretch>
            <a:fillRect/>
          </a:stretch>
        </p:blipFill>
        <p:spPr>
          <a:xfrm>
            <a:off x="1194055" y="2447365"/>
            <a:ext cx="9212376" cy="2528047"/>
          </a:xfrm>
        </p:spPr>
      </p:pic>
      <p:sp>
        <p:nvSpPr>
          <p:cNvPr id="6" name="Slide Number Placeholder 2">
            <a:extLst>
              <a:ext uri="{FF2B5EF4-FFF2-40B4-BE49-F238E27FC236}">
                <a16:creationId xmlns:a16="http://schemas.microsoft.com/office/drawing/2014/main" id="{7AB6C445-33D8-99C6-DADB-0D0A8C4CA6C7}"/>
              </a:ext>
            </a:extLst>
          </p:cNvPr>
          <p:cNvSpPr>
            <a:spLocks noGrp="1"/>
          </p:cNvSpPr>
          <p:nvPr>
            <p:ph type="sldNum" sz="quarter" idx="4"/>
          </p:nvPr>
        </p:nvSpPr>
        <p:spPr/>
        <p:txBody>
          <a:bodyPr/>
          <a:lstStyle/>
          <a:p>
            <a:r>
              <a:rPr lang="en-US" dirty="0"/>
              <a:t>28</a:t>
            </a:r>
          </a:p>
        </p:txBody>
      </p:sp>
    </p:spTree>
    <p:extLst>
      <p:ext uri="{BB962C8B-B14F-4D97-AF65-F5344CB8AC3E}">
        <p14:creationId xmlns:p14="http://schemas.microsoft.com/office/powerpoint/2010/main" val="1154053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28BBB30-F669-FD26-C69F-F5B4EE7E9483}"/>
              </a:ext>
            </a:extLst>
          </p:cNvPr>
          <p:cNvSpPr>
            <a:spLocks noGrp="1"/>
          </p:cNvSpPr>
          <p:nvPr>
            <p:ph type="title"/>
          </p:nvPr>
        </p:nvSpPr>
        <p:spPr>
          <a:xfrm>
            <a:off x="646111" y="452718"/>
            <a:ext cx="7960007" cy="1707776"/>
          </a:xfrm>
        </p:spPr>
        <p:txBody>
          <a:bodyPr/>
          <a:lstStyle/>
          <a:p>
            <a:r>
              <a:rPr lang="en-IN" sz="4000" dirty="0">
                <a:latin typeface="Dubai" panose="020B0503030403030204" pitchFamily="34" charset="-78"/>
                <a:cs typeface="Dubai" panose="020B0503030403030204" pitchFamily="34" charset="-78"/>
              </a:rPr>
              <a:t>Confusion Matrix of Logistic Regression</a:t>
            </a:r>
          </a:p>
        </p:txBody>
      </p:sp>
      <p:sp>
        <p:nvSpPr>
          <p:cNvPr id="13" name="Slide Number Placeholder 2">
            <a:extLst>
              <a:ext uri="{FF2B5EF4-FFF2-40B4-BE49-F238E27FC236}">
                <a16:creationId xmlns:a16="http://schemas.microsoft.com/office/drawing/2014/main" id="{2DF0ED26-AB66-45E5-173F-71D715BA48E8}"/>
              </a:ext>
            </a:extLst>
          </p:cNvPr>
          <p:cNvSpPr>
            <a:spLocks noGrp="1"/>
          </p:cNvSpPr>
          <p:nvPr>
            <p:ph type="sldNum" sz="quarter" idx="4"/>
          </p:nvPr>
        </p:nvSpPr>
        <p:spPr/>
        <p:txBody>
          <a:bodyPr/>
          <a:lstStyle/>
          <a:p>
            <a:r>
              <a:rPr lang="en-US" dirty="0"/>
              <a:t>30</a:t>
            </a:r>
          </a:p>
        </p:txBody>
      </p:sp>
      <p:pic>
        <p:nvPicPr>
          <p:cNvPr id="12" name="Content Placeholder 6">
            <a:extLst>
              <a:ext uri="{FF2B5EF4-FFF2-40B4-BE49-F238E27FC236}">
                <a16:creationId xmlns:a16="http://schemas.microsoft.com/office/drawing/2014/main" id="{635A1852-656A-B988-0E85-065AAAAE7BF7}"/>
              </a:ext>
            </a:extLst>
          </p:cNvPr>
          <p:cNvPicPr>
            <a:picLocks noChangeAspect="1"/>
          </p:cNvPicPr>
          <p:nvPr/>
        </p:nvPicPr>
        <p:blipFill>
          <a:blip r:embed="rId3"/>
          <a:stretch>
            <a:fillRect/>
          </a:stretch>
        </p:blipFill>
        <p:spPr>
          <a:xfrm>
            <a:off x="4308564" y="3111697"/>
            <a:ext cx="6593427" cy="2043010"/>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p:txBody>
          <a:bodyPr/>
          <a:lstStyle/>
          <a:p>
            <a:r>
              <a:rPr lang="en-US" dirty="0"/>
              <a:t>Predicting the Churn Probability</a:t>
            </a:r>
          </a:p>
        </p:txBody>
      </p:sp>
      <p:sp>
        <p:nvSpPr>
          <p:cNvPr id="5" name="Text Placeholder 4">
            <a:extLst>
              <a:ext uri="{FF2B5EF4-FFF2-40B4-BE49-F238E27FC236}">
                <a16:creationId xmlns:a16="http://schemas.microsoft.com/office/drawing/2014/main" id="{BD9360E5-E127-5BE6-C180-5F3240CCCFC5}"/>
              </a:ext>
            </a:extLst>
          </p:cNvPr>
          <p:cNvSpPr>
            <a:spLocks noGrp="1"/>
          </p:cNvSpPr>
          <p:nvPr>
            <p:ph type="body" sz="quarter" idx="13"/>
          </p:nvPr>
        </p:nvSpPr>
        <p:spPr/>
        <p:txBody>
          <a:bodyPr/>
          <a:lstStyle/>
          <a:p>
            <a:r>
              <a:rPr lang="en-IN" dirty="0"/>
              <a:t>Let us see the churn probability of each customer</a:t>
            </a:r>
          </a:p>
        </p:txBody>
      </p:sp>
    </p:spTree>
    <p:extLst>
      <p:ext uri="{BB962C8B-B14F-4D97-AF65-F5344CB8AC3E}">
        <p14:creationId xmlns:p14="http://schemas.microsoft.com/office/powerpoint/2010/main" val="1489033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E95016-2EBF-BF43-40A6-66500F7D3126}"/>
              </a:ext>
            </a:extLst>
          </p:cNvPr>
          <p:cNvSpPr>
            <a:spLocks noGrp="1"/>
          </p:cNvSpPr>
          <p:nvPr>
            <p:ph type="title"/>
          </p:nvPr>
        </p:nvSpPr>
        <p:spPr>
          <a:xfrm>
            <a:off x="591671" y="403412"/>
            <a:ext cx="7534656" cy="914400"/>
          </a:xfrm>
        </p:spPr>
        <p:txBody>
          <a:bodyPr/>
          <a:lstStyle/>
          <a:p>
            <a:r>
              <a:rPr lang="en-IN" sz="4000" dirty="0">
                <a:latin typeface="Dubai" panose="020B0503030403030204" pitchFamily="34" charset="-78"/>
                <a:cs typeface="Dubai" panose="020B0503030403030204" pitchFamily="34" charset="-78"/>
              </a:rPr>
              <a:t>Predicting Churn</a:t>
            </a:r>
          </a:p>
        </p:txBody>
      </p:sp>
      <p:pic>
        <p:nvPicPr>
          <p:cNvPr id="9" name="Content Placeholder 8">
            <a:extLst>
              <a:ext uri="{FF2B5EF4-FFF2-40B4-BE49-F238E27FC236}">
                <a16:creationId xmlns:a16="http://schemas.microsoft.com/office/drawing/2014/main" id="{DD1FEC0D-C02B-E2D1-F2B9-ABF894387785}"/>
              </a:ext>
            </a:extLst>
          </p:cNvPr>
          <p:cNvPicPr>
            <a:picLocks noGrp="1" noChangeAspect="1"/>
          </p:cNvPicPr>
          <p:nvPr>
            <p:ph sz="quarter" idx="10"/>
          </p:nvPr>
        </p:nvPicPr>
        <p:blipFill rotWithShape="1">
          <a:blip r:embed="rId2"/>
          <a:srcRect r="37419" b="-904"/>
          <a:stretch/>
        </p:blipFill>
        <p:spPr>
          <a:xfrm>
            <a:off x="1766047" y="1698811"/>
            <a:ext cx="8388696" cy="640977"/>
          </a:xfrm>
        </p:spPr>
      </p:pic>
      <p:sp>
        <p:nvSpPr>
          <p:cNvPr id="10" name="Slide Number Placeholder 9">
            <a:extLst>
              <a:ext uri="{FF2B5EF4-FFF2-40B4-BE49-F238E27FC236}">
                <a16:creationId xmlns:a16="http://schemas.microsoft.com/office/drawing/2014/main" id="{8BC74E31-387B-1C5B-684F-2AB626AF93BB}"/>
              </a:ext>
            </a:extLst>
          </p:cNvPr>
          <p:cNvSpPr>
            <a:spLocks noGrp="1"/>
          </p:cNvSpPr>
          <p:nvPr>
            <p:ph type="sldNum" sz="quarter" idx="4"/>
          </p:nvPr>
        </p:nvSpPr>
        <p:spPr/>
        <p:txBody>
          <a:bodyPr/>
          <a:lstStyle/>
          <a:p>
            <a:r>
              <a:rPr lang="en-US" dirty="0"/>
              <a:t>32</a:t>
            </a:r>
          </a:p>
        </p:txBody>
      </p:sp>
      <p:sp>
        <p:nvSpPr>
          <p:cNvPr id="3" name="TextBox 2">
            <a:extLst>
              <a:ext uri="{FF2B5EF4-FFF2-40B4-BE49-F238E27FC236}">
                <a16:creationId xmlns:a16="http://schemas.microsoft.com/office/drawing/2014/main" id="{BA81AF04-2694-C44A-D9DC-F2F963975246}"/>
              </a:ext>
            </a:extLst>
          </p:cNvPr>
          <p:cNvSpPr txBox="1"/>
          <p:nvPr/>
        </p:nvSpPr>
        <p:spPr>
          <a:xfrm>
            <a:off x="591671" y="3033663"/>
            <a:ext cx="6104964" cy="1200329"/>
          </a:xfrm>
          <a:prstGeom prst="rect">
            <a:avLst/>
          </a:prstGeom>
          <a:noFill/>
        </p:spPr>
        <p:txBody>
          <a:bodyPr wrap="square">
            <a:spAutoFit/>
          </a:bodyPr>
          <a:lstStyle/>
          <a:p>
            <a:r>
              <a:rPr lang="en-IN" sz="3600" dirty="0" err="1">
                <a:latin typeface="Dubai" panose="020B0503030403030204" pitchFamily="34" charset="-78"/>
                <a:cs typeface="Dubai" panose="020B0503030403030204" pitchFamily="34" charset="-78"/>
              </a:rPr>
              <a:t>Dataframe</a:t>
            </a:r>
            <a:r>
              <a:rPr lang="en-IN" sz="3600" dirty="0">
                <a:latin typeface="Dubai" panose="020B0503030403030204" pitchFamily="34" charset="-78"/>
                <a:cs typeface="Dubai" panose="020B0503030403030204" pitchFamily="34" charset="-78"/>
              </a:rPr>
              <a:t> of Customer Churn Probability</a:t>
            </a:r>
          </a:p>
        </p:txBody>
      </p:sp>
      <p:pic>
        <p:nvPicPr>
          <p:cNvPr id="5" name="Content Placeholder 8">
            <a:extLst>
              <a:ext uri="{FF2B5EF4-FFF2-40B4-BE49-F238E27FC236}">
                <a16:creationId xmlns:a16="http://schemas.microsoft.com/office/drawing/2014/main" id="{E28F2AE9-05A7-DCC8-1691-CC270240B5C5}"/>
              </a:ext>
            </a:extLst>
          </p:cNvPr>
          <p:cNvPicPr>
            <a:picLocks noChangeAspect="1"/>
          </p:cNvPicPr>
          <p:nvPr/>
        </p:nvPicPr>
        <p:blipFill>
          <a:blip r:embed="rId3"/>
          <a:stretch>
            <a:fillRect/>
          </a:stretch>
        </p:blipFill>
        <p:spPr>
          <a:xfrm>
            <a:off x="1819835" y="4605741"/>
            <a:ext cx="4276165" cy="886327"/>
          </a:xfrm>
          <a:prstGeom prst="rect">
            <a:avLst/>
          </a:prstGeom>
        </p:spPr>
      </p:pic>
      <p:pic>
        <p:nvPicPr>
          <p:cNvPr id="11" name="Content Placeholder 10">
            <a:extLst>
              <a:ext uri="{FF2B5EF4-FFF2-40B4-BE49-F238E27FC236}">
                <a16:creationId xmlns:a16="http://schemas.microsoft.com/office/drawing/2014/main" id="{02F277DD-8642-E493-92B0-9FC367730CC7}"/>
              </a:ext>
            </a:extLst>
          </p:cNvPr>
          <p:cNvPicPr>
            <a:picLocks noChangeAspect="1"/>
          </p:cNvPicPr>
          <p:nvPr/>
        </p:nvPicPr>
        <p:blipFill>
          <a:blip r:embed="rId4"/>
          <a:stretch>
            <a:fillRect/>
          </a:stretch>
        </p:blipFill>
        <p:spPr>
          <a:xfrm>
            <a:off x="6696635" y="4283027"/>
            <a:ext cx="2339543" cy="1531753"/>
          </a:xfrm>
          <a:prstGeom prst="rect">
            <a:avLst/>
          </a:prstGeom>
        </p:spPr>
      </p:pic>
    </p:spTree>
    <p:extLst>
      <p:ext uri="{BB962C8B-B14F-4D97-AF65-F5344CB8AC3E}">
        <p14:creationId xmlns:p14="http://schemas.microsoft.com/office/powerpoint/2010/main" val="2671849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98CA92-303C-7C19-3BA7-F818182043FF}"/>
              </a:ext>
            </a:extLst>
          </p:cNvPr>
          <p:cNvSpPr>
            <a:spLocks noGrp="1"/>
          </p:cNvSpPr>
          <p:nvPr>
            <p:ph type="title"/>
          </p:nvPr>
        </p:nvSpPr>
        <p:spPr>
          <a:xfrm>
            <a:off x="717176" y="546848"/>
            <a:ext cx="7534656" cy="914400"/>
          </a:xfrm>
        </p:spPr>
        <p:txBody>
          <a:bodyPr/>
          <a:lstStyle/>
          <a:p>
            <a:r>
              <a:rPr lang="en-IN" sz="4000" dirty="0">
                <a:latin typeface="Dubai" panose="020B0503030403030204" pitchFamily="34" charset="-78"/>
                <a:cs typeface="Dubai" panose="020B0503030403030204" pitchFamily="34" charset="-78"/>
              </a:rPr>
              <a:t>Recommendation</a:t>
            </a:r>
          </a:p>
        </p:txBody>
      </p:sp>
      <p:sp>
        <p:nvSpPr>
          <p:cNvPr id="11" name="Content Placeholder 10">
            <a:extLst>
              <a:ext uri="{FF2B5EF4-FFF2-40B4-BE49-F238E27FC236}">
                <a16:creationId xmlns:a16="http://schemas.microsoft.com/office/drawing/2014/main" id="{66D5D97F-99BD-9EAB-0CF8-041EC809B68E}"/>
              </a:ext>
            </a:extLst>
          </p:cNvPr>
          <p:cNvSpPr>
            <a:spLocks noGrp="1"/>
          </p:cNvSpPr>
          <p:nvPr>
            <p:ph sz="quarter" idx="10"/>
          </p:nvPr>
        </p:nvSpPr>
        <p:spPr>
          <a:xfrm>
            <a:off x="914399" y="1864659"/>
            <a:ext cx="9978189" cy="4446493"/>
          </a:xfrm>
        </p:spPr>
        <p:txBody>
          <a:bodyPr>
            <a:normAutofit/>
          </a:bodyPr>
          <a:lstStyle/>
          <a:p>
            <a:r>
              <a:rPr lang="en-US" b="0" i="0" dirty="0">
                <a:effectLst/>
                <a:latin typeface="Fira Sans" panose="020B0503050000020004" pitchFamily="34" charset="0"/>
              </a:rPr>
              <a:t> </a:t>
            </a:r>
            <a:r>
              <a:rPr lang="en-US" sz="2200" b="0" i="0" dirty="0">
                <a:effectLst/>
                <a:latin typeface="Dubai" panose="020B0503030403030204" pitchFamily="34" charset="-78"/>
                <a:cs typeface="Dubai" panose="020B0503030403030204" pitchFamily="34" charset="-78"/>
              </a:rPr>
              <a:t>Give your loyal customers reasons to stick around with your brand. </a:t>
            </a:r>
            <a:r>
              <a:rPr lang="en-US" sz="2200" b="0" i="0" u="none" strike="noStrike" dirty="0">
                <a:solidFill>
                  <a:schemeClr val="bg2">
                    <a:lumMod val="25000"/>
                  </a:schemeClr>
                </a:solidFill>
                <a:effectLst/>
                <a:latin typeface="Dubai" panose="020B0503030403030204" pitchFamily="34" charset="-78"/>
                <a:cs typeface="Dubai" panose="020B0503030403030204" pitchFamily="34" charset="-78"/>
              </a:rPr>
              <a:t>Offer loyalty or reward points</a:t>
            </a:r>
            <a:r>
              <a:rPr lang="en-US" sz="2200" b="0" i="0" dirty="0">
                <a:effectLst/>
                <a:latin typeface="Dubai" panose="020B0503030403030204" pitchFamily="34" charset="-78"/>
                <a:cs typeface="Dubai" panose="020B0503030403030204" pitchFamily="34" charset="-78"/>
              </a:rPr>
              <a:t>, birthday/anniversary discounts reward points that can be redeemed, etc.</a:t>
            </a:r>
          </a:p>
          <a:p>
            <a:pPr algn="l"/>
            <a:r>
              <a:rPr lang="en-US" sz="2200" b="0" i="0" dirty="0">
                <a:effectLst/>
                <a:latin typeface="Dubai" panose="020B0503030403030204" pitchFamily="34" charset="-78"/>
                <a:cs typeface="Dubai" panose="020B0503030403030204" pitchFamily="34" charset="-78"/>
              </a:rPr>
              <a:t>Customer is the king and rightly said. For a business, it is extremely important to know if its customers are satisfied with its products or services. The easiest way to know that takes a quick customer satisfaction feedback. Ask your customers the right questions to get the right feedback, which will ultimately help you make timely changes (if needed) thereby reducing the number of dissatisfied customers.</a:t>
            </a:r>
          </a:p>
          <a:p>
            <a:pPr algn="l"/>
            <a:r>
              <a:rPr lang="en-US" sz="2200" b="0" i="0" dirty="0">
                <a:effectLst/>
                <a:latin typeface="Dubai" panose="020B0503030403030204" pitchFamily="34" charset="-78"/>
                <a:cs typeface="Dubai" panose="020B0503030403030204" pitchFamily="34" charset="-78"/>
              </a:rPr>
              <a:t> Offer them long-term discounts. A long-term discount or contract should benefit both, the business and the customer.</a:t>
            </a:r>
            <a:endParaRPr lang="en-IN" sz="2200" dirty="0">
              <a:latin typeface="Dubai" panose="020B0503030403030204" pitchFamily="34" charset="-78"/>
              <a:cs typeface="Dubai" panose="020B0503030403030204" pitchFamily="34" charset="-78"/>
            </a:endParaRPr>
          </a:p>
        </p:txBody>
      </p:sp>
      <p:sp>
        <p:nvSpPr>
          <p:cNvPr id="5" name="Slide Number Placeholder 4">
            <a:extLst>
              <a:ext uri="{FF2B5EF4-FFF2-40B4-BE49-F238E27FC236}">
                <a16:creationId xmlns:a16="http://schemas.microsoft.com/office/drawing/2014/main" id="{258EF740-A015-260E-78A7-0A8536FB3524}"/>
              </a:ext>
            </a:extLst>
          </p:cNvPr>
          <p:cNvSpPr>
            <a:spLocks noGrp="1"/>
          </p:cNvSpPr>
          <p:nvPr>
            <p:ph type="sldNum" sz="quarter" idx="4"/>
          </p:nvPr>
        </p:nvSpPr>
        <p:spPr/>
        <p:txBody>
          <a:bodyPr/>
          <a:lstStyle/>
          <a:p>
            <a:r>
              <a:rPr lang="en-US" dirty="0"/>
              <a:t>33</a:t>
            </a:r>
          </a:p>
        </p:txBody>
      </p:sp>
    </p:spTree>
    <p:extLst>
      <p:ext uri="{BB962C8B-B14F-4D97-AF65-F5344CB8AC3E}">
        <p14:creationId xmlns:p14="http://schemas.microsoft.com/office/powerpoint/2010/main" val="1050913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766047" y="1084730"/>
            <a:ext cx="5641848" cy="5029200"/>
          </a:xfrm>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7637750" y="3599330"/>
            <a:ext cx="3867912" cy="3361764"/>
          </a:xfrm>
        </p:spPr>
        <p:txBody>
          <a:bodyPr anchor="ctr"/>
          <a:lstStyle/>
          <a:p>
            <a:r>
              <a:rPr lang="en-US" dirty="0"/>
              <a:t>SOHINI ROY CHOWDHURY</a:t>
            </a:r>
          </a:p>
          <a:p>
            <a:pPr lvl="1"/>
            <a:r>
              <a:rPr lang="en-US" sz="1800" dirty="0">
                <a:hlinkClick r:id="rId3"/>
              </a:rPr>
              <a:t>rcsohini.work@gmail.com</a:t>
            </a:r>
            <a:endParaRPr lang="en-US" sz="1800" dirty="0"/>
          </a:p>
          <a:p>
            <a:pPr lvl="1"/>
            <a:r>
              <a:rPr lang="en-US" dirty="0"/>
              <a:t>MIP-ML-08</a:t>
            </a:r>
          </a:p>
          <a:p>
            <a:pPr lvl="1"/>
            <a:r>
              <a:rPr lang="en-US" dirty="0"/>
              <a:t>MENTORNESS</a:t>
            </a:r>
          </a:p>
          <a:p>
            <a:endParaRPr lang="en-US" dirty="0"/>
          </a:p>
        </p:txBody>
      </p:sp>
    </p:spTree>
    <p:extLst>
      <p:ext uri="{BB962C8B-B14F-4D97-AF65-F5344CB8AC3E}">
        <p14:creationId xmlns:p14="http://schemas.microsoft.com/office/powerpoint/2010/main" val="83299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286870"/>
            <a:ext cx="7534656" cy="1066800"/>
          </a:xfrm>
        </p:spPr>
        <p:txBody>
          <a:bodyPr/>
          <a:lstStyle/>
          <a:p>
            <a:r>
              <a:rPr lang="en-US" sz="4400" dirty="0">
                <a:latin typeface="Dubai" panose="020B0503030403030204" pitchFamily="34" charset="-78"/>
                <a:cs typeface="Dubai" panose="020B0503030403030204" pitchFamily="34" charset="-78"/>
              </a:rPr>
              <a:t>Dataset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79175" y="1712259"/>
            <a:ext cx="7781365" cy="4078941"/>
          </a:xfrm>
        </p:spPr>
        <p:txBody>
          <a:bodyPr>
            <a:normAutofit fontScale="92500" lnSpcReduction="20000"/>
          </a:bodyPr>
          <a:lstStyle/>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customerID</a:t>
            </a:r>
            <a:r>
              <a:rPr lang="en-US" dirty="0">
                <a:latin typeface="Dubai" panose="020B0503030403030204" pitchFamily="34" charset="-78"/>
                <a:cs typeface="Dubai" panose="020B0503030403030204" pitchFamily="34" charset="-78"/>
              </a:rPr>
              <a:t> : </a:t>
            </a:r>
            <a:r>
              <a:rPr lang="en-US" dirty="0" err="1">
                <a:latin typeface="Dubai" panose="020B0503030403030204" pitchFamily="34" charset="-78"/>
                <a:cs typeface="Dubai" panose="020B0503030403030204" pitchFamily="34" charset="-78"/>
              </a:rPr>
              <a:t>CustomerID</a:t>
            </a:r>
            <a:endParaRPr lang="en-US" dirty="0">
              <a:latin typeface="Dubai" panose="020B0503030403030204" pitchFamily="34" charset="-78"/>
              <a:cs typeface="Dubai" panose="020B0503030403030204" pitchFamily="34" charset="-78"/>
            </a:endParaRPr>
          </a:p>
          <a:p>
            <a:pPr>
              <a:buFont typeface="Wingdings" panose="05000000000000000000" pitchFamily="2" charset="2"/>
              <a:buChar char="v"/>
            </a:pPr>
            <a:r>
              <a:rPr lang="en-US" dirty="0">
                <a:latin typeface="Dubai" panose="020B0503030403030204" pitchFamily="34" charset="-78"/>
                <a:cs typeface="Dubai" panose="020B0503030403030204" pitchFamily="34" charset="-78"/>
              </a:rPr>
              <a:t>Gender : Customer’s gender</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SeniorCitizen</a:t>
            </a:r>
            <a:r>
              <a:rPr lang="en-US" dirty="0">
                <a:latin typeface="Dubai" panose="020B0503030403030204" pitchFamily="34" charset="-78"/>
                <a:cs typeface="Dubai" panose="020B0503030403030204" pitchFamily="34" charset="-78"/>
              </a:rPr>
              <a:t>: Whether the customer is a senior citizen or not</a:t>
            </a:r>
          </a:p>
          <a:p>
            <a:pPr>
              <a:buFont typeface="Wingdings" panose="05000000000000000000" pitchFamily="2" charset="2"/>
              <a:buChar char="v"/>
            </a:pPr>
            <a:r>
              <a:rPr lang="en-US" dirty="0">
                <a:latin typeface="Dubai" panose="020B0503030403030204" pitchFamily="34" charset="-78"/>
                <a:cs typeface="Dubai" panose="020B0503030403030204" pitchFamily="34" charset="-78"/>
              </a:rPr>
              <a:t>Partner : Whether the customer has a partner</a:t>
            </a:r>
          </a:p>
          <a:p>
            <a:pPr>
              <a:buFont typeface="Wingdings" panose="05000000000000000000" pitchFamily="2" charset="2"/>
              <a:buChar char="v"/>
            </a:pPr>
            <a:r>
              <a:rPr lang="en-US" dirty="0">
                <a:latin typeface="Dubai" panose="020B0503030403030204" pitchFamily="34" charset="-78"/>
                <a:cs typeface="Dubai" panose="020B0503030403030204" pitchFamily="34" charset="-78"/>
              </a:rPr>
              <a:t>Dependents : Whether the customer has dependents</a:t>
            </a:r>
          </a:p>
          <a:p>
            <a:pPr>
              <a:buFont typeface="Wingdings" panose="05000000000000000000" pitchFamily="2" charset="2"/>
              <a:buChar char="v"/>
            </a:pPr>
            <a:r>
              <a:rPr lang="en-US" dirty="0">
                <a:latin typeface="Dubai" panose="020B0503030403030204" pitchFamily="34" charset="-78"/>
                <a:cs typeface="Dubai" panose="020B0503030403030204" pitchFamily="34" charset="-78"/>
              </a:rPr>
              <a:t>Tenure : No. of months the customer has stayed with the company</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PhoneService</a:t>
            </a:r>
            <a:r>
              <a:rPr lang="en-US" dirty="0">
                <a:latin typeface="Dubai" panose="020B0503030403030204" pitchFamily="34" charset="-78"/>
                <a:cs typeface="Dubai" panose="020B0503030403030204" pitchFamily="34" charset="-78"/>
              </a:rPr>
              <a:t> : Whether the customer has multiple phone lines</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MultipleLines</a:t>
            </a:r>
            <a:r>
              <a:rPr lang="en-US" dirty="0">
                <a:latin typeface="Dubai" panose="020B0503030403030204" pitchFamily="34" charset="-78"/>
                <a:cs typeface="Dubai" panose="020B0503030403030204" pitchFamily="34" charset="-78"/>
              </a:rPr>
              <a:t> : Whether the customer has multiple phone lines</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InternetService</a:t>
            </a:r>
            <a:r>
              <a:rPr lang="en-US" dirty="0">
                <a:latin typeface="Dubai" panose="020B0503030403030204" pitchFamily="34" charset="-78"/>
                <a:cs typeface="Dubai" panose="020B0503030403030204" pitchFamily="34" charset="-78"/>
              </a:rPr>
              <a:t> : Type of internet service</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OnlineSecurity</a:t>
            </a:r>
            <a:r>
              <a:rPr lang="en-US" dirty="0">
                <a:latin typeface="Dubai" panose="020B0503030403030204" pitchFamily="34" charset="-78"/>
                <a:cs typeface="Dubai" panose="020B0503030403030204" pitchFamily="34" charset="-78"/>
              </a:rPr>
              <a:t> : Whether the customer has online security</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OnlineBackup</a:t>
            </a:r>
            <a:r>
              <a:rPr lang="en-US" dirty="0">
                <a:latin typeface="Dubai" panose="020B0503030403030204" pitchFamily="34" charset="-78"/>
                <a:cs typeface="Dubai" panose="020B0503030403030204" pitchFamily="34" charset="-78"/>
              </a:rPr>
              <a:t> : Whether the customer has online backup</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r>
              <a:rPr lang="en-US" dirty="0"/>
              <a:t>2</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20091" y="448235"/>
            <a:ext cx="7534656" cy="914400"/>
          </a:xfrm>
        </p:spPr>
        <p:txBody>
          <a:bodyPr/>
          <a:lstStyle/>
          <a:p>
            <a:r>
              <a:rPr lang="en-US" sz="4400" dirty="0">
                <a:latin typeface="Dubai" panose="020B0503030403030204" pitchFamily="34" charset="-78"/>
                <a:cs typeface="Dubai" panose="020B0503030403030204" pitchFamily="34" charset="-78"/>
              </a:rPr>
              <a:t>Dataset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515034" y="1562940"/>
            <a:ext cx="7655859" cy="4316864"/>
          </a:xfrm>
        </p:spPr>
        <p:txBody>
          <a:bodyPr>
            <a:noAutofit/>
          </a:bodyPr>
          <a:lstStyle/>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DeviceProtection</a:t>
            </a:r>
            <a:r>
              <a:rPr lang="en-US" sz="1900" dirty="0">
                <a:latin typeface="Dubai" panose="020B0503030403030204" pitchFamily="34" charset="-78"/>
                <a:cs typeface="Dubai" panose="020B0503030403030204" pitchFamily="34" charset="-78"/>
              </a:rPr>
              <a:t> : Whether the customer has device protection</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TechSupport</a:t>
            </a:r>
            <a:r>
              <a:rPr lang="en-US" sz="1900" dirty="0">
                <a:latin typeface="Dubai" panose="020B0503030403030204" pitchFamily="34" charset="-78"/>
                <a:cs typeface="Dubai" panose="020B0503030403030204" pitchFamily="34" charset="-78"/>
              </a:rPr>
              <a:t> : Whether the customer has tech support </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StreamingTV</a:t>
            </a:r>
            <a:r>
              <a:rPr lang="en-US" sz="1900" dirty="0">
                <a:latin typeface="Dubai" panose="020B0503030403030204" pitchFamily="34" charset="-78"/>
                <a:cs typeface="Dubai" panose="020B0503030403030204" pitchFamily="34" charset="-78"/>
              </a:rPr>
              <a:t> : Whether the customer has tech support</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StreamingMovies</a:t>
            </a:r>
            <a:r>
              <a:rPr lang="en-US" sz="1900" dirty="0">
                <a:latin typeface="Dubai" panose="020B0503030403030204" pitchFamily="34" charset="-78"/>
                <a:cs typeface="Dubai" panose="020B0503030403030204" pitchFamily="34" charset="-78"/>
              </a:rPr>
              <a:t> : Whether the customer streams movies</a:t>
            </a:r>
          </a:p>
          <a:p>
            <a:pPr>
              <a:buFont typeface="Wingdings" panose="05000000000000000000" pitchFamily="2" charset="2"/>
              <a:buChar char="v"/>
            </a:pPr>
            <a:r>
              <a:rPr lang="en-US" sz="1900" dirty="0">
                <a:latin typeface="Dubai" panose="020B0503030403030204" pitchFamily="34" charset="-78"/>
                <a:cs typeface="Dubai" panose="020B0503030403030204" pitchFamily="34" charset="-78"/>
              </a:rPr>
              <a:t>Contract : Type of contract</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PaperlessBilling</a:t>
            </a:r>
            <a:r>
              <a:rPr lang="en-US" sz="1900" dirty="0">
                <a:latin typeface="Dubai" panose="020B0503030403030204" pitchFamily="34" charset="-78"/>
                <a:cs typeface="Dubai" panose="020B0503030403030204" pitchFamily="34" charset="-78"/>
              </a:rPr>
              <a:t> : Whether the customer uses paperless billing</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PaymentMethod</a:t>
            </a:r>
            <a:r>
              <a:rPr lang="en-US" sz="1900" dirty="0">
                <a:latin typeface="Dubai" panose="020B0503030403030204" pitchFamily="34" charset="-78"/>
                <a:cs typeface="Dubai" panose="020B0503030403030204" pitchFamily="34" charset="-78"/>
              </a:rPr>
              <a:t> : Mode of payment</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MonthlyCharges</a:t>
            </a:r>
            <a:r>
              <a:rPr lang="en-US" sz="1900" dirty="0">
                <a:latin typeface="Dubai" panose="020B0503030403030204" pitchFamily="34" charset="-78"/>
                <a:cs typeface="Dubai" panose="020B0503030403030204" pitchFamily="34" charset="-78"/>
              </a:rPr>
              <a:t> : Charges per month</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TotalCharges</a:t>
            </a:r>
            <a:r>
              <a:rPr lang="en-US" sz="1900" dirty="0">
                <a:latin typeface="Dubai" panose="020B0503030403030204" pitchFamily="34" charset="-78"/>
                <a:cs typeface="Dubai" panose="020B0503030403030204" pitchFamily="34" charset="-78"/>
              </a:rPr>
              <a:t> : Total charges</a:t>
            </a:r>
          </a:p>
          <a:p>
            <a:pPr>
              <a:buFont typeface="Wingdings" panose="05000000000000000000" pitchFamily="2" charset="2"/>
              <a:buChar char="v"/>
            </a:pPr>
            <a:r>
              <a:rPr lang="en-US" sz="1900" dirty="0">
                <a:latin typeface="Dubai" panose="020B0503030403030204" pitchFamily="34" charset="-78"/>
                <a:cs typeface="Dubai" panose="020B0503030403030204" pitchFamily="34" charset="-78"/>
              </a:rPr>
              <a:t>Churn : Target variable, indicating whether the customer churned</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r>
              <a:rPr lang="en-US" dirty="0"/>
              <a:t>3</a:t>
            </a:r>
          </a:p>
        </p:txBody>
      </p:sp>
    </p:spTree>
    <p:extLst>
      <p:ext uri="{BB962C8B-B14F-4D97-AF65-F5344CB8AC3E}">
        <p14:creationId xmlns:p14="http://schemas.microsoft.com/office/powerpoint/2010/main" val="119749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7D10-5770-2657-9D6B-80C38E54725C}"/>
              </a:ext>
            </a:extLst>
          </p:cNvPr>
          <p:cNvSpPr>
            <a:spLocks noGrp="1"/>
          </p:cNvSpPr>
          <p:nvPr>
            <p:ph type="title"/>
          </p:nvPr>
        </p:nvSpPr>
        <p:spPr>
          <a:xfrm>
            <a:off x="645458" y="470289"/>
            <a:ext cx="6615953" cy="1909482"/>
          </a:xfrm>
        </p:spPr>
        <p:txBody>
          <a:bodyPr>
            <a:normAutofit fontScale="90000"/>
          </a:bodyPr>
          <a:lstStyle/>
          <a:p>
            <a:r>
              <a:rPr lang="en-US" sz="4000" b="0" i="0" dirty="0">
                <a:effectLst/>
                <a:latin typeface="Dubai" panose="020B0503030403030204" pitchFamily="34" charset="-78"/>
                <a:cs typeface="Dubai" panose="020B0503030403030204" pitchFamily="34" charset="-78"/>
              </a:rPr>
              <a:t>Why is Analyzing Customer Churn Prediction Important?</a:t>
            </a:r>
            <a:br>
              <a:rPr lang="en-US" sz="4000" b="0" i="0" dirty="0">
                <a:effectLst/>
                <a:latin typeface="Dubai" panose="020B0503030403030204" pitchFamily="34" charset="-78"/>
                <a:cs typeface="Dubai" panose="020B0503030403030204" pitchFamily="34" charset="-78"/>
              </a:rPr>
            </a:br>
            <a:endParaRPr lang="en-IN" sz="4000" dirty="0"/>
          </a:p>
        </p:txBody>
      </p:sp>
      <p:sp>
        <p:nvSpPr>
          <p:cNvPr id="3" name="Content Placeholder 2">
            <a:extLst>
              <a:ext uri="{FF2B5EF4-FFF2-40B4-BE49-F238E27FC236}">
                <a16:creationId xmlns:a16="http://schemas.microsoft.com/office/drawing/2014/main" id="{0BDB60E9-028E-EC81-B290-D9D066F45C75}"/>
              </a:ext>
            </a:extLst>
          </p:cNvPr>
          <p:cNvSpPr>
            <a:spLocks noGrp="1"/>
          </p:cNvSpPr>
          <p:nvPr>
            <p:ph sz="quarter" idx="10"/>
          </p:nvPr>
        </p:nvSpPr>
        <p:spPr>
          <a:xfrm>
            <a:off x="1030941" y="2151529"/>
            <a:ext cx="8588188" cy="4236182"/>
          </a:xfrm>
        </p:spPr>
        <p:txBody>
          <a:bodyPr>
            <a:normAutofit lnSpcReduction="10000"/>
          </a:bodyPr>
          <a:lstStyle/>
          <a:p>
            <a:pPr marL="0" indent="0" algn="l">
              <a:buNone/>
            </a:pPr>
            <a:r>
              <a:rPr lang="en-US" sz="2400" b="0" i="0" dirty="0">
                <a:effectLst/>
                <a:latin typeface="Dubai" panose="020B0503030403030204" pitchFamily="34" charset="-78"/>
                <a:cs typeface="Dubai" panose="020B0503030403030204" pitchFamily="34" charset="-78"/>
              </a:rPr>
              <a:t>Customer churn is important because it costs more to acquire new customers than to sell to existing customers. This is the metric that determines the success or failure of a business. Successful customer retention increases the customer’s average lifetime value, making all future sales more valuable and improving unit margins.</a:t>
            </a:r>
          </a:p>
          <a:p>
            <a:pPr marL="0" indent="0" algn="l">
              <a:buNone/>
            </a:pPr>
            <a:r>
              <a:rPr lang="en-US" sz="2400" b="0" i="0" dirty="0">
                <a:effectLst/>
                <a:latin typeface="Dubai" panose="020B0503030403030204" pitchFamily="34" charset="-78"/>
                <a:cs typeface="Dubai" panose="020B0503030403030204" pitchFamily="34" charset="-78"/>
              </a:rPr>
              <a:t>The way to maximize a company’s resources is often by increasing revenue from recurring subscriptions and trusted repeat business rather than investing in acquiring new customers. Retaining loyal customers for years makes it much easier to grow and weather financial hardship than spending money to acquire new customers to replace those who have left.</a:t>
            </a:r>
          </a:p>
          <a:p>
            <a:pPr marL="0" indent="0">
              <a:buNone/>
            </a:pPr>
            <a:endParaRPr lang="en-IN" dirty="0"/>
          </a:p>
        </p:txBody>
      </p:sp>
      <p:sp>
        <p:nvSpPr>
          <p:cNvPr id="4" name="Slide Number Placeholder 3">
            <a:extLst>
              <a:ext uri="{FF2B5EF4-FFF2-40B4-BE49-F238E27FC236}">
                <a16:creationId xmlns:a16="http://schemas.microsoft.com/office/drawing/2014/main" id="{AA01B9C4-4B51-4E5B-3D2F-C1DC42CE1B0C}"/>
              </a:ext>
            </a:extLst>
          </p:cNvPr>
          <p:cNvSpPr>
            <a:spLocks noGrp="1"/>
          </p:cNvSpPr>
          <p:nvPr>
            <p:ph type="sldNum" sz="quarter" idx="4"/>
          </p:nvPr>
        </p:nvSpPr>
        <p:spPr/>
        <p:txBody>
          <a:bodyPr/>
          <a:lstStyle/>
          <a:p>
            <a:r>
              <a:rPr lang="en-US" dirty="0"/>
              <a:t>4</a:t>
            </a:r>
          </a:p>
        </p:txBody>
      </p:sp>
    </p:spTree>
    <p:extLst>
      <p:ext uri="{BB962C8B-B14F-4D97-AF65-F5344CB8AC3E}">
        <p14:creationId xmlns:p14="http://schemas.microsoft.com/office/powerpoint/2010/main" val="301711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60611" y="540791"/>
            <a:ext cx="5638801" cy="1127859"/>
          </a:xfrm>
        </p:spPr>
        <p:txBody>
          <a:bodyPr anchor="b">
            <a:normAutofit/>
          </a:bodyPr>
          <a:lstStyle/>
          <a:p>
            <a:r>
              <a:rPr lang="en-IN" sz="4000" b="0" i="0" dirty="0">
                <a:effectLst/>
                <a:latin typeface="Dubai" panose="020B0503030403030204" pitchFamily="34" charset="-78"/>
                <a:cs typeface="Dubai" panose="020B0503030403030204" pitchFamily="34" charset="-78"/>
              </a:rPr>
              <a:t>Reviewing the Dataset</a:t>
            </a:r>
            <a:endParaRPr lang="en-US" sz="3600" dirty="0">
              <a:latin typeface="Dubai" panose="020B0503030403030204" pitchFamily="34" charset="-78"/>
              <a:cs typeface="Dubai" panose="020B0503030403030204" pitchFamily="34" charset="-78"/>
            </a:endParaRP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1030940" y="2149109"/>
            <a:ext cx="5814565" cy="1526420"/>
          </a:xfrm>
        </p:spPr>
        <p:txBody>
          <a:bodyPr>
            <a:normAutofit fontScale="92500"/>
          </a:bodyPr>
          <a:lstStyle/>
          <a:p>
            <a:pPr marL="0" indent="0">
              <a:buNone/>
            </a:pPr>
            <a:r>
              <a:rPr lang="en-US" sz="2400" b="0" i="0" dirty="0">
                <a:effectLst/>
                <a:latin typeface="Dubai" panose="020B0503030403030204" pitchFamily="34" charset="-78"/>
                <a:cs typeface="Dubai" panose="020B0503030403030204" pitchFamily="34" charset="-78"/>
              </a:rPr>
              <a:t>First, let’s load the </a:t>
            </a:r>
            <a:r>
              <a:rPr lang="en-US" sz="2400" b="0" i="0" dirty="0" err="1">
                <a:effectLst/>
                <a:latin typeface="Dubai" panose="020B0503030403030204" pitchFamily="34" charset="-78"/>
                <a:cs typeface="Dubai" panose="020B0503030403030204" pitchFamily="34" charset="-78"/>
              </a:rPr>
              <a:t>dataframe</a:t>
            </a:r>
            <a:r>
              <a:rPr lang="en-US" sz="2400" b="0" i="0" dirty="0">
                <a:effectLst/>
                <a:latin typeface="Dubai" panose="020B0503030403030204" pitchFamily="34" charset="-78"/>
                <a:cs typeface="Dubai" panose="020B0503030403030204" pitchFamily="34" charset="-78"/>
              </a:rPr>
              <a:t> into Python with the pandas library and take a look at its head. I’ve renamed the file to “customer_churn.csv”, and it is the name I will be using below:</a:t>
            </a:r>
            <a:endParaRPr lang="en-IN" sz="2400" dirty="0">
              <a:latin typeface="Dubai" panose="020B0503030403030204" pitchFamily="34" charset="-78"/>
              <a:cs typeface="Dubai" panose="020B0503030403030204" pitchFamily="34" charset="-78"/>
            </a:endParaRPr>
          </a:p>
        </p:txBody>
      </p:sp>
      <p:pic>
        <p:nvPicPr>
          <p:cNvPr id="6" name="Content Placeholder 5">
            <a:extLst>
              <a:ext uri="{FF2B5EF4-FFF2-40B4-BE49-F238E27FC236}">
                <a16:creationId xmlns:a16="http://schemas.microsoft.com/office/drawing/2014/main" id="{F537AA3F-1BD8-01F6-8E30-260B2885AF97}"/>
              </a:ext>
            </a:extLst>
          </p:cNvPr>
          <p:cNvPicPr>
            <a:picLocks noGrp="1" noChangeAspect="1"/>
          </p:cNvPicPr>
          <p:nvPr>
            <p:ph sz="quarter" idx="12"/>
          </p:nvPr>
        </p:nvPicPr>
        <p:blipFill>
          <a:blip r:embed="rId3"/>
          <a:srcRect/>
          <a:stretch/>
        </p:blipFill>
        <p:spPr>
          <a:xfrm>
            <a:off x="4055070" y="4155988"/>
            <a:ext cx="5814564" cy="1127858"/>
          </a:xfrm>
        </p:spPr>
      </p:pic>
      <p:sp>
        <p:nvSpPr>
          <p:cNvPr id="12" name="Slide Number Placeholder 11">
            <a:extLst>
              <a:ext uri="{FF2B5EF4-FFF2-40B4-BE49-F238E27FC236}">
                <a16:creationId xmlns:a16="http://schemas.microsoft.com/office/drawing/2014/main" id="{396B1096-A558-A1A2-B360-E88D32650FD4}"/>
              </a:ext>
            </a:extLst>
          </p:cNvPr>
          <p:cNvSpPr>
            <a:spLocks noGrp="1"/>
          </p:cNvSpPr>
          <p:nvPr>
            <p:ph type="sldNum" sz="quarter" idx="4"/>
          </p:nvPr>
        </p:nvSpPr>
        <p:spPr/>
        <p:txBody>
          <a:bodyPr/>
          <a:lstStyle/>
          <a:p>
            <a:r>
              <a:rPr lang="en-US" dirty="0"/>
              <a:t>5</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17178" y="546847"/>
            <a:ext cx="10360152" cy="914400"/>
          </a:xfrm>
        </p:spPr>
        <p:txBody>
          <a:bodyPr anchor="b"/>
          <a:lstStyle/>
          <a:p>
            <a:r>
              <a:rPr lang="en-US" sz="4000" dirty="0">
                <a:latin typeface="Dubai" panose="020B0503030403030204" pitchFamily="34" charset="-78"/>
                <a:cs typeface="Dubai" panose="020B0503030403030204" pitchFamily="34" charset="-78"/>
              </a:rPr>
              <a:t>Provided dataset</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a:bodyPr>
          <a:lstStyle/>
          <a:p>
            <a:pPr marL="0" indent="0">
              <a:buNone/>
            </a:pPr>
            <a:r>
              <a:rPr lang="en-IN" sz="2200" dirty="0">
                <a:latin typeface="Dubai" panose="020B0503030403030204" pitchFamily="34" charset="-78"/>
                <a:cs typeface="Dubai" panose="020B0503030403030204" pitchFamily="34" charset="-78"/>
              </a:rPr>
              <a:t>We can observe that there are 7043 rows and 21 attributes in the provided dataset.</a:t>
            </a:r>
          </a:p>
          <a:p>
            <a:pPr marL="0" indent="0">
              <a:buNone/>
            </a:pPr>
            <a:r>
              <a:rPr lang="en-IN" sz="2200" dirty="0">
                <a:latin typeface="Dubai" panose="020B0503030403030204" pitchFamily="34" charset="-78"/>
                <a:cs typeface="Dubai" panose="020B0503030403030204" pitchFamily="34" charset="-78"/>
              </a:rPr>
              <a:t>Attributes:</a:t>
            </a:r>
          </a:p>
          <a:p>
            <a:pPr marL="342900" indent="-342900">
              <a:buFont typeface="Arial" panose="020B0604020202020204" pitchFamily="34" charset="0"/>
              <a:buChar char="•"/>
            </a:pPr>
            <a:r>
              <a:rPr lang="en-IN" sz="2200" dirty="0" err="1">
                <a:latin typeface="Dubai" panose="020B0503030403030204" pitchFamily="34" charset="-78"/>
                <a:cs typeface="Dubai" panose="020B0503030403030204" pitchFamily="34" charset="-78"/>
              </a:rPr>
              <a:t>customerID</a:t>
            </a:r>
            <a:endParaRPr lang="en-IN" sz="2200" dirty="0">
              <a:latin typeface="Dubai" panose="020B0503030403030204" pitchFamily="34" charset="-78"/>
              <a:cs typeface="Dubai" panose="020B0503030403030204" pitchFamily="34" charset="-78"/>
            </a:endParaRPr>
          </a:p>
          <a:p>
            <a:pPr marL="342900" indent="-342900">
              <a:buFont typeface="Arial" panose="020B0604020202020204" pitchFamily="34" charset="0"/>
              <a:buChar char="•"/>
            </a:pPr>
            <a:r>
              <a:rPr lang="en-IN" sz="2200" dirty="0">
                <a:latin typeface="Dubai" panose="020B0503030403030204" pitchFamily="34" charset="-78"/>
                <a:cs typeface="Dubai" panose="020B0503030403030204" pitchFamily="34" charset="-78"/>
              </a:rPr>
              <a:t>Gender</a:t>
            </a:r>
          </a:p>
          <a:p>
            <a:pPr marL="342900" indent="-342900">
              <a:buFont typeface="Arial" panose="020B0604020202020204" pitchFamily="34" charset="0"/>
              <a:buChar char="•"/>
            </a:pPr>
            <a:r>
              <a:rPr lang="en-IN" sz="2200" dirty="0" err="1">
                <a:latin typeface="Dubai" panose="020B0503030403030204" pitchFamily="34" charset="-78"/>
                <a:cs typeface="Dubai" panose="020B0503030403030204" pitchFamily="34" charset="-78"/>
              </a:rPr>
              <a:t>SeniorCitizen</a:t>
            </a:r>
            <a:endParaRPr lang="en-IN" sz="2200" dirty="0">
              <a:latin typeface="Dubai" panose="020B0503030403030204" pitchFamily="34" charset="-78"/>
              <a:cs typeface="Dubai" panose="020B0503030403030204" pitchFamily="34" charset="-78"/>
            </a:endParaRPr>
          </a:p>
          <a:p>
            <a:pPr marL="342900" indent="-342900">
              <a:buFont typeface="Arial" panose="020B0604020202020204" pitchFamily="34" charset="0"/>
              <a:buChar char="•"/>
            </a:pPr>
            <a:r>
              <a:rPr lang="en-IN" sz="2200" dirty="0">
                <a:latin typeface="Dubai" panose="020B0503030403030204" pitchFamily="34" charset="-78"/>
                <a:cs typeface="Dubai" panose="020B0503030403030204" pitchFamily="34" charset="-78"/>
              </a:rPr>
              <a:t>And many more</a:t>
            </a:r>
          </a:p>
        </p:txBody>
      </p:sp>
      <p:pic>
        <p:nvPicPr>
          <p:cNvPr id="5" name="Content Placeholder 4">
            <a:extLst>
              <a:ext uri="{FF2B5EF4-FFF2-40B4-BE49-F238E27FC236}">
                <a16:creationId xmlns:a16="http://schemas.microsoft.com/office/drawing/2014/main" id="{E546053C-7D35-73CA-85C7-101D04FBDC3F}"/>
              </a:ext>
            </a:extLst>
          </p:cNvPr>
          <p:cNvPicPr>
            <a:picLocks noGrp="1" noChangeAspect="1"/>
          </p:cNvPicPr>
          <p:nvPr>
            <p:ph sz="quarter" idx="12"/>
          </p:nvPr>
        </p:nvPicPr>
        <p:blipFill>
          <a:blip r:embed="rId3"/>
          <a:stretch>
            <a:fillRect/>
          </a:stretch>
        </p:blipFill>
        <p:spPr>
          <a:xfrm>
            <a:off x="4743450" y="2407922"/>
            <a:ext cx="6537325" cy="3166106"/>
          </a:xfrm>
        </p:spPr>
      </p:pic>
      <p:sp>
        <p:nvSpPr>
          <p:cNvPr id="7" name="Slide Number Placeholder 6">
            <a:extLst>
              <a:ext uri="{FF2B5EF4-FFF2-40B4-BE49-F238E27FC236}">
                <a16:creationId xmlns:a16="http://schemas.microsoft.com/office/drawing/2014/main" id="{0B1B28FC-C139-430F-D8FE-029EBC18945F}"/>
              </a:ext>
            </a:extLst>
          </p:cNvPr>
          <p:cNvSpPr>
            <a:spLocks noGrp="1"/>
          </p:cNvSpPr>
          <p:nvPr>
            <p:ph type="sldNum" sz="quarter" idx="4"/>
          </p:nvPr>
        </p:nvSpPr>
        <p:spPr/>
        <p:txBody>
          <a:bodyPr/>
          <a:lstStyle/>
          <a:p>
            <a:r>
              <a:rPr lang="en-US" dirty="0"/>
              <a:t>6</a:t>
            </a:r>
          </a:p>
        </p:txBody>
      </p:sp>
    </p:spTree>
    <p:extLst>
      <p:ext uri="{BB962C8B-B14F-4D97-AF65-F5344CB8AC3E}">
        <p14:creationId xmlns:p14="http://schemas.microsoft.com/office/powerpoint/2010/main" val="394148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663389" y="576882"/>
            <a:ext cx="10360152" cy="914400"/>
          </a:xfrm>
        </p:spPr>
        <p:txBody>
          <a:bodyPr anchor="b"/>
          <a:lstStyle/>
          <a:p>
            <a:r>
              <a:rPr lang="en-US" sz="4000" dirty="0">
                <a:latin typeface="Dubai" panose="020B0503030403030204" pitchFamily="34" charset="-78"/>
                <a:cs typeface="Dubai" panose="020B0503030403030204" pitchFamily="34" charset="-78"/>
              </a:rPr>
              <a:t>Dataset Information</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a:bodyPr>
          <a:lstStyle/>
          <a:p>
            <a:pPr marL="0" indent="0">
              <a:buNone/>
            </a:pPr>
            <a:r>
              <a:rPr lang="en-US" sz="2200" b="0" i="0" dirty="0">
                <a:effectLst/>
                <a:latin typeface="Dubai" panose="020B0503030403030204" pitchFamily="34" charset="-78"/>
                <a:cs typeface="Dubai" panose="020B0503030403030204" pitchFamily="34" charset="-78"/>
              </a:rPr>
              <a:t>Each user is identified through a unique customer ID. There are 19 independent variables used to predict the target feature – customer churn. In this dataset, customer churn is defined as users who have left within the last month.</a:t>
            </a:r>
            <a:endParaRPr lang="en-IN" sz="2200" dirty="0">
              <a:latin typeface="Dubai" panose="020B0503030403030204" pitchFamily="34" charset="-78"/>
              <a:cs typeface="Dubai" panose="020B0503030403030204" pitchFamily="34" charset="-78"/>
            </a:endParaRPr>
          </a:p>
        </p:txBody>
      </p:sp>
      <p:pic>
        <p:nvPicPr>
          <p:cNvPr id="6" name="Content Placeholder 5">
            <a:extLst>
              <a:ext uri="{FF2B5EF4-FFF2-40B4-BE49-F238E27FC236}">
                <a16:creationId xmlns:a16="http://schemas.microsoft.com/office/drawing/2014/main" id="{ACD70D98-58A4-0B14-FCC7-69CF6926E7BF}"/>
              </a:ext>
            </a:extLst>
          </p:cNvPr>
          <p:cNvPicPr>
            <a:picLocks noGrp="1" noChangeAspect="1"/>
          </p:cNvPicPr>
          <p:nvPr>
            <p:ph sz="quarter" idx="12"/>
          </p:nvPr>
        </p:nvPicPr>
        <p:blipFill>
          <a:blip r:embed="rId3"/>
          <a:stretch>
            <a:fillRect/>
          </a:stretch>
        </p:blipFill>
        <p:spPr>
          <a:xfrm>
            <a:off x="4743450" y="2158032"/>
            <a:ext cx="6537325" cy="3665886"/>
          </a:xfrm>
        </p:spPr>
      </p:pic>
      <p:sp>
        <p:nvSpPr>
          <p:cNvPr id="7" name="Slide Number Placeholder 6">
            <a:extLst>
              <a:ext uri="{FF2B5EF4-FFF2-40B4-BE49-F238E27FC236}">
                <a16:creationId xmlns:a16="http://schemas.microsoft.com/office/drawing/2014/main" id="{688BB3BC-212F-1AA5-5EAE-9BE40091F536}"/>
              </a:ext>
            </a:extLst>
          </p:cNvPr>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0538823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TM02892315[[fn=Wisp]]</Template>
  <TotalTime>293</TotalTime>
  <Words>1437</Words>
  <Application>Microsoft Office PowerPoint</Application>
  <PresentationFormat>Widescreen</PresentationFormat>
  <Paragraphs>163</Paragraphs>
  <Slides>35</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Century Gothic</vt:lpstr>
      <vt:lpstr>Courier New</vt:lpstr>
      <vt:lpstr>Dubai</vt:lpstr>
      <vt:lpstr>Fira Sans</vt:lpstr>
      <vt:lpstr>Inter</vt:lpstr>
      <vt:lpstr>Mazzard</vt:lpstr>
      <vt:lpstr>Sagona Book</vt:lpstr>
      <vt:lpstr>Wingdings</vt:lpstr>
      <vt:lpstr>Wingdings 3</vt:lpstr>
      <vt:lpstr>Wisp</vt:lpstr>
      <vt:lpstr>CUSTOMER CHURN PREDICTION</vt:lpstr>
      <vt:lpstr>agenda</vt:lpstr>
      <vt:lpstr>Introduction  Customer Churn prediction means knowing which customers are likely to leave or unsubscribe from your service. For many companies, this is an important prediction. This is because acquiring new customers often costs more than retaining existing ones. Once you’ve identified customers at risk of churn, you need to know exactly what marketing efforts you should make with each customer to maximize their likelihood of staying. Customers have different behaviors and preferences, and reasons for cancelling their subscriptions. Therefore, it is important to actively communicate with each of them to keep them on your customer list. You need to know which marketing activities are most effective for individual customers and when they are most effective. </vt:lpstr>
      <vt:lpstr>Dataset Overview</vt:lpstr>
      <vt:lpstr>Dataset Overview</vt:lpstr>
      <vt:lpstr>Why is Analyzing Customer Churn Prediction Important? </vt:lpstr>
      <vt:lpstr>Reviewing the Dataset</vt:lpstr>
      <vt:lpstr>Provided dataset</vt:lpstr>
      <vt:lpstr>Dataset Information</vt:lpstr>
      <vt:lpstr>EDA</vt:lpstr>
      <vt:lpstr>Dataset Description</vt:lpstr>
      <vt:lpstr>Null count of attributes</vt:lpstr>
      <vt:lpstr>Data Visualization</vt:lpstr>
      <vt:lpstr>Analyzing the demographic data points</vt:lpstr>
      <vt:lpstr>Relationship between cost and customer churn</vt:lpstr>
      <vt:lpstr>Relationship between customer churn and a few other categorical variables captured in the dataset</vt:lpstr>
      <vt:lpstr>PowerPoint Presentation</vt:lpstr>
      <vt:lpstr>Data Preprocessing</vt:lpstr>
      <vt:lpstr>Cleaning the dataset</vt:lpstr>
      <vt:lpstr>Label Encoding</vt:lpstr>
      <vt:lpstr>Feature Scaling</vt:lpstr>
      <vt:lpstr>Machine Learning Model Development &amp; Evaluation</vt:lpstr>
      <vt:lpstr>Creation of variables</vt:lpstr>
      <vt:lpstr>Data Splitting</vt:lpstr>
      <vt:lpstr>Logistic Regression Model</vt:lpstr>
      <vt:lpstr>Random Forest Model</vt:lpstr>
      <vt:lpstr>Decision Tree Model</vt:lpstr>
      <vt:lpstr>SVM Model</vt:lpstr>
      <vt:lpstr>Model Evaluation</vt:lpstr>
      <vt:lpstr>Model Evaluation &amp; Comparison</vt:lpstr>
      <vt:lpstr>Confusion Matrix of Logistic Regression</vt:lpstr>
      <vt:lpstr>Predicting the Churn Probability</vt:lpstr>
      <vt:lpstr>Predicting Churn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Vaibhav Singh</dc:creator>
  <cp:lastModifiedBy>Sohini Roy Chowdhury</cp:lastModifiedBy>
  <cp:revision>31</cp:revision>
  <dcterms:created xsi:type="dcterms:W3CDTF">2024-03-27T12:16:05Z</dcterms:created>
  <dcterms:modified xsi:type="dcterms:W3CDTF">2024-03-27T17:25:53Z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