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50"/>
  </p:notesMasterIdLst>
  <p:handoutMasterIdLst>
    <p:handoutMasterId r:id="rId51"/>
  </p:handoutMasterIdLst>
  <p:sldIdLst>
    <p:sldId id="256" r:id="rId5"/>
    <p:sldId id="279" r:id="rId6"/>
    <p:sldId id="280" r:id="rId7"/>
    <p:sldId id="259" r:id="rId8"/>
    <p:sldId id="284" r:id="rId9"/>
    <p:sldId id="260" r:id="rId10"/>
    <p:sldId id="283" r:id="rId11"/>
    <p:sldId id="281" r:id="rId12"/>
    <p:sldId id="286" r:id="rId13"/>
    <p:sldId id="287" r:id="rId14"/>
    <p:sldId id="288" r:id="rId15"/>
    <p:sldId id="289" r:id="rId16"/>
    <p:sldId id="291" r:id="rId17"/>
    <p:sldId id="292" r:id="rId18"/>
    <p:sldId id="294" r:id="rId19"/>
    <p:sldId id="348" r:id="rId20"/>
    <p:sldId id="293" r:id="rId21"/>
    <p:sldId id="295" r:id="rId22"/>
    <p:sldId id="296" r:id="rId23"/>
    <p:sldId id="299" r:id="rId24"/>
    <p:sldId id="300" r:id="rId25"/>
    <p:sldId id="301" r:id="rId26"/>
    <p:sldId id="302" r:id="rId27"/>
    <p:sldId id="325" r:id="rId28"/>
    <p:sldId id="326" r:id="rId29"/>
    <p:sldId id="349" r:id="rId30"/>
    <p:sldId id="327" r:id="rId31"/>
    <p:sldId id="328" r:id="rId32"/>
    <p:sldId id="331" r:id="rId33"/>
    <p:sldId id="332" r:id="rId34"/>
    <p:sldId id="333" r:id="rId35"/>
    <p:sldId id="350" r:id="rId36"/>
    <p:sldId id="334" r:id="rId37"/>
    <p:sldId id="335" r:id="rId38"/>
    <p:sldId id="351" r:id="rId39"/>
    <p:sldId id="352" r:id="rId40"/>
    <p:sldId id="337" r:id="rId41"/>
    <p:sldId id="342" r:id="rId42"/>
    <p:sldId id="343" r:id="rId43"/>
    <p:sldId id="345" r:id="rId44"/>
    <p:sldId id="353" r:id="rId45"/>
    <p:sldId id="346" r:id="rId46"/>
    <p:sldId id="347" r:id="rId47"/>
    <p:sldId id="354" r:id="rId48"/>
    <p:sldId id="27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34DD8-4F1B-1F5B-D67B-9E0E162E935F}" v="5530" dt="2024-04-06T11:33:59.005"/>
    <p1510:client id="{9AB9707D-D49C-1EC2-D01E-5C58D24EE0B0}" v="109" dt="2024-04-06T11:40:35.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432" autoAdjust="0"/>
  </p:normalViewPr>
  <p:slideViewPr>
    <p:cSldViewPr snapToGrid="0">
      <p:cViewPr varScale="1">
        <p:scale>
          <a:sx n="70" d="100"/>
          <a:sy n="70" d="100"/>
        </p:scale>
        <p:origin x="38" y="130"/>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4/6/2024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17"/>
    </inkml:context>
    <inkml:brush xml:id="br0">
      <inkml:brushProperty name="width" value="0.1" units="cm"/>
      <inkml:brushProperty name="height" value="0.1" units="cm"/>
    </inkml:brush>
  </inkml:definitions>
  <inkml:trace contextRef="#ctx0" brushRef="#br0">11261 12639 16383 0 0,'-3'0'0'0'0,"-7"-3"0"0"0,-5-1 0 0 0,-3 0 0 0 0,3-5 0 0 0,-4-1 0 0 0,0 1 0 0 0,-4 2 0 0 0,0 3 0 0 0,-3 1 0 0 0,1 2 0 0 0,1 1 0 0 0,-1 0 0 0 0,1 0 0 0 0,-2 1 0 0 0,1-1 0 0 0,1 0 0 0 0,0 1 0 0 0,6-1 0 0 0,9 0 0 0 0,9 0 0 0 0,11 0 0 0 0,6 0 0 0 0,7 0 0 0 0,1 0 0 0 0,0 0 0 0 0,2 0 0 0 0,-1 0 0 0 0,1-3 0 0 0,4-2 0 0 0,2 2 0 0 0,-1 0 0 0 0,-2 1 0 0 0,-3 1 0 0 0,-1 0 0 0 0,-1 1 0 0 0,1 0 0 0 0,-1 0 0 0 0,1 0 0 0 0,-1 0 0 0 0,-5-3 0 0 0,-14-1 0 0 0,-15 1 0 0 0,-14 0 0 0 0,-12 0 0 0 0,-10 2 0 0 0,-8 0 0 0 0,-4 1 0 0 0,-2 0 0 0 0,4 0 0 0 0,2 0 0 0 0,7 6 0 0 0,8 2 0 0 0,5 0 0 0 0,5-2 0 0 0,2-1 0 0 0,1-3 0 0 0,0 0 0 0 0,1-2 0 0 0,10 0 0 0 0,11 0 0 0 0,15 0 0 0 0,17-1 0 0 0,7-2 0 0 0,5-1 0 0 0,6-3 0 0 0,0 0 0 0 0,1 1 0 0 0,-4 2 0 0 0,-4 1 0 0 0,-7-5 0 0 0,-1 0 0 0 0,-4 0 0 0 0,-5 2 0 0 0,1 2 0 0 0,0 2 0 0 0,0 1 0 0 0,-6 0 0 0 0,-9 1 0 0 0,-12 1 0 0 0,-9-1 0 0 0,-11 3 0 0 0,-7 1 0 0 0,-2 3 0 0 0,1 0 0 0 0,1 5 0 0 0,2 1 0 0 0,0 0 0 0 0,2-1 0 0 0,-1-1 0 0 0,1-1 0 0 0,5 4 0 0 0,4-2 0 0 0,4 1 0 0 0,-1-2 0 0 0,1 3 0 0 0,0-1 0 0 0,2 1 0 0 0,10-3 0 0 0,7-2 0 0 0,5-4 0 0 0,8-2 0 0 0,3-1 0 0 0,3-2 0 0 0,2 0 0 0 0,1-1 0 0 0,-1 0 0 0 0,-2 1 0 0 0,0-1 0 0 0,0 1 0 0 0,-6-6 0 0 0,-10-2 0 0 0,-11-2 0 0 0,-8 0 0 0 0,-8 2 0 0 0,-4 2 0 0 0,-4 2 0 0 0,-1 2 0 0 0,-1-4 0 0 0,3-5 0 0 0,10 0 0 0 0,10 1 0 0 0,12 4 0 0 0,7 1 0 0 0,8 2 0 0 0,3 2 0 0 0,6 1 0 0 0,0-2 0 0 0,2-2 0 0 0,-3 1 0 0 0,4 0 0 0 0,0-5 0 0 0,5-1 0 0 0,4 1 0 0 0,-3 2 0 0 0,-1 2 0 0 0,-11 1 0 0 0,-13 2 0 0 0,-18 0 0 0 0,-14 1 0 0 0,-8 1 0 0 0,-7-1 0 0 0,-9 1 0 0 0,-2-1 0 0 0,-3 3 0 0 0,-3 1 0 0 0,4 0 0 0 0,2-1 0 0 0,1-1 0 0 0,5-1 0 0 0,2 0 0 0 0,6-1 0 0 0,3 0 0 0 0,1 0 0 0 0,1 0 0 0 0,0 0 0 0 0,3 3 0 0 0,8 0 0 0 0,10 1 0 0 0,10-1 0 0 0,8-1 0 0 0,10 0 0 0 0,4-2 0 0 0,6 1 0 0 0,2-1 0 0 0,5 0 0 0 0,3-1 0 0 0,1 1 0 0 0,0 0 0 0 0,3 0 0 0 0,1 0 0 0 0,-5 0 0 0 0,-1 0 0 0 0,-2 0 0 0 0,-6 0 0 0 0,-2 0 0 0 0,-5 0 0 0 0,-3 0 0 0 0,-1 0 0 0 0,-2 0 0 0 0,-10 0 0 0 0,-11 0 0 0 0,-8 0 0 0 0,-13 0 0 0 0,-8 6 0 0 0,-3 2 0 0 0,-5 0 0 0 0,-3-3 0 0 0,2 3 0 0 0,2-2 0 0 0,3 0 0 0 0,5-3 0 0 0,-1 2 0 0 0,3 0 0 0 0,-1-1 0 0 0,0-1 0 0 0,6 5 0 0 0,1 1 0 0 0,-1-1 0 0 0,6-1 0 0 0,7-3 0 0 0,9-2 0 0 0,12-1 0 0 0,15-1 0 0 0,12 0 0 0 0,7 0 0 0 0,-1 0 0 0 0,-3-1 0 0 0,-7-2 0 0 0,-3-1 0 0 0,-8-3 0 0 0,-11-3 0 0 0,-18 0 0 0 0,-11 2 0 0 0,-9 2 0 0 0,-10 2 0 0 0,-3 2 0 0 0,2 2 0 0 0,1-1 0 0 0,3 2 0 0 0,-1-1 0 0 0,3 1 0 0 0,0-1 0 0 0,1 0 0 0 0,3 0 0 0 0,-1 0 0 0 0,0 0 0 0 0,-1 0 0 0 0,0 0 0 0 0,-1 0 0 0 0,10 0 0 0 0,13 0 0 0 0,10 0 0 0 0,13 0 0 0 0,9 0 0 0 0,3 0 0 0 0,1 0 0 0 0,-1 0 0 0 0,-4 0 0 0 0,0 0 0 0 0,-2 0 0 0 0,0 0 0 0 0,-1-5 0 0 0,1-3 0 0 0,-1 0 0 0 0,-4-1 0 0 0,-13-5 0 0 0,-15 0 0 0 0,-17 2 0 0 0,-9 3 0 0 0,-11 3 0 0 0,-11 3 0 0 0,-3 1 0 0 0,-3 2 0 0 0,2 0 0 0 0,-5 1 0 0 0,-3 0 0 0 0,1 0 0 0 0,3-1 0 0 0,3 0 0 0 0,6 0 0 0 0,3 0 0 0 0,7 0 0 0 0,6 0 0 0 0,5 0 0 0 0,7 0 0 0 0,6 3 0 0 0,2 1 0 0 0,6 0 0 0 0,9-1 0 0 0,13-1 0 0 0,14-1 0 0 0,21 0 0 0 0,17-1 0 0 0,14-2 0 0 0,10-3 0 0 0,1-4 0 0 0,3-3 0 0 0,-5 2 0 0 0,-8-3 0 0 0,-8 0 0 0 0,-10 2 0 0 0,-12 1 0 0 0,-8 1 0 0 0,-8 3 0 0 0,-6-1 0 0 0,-1 1 0 0 0,-8 1 0 0 0,-10 2 0 0 0,-9 1 0 0 0,-9 1 0 0 0,-6 1 0 0 0,-9 0 0 0 0,-6 1 0 0 0,1-1 0 0 0,-5 0 0 0 0,-1 0 0 0 0,3 0 0 0 0,-1 1 0 0 0,1-1 0 0 0,-4 5 0 0 0,1 3 0 0 0,-1 0 0 0 0,-4 1 0 0 0,0-1 0 0 0,-1 5 0 0 0,3-1 0 0 0,0 1 0 0 0,1-2 0 0 0,4-2 0 0 0,3-4 0 0 0,3-1 0 0 0,2 3 0 0 0,2 2 0 0 0,2-2 0 0 0,0-1 0 0 0,4 0 0 0 0,2 0 0 0 0,10-1 0 0 0,10-2 0 0 0,10 0 0 0 0,12-2 0 0 0,5-1 0 0 0,6 0 0 0 0,0 0 0 0 0,1-1 0 0 0,3 1 0 0 0,-3 0 0 0 0,-1 0 0 0 0,-4 0 0 0 0,-7-6 0 0 0,-7-5 0 0 0,-13-1 0 0 0,-10 3 0 0 0,-10-2 0 0 0,-11 2 0 0 0,-4 3 0 0 0,-6 1 0 0 0,-5 3 0 0 0,-4 1 0 0 0,-7 1 0 0 0,-3 0 0 0 0,-1 0 0 0 0,7 1 0 0 0,2-1 0 0 0,4 0 0 0 0,6 0 0 0 0,4 1 0 0 0,5-1 0 0 0,1 0 0 0 0,2 0 0 0 0,12 0 0 0 0,17 0 0 0 0,17 0 0 0 0,14 0 0 0 0,13-6 0 0 0,13-2 0 0 0,12 0 0 0 0,5-4 0 0 0,4 0 0 0 0,1-1 0 0 0,-6 1 0 0 0,-11 4 0 0 0,-9-4 0 0 0,-8 1 0 0 0,-3 2 0 0 0,-6 2 0 0 0,-4 0 0 0 0,-5 1 0 0 0,-4 2 0 0 0,-2 1 0 0 0,0-5 0 0 0,-12-1 0 0 0,-10 1 0 0 0,-14 3 0 0 0,-9 0 0 0 0,-9 3 0 0 0,-5 1 0 0 0,0 3 0 0 0,0 3 0 0 0,3-1 0 0 0,1-1 0 0 0,3 3 0 0 0,3-1 0 0 0,0 3 0 0 0,1-1 0 0 0,-1 5 0 0 0,1 0 0 0 0,4 1 0 0 0,5 5 0 0 0,12-2 0 0 0,9-3 0 0 0,13-3 0 0 0,8-4 0 0 0,9-3 0 0 0,2-2 0 0 0,2-1 0 0 0,1 0 0 0 0,3-1 0 0 0,-4-3 0 0 0,0 0 0 0 0,-3-1 0 0 0,1 2 0 0 0,-1-2 0 0 0,-3 0 0 0 0,-2 0 0 0 0,-2 2 0 0 0,-2 1 0 0 0,-8 0 0 0 0,-10 2 0 0 0,-13 0 0 0 0,-8 0 0 0 0,-10 0 0 0 0,-3 0 0 0 0,0 1 0 0 0,-3-1 0 0 0,1 0 0 0 0,-2 0 0 0 0,2 0 0 0 0,-1 0 0 0 0,-6 0 0 0 0,2 6 0 0 0,1 2 0 0 0,-2-1 0 0 0,-2 2 0 0 0,2 0 0 0 0,1 0 0 0 0,2-1 0 0 0,0 5 0 0 0,3-1 0 0 0,2 1 0 0 0,-1-2 0 0 0,1 4 0 0 0,-1-2 0 0 0,4 1 0 0 0,2-2 0 0 0,1 2 0 0 0,-2 2 0 0 0,3 2 0 0 0,6-3 0 0 0,9-4 0 0 0,8-3 0 0 0,8-4 0 0 0,5-2 0 0 0,5-1 0 0 0,2-1 0 0 0,-1-1 0 0 0,1 0 0 0 0,0 0 0 0 0,0 1 0 0 0,6-1 0 0 0,-1 1 0 0 0,2 0 0 0 0,-3 0 0 0 0,-1-6 0 0 0,-1-2 0 0 0,-3-2 0 0 0,-6-3 0 0 0,-9 1 0 0 0,-12 2 0 0 0,-9 4 0 0 0,-8 2 0 0 0,-4 2 0 0 0,-5 1 0 0 0,1 1 0 0 0,1 0 0 0 0,-1 1 0 0 0,2-1 0 0 0,-2 1 0 0 0,8-1 0 0 0,9 0 0 0 0,13 0 0 0 0,8 0 0 0 0,6 0 0 0 0,6 0 0 0 0,1 0 0 0 0,4 0 0 0 0,-1 0 0 0 0,1 0 0 0 0,-1 0 0 0 0,-2 0 0 0 0,0 0 0 0 0,-7 0 0 0 0,-9 0 0 0 0,-9 0 0 0 0,-11 0 0 0 0,-6 0 0 0 0,-7-5 0 0 0,-1-3 0 0 0,-3 0 0 0 0,-6 2 0 0 0,0 2 0 0 0,4 1 0 0 0,-1 1 0 0 0,4 2 0 0 0,-1 0 0 0 0,2 0 0 0 0,0 0 0 0 0,-5 4 0 0 0,-1 0 0 0 0,0 0 0 0 0,3-1 0 0 0,2 0 0 0 0,1-2 0 0 0,1 0 0 0 0,-1-1 0 0 0,1 0 0 0 0,2 0 0 0 0,11 0 0 0 0,10-1 0 0 0,9 1 0 0 0,11 0 0 0 0,16 0 0 0 0,9 0 0 0 0,14 0 0 0 0,5 0 0 0 0,4 0 0 0 0,0-3 0 0 0,-2-1 0 0 0,-7 0 0 0 0,-3 1 0 0 0,-8-2 0 0 0,-4 0 0 0 0,-5 1 0 0 0,-4 0 0 0 0,-3 2 0 0 0,-2 1 0 0 0,-3 0 0 0 0,-10 1 0 0 0,-12 3 0 0 0,-12 1 0 0 0,-14 0 0 0 0,-5 6 0 0 0,-1-1 0 0 0,-5 1 0 0 0,-2-1 0 0 0,-4 0 0 0 0,2-3 0 0 0,1-1 0 0 0,-2 3 0 0 0,3 1 0 0 0,2-1 0 0 0,3-2 0 0 0,1 1 0 0 0,3-1 0 0 0,3-1 0 0 0,0-2 0 0 0,0-1 0 0 0,-1-1 0 0 0,1-1 0 0 0,1 0 0 0 0,-1 0 0 0 0,0 0 0 0 0,-2-1 0 0 0,8 1 0 0 0,8 0 0 0 0,16 0 0 0 0,12 0 0 0 0,7-6 0 0 0,7-2 0 0 0,1 1 0 0 0,2 1 0 0 0,3-1 0 0 0,-2 0 0 0 0,-1 2 0 0 0,-3 1 0 0 0,-2-4 0 0 0,-2-1 0 0 0,-1 1 0 0 0,-4-1 0 0 0,-4 1 0 0 0,-10 2 0 0 0,-10 2 0 0 0,-11 2 0 0 0,-6 0 0 0 0,-6 2 0 0 0,-2 0 0 0 0,0 0 0 0 0,-1 0 0 0 0,1 1 0 0 0,-1-1 0 0 0,1 1 0 0 0,0-1 0 0 0,-6 0 0 0 0,0 0 0 0 0,3 0 0 0 0,-3 0 0 0 0,-2 0 0 0 0,-4 0 0 0 0,1 0 0 0 0,-1 0 0 0 0,0 0 0 0 0,2 0 0 0 0,2 0 0 0 0,-1 0 0 0 0,0 0 0 0 0,6 0 0 0 0,0 0 0 0 0,2 0 0 0 0,0 0 0 0 0,2 0 0 0 0,-1 0 0 0 0,1 0 0 0 0,-11 5 0 0 0,-18 4 0 0 0,-20-2 0 0 0,-11-1 0 0 0,-14 4 0 0 0,-1 1 0 0 0,3-2 0 0 0,0-3 0 0 0,7-1 0 0 0,16-3 0 0 0,13-1 0 0 0,9-1 0 0 0,11 0 0 0 0,11 0 0 0 0,2-1 0 0 0,5 1 0 0 0,-1 0 0 0 0,5 2 0 0 0,8 2 0 0 0,8 0 0 0 0,12 5 0 0 0,6 1 0 0 0,10-1 0 0 0,4-2 0 0 0,3-3 0 0 0,5-1 0 0 0,4-2 0 0 0,-1 0 0 0 0,2-1 0 0 0,4-1 0 0 0,5 1 0 0 0,-4-1 0 0 0,-1 1 0 0 0,-3 0 0 0 0,-5 0 0 0 0,0 0 0 0 0,-1 0 0 0 0,-4 0 0 0 0,-4-4 0 0 0,-1 1 0 0 0,-6-4 0 0 0,-10-3 0 0 0,-9 0 0 0 0,-13 2 0 0 0,-10-4 0 0 0,-7 1 0 0 0,-6 1 0 0 0,-3 3 0 0 0,1 3 0 0 0,2 1 0 0 0,1-1 0 0 0,3 0 0 0 0,4 1 0 0 0,6-6 0 0 0,6-3 0 0 0,8 0 0 0 0,11-5 0 0 0,13 2 0 0 0,7 2 0 0 0,5 5 0 0 0,-1 0 0 0 0,2 1 0 0 0,-2 2 0 0 0,2-4 0 0 0,2-1 0 0 0,-2 2 0 0 0,-6-1 0 0 0,-8-2 0 0 0,-15 1 0 0 0,-15 2 0 0 0,-14 3 0 0 0,-5 2 0 0 0,-4 1 0 0 0,-4 2 0 0 0,0 0 0 0 0,2 0 0 0 0,5 0 0 0 0,3 1 0 0 0,2-1 0 0 0,2 0 0 0 0,12 1 0 0 0,10-1 0 0 0,9 0 0 0 0,10 0 0 0 0,10 0 0 0 0,4 0 0 0 0,6 0 0 0 0,3 0 0 0 0,-2 0 0 0 0,-2 0 0 0 0,-4 0 0 0 0,-4 0 0 0 0,0 0 0 0 0,-3 0 0 0 0,-11 0 0 0 0,-16 0 0 0 0,-11 2 0 0 0,-12 2 0 0 0,-13 6 0 0 0,-9 1 0 0 0,0 5 0 0 0,0-1 0 0 0,2 0 0 0 0,0-2 0 0 0,5 0 0 0 0,6-3 0 0 0,3-3 0 0 0,5 3 0 0 0,0 1 0 0 0,2-2 0 0 0,6-1 0 0 0,-1 0 0 0 0,7-2 0 0 0,8-2 0 0 0,14-1 0 0 0,11-2 0 0 0,6-1 0 0 0,6 0 0 0 0,5-1 0 0 0,-2 1 0 0 0,-3 0 0 0 0,-1-1 0 0 0,-4 1 0 0 0,0 0 0 0 0,-1 0 0 0 0,-6-6 0 0 0,-6-5 0 0 0,-10 0 0 0 0,-11 1 0 0 0,-9 2 0 0 0,2 4 0 0 0,5 1 0 0 0,10 2 0 0 0,9-3 0 0 0,11 1 0 0 0,13-6 0 0 0,5-2 0 0 0,-2 2 0 0 0,-1-4 0 0 0,-7-3 0 0 0,-11 2 0 0 0,-11 3 0 0 0,-11 3 0 0 0,-10 3 0 0 0,-5 3 0 0 0,-6 1 0 0 0,-2 1 0 0 0,-2 1 0 0 0,2-1 0 0 0,1 1 0 0 0,0-1 0 0 0,1 1 0 0 0,11-1 0 0 0,11 0 0 0 0,8 0 0 0 0,10 0 0 0 0,5 0 0 0 0,-1 6 0 0 0,-9 5 0 0 0,-10 6 0 0 0,-13 1 0 0 0,-8 0 0 0 0,-6-4 0 0 0,-2 3 0 0 0,-1-2 0 0 0,1 0 0 0 0,0-4 0 0 0,1 1 0 0 0,3 3 0 0 0,0-1 0 0 0,1 1 0 0 0,-2-3 0 0 0,4 3 0 0 0,4-1 0 0 0,9-3 0 0 0,7-7 0 0 0,6-4 0 0 0,4-4 0 0 0,5-8 0 0 0,1-5 0 0 0,1 1 0 0 0,-2-1 0 0 0,-1-2 0 0 0,4-2 0 0 0,0-3 0 0 0,-1 1 0 0 0,-2-4 0 0 0,2 2 0 0 0,-1 0 0 0 0,-1 0 0 0 0,-1 1 0 0 0,2-2 0 0 0,-1 1 0 0 0,1 2 0 0 0,-4-2 0 0 0,-1 7 0 0 0,-3 10 0 0 0,-10 5 0 0 0,-2 7 0 0 0,-2 9 0 0 0,2 4 0 0 0,-2 6 0 0 0,-5 2 0 0 0,-1 0 0 0 0,0 0 0 0 0,-4 1 0 0 0,0 0 0 0 0,2-3 0 0 0,2-3 0 0 0,2 1 0 0 0,-4 0 0 0 0,1-9 0 0 0,6-7 0 0 0,4-8 0 0 0,7-8 0 0 0,2-6 0 0 0,4 0 0 0 0,1-3 0 0 0,3 2 0 0 0,2 1 0 0 0,0 3 0 0 0,-2 2 0 0 0,3 2 0 0 0,-1-3 0 0 0,0-2 0 0 0,3-5 0 0 0,2 2 0 0 0,1 3 0 0 0,-3 8 0 0 0,-5 7 0 0 0,-3 10 0 0 0,-5 7 0 0 0,-2 2 0 0 0,-2 5 0 0 0,0 1 0 0 0,-1 2 0 0 0,0 0 0 0 0,-2-6 0 0 0,-2 1 0 0 0,1-1 0 0 0,-5-4 0 0 0,-1-2 0 0 0,-2 2 0 0 0,-5-1 0 0 0,1-7 0 0 0,3-7 0 0 0,4-8 0 0 0,5-2 0 0 0,5-6 0 0 0,2-4 0 0 0,2 2 0 0 0,2-3 0 0 0,-1-1 0 0 0,4-3 0 0 0,1 0 0 0 0,2 2 0 0 0,-3 4 0 0 0,-7 4 0 0 0,-9 6 0 0 0,-8 12 0 0 0,-5 7 0 0 0,1 7 0 0 0,-3 2 0 0 0,6-4 0 0 0,7-5 0 0 0,12-4 0 0 0,8-3 0 0 0,8 0 0 0 0,3-1 0 0 0,8 0 0 0 0,0-2 0 0 0,4-1 0 0 0,3-1 0 0 0,3 1 0 0 0,3-1 0 0 0,4-1 0 0 0,-1 1 0 0 0,1 0 0 0 0,1 0 0 0 0,-5 0 0 0 0,-1 0 0 0 0,4 0 0 0 0,-3 0 0 0 0,-5 0 0 0 0,-2 0 0 0 0,0 0 0 0 0,-4 0 0 0 0,-2 0 0 0 0,4 0 0 0 0,4 0 0 0 0,-2 0 0 0 0,-1 0 0 0 0,-3 0 0 0 0,-2 0 0 0 0,-9 0 0 0 0,-17 0 0 0 0,-13 0 0 0 0,-13 0 0 0 0,-10 0 0 0 0,-7 5 0 0 0,-8 3 0 0 0,-4 0 0 0 0,-2-2 0 0 0,-5 2 0 0 0,-7-2 0 0 0,-2-1 0 0 0,5-1 0 0 0,4 4 0 0 0,8 1 0 0 0,7-1 0 0 0,1-2 0 0 0,5-2 0 0 0,3-2 0 0 0,4 2 0 0 0,3 0 0 0 0,1 0 0 0 0,2-1 0 0 0,-2-1 0 0 0,10-1 0 0 0,13-1 0 0 0,10 0 0 0 0,13 0 0 0 0,11 0 0 0 0,12-6 0 0 0,14-2 0 0 0,14-6 0 0 0,11-6 0 0 0,8 1 0 0 0,-2-1 0 0 0,-8 4 0 0 0,-7 5 0 0 0,-6-2 0 0 0,-6 1 0 0 0,-9 3 0 0 0,-5 3 0 0 0,-6-1 0 0 0,-5 1 0 0 0,-5 2 0 0 0,-4 1 0 0 0,-7-5 0 0 0,0 0 0 0 0,-2 0 0 0 0,-4-1 0 0 0,-13 1 0 0 0,-19 2 0 0 0,-10 2 0 0 0,-8 1 0 0 0,-8 2 0 0 0,-9 1 0 0 0,-3 3 0 0 0,-2 1 0 0 0,-1 0 0 0 0,-1 0 0 0 0,0 1 0 0 0,1 1 0 0 0,1-2 0 0 0,0 6 0 0 0,-1-1 0 0 0,7 0 0 0 0,3-2 0 0 0,5 0 0 0 0,-1-1 0 0 0,5 0 0 0 0,4-3 0 0 0,-3 5 0 0 0,4 0 0 0 0,1 0 0 0 0,3-2 0 0 0,1 1 0 0 0,2 0 0 0 0,12-2 0 0 0,11-2 0 0 0,13-1 0 0 0,13-1 0 0 0,12-1 0 0 0,9 0 0 0 0,9 0 0 0 0,11-6 0 0 0,3-2 0 0 0,3-6 0 0 0,4-6 0 0 0,-1 0 0 0 0,4-2 0 0 0,-1 2 0 0 0,-2 2 0 0 0,-10 4 0 0 0,-7 4 0 0 0,-4-2 0 0 0,-5 1 0 0 0,-8 3 0 0 0,-1 2 0 0 0,-1-1 0 0 0,-4 1 0 0 0,-2 2 0 0 0,-3 1 0 0 0,-4 1 0 0 0,1 1 0 0 0,-7 1 0 0 0,-10 0 0 0 0,-9 0 0 0 0,-16 1 0 0 0,-15-1 0 0 0,-4 0 0 0 0,-5 7 0 0 0,-14 1 0 0 0,-5 2 0 0 0,-9 0 0 0 0,-3 4 0 0 0,-6 0 0 0 0,-6 2 0 0 0,2 1 0 0 0,0 1 0 0 0,2 5 0 0 0,6-3 0 0 0,7 0 0 0 0,8-5 0 0 0,6-4 0 0 0,8 2 0 0 0,7-3 0 0 0,6-1 0 0 0,3-2 0 0 0,6-1 0 0 0,5-1 0 0 0,1 0 0 0 0,8-2 0 0 0,10-1 0 0 0,15-2 0 0 0,12 1 0 0 0,6-2 0 0 0,3 1 0 0 0,3 0 0 0 0,-2 0 0 0 0,-1 0 0 0 0,-4-1 0 0 0,1 1 0 0 0,1-5 0 0 0,3-4 0 0 0,4 2 0 0 0,-2 1 0 0 0,2-1 0 0 0,-2 0 0 0 0,2 2 0 0 0,-3 1 0 0 0,-2-4 0 0 0,1-1 0 0 0,-2 1 0 0 0,-3 2 0 0 0,-3 2 0 0 0,-3 2 0 0 0,-1 0 0 0 0,-2 2 0 0 0,1 0 0 0 0,0 1 0 0 0,0-1 0 0 0,-6 1 0 0 0,-9-1 0 0 0,-13 0 0 0 0,-8 0 0 0 0,-9 0 0 0 0,-3 0 0 0 0,-8 0 0 0 0,0 0 0 0 0,-2 3 0 0 0,-4 1 0 0 0,2 0 0 0 0,-3-1 0 0 0,0 2 0 0 0,-3 0 0 0 0,2 0 0 0 0,3-2 0 0 0,4-1 0 0 0,4 2 0 0 0,2 1 0 0 0,1-1 0 0 0,0-1 0 0 0,4 5 0 0 0,2 1 0 0 0,-1-1 0 0 0,-1-2 0 0 0,11-5 0 0 0,7-2 0 0 0,13-2 0 0 0,6-3 0 0 0,10 1 0 0 0,6-4 0 0 0,1 1 0 0 0,3-5 0 0 0,2 1 0 0 0,4-2 0 0 0,-4 3 0 0 0,0-4 0 0 0,0 1 0 0 0,-2 0 0 0 0,-5 3 0 0 0,2-4 0 0 0,0 2 0 0 0,-1 3 0 0 0,-1 2 0 0 0,-3 1 0 0 0,0 1 0 0 0,-1 1 0 0 0,-3 2 0 0 0,-6-5 0 0 0,1 0 0 0 0,-1 0 0 0 0,4 2 0 0 0,0-1 0 0 0,-9 1 0 0 0,-11 1 0 0 0,-10 2 0 0 0,-8 0 0 0 0,-4 2 0 0 0,-7 1 0 0 0,-5 6 0 0 0,0 2 0 0 0,-3 3 0 0 0,-3-1 0 0 0,-2 5 0 0 0,1-2 0 0 0,-1 2 0 0 0,1-3 0 0 0,-2 2 0 0 0,2 0 0 0 0,-3 2 0 0 0,2 0 0 0 0,-1-1 0 0 0,0-2 0 0 0,5 2 0 0 0,-1-2 0 0 0,4 1 0 0 0,0-3 0 0 0,3-3 0 0 0,2-3 0 0 0,4 1 0 0 0,5 0 0 0 0,-2-3 0 0 0,4 6 0 0 0,6 0 0 0 0,10 0 0 0 0,10-3 0 0 0,6-2 0 0 0,8-1 0 0 0,1-2 0 0 0,1-1 0 0 0,5 0 0 0 0,2 0 0 0 0,0-1 0 0 0,0-2 0 0 0,-3-1 0 0 0,0 0 0 0 0,-5-3 0 0 0,-3 1 0 0 0,-3 2 0 0 0,1-3 0 0 0,2 0 0 0 0,2 2 0 0 0,0 2 0 0 0,-1-6 0 0 0,3 0 0 0 0,-1 1 0 0 0,2 2 0 0 0,-2 2 0 0 0,3 2 0 0 0,-1 1 0 0 0,-3 0 0 0 0,2 1 0 0 0,5 1 0 0 0,1-1 0 0 0,0 0 0 0 0,-1 1 0 0 0,2-1 0 0 0,3 0 0 0 0,-3 0 0 0 0,-3 0 0 0 0,2 0 0 0 0,2 0 0 0 0,-2 0 0 0 0,0 0 0 0 0,4 0 0 0 0,-2 0 0 0 0,3 0 0 0 0,4 0 0 0 0,1 0 0 0 0,-3 0 0 0 0,-2 0 0 0 0,-11 0 0 0 0,-12 0 0 0 0,-17 0 0 0 0,-14 0 0 0 0,-13 0 0 0 0,-4 0 0 0 0,-5 0 0 0 0,-1 3 0 0 0,-3 1 0 0 0,2 0 0 0 0,1-1 0 0 0,4-1 0 0 0,2 2 0 0 0,-2 1 0 0 0,3-1 0 0 0,0-1 0 0 0,-2-1 0 0 0,2-1 0 0 0,0 0 0 0 0,4 2 0 0 0,4 1 0 0 0,0-1 0 0 0,1 0 0 0 0,0-1 0 0 0,0 5 0 0 0,0 2 0 0 0,0-1 0 0 0,1-3 0 0 0,-1 0 0 0 0,2-3 0 0 0,9 0 0 0 0,11-2 0 0 0,8 0 0 0 0,11 0 0 0 0,9-1 0 0 0,11 1 0 0 0,8 0 0 0 0,8 0 0 0 0,5-1 0 0 0,0 1 0 0 0,1 0 0 0 0,-5 0 0 0 0,-1 0 0 0 0,-7 0 0 0 0,-9 0 0 0 0,-4 0 0 0 0,-4 0 0 0 0,-2 0 0 0 0,-1 0 0 0 0,-1 0 0 0 0,1 0 0 0 0,-2 0 0 0 0,1 0 0 0 0,-1 0 0 0 0,-10 0 0 0 0,-10 0 0 0 0,-9 0 0 0 0,-9 0 0 0 0,-4 0 0 0 0,-9 0 0 0 0,-6 0 0 0 0,-5 3 0 0 0,1 1 0 0 0,-3 0 0 0 0,1-1 0 0 0,-2-1 0 0 0,-3 0 0 0 0,-3-2 0 0 0,1 0 0 0 0,-1 0 0 0 0,0 7 0 0 0,-1 0 0 0 0,1 1 0 0 0,0-3 0 0 0,5-1 0 0 0,2-1 0 0 0,1-1 0 0 0,5-2 0 0 0,5 0 0 0 0,-1 0 0 0 0,-2 0 0 0 0,3-1 0 0 0,0 1 0 0 0,2 0 0 0 0,0 0 0 0 0,2 0 0 0 0,2 0 0 0 0,-1 0 0 0 0,1 0 0 0 0,11 0 0 0 0,10 0 0 0 0,9 0 0 0 0,9 0 0 0 0,5 0 0 0 0,6 0 0 0 0,0 0 0 0 0,5 0 0 0 0,4 0 0 0 0,-2 0 0 0 0,-3 0 0 0 0,5-6 0 0 0,-1-2 0 0 0,-2 0 0 0 0,-2 2 0 0 0,-2 2 0 0 0,0-2 0 0 0,-2 1 0 0 0,0 1 0 0 0,-1 1 0 0 0,-2-5 0 0 0,2-1 0 0 0,-1 1 0 0 0,1-1 0 0 0,0 1 0 0 0,1-4 0 0 0,-1 0 0 0 0,-4-2 0 0 0,-12 3 0 0 0,-11 3 0 0 0,-10 2 0 0 0,-7 3 0 0 0,-5 2 0 0 0,-2 0 0 0 0,0 1 0 0 0,-1 1 0 0 0,1-1 0 0 0,-1 1 0 0 0,1-1 0 0 0,-1 1 0 0 0,1-1 0 0 0,5 5 0 0 0,4 4 0 0 0,4-5 0 0 0,4-5 0 0 0,7-2 0 0 0,10-5 0 0 0,2-5 0 0 0,4-2 0 0 0,6 0 0 0 0,0-4 0 0 0,-1-2 0 0 0,5 3 0 0 0,-3-2 0 0 0,2 0 0 0 0,0 0 0 0 0,-2-2 0 0 0,3 2 0 0 0,-1 2 0 0 0,2-2 0 0 0,0 3 0 0 0,-5 0 0 0 0,1 4 0 0 0,-6 10 0 0 0,-7 8 0 0 0,-6 4 0 0 0,-5 6 0 0 0,-6 0 0 0 0,-7 1 0 0 0,2 0 0 0 0,-5 4 0 0 0,-1-2 0 0 0,3 0 0 0 0,1-5 0 0 0,4 4 0 0 0,-3-4 0 0 0,2 1 0 0 0,-1-3 0 0 0,3 3 0 0 0,-3-1 0 0 0,1 1 0 0 0,3 0 0 0 0,0-2 0 0 0,-5 3 0 0 0,1 2 0 0 0,3 4 0 0 0,3-5 0 0 0,6-5 0 0 0,6-7 0 0 0,8-10 0 0 0,3-8 0 0 0,1 0 0 0 0,-2-2 0 0 0,3 2 0 0 0,-2-2 0 0 0,0-1 0 0 0,-9 1 0 0 0,-9 5 0 0 0,-9 3 0 0 0,-2 9 0 0 0,-3 4 0 0 0,-4 3 0 0 0,-1 1 0 0 0,0 3 0 0 0,-2-1 0 0 0,3 4 0 0 0,2 2 0 0 0,-2-2 0 0 0,3 3 0 0 0,2 1 0 0 0,9-3 0 0 0,9-3 0 0 0,10-6 0 0 0,5-2 0 0 0,4-2 0 0 0,4-3 0 0 0,0 0 0 0 0,2-1 0 0 0,0 0 0 0 0,1 0 0 0 0,-2 1 0 0 0,-2 0 0 0 0,2-1 0 0 0,-5-5 0 0 0,-3-2 0 0 0,3 1 0 0 0,-7 1 0 0 0,-8 1 0 0 0,-11 3 0 0 0,-7 0 0 0 0,-5 2 0 0 0,-6 0 0 0 0,-2 0 0 0 0,-2 0 0 0 0,1 1 0 0 0,-2-1 0 0 0,1 0 0 0 0,2 0 0 0 0,0 0 0 0 0,0 0 0 0 0,0 0 0 0 0,0 0 0 0 0,2 0 0 0 0,-2 0 0 0 0,1 0 0 0 0,5-3 0 0 0,5-7 0 0 0,11-1 0 0 0,9 1 0 0 0,7-2 0 0 0,9 3 0 0 0,8 1 0 0 0,7 4 0 0 0,0 1 0 0 0,3 2 0 0 0,1 1 0 0 0,2 0 0 0 0,-3 0 0 0 0,0 1 0 0 0,-1-1 0 0 0,-3 0 0 0 0,-6 1 0 0 0,-1-1 0 0 0,-3 0 0 0 0,-1 0 0 0 0,0 0 0 0 0,1 0 0 0 0,-1 0 0 0 0,-2 0 0 0 0,1 0 0 0 0,0 0 0 0 0,1 0 0 0 0,-3-3 0 0 0,-6-2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7"/>
    </inkml:context>
    <inkml:brush xml:id="br0">
      <inkml:brushProperty name="width" value="0.1" units="cm"/>
      <inkml:brushProperty name="height" value="0.1" units="cm"/>
    </inkml:brush>
  </inkml:definitions>
  <inkml:trace contextRef="#ctx0" brushRef="#br0">13891 8308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8"/>
    </inkml:context>
    <inkml:brush xml:id="br0">
      <inkml:brushProperty name="width" value="0.1" units="cm"/>
      <inkml:brushProperty name="height" value="0.1" units="cm"/>
    </inkml:brush>
  </inkml:definitions>
  <inkml:trace contextRef="#ctx0" brushRef="#br0">9319 2932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19"/>
    </inkml:context>
    <inkml:brush xml:id="br0">
      <inkml:brushProperty name="width" value="0.1" units="cm"/>
      <inkml:brushProperty name="height" value="0.1" units="cm"/>
    </inkml:brush>
  </inkml:definitions>
  <inkml:trace contextRef="#ctx0" brushRef="#br0">11717 12826 16383 0 0,'-6'0'0'0'0,"-5"0"0"0"0,-3-6 0 0 0,-6-2 0 0 0,-2 1 0 0 0,-3 0 0 0 0,-1 0 0 0 0,2 0 0 0 0,-2 2 0 0 0,1 2 0 0 0,-1 1 0 0 0,1 1 0 0 0,-2 0 0 0 0,2 1 0 0 0,1 1 0 0 0,0-1 0 0 0,-1 0 0 0 0,0 1 0 0 0,0-1 0 0 0,-1 0 0 0 0,0 0 0 0 0,2 0 0 0 0,0 0 0 0 0,0 0 0 0 0,10 0 0 0 0,11 0 0 0 0,9 0 0 0 0,9 0 0 0 0,5 0 0 0 0,5 0 0 0 0,1 0 0 0 0,3 0 0 0 0,-2 0 0 0 0,5 0 0 0 0,-2 0 0 0 0,2 0 0 0 0,-3 0 0 0 0,3 0 0 0 0,2 0 0 0 0,-2 0 0 0 0,0 0 0 0 0,-3 0 0 0 0,-3 0 0 0 0,0 0 0 0 0,-3 0 0 0 0,3 0 0 0 0,-2 0 0 0 0,2 0 0 0 0,0 0 0 0 0,-3 0 0 0 0,-4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0"/>
    </inkml:context>
    <inkml:brush xml:id="br0">
      <inkml:brushProperty name="width" value="0.1" units="cm"/>
      <inkml:brushProperty name="height" value="0.1" units="cm"/>
    </inkml:brush>
  </inkml:definitions>
  <inkml:trace contextRef="#ctx0" brushRef="#br0">17595 11208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1"/>
    </inkml:context>
    <inkml:brush xml:id="br0">
      <inkml:brushProperty name="width" value="0.1" units="cm"/>
      <inkml:brushProperty name="height" value="0.1" units="cm"/>
    </inkml:brush>
  </inkml:definitions>
  <inkml:trace contextRef="#ctx0" brushRef="#br0">17023 11102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2"/>
    </inkml:context>
    <inkml:brush xml:id="br0">
      <inkml:brushProperty name="width" value="0.1" units="cm"/>
      <inkml:brushProperty name="height" value="0.1" units="cm"/>
    </inkml:brush>
  </inkml:definitions>
  <inkml:trace contextRef="#ctx0" brushRef="#br0">17023 11102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3"/>
    </inkml:context>
    <inkml:brush xml:id="br0">
      <inkml:brushProperty name="width" value="0.1" units="cm"/>
      <inkml:brushProperty name="height" value="0.1" units="cm"/>
    </inkml:brush>
  </inkml:definitions>
  <inkml:trace contextRef="#ctx0" brushRef="#br0">17023 11102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4"/>
    </inkml:context>
    <inkml:brush xml:id="br0">
      <inkml:brushProperty name="width" value="0.1" units="cm"/>
      <inkml:brushProperty name="height" value="0.1" units="cm"/>
    </inkml:brush>
  </inkml:definitions>
  <inkml:trace contextRef="#ctx0" brushRef="#br0">17023 11102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5"/>
    </inkml:context>
    <inkml:brush xml:id="br0">
      <inkml:brushProperty name="width" value="0.1" units="cm"/>
      <inkml:brushProperty name="height" value="0.1" units="cm"/>
    </inkml:brush>
  </inkml:definitions>
  <inkml:trace contextRef="#ctx0" brushRef="#br0">17023 11102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5T16:08:13.026"/>
    </inkml:context>
    <inkml:brush xml:id="br0">
      <inkml:brushProperty name="width" value="0.1" units="cm"/>
      <inkml:brushProperty name="height" value="0.1" units="cm"/>
    </inkml:brush>
  </inkml:definitions>
  <inkml:trace contextRef="#ctx0" brushRef="#br0">13891 8308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8</a:t>
            </a:fld>
            <a:endParaRPr lang="en-US" dirty="0"/>
          </a:p>
        </p:txBody>
      </p:sp>
    </p:spTree>
    <p:extLst>
      <p:ext uri="{BB962C8B-B14F-4D97-AF65-F5344CB8AC3E}">
        <p14:creationId xmlns:p14="http://schemas.microsoft.com/office/powerpoint/2010/main" val="134054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13</a:t>
            </a:fld>
            <a:endParaRPr lang="en-US" dirty="0"/>
          </a:p>
        </p:txBody>
      </p:sp>
    </p:spTree>
    <p:extLst>
      <p:ext uri="{BB962C8B-B14F-4D97-AF65-F5344CB8AC3E}">
        <p14:creationId xmlns:p14="http://schemas.microsoft.com/office/powerpoint/2010/main" val="186937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ADF348-2A86-4531-BD4E-BD8C0BBDAD47}" type="slidenum">
              <a:rPr lang="en-US" smtClean="0"/>
              <a:t>18</a:t>
            </a:fld>
            <a:endParaRPr lang="en-US" dirty="0"/>
          </a:p>
        </p:txBody>
      </p:sp>
    </p:spTree>
    <p:extLst>
      <p:ext uri="{BB962C8B-B14F-4D97-AF65-F5344CB8AC3E}">
        <p14:creationId xmlns:p14="http://schemas.microsoft.com/office/powerpoint/2010/main" val="333966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ADF348-2A86-4531-BD4E-BD8C0BBDAD47}" type="slidenum">
              <a:rPr lang="en-US" smtClean="0"/>
              <a:t>44</a:t>
            </a:fld>
            <a:endParaRPr lang="en-US" dirty="0"/>
          </a:p>
        </p:txBody>
      </p:sp>
    </p:spTree>
    <p:extLst>
      <p:ext uri="{BB962C8B-B14F-4D97-AF65-F5344CB8AC3E}">
        <p14:creationId xmlns:p14="http://schemas.microsoft.com/office/powerpoint/2010/main" val="79354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45</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VAIBHAV SINGH</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VAIBHAV SINGH</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VAIBHAV SINGH</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VAIBHAV SINGH</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VAIBHAV SINGH</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VAIBHAV SINGH</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VAIBHAV SINGH</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VAIBHAV SINGH</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mfidie.com/prayer-high-five-emoji-people-confus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xml"/><Relationship Id="rId7" Type="http://schemas.openxmlformats.org/officeDocument/2006/relationships/customXml" Target="../ink/ink3.xml"/><Relationship Id="rId12" Type="http://schemas.openxmlformats.org/officeDocument/2006/relationships/customXml" Target="../ink/ink7.xml"/><Relationship Id="rId17" Type="http://schemas.openxmlformats.org/officeDocument/2006/relationships/image" Target="../media/image2.png"/><Relationship Id="rId2" Type="http://schemas.openxmlformats.org/officeDocument/2006/relationships/customXml" Target="../ink/ink1.xml"/><Relationship Id="rId16"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customXml" Target="../ink/ink10.xml"/><Relationship Id="rId10" Type="http://schemas.openxmlformats.org/officeDocument/2006/relationships/customXml" Target="../ink/ink5.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customXml" Target="../ink/ink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0" y="0"/>
            <a:ext cx="7086600" cy="6858000"/>
          </a:xfrm>
          <a:solidFill>
            <a:schemeClr val="tx1">
              <a:lumMod val="50000"/>
              <a:lumOff val="50000"/>
            </a:schemeClr>
          </a:solidFill>
        </p:spPr>
        <p:txBody>
          <a:bodyPr/>
          <a:lstStyle/>
          <a:p>
            <a:r>
              <a:rPr lang="en-US" sz="6000" dirty="0">
                <a:latin typeface="Algerian" panose="04020705040A02060702" pitchFamily="82" charset="0"/>
              </a:rPr>
              <a:t>Cricket world cup 2023 analysis</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7242464" y="0"/>
            <a:ext cx="4949536" cy="6858000"/>
          </a:xfrm>
          <a:solidFill>
            <a:schemeClr val="bg1"/>
          </a:solidFill>
        </p:spPr>
        <p:txBody>
          <a:bodyPr>
            <a:normAutofit/>
          </a:bodyPr>
          <a:lstStyle/>
          <a:p>
            <a:r>
              <a:rPr lang="en-US" sz="3600" b="1" dirty="0">
                <a:latin typeface="Agency FB" panose="020B0503020202020204" pitchFamily="34" charset="0"/>
              </a:rPr>
              <a:t>BY: SOHINI ROY CHOWDHURY</a:t>
            </a:r>
          </a:p>
          <a:p>
            <a:r>
              <a:rPr lang="en-US" sz="3600" b="1" dirty="0">
                <a:latin typeface="Agency FB" panose="020B0503020202020204" pitchFamily="34" charset="0"/>
              </a:rPr>
              <a:t>BATCH: MIP-ML-08</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525" y="664433"/>
            <a:ext cx="6257281" cy="2060858"/>
          </a:xfrm>
          <a:solidFill>
            <a:schemeClr val="accent6">
              <a:lumMod val="75000"/>
            </a:schemeClr>
          </a:solidFill>
        </p:spPr>
        <p:txBody>
          <a:bodyPr vert="horz" lIns="91440" tIns="45720" rIns="91440" bIns="45720" rtlCol="0" anchor="ctr">
            <a:normAutofit/>
          </a:bodyPr>
          <a:lstStyle/>
          <a:p>
            <a:pPr algn="ctr">
              <a:lnSpc>
                <a:spcPct val="90000"/>
              </a:lnSpc>
              <a:spcBef>
                <a:spcPct val="0"/>
              </a:spcBef>
            </a:pPr>
            <a:r>
              <a:rPr lang="en-US" sz="5100" kern="1200" cap="all" spc="120" baseline="0" dirty="0">
                <a:latin typeface="+mj-lt"/>
                <a:ea typeface="+mj-ea"/>
                <a:cs typeface="+mj-cs"/>
              </a:rPr>
              <a:t>Dataset </a:t>
            </a:r>
            <a:r>
              <a:rPr lang="en-US" sz="5100" dirty="0"/>
              <a:t>information</a:t>
            </a:r>
            <a:endParaRPr lang="en-US" sz="5100" kern="1200" cap="all" spc="120" baseline="0" dirty="0">
              <a:solidFill>
                <a:schemeClr val="bg1"/>
              </a:solidFill>
              <a:latin typeface="+mj-lt"/>
              <a:ea typeface="+mj-ea"/>
              <a:cs typeface="+mj-cs"/>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3071909"/>
            <a:ext cx="4924426" cy="2795492"/>
          </a:xfrm>
        </p:spPr>
        <p:txBody>
          <a:bodyPr vert="horz" lIns="91440" tIns="45720" rIns="91440" bIns="45720" rtlCol="0" anchor="t">
            <a:normAutofit/>
          </a:bodyPr>
          <a:lstStyle/>
          <a:p>
            <a:r>
              <a:rPr lang="en-US" dirty="0">
                <a:solidFill>
                  <a:schemeClr val="tx1"/>
                </a:solidFill>
              </a:rPr>
              <a:t>We can observe the information of the dataset like </a:t>
            </a:r>
            <a:r>
              <a:rPr lang="en-US" dirty="0" err="1">
                <a:solidFill>
                  <a:schemeClr val="tx1"/>
                </a:solidFill>
              </a:rPr>
              <a:t>RangeIndex</a:t>
            </a:r>
            <a:r>
              <a:rPr lang="en-US" dirty="0">
                <a:solidFill>
                  <a:schemeClr val="tx1"/>
                </a:solidFill>
              </a:rPr>
              <a:t>, Number of columns, data types, non-null count and the number of records of each attribute.</a:t>
            </a:r>
          </a:p>
        </p:txBody>
      </p:sp>
      <p:pic>
        <p:nvPicPr>
          <p:cNvPr id="5" name="Picture Placeholder 4">
            <a:extLst>
              <a:ext uri="{FF2B5EF4-FFF2-40B4-BE49-F238E27FC236}">
                <a16:creationId xmlns:a16="http://schemas.microsoft.com/office/drawing/2014/main" id="{9B61D45B-511E-002B-7441-497E40F01B5E}"/>
              </a:ext>
            </a:extLst>
          </p:cNvPr>
          <p:cNvPicPr>
            <a:picLocks noGrp="1" noChangeAspect="1"/>
          </p:cNvPicPr>
          <p:nvPr>
            <p:ph type="pic" sz="quarter" idx="15"/>
          </p:nvPr>
        </p:nvPicPr>
        <p:blipFill rotWithShape="1">
          <a:blip r:embed="rId2"/>
          <a:srcRect l="613" t="192" r="409" b="-192"/>
          <a:stretch/>
        </p:blipFill>
        <p:spPr>
          <a:xfrm>
            <a:off x="6776467" y="664432"/>
            <a:ext cx="4895640" cy="5522198"/>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10</a:t>
            </a:fld>
            <a:endParaRPr lang="en-US"/>
          </a:p>
        </p:txBody>
      </p:sp>
    </p:spTree>
    <p:extLst>
      <p:ext uri="{BB962C8B-B14F-4D97-AF65-F5344CB8AC3E}">
        <p14:creationId xmlns:p14="http://schemas.microsoft.com/office/powerpoint/2010/main" val="334841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438" y="640080"/>
            <a:ext cx="4500737" cy="2194560"/>
          </a:xfrm>
        </p:spPr>
        <p:txBody>
          <a:bodyPr vert="horz" lIns="91440" tIns="45720" rIns="91440" bIns="45720" rtlCol="0" anchor="ctr">
            <a:normAutofit/>
          </a:bodyPr>
          <a:lstStyle/>
          <a:p>
            <a:pPr>
              <a:lnSpc>
                <a:spcPct val="90000"/>
              </a:lnSpc>
              <a:spcBef>
                <a:spcPct val="0"/>
              </a:spcBef>
            </a:pPr>
            <a:r>
              <a:rPr lang="en-US" sz="6100" kern="1200" cap="all" spc="120" baseline="0" dirty="0">
                <a:solidFill>
                  <a:schemeClr val="bg1"/>
                </a:solidFill>
                <a:latin typeface="+mj-lt"/>
                <a:ea typeface="+mj-ea"/>
                <a:cs typeface="+mj-cs"/>
              </a:rPr>
              <a:t>Dataset description</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438" y="2916936"/>
            <a:ext cx="4500737" cy="3264408"/>
          </a:xfrm>
          <a:noFill/>
        </p:spPr>
        <p:txBody>
          <a:bodyPr vert="horz" lIns="91440" tIns="45720" rIns="91440" bIns="45720" rtlCol="0" anchor="t">
            <a:normAutofit/>
          </a:bodyPr>
          <a:lstStyle/>
          <a:p>
            <a:r>
              <a:rPr lang="en-US" dirty="0"/>
              <a:t>We can observe the statistical measures like mean, standard deviation, maximum and minimum values along with various quartile ranges for our dataset.</a:t>
            </a:r>
          </a:p>
        </p:txBody>
      </p:sp>
      <p:pic>
        <p:nvPicPr>
          <p:cNvPr id="6" name="Picture Placeholder 5">
            <a:extLst>
              <a:ext uri="{FF2B5EF4-FFF2-40B4-BE49-F238E27FC236}">
                <a16:creationId xmlns:a16="http://schemas.microsoft.com/office/drawing/2014/main" id="{156A453B-9D18-7DAA-DA5F-5E9ABEDC20E0}"/>
              </a:ext>
            </a:extLst>
          </p:cNvPr>
          <p:cNvPicPr>
            <a:picLocks noGrp="1" noChangeAspect="1"/>
          </p:cNvPicPr>
          <p:nvPr>
            <p:ph type="pic" sz="quarter" idx="15"/>
          </p:nvPr>
        </p:nvPicPr>
        <p:blipFill rotWithShape="1">
          <a:blip r:embed="rId2"/>
          <a:srcRect l="1421" t="1130" r="-250" b="-1923"/>
          <a:stretch/>
        </p:blipFill>
        <p:spPr>
          <a:xfrm>
            <a:off x="6741822" y="2144258"/>
            <a:ext cx="4795019" cy="2569484"/>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11</a:t>
            </a:fld>
            <a:endParaRPr lang="en-US"/>
          </a:p>
        </p:txBody>
      </p:sp>
    </p:spTree>
    <p:extLst>
      <p:ext uri="{BB962C8B-B14F-4D97-AF65-F5344CB8AC3E}">
        <p14:creationId xmlns:p14="http://schemas.microsoft.com/office/powerpoint/2010/main" val="106727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438" y="640080"/>
            <a:ext cx="4500737" cy="2194560"/>
          </a:xfrm>
        </p:spPr>
        <p:txBody>
          <a:bodyPr vert="horz" lIns="91440" tIns="45720" rIns="91440" bIns="45720" rtlCol="0" anchor="ctr">
            <a:normAutofit/>
          </a:bodyPr>
          <a:lstStyle/>
          <a:p>
            <a:pPr>
              <a:lnSpc>
                <a:spcPct val="90000"/>
              </a:lnSpc>
              <a:spcBef>
                <a:spcPct val="0"/>
              </a:spcBef>
            </a:pPr>
            <a:r>
              <a:rPr lang="en-US" sz="5100" kern="1200" cap="all" spc="120" baseline="0">
                <a:solidFill>
                  <a:schemeClr val="bg1"/>
                </a:solidFill>
                <a:latin typeface="+mj-lt"/>
                <a:ea typeface="+mj-ea"/>
                <a:cs typeface="+mj-cs"/>
              </a:rPr>
              <a:t>Null count of each attributes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438" y="2916936"/>
            <a:ext cx="4500737" cy="3264408"/>
          </a:xfrm>
        </p:spPr>
        <p:txBody>
          <a:bodyPr vert="horz" lIns="91440" tIns="45720" rIns="91440" bIns="45720" rtlCol="0" anchor="t">
            <a:normAutofit/>
          </a:bodyPr>
          <a:lstStyle/>
          <a:p>
            <a:pPr>
              <a:lnSpc>
                <a:spcPct val="91000"/>
              </a:lnSpc>
            </a:pPr>
            <a:r>
              <a:rPr lang="en-US" sz="900"/>
              <a:t>Here we see the null count of:</a:t>
            </a:r>
          </a:p>
          <a:p>
            <a:pPr marL="342900" indent="-342900">
              <a:lnSpc>
                <a:spcPct val="91000"/>
              </a:lnSpc>
              <a:buChar char="•"/>
            </a:pPr>
            <a:r>
              <a:rPr lang="en-US" sz="900"/>
              <a:t>'wkts': 846</a:t>
            </a:r>
          </a:p>
          <a:p>
            <a:pPr marL="342900" indent="-342900">
              <a:lnSpc>
                <a:spcPct val="91000"/>
              </a:lnSpc>
              <a:buChar char="•"/>
            </a:pPr>
            <a:r>
              <a:rPr lang="en-US" sz="900"/>
              <a:t>'overs': 846</a:t>
            </a:r>
          </a:p>
          <a:p>
            <a:pPr marL="342900" indent="-342900">
              <a:lnSpc>
                <a:spcPct val="91000"/>
              </a:lnSpc>
              <a:buChar char="•"/>
            </a:pPr>
            <a:r>
              <a:rPr lang="en-US" sz="900"/>
              <a:t>'mdns': 846</a:t>
            </a:r>
          </a:p>
          <a:p>
            <a:pPr marL="342900" indent="-342900">
              <a:lnSpc>
                <a:spcPct val="91000"/>
              </a:lnSpc>
              <a:buChar char="•"/>
            </a:pPr>
            <a:r>
              <a:rPr lang="en-US" sz="900"/>
              <a:t>'econ': 846</a:t>
            </a:r>
          </a:p>
          <a:p>
            <a:pPr marL="342900" indent="-342900">
              <a:lnSpc>
                <a:spcPct val="91000"/>
              </a:lnSpc>
              <a:buChar char="•"/>
            </a:pPr>
            <a:r>
              <a:rPr lang="en-US" sz="900"/>
              <a:t>'4s': 562</a:t>
            </a:r>
          </a:p>
          <a:p>
            <a:pPr marL="342900" indent="-342900">
              <a:lnSpc>
                <a:spcPct val="91000"/>
              </a:lnSpc>
              <a:buChar char="•"/>
            </a:pPr>
            <a:r>
              <a:rPr lang="en-US" sz="900"/>
              <a:t>'6s': 562</a:t>
            </a:r>
          </a:p>
          <a:p>
            <a:pPr marL="342900" indent="-342900">
              <a:lnSpc>
                <a:spcPct val="91000"/>
              </a:lnSpc>
              <a:buChar char="•"/>
            </a:pPr>
            <a:r>
              <a:rPr lang="en-US" sz="900"/>
              <a:t>'sr': 562</a:t>
            </a:r>
          </a:p>
          <a:p>
            <a:pPr marL="342900" indent="-342900">
              <a:lnSpc>
                <a:spcPct val="91000"/>
              </a:lnSpc>
              <a:buChar char="•"/>
            </a:pPr>
            <a:r>
              <a:rPr lang="en-US" sz="900"/>
              <a:t>'not_out': 562</a:t>
            </a:r>
          </a:p>
          <a:p>
            <a:pPr marL="342900" indent="-342900">
              <a:lnSpc>
                <a:spcPct val="91000"/>
              </a:lnSpc>
              <a:buChar char="•"/>
            </a:pPr>
            <a:r>
              <a:rPr lang="en-US" sz="900"/>
              <a:t>'mins': 562</a:t>
            </a:r>
          </a:p>
          <a:p>
            <a:pPr>
              <a:lnSpc>
                <a:spcPct val="91000"/>
              </a:lnSpc>
            </a:pPr>
            <a:r>
              <a:rPr lang="en-US" sz="900"/>
              <a:t>All other attributes have zero null values</a:t>
            </a:r>
          </a:p>
        </p:txBody>
      </p:sp>
      <p:pic>
        <p:nvPicPr>
          <p:cNvPr id="5" name="Picture Placeholder 4">
            <a:extLst>
              <a:ext uri="{FF2B5EF4-FFF2-40B4-BE49-F238E27FC236}">
                <a16:creationId xmlns:a16="http://schemas.microsoft.com/office/drawing/2014/main" id="{68C78FBF-7443-FB48-B49F-D1DE3D465DFC}"/>
              </a:ext>
            </a:extLst>
          </p:cNvPr>
          <p:cNvPicPr>
            <a:picLocks noGrp="1" noChangeAspect="1"/>
          </p:cNvPicPr>
          <p:nvPr>
            <p:ph type="pic" sz="quarter" idx="15"/>
          </p:nvPr>
        </p:nvPicPr>
        <p:blipFill rotWithShape="1">
          <a:blip r:embed="rId2"/>
          <a:srcRect l="-288" r="19885" b="1747"/>
          <a:stretch/>
        </p:blipFill>
        <p:spPr>
          <a:xfrm>
            <a:off x="6741822" y="1392807"/>
            <a:ext cx="4795019" cy="4072385"/>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12</a:t>
            </a:fld>
            <a:endParaRPr lang="en-US"/>
          </a:p>
        </p:txBody>
      </p:sp>
    </p:spTree>
    <p:extLst>
      <p:ext uri="{BB962C8B-B14F-4D97-AF65-F5344CB8AC3E}">
        <p14:creationId xmlns:p14="http://schemas.microsoft.com/office/powerpoint/2010/main" val="387061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p:txBody>
          <a:bodyPr/>
          <a:lstStyle/>
          <a:p>
            <a:r>
              <a:rPr lang="en-US" dirty="0"/>
              <a:t>Data preprocessing</a:t>
            </a:r>
          </a:p>
        </p:txBody>
      </p:sp>
      <p:sp>
        <p:nvSpPr>
          <p:cNvPr id="24" name="Content Placeholder 23">
            <a:extLst>
              <a:ext uri="{FF2B5EF4-FFF2-40B4-BE49-F238E27FC236}">
                <a16:creationId xmlns:a16="http://schemas.microsoft.com/office/drawing/2014/main" id="{D593D767-CBED-4343-BF82-E91FA5BF5521}"/>
              </a:ext>
            </a:extLst>
          </p:cNvPr>
          <p:cNvSpPr>
            <a:spLocks noGrp="1"/>
          </p:cNvSpPr>
          <p:nvPr>
            <p:ph type="body" idx="1"/>
          </p:nvPr>
        </p:nvSpPr>
        <p:spPr/>
        <p:txBody>
          <a:bodyPr vert="horz" lIns="91440" tIns="45720" rIns="91440" bIns="45720" rtlCol="0" anchor="t">
            <a:normAutofit/>
          </a:bodyPr>
          <a:lstStyle/>
          <a:p>
            <a:r>
              <a:rPr lang="en-US" dirty="0"/>
              <a:t>We'll transform the raw data into an understandable form for suitable analysis.</a:t>
            </a:r>
          </a:p>
        </p:txBody>
      </p:sp>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dirty="0" smtClean="0"/>
              <a:pPr/>
              <a:t>13</a:t>
            </a:fld>
            <a:endParaRPr lang="en-US" dirty="0"/>
          </a:p>
        </p:txBody>
      </p:sp>
    </p:spTree>
    <p:extLst>
      <p:ext uri="{BB962C8B-B14F-4D97-AF65-F5344CB8AC3E}">
        <p14:creationId xmlns:p14="http://schemas.microsoft.com/office/powerpoint/2010/main" val="322229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lnSpc>
                <a:spcPct val="90000"/>
              </a:lnSpc>
              <a:spcBef>
                <a:spcPct val="0"/>
              </a:spcBef>
            </a:pPr>
            <a:r>
              <a:rPr lang="en-US" sz="7200"/>
              <a:t>Data cleaning</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1644" y="5745015"/>
            <a:ext cx="10268712" cy="517315"/>
          </a:xfrm>
        </p:spPr>
        <p:txBody>
          <a:bodyPr vert="horz" lIns="91440" tIns="45720" rIns="91440" bIns="45720" rtlCol="0" anchor="ctr">
            <a:normAutofit/>
          </a:bodyPr>
          <a:lstStyle/>
          <a:p>
            <a:pPr algn="ctr"/>
            <a:r>
              <a:rPr lang="en-US"/>
              <a:t>Renaming the two attributes '4s' and '6s' with 'Fours' and 'Sixes' respectively.</a:t>
            </a:r>
          </a:p>
        </p:txBody>
      </p:sp>
      <p:pic>
        <p:nvPicPr>
          <p:cNvPr id="5" name="Picture Placeholder 4">
            <a:extLst>
              <a:ext uri="{FF2B5EF4-FFF2-40B4-BE49-F238E27FC236}">
                <a16:creationId xmlns:a16="http://schemas.microsoft.com/office/drawing/2014/main" id="{2480F04D-491A-0544-F8D9-D3A291DD3CEE}"/>
              </a:ext>
            </a:extLst>
          </p:cNvPr>
          <p:cNvPicPr>
            <a:picLocks noGrp="1" noChangeAspect="1"/>
          </p:cNvPicPr>
          <p:nvPr>
            <p:ph type="pic" sz="quarter" idx="15"/>
          </p:nvPr>
        </p:nvPicPr>
        <p:blipFill rotWithShape="1">
          <a:blip r:embed="rId2"/>
          <a:srcRect l="-1402" r="-229" b="2014"/>
          <a:stretch/>
        </p:blipFill>
        <p:spPr>
          <a:xfrm>
            <a:off x="2617830" y="269159"/>
            <a:ext cx="6945755" cy="3685913"/>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14</a:t>
            </a:fld>
            <a:endParaRPr lang="en-US">
              <a:solidFill>
                <a:schemeClr val="bg1"/>
              </a:solidFill>
            </a:endParaRPr>
          </a:p>
        </p:txBody>
      </p:sp>
    </p:spTree>
    <p:extLst>
      <p:ext uri="{BB962C8B-B14F-4D97-AF65-F5344CB8AC3E}">
        <p14:creationId xmlns:p14="http://schemas.microsoft.com/office/powerpoint/2010/main" val="392549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Team performance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85000" lnSpcReduction="10000"/>
          </a:bodyPr>
          <a:lstStyle/>
          <a:p>
            <a:r>
              <a:rPr lang="en-US" dirty="0"/>
              <a:t>This is our first task to perform, where we'll explore team-wise performance metrices, analyze runs scored, wickets taken and identify the top-performing teams.</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394981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a:xfrm>
            <a:off x="961644" y="0"/>
            <a:ext cx="10268712" cy="3136392"/>
          </a:xfrm>
        </p:spPr>
        <p:txBody>
          <a:bodyPr/>
          <a:lstStyle/>
          <a:p>
            <a:r>
              <a:rPr lang="en-US" dirty="0"/>
              <a:t>Explore team-wise performance metrics</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16</a:t>
            </a:fld>
            <a:endParaRPr lang="en-US" dirty="0"/>
          </a:p>
        </p:txBody>
      </p:sp>
      <p:pic>
        <p:nvPicPr>
          <p:cNvPr id="5" name="Picture 4">
            <a:extLst>
              <a:ext uri="{FF2B5EF4-FFF2-40B4-BE49-F238E27FC236}">
                <a16:creationId xmlns:a16="http://schemas.microsoft.com/office/drawing/2014/main" id="{75F445A0-EBF8-EEFB-605F-3DD51094D603}"/>
              </a:ext>
            </a:extLst>
          </p:cNvPr>
          <p:cNvPicPr>
            <a:picLocks noChangeAspect="1"/>
          </p:cNvPicPr>
          <p:nvPr/>
        </p:nvPicPr>
        <p:blipFill>
          <a:blip r:embed="rId2"/>
          <a:stretch>
            <a:fillRect/>
          </a:stretch>
        </p:blipFill>
        <p:spPr>
          <a:xfrm>
            <a:off x="7122869" y="3240403"/>
            <a:ext cx="3789689" cy="3378605"/>
          </a:xfrm>
          <a:prstGeom prst="rect">
            <a:avLst/>
          </a:prstGeom>
        </p:spPr>
      </p:pic>
      <p:pic>
        <p:nvPicPr>
          <p:cNvPr id="7" name="Picture 6">
            <a:extLst>
              <a:ext uri="{FF2B5EF4-FFF2-40B4-BE49-F238E27FC236}">
                <a16:creationId xmlns:a16="http://schemas.microsoft.com/office/drawing/2014/main" id="{97BBE693-9D2E-FF50-01D2-70BDE55985DC}"/>
              </a:ext>
            </a:extLst>
          </p:cNvPr>
          <p:cNvPicPr>
            <a:picLocks noChangeAspect="1"/>
          </p:cNvPicPr>
          <p:nvPr/>
        </p:nvPicPr>
        <p:blipFill>
          <a:blip r:embed="rId3"/>
          <a:stretch>
            <a:fillRect/>
          </a:stretch>
        </p:blipFill>
        <p:spPr>
          <a:xfrm>
            <a:off x="1103205" y="3976422"/>
            <a:ext cx="5672084" cy="1489196"/>
          </a:xfrm>
          <a:prstGeom prst="rect">
            <a:avLst/>
          </a:prstGeom>
        </p:spPr>
      </p:pic>
    </p:spTree>
    <p:extLst>
      <p:ext uri="{BB962C8B-B14F-4D97-AF65-F5344CB8AC3E}">
        <p14:creationId xmlns:p14="http://schemas.microsoft.com/office/powerpoint/2010/main" val="294183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nSpc>
                <a:spcPct val="90000"/>
              </a:lnSpc>
              <a:spcBef>
                <a:spcPct val="0"/>
              </a:spcBef>
            </a:pPr>
            <a:r>
              <a:rPr lang="en-US" sz="6800">
                <a:solidFill>
                  <a:schemeClr val="tx1"/>
                </a:solidFill>
              </a:rPr>
              <a:t>Team which took highest wickets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barplot</a:t>
            </a:r>
            <a:r>
              <a:rPr lang="en-US" sz="3300" dirty="0"/>
              <a:t>, we observe that the highest wicket-</a:t>
            </a:r>
            <a:r>
              <a:rPr lang="en-US" sz="3300"/>
              <a:t>taking team is India with 94 wickets.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17</a:t>
            </a:fld>
            <a:endParaRPr lang="en-US">
              <a:solidFill>
                <a:schemeClr val="bg1"/>
              </a:solidFill>
            </a:endParaRPr>
          </a:p>
        </p:txBody>
      </p:sp>
      <p:pic>
        <p:nvPicPr>
          <p:cNvPr id="9" name="Picture 8">
            <a:extLst>
              <a:ext uri="{FF2B5EF4-FFF2-40B4-BE49-F238E27FC236}">
                <a16:creationId xmlns:a16="http://schemas.microsoft.com/office/drawing/2014/main" id="{918C9112-4300-4531-4A67-A3618146580A}"/>
              </a:ext>
            </a:extLst>
          </p:cNvPr>
          <p:cNvPicPr>
            <a:picLocks noChangeAspect="1"/>
          </p:cNvPicPr>
          <p:nvPr/>
        </p:nvPicPr>
        <p:blipFill>
          <a:blip r:embed="rId2"/>
          <a:stretch>
            <a:fillRect/>
          </a:stretch>
        </p:blipFill>
        <p:spPr>
          <a:xfrm>
            <a:off x="6999867" y="1912391"/>
            <a:ext cx="5038209" cy="3344370"/>
          </a:xfrm>
          <a:prstGeom prst="rect">
            <a:avLst/>
          </a:prstGeom>
        </p:spPr>
      </p:pic>
      <p:pic>
        <p:nvPicPr>
          <p:cNvPr id="11" name="Picture 10">
            <a:extLst>
              <a:ext uri="{FF2B5EF4-FFF2-40B4-BE49-F238E27FC236}">
                <a16:creationId xmlns:a16="http://schemas.microsoft.com/office/drawing/2014/main" id="{354F390C-973D-6CE4-BC5F-520DB44FABE2}"/>
              </a:ext>
            </a:extLst>
          </p:cNvPr>
          <p:cNvPicPr>
            <a:picLocks noChangeAspect="1"/>
          </p:cNvPicPr>
          <p:nvPr/>
        </p:nvPicPr>
        <p:blipFill>
          <a:blip r:embed="rId3"/>
          <a:stretch>
            <a:fillRect/>
          </a:stretch>
        </p:blipFill>
        <p:spPr>
          <a:xfrm>
            <a:off x="7528422" y="311151"/>
            <a:ext cx="4013798" cy="1464713"/>
          </a:xfrm>
          <a:prstGeom prst="rect">
            <a:avLst/>
          </a:prstGeom>
        </p:spPr>
      </p:pic>
    </p:spTree>
    <p:extLst>
      <p:ext uri="{BB962C8B-B14F-4D97-AF65-F5344CB8AC3E}">
        <p14:creationId xmlns:p14="http://schemas.microsoft.com/office/powerpoint/2010/main" val="80847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nSpc>
                <a:spcPct val="90000"/>
              </a:lnSpc>
              <a:spcBef>
                <a:spcPct val="0"/>
              </a:spcBef>
            </a:pPr>
            <a:r>
              <a:rPr lang="en-US" sz="6800" dirty="0">
                <a:solidFill>
                  <a:schemeClr val="tx1"/>
                </a:solidFill>
              </a:rPr>
              <a:t>Team with highest Runs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dirty="0" err="1"/>
              <a:t>barplot</a:t>
            </a:r>
            <a:r>
              <a:rPr lang="en-US" sz="3300" dirty="0"/>
              <a:t>, we observe that the team with highest runs is New Zealand(NZ) with 5376 runs.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18</a:t>
            </a:fld>
            <a:endParaRPr lang="en-US">
              <a:solidFill>
                <a:schemeClr val="bg1"/>
              </a:solidFill>
            </a:endParaRPr>
          </a:p>
        </p:txBody>
      </p:sp>
      <p:pic>
        <p:nvPicPr>
          <p:cNvPr id="9" name="Picture 8">
            <a:extLst>
              <a:ext uri="{FF2B5EF4-FFF2-40B4-BE49-F238E27FC236}">
                <a16:creationId xmlns:a16="http://schemas.microsoft.com/office/drawing/2014/main" id="{E1CD0CF6-38B8-EA1A-C175-9C10CDD25474}"/>
              </a:ext>
            </a:extLst>
          </p:cNvPr>
          <p:cNvPicPr>
            <a:picLocks noChangeAspect="1"/>
          </p:cNvPicPr>
          <p:nvPr/>
        </p:nvPicPr>
        <p:blipFill>
          <a:blip r:embed="rId3"/>
          <a:stretch>
            <a:fillRect/>
          </a:stretch>
        </p:blipFill>
        <p:spPr>
          <a:xfrm>
            <a:off x="7554192" y="218568"/>
            <a:ext cx="4057456" cy="1495723"/>
          </a:xfrm>
          <a:prstGeom prst="rect">
            <a:avLst/>
          </a:prstGeom>
        </p:spPr>
      </p:pic>
      <p:pic>
        <p:nvPicPr>
          <p:cNvPr id="11" name="Picture 10">
            <a:extLst>
              <a:ext uri="{FF2B5EF4-FFF2-40B4-BE49-F238E27FC236}">
                <a16:creationId xmlns:a16="http://schemas.microsoft.com/office/drawing/2014/main" id="{7640836B-268C-5BA1-3E2D-CAF876BAB466}"/>
              </a:ext>
            </a:extLst>
          </p:cNvPr>
          <p:cNvPicPr>
            <a:picLocks noChangeAspect="1"/>
          </p:cNvPicPr>
          <p:nvPr/>
        </p:nvPicPr>
        <p:blipFill>
          <a:blip r:embed="rId4"/>
          <a:stretch>
            <a:fillRect/>
          </a:stretch>
        </p:blipFill>
        <p:spPr>
          <a:xfrm>
            <a:off x="6720414" y="1850817"/>
            <a:ext cx="5291478" cy="3394254"/>
          </a:xfrm>
          <a:prstGeom prst="rect">
            <a:avLst/>
          </a:prstGeom>
        </p:spPr>
      </p:pic>
    </p:spTree>
    <p:extLst>
      <p:ext uri="{BB962C8B-B14F-4D97-AF65-F5344CB8AC3E}">
        <p14:creationId xmlns:p14="http://schemas.microsoft.com/office/powerpoint/2010/main" val="48527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523" y="1240403"/>
            <a:ext cx="6996398" cy="2963149"/>
          </a:xfrm>
        </p:spPr>
        <p:txBody>
          <a:bodyPr vert="horz" lIns="91440" tIns="45720" rIns="91440" bIns="45720" rtlCol="0" anchor="ctr">
            <a:normAutofit/>
          </a:bodyPr>
          <a:lstStyle/>
          <a:p>
            <a:pPr>
              <a:lnSpc>
                <a:spcPct val="90000"/>
              </a:lnSpc>
              <a:spcBef>
                <a:spcPct val="0"/>
              </a:spcBef>
            </a:pPr>
            <a:r>
              <a:rPr lang="en-US" sz="6800" dirty="0">
                <a:solidFill>
                  <a:schemeClr val="tx1"/>
                </a:solidFill>
              </a:rPr>
              <a:t>Teams with batting/bowling styles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dirty="0" err="1"/>
              <a:t>countplot</a:t>
            </a:r>
            <a:r>
              <a:rPr lang="en-US" sz="3300" dirty="0"/>
              <a:t>, we observe that the top-team performing teams has more batting style. </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19</a:t>
            </a:fld>
            <a:endParaRPr lang="en-US">
              <a:solidFill>
                <a:schemeClr val="bg1"/>
              </a:solidFill>
            </a:endParaRPr>
          </a:p>
        </p:txBody>
      </p:sp>
      <p:pic>
        <p:nvPicPr>
          <p:cNvPr id="9" name="Picture 8">
            <a:extLst>
              <a:ext uri="{FF2B5EF4-FFF2-40B4-BE49-F238E27FC236}">
                <a16:creationId xmlns:a16="http://schemas.microsoft.com/office/drawing/2014/main" id="{37352B39-8C4C-8AFB-5293-28715F2B63D7}"/>
              </a:ext>
            </a:extLst>
          </p:cNvPr>
          <p:cNvPicPr>
            <a:picLocks noChangeAspect="1"/>
          </p:cNvPicPr>
          <p:nvPr/>
        </p:nvPicPr>
        <p:blipFill>
          <a:blip r:embed="rId2"/>
          <a:stretch>
            <a:fillRect/>
          </a:stretch>
        </p:blipFill>
        <p:spPr>
          <a:xfrm>
            <a:off x="6233073" y="364499"/>
            <a:ext cx="5545329" cy="1478755"/>
          </a:xfrm>
          <a:prstGeom prst="rect">
            <a:avLst/>
          </a:prstGeom>
        </p:spPr>
      </p:pic>
      <p:pic>
        <p:nvPicPr>
          <p:cNvPr id="11" name="Picture 10">
            <a:extLst>
              <a:ext uri="{FF2B5EF4-FFF2-40B4-BE49-F238E27FC236}">
                <a16:creationId xmlns:a16="http://schemas.microsoft.com/office/drawing/2014/main" id="{0FE64A52-6CD8-9347-C802-41A693C62DF1}"/>
              </a:ext>
            </a:extLst>
          </p:cNvPr>
          <p:cNvPicPr>
            <a:picLocks noChangeAspect="1"/>
          </p:cNvPicPr>
          <p:nvPr/>
        </p:nvPicPr>
        <p:blipFill>
          <a:blip r:embed="rId3"/>
          <a:stretch>
            <a:fillRect/>
          </a:stretch>
        </p:blipFill>
        <p:spPr>
          <a:xfrm>
            <a:off x="6996399" y="1941709"/>
            <a:ext cx="4232433" cy="3303362"/>
          </a:xfrm>
          <a:prstGeom prst="rect">
            <a:avLst/>
          </a:prstGeom>
        </p:spPr>
      </p:pic>
    </p:spTree>
    <p:extLst>
      <p:ext uri="{BB962C8B-B14F-4D97-AF65-F5344CB8AC3E}">
        <p14:creationId xmlns:p14="http://schemas.microsoft.com/office/powerpoint/2010/main" val="295857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0" y="1"/>
            <a:ext cx="12188952" cy="2264988"/>
          </a:xfrm>
          <a:solidFill>
            <a:schemeClr val="accent6">
              <a:lumMod val="75000"/>
            </a:schemeClr>
          </a:solidFill>
        </p:spPr>
        <p:txBody>
          <a:bodyPr vert="horz" lIns="91440" tIns="45720" rIns="91440" bIns="45720" rtlCol="0" anchor="ctr">
            <a:normAutofit/>
          </a:bodyPr>
          <a:lstStyle/>
          <a:p>
            <a:pPr algn="ctr"/>
            <a:r>
              <a:rPr lang="en-US" sz="6600" kern="1200" cap="all" spc="120" baseline="0" dirty="0">
                <a:solidFill>
                  <a:schemeClr val="bg1"/>
                </a:solidFill>
                <a:latin typeface="+mj-lt"/>
                <a:ea typeface="+mj-ea"/>
                <a:cs typeface="+mj-cs"/>
              </a:rPr>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5869303" cy="3593592"/>
          </a:xfrm>
        </p:spPr>
        <p:txBody>
          <a:bodyPr vert="horz" lIns="91440" tIns="45720" rIns="91440" bIns="45720" rtlCol="0">
            <a:normAutofit/>
          </a:bodyPr>
          <a:lstStyle/>
          <a:p>
            <a:r>
              <a:rPr lang="en-US" dirty="0">
                <a:solidFill>
                  <a:schemeClr val="tx1"/>
                </a:solidFill>
              </a:rPr>
              <a:t>Project Overview</a:t>
            </a:r>
          </a:p>
          <a:p>
            <a:r>
              <a:rPr lang="en-US" dirty="0">
                <a:solidFill>
                  <a:schemeClr val="tx1"/>
                </a:solidFill>
              </a:rPr>
              <a:t>Dataset Overview</a:t>
            </a:r>
          </a:p>
          <a:p>
            <a:r>
              <a:rPr lang="en-US" dirty="0">
                <a:solidFill>
                  <a:schemeClr val="tx1"/>
                </a:solidFill>
              </a:rPr>
              <a:t>EDA</a:t>
            </a:r>
          </a:p>
          <a:p>
            <a:r>
              <a:rPr lang="en-US" dirty="0">
                <a:solidFill>
                  <a:schemeClr val="tx1"/>
                </a:solidFill>
              </a:rPr>
              <a:t>Data Preprocessing</a:t>
            </a:r>
          </a:p>
          <a:p>
            <a:r>
              <a:rPr lang="en-US" dirty="0">
                <a:solidFill>
                  <a:schemeClr val="tx1"/>
                </a:solidFill>
              </a:rPr>
              <a:t>Solution to given tasks</a:t>
            </a:r>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2</a:t>
            </a:fld>
            <a:endParaRPr lang="en-US">
              <a:solidFill>
                <a:srgbClr val="FFFFFF"/>
              </a:solidFill>
            </a:endParaRPr>
          </a:p>
        </p:txBody>
      </p:sp>
    </p:spTree>
    <p:extLst>
      <p:ext uri="{BB962C8B-B14F-4D97-AF65-F5344CB8AC3E}">
        <p14:creationId xmlns:p14="http://schemas.microsoft.com/office/powerpoint/2010/main" val="259378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186767" cy="2963149"/>
          </a:xfrm>
        </p:spPr>
        <p:txBody>
          <a:bodyPr vert="horz" lIns="91440" tIns="45720" rIns="91440" bIns="45720" rtlCol="0" anchor="ctr">
            <a:noAutofit/>
          </a:bodyPr>
          <a:lstStyle/>
          <a:p>
            <a:pPr>
              <a:lnSpc>
                <a:spcPct val="90000"/>
              </a:lnSpc>
              <a:spcBef>
                <a:spcPct val="0"/>
              </a:spcBef>
            </a:pPr>
            <a:r>
              <a:rPr lang="en-US" sz="4800" dirty="0">
                <a:solidFill>
                  <a:schemeClr val="tx1"/>
                </a:solidFill>
              </a:rPr>
              <a:t>Team with maximum run-given and run-scored</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fontScale="92500"/>
          </a:bodyPr>
          <a:lstStyle/>
          <a:p>
            <a:pPr>
              <a:lnSpc>
                <a:spcPct val="91000"/>
              </a:lnSpc>
            </a:pPr>
            <a:r>
              <a:rPr lang="en-US" sz="3300" dirty="0"/>
              <a:t>Using the </a:t>
            </a:r>
            <a:r>
              <a:rPr lang="en-US" sz="3300" err="1"/>
              <a:t>barplot</a:t>
            </a:r>
            <a:r>
              <a:rPr lang="en-US" sz="3300"/>
              <a:t>, we observe that the team with best performance in batting and bowling both is team India.</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20</a:t>
            </a:fld>
            <a:endParaRPr lang="en-US">
              <a:solidFill>
                <a:schemeClr val="bg1"/>
              </a:solidFill>
            </a:endParaRPr>
          </a:p>
        </p:txBody>
      </p:sp>
      <p:pic>
        <p:nvPicPr>
          <p:cNvPr id="6" name="Picture Placeholder 5">
            <a:extLst>
              <a:ext uri="{FF2B5EF4-FFF2-40B4-BE49-F238E27FC236}">
                <a16:creationId xmlns:a16="http://schemas.microsoft.com/office/drawing/2014/main" id="{456AC564-6C75-E34C-A821-1A5E71B76A98}"/>
              </a:ext>
            </a:extLst>
          </p:cNvPr>
          <p:cNvPicPr>
            <a:picLocks noGrp="1" noChangeAspect="1"/>
          </p:cNvPicPr>
          <p:nvPr>
            <p:ph type="pic" sz="quarter" idx="15"/>
          </p:nvPr>
        </p:nvPicPr>
        <p:blipFill rotWithShape="1">
          <a:blip r:embed="rId2"/>
          <a:srcRect r="-413" b="321"/>
          <a:stretch/>
        </p:blipFill>
        <p:spPr>
          <a:xfrm>
            <a:off x="5144030" y="790047"/>
            <a:ext cx="6738362" cy="3689087"/>
          </a:xfrm>
        </p:spPr>
      </p:pic>
    </p:spTree>
    <p:extLst>
      <p:ext uri="{BB962C8B-B14F-4D97-AF65-F5344CB8AC3E}">
        <p14:creationId xmlns:p14="http://schemas.microsoft.com/office/powerpoint/2010/main" val="142236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r>
              <a:rPr lang="en-US" sz="4800" dirty="0"/>
              <a:t>Team with top performance</a:t>
            </a:r>
            <a:endParaRPr lang="en-US" sz="4800" dirty="0">
              <a:solidFill>
                <a:schemeClr val="tx1"/>
              </a:solidFill>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r>
              <a:rPr lang="en-US" sz="2800" dirty="0"/>
              <a:t>We can observe that the team with top performance is team New Zealand in runs and South Africa in Wickets.</a:t>
            </a:r>
            <a:endParaRPr lang="en-US" sz="2800" dirty="0">
              <a:solidFill>
                <a:srgbClr val="000000"/>
              </a:solidFill>
            </a:endParaRPr>
          </a:p>
          <a:p>
            <a:pPr>
              <a:lnSpc>
                <a:spcPct val="91000"/>
              </a:lnSpc>
            </a:pPr>
            <a:endParaRPr lang="en-US" sz="3300"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21</a:t>
            </a:fld>
            <a:endParaRPr lang="en-US">
              <a:solidFill>
                <a:schemeClr val="bg1"/>
              </a:solidFill>
            </a:endParaRPr>
          </a:p>
        </p:txBody>
      </p:sp>
      <p:pic>
        <p:nvPicPr>
          <p:cNvPr id="12" name="Picture 11">
            <a:extLst>
              <a:ext uri="{FF2B5EF4-FFF2-40B4-BE49-F238E27FC236}">
                <a16:creationId xmlns:a16="http://schemas.microsoft.com/office/drawing/2014/main" id="{711A9D69-904F-6790-0881-8035879D7563}"/>
              </a:ext>
            </a:extLst>
          </p:cNvPr>
          <p:cNvPicPr>
            <a:picLocks noChangeAspect="1"/>
          </p:cNvPicPr>
          <p:nvPr/>
        </p:nvPicPr>
        <p:blipFill>
          <a:blip r:embed="rId2"/>
          <a:stretch>
            <a:fillRect/>
          </a:stretch>
        </p:blipFill>
        <p:spPr>
          <a:xfrm>
            <a:off x="6427719" y="2413000"/>
            <a:ext cx="5099054" cy="2095501"/>
          </a:xfrm>
          <a:prstGeom prst="rect">
            <a:avLst/>
          </a:prstGeom>
        </p:spPr>
      </p:pic>
      <p:sp>
        <p:nvSpPr>
          <p:cNvPr id="3" name="TextBox 2">
            <a:extLst>
              <a:ext uri="{FF2B5EF4-FFF2-40B4-BE49-F238E27FC236}">
                <a16:creationId xmlns:a16="http://schemas.microsoft.com/office/drawing/2014/main" id="{F6F31943-0836-D606-C4D5-77D2499B8E14}"/>
              </a:ext>
            </a:extLst>
          </p:cNvPr>
          <p:cNvSpPr txBox="1"/>
          <p:nvPr/>
        </p:nvSpPr>
        <p:spPr>
          <a:xfrm>
            <a:off x="872836" y="6233102"/>
            <a:ext cx="1756064" cy="369332"/>
          </a:xfrm>
          <a:prstGeom prst="rect">
            <a:avLst/>
          </a:prstGeom>
          <a:solidFill>
            <a:schemeClr val="tx1"/>
          </a:solidFill>
        </p:spPr>
        <p:txBody>
          <a:bodyPr wrap="square" rtlCol="0">
            <a:spAutoFit/>
          </a:bodyPr>
          <a:lstStyle/>
          <a:p>
            <a:endParaRPr lang="en-IN" dirty="0"/>
          </a:p>
        </p:txBody>
      </p:sp>
    </p:spTree>
    <p:extLst>
      <p:ext uri="{BB962C8B-B14F-4D97-AF65-F5344CB8AC3E}">
        <p14:creationId xmlns:p14="http://schemas.microsoft.com/office/powerpoint/2010/main" val="345470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Player performance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77500" lnSpcReduction="20000"/>
          </a:bodyPr>
          <a:lstStyle/>
          <a:p>
            <a:r>
              <a:rPr lang="en-US" dirty="0"/>
              <a:t>This is our second task to perform, where we'll explore player-wise statistics for both bowling &amp; batting, identify leading run-scorers and wicket-takers, along with their impact on team's performance .</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22</a:t>
            </a:fld>
            <a:endParaRPr lang="en-US" dirty="0"/>
          </a:p>
        </p:txBody>
      </p:sp>
    </p:spTree>
    <p:extLst>
      <p:ext uri="{BB962C8B-B14F-4D97-AF65-F5344CB8AC3E}">
        <p14:creationId xmlns:p14="http://schemas.microsoft.com/office/powerpoint/2010/main" val="41577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592283" y="336958"/>
            <a:ext cx="10990118" cy="1700784"/>
          </a:xfrm>
        </p:spPr>
        <p:txBody>
          <a:bodyPr vert="horz" lIns="91440" tIns="45720" rIns="91440" bIns="45720" rtlCol="0" anchor="ctr">
            <a:noAutofit/>
          </a:bodyPr>
          <a:lstStyle/>
          <a:p>
            <a:pPr>
              <a:lnSpc>
                <a:spcPct val="90000"/>
              </a:lnSpc>
              <a:spcBef>
                <a:spcPct val="0"/>
              </a:spcBef>
            </a:pPr>
            <a:r>
              <a:rPr lang="en-US" dirty="0"/>
              <a:t>For Player wise statistics for both batting &amp; bowling</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a:xfrm>
            <a:off x="592283" y="3252354"/>
            <a:ext cx="4062013" cy="2593499"/>
          </a:xfrm>
        </p:spPr>
        <p:txBody>
          <a:bodyPr vert="horz" lIns="91440" tIns="45720" rIns="91440" bIns="45720" rtlCol="0" anchor="t">
            <a:normAutofit/>
          </a:bodyPr>
          <a:lstStyle/>
          <a:p>
            <a:pPr>
              <a:lnSpc>
                <a:spcPct val="91000"/>
              </a:lnSpc>
            </a:pPr>
            <a:r>
              <a:rPr lang="en-US" sz="3300" dirty="0"/>
              <a:t>We're using </a:t>
            </a:r>
            <a:r>
              <a:rPr lang="en-US" sz="3300" dirty="0" err="1"/>
              <a:t>groupby</a:t>
            </a:r>
            <a:r>
              <a:rPr lang="en-US" sz="3300" dirty="0"/>
              <a:t> function to group out According to Players</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23</a:t>
            </a:fld>
            <a:endParaRPr lang="en-US" dirty="0"/>
          </a:p>
        </p:txBody>
      </p:sp>
      <p:pic>
        <p:nvPicPr>
          <p:cNvPr id="6" name="Picture 5">
            <a:extLst>
              <a:ext uri="{FF2B5EF4-FFF2-40B4-BE49-F238E27FC236}">
                <a16:creationId xmlns:a16="http://schemas.microsoft.com/office/drawing/2014/main" id="{C59641F9-C78F-32BF-5F85-17D13C3E8699}"/>
              </a:ext>
            </a:extLst>
          </p:cNvPr>
          <p:cNvPicPr>
            <a:picLocks noChangeAspect="1"/>
          </p:cNvPicPr>
          <p:nvPr/>
        </p:nvPicPr>
        <p:blipFill>
          <a:blip r:embed="rId2"/>
          <a:stretch>
            <a:fillRect/>
          </a:stretch>
        </p:blipFill>
        <p:spPr>
          <a:xfrm>
            <a:off x="5416722" y="1964272"/>
            <a:ext cx="6518969" cy="1932760"/>
          </a:xfrm>
          <a:prstGeom prst="rect">
            <a:avLst/>
          </a:prstGeom>
        </p:spPr>
      </p:pic>
      <p:pic>
        <p:nvPicPr>
          <p:cNvPr id="11" name="Picture 10">
            <a:extLst>
              <a:ext uri="{FF2B5EF4-FFF2-40B4-BE49-F238E27FC236}">
                <a16:creationId xmlns:a16="http://schemas.microsoft.com/office/drawing/2014/main" id="{6EA42A06-A46B-FC95-4959-7C86280A980E}"/>
              </a:ext>
            </a:extLst>
          </p:cNvPr>
          <p:cNvPicPr>
            <a:picLocks noChangeAspect="1"/>
          </p:cNvPicPr>
          <p:nvPr/>
        </p:nvPicPr>
        <p:blipFill>
          <a:blip r:embed="rId3"/>
          <a:stretch>
            <a:fillRect/>
          </a:stretch>
        </p:blipFill>
        <p:spPr>
          <a:xfrm>
            <a:off x="5409665" y="4216803"/>
            <a:ext cx="6623247" cy="1700784"/>
          </a:xfrm>
          <a:prstGeom prst="rect">
            <a:avLst/>
          </a:prstGeom>
        </p:spPr>
      </p:pic>
    </p:spTree>
    <p:extLst>
      <p:ext uri="{BB962C8B-B14F-4D97-AF65-F5344CB8AC3E}">
        <p14:creationId xmlns:p14="http://schemas.microsoft.com/office/powerpoint/2010/main" val="724585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24</a:t>
            </a:fld>
            <a:endParaRPr lang="en-US" dirty="0">
              <a:solidFill>
                <a:schemeClr val="bg1"/>
              </a:solidFill>
            </a:endParaRPr>
          </a:p>
        </p:txBody>
      </p:sp>
      <p:pic>
        <p:nvPicPr>
          <p:cNvPr id="11" name="Picture 10">
            <a:extLst>
              <a:ext uri="{FF2B5EF4-FFF2-40B4-BE49-F238E27FC236}">
                <a16:creationId xmlns:a16="http://schemas.microsoft.com/office/drawing/2014/main" id="{16884994-29EF-0153-7265-87BC0A8BA41F}"/>
              </a:ext>
            </a:extLst>
          </p:cNvPr>
          <p:cNvPicPr>
            <a:picLocks noChangeAspect="1"/>
          </p:cNvPicPr>
          <p:nvPr/>
        </p:nvPicPr>
        <p:blipFill>
          <a:blip r:embed="rId2"/>
          <a:stretch>
            <a:fillRect/>
          </a:stretch>
        </p:blipFill>
        <p:spPr>
          <a:xfrm>
            <a:off x="367090" y="1520655"/>
            <a:ext cx="5992326" cy="852430"/>
          </a:xfrm>
          <a:prstGeom prst="rect">
            <a:avLst/>
          </a:prstGeom>
        </p:spPr>
      </p:pic>
      <p:sp>
        <p:nvSpPr>
          <p:cNvPr id="12" name="Text Placeholder 7">
            <a:extLst>
              <a:ext uri="{FF2B5EF4-FFF2-40B4-BE49-F238E27FC236}">
                <a16:creationId xmlns:a16="http://schemas.microsoft.com/office/drawing/2014/main" id="{D49A0960-2D06-4FBF-0A5B-70766C021B5B}"/>
              </a:ext>
            </a:extLst>
          </p:cNvPr>
          <p:cNvSpPr txBox="1">
            <a:spLocks/>
          </p:cNvSpPr>
          <p:nvPr/>
        </p:nvSpPr>
        <p:spPr>
          <a:xfrm>
            <a:off x="155866" y="829980"/>
            <a:ext cx="3325090" cy="737755"/>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1000"/>
              </a:lnSpc>
            </a:pPr>
            <a:r>
              <a:rPr lang="en-US" dirty="0"/>
              <a:t>FOR BATTING</a:t>
            </a:r>
          </a:p>
        </p:txBody>
      </p:sp>
      <p:pic>
        <p:nvPicPr>
          <p:cNvPr id="14" name="Picture 13">
            <a:extLst>
              <a:ext uri="{FF2B5EF4-FFF2-40B4-BE49-F238E27FC236}">
                <a16:creationId xmlns:a16="http://schemas.microsoft.com/office/drawing/2014/main" id="{F46E2176-C25B-1B51-84FD-84AEFB11806F}"/>
              </a:ext>
            </a:extLst>
          </p:cNvPr>
          <p:cNvPicPr>
            <a:picLocks noChangeAspect="1"/>
          </p:cNvPicPr>
          <p:nvPr/>
        </p:nvPicPr>
        <p:blipFill rotWithShape="1">
          <a:blip r:embed="rId3"/>
          <a:srcRect l="6081"/>
          <a:stretch/>
        </p:blipFill>
        <p:spPr>
          <a:xfrm>
            <a:off x="6215783" y="1520655"/>
            <a:ext cx="5590490" cy="816338"/>
          </a:xfrm>
          <a:prstGeom prst="rect">
            <a:avLst/>
          </a:prstGeom>
        </p:spPr>
      </p:pic>
      <p:pic>
        <p:nvPicPr>
          <p:cNvPr id="16" name="Picture 15">
            <a:extLst>
              <a:ext uri="{FF2B5EF4-FFF2-40B4-BE49-F238E27FC236}">
                <a16:creationId xmlns:a16="http://schemas.microsoft.com/office/drawing/2014/main" id="{0D65E26C-02F9-1146-40BF-8EBDA467F963}"/>
              </a:ext>
            </a:extLst>
          </p:cNvPr>
          <p:cNvPicPr>
            <a:picLocks noChangeAspect="1"/>
          </p:cNvPicPr>
          <p:nvPr/>
        </p:nvPicPr>
        <p:blipFill>
          <a:blip r:embed="rId4"/>
          <a:stretch>
            <a:fillRect/>
          </a:stretch>
        </p:blipFill>
        <p:spPr>
          <a:xfrm>
            <a:off x="365566" y="2336993"/>
            <a:ext cx="4780909" cy="1006507"/>
          </a:xfrm>
          <a:prstGeom prst="rect">
            <a:avLst/>
          </a:prstGeom>
        </p:spPr>
      </p:pic>
      <p:sp>
        <p:nvSpPr>
          <p:cNvPr id="17" name="Text Placeholder 7">
            <a:extLst>
              <a:ext uri="{FF2B5EF4-FFF2-40B4-BE49-F238E27FC236}">
                <a16:creationId xmlns:a16="http://schemas.microsoft.com/office/drawing/2014/main" id="{E5DB4F88-2421-BC45-B73D-203B22BC1B7F}"/>
              </a:ext>
            </a:extLst>
          </p:cNvPr>
          <p:cNvSpPr txBox="1">
            <a:spLocks/>
          </p:cNvSpPr>
          <p:nvPr/>
        </p:nvSpPr>
        <p:spPr>
          <a:xfrm>
            <a:off x="155866" y="3977205"/>
            <a:ext cx="3325090" cy="737755"/>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1000"/>
              </a:lnSpc>
            </a:pPr>
            <a:r>
              <a:rPr lang="en-US" dirty="0"/>
              <a:t>FOR BOWING</a:t>
            </a:r>
          </a:p>
        </p:txBody>
      </p:sp>
      <p:pic>
        <p:nvPicPr>
          <p:cNvPr id="19" name="Picture 18">
            <a:extLst>
              <a:ext uri="{FF2B5EF4-FFF2-40B4-BE49-F238E27FC236}">
                <a16:creationId xmlns:a16="http://schemas.microsoft.com/office/drawing/2014/main" id="{3D96D65D-45D8-A6AD-9C66-67E7C850C471}"/>
              </a:ext>
            </a:extLst>
          </p:cNvPr>
          <p:cNvPicPr>
            <a:picLocks noChangeAspect="1"/>
          </p:cNvPicPr>
          <p:nvPr/>
        </p:nvPicPr>
        <p:blipFill>
          <a:blip r:embed="rId5"/>
          <a:stretch>
            <a:fillRect/>
          </a:stretch>
        </p:blipFill>
        <p:spPr>
          <a:xfrm>
            <a:off x="365566" y="4486975"/>
            <a:ext cx="5913504" cy="845762"/>
          </a:xfrm>
          <a:prstGeom prst="rect">
            <a:avLst/>
          </a:prstGeom>
        </p:spPr>
      </p:pic>
      <p:pic>
        <p:nvPicPr>
          <p:cNvPr id="21" name="Picture 20">
            <a:extLst>
              <a:ext uri="{FF2B5EF4-FFF2-40B4-BE49-F238E27FC236}">
                <a16:creationId xmlns:a16="http://schemas.microsoft.com/office/drawing/2014/main" id="{62C05C6A-0563-1C6B-8054-DA03B8832492}"/>
              </a:ext>
            </a:extLst>
          </p:cNvPr>
          <p:cNvPicPr>
            <a:picLocks noChangeAspect="1"/>
          </p:cNvPicPr>
          <p:nvPr/>
        </p:nvPicPr>
        <p:blipFill>
          <a:blip r:embed="rId6"/>
          <a:stretch>
            <a:fillRect/>
          </a:stretch>
        </p:blipFill>
        <p:spPr>
          <a:xfrm>
            <a:off x="6115965" y="4482365"/>
            <a:ext cx="5783066" cy="850371"/>
          </a:xfrm>
          <a:prstGeom prst="rect">
            <a:avLst/>
          </a:prstGeom>
        </p:spPr>
      </p:pic>
      <p:pic>
        <p:nvPicPr>
          <p:cNvPr id="23" name="Picture 22">
            <a:extLst>
              <a:ext uri="{FF2B5EF4-FFF2-40B4-BE49-F238E27FC236}">
                <a16:creationId xmlns:a16="http://schemas.microsoft.com/office/drawing/2014/main" id="{D0A22DB4-DF46-EEED-F682-B7844432D8E6}"/>
              </a:ext>
            </a:extLst>
          </p:cNvPr>
          <p:cNvPicPr>
            <a:picLocks noChangeAspect="1"/>
          </p:cNvPicPr>
          <p:nvPr/>
        </p:nvPicPr>
        <p:blipFill>
          <a:blip r:embed="rId7"/>
          <a:stretch>
            <a:fillRect/>
          </a:stretch>
        </p:blipFill>
        <p:spPr>
          <a:xfrm>
            <a:off x="365566" y="5367156"/>
            <a:ext cx="5762331" cy="1101452"/>
          </a:xfrm>
          <a:prstGeom prst="rect">
            <a:avLst/>
          </a:prstGeom>
        </p:spPr>
      </p:pic>
    </p:spTree>
    <p:extLst>
      <p:ext uri="{BB962C8B-B14F-4D97-AF65-F5344CB8AC3E}">
        <p14:creationId xmlns:p14="http://schemas.microsoft.com/office/powerpoint/2010/main" val="3608247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243148" y="1036741"/>
            <a:ext cx="7560424" cy="1066379"/>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Identify leading run-scorers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25</a:t>
            </a:fld>
            <a:endParaRPr lang="en-US" dirty="0">
              <a:solidFill>
                <a:schemeClr val="bg1"/>
              </a:solidFill>
            </a:endParaRPr>
          </a:p>
        </p:txBody>
      </p:sp>
      <p:pic>
        <p:nvPicPr>
          <p:cNvPr id="11" name="Picture 10">
            <a:extLst>
              <a:ext uri="{FF2B5EF4-FFF2-40B4-BE49-F238E27FC236}">
                <a16:creationId xmlns:a16="http://schemas.microsoft.com/office/drawing/2014/main" id="{A44AD65A-A2F4-1B1C-8CCE-3DEFFFF5340A}"/>
              </a:ext>
            </a:extLst>
          </p:cNvPr>
          <p:cNvPicPr>
            <a:picLocks noChangeAspect="1"/>
          </p:cNvPicPr>
          <p:nvPr/>
        </p:nvPicPr>
        <p:blipFill>
          <a:blip r:embed="rId2"/>
          <a:stretch>
            <a:fillRect/>
          </a:stretch>
        </p:blipFill>
        <p:spPr>
          <a:xfrm>
            <a:off x="243148" y="2622535"/>
            <a:ext cx="6646025" cy="847708"/>
          </a:xfrm>
          <a:prstGeom prst="rect">
            <a:avLst/>
          </a:prstGeom>
        </p:spPr>
      </p:pic>
      <p:pic>
        <p:nvPicPr>
          <p:cNvPr id="13" name="Picture 12">
            <a:extLst>
              <a:ext uri="{FF2B5EF4-FFF2-40B4-BE49-F238E27FC236}">
                <a16:creationId xmlns:a16="http://schemas.microsoft.com/office/drawing/2014/main" id="{D4B6E4E4-A78E-1F21-9B69-D2B9025C2841}"/>
              </a:ext>
            </a:extLst>
          </p:cNvPr>
          <p:cNvPicPr>
            <a:picLocks noChangeAspect="1"/>
          </p:cNvPicPr>
          <p:nvPr/>
        </p:nvPicPr>
        <p:blipFill>
          <a:blip r:embed="rId3"/>
          <a:stretch>
            <a:fillRect/>
          </a:stretch>
        </p:blipFill>
        <p:spPr>
          <a:xfrm>
            <a:off x="556397" y="3627070"/>
            <a:ext cx="5671432" cy="1361860"/>
          </a:xfrm>
          <a:prstGeom prst="rect">
            <a:avLst/>
          </a:prstGeom>
        </p:spPr>
      </p:pic>
      <p:pic>
        <p:nvPicPr>
          <p:cNvPr id="15" name="Picture 14">
            <a:extLst>
              <a:ext uri="{FF2B5EF4-FFF2-40B4-BE49-F238E27FC236}">
                <a16:creationId xmlns:a16="http://schemas.microsoft.com/office/drawing/2014/main" id="{B06C6F04-4922-2026-7FEC-C87EB7A7B05F}"/>
              </a:ext>
            </a:extLst>
          </p:cNvPr>
          <p:cNvPicPr>
            <a:picLocks noChangeAspect="1"/>
          </p:cNvPicPr>
          <p:nvPr/>
        </p:nvPicPr>
        <p:blipFill>
          <a:blip r:embed="rId4"/>
          <a:stretch>
            <a:fillRect/>
          </a:stretch>
        </p:blipFill>
        <p:spPr>
          <a:xfrm>
            <a:off x="2294648" y="5205321"/>
            <a:ext cx="6917767" cy="1174161"/>
          </a:xfrm>
          <a:prstGeom prst="rect">
            <a:avLst/>
          </a:prstGeom>
        </p:spPr>
      </p:pic>
      <p:pic>
        <p:nvPicPr>
          <p:cNvPr id="17" name="Picture 16">
            <a:extLst>
              <a:ext uri="{FF2B5EF4-FFF2-40B4-BE49-F238E27FC236}">
                <a16:creationId xmlns:a16="http://schemas.microsoft.com/office/drawing/2014/main" id="{2222D95B-5D4E-0C27-7B59-6F76C1567386}"/>
              </a:ext>
            </a:extLst>
          </p:cNvPr>
          <p:cNvPicPr>
            <a:picLocks noChangeAspect="1"/>
          </p:cNvPicPr>
          <p:nvPr/>
        </p:nvPicPr>
        <p:blipFill>
          <a:blip r:embed="rId5"/>
          <a:stretch>
            <a:fillRect/>
          </a:stretch>
        </p:blipFill>
        <p:spPr>
          <a:xfrm>
            <a:off x="7547880" y="1422916"/>
            <a:ext cx="4400972" cy="3043624"/>
          </a:xfrm>
          <a:prstGeom prst="rect">
            <a:avLst/>
          </a:prstGeom>
        </p:spPr>
      </p:pic>
    </p:spTree>
    <p:extLst>
      <p:ext uri="{BB962C8B-B14F-4D97-AF65-F5344CB8AC3E}">
        <p14:creationId xmlns:p14="http://schemas.microsoft.com/office/powerpoint/2010/main" val="352133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243148" y="864815"/>
            <a:ext cx="6074525" cy="1238305"/>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leading wicket-takers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26</a:t>
            </a:fld>
            <a:endParaRPr lang="en-US" dirty="0">
              <a:solidFill>
                <a:schemeClr val="bg1"/>
              </a:solidFill>
            </a:endParaRPr>
          </a:p>
        </p:txBody>
      </p:sp>
      <p:pic>
        <p:nvPicPr>
          <p:cNvPr id="11" name="Picture 10">
            <a:extLst>
              <a:ext uri="{FF2B5EF4-FFF2-40B4-BE49-F238E27FC236}">
                <a16:creationId xmlns:a16="http://schemas.microsoft.com/office/drawing/2014/main" id="{A44AD65A-A2F4-1B1C-8CCE-3DEFFFF5340A}"/>
              </a:ext>
            </a:extLst>
          </p:cNvPr>
          <p:cNvPicPr>
            <a:picLocks noChangeAspect="1"/>
          </p:cNvPicPr>
          <p:nvPr/>
        </p:nvPicPr>
        <p:blipFill>
          <a:blip r:embed="rId2"/>
          <a:stretch>
            <a:fillRect/>
          </a:stretch>
        </p:blipFill>
        <p:spPr>
          <a:xfrm>
            <a:off x="243148" y="2622535"/>
            <a:ext cx="6646025" cy="847708"/>
          </a:xfrm>
          <a:prstGeom prst="rect">
            <a:avLst/>
          </a:prstGeom>
        </p:spPr>
      </p:pic>
      <p:pic>
        <p:nvPicPr>
          <p:cNvPr id="13" name="Picture 12">
            <a:extLst>
              <a:ext uri="{FF2B5EF4-FFF2-40B4-BE49-F238E27FC236}">
                <a16:creationId xmlns:a16="http://schemas.microsoft.com/office/drawing/2014/main" id="{D4B6E4E4-A78E-1F21-9B69-D2B9025C2841}"/>
              </a:ext>
            </a:extLst>
          </p:cNvPr>
          <p:cNvPicPr>
            <a:picLocks noChangeAspect="1"/>
          </p:cNvPicPr>
          <p:nvPr/>
        </p:nvPicPr>
        <p:blipFill>
          <a:blip r:embed="rId3"/>
          <a:srcRect/>
          <a:stretch/>
        </p:blipFill>
        <p:spPr>
          <a:xfrm>
            <a:off x="634557" y="3627070"/>
            <a:ext cx="5515111" cy="1361860"/>
          </a:xfrm>
          <a:prstGeom prst="rect">
            <a:avLst/>
          </a:prstGeom>
        </p:spPr>
      </p:pic>
      <p:pic>
        <p:nvPicPr>
          <p:cNvPr id="17" name="Picture 16">
            <a:extLst>
              <a:ext uri="{FF2B5EF4-FFF2-40B4-BE49-F238E27FC236}">
                <a16:creationId xmlns:a16="http://schemas.microsoft.com/office/drawing/2014/main" id="{2222D95B-5D4E-0C27-7B59-6F76C1567386}"/>
              </a:ext>
            </a:extLst>
          </p:cNvPr>
          <p:cNvPicPr>
            <a:picLocks noChangeAspect="1"/>
          </p:cNvPicPr>
          <p:nvPr/>
        </p:nvPicPr>
        <p:blipFill>
          <a:blip r:embed="rId4"/>
          <a:srcRect/>
          <a:stretch/>
        </p:blipFill>
        <p:spPr>
          <a:xfrm>
            <a:off x="7733453" y="1422916"/>
            <a:ext cx="4029825" cy="3043624"/>
          </a:xfrm>
          <a:prstGeom prst="rect">
            <a:avLst/>
          </a:prstGeom>
        </p:spPr>
      </p:pic>
      <p:pic>
        <p:nvPicPr>
          <p:cNvPr id="4" name="Picture 3">
            <a:extLst>
              <a:ext uri="{FF2B5EF4-FFF2-40B4-BE49-F238E27FC236}">
                <a16:creationId xmlns:a16="http://schemas.microsoft.com/office/drawing/2014/main" id="{3852B7DA-2BED-E5C1-8542-9ABD2408E436}"/>
              </a:ext>
            </a:extLst>
          </p:cNvPr>
          <p:cNvPicPr>
            <a:picLocks noChangeAspect="1"/>
          </p:cNvPicPr>
          <p:nvPr/>
        </p:nvPicPr>
        <p:blipFill>
          <a:blip r:embed="rId5"/>
          <a:stretch>
            <a:fillRect/>
          </a:stretch>
        </p:blipFill>
        <p:spPr>
          <a:xfrm>
            <a:off x="1994965" y="5204678"/>
            <a:ext cx="5893242" cy="1151672"/>
          </a:xfrm>
          <a:prstGeom prst="rect">
            <a:avLst/>
          </a:prstGeom>
        </p:spPr>
      </p:pic>
      <p:pic>
        <p:nvPicPr>
          <p:cNvPr id="6" name="Picture 5">
            <a:extLst>
              <a:ext uri="{FF2B5EF4-FFF2-40B4-BE49-F238E27FC236}">
                <a16:creationId xmlns:a16="http://schemas.microsoft.com/office/drawing/2014/main" id="{A9B59F20-789B-5029-33CE-C0BFF95243C1}"/>
              </a:ext>
            </a:extLst>
          </p:cNvPr>
          <p:cNvPicPr>
            <a:picLocks noChangeAspect="1"/>
          </p:cNvPicPr>
          <p:nvPr/>
        </p:nvPicPr>
        <p:blipFill rotWithShape="1">
          <a:blip r:embed="rId6"/>
          <a:srcRect t="-24574" b="-1"/>
          <a:stretch/>
        </p:blipFill>
        <p:spPr>
          <a:xfrm>
            <a:off x="7888207" y="5202537"/>
            <a:ext cx="1671429" cy="1153813"/>
          </a:xfrm>
          <a:prstGeom prst="rect">
            <a:avLst/>
          </a:prstGeom>
        </p:spPr>
      </p:pic>
    </p:spTree>
    <p:extLst>
      <p:ext uri="{BB962C8B-B14F-4D97-AF65-F5344CB8AC3E}">
        <p14:creationId xmlns:p14="http://schemas.microsoft.com/office/powerpoint/2010/main" val="253370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49629" y="980631"/>
            <a:ext cx="9711343" cy="827388"/>
          </a:xfrm>
        </p:spPr>
        <p:txBody>
          <a:bodyPr vert="horz" lIns="91440" tIns="45720" rIns="91440" bIns="45720" rtlCol="0" anchor="ctr">
            <a:normAutofit fontScale="90000"/>
          </a:bodyPr>
          <a:lstStyle/>
          <a:p>
            <a:pPr>
              <a:lnSpc>
                <a:spcPct val="90000"/>
              </a:lnSpc>
              <a:spcBef>
                <a:spcPct val="0"/>
              </a:spcBef>
            </a:pPr>
            <a:r>
              <a:rPr lang="en-US" sz="6000" dirty="0">
                <a:solidFill>
                  <a:schemeClr val="tx1"/>
                </a:solidFill>
              </a:rPr>
              <a:t>Assess the impact of players on their team's performance</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27</a:t>
            </a:fld>
            <a:endParaRPr lang="en-US" dirty="0">
              <a:solidFill>
                <a:schemeClr val="bg1"/>
              </a:solidFill>
            </a:endParaRPr>
          </a:p>
        </p:txBody>
      </p:sp>
      <p:pic>
        <p:nvPicPr>
          <p:cNvPr id="10" name="Picture 9">
            <a:extLst>
              <a:ext uri="{FF2B5EF4-FFF2-40B4-BE49-F238E27FC236}">
                <a16:creationId xmlns:a16="http://schemas.microsoft.com/office/drawing/2014/main" id="{1B7071F7-3246-3D05-86B1-C15B62FEABA3}"/>
              </a:ext>
            </a:extLst>
          </p:cNvPr>
          <p:cNvPicPr>
            <a:picLocks noChangeAspect="1"/>
          </p:cNvPicPr>
          <p:nvPr/>
        </p:nvPicPr>
        <p:blipFill>
          <a:blip r:embed="rId2"/>
          <a:stretch>
            <a:fillRect/>
          </a:stretch>
        </p:blipFill>
        <p:spPr>
          <a:xfrm>
            <a:off x="1261529" y="2622535"/>
            <a:ext cx="8994311" cy="3589024"/>
          </a:xfrm>
          <a:prstGeom prst="rect">
            <a:avLst/>
          </a:prstGeom>
        </p:spPr>
      </p:pic>
    </p:spTree>
    <p:extLst>
      <p:ext uri="{BB962C8B-B14F-4D97-AF65-F5344CB8AC3E}">
        <p14:creationId xmlns:p14="http://schemas.microsoft.com/office/powerpoint/2010/main" val="715832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28</a:t>
            </a:fld>
            <a:endParaRPr lang="en-US" dirty="0">
              <a:solidFill>
                <a:schemeClr val="bg1"/>
              </a:solidFill>
            </a:endParaRPr>
          </a:p>
        </p:txBody>
      </p:sp>
      <p:pic>
        <p:nvPicPr>
          <p:cNvPr id="13" name="Picture 12">
            <a:extLst>
              <a:ext uri="{FF2B5EF4-FFF2-40B4-BE49-F238E27FC236}">
                <a16:creationId xmlns:a16="http://schemas.microsoft.com/office/drawing/2014/main" id="{537EBE57-7393-1C08-297A-37BB3B3059CA}"/>
              </a:ext>
            </a:extLst>
          </p:cNvPr>
          <p:cNvPicPr>
            <a:picLocks noChangeAspect="1"/>
          </p:cNvPicPr>
          <p:nvPr/>
        </p:nvPicPr>
        <p:blipFill>
          <a:blip r:embed="rId2"/>
          <a:stretch>
            <a:fillRect/>
          </a:stretch>
        </p:blipFill>
        <p:spPr>
          <a:xfrm>
            <a:off x="240401" y="384680"/>
            <a:ext cx="5712850" cy="4236297"/>
          </a:xfrm>
          <a:prstGeom prst="rect">
            <a:avLst/>
          </a:prstGeom>
        </p:spPr>
      </p:pic>
      <p:pic>
        <p:nvPicPr>
          <p:cNvPr id="15" name="Picture 14">
            <a:extLst>
              <a:ext uri="{FF2B5EF4-FFF2-40B4-BE49-F238E27FC236}">
                <a16:creationId xmlns:a16="http://schemas.microsoft.com/office/drawing/2014/main" id="{4659EC51-4806-E39B-AB0E-AAF0AF3D140D}"/>
              </a:ext>
            </a:extLst>
          </p:cNvPr>
          <p:cNvPicPr>
            <a:picLocks noChangeAspect="1"/>
          </p:cNvPicPr>
          <p:nvPr/>
        </p:nvPicPr>
        <p:blipFill>
          <a:blip r:embed="rId3"/>
          <a:stretch>
            <a:fillRect/>
          </a:stretch>
        </p:blipFill>
        <p:spPr>
          <a:xfrm>
            <a:off x="6192128" y="2074357"/>
            <a:ext cx="5712850" cy="4263765"/>
          </a:xfrm>
          <a:prstGeom prst="rect">
            <a:avLst/>
          </a:prstGeom>
        </p:spPr>
      </p:pic>
    </p:spTree>
    <p:extLst>
      <p:ext uri="{BB962C8B-B14F-4D97-AF65-F5344CB8AC3E}">
        <p14:creationId xmlns:p14="http://schemas.microsoft.com/office/powerpoint/2010/main" val="2004663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Opposition and ground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77500" lnSpcReduction="20000"/>
          </a:bodyPr>
          <a:lstStyle/>
          <a:p>
            <a:r>
              <a:rPr lang="en-US" dirty="0"/>
              <a:t>This is our third task to perform, where we'll explore how teams perform against opposition, examine their performance variation amongst various grounds, and identify the strength of the team on certain conditions .</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29</a:t>
            </a:fld>
            <a:endParaRPr lang="en-US" dirty="0"/>
          </a:p>
        </p:txBody>
      </p:sp>
    </p:spTree>
    <p:extLst>
      <p:ext uri="{BB962C8B-B14F-4D97-AF65-F5344CB8AC3E}">
        <p14:creationId xmlns:p14="http://schemas.microsoft.com/office/powerpoint/2010/main" val="177726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4655820" y="-1"/>
            <a:ext cx="7536180" cy="2264989"/>
          </a:xfrm>
          <a:solidFill>
            <a:srgbClr val="FFC000"/>
          </a:solidFill>
        </p:spPr>
        <p:txBody>
          <a:bodyPr vert="horz" lIns="91440" tIns="45720" rIns="91440" bIns="45720" rtlCol="0" anchor="ctr">
            <a:normAutofit/>
          </a:bodyPr>
          <a:lstStyle/>
          <a:p>
            <a:r>
              <a:rPr lang="en-US" sz="5600" kern="1200" cap="all" spc="120" baseline="0" dirty="0">
                <a:solidFill>
                  <a:schemeClr val="bg1"/>
                </a:solidFill>
                <a:latin typeface="+mj-lt"/>
                <a:ea typeface="+mj-ea"/>
                <a:cs typeface="+mj-cs"/>
              </a:rPr>
              <a:t>PROJECT OVERVIEW</a:t>
            </a:r>
          </a:p>
        </p:txBody>
      </p:sp>
      <p:pic>
        <p:nvPicPr>
          <p:cNvPr id="5" name="Picture 4" descr="Machine Learning Predictions for the 2023 Cricket World Cup: Leveraging Python and Historical Match Data | by Dotun Alex Omoboye | Medium">
            <a:extLst>
              <a:ext uri="{FF2B5EF4-FFF2-40B4-BE49-F238E27FC236}">
                <a16:creationId xmlns:a16="http://schemas.microsoft.com/office/drawing/2014/main" id="{6DDEA16D-67A2-10F0-AE9B-61417285E7C5}"/>
              </a:ext>
            </a:extLst>
          </p:cNvPr>
          <p:cNvPicPr>
            <a:picLocks noChangeAspect="1"/>
          </p:cNvPicPr>
          <p:nvPr/>
        </p:nvPicPr>
        <p:blipFill rotWithShape="1">
          <a:blip r:embed="rId3"/>
          <a:srcRect l="23108" r="23753" b="2"/>
          <a:stretch/>
        </p:blipFill>
        <p:spPr>
          <a:xfrm>
            <a:off x="20" y="10"/>
            <a:ext cx="4657324" cy="6857990"/>
          </a:xfrm>
          <a:prstGeom prst="rect">
            <a:avLst/>
          </a:prstGeom>
        </p:spPr>
      </p:pic>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5300810" y="2587625"/>
            <a:ext cx="5927577" cy="3594100"/>
          </a:xfrm>
        </p:spPr>
        <p:txBody>
          <a:bodyPr vert="horz" lIns="91440" tIns="45720" rIns="91440" bIns="45720" rtlCol="0" anchor="t">
            <a:normAutofit/>
          </a:bodyPr>
          <a:lstStyle/>
          <a:p>
            <a:r>
              <a:rPr lang="en-US">
                <a:solidFill>
                  <a:schemeClr val="tx1"/>
                </a:solidFill>
              </a:rPr>
              <a:t>The Cricket World Cup 2023 data analysis aims to delve into the cricketing world, specifically focusing on the performance of teams and players during the prestigious tournament. The dataset provided encapsulats a comprehensive array of features, offering an opportunity for us to conduct a thorough exploratory data analysis and extract valuable insights.</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3</a:t>
            </a:fld>
            <a:endParaRPr lang="en-US"/>
          </a:p>
        </p:txBody>
      </p:sp>
    </p:spTree>
    <p:extLst>
      <p:ext uri="{BB962C8B-B14F-4D97-AF65-F5344CB8AC3E}">
        <p14:creationId xmlns:p14="http://schemas.microsoft.com/office/powerpoint/2010/main" val="192617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82985" y="503213"/>
            <a:ext cx="11305451" cy="1304806"/>
          </a:xfrm>
        </p:spPr>
        <p:txBody>
          <a:bodyPr vert="horz" lIns="91440" tIns="45720" rIns="91440" bIns="45720" rtlCol="0" anchor="ctr">
            <a:noAutofit/>
          </a:bodyPr>
          <a:lstStyle/>
          <a:p>
            <a:pPr>
              <a:lnSpc>
                <a:spcPct val="90000"/>
              </a:lnSpc>
              <a:spcBef>
                <a:spcPct val="0"/>
              </a:spcBef>
            </a:pPr>
            <a:r>
              <a:rPr lang="en-US" sz="5400" dirty="0"/>
              <a:t>Investigate how teams and players perform against different oppositions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30</a:t>
            </a:fld>
            <a:endParaRPr lang="en-US">
              <a:solidFill>
                <a:schemeClr val="bg1"/>
              </a:solidFill>
            </a:endParaRPr>
          </a:p>
        </p:txBody>
      </p:sp>
      <p:pic>
        <p:nvPicPr>
          <p:cNvPr id="9" name="Picture 8">
            <a:extLst>
              <a:ext uri="{FF2B5EF4-FFF2-40B4-BE49-F238E27FC236}">
                <a16:creationId xmlns:a16="http://schemas.microsoft.com/office/drawing/2014/main" id="{7CB13BD8-A21E-C7E7-3AD3-C44DB9AEE7F5}"/>
              </a:ext>
            </a:extLst>
          </p:cNvPr>
          <p:cNvPicPr>
            <a:picLocks noChangeAspect="1"/>
          </p:cNvPicPr>
          <p:nvPr/>
        </p:nvPicPr>
        <p:blipFill>
          <a:blip r:embed="rId2"/>
          <a:stretch>
            <a:fillRect/>
          </a:stretch>
        </p:blipFill>
        <p:spPr>
          <a:xfrm>
            <a:off x="220267" y="2605007"/>
            <a:ext cx="8284291" cy="1304806"/>
          </a:xfrm>
          <a:prstGeom prst="rect">
            <a:avLst/>
          </a:prstGeom>
        </p:spPr>
      </p:pic>
      <p:pic>
        <p:nvPicPr>
          <p:cNvPr id="13" name="Picture 12">
            <a:extLst>
              <a:ext uri="{FF2B5EF4-FFF2-40B4-BE49-F238E27FC236}">
                <a16:creationId xmlns:a16="http://schemas.microsoft.com/office/drawing/2014/main" id="{2789EFB0-BF0C-5A24-C8EE-6FDB3B4E10C6}"/>
              </a:ext>
            </a:extLst>
          </p:cNvPr>
          <p:cNvPicPr>
            <a:picLocks noChangeAspect="1"/>
          </p:cNvPicPr>
          <p:nvPr/>
        </p:nvPicPr>
        <p:blipFill>
          <a:blip r:embed="rId3"/>
          <a:stretch>
            <a:fillRect/>
          </a:stretch>
        </p:blipFill>
        <p:spPr>
          <a:xfrm>
            <a:off x="2817703" y="4374288"/>
            <a:ext cx="9146439" cy="1304806"/>
          </a:xfrm>
          <a:prstGeom prst="rect">
            <a:avLst/>
          </a:prstGeom>
        </p:spPr>
      </p:pic>
    </p:spTree>
    <p:extLst>
      <p:ext uri="{BB962C8B-B14F-4D97-AF65-F5344CB8AC3E}">
        <p14:creationId xmlns:p14="http://schemas.microsoft.com/office/powerpoint/2010/main" val="2245103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31</a:t>
            </a:fld>
            <a:endParaRPr lang="en-US" dirty="0">
              <a:solidFill>
                <a:schemeClr val="bg1"/>
              </a:solidFill>
            </a:endParaRPr>
          </a:p>
        </p:txBody>
      </p:sp>
      <p:pic>
        <p:nvPicPr>
          <p:cNvPr id="13" name="Picture 12">
            <a:extLst>
              <a:ext uri="{FF2B5EF4-FFF2-40B4-BE49-F238E27FC236}">
                <a16:creationId xmlns:a16="http://schemas.microsoft.com/office/drawing/2014/main" id="{D2F6A146-7116-1B55-4466-1C8E8EC23E82}"/>
              </a:ext>
            </a:extLst>
          </p:cNvPr>
          <p:cNvPicPr>
            <a:picLocks noChangeAspect="1"/>
          </p:cNvPicPr>
          <p:nvPr/>
        </p:nvPicPr>
        <p:blipFill>
          <a:blip r:embed="rId2"/>
          <a:stretch>
            <a:fillRect/>
          </a:stretch>
        </p:blipFill>
        <p:spPr>
          <a:xfrm>
            <a:off x="104867" y="110458"/>
            <a:ext cx="5518872" cy="2767823"/>
          </a:xfrm>
          <a:prstGeom prst="rect">
            <a:avLst/>
          </a:prstGeom>
        </p:spPr>
      </p:pic>
      <p:pic>
        <p:nvPicPr>
          <p:cNvPr id="15" name="Picture 14">
            <a:extLst>
              <a:ext uri="{FF2B5EF4-FFF2-40B4-BE49-F238E27FC236}">
                <a16:creationId xmlns:a16="http://schemas.microsoft.com/office/drawing/2014/main" id="{5DDA6B98-D1CD-79D9-C628-8FC4139CC1A4}"/>
              </a:ext>
            </a:extLst>
          </p:cNvPr>
          <p:cNvPicPr>
            <a:picLocks noChangeAspect="1"/>
          </p:cNvPicPr>
          <p:nvPr/>
        </p:nvPicPr>
        <p:blipFill>
          <a:blip r:embed="rId3"/>
          <a:stretch>
            <a:fillRect/>
          </a:stretch>
        </p:blipFill>
        <p:spPr>
          <a:xfrm>
            <a:off x="1379007" y="3057833"/>
            <a:ext cx="7162320" cy="3618806"/>
          </a:xfrm>
          <a:prstGeom prst="rect">
            <a:avLst/>
          </a:prstGeom>
        </p:spPr>
      </p:pic>
      <p:pic>
        <p:nvPicPr>
          <p:cNvPr id="17" name="Picture 16">
            <a:extLst>
              <a:ext uri="{FF2B5EF4-FFF2-40B4-BE49-F238E27FC236}">
                <a16:creationId xmlns:a16="http://schemas.microsoft.com/office/drawing/2014/main" id="{3C9F2667-3B13-83E5-71D4-B776B5C9FC49}"/>
              </a:ext>
            </a:extLst>
          </p:cNvPr>
          <p:cNvPicPr>
            <a:picLocks noChangeAspect="1"/>
          </p:cNvPicPr>
          <p:nvPr/>
        </p:nvPicPr>
        <p:blipFill>
          <a:blip r:embed="rId4"/>
          <a:stretch>
            <a:fillRect/>
          </a:stretch>
        </p:blipFill>
        <p:spPr>
          <a:xfrm>
            <a:off x="5623739" y="181361"/>
            <a:ext cx="6398068" cy="3045362"/>
          </a:xfrm>
          <a:prstGeom prst="rect">
            <a:avLst/>
          </a:prstGeom>
        </p:spPr>
      </p:pic>
    </p:spTree>
    <p:extLst>
      <p:ext uri="{BB962C8B-B14F-4D97-AF65-F5344CB8AC3E}">
        <p14:creationId xmlns:p14="http://schemas.microsoft.com/office/powerpoint/2010/main" val="3125807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32</a:t>
            </a:fld>
            <a:endParaRPr lang="en-US" dirty="0">
              <a:solidFill>
                <a:schemeClr val="bg1"/>
              </a:solidFill>
            </a:endParaRPr>
          </a:p>
        </p:txBody>
      </p:sp>
      <p:pic>
        <p:nvPicPr>
          <p:cNvPr id="3" name="Picture 2">
            <a:extLst>
              <a:ext uri="{FF2B5EF4-FFF2-40B4-BE49-F238E27FC236}">
                <a16:creationId xmlns:a16="http://schemas.microsoft.com/office/drawing/2014/main" id="{967F5EE8-D2A5-3726-6295-177D4030B6BB}"/>
              </a:ext>
            </a:extLst>
          </p:cNvPr>
          <p:cNvPicPr>
            <a:picLocks noChangeAspect="1"/>
          </p:cNvPicPr>
          <p:nvPr/>
        </p:nvPicPr>
        <p:blipFill>
          <a:blip r:embed="rId2"/>
          <a:stretch>
            <a:fillRect/>
          </a:stretch>
        </p:blipFill>
        <p:spPr>
          <a:xfrm>
            <a:off x="74525" y="110872"/>
            <a:ext cx="6986651" cy="2674704"/>
          </a:xfrm>
          <a:prstGeom prst="rect">
            <a:avLst/>
          </a:prstGeom>
        </p:spPr>
      </p:pic>
      <p:pic>
        <p:nvPicPr>
          <p:cNvPr id="5" name="Picture 4">
            <a:extLst>
              <a:ext uri="{FF2B5EF4-FFF2-40B4-BE49-F238E27FC236}">
                <a16:creationId xmlns:a16="http://schemas.microsoft.com/office/drawing/2014/main" id="{7EB60C92-8751-AE34-7577-ABD484C87F6B}"/>
              </a:ext>
            </a:extLst>
          </p:cNvPr>
          <p:cNvPicPr>
            <a:picLocks noChangeAspect="1"/>
          </p:cNvPicPr>
          <p:nvPr/>
        </p:nvPicPr>
        <p:blipFill>
          <a:blip r:embed="rId3"/>
          <a:stretch>
            <a:fillRect/>
          </a:stretch>
        </p:blipFill>
        <p:spPr>
          <a:xfrm>
            <a:off x="135132" y="3024567"/>
            <a:ext cx="5959344" cy="3594442"/>
          </a:xfrm>
          <a:prstGeom prst="rect">
            <a:avLst/>
          </a:prstGeom>
        </p:spPr>
      </p:pic>
      <p:pic>
        <p:nvPicPr>
          <p:cNvPr id="8" name="Picture 7">
            <a:extLst>
              <a:ext uri="{FF2B5EF4-FFF2-40B4-BE49-F238E27FC236}">
                <a16:creationId xmlns:a16="http://schemas.microsoft.com/office/drawing/2014/main" id="{F3EAC8FE-419C-9522-9BFC-EA8AD92D07F9}"/>
              </a:ext>
            </a:extLst>
          </p:cNvPr>
          <p:cNvPicPr>
            <a:picLocks noChangeAspect="1"/>
          </p:cNvPicPr>
          <p:nvPr/>
        </p:nvPicPr>
        <p:blipFill>
          <a:blip r:embed="rId4"/>
          <a:stretch>
            <a:fillRect/>
          </a:stretch>
        </p:blipFill>
        <p:spPr>
          <a:xfrm>
            <a:off x="6094476" y="2017427"/>
            <a:ext cx="5968944" cy="3636742"/>
          </a:xfrm>
          <a:prstGeom prst="rect">
            <a:avLst/>
          </a:prstGeom>
        </p:spPr>
      </p:pic>
    </p:spTree>
    <p:extLst>
      <p:ext uri="{BB962C8B-B14F-4D97-AF65-F5344CB8AC3E}">
        <p14:creationId xmlns:p14="http://schemas.microsoft.com/office/powerpoint/2010/main" val="4294314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60021" y="1115713"/>
            <a:ext cx="11934997" cy="1332808"/>
          </a:xfrm>
        </p:spPr>
        <p:txBody>
          <a:bodyPr vert="horz" lIns="91440" tIns="45720" rIns="91440" bIns="45720" rtlCol="0" anchor="ctr">
            <a:normAutofit fontScale="90000"/>
          </a:bodyPr>
          <a:lstStyle/>
          <a:p>
            <a:pPr>
              <a:lnSpc>
                <a:spcPct val="90000"/>
              </a:lnSpc>
              <a:spcBef>
                <a:spcPct val="0"/>
              </a:spcBef>
            </a:pPr>
            <a:r>
              <a:rPr lang="en-US" dirty="0">
                <a:solidFill>
                  <a:schemeClr val="tx1"/>
                </a:solidFill>
              </a:rPr>
              <a:t>Examine performance variations across different playing grounds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33</a:t>
            </a:fld>
            <a:endParaRPr lang="en-US" dirty="0">
              <a:solidFill>
                <a:schemeClr val="bg1"/>
              </a:solidFill>
            </a:endParaRPr>
          </a:p>
        </p:txBody>
      </p:sp>
      <p:pic>
        <p:nvPicPr>
          <p:cNvPr id="11" name="Picture 10">
            <a:extLst>
              <a:ext uri="{FF2B5EF4-FFF2-40B4-BE49-F238E27FC236}">
                <a16:creationId xmlns:a16="http://schemas.microsoft.com/office/drawing/2014/main" id="{8318540C-B92F-ACCB-A133-B80713650F98}"/>
              </a:ext>
            </a:extLst>
          </p:cNvPr>
          <p:cNvPicPr>
            <a:picLocks noChangeAspect="1"/>
          </p:cNvPicPr>
          <p:nvPr/>
        </p:nvPicPr>
        <p:blipFill>
          <a:blip r:embed="rId2"/>
          <a:stretch>
            <a:fillRect/>
          </a:stretch>
        </p:blipFill>
        <p:spPr>
          <a:xfrm>
            <a:off x="239829" y="3225922"/>
            <a:ext cx="5475171" cy="2985637"/>
          </a:xfrm>
          <a:prstGeom prst="rect">
            <a:avLst/>
          </a:prstGeom>
        </p:spPr>
      </p:pic>
    </p:spTree>
    <p:extLst>
      <p:ext uri="{BB962C8B-B14F-4D97-AF65-F5344CB8AC3E}">
        <p14:creationId xmlns:p14="http://schemas.microsoft.com/office/powerpoint/2010/main" val="46244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34</a:t>
            </a:fld>
            <a:endParaRPr lang="en-US" dirty="0">
              <a:solidFill>
                <a:schemeClr val="bg1"/>
              </a:solidFill>
            </a:endParaRPr>
          </a:p>
        </p:txBody>
      </p:sp>
      <p:pic>
        <p:nvPicPr>
          <p:cNvPr id="13" name="Picture 12">
            <a:extLst>
              <a:ext uri="{FF2B5EF4-FFF2-40B4-BE49-F238E27FC236}">
                <a16:creationId xmlns:a16="http://schemas.microsoft.com/office/drawing/2014/main" id="{0DC54D84-E468-D7C2-918D-CF26259414FE}"/>
              </a:ext>
            </a:extLst>
          </p:cNvPr>
          <p:cNvPicPr>
            <a:picLocks noChangeAspect="1"/>
          </p:cNvPicPr>
          <p:nvPr/>
        </p:nvPicPr>
        <p:blipFill>
          <a:blip r:embed="rId2"/>
          <a:stretch>
            <a:fillRect/>
          </a:stretch>
        </p:blipFill>
        <p:spPr>
          <a:xfrm>
            <a:off x="6103542" y="2865245"/>
            <a:ext cx="5949972" cy="3545890"/>
          </a:xfrm>
          <a:prstGeom prst="rect">
            <a:avLst/>
          </a:prstGeom>
        </p:spPr>
      </p:pic>
      <p:pic>
        <p:nvPicPr>
          <p:cNvPr id="14" name="Picture 13">
            <a:extLst>
              <a:ext uri="{FF2B5EF4-FFF2-40B4-BE49-F238E27FC236}">
                <a16:creationId xmlns:a16="http://schemas.microsoft.com/office/drawing/2014/main" id="{904D20C7-7F11-5073-7E1F-F25C39DC83B1}"/>
              </a:ext>
            </a:extLst>
          </p:cNvPr>
          <p:cNvPicPr>
            <a:picLocks noChangeAspect="1"/>
          </p:cNvPicPr>
          <p:nvPr/>
        </p:nvPicPr>
        <p:blipFill>
          <a:blip r:embed="rId3"/>
          <a:stretch>
            <a:fillRect/>
          </a:stretch>
        </p:blipFill>
        <p:spPr>
          <a:xfrm>
            <a:off x="138486" y="213440"/>
            <a:ext cx="6129169" cy="3545890"/>
          </a:xfrm>
          <a:prstGeom prst="rect">
            <a:avLst/>
          </a:prstGeom>
        </p:spPr>
      </p:pic>
    </p:spTree>
    <p:extLst>
      <p:ext uri="{BB962C8B-B14F-4D97-AF65-F5344CB8AC3E}">
        <p14:creationId xmlns:p14="http://schemas.microsoft.com/office/powerpoint/2010/main" val="4253912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35</a:t>
            </a:fld>
            <a:endParaRPr lang="en-US" dirty="0">
              <a:solidFill>
                <a:schemeClr val="bg1"/>
              </a:solidFill>
            </a:endParaRPr>
          </a:p>
        </p:txBody>
      </p:sp>
      <p:pic>
        <p:nvPicPr>
          <p:cNvPr id="3" name="Picture 2">
            <a:extLst>
              <a:ext uri="{FF2B5EF4-FFF2-40B4-BE49-F238E27FC236}">
                <a16:creationId xmlns:a16="http://schemas.microsoft.com/office/drawing/2014/main" id="{A1E31E3E-A9EC-A339-5927-FFBAD716FA87}"/>
              </a:ext>
            </a:extLst>
          </p:cNvPr>
          <p:cNvPicPr>
            <a:picLocks noChangeAspect="1"/>
          </p:cNvPicPr>
          <p:nvPr/>
        </p:nvPicPr>
        <p:blipFill>
          <a:blip r:embed="rId2"/>
          <a:stretch>
            <a:fillRect/>
          </a:stretch>
        </p:blipFill>
        <p:spPr>
          <a:xfrm>
            <a:off x="161833" y="241652"/>
            <a:ext cx="6924767" cy="2866611"/>
          </a:xfrm>
          <a:prstGeom prst="rect">
            <a:avLst/>
          </a:prstGeom>
        </p:spPr>
      </p:pic>
      <p:pic>
        <p:nvPicPr>
          <p:cNvPr id="5" name="Picture 4">
            <a:extLst>
              <a:ext uri="{FF2B5EF4-FFF2-40B4-BE49-F238E27FC236}">
                <a16:creationId xmlns:a16="http://schemas.microsoft.com/office/drawing/2014/main" id="{8E07B1CA-2386-135B-F969-671D7F1733FB}"/>
              </a:ext>
            </a:extLst>
          </p:cNvPr>
          <p:cNvPicPr>
            <a:picLocks noChangeAspect="1"/>
          </p:cNvPicPr>
          <p:nvPr/>
        </p:nvPicPr>
        <p:blipFill>
          <a:blip r:embed="rId3"/>
          <a:stretch>
            <a:fillRect/>
          </a:stretch>
        </p:blipFill>
        <p:spPr>
          <a:xfrm>
            <a:off x="559699" y="3188026"/>
            <a:ext cx="5903446" cy="3480036"/>
          </a:xfrm>
          <a:prstGeom prst="rect">
            <a:avLst/>
          </a:prstGeom>
        </p:spPr>
      </p:pic>
      <p:pic>
        <p:nvPicPr>
          <p:cNvPr id="8" name="Picture 7">
            <a:extLst>
              <a:ext uri="{FF2B5EF4-FFF2-40B4-BE49-F238E27FC236}">
                <a16:creationId xmlns:a16="http://schemas.microsoft.com/office/drawing/2014/main" id="{6972FF60-B7ED-863E-7E7C-9F296C32012C}"/>
              </a:ext>
            </a:extLst>
          </p:cNvPr>
          <p:cNvPicPr>
            <a:picLocks noChangeAspect="1"/>
          </p:cNvPicPr>
          <p:nvPr/>
        </p:nvPicPr>
        <p:blipFill>
          <a:blip r:embed="rId4"/>
          <a:stretch>
            <a:fillRect/>
          </a:stretch>
        </p:blipFill>
        <p:spPr>
          <a:xfrm>
            <a:off x="6597464" y="2647217"/>
            <a:ext cx="5457168" cy="3302637"/>
          </a:xfrm>
          <a:prstGeom prst="rect">
            <a:avLst/>
          </a:prstGeom>
        </p:spPr>
      </p:pic>
    </p:spTree>
    <p:extLst>
      <p:ext uri="{BB962C8B-B14F-4D97-AF65-F5344CB8AC3E}">
        <p14:creationId xmlns:p14="http://schemas.microsoft.com/office/powerpoint/2010/main" val="4153318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 y="374073"/>
            <a:ext cx="12192000" cy="1631372"/>
          </a:xfrm>
        </p:spPr>
        <p:txBody>
          <a:bodyPr vert="horz" lIns="91440" tIns="45720" rIns="91440" bIns="45720" rtlCol="0" anchor="ctr">
            <a:noAutofit/>
          </a:bodyPr>
          <a:lstStyle/>
          <a:p>
            <a:pPr>
              <a:lnSpc>
                <a:spcPct val="90000"/>
              </a:lnSpc>
              <a:spcBef>
                <a:spcPct val="0"/>
              </a:spcBef>
            </a:pPr>
            <a:r>
              <a:rPr lang="en-US" sz="5400" dirty="0"/>
              <a:t>Identify if there are specific teams or players that excel in certain conditions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36</a:t>
            </a:fld>
            <a:endParaRPr lang="en-US">
              <a:solidFill>
                <a:schemeClr val="bg1"/>
              </a:solidFill>
            </a:endParaRPr>
          </a:p>
        </p:txBody>
      </p:sp>
      <p:pic>
        <p:nvPicPr>
          <p:cNvPr id="4" name="Picture 3">
            <a:extLst>
              <a:ext uri="{FF2B5EF4-FFF2-40B4-BE49-F238E27FC236}">
                <a16:creationId xmlns:a16="http://schemas.microsoft.com/office/drawing/2014/main" id="{C883CBEA-C83B-71D1-BD46-850CB8CF20AD}"/>
              </a:ext>
            </a:extLst>
          </p:cNvPr>
          <p:cNvPicPr>
            <a:picLocks noChangeAspect="1"/>
          </p:cNvPicPr>
          <p:nvPr/>
        </p:nvPicPr>
        <p:blipFill>
          <a:blip r:embed="rId2"/>
          <a:stretch>
            <a:fillRect/>
          </a:stretch>
        </p:blipFill>
        <p:spPr>
          <a:xfrm>
            <a:off x="1596236" y="2353154"/>
            <a:ext cx="8999528" cy="3727273"/>
          </a:xfrm>
          <a:prstGeom prst="rect">
            <a:avLst/>
          </a:prstGeom>
        </p:spPr>
      </p:pic>
    </p:spTree>
    <p:extLst>
      <p:ext uri="{BB962C8B-B14F-4D97-AF65-F5344CB8AC3E}">
        <p14:creationId xmlns:p14="http://schemas.microsoft.com/office/powerpoint/2010/main" val="3399395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 y="374073"/>
            <a:ext cx="12192000" cy="1631372"/>
          </a:xfrm>
        </p:spPr>
        <p:txBody>
          <a:bodyPr vert="horz" lIns="91440" tIns="45720" rIns="91440" bIns="45720" rtlCol="0" anchor="ctr">
            <a:noAutofit/>
          </a:bodyPr>
          <a:lstStyle/>
          <a:p>
            <a:pPr>
              <a:lnSpc>
                <a:spcPct val="90000"/>
              </a:lnSpc>
              <a:spcBef>
                <a:spcPct val="0"/>
              </a:spcBef>
            </a:pPr>
            <a:r>
              <a:rPr lang="en-US" sz="5400" dirty="0"/>
              <a:t>Identify if there are specific teams or players that excel in certain conditions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37</a:t>
            </a:fld>
            <a:endParaRPr lang="en-US">
              <a:solidFill>
                <a:schemeClr val="bg1"/>
              </a:solidFill>
            </a:endParaRPr>
          </a:p>
        </p:txBody>
      </p:sp>
      <p:pic>
        <p:nvPicPr>
          <p:cNvPr id="11" name="Picture 10">
            <a:extLst>
              <a:ext uri="{FF2B5EF4-FFF2-40B4-BE49-F238E27FC236}">
                <a16:creationId xmlns:a16="http://schemas.microsoft.com/office/drawing/2014/main" id="{02039BDF-2C09-DE2C-AED9-17886F4611D3}"/>
              </a:ext>
            </a:extLst>
          </p:cNvPr>
          <p:cNvPicPr>
            <a:picLocks noChangeAspect="1"/>
          </p:cNvPicPr>
          <p:nvPr/>
        </p:nvPicPr>
        <p:blipFill>
          <a:blip r:embed="rId2"/>
          <a:stretch>
            <a:fillRect/>
          </a:stretch>
        </p:blipFill>
        <p:spPr>
          <a:xfrm>
            <a:off x="180693" y="2522530"/>
            <a:ext cx="5000840" cy="1631372"/>
          </a:xfrm>
          <a:prstGeom prst="rect">
            <a:avLst/>
          </a:prstGeom>
        </p:spPr>
      </p:pic>
      <p:pic>
        <p:nvPicPr>
          <p:cNvPr id="13" name="Picture 12">
            <a:extLst>
              <a:ext uri="{FF2B5EF4-FFF2-40B4-BE49-F238E27FC236}">
                <a16:creationId xmlns:a16="http://schemas.microsoft.com/office/drawing/2014/main" id="{2363470D-CD52-19DD-A40E-D499B3136B0D}"/>
              </a:ext>
            </a:extLst>
          </p:cNvPr>
          <p:cNvPicPr>
            <a:picLocks noChangeAspect="1"/>
          </p:cNvPicPr>
          <p:nvPr/>
        </p:nvPicPr>
        <p:blipFill>
          <a:blip r:embed="rId3"/>
          <a:srcRect/>
          <a:stretch/>
        </p:blipFill>
        <p:spPr>
          <a:xfrm>
            <a:off x="603132" y="4340939"/>
            <a:ext cx="3855018" cy="1795173"/>
          </a:xfrm>
          <a:prstGeom prst="rect">
            <a:avLst/>
          </a:prstGeom>
        </p:spPr>
      </p:pic>
      <p:pic>
        <p:nvPicPr>
          <p:cNvPr id="17" name="Picture 16">
            <a:extLst>
              <a:ext uri="{FF2B5EF4-FFF2-40B4-BE49-F238E27FC236}">
                <a16:creationId xmlns:a16="http://schemas.microsoft.com/office/drawing/2014/main" id="{1C2E0E56-90BE-0781-2AC7-2E38D5F8828A}"/>
              </a:ext>
            </a:extLst>
          </p:cNvPr>
          <p:cNvPicPr>
            <a:picLocks noChangeAspect="1"/>
          </p:cNvPicPr>
          <p:nvPr/>
        </p:nvPicPr>
        <p:blipFill>
          <a:blip r:embed="rId4"/>
          <a:stretch>
            <a:fillRect/>
          </a:stretch>
        </p:blipFill>
        <p:spPr>
          <a:xfrm>
            <a:off x="5382537" y="2409824"/>
            <a:ext cx="6473490" cy="3726288"/>
          </a:xfrm>
          <a:prstGeom prst="rect">
            <a:avLst/>
          </a:prstGeom>
        </p:spPr>
      </p:pic>
    </p:spTree>
    <p:extLst>
      <p:ext uri="{BB962C8B-B14F-4D97-AF65-F5344CB8AC3E}">
        <p14:creationId xmlns:p14="http://schemas.microsoft.com/office/powerpoint/2010/main" val="4029446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0A82-4B91-AE77-A0B2-C132918D81DE}"/>
              </a:ext>
            </a:extLst>
          </p:cNvPr>
          <p:cNvSpPr>
            <a:spLocks noGrp="1"/>
          </p:cNvSpPr>
          <p:nvPr>
            <p:ph type="title"/>
          </p:nvPr>
        </p:nvSpPr>
        <p:spPr/>
        <p:txBody>
          <a:bodyPr/>
          <a:lstStyle/>
          <a:p>
            <a:r>
              <a:rPr lang="en-US" dirty="0"/>
              <a:t>Temporal analysis</a:t>
            </a:r>
          </a:p>
        </p:txBody>
      </p:sp>
      <p:sp>
        <p:nvSpPr>
          <p:cNvPr id="3" name="Text Placeholder 2">
            <a:extLst>
              <a:ext uri="{FF2B5EF4-FFF2-40B4-BE49-F238E27FC236}">
                <a16:creationId xmlns:a16="http://schemas.microsoft.com/office/drawing/2014/main" id="{10542CBD-CE0C-4014-FAE1-64FB30EC8B67}"/>
              </a:ext>
            </a:extLst>
          </p:cNvPr>
          <p:cNvSpPr>
            <a:spLocks noGrp="1"/>
          </p:cNvSpPr>
          <p:nvPr>
            <p:ph type="body" idx="1"/>
          </p:nvPr>
        </p:nvSpPr>
        <p:spPr/>
        <p:txBody>
          <a:bodyPr vert="horz" lIns="91440" tIns="45720" rIns="91440" bIns="45720" rtlCol="0" anchor="t">
            <a:normAutofit fontScale="77500" lnSpcReduction="20000"/>
          </a:bodyPr>
          <a:lstStyle/>
          <a:p>
            <a:r>
              <a:rPr lang="en-US" dirty="0"/>
              <a:t>This is our final task to perform, where we'll explore performance trend over time, considering start date and overs played and at last identify any temporal changes in team.</a:t>
            </a:r>
          </a:p>
        </p:txBody>
      </p:sp>
      <p:sp>
        <p:nvSpPr>
          <p:cNvPr id="9" name="Slide Number Placeholder 8">
            <a:extLst>
              <a:ext uri="{FF2B5EF4-FFF2-40B4-BE49-F238E27FC236}">
                <a16:creationId xmlns:a16="http://schemas.microsoft.com/office/drawing/2014/main" id="{37A7C39C-560D-BA59-AAC0-2640D53A8A2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t>38</a:t>
            </a:fld>
            <a:endParaRPr lang="en-US" dirty="0"/>
          </a:p>
        </p:txBody>
      </p:sp>
    </p:spTree>
    <p:extLst>
      <p:ext uri="{BB962C8B-B14F-4D97-AF65-F5344CB8AC3E}">
        <p14:creationId xmlns:p14="http://schemas.microsoft.com/office/powerpoint/2010/main" val="2193304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p:txBody>
          <a:bodyPr vert="horz" lIns="91440" tIns="45720" rIns="91440" bIns="45720" rtlCol="0" anchor="ctr">
            <a:noAutofit/>
          </a:bodyPr>
          <a:lstStyle/>
          <a:p>
            <a:pPr>
              <a:lnSpc>
                <a:spcPct val="90000"/>
              </a:lnSpc>
              <a:spcBef>
                <a:spcPct val="0"/>
              </a:spcBef>
            </a:pPr>
            <a:r>
              <a:rPr lang="en-US" sz="5400" dirty="0"/>
              <a:t>Parsing the dataset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idx="1"/>
          </p:nvPr>
        </p:nvSpPr>
        <p:spPr/>
        <p:txBody>
          <a:bodyPr vert="horz" lIns="91440" tIns="45720" rIns="91440" bIns="45720" rtlCol="0" anchor="t">
            <a:normAutofit/>
          </a:bodyPr>
          <a:lstStyle/>
          <a:p>
            <a:pPr>
              <a:lnSpc>
                <a:spcPct val="91000"/>
              </a:lnSpc>
            </a:pPr>
            <a:r>
              <a:rPr lang="en-US" sz="3300" dirty="0"/>
              <a:t>We've to parse the '</a:t>
            </a:r>
            <a:r>
              <a:rPr lang="en-US" sz="3300" dirty="0" err="1"/>
              <a:t>start_date</a:t>
            </a:r>
            <a:r>
              <a:rPr lang="en-US" sz="3300" dirty="0"/>
              <a:t>' attribute such that its type changes from object to datetime.</a:t>
            </a:r>
            <a:endParaRPr lang="en-US" dirty="0"/>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p:txBody>
          <a:bodyPr vert="horz" lIns="91440" tIns="45720" rIns="91440" bIns="45720" rtlCol="0" anchor="ctr">
            <a:normAutofit/>
          </a:bodyPr>
          <a:lstStyle/>
          <a:p>
            <a:pPr algn="l">
              <a:spcAft>
                <a:spcPts val="600"/>
              </a:spcAft>
            </a:pPr>
            <a:fld id="{294A09A9-5501-47C1-A89A-A340965A2BE2}" type="slidenum">
              <a:rPr lang="en-US" smtClean="0">
                <a:solidFill>
                  <a:schemeClr val="bg1"/>
                </a:solidFill>
              </a:rPr>
              <a:pPr algn="l">
                <a:spcAft>
                  <a:spcPts val="600"/>
                </a:spcAft>
              </a:pPr>
              <a:t>39</a:t>
            </a:fld>
            <a:endParaRPr lang="en-US">
              <a:solidFill>
                <a:schemeClr val="bg1"/>
              </a:solidFill>
            </a:endParaRPr>
          </a:p>
        </p:txBody>
      </p:sp>
      <p:pic>
        <p:nvPicPr>
          <p:cNvPr id="5" name="Picture Placeholder 4">
            <a:extLst>
              <a:ext uri="{FF2B5EF4-FFF2-40B4-BE49-F238E27FC236}">
                <a16:creationId xmlns:a16="http://schemas.microsoft.com/office/drawing/2014/main" id="{DCD9433D-CB20-5293-BE06-A2F2ED60C2B4}"/>
              </a:ext>
            </a:extLst>
          </p:cNvPr>
          <p:cNvPicPr>
            <a:picLocks noGrp="1" noChangeAspect="1"/>
          </p:cNvPicPr>
          <p:nvPr>
            <p:ph type="pic" sz="quarter" idx="14"/>
          </p:nvPr>
        </p:nvPicPr>
        <p:blipFill rotWithShape="1">
          <a:blip r:embed="rId2"/>
          <a:srcRect l="-193" r="-963"/>
          <a:stretch/>
        </p:blipFill>
        <p:spPr>
          <a:xfrm>
            <a:off x="5308347" y="2233613"/>
            <a:ext cx="5561833" cy="3951287"/>
          </a:xfrm>
        </p:spPr>
      </p:pic>
    </p:spTree>
    <p:extLst>
      <p:ext uri="{BB962C8B-B14F-4D97-AF65-F5344CB8AC3E}">
        <p14:creationId xmlns:p14="http://schemas.microsoft.com/office/powerpoint/2010/main" val="395819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0" y="0"/>
            <a:ext cx="4657345" cy="6858000"/>
          </a:xfrm>
          <a:solidFill>
            <a:schemeClr val="accent6">
              <a:lumMod val="75000"/>
            </a:schemeClr>
          </a:solidFill>
        </p:spPr>
        <p:txBody>
          <a:bodyPr>
            <a:normAutofit/>
          </a:bodyPr>
          <a:lstStyle/>
          <a:p>
            <a:pPr algn="ctr"/>
            <a:r>
              <a:rPr lang="en-US" sz="5600" dirty="0">
                <a:latin typeface="Algerian" panose="04020705040A02060702" pitchFamily="82" charset="0"/>
              </a:rPr>
              <a:t>Dataset 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5302336" y="643467"/>
            <a:ext cx="5926496" cy="5571066"/>
          </a:xfrm>
        </p:spPr>
        <p:txBody>
          <a:bodyPr vert="horz" lIns="91440" tIns="45720" rIns="91440" bIns="45720" rtlCol="0" anchor="ctr">
            <a:normAutofit/>
          </a:bodyPr>
          <a:lstStyle/>
          <a:p>
            <a:pPr>
              <a:lnSpc>
                <a:spcPct val="91000"/>
              </a:lnSpc>
            </a:pPr>
            <a:r>
              <a:rPr lang="en-US" sz="2200"/>
              <a:t>The dataset comprises of the following columns:</a:t>
            </a:r>
          </a:p>
          <a:p>
            <a:pPr marL="457200" indent="-457200">
              <a:lnSpc>
                <a:spcPct val="91000"/>
              </a:lnSpc>
              <a:buFont typeface="Wingdings" panose="020B0604020202020204" pitchFamily="34" charset="0"/>
              <a:buChar char="§"/>
            </a:pPr>
            <a:r>
              <a:rPr lang="en-US" sz="2200"/>
              <a:t>team</a:t>
            </a:r>
          </a:p>
          <a:p>
            <a:pPr marL="457200" indent="-457200">
              <a:lnSpc>
                <a:spcPct val="91000"/>
              </a:lnSpc>
              <a:buFont typeface="Wingdings" panose="020B0604020202020204" pitchFamily="34" charset="0"/>
              <a:buChar char="§"/>
            </a:pPr>
            <a:r>
              <a:rPr lang="en-US" sz="2200"/>
              <a:t>player</a:t>
            </a:r>
          </a:p>
          <a:p>
            <a:pPr marL="457200" indent="-457200">
              <a:lnSpc>
                <a:spcPct val="91000"/>
              </a:lnSpc>
              <a:buFont typeface="Wingdings" panose="020B0604020202020204" pitchFamily="34" charset="0"/>
              <a:buChar char="§"/>
            </a:pPr>
            <a:r>
              <a:rPr lang="en-US" sz="2200" err="1"/>
              <a:t>bat_or_bowl</a:t>
            </a:r>
            <a:endParaRPr lang="en-US" sz="2200"/>
          </a:p>
          <a:p>
            <a:pPr marL="457200" indent="-457200">
              <a:lnSpc>
                <a:spcPct val="91000"/>
              </a:lnSpc>
              <a:buFont typeface="Wingdings" panose="020B0604020202020204" pitchFamily="34" charset="0"/>
              <a:buChar char="§"/>
            </a:pPr>
            <a:r>
              <a:rPr lang="en-US" sz="2200" err="1"/>
              <a:t>bb_bf</a:t>
            </a:r>
            <a:r>
              <a:rPr lang="en-US" sz="2200"/>
              <a:t> (balls bowled or balls faced)</a:t>
            </a:r>
          </a:p>
          <a:p>
            <a:pPr marL="457200" indent="-457200">
              <a:lnSpc>
                <a:spcPct val="91000"/>
              </a:lnSpc>
              <a:buFont typeface="Wingdings" panose="020B0604020202020204" pitchFamily="34" charset="0"/>
              <a:buChar char="§"/>
            </a:pPr>
            <a:r>
              <a:rPr lang="en-US" sz="2200"/>
              <a:t>runs</a:t>
            </a:r>
          </a:p>
          <a:p>
            <a:pPr marL="457200" indent="-457200">
              <a:lnSpc>
                <a:spcPct val="91000"/>
              </a:lnSpc>
              <a:buFont typeface="Wingdings" panose="020B0604020202020204" pitchFamily="34" charset="0"/>
              <a:buChar char="§"/>
            </a:pPr>
            <a:r>
              <a:rPr lang="en-US" sz="2200" err="1"/>
              <a:t>wkts</a:t>
            </a:r>
            <a:r>
              <a:rPr lang="en-US" sz="2200"/>
              <a:t> (wickets)</a:t>
            </a:r>
          </a:p>
          <a:p>
            <a:pPr marL="457200" indent="-457200">
              <a:lnSpc>
                <a:spcPct val="91000"/>
              </a:lnSpc>
              <a:buFont typeface="Wingdings" panose="020B0604020202020204" pitchFamily="34" charset="0"/>
              <a:buChar char="§"/>
            </a:pPr>
            <a:r>
              <a:rPr lang="en-US" sz="2200" err="1"/>
              <a:t>wicketball_prob</a:t>
            </a:r>
            <a:endParaRPr lang="en-US" sz="2200"/>
          </a:p>
          <a:p>
            <a:pPr marL="457200" indent="-457200">
              <a:lnSpc>
                <a:spcPct val="91000"/>
              </a:lnSpc>
              <a:buFont typeface="Wingdings" panose="020B0604020202020204" pitchFamily="34" charset="0"/>
              <a:buChar char="§"/>
            </a:pPr>
            <a:r>
              <a:rPr lang="en-US" sz="2200" err="1"/>
              <a:t>runs_per_ball</a:t>
            </a:r>
          </a:p>
          <a:p>
            <a:pPr marL="457200" indent="-457200">
              <a:lnSpc>
                <a:spcPct val="91000"/>
              </a:lnSpc>
              <a:buFont typeface="Wingdings" panose="020B0604020202020204" pitchFamily="34" charset="0"/>
              <a:buChar char="§"/>
            </a:pPr>
            <a:r>
              <a:rPr lang="en-US" sz="2200"/>
              <a:t>opposition</a:t>
            </a:r>
          </a:p>
          <a:p>
            <a:pPr marL="457200" indent="-457200">
              <a:lnSpc>
                <a:spcPct val="91000"/>
              </a:lnSpc>
              <a:buFont typeface="Wingdings" panose="020B0604020202020204" pitchFamily="34" charset="0"/>
              <a:buChar char="§"/>
            </a:pPr>
            <a:r>
              <a:rPr lang="en-US" sz="2200"/>
              <a:t>ground</a:t>
            </a:r>
          </a:p>
        </p:txBody>
      </p:sp>
      <p:sp>
        <p:nvSpPr>
          <p:cNvPr id="5" name="Slide Number Placeholder 4">
            <a:extLst>
              <a:ext uri="{FF2B5EF4-FFF2-40B4-BE49-F238E27FC236}">
                <a16:creationId xmlns:a16="http://schemas.microsoft.com/office/drawing/2014/main" id="{4DC56DCD-C3D1-498C-D46A-43C5879C28D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27CE633F-9882-4A5C-83A2-1109D0C73261}" type="slidenum">
              <a:rPr lang="en-US" smtClean="0"/>
              <a:pPr algn="l">
                <a:spcAft>
                  <a:spcPts val="600"/>
                </a:spcAft>
              </a:pPr>
              <a:t>4</a:t>
            </a:fld>
            <a:endParaRPr lang="en-US"/>
          </a:p>
        </p:txBody>
      </p:sp>
    </p:spTree>
    <p:extLst>
      <p:ext uri="{BB962C8B-B14F-4D97-AF65-F5344CB8AC3E}">
        <p14:creationId xmlns:p14="http://schemas.microsoft.com/office/powerpoint/2010/main" val="3446797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ectangle 1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lnSpc>
                <a:spcPct val="90000"/>
              </a:lnSpc>
              <a:spcBef>
                <a:spcPct val="0"/>
              </a:spcBef>
            </a:pPr>
            <a:r>
              <a:rPr lang="en-US" sz="5600"/>
              <a:t>Temporal analysis of all team</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1644" y="5745015"/>
            <a:ext cx="10268712" cy="517315"/>
          </a:xfrm>
        </p:spPr>
        <p:txBody>
          <a:bodyPr vert="horz" lIns="91440" tIns="45720" rIns="91440" bIns="45720" rtlCol="0" anchor="ctr">
            <a:normAutofit/>
          </a:bodyPr>
          <a:lstStyle/>
          <a:p>
            <a:pPr algn="ctr">
              <a:lnSpc>
                <a:spcPct val="91000"/>
              </a:lnSpc>
            </a:pPr>
            <a:r>
              <a:rPr lang="en-US" sz="1700"/>
              <a:t>Using the lineplot, we observe that various teams like SA, AUS, IND has high temporal changes.</a:t>
            </a:r>
          </a:p>
        </p:txBody>
      </p:sp>
      <p:pic>
        <p:nvPicPr>
          <p:cNvPr id="5" name="Picture Placeholder 4">
            <a:extLst>
              <a:ext uri="{FF2B5EF4-FFF2-40B4-BE49-F238E27FC236}">
                <a16:creationId xmlns:a16="http://schemas.microsoft.com/office/drawing/2014/main" id="{6E919424-DF72-03A5-55A9-6CF7ED815B92}"/>
              </a:ext>
            </a:extLst>
          </p:cNvPr>
          <p:cNvPicPr>
            <a:picLocks noGrp="1" noChangeAspect="1"/>
          </p:cNvPicPr>
          <p:nvPr>
            <p:ph type="pic" sz="quarter" idx="15"/>
          </p:nvPr>
        </p:nvPicPr>
        <p:blipFill rotWithShape="1">
          <a:blip r:embed="rId2"/>
          <a:srcRect r="247" b="321"/>
          <a:stretch/>
        </p:blipFill>
        <p:spPr>
          <a:xfrm>
            <a:off x="963868" y="163326"/>
            <a:ext cx="10264264" cy="4013997"/>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40</a:t>
            </a:fld>
            <a:endParaRPr lang="en-US" dirty="0">
              <a:solidFill>
                <a:schemeClr val="bg1"/>
              </a:solidFill>
            </a:endParaRPr>
          </a:p>
        </p:txBody>
      </p:sp>
    </p:spTree>
    <p:extLst>
      <p:ext uri="{BB962C8B-B14F-4D97-AF65-F5344CB8AC3E}">
        <p14:creationId xmlns:p14="http://schemas.microsoft.com/office/powerpoint/2010/main" val="189602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ectangle 1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07204" y="4429320"/>
            <a:ext cx="6303541" cy="924797"/>
          </a:xfrm>
        </p:spPr>
        <p:txBody>
          <a:bodyPr vert="horz" lIns="91440" tIns="45720" rIns="91440" bIns="45720" rtlCol="0" anchor="ctr">
            <a:normAutofit fontScale="90000"/>
          </a:bodyPr>
          <a:lstStyle/>
          <a:p>
            <a:pPr algn="ctr">
              <a:lnSpc>
                <a:spcPct val="90000"/>
              </a:lnSpc>
              <a:spcBef>
                <a:spcPct val="0"/>
              </a:spcBef>
            </a:pPr>
            <a:r>
              <a:rPr lang="en-US" sz="5600" dirty="0"/>
              <a:t>Temporal analysis of all team</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1570033" y="5361459"/>
            <a:ext cx="3314700" cy="1723543"/>
          </a:xfrm>
        </p:spPr>
        <p:txBody>
          <a:bodyPr vert="horz" lIns="91440" tIns="45720" rIns="91440" bIns="45720" rtlCol="0" anchor="ctr">
            <a:normAutofit/>
          </a:bodyPr>
          <a:lstStyle/>
          <a:p>
            <a:pPr algn="ctr">
              <a:lnSpc>
                <a:spcPct val="91000"/>
              </a:lnSpc>
            </a:pPr>
            <a:r>
              <a:rPr lang="en-US" sz="1700"/>
              <a:t>Using the lineplot, we observe that various teams like SA, AUS, IND has high temporal changes.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41</a:t>
            </a:fld>
            <a:endParaRPr lang="en-US" dirty="0">
              <a:solidFill>
                <a:schemeClr val="bg1"/>
              </a:solidFill>
            </a:endParaRPr>
          </a:p>
        </p:txBody>
      </p:sp>
      <p:pic>
        <p:nvPicPr>
          <p:cNvPr id="9" name="Picture 8">
            <a:extLst>
              <a:ext uri="{FF2B5EF4-FFF2-40B4-BE49-F238E27FC236}">
                <a16:creationId xmlns:a16="http://schemas.microsoft.com/office/drawing/2014/main" id="{E9B14E5E-1FBE-05A1-C1FB-16429CA90FCD}"/>
              </a:ext>
            </a:extLst>
          </p:cNvPr>
          <p:cNvPicPr>
            <a:picLocks noChangeAspect="1"/>
          </p:cNvPicPr>
          <p:nvPr/>
        </p:nvPicPr>
        <p:blipFill>
          <a:blip r:embed="rId2"/>
          <a:stretch>
            <a:fillRect/>
          </a:stretch>
        </p:blipFill>
        <p:spPr>
          <a:xfrm>
            <a:off x="168433" y="325100"/>
            <a:ext cx="6367449" cy="3522236"/>
          </a:xfrm>
          <a:prstGeom prst="rect">
            <a:avLst/>
          </a:prstGeom>
        </p:spPr>
      </p:pic>
      <p:pic>
        <p:nvPicPr>
          <p:cNvPr id="11" name="Picture 10">
            <a:extLst>
              <a:ext uri="{FF2B5EF4-FFF2-40B4-BE49-F238E27FC236}">
                <a16:creationId xmlns:a16="http://schemas.microsoft.com/office/drawing/2014/main" id="{6917A5B9-7FBB-7727-482E-C56B8AAA6C43}"/>
              </a:ext>
            </a:extLst>
          </p:cNvPr>
          <p:cNvPicPr>
            <a:picLocks noChangeAspect="1"/>
          </p:cNvPicPr>
          <p:nvPr/>
        </p:nvPicPr>
        <p:blipFill>
          <a:blip r:embed="rId3"/>
          <a:stretch>
            <a:fillRect/>
          </a:stretch>
        </p:blipFill>
        <p:spPr>
          <a:xfrm>
            <a:off x="6535882" y="682211"/>
            <a:ext cx="5599696" cy="5493578"/>
          </a:xfrm>
          <a:prstGeom prst="rect">
            <a:avLst/>
          </a:prstGeom>
        </p:spPr>
      </p:pic>
    </p:spTree>
    <p:extLst>
      <p:ext uri="{BB962C8B-B14F-4D97-AF65-F5344CB8AC3E}">
        <p14:creationId xmlns:p14="http://schemas.microsoft.com/office/powerpoint/2010/main" val="3301027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4800" dirty="0">
                <a:solidFill>
                  <a:schemeClr val="tx1"/>
                </a:solidFill>
              </a:rPr>
              <a:t>Temporal analysis of team on the basis of runs-scored</a:t>
            </a:r>
            <a:endParaRPr lang="en-US" dirty="0">
              <a:solidFill>
                <a:schemeClr val="tx1"/>
              </a:solidFill>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lineplot</a:t>
            </a:r>
            <a:r>
              <a:rPr lang="en-US" sz="3300"/>
              <a:t>, we observe that teams during final overs are scoring good amount of runs.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42</a:t>
            </a:fld>
            <a:endParaRPr lang="en-US" dirty="0">
              <a:solidFill>
                <a:schemeClr val="bg1"/>
              </a:solidFill>
            </a:endParaRPr>
          </a:p>
        </p:txBody>
      </p:sp>
      <p:pic>
        <p:nvPicPr>
          <p:cNvPr id="6" name="Picture Placeholder 5" descr="A graph with lines and dots&#10;&#10;Description automatically generated">
            <a:extLst>
              <a:ext uri="{FF2B5EF4-FFF2-40B4-BE49-F238E27FC236}">
                <a16:creationId xmlns:a16="http://schemas.microsoft.com/office/drawing/2014/main" id="{710890EF-476F-BD63-8361-FFA38D9C3D0D}"/>
              </a:ext>
            </a:extLst>
          </p:cNvPr>
          <p:cNvPicPr>
            <a:picLocks noGrp="1" noChangeAspect="1"/>
          </p:cNvPicPr>
          <p:nvPr>
            <p:ph type="pic" sz="quarter" idx="15"/>
          </p:nvPr>
        </p:nvPicPr>
        <p:blipFill rotWithShape="1">
          <a:blip r:embed="rId2"/>
          <a:srcRect r="-272"/>
          <a:stretch/>
        </p:blipFill>
        <p:spPr>
          <a:xfrm>
            <a:off x="5241559" y="644160"/>
            <a:ext cx="6955763" cy="3949332"/>
          </a:xfrm>
        </p:spPr>
      </p:pic>
    </p:spTree>
    <p:extLst>
      <p:ext uri="{BB962C8B-B14F-4D97-AF65-F5344CB8AC3E}">
        <p14:creationId xmlns:p14="http://schemas.microsoft.com/office/powerpoint/2010/main" val="1417784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960121" y="1240403"/>
            <a:ext cx="4282017" cy="2963149"/>
          </a:xfrm>
        </p:spPr>
        <p:txBody>
          <a:bodyPr vert="horz" lIns="91440" tIns="45720" rIns="91440" bIns="45720" rtlCol="0" anchor="ctr">
            <a:normAutofit fontScale="90000"/>
          </a:bodyPr>
          <a:lstStyle/>
          <a:p>
            <a:pPr>
              <a:lnSpc>
                <a:spcPct val="90000"/>
              </a:lnSpc>
              <a:spcBef>
                <a:spcPct val="0"/>
              </a:spcBef>
            </a:pPr>
            <a:r>
              <a:rPr lang="en-US" sz="4800" dirty="0">
                <a:solidFill>
                  <a:schemeClr val="tx1"/>
                </a:solidFill>
              </a:rPr>
              <a:t>Temporal analysis of team on the basis of wickets</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5206247"/>
            <a:ext cx="10268712" cy="1013577"/>
          </a:xfrm>
        </p:spPr>
        <p:txBody>
          <a:bodyPr vert="horz" lIns="91440" tIns="45720" rIns="91440" bIns="45720" rtlCol="0" anchor="t">
            <a:normAutofit/>
          </a:bodyPr>
          <a:lstStyle/>
          <a:p>
            <a:pPr>
              <a:lnSpc>
                <a:spcPct val="91000"/>
              </a:lnSpc>
            </a:pPr>
            <a:r>
              <a:rPr lang="en-US" sz="3300" dirty="0"/>
              <a:t>Using the </a:t>
            </a:r>
            <a:r>
              <a:rPr lang="en-US" sz="3300" err="1"/>
              <a:t>lineplot</a:t>
            </a:r>
            <a:r>
              <a:rPr lang="en-US" sz="3300" dirty="0"/>
              <a:t>, we observe that teams during final </a:t>
            </a:r>
            <a:r>
              <a:rPr lang="en-US" sz="3300"/>
              <a:t>overs taking wickets linearly.</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43</a:t>
            </a:fld>
            <a:endParaRPr lang="en-US" dirty="0">
              <a:solidFill>
                <a:schemeClr val="bg1"/>
              </a:solidFill>
            </a:endParaRPr>
          </a:p>
        </p:txBody>
      </p:sp>
      <p:pic>
        <p:nvPicPr>
          <p:cNvPr id="5" name="Picture Placeholder 4" descr="A graph with lines and dots&#10;&#10;Description automatically generated">
            <a:extLst>
              <a:ext uri="{FF2B5EF4-FFF2-40B4-BE49-F238E27FC236}">
                <a16:creationId xmlns:a16="http://schemas.microsoft.com/office/drawing/2014/main" id="{C2316A51-42A0-06BC-8C92-6E5ACBE0E049}"/>
              </a:ext>
            </a:extLst>
          </p:cNvPr>
          <p:cNvPicPr>
            <a:picLocks noGrp="1" noChangeAspect="1"/>
          </p:cNvPicPr>
          <p:nvPr>
            <p:ph type="pic" sz="quarter" idx="15"/>
          </p:nvPr>
        </p:nvPicPr>
        <p:blipFill rotWithShape="1">
          <a:blip r:embed="rId2"/>
          <a:srcRect l="-274"/>
          <a:stretch/>
        </p:blipFill>
        <p:spPr>
          <a:xfrm>
            <a:off x="5241559" y="632436"/>
            <a:ext cx="6946260" cy="3961055"/>
          </a:xfrm>
        </p:spPr>
      </p:pic>
    </p:spTree>
    <p:extLst>
      <p:ext uri="{BB962C8B-B14F-4D97-AF65-F5344CB8AC3E}">
        <p14:creationId xmlns:p14="http://schemas.microsoft.com/office/powerpoint/2010/main" val="2404378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128156" y="748145"/>
            <a:ext cx="6324599" cy="1700375"/>
          </a:xfrm>
        </p:spPr>
        <p:txBody>
          <a:bodyPr vert="horz" lIns="91440" tIns="45720" rIns="91440" bIns="45720" rtlCol="0" anchor="ctr">
            <a:normAutofit fontScale="90000"/>
          </a:bodyPr>
          <a:lstStyle/>
          <a:p>
            <a:pPr>
              <a:lnSpc>
                <a:spcPct val="90000"/>
              </a:lnSpc>
              <a:spcBef>
                <a:spcPct val="0"/>
              </a:spcBef>
            </a:pPr>
            <a:r>
              <a:rPr lang="en-US" sz="4800" dirty="0">
                <a:solidFill>
                  <a:schemeClr val="tx1"/>
                </a:solidFill>
              </a:rPr>
              <a:t>Temporal analysis of team on the basis of Runs</a:t>
            </a:r>
          </a:p>
        </p:txBody>
      </p:sp>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dirty="0" smtClean="0">
                <a:solidFill>
                  <a:schemeClr val="bg1"/>
                </a:solidFill>
              </a:rPr>
              <a:pPr algn="l">
                <a:spcAft>
                  <a:spcPts val="600"/>
                </a:spcAft>
              </a:pPr>
              <a:t>44</a:t>
            </a:fld>
            <a:endParaRPr lang="en-US" dirty="0">
              <a:solidFill>
                <a:schemeClr val="bg1"/>
              </a:solidFill>
            </a:endParaRPr>
          </a:p>
        </p:txBody>
      </p:sp>
      <p:pic>
        <p:nvPicPr>
          <p:cNvPr id="4" name="Picture 3">
            <a:extLst>
              <a:ext uri="{FF2B5EF4-FFF2-40B4-BE49-F238E27FC236}">
                <a16:creationId xmlns:a16="http://schemas.microsoft.com/office/drawing/2014/main" id="{254BB35C-B22A-B95F-F25E-0AC5A98F048F}"/>
              </a:ext>
            </a:extLst>
          </p:cNvPr>
          <p:cNvPicPr>
            <a:picLocks noChangeAspect="1"/>
          </p:cNvPicPr>
          <p:nvPr/>
        </p:nvPicPr>
        <p:blipFill>
          <a:blip r:embed="rId3"/>
          <a:stretch>
            <a:fillRect/>
          </a:stretch>
        </p:blipFill>
        <p:spPr>
          <a:xfrm>
            <a:off x="6681355" y="136525"/>
            <a:ext cx="5382489" cy="6300433"/>
          </a:xfrm>
          <a:prstGeom prst="rect">
            <a:avLst/>
          </a:prstGeom>
        </p:spPr>
      </p:pic>
      <p:pic>
        <p:nvPicPr>
          <p:cNvPr id="13" name="Picture 12">
            <a:extLst>
              <a:ext uri="{FF2B5EF4-FFF2-40B4-BE49-F238E27FC236}">
                <a16:creationId xmlns:a16="http://schemas.microsoft.com/office/drawing/2014/main" id="{0A553BB1-F733-F263-E8BB-4D69A18174F6}"/>
              </a:ext>
            </a:extLst>
          </p:cNvPr>
          <p:cNvPicPr>
            <a:picLocks noChangeAspect="1"/>
          </p:cNvPicPr>
          <p:nvPr/>
        </p:nvPicPr>
        <p:blipFill>
          <a:blip r:embed="rId4"/>
          <a:stretch>
            <a:fillRect/>
          </a:stretch>
        </p:blipFill>
        <p:spPr>
          <a:xfrm>
            <a:off x="168226" y="2921124"/>
            <a:ext cx="6346427" cy="3355012"/>
          </a:xfrm>
          <a:prstGeom prst="rect">
            <a:avLst/>
          </a:prstGeom>
        </p:spPr>
      </p:pic>
    </p:spTree>
    <p:extLst>
      <p:ext uri="{BB962C8B-B14F-4D97-AF65-F5344CB8AC3E}">
        <p14:creationId xmlns:p14="http://schemas.microsoft.com/office/powerpoint/2010/main" val="2386399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047130" y="1225484"/>
            <a:ext cx="8144870" cy="3951806"/>
          </a:xfrm>
          <a:solidFill>
            <a:schemeClr val="tx1">
              <a:lumMod val="50000"/>
              <a:lumOff val="50000"/>
            </a:schemeClr>
          </a:solidFill>
        </p:spPr>
        <p:txBody>
          <a:bodyPr/>
          <a:lstStyle/>
          <a:p>
            <a:pPr algn="ctr"/>
            <a:r>
              <a:rPr lang="en-US" b="1" dirty="0"/>
              <a:t>THANK YOU</a:t>
            </a:r>
          </a:p>
        </p:txBody>
      </p:sp>
      <p:pic>
        <p:nvPicPr>
          <p:cNvPr id="27" name="Picture Placeholder 26">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a:stretch/>
        </p:blipFill>
        <p:spPr>
          <a:xfrm>
            <a:off x="-12804" y="1225484"/>
            <a:ext cx="4059934" cy="3951807"/>
          </a:xfrm>
        </p:spPr>
      </p:pic>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3314700" y="5355583"/>
            <a:ext cx="3503241" cy="577153"/>
          </a:xfrm>
        </p:spPr>
        <p:txBody>
          <a:bodyPr vert="horz" lIns="91440" tIns="45720" rIns="91440" bIns="45720" rtlCol="0" anchor="t">
            <a:normAutofit/>
          </a:bodyPr>
          <a:lstStyle/>
          <a:p>
            <a:pPr algn="ctr"/>
            <a:r>
              <a:rPr lang="en-US" sz="1800" b="1" dirty="0">
                <a:latin typeface="Times New Roman" panose="02020603050405020304" pitchFamily="18" charset="0"/>
                <a:cs typeface="Times New Roman" panose="02020603050405020304" pitchFamily="18" charset="0"/>
              </a:rPr>
              <a:t>SOHINI ROY CHOWDHURY</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620755" y="5355583"/>
            <a:ext cx="2800340" cy="577153"/>
          </a:xfrm>
        </p:spPr>
        <p:txBody>
          <a:bodyPr vert="horz"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rcsohini.work@gmail.com</a:t>
            </a:r>
          </a:p>
        </p:txBody>
      </p:sp>
      <p:sp>
        <p:nvSpPr>
          <p:cNvPr id="15" name="Content Placeholder 14">
            <a:extLst>
              <a:ext uri="{FF2B5EF4-FFF2-40B4-BE49-F238E27FC236}">
                <a16:creationId xmlns:a16="http://schemas.microsoft.com/office/drawing/2014/main" id="{5C765B3E-A7DA-421D-A959-98BFA5AE3BA1}"/>
              </a:ext>
            </a:extLst>
          </p:cNvPr>
          <p:cNvSpPr>
            <a:spLocks noGrp="1"/>
          </p:cNvSpPr>
          <p:nvPr>
            <p:ph idx="17"/>
          </p:nvPr>
        </p:nvSpPr>
        <p:spPr>
          <a:xfrm>
            <a:off x="9421095" y="5355583"/>
            <a:ext cx="2270162" cy="577153"/>
          </a:xfrm>
        </p:spPr>
        <p:txBody>
          <a:bodyPr vert="horz"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MIP-ML-08</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b="1" smtClean="0"/>
              <a:pPr/>
              <a:t>45</a:t>
            </a:fld>
            <a:endParaRPr lang="en-US" b="1" dirty="0"/>
          </a:p>
        </p:txBody>
      </p:sp>
    </p:spTree>
    <p:extLst>
      <p:ext uri="{BB962C8B-B14F-4D97-AF65-F5344CB8AC3E}">
        <p14:creationId xmlns:p14="http://schemas.microsoft.com/office/powerpoint/2010/main" val="245235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643467"/>
            <a:ext cx="3212593" cy="5571066"/>
          </a:xfrm>
        </p:spPr>
        <p:txBody>
          <a:bodyPr>
            <a:normAutofit/>
          </a:bodyPr>
          <a:lstStyle/>
          <a:p>
            <a:r>
              <a:rPr lang="en-US" sz="5600" dirty="0"/>
              <a:t>Dataset 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5302336" y="643467"/>
            <a:ext cx="5926496" cy="5571066"/>
          </a:xfrm>
        </p:spPr>
        <p:txBody>
          <a:bodyPr vert="horz" lIns="91440" tIns="45720" rIns="91440" bIns="45720" rtlCol="0" anchor="ctr">
            <a:normAutofit lnSpcReduction="10000"/>
          </a:bodyPr>
          <a:lstStyle/>
          <a:p>
            <a:pPr>
              <a:lnSpc>
                <a:spcPct val="91000"/>
              </a:lnSpc>
            </a:pPr>
            <a:r>
              <a:rPr lang="en-US" sz="2200" dirty="0"/>
              <a:t>The dataset comprises of the following columns:</a:t>
            </a:r>
          </a:p>
          <a:p>
            <a:pPr marL="457200" indent="-457200">
              <a:buFont typeface="Wingdings,Sans-Serif" panose="020B0604020202020204" pitchFamily="34" charset="0"/>
              <a:buChar char="§"/>
            </a:pPr>
            <a:r>
              <a:rPr lang="en-US" sz="2200" dirty="0" err="1"/>
              <a:t>start_date</a:t>
            </a:r>
            <a:endParaRPr lang="en-US" sz="2200" dirty="0"/>
          </a:p>
          <a:p>
            <a:pPr marL="457200" indent="-457200">
              <a:buFont typeface="Wingdings,Sans-Serif" panose="020B0604020202020204" pitchFamily="34" charset="0"/>
              <a:buChar char="§"/>
            </a:pPr>
            <a:r>
              <a:rPr lang="en-US" sz="2200" dirty="0"/>
              <a:t>overs</a:t>
            </a:r>
          </a:p>
          <a:p>
            <a:pPr marL="457200" indent="-457200">
              <a:buFont typeface="Wingdings,Sans-Serif" panose="020B0604020202020204" pitchFamily="34" charset="0"/>
              <a:buChar char="§"/>
            </a:pPr>
            <a:r>
              <a:rPr lang="en-US" sz="2200" dirty="0" err="1"/>
              <a:t>mdns</a:t>
            </a:r>
            <a:r>
              <a:rPr lang="en-US" sz="2200" dirty="0"/>
              <a:t> (maidens)</a:t>
            </a:r>
          </a:p>
          <a:p>
            <a:pPr marL="457200" indent="-457200">
              <a:buFont typeface="Wingdings,Sans-Serif" panose="020B0604020202020204" pitchFamily="34" charset="0"/>
              <a:buChar char="§"/>
            </a:pPr>
            <a:r>
              <a:rPr lang="en-US" sz="2200" dirty="0"/>
              <a:t>econ (economy rate)</a:t>
            </a:r>
          </a:p>
          <a:p>
            <a:pPr marL="457200" indent="-457200">
              <a:buFont typeface="Wingdings,Sans-Serif" panose="020B0604020202020204" pitchFamily="34" charset="0"/>
              <a:buChar char="§"/>
            </a:pPr>
            <a:r>
              <a:rPr lang="en-US" sz="2200" dirty="0"/>
              <a:t>inns (innings)</a:t>
            </a:r>
          </a:p>
          <a:p>
            <a:pPr marL="457200" indent="-457200">
              <a:buFont typeface="Wingdings,Sans-Serif" panose="020B0604020202020204" pitchFamily="34" charset="0"/>
              <a:buChar char="§"/>
            </a:pPr>
            <a:r>
              <a:rPr lang="en-US" sz="2200" dirty="0"/>
              <a:t>4s (fours)</a:t>
            </a:r>
          </a:p>
          <a:p>
            <a:pPr marL="457200" indent="-457200">
              <a:buFont typeface="Wingdings,Sans-Serif" panose="020B0604020202020204" pitchFamily="34" charset="0"/>
              <a:buChar char="§"/>
            </a:pPr>
            <a:r>
              <a:rPr lang="en-US" sz="2200" dirty="0"/>
              <a:t>6s (sixes)</a:t>
            </a:r>
          </a:p>
          <a:p>
            <a:pPr marL="457200" indent="-457200">
              <a:buFont typeface="Wingdings,Sans-Serif" panose="020B0604020202020204" pitchFamily="34" charset="0"/>
              <a:buChar char="§"/>
            </a:pPr>
            <a:r>
              <a:rPr lang="en-US" sz="2200" dirty="0" err="1"/>
              <a:t>sr</a:t>
            </a:r>
            <a:r>
              <a:rPr lang="en-US" sz="2200" dirty="0"/>
              <a:t> (strike rate)l</a:t>
            </a:r>
          </a:p>
          <a:p>
            <a:pPr marL="457200" indent="-457200">
              <a:buFont typeface="Wingdings,Sans-Serif" panose="020B0604020202020204" pitchFamily="34" charset="0"/>
              <a:buChar char="§"/>
            </a:pPr>
            <a:r>
              <a:rPr lang="en-US" sz="2200" dirty="0"/>
              <a:t>not out</a:t>
            </a:r>
          </a:p>
          <a:p>
            <a:pPr marL="457200" indent="-457200">
              <a:buFont typeface="Wingdings,Sans-Serif" panose="020B0604020202020204" pitchFamily="34" charset="0"/>
              <a:buChar char="§"/>
            </a:pPr>
            <a:r>
              <a:rPr lang="en-US" sz="2200" dirty="0"/>
              <a:t>mins (minutes)</a:t>
            </a:r>
          </a:p>
        </p:txBody>
      </p:sp>
      <p:sp>
        <p:nvSpPr>
          <p:cNvPr id="5" name="Slide Number Placeholder 4">
            <a:extLst>
              <a:ext uri="{FF2B5EF4-FFF2-40B4-BE49-F238E27FC236}">
                <a16:creationId xmlns:a16="http://schemas.microsoft.com/office/drawing/2014/main" id="{4DC56DCD-C3D1-498C-D46A-43C5879C28D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27CE633F-9882-4A5C-83A2-1109D0C73261}" type="slidenum">
              <a:rPr lang="en-US" smtClean="0"/>
              <a:pPr algn="l">
                <a:spcAft>
                  <a:spcPts val="600"/>
                </a:spcAft>
              </a:pPr>
              <a:t>5</a:t>
            </a:fld>
            <a:endParaRPr lang="en-US"/>
          </a:p>
        </p:txBody>
      </p:sp>
      <p:sp>
        <p:nvSpPr>
          <p:cNvPr id="6" name="Title 1">
            <a:extLst>
              <a:ext uri="{FF2B5EF4-FFF2-40B4-BE49-F238E27FC236}">
                <a16:creationId xmlns:a16="http://schemas.microsoft.com/office/drawing/2014/main" id="{2743E65F-C500-6CBC-371D-31E008A326F2}"/>
              </a:ext>
            </a:extLst>
          </p:cNvPr>
          <p:cNvSpPr txBox="1">
            <a:spLocks/>
          </p:cNvSpPr>
          <p:nvPr/>
        </p:nvSpPr>
        <p:spPr>
          <a:xfrm>
            <a:off x="0" y="0"/>
            <a:ext cx="4657345" cy="6858000"/>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pPr algn="ctr"/>
            <a:r>
              <a:rPr lang="en-US" sz="5600">
                <a:latin typeface="Algerian" panose="04020705040A02060702" pitchFamily="82" charset="0"/>
              </a:rPr>
              <a:t>Dataset overview</a:t>
            </a:r>
            <a:endParaRPr lang="en-US" sz="5600" dirty="0">
              <a:latin typeface="Algerian" panose="04020705040A02060702" pitchFamily="82" charset="0"/>
            </a:endParaRPr>
          </a:p>
        </p:txBody>
      </p:sp>
    </p:spTree>
    <p:extLst>
      <p:ext uri="{BB962C8B-B14F-4D97-AF65-F5344CB8AC3E}">
        <p14:creationId xmlns:p14="http://schemas.microsoft.com/office/powerpoint/2010/main" val="152113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a:solidFill>
            <a:srgbClr val="FF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z="5600" kern="1200" cap="all" spc="120" baseline="0" dirty="0">
                <a:solidFill>
                  <a:schemeClr val="bg1"/>
                </a:solidFill>
                <a:latin typeface="+mj-lt"/>
                <a:ea typeface="+mj-ea"/>
                <a:cs typeface="+mj-cs"/>
              </a:rPr>
              <a:t>Importing essential libraries</a:t>
            </a:r>
          </a:p>
        </p:txBody>
      </p:sp>
      <p:sp>
        <p:nvSpPr>
          <p:cNvPr id="32" name="Rectangle 3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9">
            <a:extLst>
              <a:ext uri="{FF2B5EF4-FFF2-40B4-BE49-F238E27FC236}">
                <a16:creationId xmlns:a16="http://schemas.microsoft.com/office/drawing/2014/main" id="{BE4C97A2-0C46-4D31-8087-9CD6A0458637}"/>
              </a:ext>
            </a:extLst>
          </p:cNvPr>
          <p:cNvSpPr>
            <a:spLocks/>
          </p:cNvSpPr>
          <p:nvPr/>
        </p:nvSpPr>
        <p:spPr>
          <a:xfrm>
            <a:off x="8059677" y="5542857"/>
            <a:ext cx="484544" cy="189688"/>
          </a:xfrm>
          <a:prstGeom prst="rect">
            <a:avLst/>
          </a:prstGeom>
        </p:spPr>
        <p:txBody>
          <a:bodyPr/>
          <a:lstStyle/>
          <a:p>
            <a:pPr defTabSz="466344">
              <a:spcAft>
                <a:spcPts val="600"/>
              </a:spcAft>
            </a:pPr>
            <a:fld id="{F97E8200-1950-409B-82E7-99938E7AE355}" type="slidenum">
              <a:rPr lang="en-US" sz="918" kern="1200">
                <a:solidFill>
                  <a:schemeClr val="tx1"/>
                </a:solidFill>
                <a:latin typeface="+mn-lt"/>
                <a:ea typeface="+mn-ea"/>
                <a:cs typeface="+mn-cs"/>
              </a:rPr>
              <a:pPr defTabSz="466344">
                <a:spcAft>
                  <a:spcPts val="600"/>
                </a:spcAft>
              </a:pPr>
              <a:t>6</a:t>
            </a:fld>
            <a:endParaRPr lang="en-US"/>
          </a:p>
        </p:txBody>
      </p:sp>
      <p:sp>
        <p:nvSpPr>
          <p:cNvPr id="10" name="Content Placeholder 9">
            <a:extLst>
              <a:ext uri="{FF2B5EF4-FFF2-40B4-BE49-F238E27FC236}">
                <a16:creationId xmlns:a16="http://schemas.microsoft.com/office/drawing/2014/main" id="{AF3A933B-A34F-E049-C401-F7DC3857CCE4}"/>
              </a:ext>
            </a:extLst>
          </p:cNvPr>
          <p:cNvSpPr>
            <a:spLocks/>
          </p:cNvSpPr>
          <p:nvPr/>
        </p:nvSpPr>
        <p:spPr>
          <a:xfrm>
            <a:off x="844219" y="3354856"/>
            <a:ext cx="4603028" cy="1772455"/>
          </a:xfrm>
          <a:prstGeom prst="rect">
            <a:avLst/>
          </a:prstGeom>
        </p:spPr>
        <p:txBody>
          <a:bodyPr lIns="91440" tIns="45720" rIns="91440" bIns="45720" anchor="t"/>
          <a:lstStyle/>
          <a:p>
            <a:pPr defTabSz="466344">
              <a:spcAft>
                <a:spcPts val="600"/>
              </a:spcAft>
            </a:pPr>
            <a:r>
              <a:rPr lang="en-US" sz="2200" kern="1200" dirty="0">
                <a:latin typeface="+mn-lt"/>
                <a:ea typeface="+mn-ea"/>
                <a:cs typeface="+mn-cs"/>
              </a:rPr>
              <a:t>Essential libraries are imported</a:t>
            </a:r>
            <a:endParaRPr lang="en-US" sz="2200" kern="1200" dirty="0">
              <a:latin typeface="+mn-lt"/>
            </a:endParaRPr>
          </a:p>
          <a:p>
            <a:pPr defTabSz="466344">
              <a:spcAft>
                <a:spcPts val="600"/>
              </a:spcAft>
            </a:pPr>
            <a:r>
              <a:rPr lang="en-US" sz="2200" kern="1200" dirty="0">
                <a:latin typeface="+mn-lt"/>
                <a:ea typeface="+mn-ea"/>
                <a:cs typeface="+mn-cs"/>
              </a:rPr>
              <a:t>Dataset is read from the stored location.</a:t>
            </a:r>
            <a:endParaRPr lang="en-US" sz="22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E3DFB390-2BFF-E130-BC53-3C5E9D1EE787}"/>
                  </a:ext>
                </a:extLst>
              </p14:cNvPr>
              <p14:cNvContentPartPr/>
              <p14:nvPr/>
            </p14:nvContentPartPr>
            <p14:xfrm>
              <a:off x="3145733" y="5531345"/>
              <a:ext cx="978832" cy="159729"/>
            </p14:xfrm>
          </p:contentPart>
        </mc:Choice>
        <mc:Fallback xmlns="">
          <p:pic>
            <p:nvPicPr>
              <p:cNvPr id="12" name="Ink 11">
                <a:extLst>
                  <a:ext uri="{FF2B5EF4-FFF2-40B4-BE49-F238E27FC236}">
                    <a16:creationId xmlns:a16="http://schemas.microsoft.com/office/drawing/2014/main" id="{E3DFB390-2BFF-E130-BC53-3C5E9D1EE787}"/>
                  </a:ext>
                </a:extLst>
              </p:cNvPr>
              <p:cNvPicPr/>
              <p:nvPr/>
            </p:nvPicPr>
            <p:blipFill>
              <a:blip r:embed="rId4"/>
              <a:stretch>
                <a:fillRect/>
              </a:stretch>
            </p:blipFill>
            <p:spPr>
              <a:xfrm>
                <a:off x="3127740" y="5513398"/>
                <a:ext cx="1014459" cy="1952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D431ADE9-B1C0-ABC0-F8B9-DD6B3C78377E}"/>
                  </a:ext>
                </a:extLst>
              </p14:cNvPr>
              <p14:cNvContentPartPr/>
              <p14:nvPr/>
            </p14:nvContentPartPr>
            <p14:xfrm>
              <a:off x="3829718" y="5671009"/>
              <a:ext cx="233470" cy="19357"/>
            </p14:xfrm>
          </p:contentPart>
        </mc:Choice>
        <mc:Fallback xmlns="">
          <p:pic>
            <p:nvPicPr>
              <p:cNvPr id="14" name="Ink 13">
                <a:extLst>
                  <a:ext uri="{FF2B5EF4-FFF2-40B4-BE49-F238E27FC236}">
                    <a16:creationId xmlns:a16="http://schemas.microsoft.com/office/drawing/2014/main" id="{D431ADE9-B1C0-ABC0-F8B9-DD6B3C78377E}"/>
                  </a:ext>
                </a:extLst>
              </p:cNvPr>
              <p:cNvPicPr/>
              <p:nvPr/>
            </p:nvPicPr>
            <p:blipFill>
              <a:blip r:embed="rId6"/>
              <a:stretch>
                <a:fillRect/>
              </a:stretch>
            </p:blipFill>
            <p:spPr>
              <a:xfrm>
                <a:off x="3811759" y="5653412"/>
                <a:ext cx="269029" cy="5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2432FF49-3A5A-8505-AF3A-67FF5F9FB57A}"/>
                  </a:ext>
                </a:extLst>
              </p14:cNvPr>
              <p14:cNvContentPartPr/>
              <p14:nvPr/>
            </p14:nvContentPartPr>
            <p14:xfrm>
              <a:off x="5742544" y="5206525"/>
              <a:ext cx="7855" cy="7855"/>
            </p14:xfrm>
          </p:contentPart>
        </mc:Choice>
        <mc:Fallback xmlns="">
          <p:pic>
            <p:nvPicPr>
              <p:cNvPr id="15" name="Ink 14">
                <a:extLst>
                  <a:ext uri="{FF2B5EF4-FFF2-40B4-BE49-F238E27FC236}">
                    <a16:creationId xmlns:a16="http://schemas.microsoft.com/office/drawing/2014/main" id="{2432FF49-3A5A-8505-AF3A-67FF5F9FB57A}"/>
                  </a:ext>
                </a:extLst>
              </p:cNvPr>
              <p:cNvPicPr/>
              <p:nvPr/>
            </p:nvPicPr>
            <p:blipFill>
              <a:blip r:embed="rId8"/>
              <a:stretch>
                <a:fillRect/>
              </a:stretch>
            </p:blipFill>
            <p:spPr>
              <a:xfrm>
                <a:off x="5349794" y="4813775"/>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5A9A216E-6603-2858-9C89-D0376C2FBA30}"/>
                  </a:ext>
                </a:extLst>
              </p14:cNvPr>
              <p14:cNvContentPartPr/>
              <p14:nvPr/>
            </p14:nvContentPartPr>
            <p14:xfrm>
              <a:off x="5572886" y="5175107"/>
              <a:ext cx="7855" cy="7855"/>
            </p14:xfrm>
          </p:contentPart>
        </mc:Choice>
        <mc:Fallback xmlns="">
          <p:pic>
            <p:nvPicPr>
              <p:cNvPr id="16" name="Ink 15">
                <a:extLst>
                  <a:ext uri="{FF2B5EF4-FFF2-40B4-BE49-F238E27FC236}">
                    <a16:creationId xmlns:a16="http://schemas.microsoft.com/office/drawing/2014/main" id="{5A9A216E-6603-2858-9C89-D0376C2FBA30}"/>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017C03C-C0ED-1DDB-95F1-ECEC6962EC04}"/>
                  </a:ext>
                </a:extLst>
              </p14:cNvPr>
              <p14:cNvContentPartPr/>
              <p14:nvPr/>
            </p14:nvContentPartPr>
            <p14:xfrm>
              <a:off x="5572886" y="5175107"/>
              <a:ext cx="7855" cy="7855"/>
            </p14:xfrm>
          </p:contentPart>
        </mc:Choice>
        <mc:Fallback xmlns="">
          <p:pic>
            <p:nvPicPr>
              <p:cNvPr id="17" name="Ink 16">
                <a:extLst>
                  <a:ext uri="{FF2B5EF4-FFF2-40B4-BE49-F238E27FC236}">
                    <a16:creationId xmlns:a16="http://schemas.microsoft.com/office/drawing/2014/main" id="{B017C03C-C0ED-1DDB-95F1-ECEC6962EC04}"/>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999E4040-1EF9-F5A5-DAE5-5C7310D01121}"/>
                  </a:ext>
                </a:extLst>
              </p14:cNvPr>
              <p14:cNvContentPartPr/>
              <p14:nvPr/>
            </p14:nvContentPartPr>
            <p14:xfrm>
              <a:off x="5572886" y="5175107"/>
              <a:ext cx="7855" cy="7855"/>
            </p14:xfrm>
          </p:contentPart>
        </mc:Choice>
        <mc:Fallback xmlns="">
          <p:pic>
            <p:nvPicPr>
              <p:cNvPr id="18" name="Ink 17">
                <a:extLst>
                  <a:ext uri="{FF2B5EF4-FFF2-40B4-BE49-F238E27FC236}">
                    <a16:creationId xmlns:a16="http://schemas.microsoft.com/office/drawing/2014/main" id="{999E4040-1EF9-F5A5-DAE5-5C7310D01121}"/>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700901A6-6DEE-AFC6-60D3-BF858CF9B973}"/>
                  </a:ext>
                </a:extLst>
              </p14:cNvPr>
              <p14:cNvContentPartPr/>
              <p14:nvPr/>
            </p14:nvContentPartPr>
            <p14:xfrm>
              <a:off x="5572886" y="5175107"/>
              <a:ext cx="7855" cy="7855"/>
            </p14:xfrm>
          </p:contentPart>
        </mc:Choice>
        <mc:Fallback xmlns="">
          <p:pic>
            <p:nvPicPr>
              <p:cNvPr id="19" name="Ink 18">
                <a:extLst>
                  <a:ext uri="{FF2B5EF4-FFF2-40B4-BE49-F238E27FC236}">
                    <a16:creationId xmlns:a16="http://schemas.microsoft.com/office/drawing/2014/main" id="{700901A6-6DEE-AFC6-60D3-BF858CF9B973}"/>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1E662A66-0334-E377-40FF-ACEEC4D53B14}"/>
                  </a:ext>
                </a:extLst>
              </p14:cNvPr>
              <p14:cNvContentPartPr/>
              <p14:nvPr/>
            </p14:nvContentPartPr>
            <p14:xfrm>
              <a:off x="5572886" y="5175107"/>
              <a:ext cx="7855" cy="7855"/>
            </p14:xfrm>
          </p:contentPart>
        </mc:Choice>
        <mc:Fallback xmlns="">
          <p:pic>
            <p:nvPicPr>
              <p:cNvPr id="20" name="Ink 19">
                <a:extLst>
                  <a:ext uri="{FF2B5EF4-FFF2-40B4-BE49-F238E27FC236}">
                    <a16:creationId xmlns:a16="http://schemas.microsoft.com/office/drawing/2014/main" id="{1E662A66-0334-E377-40FF-ACEEC4D53B14}"/>
                  </a:ext>
                </a:extLst>
              </p:cNvPr>
              <p:cNvPicPr/>
              <p:nvPr/>
            </p:nvPicPr>
            <p:blipFill>
              <a:blip r:embed="rId8"/>
              <a:stretch>
                <a:fillRect/>
              </a:stretch>
            </p:blipFill>
            <p:spPr>
              <a:xfrm>
                <a:off x="5180136" y="4782357"/>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B69C73DD-D71A-78C2-4B9B-F4DCD3BE6D60}"/>
                  </a:ext>
                </a:extLst>
              </p14:cNvPr>
              <p14:cNvContentPartPr/>
              <p14:nvPr/>
            </p14:nvContentPartPr>
            <p14:xfrm>
              <a:off x="4642907" y="4345666"/>
              <a:ext cx="7855" cy="7855"/>
            </p14:xfrm>
          </p:contentPart>
        </mc:Choice>
        <mc:Fallback xmlns="">
          <p:pic>
            <p:nvPicPr>
              <p:cNvPr id="21" name="Ink 20">
                <a:extLst>
                  <a:ext uri="{FF2B5EF4-FFF2-40B4-BE49-F238E27FC236}">
                    <a16:creationId xmlns:a16="http://schemas.microsoft.com/office/drawing/2014/main" id="{B69C73DD-D71A-78C2-4B9B-F4DCD3BE6D60}"/>
                  </a:ext>
                </a:extLst>
              </p:cNvPr>
              <p:cNvPicPr/>
              <p:nvPr/>
            </p:nvPicPr>
            <p:blipFill>
              <a:blip r:embed="rId8"/>
              <a:stretch>
                <a:fillRect/>
              </a:stretch>
            </p:blipFill>
            <p:spPr>
              <a:xfrm>
                <a:off x="4250157" y="3952916"/>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2EC8DCA8-053C-C4D9-F5C4-5C40E4C8AD18}"/>
                  </a:ext>
                </a:extLst>
              </p14:cNvPr>
              <p14:cNvContentPartPr/>
              <p14:nvPr/>
            </p14:nvContentPartPr>
            <p14:xfrm>
              <a:off x="4642907" y="4345666"/>
              <a:ext cx="7855" cy="7855"/>
            </p14:xfrm>
          </p:contentPart>
        </mc:Choice>
        <mc:Fallback xmlns="">
          <p:pic>
            <p:nvPicPr>
              <p:cNvPr id="22" name="Ink 21">
                <a:extLst>
                  <a:ext uri="{FF2B5EF4-FFF2-40B4-BE49-F238E27FC236}">
                    <a16:creationId xmlns:a16="http://schemas.microsoft.com/office/drawing/2014/main" id="{2EC8DCA8-053C-C4D9-F5C4-5C40E4C8AD18}"/>
                  </a:ext>
                </a:extLst>
              </p:cNvPr>
              <p:cNvPicPr/>
              <p:nvPr/>
            </p:nvPicPr>
            <p:blipFill>
              <a:blip r:embed="rId8"/>
              <a:stretch>
                <a:fillRect/>
              </a:stretch>
            </p:blipFill>
            <p:spPr>
              <a:xfrm>
                <a:off x="4250157" y="3952916"/>
                <a:ext cx="785500" cy="785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DC6F6E1F-EBC0-7A91-AB11-849C2223E1A5}"/>
                  </a:ext>
                </a:extLst>
              </p14:cNvPr>
              <p14:cNvContentPartPr/>
              <p14:nvPr/>
            </p14:nvContentPartPr>
            <p14:xfrm>
              <a:off x="3285639" y="2749620"/>
              <a:ext cx="7855" cy="7855"/>
            </p14:xfrm>
          </p:contentPart>
        </mc:Choice>
        <mc:Fallback xmlns="">
          <p:pic>
            <p:nvPicPr>
              <p:cNvPr id="23" name="Ink 22">
                <a:extLst>
                  <a:ext uri="{FF2B5EF4-FFF2-40B4-BE49-F238E27FC236}">
                    <a16:creationId xmlns:a16="http://schemas.microsoft.com/office/drawing/2014/main" id="{DC6F6E1F-EBC0-7A91-AB11-849C2223E1A5}"/>
                  </a:ext>
                </a:extLst>
              </p:cNvPr>
              <p:cNvPicPr/>
              <p:nvPr/>
            </p:nvPicPr>
            <p:blipFill>
              <a:blip r:embed="rId8"/>
              <a:stretch>
                <a:fillRect/>
              </a:stretch>
            </p:blipFill>
            <p:spPr>
              <a:xfrm>
                <a:off x="2892889" y="2356870"/>
                <a:ext cx="785500" cy="785500"/>
              </a:xfrm>
              <a:prstGeom prst="rect">
                <a:avLst/>
              </a:prstGeom>
            </p:spPr>
          </p:pic>
        </mc:Fallback>
      </mc:AlternateContent>
      <p:pic>
        <p:nvPicPr>
          <p:cNvPr id="4" name="Picture 3">
            <a:extLst>
              <a:ext uri="{FF2B5EF4-FFF2-40B4-BE49-F238E27FC236}">
                <a16:creationId xmlns:a16="http://schemas.microsoft.com/office/drawing/2014/main" id="{41DA68B5-F872-0107-6BDF-D1EE1A9D4BDE}"/>
              </a:ext>
            </a:extLst>
          </p:cNvPr>
          <p:cNvPicPr>
            <a:picLocks noChangeAspect="1"/>
          </p:cNvPicPr>
          <p:nvPr/>
        </p:nvPicPr>
        <p:blipFill>
          <a:blip r:embed="rId17"/>
          <a:stretch>
            <a:fillRect/>
          </a:stretch>
        </p:blipFill>
        <p:spPr>
          <a:xfrm>
            <a:off x="5997482" y="3131117"/>
            <a:ext cx="5093477" cy="1947893"/>
          </a:xfrm>
          <a:prstGeom prst="rect">
            <a:avLst/>
          </a:prstGeom>
        </p:spPr>
      </p:pic>
    </p:spTree>
    <p:extLst>
      <p:ext uri="{BB962C8B-B14F-4D97-AF65-F5344CB8AC3E}">
        <p14:creationId xmlns:p14="http://schemas.microsoft.com/office/powerpoint/2010/main" val="42129174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0" y="-1"/>
            <a:ext cx="12192000" cy="2264989"/>
          </a:xfrm>
          <a:solidFill>
            <a:schemeClr val="accent6">
              <a:lumMod val="75000"/>
            </a:schemeClr>
          </a:solidFill>
        </p:spPr>
        <p:txBody>
          <a:bodyPr vert="horz" lIns="91440" tIns="45720" rIns="91440" bIns="45720" rtlCol="0" anchor="ctr">
            <a:normAutofit/>
          </a:bodyPr>
          <a:lstStyle/>
          <a:p>
            <a:pPr algn="ctr">
              <a:lnSpc>
                <a:spcPct val="90000"/>
              </a:lnSpc>
              <a:spcBef>
                <a:spcPct val="0"/>
              </a:spcBef>
            </a:pPr>
            <a:r>
              <a:rPr lang="en-US" kern="1200" cap="all" spc="120" baseline="0" dirty="0">
                <a:solidFill>
                  <a:schemeClr val="bg1"/>
                </a:solidFill>
                <a:latin typeface="+mj-lt"/>
                <a:ea typeface="+mj-ea"/>
                <a:cs typeface="+mj-cs"/>
              </a:rPr>
              <a:t>Provided dataset</a:t>
            </a: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2784143"/>
            <a:ext cx="5782586" cy="3433031"/>
          </a:xfrm>
        </p:spPr>
        <p:txBody>
          <a:bodyPr vert="horz" lIns="91440" tIns="45720" rIns="91440" bIns="45720" rtlCol="0" anchor="t">
            <a:normAutofit/>
          </a:bodyPr>
          <a:lstStyle/>
          <a:p>
            <a:r>
              <a:rPr lang="en-US">
                <a:solidFill>
                  <a:schemeClr val="tx1"/>
                </a:solidFill>
              </a:rPr>
              <a:t>The dataset provided has 1408 rows and 20 attributes.</a:t>
            </a:r>
          </a:p>
          <a:p>
            <a:r>
              <a:rPr lang="en-US">
                <a:solidFill>
                  <a:schemeClr val="tx1"/>
                </a:solidFill>
              </a:rPr>
              <a:t>Few of the Attributes are:</a:t>
            </a:r>
          </a:p>
          <a:p>
            <a:pPr marL="342900" indent="-342900">
              <a:buChar char="•"/>
            </a:pPr>
            <a:r>
              <a:rPr lang="en-US">
                <a:solidFill>
                  <a:schemeClr val="tx1"/>
                </a:solidFill>
              </a:rPr>
              <a:t>team</a:t>
            </a:r>
          </a:p>
          <a:p>
            <a:pPr marL="342900" indent="-342900">
              <a:buChar char="•"/>
            </a:pPr>
            <a:r>
              <a:rPr lang="en-US">
                <a:solidFill>
                  <a:schemeClr val="tx1"/>
                </a:solidFill>
              </a:rPr>
              <a:t>player</a:t>
            </a:r>
          </a:p>
          <a:p>
            <a:pPr marL="342900" indent="-342900">
              <a:buChar char="•"/>
            </a:pPr>
            <a:r>
              <a:rPr lang="en-US">
                <a:solidFill>
                  <a:schemeClr val="tx1"/>
                </a:solidFill>
              </a:rPr>
              <a:t>4s</a:t>
            </a:r>
          </a:p>
          <a:p>
            <a:pPr marL="342900" indent="-342900">
              <a:buChar char="•"/>
            </a:pPr>
            <a:r>
              <a:rPr lang="en-US">
                <a:solidFill>
                  <a:schemeClr val="tx1"/>
                </a:solidFill>
              </a:rPr>
              <a:t>wkts</a:t>
            </a:r>
          </a:p>
        </p:txBody>
      </p:sp>
      <p:pic>
        <p:nvPicPr>
          <p:cNvPr id="9" name="Picture Placeholder 8">
            <a:extLst>
              <a:ext uri="{FF2B5EF4-FFF2-40B4-BE49-F238E27FC236}">
                <a16:creationId xmlns:a16="http://schemas.microsoft.com/office/drawing/2014/main" id="{4C8DD225-452B-EA09-D29C-807B23B969F5}"/>
              </a:ext>
            </a:extLst>
          </p:cNvPr>
          <p:cNvPicPr>
            <a:picLocks noGrp="1" noChangeAspect="1"/>
          </p:cNvPicPr>
          <p:nvPr>
            <p:ph type="pic" sz="quarter" idx="15"/>
          </p:nvPr>
        </p:nvPicPr>
        <p:blipFill rotWithShape="1">
          <a:blip r:embed="rId2"/>
          <a:srcRect l="-98" t="-991" r="-157" b="46"/>
          <a:stretch/>
        </p:blipFill>
        <p:spPr>
          <a:xfrm>
            <a:off x="6294886" y="2578654"/>
            <a:ext cx="5579203" cy="3637081"/>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7</a:t>
            </a:fld>
            <a:endParaRPr lang="en-US"/>
          </a:p>
        </p:txBody>
      </p:sp>
    </p:spTree>
    <p:extLst>
      <p:ext uri="{BB962C8B-B14F-4D97-AF65-F5344CB8AC3E}">
        <p14:creationId xmlns:p14="http://schemas.microsoft.com/office/powerpoint/2010/main" val="77506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a:xfrm>
            <a:off x="0" y="-72736"/>
            <a:ext cx="12192000" cy="4301836"/>
          </a:xfrm>
          <a:solidFill>
            <a:schemeClr val="accent6">
              <a:lumMod val="75000"/>
            </a:schemeClr>
          </a:solidFill>
        </p:spPr>
        <p:txBody>
          <a:bodyPr/>
          <a:lstStyle/>
          <a:p>
            <a:pPr algn="ctr"/>
            <a:r>
              <a:rPr lang="en-US" dirty="0"/>
              <a:t>EDA</a:t>
            </a:r>
          </a:p>
        </p:txBody>
      </p:sp>
      <p:sp>
        <p:nvSpPr>
          <p:cNvPr id="24" name="Content Placeholder 23">
            <a:extLst>
              <a:ext uri="{FF2B5EF4-FFF2-40B4-BE49-F238E27FC236}">
                <a16:creationId xmlns:a16="http://schemas.microsoft.com/office/drawing/2014/main" id="{D593D767-CBED-4343-BF82-E91FA5BF5521}"/>
              </a:ext>
            </a:extLst>
          </p:cNvPr>
          <p:cNvSpPr>
            <a:spLocks noGrp="1"/>
          </p:cNvSpPr>
          <p:nvPr>
            <p:ph type="body" idx="1"/>
          </p:nvPr>
        </p:nvSpPr>
        <p:spPr/>
        <p:txBody>
          <a:bodyPr vert="horz" lIns="91440" tIns="45720" rIns="91440" bIns="45720" rtlCol="0" anchor="t">
            <a:normAutofit/>
          </a:bodyPr>
          <a:lstStyle/>
          <a:p>
            <a:r>
              <a:rPr lang="en-US" dirty="0"/>
              <a:t>In EDA, we'll observe the information and statistical.</a:t>
            </a:r>
          </a:p>
        </p:txBody>
      </p:sp>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4294967295"/>
          </p:nvPr>
        </p:nvSpPr>
        <p:spPr>
          <a:xfrm>
            <a:off x="11260138" y="6356350"/>
            <a:ext cx="93186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7217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0172F-9555-5725-DCA6-3723B3217609}"/>
              </a:ext>
            </a:extLst>
          </p:cNvPr>
          <p:cNvSpPr>
            <a:spLocks noGrp="1"/>
          </p:cNvSpPr>
          <p:nvPr>
            <p:ph type="title"/>
          </p:nvPr>
        </p:nvSpPr>
        <p:spPr>
          <a:xfrm>
            <a:off x="0" y="-1"/>
            <a:ext cx="12188952" cy="2264989"/>
          </a:xfrm>
          <a:solidFill>
            <a:schemeClr val="accent6">
              <a:lumMod val="75000"/>
            </a:schemeClr>
          </a:solidFill>
        </p:spPr>
        <p:txBody>
          <a:bodyPr vert="horz" lIns="91440" tIns="45720" rIns="91440" bIns="45720" rtlCol="0" anchor="ctr">
            <a:normAutofit/>
          </a:bodyPr>
          <a:lstStyle/>
          <a:p>
            <a:pPr algn="ctr">
              <a:lnSpc>
                <a:spcPct val="90000"/>
              </a:lnSpc>
              <a:spcBef>
                <a:spcPct val="0"/>
              </a:spcBef>
            </a:pPr>
            <a:r>
              <a:rPr lang="en-US" dirty="0"/>
              <a:t>Dataset description</a:t>
            </a:r>
            <a:endParaRPr lang="en-US" kern="1200" cap="all" spc="120" baseline="0" dirty="0">
              <a:latin typeface="+mj-lt"/>
              <a:ea typeface="+mj-ea"/>
              <a:cs typeface="+mj-cs"/>
            </a:endParaRPr>
          </a:p>
        </p:txBody>
      </p:sp>
      <p:sp>
        <p:nvSpPr>
          <p:cNvPr id="8" name="Text Placeholder 7">
            <a:extLst>
              <a:ext uri="{FF2B5EF4-FFF2-40B4-BE49-F238E27FC236}">
                <a16:creationId xmlns:a16="http://schemas.microsoft.com/office/drawing/2014/main" id="{3F6BBD06-403F-D1A8-D7C0-9E9158AD90E0}"/>
              </a:ext>
            </a:extLst>
          </p:cNvPr>
          <p:cNvSpPr>
            <a:spLocks noGrp="1"/>
          </p:cNvSpPr>
          <p:nvPr>
            <p:ph type="body" sz="quarter" idx="18"/>
          </p:nvPr>
        </p:nvSpPr>
        <p:spPr>
          <a:xfrm>
            <a:off x="960120" y="2784143"/>
            <a:ext cx="5336888" cy="3433031"/>
          </a:xfrm>
        </p:spPr>
        <p:txBody>
          <a:bodyPr vert="horz" lIns="91440" tIns="45720" rIns="91440" bIns="45720" rtlCol="0" anchor="t">
            <a:normAutofit/>
          </a:bodyPr>
          <a:lstStyle/>
          <a:p>
            <a:r>
              <a:rPr lang="en-US" dirty="0">
                <a:solidFill>
                  <a:schemeClr val="tx1"/>
                </a:solidFill>
              </a:rPr>
              <a:t>We can observe the statistical measures like mean, standard deviation, maximum and minimum values along with various quartile ranges for our dataset.</a:t>
            </a:r>
          </a:p>
        </p:txBody>
      </p:sp>
      <p:pic>
        <p:nvPicPr>
          <p:cNvPr id="9" name="Picture Placeholder 8">
            <a:extLst>
              <a:ext uri="{FF2B5EF4-FFF2-40B4-BE49-F238E27FC236}">
                <a16:creationId xmlns:a16="http://schemas.microsoft.com/office/drawing/2014/main" id="{4C8DD225-452B-EA09-D29C-807B23B969F5}"/>
              </a:ext>
            </a:extLst>
          </p:cNvPr>
          <p:cNvPicPr>
            <a:picLocks noGrp="1" noChangeAspect="1"/>
          </p:cNvPicPr>
          <p:nvPr>
            <p:ph type="pic" sz="quarter" idx="15"/>
          </p:nvPr>
        </p:nvPicPr>
        <p:blipFill rotWithShape="1">
          <a:blip r:embed="rId2"/>
          <a:srcRect l="-98" t="-991" r="-157" b="46"/>
          <a:stretch/>
        </p:blipFill>
        <p:spPr>
          <a:xfrm>
            <a:off x="6294886" y="2578654"/>
            <a:ext cx="5579203" cy="3637081"/>
          </a:xfrm>
          <a:prstGeom prst="rect">
            <a:avLst/>
          </a:prstGeom>
        </p:spPr>
      </p:pic>
      <p:sp>
        <p:nvSpPr>
          <p:cNvPr id="7" name="Slide Number Placeholder 6">
            <a:extLst>
              <a:ext uri="{FF2B5EF4-FFF2-40B4-BE49-F238E27FC236}">
                <a16:creationId xmlns:a16="http://schemas.microsoft.com/office/drawing/2014/main" id="{FA964371-4C74-78F2-1ACA-A7A37337E64D}"/>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9</a:t>
            </a:fld>
            <a:endParaRPr lang="en-US"/>
          </a:p>
        </p:txBody>
      </p:sp>
    </p:spTree>
    <p:extLst>
      <p:ext uri="{BB962C8B-B14F-4D97-AF65-F5344CB8AC3E}">
        <p14:creationId xmlns:p14="http://schemas.microsoft.com/office/powerpoint/2010/main" val="2811507414"/>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197</TotalTime>
  <Words>930</Words>
  <Application>Microsoft Office PowerPoint</Application>
  <PresentationFormat>Widescreen</PresentationFormat>
  <Paragraphs>165</Paragraphs>
  <Slides>45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Agency FB</vt:lpstr>
      <vt:lpstr>Algerian</vt:lpstr>
      <vt:lpstr>Arial</vt:lpstr>
      <vt:lpstr>Calibri</vt:lpstr>
      <vt:lpstr>Franklin Gothic Demi Cond</vt:lpstr>
      <vt:lpstr>Franklin Gothic Medium</vt:lpstr>
      <vt:lpstr>Times New Roman</vt:lpstr>
      <vt:lpstr>Wingdings</vt:lpstr>
      <vt:lpstr>Wingdings,Sans-Serif</vt:lpstr>
      <vt:lpstr>JuxtaposeVTI</vt:lpstr>
      <vt:lpstr>Cricket world cup 2023 analysis</vt:lpstr>
      <vt:lpstr>AGENDA</vt:lpstr>
      <vt:lpstr>PROJECT OVERVIEW</vt:lpstr>
      <vt:lpstr>Dataset overview</vt:lpstr>
      <vt:lpstr>Dataset overview</vt:lpstr>
      <vt:lpstr>Importing essential libraries</vt:lpstr>
      <vt:lpstr>Provided dataset</vt:lpstr>
      <vt:lpstr>EDA</vt:lpstr>
      <vt:lpstr>Dataset description</vt:lpstr>
      <vt:lpstr>Dataset information</vt:lpstr>
      <vt:lpstr>Dataset description</vt:lpstr>
      <vt:lpstr>Null count of each attributes</vt:lpstr>
      <vt:lpstr>Data preprocessing</vt:lpstr>
      <vt:lpstr>Data cleaning</vt:lpstr>
      <vt:lpstr>Team performance analysis</vt:lpstr>
      <vt:lpstr>Explore team-wise performance metrics</vt:lpstr>
      <vt:lpstr>Team which took highest wickets</vt:lpstr>
      <vt:lpstr>Team with highest Runs</vt:lpstr>
      <vt:lpstr>Teams with batting/bowling styles</vt:lpstr>
      <vt:lpstr>Team with maximum run-given and run-scored</vt:lpstr>
      <vt:lpstr>Team with top performance</vt:lpstr>
      <vt:lpstr>Player performance analysis</vt:lpstr>
      <vt:lpstr>For Player wise statistics for both batting &amp; bowling</vt:lpstr>
      <vt:lpstr>PowerPoint Presentation</vt:lpstr>
      <vt:lpstr>Identify leading run-scorers</vt:lpstr>
      <vt:lpstr>leading wicket-takers</vt:lpstr>
      <vt:lpstr>Assess the impact of players on their team's performance</vt:lpstr>
      <vt:lpstr>PowerPoint Presentation</vt:lpstr>
      <vt:lpstr>Opposition and ground analysis</vt:lpstr>
      <vt:lpstr>Investigate how teams and players perform against different oppositions</vt:lpstr>
      <vt:lpstr>PowerPoint Presentation</vt:lpstr>
      <vt:lpstr>PowerPoint Presentation</vt:lpstr>
      <vt:lpstr>Examine performance variations across different playing grounds</vt:lpstr>
      <vt:lpstr>PowerPoint Presentation</vt:lpstr>
      <vt:lpstr>PowerPoint Presentation</vt:lpstr>
      <vt:lpstr>Identify if there are specific teams or players that excel in certain conditions</vt:lpstr>
      <vt:lpstr>Identify if there are specific teams or players that excel in certain conditions</vt:lpstr>
      <vt:lpstr>Temporal analysis</vt:lpstr>
      <vt:lpstr>Parsing the dataset</vt:lpstr>
      <vt:lpstr>Temporal analysis of all team</vt:lpstr>
      <vt:lpstr>Temporal analysis of all team</vt:lpstr>
      <vt:lpstr>Temporal analysis of team on the basis of runs-scored</vt:lpstr>
      <vt:lpstr>Temporal analysis of team on the basis of wickets</vt:lpstr>
      <vt:lpstr>Temporal analysis of team on the basis of Runs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Vinayak Gupta</dc:creator>
  <cp:lastModifiedBy>Sohini Roy Chowdhury</cp:lastModifiedBy>
  <cp:revision>1288</cp:revision>
  <dcterms:created xsi:type="dcterms:W3CDTF">2024-04-05T15:03:37Z</dcterms:created>
  <dcterms:modified xsi:type="dcterms:W3CDTF">2024-04-06T17:50:01Z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