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59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ROUNAK\Desktop\Pizza%20Sales%20Dashboard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Percentage!$D$21:$D$24</cx:f>
        <cx:lvl ptCount="4">
          <cx:pt idx="0">Chicken</cx:pt>
          <cx:pt idx="1">Classic</cx:pt>
          <cx:pt idx="2">Supreme</cx:pt>
          <cx:pt idx="3">Veggie</cx:pt>
        </cx:lvl>
      </cx:strDim>
      <cx:numDim type="val">
        <cx:f>Percentage!$E$21:$E$24</cx:f>
        <cx:lvl ptCount="4" formatCode="General">
          <cx:pt idx="0">14888</cx:pt>
          <cx:pt idx="1">11987</cx:pt>
          <cx:pt idx="2">11649</cx:pt>
          <cx:pt idx="3">11050</cx:pt>
        </cx:lvl>
      </cx:numDim>
    </cx:data>
  </cx:chartData>
  <cx:chart>
    <cx:plotArea>
      <cx:plotAreaRegion>
        <cx:series layoutId="funnel" uniqueId="{239CD451-BEB7-43BD-B455-43A0559BCCBD}">
          <cx:tx>
            <cx:txData>
              <cx:f>Percentage!$E$20</cx:f>
              <cx:v>Total Pizza Sold</cx:v>
            </cx:txData>
          </cx:tx>
          <cx:dataLabels>
            <cx:visibility seriesName="0" categoryName="0" value="1"/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2400">
                      <a:solidFill>
                        <a:schemeClr val="bg1"/>
                      </a:solidFill>
                    </a:defRPr>
                  </a:pPr>
                  <a:r>
                    <a:rPr lang="en-US" sz="2400" b="0" i="0" u="none" strike="noStrike" baseline="0">
                      <a:solidFill>
                        <a:schemeClr val="bg1"/>
                      </a:solidFill>
                      <a:latin typeface="Calibri" panose="020F0502020204030204"/>
                    </a:rPr>
                    <a:t>14888</a:t>
                  </a:r>
                </a:p>
              </cx:txPr>
            </cx:dataLabel>
            <cx:dataLabel idx="1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3200">
                      <a:solidFill>
                        <a:schemeClr val="bg1"/>
                      </a:solidFill>
                    </a:defRPr>
                  </a:pPr>
                  <a:r>
                    <a:rPr lang="en-US" sz="3200" b="0" i="0" u="none" strike="noStrike" baseline="0">
                      <a:solidFill>
                        <a:schemeClr val="bg1"/>
                      </a:solidFill>
                      <a:latin typeface="Calibri" panose="020F0502020204030204"/>
                    </a:rPr>
                    <a:t>11987</a:t>
                  </a:r>
                </a:p>
              </cx:txPr>
            </cx:dataLabel>
            <cx:dataLabel idx="2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2800">
                      <a:solidFill>
                        <a:schemeClr val="bg1"/>
                      </a:solidFill>
                    </a:defRPr>
                  </a:pPr>
                  <a:r>
                    <a:rPr lang="en-US" sz="2800" b="0" i="0" u="none" strike="noStrike" baseline="0">
                      <a:solidFill>
                        <a:schemeClr val="bg1"/>
                      </a:solidFill>
                      <a:latin typeface="Calibri" panose="020F0502020204030204"/>
                    </a:rPr>
                    <a:t>11649</a:t>
                  </a:r>
                </a:p>
              </cx:txPr>
            </cx:dataLabel>
            <cx:dataLabel idx="3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2800">
                      <a:solidFill>
                        <a:schemeClr val="bg1"/>
                      </a:solidFill>
                    </a:defRPr>
                  </a:pPr>
                  <a:r>
                    <a:rPr lang="en-US" sz="2800" b="0" i="0" u="none" strike="noStrike" baseline="0">
                      <a:solidFill>
                        <a:schemeClr val="bg1"/>
                      </a:solidFill>
                      <a:latin typeface="Calibri" panose="020F0502020204030204"/>
                    </a:rPr>
                    <a:t>11050</a:t>
                  </a:r>
                </a:p>
              </cx:txPr>
            </cx:dataLabel>
          </cx:dataLabels>
          <cx:dataId val="0"/>
        </cx:series>
      </cx:plotAreaRegion>
      <cx:axis id="0">
        <cx:catScaling gapWidth="0.0599999987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3F05-26F7-44F6-8181-848EEA672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F46EA-5775-49F6-8D00-ED40661CD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BD272-DBDC-48D6-8242-F4B71D2C5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1A7A-CEC1-4689-9270-DAA10AC888D5}" type="datetimeFigureOut">
              <a:rPr lang="en-IN" smtClean="0"/>
              <a:t>11-07-2024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95BDC-35EA-49DF-B0CE-C62C2146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C1C90-97C2-4362-8A61-B69F05680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119-BC29-45F6-9DFE-C5DA820C01D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72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15643-C6BF-4A37-9073-2D48E519C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22DBB-87E1-4472-8EE0-3993B7140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879CB-4B4F-460B-9827-18417A13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1A7A-CEC1-4689-9270-DAA10AC888D5}" type="datetimeFigureOut">
              <a:rPr lang="en-IN" smtClean="0"/>
              <a:t>11-07-2024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81EA1-2386-49CC-9770-9BD31AE27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EF3AE-14F3-48DD-8049-A75719EF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119-BC29-45F6-9DFE-C5DA820C01D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561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451A52-727E-4E4F-A84A-1824BBE8E9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219A1-6E19-4F21-9A51-A2183237A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2E1B4-6834-44C2-922C-20CEC3612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1A7A-CEC1-4689-9270-DAA10AC888D5}" type="datetimeFigureOut">
              <a:rPr lang="en-IN" smtClean="0"/>
              <a:t>11-07-2024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0CE17-C13E-4FF2-987F-C37290354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5BCB6-B8F3-4A42-BA8B-BE368BA4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119-BC29-45F6-9DFE-C5DA820C01D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401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BFDB-B0C1-4B55-9C3B-C22AFB5B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BACD9-C986-46D0-8EC4-604592375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C8905-7A0B-4177-9962-81B7AE79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1A7A-CEC1-4689-9270-DAA10AC888D5}" type="datetimeFigureOut">
              <a:rPr lang="en-IN" smtClean="0"/>
              <a:t>11-07-2024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098C1-0730-479C-B6B8-74BE211E2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67C27-B5F9-4B0D-B6AF-CE5D9C4A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119-BC29-45F6-9DFE-C5DA820C01D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15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DD005-C051-4D14-B2EA-9974E6D6A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73692-C5D0-46AE-B595-113690F28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9E1F6-3920-4E7E-8A80-9FB398DA8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1A7A-CEC1-4689-9270-DAA10AC888D5}" type="datetimeFigureOut">
              <a:rPr lang="en-IN" smtClean="0"/>
              <a:t>11-07-2024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86C95-FD23-44F7-92E1-CF68F5569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060F3-21F5-43E1-9373-1C639383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119-BC29-45F6-9DFE-C5DA820C01D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564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3BDE-3839-42E3-857D-D4AEE7979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236E0-9629-4117-9D5C-67ACF5A76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8A6A9-B444-4085-8C45-2E403D956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6652A-2D6D-4956-B74E-0E1E453D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1A7A-CEC1-4689-9270-DAA10AC888D5}" type="datetimeFigureOut">
              <a:rPr lang="en-IN" smtClean="0"/>
              <a:t>11-07-2024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A393E-DA51-4E57-985C-4B7A2EDEE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8089F-0838-4EAA-8800-83E7B9B4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119-BC29-45F6-9DFE-C5DA820C01D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181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F74C1-2540-402F-A6A7-71F6CC19B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A4031-336F-4ED9-8103-085EB766E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1EDB3-AA26-4947-B177-E4B2390F2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FAB71-BE7C-40CF-9F61-CDD6A5152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F9C6D-2F2D-4008-84D1-462CBF902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566C95-7481-4D60-AB2E-5F2D4B74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1A7A-CEC1-4689-9270-DAA10AC888D5}" type="datetimeFigureOut">
              <a:rPr lang="en-IN" smtClean="0"/>
              <a:t>11-07-2024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C0D067-3E3B-488B-A1EC-DCD785DBC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C6C97C-9D0F-4F1A-B92D-68E81D655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119-BC29-45F6-9DFE-C5DA820C01D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962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1508F-DB8E-4628-87AE-C228FA441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6ABA37-2962-4F9B-BF0D-2C448490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1A7A-CEC1-4689-9270-DAA10AC888D5}" type="datetimeFigureOut">
              <a:rPr lang="en-IN" smtClean="0"/>
              <a:t>11-07-2024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39D43-52FE-437F-9AF5-F461A55A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4563E3-27EB-4FBC-B234-47609091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119-BC29-45F6-9DFE-C5DA820C01D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160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A4C2AB-F74A-482F-9F8C-2013874F4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1A7A-CEC1-4689-9270-DAA10AC888D5}" type="datetimeFigureOut">
              <a:rPr lang="en-IN" smtClean="0"/>
              <a:t>11-07-2024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70DE16-13C5-4ACD-BA6D-F219061F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3EEB3-FACF-407D-9F6D-F62C787D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119-BC29-45F6-9DFE-C5DA820C01D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041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41C9-21A1-406B-A699-3DDBBBF9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F3696-0999-4297-A44E-EB347CDE0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18AC3-F075-46E6-AFBB-6350A6F9E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59A57-E165-4C81-B95F-C4F9CC90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1A7A-CEC1-4689-9270-DAA10AC888D5}" type="datetimeFigureOut">
              <a:rPr lang="en-IN" smtClean="0"/>
              <a:t>11-07-2024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13217-5CAE-43B0-A945-816439C9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3AD67-A015-4264-9571-CACB1014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119-BC29-45F6-9DFE-C5DA820C01D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72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DFBAD-7024-4BC7-9AF5-DB2533A1B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6F27E-646F-4145-9DAB-8995AE214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C26B1-73BD-4BF9-944F-9B717FCB4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27A52-7900-4B20-8585-A5094CDD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1A7A-CEC1-4689-9270-DAA10AC888D5}" type="datetimeFigureOut">
              <a:rPr lang="en-IN" smtClean="0"/>
              <a:t>11-07-2024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943AA-BE81-4321-B1FD-F0983B41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EF3B6-9907-48D1-91DE-A8086C60F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119-BC29-45F6-9DFE-C5DA820C01D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400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4B7E05-8132-4628-AB95-789BA6E6A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5371D-8AEB-4F88-B4B7-167A65807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F5B2B-D718-450D-87C9-21CA72DCE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F1A7A-CEC1-4689-9270-DAA10AC888D5}" type="datetimeFigureOut">
              <a:rPr lang="en-IN" smtClean="0"/>
              <a:t>11-07-2024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F47FE-C204-4C0B-A6BB-4D8867E56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53B2D-1FB3-4DB2-8209-3775C117A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0B119-BC29-45F6-9DFE-C5DA820C01D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659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99783-97B5-4B38-9F2C-E25690996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791" y="995289"/>
            <a:ext cx="10803987" cy="23876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Sales Trends for "Perfect Slice Pizza"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BFBBF-6BCA-495C-8269-51F278B37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6949"/>
            <a:ext cx="9144000" cy="165576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the Sales Analysis Presentation for Perfect Slice Pizza!</a:t>
            </a:r>
          </a:p>
          <a:p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Rounak Pyne</a:t>
            </a:r>
            <a:endParaRPr lang="en-I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594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3EF2-D350-4989-B69F-A2ADD3C8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42" y="0"/>
            <a:ext cx="11675478" cy="954009"/>
          </a:xfrm>
        </p:spPr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Daily Trends for total orders placed: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F646D2-D769-4F2F-AC18-2FD004488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800" y="1161091"/>
            <a:ext cx="10531492" cy="520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17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3EF2-D350-4989-B69F-A2ADD3C8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42" y="0"/>
            <a:ext cx="11675478" cy="954009"/>
          </a:xfrm>
        </p:spPr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Hourly Trends for total orders placed: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B340A4-A239-45B1-8D04-EB97EA01B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945" y="1064501"/>
            <a:ext cx="11168421" cy="56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6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3EF2-D350-4989-B69F-A2ADD3C8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42" y="0"/>
            <a:ext cx="11675478" cy="954009"/>
          </a:xfrm>
        </p:spPr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Sales by Pizza Category: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B83CD2-F11D-4B3F-A5E1-8C2E0DCF8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663" y="1218888"/>
            <a:ext cx="11488557" cy="531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93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3EF2-D350-4989-B69F-A2ADD3C8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42" y="0"/>
            <a:ext cx="11675478" cy="954009"/>
          </a:xfrm>
        </p:spPr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Sales by Pizza Size: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747C48-1A69-4A00-B364-1CD6330D9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135" y="1101764"/>
            <a:ext cx="11550779" cy="546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64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3EF2-D350-4989-B69F-A2ADD3C8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42" y="0"/>
            <a:ext cx="11675478" cy="954009"/>
          </a:xfrm>
        </p:spPr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Sales by Pizza Size:</a:t>
            </a:r>
          </a:p>
        </p:txBody>
      </p:sp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021CA03E-58E0-4D6A-9D73-CB1767FA26A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77502439"/>
                  </p:ext>
                </p:extLst>
              </p:nvPr>
            </p:nvGraphicFramePr>
            <p:xfrm>
              <a:off x="334780" y="954008"/>
              <a:ext cx="11522440" cy="579156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021CA03E-58E0-4D6A-9D73-CB1767FA26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780" y="954008"/>
                <a:ext cx="11522440" cy="579156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8524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3EF2-D350-4989-B69F-A2ADD3C8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42" y="0"/>
            <a:ext cx="11675478" cy="954009"/>
          </a:xfrm>
        </p:spPr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Top 5 Best Sellers by Total Pizzas Sold: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EF64CF-DDC2-437D-ACDA-D3631394F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59" y="954008"/>
            <a:ext cx="11336361" cy="558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54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3EF2-D350-4989-B69F-A2ADD3C8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42" y="0"/>
            <a:ext cx="11675478" cy="954009"/>
          </a:xfrm>
        </p:spPr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Bottom 5 Best Sellers by Total Pizzas Sold: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A12CB-A1F8-4AD9-9038-1D65D7A89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05" y="954009"/>
            <a:ext cx="11242623" cy="555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23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3EF2-D350-4989-B69F-A2ADD3C8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42" y="0"/>
            <a:ext cx="11675478" cy="954009"/>
          </a:xfrm>
        </p:spPr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Final Dashboard: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3A5E29-1644-48EC-B87A-16ACFEAA2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0" y="954009"/>
            <a:ext cx="11675478" cy="58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11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63C1-26F0-40AA-A22D-11D495480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870548"/>
          </a:xfrm>
        </p:spPr>
        <p:txBody>
          <a:bodyPr/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Final Conclusion and Summary: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F89AC-B6C3-4E56-A76C-31E331639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2" y="870548"/>
            <a:ext cx="11903440" cy="5987452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Busiest Days and times:</a:t>
            </a:r>
          </a:p>
          <a:p>
            <a:pPr marL="449263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Orders placed are the maximum on weekends. Friday and Saturday as observed.</a:t>
            </a:r>
          </a:p>
          <a:p>
            <a:pPr marL="449263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Maximum Orders have been placed from 12 to 1 Pm and 4 to 8 PM as observed.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and Size:</a:t>
            </a:r>
          </a:p>
          <a:p>
            <a:pPr marL="53975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Classic Category contributes to maximum sales &amp; total order followed by Supreme.</a:t>
            </a:r>
          </a:p>
          <a:p>
            <a:pPr marL="53975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Large Size Pizza's are the highest sellers.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and Worst Sellers:</a:t>
            </a:r>
          </a:p>
          <a:p>
            <a:pPr marL="449263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Seller: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 and  Chicken pizza are best sellers and revenue generators</a:t>
            </a:r>
          </a:p>
          <a:p>
            <a:pPr marL="449263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 Sellers: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Brie Carre is the worst selling pizza and generates the least revenue</a:t>
            </a:r>
          </a:p>
          <a:p>
            <a:pPr marL="449263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539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63C1-26F0-40AA-A22D-11D49548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Why It Matters: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F89AC-B6C3-4E56-A76C-31E331639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harnessing the power of data, Perfect Slice Pizza can:</a:t>
            </a:r>
          </a:p>
          <a:p>
            <a:pPr marL="0" indent="0" algn="just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inventory and supply chain management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Tailor marketing strategies to boost sales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customer satisfaction by focusing on popular products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informed decisions to drive business growth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2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DBA1-2C02-4B7E-8F64-2FF2635AC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659" y="0"/>
            <a:ext cx="10515600" cy="970671"/>
          </a:xfrm>
        </p:spPr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Objectives :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B3ADC-D0FD-4543-BF1F-05C2D87CD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754" y="1227233"/>
            <a:ext cx="11572407" cy="562707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/>
              <a:t>Introduction: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today's fast-paced and competitive market, staying ahead requires not just delicious pizzas but also a deep understanding of our sales data. Perfect Slice Pizza has approached us to gain insights into their sales trends, identify high-selling products, and develop a comprehensive sales dashboard and to analyze performance metrics for 2015 . The goal is to identify opportunities for further improvement.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Objectives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goal is to provide a detailed analysis of Perfect Slice Pizza's sales performance. By doing so, we aim to:</a:t>
            </a:r>
          </a:p>
          <a:p>
            <a:pPr marL="180000" indent="-180000" algn="just">
              <a:lnSpc>
                <a:spcPct val="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0238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Uncover key sales trends and patterns</a:t>
            </a:r>
          </a:p>
          <a:p>
            <a:pPr marL="630238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top-performing products</a:t>
            </a:r>
          </a:p>
          <a:p>
            <a:pPr marL="630238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robust and interactive sales dashboard for ongoing monitoring and decision-making</a:t>
            </a:r>
          </a:p>
          <a:p>
            <a:pPr algn="just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8921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E5955-1330-4CC7-95FC-19413B42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21" y="200233"/>
            <a:ext cx="10515600" cy="879059"/>
          </a:xfrm>
        </p:spPr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Business Questions: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EEDC1-8EAC-44A0-8C60-63D8F06D5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21" y="1244184"/>
            <a:ext cx="11872209" cy="56138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derive meaningful insights from our pizza sales data, it is imperative to scrutinize key performance indicators. Specifically, we aim to compute the following metrics: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Revenue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cumulative amount generated from all pizza orders.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Order Value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mean expenditure per order, derived by dividing the total revenue by the number of orders.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Pizzas Sold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aggregate count of all pizzas sold.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Orders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overall number of orders received.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Pizzas Per Order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mean number of pizzas sold per order, calculated by dividing the total number of pizzas sold by the total number of orders.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80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E5955-1330-4CC7-95FC-19413B42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21" y="200233"/>
            <a:ext cx="10515600" cy="879059"/>
          </a:xfrm>
        </p:spPr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Key Charts to visualize: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EEDC1-8EAC-44A0-8C60-63D8F06D5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21" y="1244184"/>
            <a:ext cx="11872209" cy="5613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would like to visualize various aspects of our pizza sales data to gain insights and understand key trends. We have identified the following requirements for creating charts: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Trend for Total Orders: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a bar chart depicting the daily trend of total orders over a specified timeframe. This visualization will enable us to discern patterns or fluctuations in order volumes on a day-to-day basis.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Hourly Trend for Total Orders: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line chart illustrating the hourly trend of total orders throughout the day. This visualization will assist us in identifying peak hours and periods of heightened order activity.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Sales by Pizza Category: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 pie chart displaying the distribution of sales across various pizza categories. This visualization will offer insights into the popularity of different pizza categories and their respective contributions to overall sales.</a:t>
            </a:r>
          </a:p>
        </p:txBody>
      </p:sp>
    </p:spTree>
    <p:extLst>
      <p:ext uri="{BB962C8B-B14F-4D97-AF65-F5344CB8AC3E}">
        <p14:creationId xmlns:p14="http://schemas.microsoft.com/office/powerpoint/2010/main" val="124059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E5955-1330-4CC7-95FC-19413B42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21" y="200233"/>
            <a:ext cx="10515600" cy="879059"/>
          </a:xfrm>
        </p:spPr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Key Charts to visualize: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EEDC1-8EAC-44A0-8C60-63D8F06D5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21" y="1244184"/>
            <a:ext cx="11872209" cy="5613816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Sales by Pizza Size: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 pie chart illustrating the proportion of sales attributed to different pizza sizes. This chart will help us understand customer preferences for pizza sizes and their impact on overall sales.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Pizzas Sold by Pizza Category: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funnel chart representing the total number of pizzas sold for each pizza category. This visualization will allow us to compare the sales performance across various pizza categories.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Best Sellers by Total Pizzas Sold: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bar chart highlighting the top 5 best-selling pizzas based on the total number of pizzas sold. This chart will help us identify the most popular pizza options.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 5 Worst Sellers by Total Pizzas Sold: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a bar chart showcasing the bottom 5 worst-selling pizzas based on the total number of pizzas sold. This chart will enable us to identify underperforming or less popular pizza options.</a:t>
            </a:r>
          </a:p>
        </p:txBody>
      </p:sp>
    </p:spTree>
    <p:extLst>
      <p:ext uri="{BB962C8B-B14F-4D97-AF65-F5344CB8AC3E}">
        <p14:creationId xmlns:p14="http://schemas.microsoft.com/office/powerpoint/2010/main" val="366831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C1CD-A11D-44F2-9D82-1A1F6838A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02" y="365126"/>
            <a:ext cx="11932170" cy="549274"/>
          </a:xfrm>
        </p:spPr>
        <p:txBody>
          <a:bodyPr>
            <a:noAutofit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presentation will cover the following aspects:</a:t>
            </a:r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D34A5-302E-4C70-99DD-AE2517BFB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793" y="1465860"/>
            <a:ext cx="11039007" cy="5027013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Trends Analysis:</a:t>
            </a:r>
          </a:p>
          <a:p>
            <a:pPr algn="just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overall sales performance over time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seasonal patterns and peak sales periods</a:t>
            </a:r>
          </a:p>
          <a:p>
            <a:pPr marL="742950" lvl="1" indent="-285750" algn="just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High-Selling Product Identification:</a:t>
            </a:r>
          </a:p>
          <a:p>
            <a:pPr algn="just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product sales to highlight top sellers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customer preferences and product popularity</a:t>
            </a:r>
          </a:p>
          <a:p>
            <a:pPr marL="742950" lvl="1" indent="-285750" algn="just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Dashboard Development:</a:t>
            </a:r>
          </a:p>
          <a:p>
            <a:pPr algn="just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a user-friendly sales dashboard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Enabling real-time tracking and visualization of key sales metrics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913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3EF2-D350-4989-B69F-A2ADD3C8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95" y="275184"/>
            <a:ext cx="10515600" cy="954009"/>
          </a:xfrm>
        </p:spPr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Software Used: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3A909-3E5A-41B5-876F-A05AACA81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95" y="1540812"/>
            <a:ext cx="11363794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Office / Excel : Version 2021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Office / PowerPoint : Version 2021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Workbench: Version 8.0</a:t>
            </a:r>
          </a:p>
        </p:txBody>
      </p:sp>
    </p:spTree>
    <p:extLst>
      <p:ext uri="{BB962C8B-B14F-4D97-AF65-F5344CB8AC3E}">
        <p14:creationId xmlns:p14="http://schemas.microsoft.com/office/powerpoint/2010/main" val="3449279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3EF2-D350-4989-B69F-A2ADD3C8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42" y="0"/>
            <a:ext cx="11675478" cy="954009"/>
          </a:xfrm>
        </p:spPr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Snippet: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811702-7E67-490B-A03E-55EDD6887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742" y="1079292"/>
            <a:ext cx="11825379" cy="5622977"/>
          </a:xfrm>
        </p:spPr>
      </p:pic>
    </p:spTree>
    <p:extLst>
      <p:ext uri="{BB962C8B-B14F-4D97-AF65-F5344CB8AC3E}">
        <p14:creationId xmlns:p14="http://schemas.microsoft.com/office/powerpoint/2010/main" val="2012515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3EF2-D350-4989-B69F-A2ADD3C8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42" y="0"/>
            <a:ext cx="11675478" cy="954009"/>
          </a:xfrm>
        </p:spPr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Key Performance Indicators findings: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482CFDD-03DA-48FD-BFBC-FE0D7BF40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261" y="1970985"/>
            <a:ext cx="11675478" cy="1458015"/>
          </a:xfrm>
        </p:spPr>
      </p:pic>
    </p:spTree>
    <p:extLst>
      <p:ext uri="{BB962C8B-B14F-4D97-AF65-F5344CB8AC3E}">
        <p14:creationId xmlns:p14="http://schemas.microsoft.com/office/powerpoint/2010/main" val="2877621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880</Words>
  <Application>Microsoft Office PowerPoint</Application>
  <PresentationFormat>Widescreen</PresentationFormat>
  <Paragraphs>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Understanding Sales Trends for "Perfect Slice Pizza"</vt:lpstr>
      <vt:lpstr>Introduction and Objectives :</vt:lpstr>
      <vt:lpstr>Business Questions:</vt:lpstr>
      <vt:lpstr>Understanding Key Charts to visualize:</vt:lpstr>
      <vt:lpstr>Understanding Key Charts to visualize:</vt:lpstr>
      <vt:lpstr>Scope: This presentation will cover the following aspects:</vt:lpstr>
      <vt:lpstr>Software Used:</vt:lpstr>
      <vt:lpstr>Data Snippet:</vt:lpstr>
      <vt:lpstr>Key Performance Indicators findings:</vt:lpstr>
      <vt:lpstr>Daily Trends for total orders placed:</vt:lpstr>
      <vt:lpstr>Hourly Trends for total orders placed:</vt:lpstr>
      <vt:lpstr>Percentage of Sales by Pizza Category:</vt:lpstr>
      <vt:lpstr>Percentage of Sales by Pizza Size:</vt:lpstr>
      <vt:lpstr>Percentage of Sales by Pizza Size:</vt:lpstr>
      <vt:lpstr>Top 5 Best Sellers by Total Pizzas Sold:</vt:lpstr>
      <vt:lpstr>Bottom 5 Best Sellers by Total Pizzas Sold:</vt:lpstr>
      <vt:lpstr>Final Dashboard:</vt:lpstr>
      <vt:lpstr>Final Conclusion and Summary:</vt:lpstr>
      <vt:lpstr>Why It Matters: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Sales Trends for "Perfect Slice Pizza"</dc:title>
  <dc:creator>Rounak Pyne</dc:creator>
  <cp:lastModifiedBy>Rounak Pyne</cp:lastModifiedBy>
  <cp:revision>21</cp:revision>
  <dcterms:created xsi:type="dcterms:W3CDTF">2024-07-11T04:42:31Z</dcterms:created>
  <dcterms:modified xsi:type="dcterms:W3CDTF">2024-07-11T15:27:34Z</dcterms:modified>
</cp:coreProperties>
</file>