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" y="165100"/>
            <a:ext cx="10224890" cy="11303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/>
        </p:nvSpPr>
        <p:spPr>
          <a:xfrm>
            <a:off x="11004525" y="9055100"/>
            <a:ext cx="19685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996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Sohouer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c.redisfans.com/list/brpoplpush.html#brpoplpush" TargetMode="Externa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sohouer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952500" y="29972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Redis 概览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52500" y="254000"/>
            <a:ext cx="11099800" cy="1424382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持久化 — RDB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xfrm>
            <a:off x="952500" y="1856181"/>
            <a:ext cx="11099800" cy="7021119"/>
          </a:xfrm>
          <a:prstGeom prst="rect">
            <a:avLst/>
          </a:prstGeom>
        </p:spPr>
        <p:txBody>
          <a:bodyPr/>
          <a:lstStyle/>
          <a:p>
            <a:pPr marL="186689" indent="-186689" defTabSz="245363">
              <a:spcBef>
                <a:spcPts val="1700"/>
              </a:spcBef>
              <a:defRPr sz="1595"/>
            </a:pPr>
            <a:r>
              <a:t>RDB 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Redis 将数据库快照保存在名字为 dump.rdb 的二进制文件中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让它在“ N 秒内数据集至少有 M 个改动”这一条件被满足时， 自动保存一次数据集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通过调用 SAVE 或者 BGSAVE ， 手动让 Redis 进行数据集保存操作</a:t>
            </a:r>
          </a:p>
          <a:p>
            <a:pPr marL="186689" indent="-186689" defTabSz="245363">
              <a:spcBef>
                <a:spcPts val="1700"/>
              </a:spcBef>
              <a:defRPr sz="1595"/>
            </a:pPr>
            <a:r>
              <a:t>RDB 需要保存 dump.rdb 文件时， 服务器执行以下操作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1. Redis 调用 fork() ，同时拥有父进程和子进程。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2. 子进程将数据集写入到一个临时 RDB 文件中。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3. 当子进程完成对新 RDB 文件的写入时，Redis 用新 RDB 文件替换原来的 RDB 文件，并删除旧的 RDB 文件。</a:t>
            </a:r>
          </a:p>
          <a:p>
            <a:pPr marL="186689" indent="-186689" defTabSz="245363">
              <a:spcBef>
                <a:spcPts val="1700"/>
              </a:spcBef>
              <a:defRPr sz="1595"/>
            </a:pPr>
            <a:r>
              <a:t>优点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非常紧凑（compact）的文件，它保存了 Redis 在某个时间点上的数据集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数据恢复速度快</a:t>
            </a:r>
          </a:p>
          <a:p>
            <a:pPr marL="186689" indent="-186689" defTabSz="245363">
              <a:spcBef>
                <a:spcPts val="1700"/>
              </a:spcBef>
              <a:defRPr sz="1595"/>
            </a:pPr>
            <a:r>
              <a:t>缺点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故障停机时，可能丢失数秒甚至数分钟数据</a:t>
            </a:r>
          </a:p>
          <a:p>
            <a:pPr lvl="1" marL="373379" indent="-186689" defTabSz="245363">
              <a:spcBef>
                <a:spcPts val="1700"/>
              </a:spcBef>
              <a:defRPr sz="1595"/>
            </a:pPr>
            <a:r>
              <a:t>写资源消耗大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持久化 — AOF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600"/>
              </a:spcBef>
              <a:defRPr sz="1520"/>
            </a:pPr>
            <a:r>
              <a:t>AOF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满足追加条件后不断地将命令追加到文件的末尾， 所以随着写入命令的不断增加， AOF 文件的体积也会变得越来越大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AOF 策略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每次有新命令追加到 AOF 文件时就执行一次 fsync ：非常慢，也非常安全。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每秒 fsync 一次：足够快（和使用 RDB 持久化差不多），并且在故障时只会丢失 1 秒钟的数据。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从不 fsync ：将数据交给操作系统来处理。更快，也更不安全的选择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优点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更持久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易读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AOF 进行重写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缺点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相同的数据集来说，AOF 文件的体积通常要大于 RDB 文件的体积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曾经 </a:t>
            </a:r>
            <a:r>
              <a:rPr>
                <a:hlinkClick r:id="rId2" invalidUrl="" action="" tgtFrame="" tooltip="" history="1" highlightClick="0" endSnd="0"/>
              </a:rPr>
              <a:t>BRPOPLPUSH</a:t>
            </a:r>
            <a:r>
              <a:rPr>
                <a:solidFill>
                  <a:srgbClr val="3E4349"/>
                </a:solidFill>
              </a:rPr>
              <a:t> </a:t>
            </a:r>
            <a:r>
              <a:t>导致 AOF 文件在重新载入时，无法将数据集恢复成保存时的原样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</a:p>
          <a:p>
            <a:pPr lvl="1" marL="355600" indent="-177800" defTabSz="233679">
              <a:spcBef>
                <a:spcPts val="1600"/>
              </a:spcBef>
              <a:defRPr sz="1520"/>
            </a:pPr>
          </a:p>
          <a:p>
            <a:pPr marL="177800" indent="-177800" defTabSz="233679">
              <a:spcBef>
                <a:spcPts val="1600"/>
              </a:spcBef>
              <a:defRPr sz="1520"/>
            </a:pPr>
          </a:p>
          <a:p>
            <a:pPr lvl="1" marL="355600" indent="-177800" defTabSz="233679">
              <a:spcBef>
                <a:spcPts val="1600"/>
              </a:spcBef>
              <a:defRPr sz="152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Sentinel</a:t>
            </a:r>
          </a:p>
          <a:p>
            <a:pPr lvl="1"/>
            <a:r>
              <a:t>管理多个 Redis 服务器的系统</a:t>
            </a:r>
          </a:p>
          <a:p>
            <a:pPr/>
            <a:r>
              <a:t>Cluster</a:t>
            </a:r>
          </a:p>
          <a:p>
            <a:pPr lvl="1"/>
            <a:r>
              <a:t>在多个 Redis 节点之间进行数据共享并通过分区（partition）来提供一定程度的可用性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254000"/>
            <a:ext cx="11099800" cy="1322267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集群 — Sentinel</a:t>
            </a:r>
          </a:p>
        </p:txBody>
      </p:sp>
      <p:sp>
        <p:nvSpPr>
          <p:cNvPr id="156" name="Shape 156"/>
          <p:cNvSpPr/>
          <p:nvPr/>
        </p:nvSpPr>
        <p:spPr>
          <a:xfrm>
            <a:off x="4560885" y="2601300"/>
            <a:ext cx="3855015" cy="647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redis-cli</a:t>
            </a:r>
          </a:p>
        </p:txBody>
      </p:sp>
      <p:sp>
        <p:nvSpPr>
          <p:cNvPr id="157" name="Shape 157"/>
          <p:cNvSpPr/>
          <p:nvPr/>
        </p:nvSpPr>
        <p:spPr>
          <a:xfrm>
            <a:off x="3312460" y="4113492"/>
            <a:ext cx="2219906" cy="904494"/>
          </a:xfrm>
          <a:prstGeom prst="roundRect">
            <a:avLst>
              <a:gd name="adj" fmla="val 21062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Sentinel -1</a:t>
            </a:r>
          </a:p>
        </p:txBody>
      </p:sp>
      <p:sp>
        <p:nvSpPr>
          <p:cNvPr id="158" name="Shape 158"/>
          <p:cNvSpPr/>
          <p:nvPr/>
        </p:nvSpPr>
        <p:spPr>
          <a:xfrm>
            <a:off x="7304382" y="4113492"/>
            <a:ext cx="2219905" cy="904494"/>
          </a:xfrm>
          <a:prstGeom prst="roundRect">
            <a:avLst>
              <a:gd name="adj" fmla="val 21062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Sentinel -2</a:t>
            </a:r>
          </a:p>
        </p:txBody>
      </p:sp>
      <p:sp>
        <p:nvSpPr>
          <p:cNvPr id="159" name="Shape 159"/>
          <p:cNvSpPr/>
          <p:nvPr/>
        </p:nvSpPr>
        <p:spPr>
          <a:xfrm>
            <a:off x="5240959" y="6272829"/>
            <a:ext cx="2219905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Master</a:t>
            </a:r>
          </a:p>
        </p:txBody>
      </p:sp>
      <p:sp>
        <p:nvSpPr>
          <p:cNvPr id="160" name="Shape 160"/>
          <p:cNvSpPr/>
          <p:nvPr/>
        </p:nvSpPr>
        <p:spPr>
          <a:xfrm>
            <a:off x="2266008" y="6272829"/>
            <a:ext cx="2219906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Slave - 1</a:t>
            </a:r>
          </a:p>
        </p:txBody>
      </p:sp>
      <p:sp>
        <p:nvSpPr>
          <p:cNvPr id="161" name="Shape 161"/>
          <p:cNvSpPr/>
          <p:nvPr/>
        </p:nvSpPr>
        <p:spPr>
          <a:xfrm>
            <a:off x="8177809" y="6272829"/>
            <a:ext cx="2219905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Slave - 2</a:t>
            </a:r>
          </a:p>
        </p:txBody>
      </p:sp>
      <p:sp>
        <p:nvSpPr>
          <p:cNvPr id="162" name="Shape 162"/>
          <p:cNvSpPr/>
          <p:nvPr/>
        </p:nvSpPr>
        <p:spPr>
          <a:xfrm flipH="1">
            <a:off x="4734834" y="3353380"/>
            <a:ext cx="859598" cy="666200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3" name="Shape 163"/>
          <p:cNvSpPr/>
          <p:nvPr/>
        </p:nvSpPr>
        <p:spPr>
          <a:xfrm>
            <a:off x="7467216" y="3351893"/>
            <a:ext cx="726630" cy="726631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4" name="Shape 164"/>
          <p:cNvSpPr/>
          <p:nvPr/>
        </p:nvSpPr>
        <p:spPr>
          <a:xfrm flipH="1">
            <a:off x="6774500" y="5242939"/>
            <a:ext cx="994921" cy="994922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5" name="Shape 165"/>
          <p:cNvSpPr/>
          <p:nvPr/>
        </p:nvSpPr>
        <p:spPr>
          <a:xfrm flipH="1">
            <a:off x="2840473" y="5111898"/>
            <a:ext cx="1067019" cy="1067019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6" name="Shape 166"/>
          <p:cNvSpPr/>
          <p:nvPr/>
        </p:nvSpPr>
        <p:spPr>
          <a:xfrm flipH="1">
            <a:off x="4559724" y="6969392"/>
            <a:ext cx="565680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7" name="Shape 167"/>
          <p:cNvSpPr/>
          <p:nvPr/>
        </p:nvSpPr>
        <p:spPr>
          <a:xfrm>
            <a:off x="7547326" y="6982701"/>
            <a:ext cx="565681" cy="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68" name="Shape 168"/>
          <p:cNvSpPr/>
          <p:nvPr/>
        </p:nvSpPr>
        <p:spPr>
          <a:xfrm>
            <a:off x="5554456" y="4546510"/>
            <a:ext cx="1727836" cy="1"/>
          </a:xfrm>
          <a:prstGeom prst="line">
            <a:avLst/>
          </a:prstGeom>
          <a:ln w="25400">
            <a:solidFill>
              <a:srgbClr val="189B1A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pic>
        <p:nvPicPr>
          <p:cNvPr id="169" name=""/>
          <p:cNvPicPr>
            <a:picLocks noChangeAspect="0"/>
          </p:cNvPicPr>
          <p:nvPr/>
        </p:nvPicPr>
        <p:blipFill>
          <a:blip r:embed="rId4">
            <a:alphaModFix amt="71000"/>
            <a:extLst/>
          </a:blip>
          <a:stretch>
            <a:fillRect/>
          </a:stretch>
        </p:blipFill>
        <p:spPr>
          <a:xfrm>
            <a:off x="1150152" y="1804510"/>
            <a:ext cx="10742458" cy="6923105"/>
          </a:xfrm>
          <a:prstGeom prst="rect">
            <a:avLst/>
          </a:prstGeom>
        </p:spPr>
      </p:pic>
      <p:sp>
        <p:nvSpPr>
          <p:cNvPr id="171" name="Shape 171"/>
          <p:cNvSpPr/>
          <p:nvPr/>
        </p:nvSpPr>
        <p:spPr>
          <a:xfrm>
            <a:off x="5130060" y="5238898"/>
            <a:ext cx="831840" cy="1067019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2" name="Shape 172"/>
          <p:cNvSpPr/>
          <p:nvPr/>
        </p:nvSpPr>
        <p:spPr>
          <a:xfrm>
            <a:off x="8582021" y="5206890"/>
            <a:ext cx="831841" cy="1067020"/>
          </a:xfrm>
          <a:prstGeom prst="line">
            <a:avLst/>
          </a:prstGeom>
          <a:ln w="25400">
            <a:solidFill>
              <a:srgbClr val="189B1A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7913769" y="4144083"/>
            <a:ext cx="2562993" cy="3845188"/>
          </a:xfrm>
          <a:prstGeom prst="rect">
            <a:avLst/>
          </a:prstGeom>
          <a:solidFill>
            <a:srgbClr val="000000"/>
          </a:solidFill>
          <a:ln w="25400">
            <a:solidFill>
              <a:srgbClr val="189B1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5" name="Shape 175"/>
          <p:cNvSpPr/>
          <p:nvPr/>
        </p:nvSpPr>
        <p:spPr>
          <a:xfrm>
            <a:off x="4946328" y="4144083"/>
            <a:ext cx="2562993" cy="3845188"/>
          </a:xfrm>
          <a:prstGeom prst="rect">
            <a:avLst/>
          </a:prstGeom>
          <a:solidFill>
            <a:srgbClr val="000000"/>
          </a:solidFill>
          <a:ln w="25400">
            <a:solidFill>
              <a:srgbClr val="189B1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6" name="Shape 176"/>
          <p:cNvSpPr/>
          <p:nvPr/>
        </p:nvSpPr>
        <p:spPr>
          <a:xfrm>
            <a:off x="1954765" y="4144083"/>
            <a:ext cx="2562993" cy="3845188"/>
          </a:xfrm>
          <a:prstGeom prst="rect">
            <a:avLst/>
          </a:prstGeom>
          <a:solidFill>
            <a:srgbClr val="000000"/>
          </a:solidFill>
          <a:ln w="25400">
            <a:solidFill>
              <a:srgbClr val="189B1A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 — Cluster</a:t>
            </a:r>
          </a:p>
        </p:txBody>
      </p:sp>
      <p:sp>
        <p:nvSpPr>
          <p:cNvPr id="178" name="Shape 178"/>
          <p:cNvSpPr/>
          <p:nvPr/>
        </p:nvSpPr>
        <p:spPr>
          <a:xfrm>
            <a:off x="4314374" y="2484999"/>
            <a:ext cx="3855015" cy="6477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600"/>
            </a:lvl1pPr>
          </a:lstStyle>
          <a:p>
            <a:pPr/>
            <a:r>
              <a:t>redis-cli</a:t>
            </a:r>
          </a:p>
        </p:txBody>
      </p:sp>
      <p:sp>
        <p:nvSpPr>
          <p:cNvPr id="179" name="Shape 179"/>
          <p:cNvSpPr/>
          <p:nvPr/>
        </p:nvSpPr>
        <p:spPr>
          <a:xfrm>
            <a:off x="2126308" y="4318000"/>
            <a:ext cx="2219906" cy="1270000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Master - 1</a:t>
            </a:r>
          </a:p>
        </p:txBody>
      </p:sp>
      <p:sp>
        <p:nvSpPr>
          <p:cNvPr id="180" name="Shape 180"/>
          <p:cNvSpPr/>
          <p:nvPr/>
        </p:nvSpPr>
        <p:spPr>
          <a:xfrm>
            <a:off x="2126308" y="6577629"/>
            <a:ext cx="2219906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Slave - 1</a:t>
            </a:r>
          </a:p>
        </p:txBody>
      </p:sp>
      <p:sp>
        <p:nvSpPr>
          <p:cNvPr id="181" name="Shape 181"/>
          <p:cNvSpPr/>
          <p:nvPr/>
        </p:nvSpPr>
        <p:spPr>
          <a:xfrm>
            <a:off x="3236261" y="5825104"/>
            <a:ext cx="1" cy="64770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2" name="Shape 182"/>
          <p:cNvSpPr/>
          <p:nvPr/>
        </p:nvSpPr>
        <p:spPr>
          <a:xfrm>
            <a:off x="5131929" y="4307940"/>
            <a:ext cx="2219906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Master - 2</a:t>
            </a:r>
          </a:p>
        </p:txBody>
      </p:sp>
      <p:sp>
        <p:nvSpPr>
          <p:cNvPr id="183" name="Shape 183"/>
          <p:cNvSpPr/>
          <p:nvPr/>
        </p:nvSpPr>
        <p:spPr>
          <a:xfrm>
            <a:off x="5131929" y="6567568"/>
            <a:ext cx="2219906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Slave - 2</a:t>
            </a:r>
          </a:p>
        </p:txBody>
      </p:sp>
      <p:sp>
        <p:nvSpPr>
          <p:cNvPr id="184" name="Shape 184"/>
          <p:cNvSpPr/>
          <p:nvPr/>
        </p:nvSpPr>
        <p:spPr>
          <a:xfrm>
            <a:off x="6241881" y="5815044"/>
            <a:ext cx="1" cy="64770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5" name="Shape 185"/>
          <p:cNvSpPr/>
          <p:nvPr/>
        </p:nvSpPr>
        <p:spPr>
          <a:xfrm>
            <a:off x="8109435" y="4307940"/>
            <a:ext cx="2219905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Master - 3</a:t>
            </a:r>
          </a:p>
        </p:txBody>
      </p:sp>
      <p:sp>
        <p:nvSpPr>
          <p:cNvPr id="186" name="Shape 186"/>
          <p:cNvSpPr/>
          <p:nvPr/>
        </p:nvSpPr>
        <p:spPr>
          <a:xfrm>
            <a:off x="8109435" y="6567568"/>
            <a:ext cx="2219905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600"/>
            </a:pPr>
            <a:r>
              <a:t>Redis</a:t>
            </a:r>
          </a:p>
          <a:p>
            <a:pPr>
              <a:defRPr sz="2600"/>
            </a:pPr>
            <a:r>
              <a:t>Slave - 3</a:t>
            </a:r>
          </a:p>
        </p:txBody>
      </p:sp>
      <p:sp>
        <p:nvSpPr>
          <p:cNvPr id="187" name="Shape 187"/>
          <p:cNvSpPr/>
          <p:nvPr/>
        </p:nvSpPr>
        <p:spPr>
          <a:xfrm>
            <a:off x="9219387" y="5815044"/>
            <a:ext cx="1" cy="64770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8" name="Shape 188"/>
          <p:cNvSpPr/>
          <p:nvPr/>
        </p:nvSpPr>
        <p:spPr>
          <a:xfrm flipH="1">
            <a:off x="3508449" y="3439359"/>
            <a:ext cx="1506843" cy="729270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89" name="Shape 189"/>
          <p:cNvSpPr/>
          <p:nvPr/>
        </p:nvSpPr>
        <p:spPr>
          <a:xfrm>
            <a:off x="7548852" y="3441751"/>
            <a:ext cx="1578288" cy="723936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  <p:sp>
        <p:nvSpPr>
          <p:cNvPr id="190" name="Shape 190"/>
          <p:cNvSpPr/>
          <p:nvPr/>
        </p:nvSpPr>
        <p:spPr>
          <a:xfrm>
            <a:off x="6123797" y="3440672"/>
            <a:ext cx="1" cy="716971"/>
          </a:xfrm>
          <a:prstGeom prst="line">
            <a:avLst/>
          </a:prstGeom>
          <a:ln w="25400">
            <a:solidFill>
              <a:srgbClr val="189B1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193" name="Shape 1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www.sohouer.com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大纲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Redis 在 Sohouer 可以做什么？</a:t>
            </a:r>
          </a:p>
          <a:p>
            <a:pPr/>
            <a:r>
              <a:t>Redis 功能特性</a:t>
            </a:r>
          </a:p>
          <a:p>
            <a:pPr/>
            <a:r>
              <a:t>Redis 数据类型及适用场景</a:t>
            </a:r>
          </a:p>
          <a:p>
            <a:pPr/>
            <a:r>
              <a:t>Redis 集群方案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Redis 在 Sohouer 可以做什么？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3800"/>
              </a:spcBef>
              <a:defRPr sz="3458"/>
            </a:pPr>
            <a:r>
              <a:t>缓存（ String / Hash / List / Set / SortedSet ）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定时器 （ Keyspace Notification )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计数 ( Incr / Decr ) 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并发锁 ( Exists )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排行榜 ( SortedSet )</a:t>
            </a:r>
          </a:p>
          <a:p>
            <a:pPr marL="404495" indent="-404495" defTabSz="531622">
              <a:spcBef>
                <a:spcPts val="3800"/>
              </a:spcBef>
              <a:defRPr sz="3458"/>
            </a:pPr>
            <a:r>
              <a:t>消息队列 ( BLpop /  BRpop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功能特性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964"/>
            </a:pP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高性能读写（ 4C4G , Get 9w/s,Write 8w/s )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原子性 ( 单机 ）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键空间通知 ( 修改、添加、超时 ）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发布/订阅 (键空间通知基于此功能）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持久化 ( RDB / AOF ) </a:t>
            </a:r>
          </a:p>
          <a:p>
            <a:pPr marL="346709" indent="-346709" defTabSz="455675">
              <a:spcBef>
                <a:spcPts val="3200"/>
              </a:spcBef>
              <a:defRPr sz="2964"/>
            </a:pPr>
            <a:r>
              <a:t>复制/集群 ( Sentinel / Cluster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数据类型 — 键值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230"/>
            </a:pPr>
            <a:r>
              <a:t>Key</a:t>
            </a:r>
            <a:r>
              <a:t> — Value</a:t>
            </a:r>
          </a:p>
          <a:p>
            <a:pPr marL="377825" indent="-377825" defTabSz="496570">
              <a:spcBef>
                <a:spcPts val="3500"/>
              </a:spcBef>
              <a:defRPr sz="3230"/>
            </a:pPr>
            <a:r>
              <a:t>ValueTypes :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String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Hash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List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Set</a:t>
            </a:r>
          </a:p>
          <a:p>
            <a:pPr lvl="1" marL="755650" indent="-377825" defTabSz="496570">
              <a:spcBef>
                <a:spcPts val="3500"/>
              </a:spcBef>
              <a:defRPr sz="3230"/>
            </a:pPr>
            <a:r>
              <a:t>SortedSet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952500" y="88900"/>
            <a:ext cx="11099800" cy="647700"/>
          </a:xfrm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数据类型 — 数据结构、常用命令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952500" y="597969"/>
            <a:ext cx="11099800" cy="8967588"/>
          </a:xfrm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600"/>
              </a:spcBef>
              <a:defRPr sz="1520"/>
            </a:pPr>
            <a:r>
              <a:t>Key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EXISTS 、 EXPIRE 、TTL 、 Type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String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Key - Value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GET 、SET 、 DECR 、 INCR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Hash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Key - Field1 - Value1 、Key - Field2 - Value2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HGET 、HSET 、 HKEYS 、 HLEN 、 HVALS 、 HGETALL 、HINCRBY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List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Key - Value1 、Value2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LPUSH 、 LPUSHX 、 LPOP 、 LLEN 、 LINDEX 、 LRANGE 、R*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BLPOP 、 BRPOP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Set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Key - Member1 、Key - Member2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SADD 、 SISMEMBER 、 SMEMBE RS 、 SPOP 、 SREM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SUNIONSTORE 、 SINTERSTORE</a:t>
            </a:r>
          </a:p>
          <a:p>
            <a:pPr marL="177800" indent="-177800" defTabSz="233679">
              <a:spcBef>
                <a:spcPts val="1600"/>
              </a:spcBef>
              <a:defRPr sz="1520"/>
            </a:pPr>
            <a:r>
              <a:t>SortedSet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key score1 member1 、key score2 member2</a:t>
            </a:r>
          </a:p>
          <a:p>
            <a:pPr lvl="1" marL="355600" indent="-177800" defTabSz="233679">
              <a:spcBef>
                <a:spcPts val="1600"/>
              </a:spcBef>
              <a:defRPr sz="1520"/>
            </a:pPr>
            <a:r>
              <a:t>ZADD 、 ZCOUNT 、 ZINCRBY 、 ZREVRANGE 、 ZREVRANK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键空间通知— 功能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952500" y="2169748"/>
            <a:ext cx="11099800" cy="62865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功能</a:t>
            </a:r>
          </a:p>
          <a:p>
            <a:pPr lvl="1"/>
            <a:r>
              <a:t>所有修改键的命令。</a:t>
            </a:r>
          </a:p>
          <a:p>
            <a:pPr lvl="1"/>
            <a:r>
              <a:t>所有接收到 LPUSH 命令的键。</a:t>
            </a:r>
          </a:p>
          <a:p>
            <a:pPr lvl="1"/>
            <a:r>
              <a:t>数据库中所有已过期的键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键空间通知— 事件类型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 defTabSz="292100">
              <a:spcBef>
                <a:spcPts val="2100"/>
              </a:spcBef>
              <a:defRPr sz="1900"/>
            </a:pPr>
            <a:r>
              <a:t>事件类型</a:t>
            </a:r>
          </a:p>
          <a:p>
            <a:pPr lvl="1" marL="444500" indent="-222250" defTabSz="292100">
              <a:spcBef>
                <a:spcPts val="2100"/>
              </a:spcBef>
              <a:defRPr sz="1900"/>
            </a:pPr>
            <a:r>
              <a:t>对于每个修改数据库的操作，键空间通知都会发送两种不同类型的事件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键空间频道的订阅者将接收到被执行的事件的名字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 键事件频道的订阅者将接收到被执行事件的键的名字</a:t>
            </a:r>
          </a:p>
          <a:p>
            <a:pPr marL="222250" indent="-222250" defTabSz="292100">
              <a:spcBef>
                <a:spcPts val="2100"/>
              </a:spcBef>
              <a:defRPr sz="1900"/>
            </a:pPr>
            <a:r>
              <a:t>示例</a:t>
            </a:r>
          </a:p>
          <a:p>
            <a:pPr lvl="1" marL="444500" indent="-222250" defTabSz="292100">
              <a:spcBef>
                <a:spcPts val="2100"/>
              </a:spcBef>
              <a:defRPr sz="1900"/>
            </a:pPr>
            <a:r>
              <a:t>del key 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PUBLISH __keyspace@0__:key del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PUBLISH __keyevent@0__:del key</a:t>
            </a:r>
          </a:p>
          <a:p>
            <a:pPr lvl="1" marL="444500" indent="-222250" defTabSz="292100">
              <a:spcBef>
                <a:spcPts val="2100"/>
              </a:spcBef>
              <a:defRPr sz="1900"/>
            </a:pPr>
            <a:r>
              <a:t>expired key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PUBLISH __keyspace@0__:key del</a:t>
            </a:r>
          </a:p>
          <a:p>
            <a:pPr lvl="2" marL="666750" indent="-222250" defTabSz="292100">
              <a:spcBef>
                <a:spcPts val="2100"/>
              </a:spcBef>
              <a:defRPr sz="1900"/>
            </a:pPr>
            <a:r>
              <a:t>PUBLISH __keyevent@0__:expired key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持久化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2318"/>
            </a:pPr>
            <a:r>
              <a:t>Redis 持久化方式</a:t>
            </a:r>
          </a:p>
          <a:p>
            <a:pPr lvl="1" marL="542290" indent="-271145" defTabSz="356362">
              <a:spcBef>
                <a:spcPts val="2500"/>
              </a:spcBef>
              <a:defRPr sz="2318"/>
            </a:pPr>
            <a:r>
              <a:t>RDB 持久化可以在指定的时间间隔内生成数据集的时间点快照（point-in-time snapshot）</a:t>
            </a:r>
          </a:p>
          <a:p>
            <a:pPr lvl="1" marL="542290" indent="-271145" defTabSz="356362">
              <a:spcBef>
                <a:spcPts val="2500"/>
              </a:spcBef>
              <a:defRPr sz="2318"/>
            </a:pPr>
            <a:r>
              <a:t>AOF 持久化记录服务器执行的所有写操作命令，并在服务器启动时，通过重新执行这些命令来还原数据集。 AOF 文件中的命令全部以 Redis 协议的格式来保存，新命令会被追加到文件的末尾。 Redis 还可以在后台对 AOF 文件进行重写（rewrite），使得 AOF 文件的体积不会超出保存数据集状态所需的实际大小</a:t>
            </a:r>
          </a:p>
          <a:p>
            <a:pPr lvl="1" marL="542290" indent="-271145" defTabSz="356362">
              <a:spcBef>
                <a:spcPts val="2500"/>
              </a:spcBef>
              <a:defRPr sz="2318"/>
            </a:pPr>
            <a:r>
              <a:t>Redis 还可以同时使用 AOF 持久化和 RDB 持久化。 在这种情况下， 当 Redis 重启时， 它会优先使用 AOF 文件来还原数据集， 因为 AOF 文件保存的数据集通常比 RDB 文件所保存的数据集更完整</a:t>
            </a:r>
          </a:p>
          <a:p>
            <a:pPr lvl="1" marL="542290" indent="-271145" defTabSz="356362">
              <a:spcBef>
                <a:spcPts val="2500"/>
              </a:spcBef>
              <a:defRPr sz="2318"/>
            </a:pPr>
            <a:r>
              <a:t>可以关闭持久化功能，让数据只在服务器运行时存在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