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36576000" cy="20574000"/>
  <p:notesSz cx="6858000" cy="9144000"/>
  <p:embeddedFontLst>
    <p:embeddedFont>
      <p:font typeface="Helvetica Neue" pitchFamily="50" charset="0"/>
      <p:regular r:id="rId9"/>
      <p:bold r:id="rId10"/>
      <p:italic r:id="rId11"/>
      <p:boldItalic r:id="rId12"/>
    </p:embeddedFont>
    <p:embeddedFont>
      <p:font typeface="Helvetica Neue Light" panose="020B0604020202020204"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iPM3l3QxD0vx9aUg1tUb3HeYQ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customschemas.google.com/relationships/presentationmetadata" Target="meta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8"/>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2" name="Google Shape;12;p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17"/>
          <p:cNvSpPr>
            <a:spLocks noGrp="1"/>
          </p:cNvSpPr>
          <p:nvPr>
            <p:ph type="pic" idx="2"/>
          </p:nvPr>
        </p:nvSpPr>
        <p:spPr>
          <a:xfrm>
            <a:off x="0" y="2"/>
            <a:ext cx="36576000" cy="20574000"/>
          </a:xfrm>
          <a:prstGeom prst="rect">
            <a:avLst/>
          </a:prstGeom>
          <a:noFill/>
          <a:ln>
            <a:noFill/>
          </a:ln>
        </p:spPr>
      </p:sp>
      <p:sp>
        <p:nvSpPr>
          <p:cNvPr id="48" name="Google Shape;48;p1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3"/>
        <p:cNvGrpSpPr/>
        <p:nvPr/>
      </p:nvGrpSpPr>
      <p:grpSpPr>
        <a:xfrm>
          <a:off x="0" y="0"/>
          <a:ext cx="0" cy="0"/>
          <a:chOff x="0" y="0"/>
          <a:chExt cx="0" cy="0"/>
        </a:xfrm>
      </p:grpSpPr>
      <p:sp>
        <p:nvSpPr>
          <p:cNvPr id="14" name="Google Shape;14;p9"/>
          <p:cNvSpPr>
            <a:spLocks noGrp="1"/>
          </p:cNvSpPr>
          <p:nvPr>
            <p:ph type="pic" idx="2"/>
          </p:nvPr>
        </p:nvSpPr>
        <p:spPr>
          <a:xfrm>
            <a:off x="4688955" y="1009652"/>
            <a:ext cx="27203402" cy="13106400"/>
          </a:xfrm>
          <a:prstGeom prst="rect">
            <a:avLst/>
          </a:prstGeom>
          <a:noFill/>
          <a:ln>
            <a:noFill/>
          </a:ln>
        </p:spPr>
      </p:sp>
      <p:sp>
        <p:nvSpPr>
          <p:cNvPr id="15" name="Google Shape;15;p9"/>
          <p:cNvSpPr txBox="1">
            <a:spLocks noGrp="1"/>
          </p:cNvSpPr>
          <p:nvPr>
            <p:ph type="title"/>
          </p:nvPr>
        </p:nvSpPr>
        <p:spPr>
          <a:xfrm>
            <a:off x="952500" y="14173202"/>
            <a:ext cx="34671000" cy="300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952500" y="17278351"/>
            <a:ext cx="34671000" cy="2381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7" name="Google Shape;17;p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10"/>
          <p:cNvSpPr txBox="1">
            <a:spLocks noGrp="1"/>
          </p:cNvSpPr>
          <p:nvPr>
            <p:ph type="title"/>
          </p:nvPr>
        </p:nvSpPr>
        <p:spPr>
          <a:xfrm>
            <a:off x="2667000" y="6800852"/>
            <a:ext cx="31242000" cy="6972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1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11"/>
          <p:cNvSpPr>
            <a:spLocks noGrp="1"/>
          </p:cNvSpPr>
          <p:nvPr>
            <p:ph type="pic" idx="2"/>
          </p:nvPr>
        </p:nvSpPr>
        <p:spPr>
          <a:xfrm>
            <a:off x="19748973" y="1657352"/>
            <a:ext cx="14287502" cy="17259300"/>
          </a:xfrm>
          <a:prstGeom prst="rect">
            <a:avLst/>
          </a:prstGeom>
          <a:noFill/>
          <a:ln>
            <a:noFill/>
          </a:ln>
        </p:spPr>
      </p:sp>
      <p:sp>
        <p:nvSpPr>
          <p:cNvPr id="23" name="Google Shape;23;p11"/>
          <p:cNvSpPr txBox="1">
            <a:spLocks noGrp="1"/>
          </p:cNvSpPr>
          <p:nvPr>
            <p:ph type="title"/>
          </p:nvPr>
        </p:nvSpPr>
        <p:spPr>
          <a:xfrm>
            <a:off x="2476503" y="1657350"/>
            <a:ext cx="15335250" cy="8420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2598"/>
              <a:buFont typeface="Helvetica Neue Light"/>
              <a:buNone/>
              <a:defRPr sz="12598"/>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11"/>
          <p:cNvSpPr txBox="1">
            <a:spLocks noGrp="1"/>
          </p:cNvSpPr>
          <p:nvPr>
            <p:ph type="body" idx="1"/>
          </p:nvPr>
        </p:nvSpPr>
        <p:spPr>
          <a:xfrm>
            <a:off x="2476503" y="10267950"/>
            <a:ext cx="15335250" cy="8648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25" name="Google Shape;25;p1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1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13"/>
          <p:cNvSpPr>
            <a:spLocks noGrp="1"/>
          </p:cNvSpPr>
          <p:nvPr>
            <p:ph type="pic" idx="2"/>
          </p:nvPr>
        </p:nvSpPr>
        <p:spPr>
          <a:xfrm>
            <a:off x="19754850" y="4857753"/>
            <a:ext cx="14287500" cy="13811250"/>
          </a:xfrm>
          <a:prstGeom prst="rect">
            <a:avLst/>
          </a:prstGeom>
          <a:noFill/>
          <a:ln>
            <a:noFill/>
          </a:ln>
        </p:spPr>
      </p:sp>
      <p:sp>
        <p:nvSpPr>
          <p:cNvPr id="31" name="Google Shape;31;p13"/>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13"/>
          <p:cNvSpPr txBox="1">
            <a:spLocks noGrp="1"/>
          </p:cNvSpPr>
          <p:nvPr>
            <p:ph type="body" idx="1"/>
          </p:nvPr>
        </p:nvSpPr>
        <p:spPr>
          <a:xfrm>
            <a:off x="2533650" y="4857753"/>
            <a:ext cx="15011400" cy="13811250"/>
          </a:xfrm>
          <a:prstGeom prst="rect">
            <a:avLst/>
          </a:prstGeom>
          <a:noFill/>
          <a:ln>
            <a:noFill/>
          </a:ln>
        </p:spPr>
        <p:txBody>
          <a:bodyPr spcFirstLastPara="1" wrap="square" lIns="50800" tIns="50800" rIns="50800" bIns="50800" anchor="ctr" anchorCtr="0">
            <a:normAutofit/>
          </a:bodyPr>
          <a:lstStyle>
            <a:lvl1pPr marL="457200" lvl="0" indent="-550068" algn="l">
              <a:lnSpc>
                <a:spcPct val="100000"/>
              </a:lnSpc>
              <a:spcBef>
                <a:spcPts val="6750"/>
              </a:spcBef>
              <a:spcAft>
                <a:spcPts val="0"/>
              </a:spcAft>
              <a:buClr>
                <a:srgbClr val="000000"/>
              </a:buClr>
              <a:buSzPts val="5063"/>
              <a:buFont typeface="Helvetica Neue Light"/>
              <a:buChar char="•"/>
              <a:defRPr sz="6750"/>
            </a:lvl1pPr>
            <a:lvl2pPr marL="914400" lvl="1" indent="-550068" algn="l">
              <a:lnSpc>
                <a:spcPct val="100000"/>
              </a:lnSpc>
              <a:spcBef>
                <a:spcPts val="6750"/>
              </a:spcBef>
              <a:spcAft>
                <a:spcPts val="0"/>
              </a:spcAft>
              <a:buClr>
                <a:srgbClr val="000000"/>
              </a:buClr>
              <a:buSzPts val="5063"/>
              <a:buFont typeface="Helvetica Neue Light"/>
              <a:buChar char="•"/>
              <a:defRPr sz="6750"/>
            </a:lvl2pPr>
            <a:lvl3pPr marL="1371600" lvl="2" indent="-550068" algn="l">
              <a:lnSpc>
                <a:spcPct val="100000"/>
              </a:lnSpc>
              <a:spcBef>
                <a:spcPts val="6750"/>
              </a:spcBef>
              <a:spcAft>
                <a:spcPts val="0"/>
              </a:spcAft>
              <a:buClr>
                <a:srgbClr val="000000"/>
              </a:buClr>
              <a:buSzPts val="5063"/>
              <a:buFont typeface="Helvetica Neue Light"/>
              <a:buChar char="•"/>
              <a:defRPr sz="6750"/>
            </a:lvl3pPr>
            <a:lvl4pPr marL="1828800" lvl="3" indent="-550068" algn="l">
              <a:lnSpc>
                <a:spcPct val="100000"/>
              </a:lnSpc>
              <a:spcBef>
                <a:spcPts val="6750"/>
              </a:spcBef>
              <a:spcAft>
                <a:spcPts val="0"/>
              </a:spcAft>
              <a:buClr>
                <a:srgbClr val="000000"/>
              </a:buClr>
              <a:buSzPts val="5063"/>
              <a:buFont typeface="Helvetica Neue Light"/>
              <a:buChar char="•"/>
              <a:defRPr sz="6750"/>
            </a:lvl4pPr>
            <a:lvl5pPr marL="2286000" lvl="4" indent="-550068" algn="l">
              <a:lnSpc>
                <a:spcPct val="100000"/>
              </a:lnSpc>
              <a:spcBef>
                <a:spcPts val="6750"/>
              </a:spcBef>
              <a:spcAft>
                <a:spcPts val="0"/>
              </a:spcAft>
              <a:buClr>
                <a:srgbClr val="000000"/>
              </a:buClr>
              <a:buSzPts val="5063"/>
              <a:buFont typeface="Helvetica Neue Light"/>
              <a:buChar char="•"/>
              <a:defRPr sz="675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3" name="Google Shape;33;p1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14"/>
          <p:cNvSpPr txBox="1">
            <a:spLocks noGrp="1"/>
          </p:cNvSpPr>
          <p:nvPr>
            <p:ph type="body" idx="1"/>
          </p:nvPr>
        </p:nvSpPr>
        <p:spPr>
          <a:xfrm>
            <a:off x="2533650" y="2667001"/>
            <a:ext cx="31508700" cy="152209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6" name="Google Shape;36;p1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15"/>
          <p:cNvSpPr>
            <a:spLocks noGrp="1"/>
          </p:cNvSpPr>
          <p:nvPr>
            <p:ph type="pic" idx="2"/>
          </p:nvPr>
        </p:nvSpPr>
        <p:spPr>
          <a:xfrm>
            <a:off x="23641053" y="10572751"/>
            <a:ext cx="11106150" cy="8324850"/>
          </a:xfrm>
          <a:prstGeom prst="rect">
            <a:avLst/>
          </a:prstGeom>
          <a:noFill/>
          <a:ln>
            <a:noFill/>
          </a:ln>
        </p:spPr>
      </p:sp>
      <p:sp>
        <p:nvSpPr>
          <p:cNvPr id="39" name="Google Shape;39;p15"/>
          <p:cNvSpPr>
            <a:spLocks noGrp="1"/>
          </p:cNvSpPr>
          <p:nvPr>
            <p:ph type="pic" idx="3"/>
          </p:nvPr>
        </p:nvSpPr>
        <p:spPr>
          <a:xfrm>
            <a:off x="23641053" y="1695451"/>
            <a:ext cx="11106150" cy="8324850"/>
          </a:xfrm>
          <a:prstGeom prst="rect">
            <a:avLst/>
          </a:prstGeom>
          <a:noFill/>
          <a:ln>
            <a:noFill/>
          </a:ln>
        </p:spPr>
      </p:sp>
      <p:sp>
        <p:nvSpPr>
          <p:cNvPr id="40" name="Google Shape;40;p15"/>
          <p:cNvSpPr>
            <a:spLocks noGrp="1"/>
          </p:cNvSpPr>
          <p:nvPr>
            <p:ph type="pic" idx="4"/>
          </p:nvPr>
        </p:nvSpPr>
        <p:spPr>
          <a:xfrm>
            <a:off x="1809750" y="1695451"/>
            <a:ext cx="21259800" cy="17202150"/>
          </a:xfrm>
          <a:prstGeom prst="rect">
            <a:avLst/>
          </a:prstGeom>
          <a:noFill/>
          <a:ln>
            <a:noFill/>
          </a:ln>
        </p:spPr>
      </p:sp>
      <p:sp>
        <p:nvSpPr>
          <p:cNvPr id="41" name="Google Shape;41;p1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16"/>
          <p:cNvSpPr txBox="1">
            <a:spLocks noGrp="1"/>
          </p:cNvSpPr>
          <p:nvPr>
            <p:ph type="body" idx="1"/>
          </p:nvPr>
        </p:nvSpPr>
        <p:spPr>
          <a:xfrm>
            <a:off x="3581403" y="13430251"/>
            <a:ext cx="29432250" cy="979755"/>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5700"/>
              <a:buFont typeface="Helvetica Neue"/>
              <a:buNone/>
              <a:defRPr sz="5700">
                <a:latin typeface="Helvetica Neue"/>
                <a:ea typeface="Helvetica Neue"/>
                <a:cs typeface="Helvetica Neue"/>
                <a:sym typeface="Helvetica Neu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4" name="Google Shape;44;p16"/>
          <p:cNvSpPr txBox="1">
            <a:spLocks noGrp="1"/>
          </p:cNvSpPr>
          <p:nvPr>
            <p:ph type="body" idx="2"/>
          </p:nvPr>
        </p:nvSpPr>
        <p:spPr>
          <a:xfrm>
            <a:off x="3581403" y="9083251"/>
            <a:ext cx="29432250" cy="130260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5" name="Google Shape;45;p1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7"/>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marR="0" lvl="0"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1pPr>
            <a:lvl2pPr marL="914400" marR="0" lvl="1"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2pPr>
            <a:lvl3pPr marL="1371600" marR="0" lvl="2"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3pPr>
            <a:lvl4pPr marL="1828800" marR="0" lvl="3"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4pPr>
            <a:lvl5pPr marL="2286000" marR="0" lvl="4"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5pPr>
            <a:lvl6pPr marL="2743200" marR="0" lvl="5"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6pPr>
            <a:lvl7pPr marL="3200400" marR="0" lvl="6"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7pPr>
            <a:lvl8pPr marL="3657600" marR="0" lvl="7"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8pPr>
            <a:lvl9pPr marL="4114800" marR="0" lvl="8"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109789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Coding Exercises</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Coding Exercises</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let's discuss a new feature, you'll now see in this section in the course, as well as future sections.  And this is the </a:t>
            </a:r>
            <a:r>
              <a:rPr lang="en-US" sz="6400" b="1" i="0" u="none" strike="noStrike" cap="none">
                <a:solidFill>
                  <a:srgbClr val="000000"/>
                </a:solidFill>
                <a:latin typeface="Open Sans"/>
                <a:ea typeface="Open Sans"/>
                <a:cs typeface="Open Sans"/>
                <a:sym typeface="Open Sans"/>
              </a:rPr>
              <a:t>coding exercise</a:t>
            </a:r>
            <a:r>
              <a:rPr lang="en-US" sz="6400" b="0" i="0" u="none" strike="noStrike" cap="none">
                <a:solidFill>
                  <a:srgbClr val="000000"/>
                </a:solidFill>
                <a:latin typeface="Open Sans"/>
                <a:ea typeface="Open Sans"/>
                <a:cs typeface="Open Sans"/>
                <a:sym typeface="Open Sans"/>
              </a:rPr>
              <a:t>.</a:t>
            </a:r>
            <a:endParaRPr/>
          </a:p>
          <a:p>
            <a:pPr marL="0" marR="0" lvl="0" indent="0" algn="l" rtl="0">
              <a:lnSpc>
                <a:spcPct val="100000"/>
              </a:lnSpc>
              <a:spcBef>
                <a:spcPts val="5022"/>
              </a:spcBef>
              <a:spcAft>
                <a:spcPts val="0"/>
              </a:spcAft>
              <a:buClr>
                <a:srgbClr val="000000"/>
              </a:buClr>
              <a:buSzPts val="6400"/>
              <a:buFont typeface="Open Sans"/>
              <a:buNone/>
            </a:pPr>
            <a:r>
              <a:rPr lang="en-US" sz="6400" b="1" i="0" u="none" strike="noStrike" cap="none">
                <a:solidFill>
                  <a:srgbClr val="000000"/>
                </a:solidFill>
                <a:latin typeface="Open Sans"/>
                <a:ea typeface="Open Sans"/>
                <a:cs typeface="Open Sans"/>
                <a:sym typeface="Open Sans"/>
              </a:rPr>
              <a:t>Coding exercises</a:t>
            </a:r>
            <a:r>
              <a:rPr lang="en-US" sz="6400" b="0" i="0" u="none" strike="noStrike" cap="none">
                <a:solidFill>
                  <a:srgbClr val="000000"/>
                </a:solidFill>
                <a:latin typeface="Open Sans"/>
                <a:ea typeface="Open Sans"/>
                <a:cs typeface="Open Sans"/>
                <a:sym typeface="Open Sans"/>
              </a:rPr>
              <a:t> are a feature added by Udemy, to allow instructors to add exercises that students can complete on their own.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goal of these exercises is to help reinforce concepts you've been taught, and to encourage you to share your solutions with other students in the course, to start a dialogue about different ways to solve an exercise.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09789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Coding Exercises</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Coding Exercises</a:t>
            </a:r>
            <a:endParaRPr/>
          </a:p>
        </p:txBody>
      </p:sp>
      <p:sp>
        <p:nvSpPr>
          <p:cNvPr id="70" name="Google Shape;7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You'll need to understand the problem, the specific requirements, and then design and code your own solution.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You'll find them in the course sections going forward, including this one, and they'll appear just like a video, but will be labeled beginning with "</a:t>
            </a:r>
            <a:r>
              <a:rPr lang="en-US" sz="6400" b="1" i="0" u="none" strike="noStrike" cap="none">
                <a:solidFill>
                  <a:srgbClr val="000000"/>
                </a:solidFill>
                <a:latin typeface="Open Sans"/>
                <a:ea typeface="Open Sans"/>
                <a:cs typeface="Open Sans"/>
                <a:sym typeface="Open Sans"/>
              </a:rPr>
              <a:t>Coding Exercise</a:t>
            </a:r>
            <a:r>
              <a:rPr lang="en-US" sz="6400" b="0" i="0" u="none" strike="noStrike" cap="none">
                <a:solidFill>
                  <a:srgbClr val="000000"/>
                </a:solidFill>
                <a:latin typeface="Open Sans"/>
                <a:ea typeface="Open Sans"/>
                <a:cs typeface="Open Sans"/>
                <a:sym typeface="Open Sans"/>
              </a:rPr>
              <a:t>".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cool thing is that you can literally click a button, and have your solution checked immediately.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p:nvPr/>
        </p:nvSpPr>
        <p:spPr>
          <a:xfrm>
            <a:off x="952498" y="459786"/>
            <a:ext cx="109789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Coding Exercises</a:t>
            </a:r>
            <a:endParaRPr/>
          </a:p>
        </p:txBody>
      </p:sp>
      <p:cxnSp>
        <p:nvCxnSpPr>
          <p:cNvPr id="76" name="Google Shape;76;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7" name="Google Shape;77;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8" name="Google Shape;78;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9" name="Google Shape;79;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Coding Exercises</a:t>
            </a:r>
            <a:endParaRPr/>
          </a:p>
        </p:txBody>
      </p:sp>
      <p:sp>
        <p:nvSpPr>
          <p:cNvPr id="80" name="Google Shape;80;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a:latin typeface="Open Sans"/>
                <a:ea typeface="Open Sans"/>
                <a:cs typeface="Open Sans"/>
                <a:sym typeface="Open Sans"/>
              </a:rPr>
              <a:t>I</a:t>
            </a:r>
            <a:r>
              <a:rPr lang="en-US" sz="6400" b="0" i="0" u="none" strike="noStrike" cap="none">
                <a:solidFill>
                  <a:srgbClr val="000000"/>
                </a:solidFill>
                <a:latin typeface="Open Sans"/>
                <a:ea typeface="Open Sans"/>
                <a:cs typeface="Open Sans"/>
                <a:sym typeface="Open Sans"/>
              </a:rPr>
              <a:t>n other words, I'll give you a </a:t>
            </a:r>
            <a:r>
              <a:rPr lang="en-US" sz="6400" b="1" i="0" u="none" strike="noStrike" cap="none">
                <a:solidFill>
                  <a:srgbClr val="000000"/>
                </a:solidFill>
                <a:latin typeface="Open Sans"/>
                <a:ea typeface="Open Sans"/>
                <a:cs typeface="Open Sans"/>
                <a:sym typeface="Open Sans"/>
              </a:rPr>
              <a:t>coding exercise</a:t>
            </a:r>
            <a:r>
              <a:rPr lang="en-US" sz="6400" b="0" i="0" u="none" strike="noStrike" cap="none">
                <a:solidFill>
                  <a:srgbClr val="000000"/>
                </a:solidFill>
                <a:latin typeface="Open Sans"/>
                <a:ea typeface="Open Sans"/>
                <a:cs typeface="Open Sans"/>
                <a:sym typeface="Open Sans"/>
              </a:rPr>
              <a:t> to complete, and you can type in your solution to it, interactively on the screen.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When you think you've coded it completely, you can click a button, and see if the solution is correct.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different to the challenges that you've seen so far in the course, where we show you the requirements on the screen, then we ask you to pause the video to solve the solution on your own, but then we walk through the solution together.</a:t>
            </a:r>
            <a:endParaRPr/>
          </a:p>
          <a:p>
            <a:pPr marL="0" marR="0" lvl="0" indent="0" algn="l" rtl="0">
              <a:lnSpc>
                <a:spcPct val="100000"/>
              </a:lnSpc>
              <a:spcBef>
                <a:spcPts val="5022"/>
              </a:spcBef>
              <a:spcAft>
                <a:spcPts val="0"/>
              </a:spcAft>
              <a:buClr>
                <a:srgbClr val="000000"/>
              </a:buClr>
              <a:buSzPts val="6400"/>
              <a:buFont typeface="Open Sans"/>
              <a:buNone/>
            </a:pPr>
            <a:r>
              <a:rPr lang="en-US" sz="6400" b="1" i="0" u="none" strike="noStrike" cap="none">
                <a:solidFill>
                  <a:srgbClr val="000000"/>
                </a:solidFill>
                <a:latin typeface="Open Sans"/>
                <a:ea typeface="Open Sans"/>
                <a:cs typeface="Open Sans"/>
                <a:sym typeface="Open Sans"/>
              </a:rPr>
              <a:t>Coding exercises</a:t>
            </a:r>
            <a:r>
              <a:rPr lang="en-US" sz="6400" b="0" i="0" u="none" strike="noStrike" cap="none">
                <a:solidFill>
                  <a:srgbClr val="000000"/>
                </a:solidFill>
                <a:latin typeface="Open Sans"/>
                <a:ea typeface="Open Sans"/>
                <a:cs typeface="Open Sans"/>
                <a:sym typeface="Open Sans"/>
              </a:rPr>
              <a:t> are different, in that I give you the exercise, then you do them without seeing a solution in a video, but you do have that button to click to check the answer.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952498" y="459786"/>
            <a:ext cx="109789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Coding Exercises</a:t>
            </a:r>
            <a:endParaRPr/>
          </a:p>
        </p:txBody>
      </p:sp>
      <p:cxnSp>
        <p:nvCxnSpPr>
          <p:cNvPr id="86" name="Google Shape;86;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7" name="Google Shape;87;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8" name="Google Shape;88;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9" name="Google Shape;89;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Coding Exercises</a:t>
            </a:r>
            <a:endParaRPr/>
          </a:p>
        </p:txBody>
      </p:sp>
      <p:sp>
        <p:nvSpPr>
          <p:cNvPr id="90" name="Google Shape;90;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there's still plenty of upcoming challenges in this course, as well as coding exercises that are meant to complement those challenges.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 think you'll find the coding exercises are a lot of fun, once you learn some tricks to doing them.</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Coding exercises might be a bit hard to understand initially.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p:nvPr/>
        </p:nvSpPr>
        <p:spPr>
          <a:xfrm>
            <a:off x="952498" y="459786"/>
            <a:ext cx="109789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Coding Exercises</a:t>
            </a:r>
            <a:endParaRPr/>
          </a:p>
        </p:txBody>
      </p:sp>
      <p:cxnSp>
        <p:nvCxnSpPr>
          <p:cNvPr id="96" name="Google Shape;96;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7" name="Google Shape;97;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8" name="Google Shape;98;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9" name="Google Shape;99;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Coding Exercises</a:t>
            </a:r>
            <a:endParaRPr/>
          </a:p>
        </p:txBody>
      </p:sp>
      <p:sp>
        <p:nvSpPr>
          <p:cNvPr id="100" name="Google Shape;100;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in this video, we're going to walk through a sample coding exercise together, step by step.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the only time we'll do this, and the purpose of this video, is to help you be successful in doing the rest of these exercises on your own.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Probably the easiest way for you to follow along, would be to have this video playing, in one browser session, and have the Coding Exercise pulled up side by side in another browser session.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p:nvPr/>
        </p:nvSpPr>
        <p:spPr>
          <a:xfrm>
            <a:off x="952498" y="459786"/>
            <a:ext cx="109789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Coding Exercises</a:t>
            </a:r>
            <a:endParaRPr/>
          </a:p>
        </p:txBody>
      </p:sp>
      <p:cxnSp>
        <p:nvCxnSpPr>
          <p:cNvPr id="106" name="Google Shape;106;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7" name="Google Shape;107;p6"/>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08" name="Google Shape;108;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9" name="Google Shape;109;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Coding Exercises</a:t>
            </a:r>
            <a:endParaRPr/>
          </a:p>
        </p:txBody>
      </p:sp>
      <p:sp>
        <p:nvSpPr>
          <p:cNvPr id="110" name="Google Shape;110;p6"/>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We can do this, by first duplicating the current browser tab, and from the Udemy Course List, pick Coding </a:t>
            </a:r>
            <a:r>
              <a:rPr lang="en-US" sz="6400" b="0" i="0" u="none" strike="noStrike" cap="none">
                <a:solidFill>
                  <a:srgbClr val="000000"/>
                </a:solidFill>
                <a:latin typeface="Open Sans"/>
                <a:ea typeface="Open Sans"/>
                <a:cs typeface="Open Sans"/>
                <a:sym typeface="Open Sans"/>
              </a:rPr>
              <a:t>Exercise 1.</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And now select 'move tab to new window' in the browser tab options.  So now you should have two different browser sessions running, which will allow you to play this lecture, as you actually walk through the steps I show you, in the Coding Exercise window. </a:t>
            </a:r>
            <a:endParaRPr dirty="0"/>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570</Words>
  <Application>Microsoft Office PowerPoint</Application>
  <PresentationFormat>Custom</PresentationFormat>
  <Paragraphs>36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Open Sans</vt:lpstr>
      <vt:lpstr>Arial</vt:lpstr>
      <vt:lpstr>Helvetica Neue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cp:revision>
  <dcterms:modified xsi:type="dcterms:W3CDTF">2022-11-25T02:19:49Z</dcterms:modified>
</cp:coreProperties>
</file>