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305" r:id="rId3"/>
    <p:sldId id="426" r:id="rId4"/>
    <p:sldId id="416" r:id="rId5"/>
    <p:sldId id="420" r:id="rId6"/>
    <p:sldId id="417" r:id="rId7"/>
    <p:sldId id="421" r:id="rId8"/>
    <p:sldId id="422" r:id="rId9"/>
    <p:sldId id="350" r:id="rId10"/>
    <p:sldId id="351" r:id="rId11"/>
    <p:sldId id="352" r:id="rId12"/>
    <p:sldId id="306" r:id="rId13"/>
    <p:sldId id="353" r:id="rId14"/>
    <p:sldId id="396" r:id="rId15"/>
    <p:sldId id="355" r:id="rId16"/>
    <p:sldId id="397" r:id="rId17"/>
    <p:sldId id="365" r:id="rId18"/>
    <p:sldId id="367" r:id="rId19"/>
    <p:sldId id="368" r:id="rId20"/>
    <p:sldId id="399" r:id="rId21"/>
    <p:sldId id="400" r:id="rId22"/>
    <p:sldId id="401" r:id="rId23"/>
    <p:sldId id="356" r:id="rId24"/>
    <p:sldId id="358" r:id="rId25"/>
    <p:sldId id="360" r:id="rId26"/>
    <p:sldId id="361" r:id="rId27"/>
    <p:sldId id="380" r:id="rId28"/>
    <p:sldId id="423" r:id="rId29"/>
    <p:sldId id="424" r:id="rId30"/>
    <p:sldId id="425" r:id="rId31"/>
    <p:sldId id="372" r:id="rId32"/>
    <p:sldId id="282" r:id="rId33"/>
    <p:sldId id="373" r:id="rId34"/>
    <p:sldId id="303" r:id="rId35"/>
    <p:sldId id="390" r:id="rId36"/>
    <p:sldId id="427" r:id="rId37"/>
    <p:sldId id="428" r:id="rId38"/>
    <p:sldId id="27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9822" autoAdjust="0"/>
  </p:normalViewPr>
  <p:slideViewPr>
    <p:cSldViewPr snapToGrid="0">
      <p:cViewPr>
        <p:scale>
          <a:sx n="67" d="100"/>
          <a:sy n="67" d="100"/>
        </p:scale>
        <p:origin x="-1626"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463F0-A765-47D9-9281-1ACDF50D32D0}" type="datetimeFigureOut">
              <a:rPr lang="en-US" smtClean="0"/>
              <a:t>11/21/2020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04C6F-815E-4860-868F-0F73854C69CE}" type="slidenum">
              <a:rPr lang="en-US" smtClean="0"/>
              <a:t>‹#›</a:t>
            </a:fld>
            <a:endParaRPr lang="en-US"/>
          </a:p>
        </p:txBody>
      </p:sp>
    </p:spTree>
    <p:extLst>
      <p:ext uri="{BB962C8B-B14F-4D97-AF65-F5344CB8AC3E}">
        <p14:creationId xmlns:p14="http://schemas.microsoft.com/office/powerpoint/2010/main" val="261314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4E1617-B8C8-4950-856A-42624259C7B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92964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animal is created</a:t>
            </a:r>
          </a:p>
          <a:p>
            <a:r>
              <a:rPr lang="en-US" dirty="0"/>
              <a:t>dog is created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300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animal is created</a:t>
            </a:r>
          </a:p>
          <a:p>
            <a:r>
              <a:rPr lang="en-US" dirty="0"/>
              <a:t>dog is created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300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04C6F-815E-4860-868F-0F73854C69CE}" type="slidenum">
              <a:rPr lang="en-US" smtClean="0"/>
              <a:t>35</a:t>
            </a:fld>
            <a:endParaRPr lang="en-US"/>
          </a:p>
        </p:txBody>
      </p:sp>
    </p:spTree>
    <p:extLst>
      <p:ext uri="{BB962C8B-B14F-4D97-AF65-F5344CB8AC3E}">
        <p14:creationId xmlns:p14="http://schemas.microsoft.com/office/powerpoint/2010/main" val="217832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Generalization expresses</a:t>
            </a:r>
            <a:r>
              <a:rPr lang="en-US" baseline="0" dirty="0"/>
              <a:t> a parent/child relationship among all classes</a:t>
            </a:r>
            <a:endParaRPr lang="en-US" dirty="0"/>
          </a:p>
        </p:txBody>
      </p:sp>
      <p:sp>
        <p:nvSpPr>
          <p:cNvPr id="4" name="Slide Number Placeholder 3"/>
          <p:cNvSpPr>
            <a:spLocks noGrp="1"/>
          </p:cNvSpPr>
          <p:nvPr>
            <p:ph type="sldNum" sz="quarter" idx="10"/>
          </p:nvPr>
        </p:nvSpPr>
        <p:spPr/>
        <p:txBody>
          <a:bodyPr/>
          <a:lstStyle/>
          <a:p>
            <a:fld id="{68C04C6F-815E-4860-868F-0F73854C69CE}" type="slidenum">
              <a:rPr lang="en-US" smtClean="0"/>
              <a:t>11</a:t>
            </a:fld>
            <a:endParaRPr lang="en-US"/>
          </a:p>
        </p:txBody>
      </p:sp>
    </p:spTree>
    <p:extLst>
      <p:ext uri="{BB962C8B-B14F-4D97-AF65-F5344CB8AC3E}">
        <p14:creationId xmlns:p14="http://schemas.microsoft.com/office/powerpoint/2010/main" val="429226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relationship between the two classes is </a:t>
            </a:r>
            <a:r>
              <a:rPr lang="en-US" sz="1200" b="1" i="0" kern="1200" dirty="0">
                <a:solidFill>
                  <a:schemeClr val="tx1"/>
                </a:solidFill>
                <a:effectLst/>
                <a:latin typeface="+mn-lt"/>
                <a:ea typeface="+mn-ea"/>
                <a:cs typeface="+mn-cs"/>
              </a:rPr>
              <a:t>Programmer IS-A Employee</a:t>
            </a:r>
            <a:r>
              <a:rPr lang="en-US" sz="1200" b="0" i="0" kern="1200" dirty="0">
                <a:solidFill>
                  <a:schemeClr val="tx1"/>
                </a:solidFill>
                <a:effectLst/>
                <a:latin typeface="+mn-lt"/>
                <a:ea typeface="+mn-ea"/>
                <a:cs typeface="+mn-cs"/>
              </a:rPr>
              <a:t>. It means that Programmer is a type of Employee.</a:t>
            </a:r>
            <a:endParaRPr lang="en-US" dirty="0"/>
          </a:p>
          <a:p>
            <a:r>
              <a:rPr lang="en-US" dirty="0"/>
              <a:t>Output:</a:t>
            </a:r>
          </a:p>
          <a:p>
            <a:r>
              <a:rPr lang="en-US" dirty="0"/>
              <a:t>Programmer salary is:40000.0</a:t>
            </a:r>
          </a:p>
          <a:p>
            <a:r>
              <a:rPr lang="en-US" dirty="0"/>
              <a:t> Bonus of programmer is:10000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014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this example, we have created the two packages pack and </a:t>
            </a:r>
            <a:r>
              <a:rPr lang="en-US" dirty="0" err="1"/>
              <a:t>mypack</a:t>
            </a:r>
            <a:r>
              <a:rPr lang="en-US" dirty="0"/>
              <a:t>. The A class of pack package is public, so it can be accessed from outside the package. But msg method of this package is declared as protected, so it can be accessed from outside the class only through inheritance.</a:t>
            </a:r>
          </a:p>
          <a:p>
            <a:r>
              <a:rPr lang="en-US" dirty="0" err="1"/>
              <a:t>Output:Hello</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7132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this example, we have created the two packages pack and </a:t>
            </a:r>
            <a:r>
              <a:rPr lang="en-US" dirty="0" err="1"/>
              <a:t>mypack</a:t>
            </a:r>
            <a:r>
              <a:rPr lang="en-US" dirty="0"/>
              <a:t>. The A class of pack package is public, so it can be accessed from outside the package. But msg method of this package is declared as protected, so it can be accessed from outside the class only through inheritance.</a:t>
            </a:r>
          </a:p>
          <a:p>
            <a:r>
              <a:rPr lang="en-US" dirty="0" err="1"/>
              <a:t>Output:Hello</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7132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Vehicle is running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518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Bike is running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52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a:t>
            </a:r>
            <a:r>
              <a:rPr lang="en-US" sz="1200" b="0" i="0" kern="1200" dirty="0">
                <a:solidFill>
                  <a:schemeClr val="tx1"/>
                </a:solidFill>
                <a:effectLst/>
                <a:latin typeface="+mn-lt"/>
                <a:ea typeface="+mn-ea"/>
                <a:cs typeface="+mn-cs"/>
              </a:rPr>
              <a:t>nimal and Dog both classes have a common property color. If we print color property, it will print the color of current class by default. To access the parent property, we need to use super keyword.</a:t>
            </a:r>
          </a:p>
          <a:p>
            <a:r>
              <a:rPr lang="en-US" sz="1200" b="0" i="0" kern="1200" dirty="0">
                <a:solidFill>
                  <a:schemeClr val="tx1"/>
                </a:solidFill>
                <a:effectLst/>
                <a:latin typeface="+mn-lt"/>
                <a:ea typeface="+mn-ea"/>
                <a:cs typeface="+mn-cs"/>
              </a:rPr>
              <a:t>Output:</a:t>
            </a:r>
          </a:p>
          <a:p>
            <a:r>
              <a:rPr lang="en-US" dirty="0"/>
              <a:t>black </a:t>
            </a:r>
          </a:p>
          <a:p>
            <a:r>
              <a:rPr lang="en-US" dirty="0"/>
              <a:t>white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780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eating...</a:t>
            </a:r>
          </a:p>
          <a:p>
            <a:r>
              <a:rPr lang="en-US" dirty="0"/>
              <a:t>barking...</a:t>
            </a:r>
          </a:p>
          <a:p>
            <a:r>
              <a:rPr lang="en-US" sz="1200" b="0" i="0" kern="1200" dirty="0">
                <a:solidFill>
                  <a:schemeClr val="tx1"/>
                </a:solidFill>
                <a:effectLst/>
                <a:latin typeface="+mn-lt"/>
                <a:ea typeface="+mn-ea"/>
                <a:cs typeface="+mn-cs"/>
              </a:rPr>
              <a:t>In the above example Animal and Dog both classes have eat() method if we call eat() method from Dog class, it will call the eat() method of Dog class by default because priority is given to local.</a:t>
            </a:r>
          </a:p>
          <a:p>
            <a:r>
              <a:rPr lang="en-US" sz="1200" b="0" i="0" kern="1200" dirty="0">
                <a:solidFill>
                  <a:schemeClr val="tx1"/>
                </a:solidFill>
                <a:effectLst/>
                <a:latin typeface="+mn-lt"/>
                <a:ea typeface="+mn-ea"/>
                <a:cs typeface="+mn-cs"/>
              </a:rPr>
              <a:t>To call the parent class method, we need to use super keyword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5C1205-60A0-4B46-AC72-558526A0DE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738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350" b="1">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3564EA6-F902-479A-B3EF-95A12EA13D88}" type="datetime1">
              <a:rPr lang="en-US" smtClean="0"/>
              <a:t>11/21/2020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29850234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F4B01-85E7-4E50-923A-370A0D9B6767}"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400997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330CFC-7608-4AB7-A857-A4BA712E11B4}"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45380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27CEBEA-2B1B-4E3F-B5E0-00F0F8F30BF8}" type="datetime1">
              <a:rPr lang="en-US" smtClean="0"/>
              <a:t>11/21/2020</a:t>
            </a:fld>
            <a:endParaRPr lang="en-US"/>
          </a:p>
        </p:txBody>
      </p:sp>
      <p:sp>
        <p:nvSpPr>
          <p:cNvPr id="9" name="Slide Number Placeholder 8"/>
          <p:cNvSpPr>
            <a:spLocks noGrp="1"/>
          </p:cNvSpPr>
          <p:nvPr>
            <p:ph type="sldNum" sz="quarter" idx="15"/>
          </p:nvPr>
        </p:nvSpPr>
        <p:spPr/>
        <p:txBody>
          <a:bodyPr rtlCol="0"/>
          <a:lstStyle/>
          <a:p>
            <a:fld id="{C1929137-4854-4387-85BB-2F28C6B4B15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97361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225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350" b="1">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5E57AA1-EE57-4DB5-A3BB-08CCD801F9D5}" type="datetime1">
              <a:rPr lang="en-US" smtClean="0"/>
              <a:t>11/21/2020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6" name="Slide Number Placeholder 5"/>
          <p:cNvSpPr>
            <a:spLocks noGrp="1"/>
          </p:cNvSpPr>
          <p:nvPr>
            <p:ph type="sldNum" sz="quarter" idx="12"/>
          </p:nvPr>
        </p:nvSpPr>
        <p:spPr bwMode="auto">
          <a:xfrm>
            <a:off x="1340616" y="4928702"/>
            <a:ext cx="609600" cy="517524"/>
          </a:xfrm>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1807594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E92F510-F911-426A-A9F2-78B2A74E7EE1}" type="datetime1">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29137-4854-4387-85BB-2F28C6B4B15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454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9F5A5E7-6387-4361-8BA6-000840F17C76}" type="datetime1">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929137-4854-4387-85BB-2F28C6B4B15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15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15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64829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0DCCA8F4-FD55-49C0-95FD-9544C1881B29}" type="datetime1">
              <a:rPr lang="en-US" smtClean="0"/>
              <a:t>11/21/2020</a:t>
            </a:fld>
            <a:endParaRPr lang="en-US"/>
          </a:p>
        </p:txBody>
      </p:sp>
      <p:sp>
        <p:nvSpPr>
          <p:cNvPr id="7" name="Slide Number Placeholder 6"/>
          <p:cNvSpPr>
            <a:spLocks noGrp="1"/>
          </p:cNvSpPr>
          <p:nvPr>
            <p:ph type="sldNum" sz="quarter" idx="11"/>
          </p:nvPr>
        </p:nvSpPr>
        <p:spPr/>
        <p:txBody>
          <a:bodyPr rtlCol="0"/>
          <a:lstStyle/>
          <a:p>
            <a:fld id="{C1929137-4854-4387-85BB-2F28C6B4B15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60214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96D7A-9792-4040-B90D-943EF371BBE1}" type="datetime1">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929137-4854-4387-85BB-2F28C6B4B150}" type="slidenum">
              <a:rPr lang="en-US" smtClean="0"/>
              <a:pPr/>
              <a:t>‹#›</a:t>
            </a:fld>
            <a:endParaRPr lang="en-US"/>
          </a:p>
        </p:txBody>
      </p:sp>
    </p:spTree>
    <p:extLst>
      <p:ext uri="{BB962C8B-B14F-4D97-AF65-F5344CB8AC3E}">
        <p14:creationId xmlns:p14="http://schemas.microsoft.com/office/powerpoint/2010/main" val="287200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2" name="Title 1"/>
          <p:cNvSpPr>
            <a:spLocks noGrp="1"/>
          </p:cNvSpPr>
          <p:nvPr>
            <p:ph type="title"/>
          </p:nvPr>
        </p:nvSpPr>
        <p:spPr>
          <a:xfrm rot="5400000">
            <a:off x="3371850" y="3200400"/>
            <a:ext cx="6309360" cy="457200"/>
          </a:xfrm>
        </p:spPr>
        <p:txBody>
          <a:bodyPr anchor="b"/>
          <a:lstStyle>
            <a:lvl1pPr algn="l">
              <a:buNone/>
              <a:defRPr sz="15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300"/>
              </a:spcBef>
              <a:spcAft>
                <a:spcPts val="750"/>
              </a:spcAft>
              <a:buNone/>
              <a:defRPr sz="90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6697C692-FAF4-4D94-AC90-AAADB21CA044}" type="datetime1">
              <a:rPr lang="en-US" smtClean="0"/>
              <a:t>11/21/2020</a:t>
            </a:fld>
            <a:endParaRPr lang="en-US"/>
          </a:p>
        </p:txBody>
      </p:sp>
      <p:sp>
        <p:nvSpPr>
          <p:cNvPr id="22" name="Slide Number Placeholder 21"/>
          <p:cNvSpPr>
            <a:spLocks noGrp="1"/>
          </p:cNvSpPr>
          <p:nvPr>
            <p:ph type="sldNum" sz="quarter" idx="15"/>
          </p:nvPr>
        </p:nvSpPr>
        <p:spPr/>
        <p:txBody>
          <a:bodyPr rtlCol="0"/>
          <a:lstStyle/>
          <a:p>
            <a:fld id="{C1929137-4854-4387-85BB-2F28C6B4B15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7331764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 name="Title 1"/>
          <p:cNvSpPr>
            <a:spLocks noGrp="1"/>
          </p:cNvSpPr>
          <p:nvPr>
            <p:ph type="title"/>
          </p:nvPr>
        </p:nvSpPr>
        <p:spPr>
          <a:xfrm rot="5400000">
            <a:off x="3350133" y="3200400"/>
            <a:ext cx="6309360" cy="457200"/>
          </a:xfrm>
        </p:spPr>
        <p:txBody>
          <a:bodyPr anchor="b"/>
          <a:lstStyle>
            <a:lvl1pPr algn="l">
              <a:buNone/>
              <a:defRPr sz="15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4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75"/>
              </a:spcBef>
              <a:spcAft>
                <a:spcPts val="300"/>
              </a:spcAft>
              <a:buFontTx/>
              <a:buNone/>
              <a:defRPr sz="900"/>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17" name="Date Placeholder 16"/>
          <p:cNvSpPr>
            <a:spLocks noGrp="1"/>
          </p:cNvSpPr>
          <p:nvPr>
            <p:ph type="dt" sz="half" idx="10"/>
          </p:nvPr>
        </p:nvSpPr>
        <p:spPr/>
        <p:txBody>
          <a:bodyPr rtlCol="0"/>
          <a:lstStyle/>
          <a:p>
            <a:fld id="{C9C7E572-4ABE-42D0-9690-5CD5CF01D81E}" type="datetime1">
              <a:rPr lang="en-US" smtClean="0"/>
              <a:t>11/21/2020</a:t>
            </a:fld>
            <a:endParaRPr lang="en-US"/>
          </a:p>
        </p:txBody>
      </p:sp>
      <p:sp>
        <p:nvSpPr>
          <p:cNvPr id="18" name="Slide Number Placeholder 17"/>
          <p:cNvSpPr>
            <a:spLocks noGrp="1"/>
          </p:cNvSpPr>
          <p:nvPr>
            <p:ph type="sldNum" sz="quarter" idx="11"/>
          </p:nvPr>
        </p:nvSpPr>
        <p:spPr/>
        <p:txBody>
          <a:bodyPr rtlCol="0"/>
          <a:lstStyle/>
          <a:p>
            <a:fld id="{C1929137-4854-4387-85BB-2F28C6B4B15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313139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900">
                <a:solidFill>
                  <a:schemeClr val="tx2"/>
                </a:solidFill>
              </a:defRPr>
            </a:lvl1pPr>
          </a:lstStyle>
          <a:p>
            <a:fld id="{F7F979C0-8400-48E0-B6E0-0A60CA598203}" type="datetime1">
              <a:rPr lang="en-US" smtClean="0"/>
              <a:t>11/21/2020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9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050" b="1">
                <a:solidFill>
                  <a:srgbClr val="FFFFFF"/>
                </a:solidFill>
              </a:defRPr>
            </a:lvl1pPr>
          </a:lstStyle>
          <a:p>
            <a:fld id="{C1929137-4854-4387-85BB-2F28C6B4B150}" type="slidenum">
              <a:rPr lang="en-US" smtClean="0"/>
              <a:pPr/>
              <a:t>‹#›</a:t>
            </a:fld>
            <a:endParaRPr lang="en-US"/>
          </a:p>
        </p:txBody>
      </p:sp>
    </p:spTree>
    <p:extLst>
      <p:ext uri="{BB962C8B-B14F-4D97-AF65-F5344CB8AC3E}">
        <p14:creationId xmlns:p14="http://schemas.microsoft.com/office/powerpoint/2010/main" val="890587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2250" b="0" kern="1200" cap="small" baseline="0">
          <a:solidFill>
            <a:schemeClr val="tx2"/>
          </a:solidFill>
          <a:latin typeface="+mj-lt"/>
          <a:ea typeface="+mj-ea"/>
          <a:cs typeface="+mj-cs"/>
        </a:defRPr>
      </a:lvl1pPr>
    </p:titleStyle>
    <p:body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 using java</a:t>
            </a:r>
          </a:p>
        </p:txBody>
      </p:sp>
      <p:sp>
        <p:nvSpPr>
          <p:cNvPr id="3" name="Subtitle 2"/>
          <p:cNvSpPr>
            <a:spLocks noGrp="1"/>
          </p:cNvSpPr>
          <p:nvPr>
            <p:ph type="subTitle" idx="1"/>
          </p:nvPr>
        </p:nvSpPr>
        <p:spPr/>
        <p:txBody>
          <a:bodyPr/>
          <a:lstStyle/>
          <a:p>
            <a:r>
              <a:rPr lang="en-US" dirty="0"/>
              <a:t>Lab </a:t>
            </a:r>
            <a:r>
              <a:rPr lang="en-US" dirty="0" smtClean="0"/>
              <a:t>5</a:t>
            </a:r>
            <a:endParaRPr lang="en-US" dirty="0"/>
          </a:p>
        </p:txBody>
      </p:sp>
      <p:sp>
        <p:nvSpPr>
          <p:cNvPr id="4" name="Slide Number Placeholder 3">
            <a:extLst>
              <a:ext uri="{FF2B5EF4-FFF2-40B4-BE49-F238E27FC236}">
                <a16:creationId xmlns:a16="http://schemas.microsoft.com/office/drawing/2014/main" xmlns="" id="{A18DEBE5-0937-43AF-A2DC-32C3CEE0DF48}"/>
              </a:ext>
            </a:extLst>
          </p:cNvPr>
          <p:cNvSpPr>
            <a:spLocks noGrp="1"/>
          </p:cNvSpPr>
          <p:nvPr>
            <p:ph type="sldNum" sz="quarter" idx="12"/>
          </p:nvPr>
        </p:nvSpPr>
        <p:spPr/>
        <p:txBody>
          <a:bodyPr/>
          <a:lstStyle/>
          <a:p>
            <a:fld id="{C1929137-4854-4387-85BB-2F28C6B4B15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Inheritance</a:t>
            </a:r>
          </a:p>
        </p:txBody>
      </p:sp>
      <p:sp>
        <p:nvSpPr>
          <p:cNvPr id="3" name="Slide Number Placeholder 2"/>
          <p:cNvSpPr>
            <a:spLocks noGrp="1"/>
          </p:cNvSpPr>
          <p:nvPr>
            <p:ph type="sldNum" sz="quarter" idx="12"/>
          </p:nvPr>
        </p:nvSpPr>
        <p:spPr>
          <a:xfrm>
            <a:off x="1143000" y="1811417"/>
            <a:ext cx="533400" cy="183357"/>
          </a:xfrm>
          <a:prstGeom prst="rect">
            <a:avLst/>
          </a:prstGeom>
        </p:spPr>
        <p:txBody>
          <a:bodyPr vert="horz" anchor="ctr" anchorCtr="0">
            <a:normAutofit fontScale="70000" lnSpcReduction="20000"/>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10</a:t>
            </a:fld>
            <a:endParaRPr lang="en-US" sz="788">
              <a:latin typeface="Tw Cen MT"/>
            </a:endParaRPr>
          </a:p>
        </p:txBody>
      </p:sp>
      <p:sp>
        <p:nvSpPr>
          <p:cNvPr id="4" name="Content Placeholder 3"/>
          <p:cNvSpPr>
            <a:spLocks noGrp="1"/>
          </p:cNvSpPr>
          <p:nvPr>
            <p:ph sz="quarter" idx="1"/>
          </p:nvPr>
        </p:nvSpPr>
        <p:spPr/>
        <p:txBody>
          <a:bodyPr>
            <a:normAutofit/>
          </a:bodyPr>
          <a:lstStyle/>
          <a:p>
            <a:pPr>
              <a:spcBef>
                <a:spcPct val="0"/>
              </a:spcBef>
              <a:buFont typeface="Wingdings" panose="05000000000000000000" pitchFamily="2" charset="2"/>
              <a:buChar char="§"/>
            </a:pPr>
            <a:r>
              <a:rPr lang="en-US" altLang="en-US" dirty="0">
                <a:solidFill>
                  <a:srgbClr val="000000"/>
                </a:solidFill>
              </a:rPr>
              <a:t>Inheritance is the process by which objects of one class </a:t>
            </a:r>
            <a:r>
              <a:rPr lang="en-US" altLang="en-US" dirty="0">
                <a:solidFill>
                  <a:srgbClr val="FF0000"/>
                </a:solidFill>
              </a:rPr>
              <a:t>extends</a:t>
            </a:r>
            <a:r>
              <a:rPr lang="en-US" altLang="en-US" dirty="0">
                <a:solidFill>
                  <a:srgbClr val="000000"/>
                </a:solidFill>
              </a:rPr>
              <a:t> the properties of objects of another class.</a:t>
            </a:r>
          </a:p>
          <a:p>
            <a:pPr>
              <a:spcBef>
                <a:spcPct val="0"/>
              </a:spcBef>
              <a:buFont typeface="Wingdings" panose="05000000000000000000" pitchFamily="2" charset="2"/>
              <a:buChar char="§"/>
            </a:pPr>
            <a:endParaRPr lang="ar-EG" altLang="en-US" dirty="0" smtClean="0">
              <a:solidFill>
                <a:srgbClr val="000000"/>
              </a:solidFill>
            </a:endParaRPr>
          </a:p>
          <a:p>
            <a:pPr>
              <a:spcBef>
                <a:spcPct val="0"/>
              </a:spcBef>
              <a:buFont typeface="Wingdings" panose="05000000000000000000" pitchFamily="2" charset="2"/>
              <a:buChar char="§"/>
            </a:pPr>
            <a:r>
              <a:rPr lang="en-US" altLang="en-US" dirty="0" smtClean="0">
                <a:solidFill>
                  <a:srgbClr val="000000"/>
                </a:solidFill>
              </a:rPr>
              <a:t>Inheritance </a:t>
            </a:r>
            <a:r>
              <a:rPr lang="en-US" altLang="en-US" dirty="0">
                <a:solidFill>
                  <a:srgbClr val="000000"/>
                </a:solidFill>
              </a:rPr>
              <a:t>implements the “</a:t>
            </a:r>
            <a:r>
              <a:rPr lang="en-US" altLang="en-US" dirty="0">
                <a:solidFill>
                  <a:srgbClr val="FF0000"/>
                </a:solidFill>
              </a:rPr>
              <a:t>is a</a:t>
            </a:r>
            <a:r>
              <a:rPr lang="en-US" altLang="en-US" dirty="0">
                <a:solidFill>
                  <a:srgbClr val="000000"/>
                </a:solidFill>
              </a:rPr>
              <a:t>” relationship between objects.</a:t>
            </a:r>
          </a:p>
        </p:txBody>
      </p:sp>
    </p:spTree>
    <p:extLst>
      <p:ext uri="{BB962C8B-B14F-4D97-AF65-F5344CB8AC3E}">
        <p14:creationId xmlns:p14="http://schemas.microsoft.com/office/powerpoint/2010/main" val="1618336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42445" y="2779713"/>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Person</a:t>
            </a:r>
          </a:p>
        </p:txBody>
      </p:sp>
      <p:sp>
        <p:nvSpPr>
          <p:cNvPr id="5" name="Rectangle 4"/>
          <p:cNvSpPr>
            <a:spLocks noChangeArrowheads="1"/>
          </p:cNvSpPr>
          <p:nvPr/>
        </p:nvSpPr>
        <p:spPr bwMode="auto">
          <a:xfrm>
            <a:off x="3842445" y="3103861"/>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dirty="0">
                <a:solidFill>
                  <a:srgbClr val="000000"/>
                </a:solidFill>
                <a:effectLst>
                  <a:outerShdw blurRad="38100" dist="38100" dir="2700000" algn="tl">
                    <a:srgbClr val="FFFFFF"/>
                  </a:outerShdw>
                </a:effectLst>
              </a:rPr>
              <a:t>+Name: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dirty="0">
                <a:solidFill>
                  <a:srgbClr val="000000"/>
                </a:solidFill>
                <a:effectLst>
                  <a:outerShdw blurRad="38100" dist="38100" dir="2700000" algn="tl">
                    <a:srgbClr val="FFFFFF"/>
                  </a:outerShdw>
                </a:effectLst>
              </a:rPr>
              <a:t>+Address: String</a:t>
            </a:r>
          </a:p>
        </p:txBody>
      </p:sp>
      <p:sp>
        <p:nvSpPr>
          <p:cNvPr id="33797" name="Rectangle 5"/>
          <p:cNvSpPr>
            <a:spLocks noChangeArrowheads="1"/>
          </p:cNvSpPr>
          <p:nvPr/>
        </p:nvSpPr>
        <p:spPr bwMode="auto">
          <a:xfrm>
            <a:off x="3842445" y="3549453"/>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sp>
        <p:nvSpPr>
          <p:cNvPr id="7" name="Rectangle 6"/>
          <p:cNvSpPr>
            <a:spLocks noChangeArrowheads="1"/>
          </p:cNvSpPr>
          <p:nvPr/>
        </p:nvSpPr>
        <p:spPr bwMode="auto">
          <a:xfrm>
            <a:off x="2789637" y="4319192"/>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a:solidFill>
                  <a:srgbClr val="000000"/>
                </a:solidFill>
                <a:effectLst>
                  <a:outerShdw blurRad="38100" dist="38100" dir="2700000" algn="tl">
                    <a:srgbClr val="FFFFFF"/>
                  </a:outerShdw>
                </a:effectLst>
              </a:rPr>
              <a:t>Employee</a:t>
            </a:r>
          </a:p>
        </p:txBody>
      </p:sp>
      <p:sp>
        <p:nvSpPr>
          <p:cNvPr id="8" name="Rectangle 7"/>
          <p:cNvSpPr>
            <a:spLocks noChangeArrowheads="1"/>
          </p:cNvSpPr>
          <p:nvPr/>
        </p:nvSpPr>
        <p:spPr bwMode="auto">
          <a:xfrm>
            <a:off x="2789637" y="4643339"/>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+Company: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+Salary: double</a:t>
            </a:r>
          </a:p>
        </p:txBody>
      </p:sp>
      <p:sp>
        <p:nvSpPr>
          <p:cNvPr id="33800" name="Rectangle 8"/>
          <p:cNvSpPr>
            <a:spLocks noChangeArrowheads="1"/>
          </p:cNvSpPr>
          <p:nvPr/>
        </p:nvSpPr>
        <p:spPr bwMode="auto">
          <a:xfrm>
            <a:off x="2789637" y="5088932"/>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sp>
        <p:nvSpPr>
          <p:cNvPr id="10" name="Rectangle 9"/>
          <p:cNvSpPr>
            <a:spLocks noChangeArrowheads="1"/>
          </p:cNvSpPr>
          <p:nvPr/>
        </p:nvSpPr>
        <p:spPr bwMode="auto">
          <a:xfrm>
            <a:off x="4897043" y="4319192"/>
            <a:ext cx="1377851" cy="324148"/>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a:solidFill>
                  <a:srgbClr val="000000"/>
                </a:solidFill>
                <a:effectLst>
                  <a:outerShdw blurRad="38100" dist="38100" dir="2700000" algn="tl">
                    <a:srgbClr val="FFFFFF"/>
                  </a:outerShdw>
                </a:effectLst>
              </a:rPr>
              <a:t>Student</a:t>
            </a:r>
          </a:p>
        </p:txBody>
      </p:sp>
      <p:sp>
        <p:nvSpPr>
          <p:cNvPr id="11" name="Rectangle 10"/>
          <p:cNvSpPr>
            <a:spLocks noChangeArrowheads="1"/>
          </p:cNvSpPr>
          <p:nvPr/>
        </p:nvSpPr>
        <p:spPr bwMode="auto">
          <a:xfrm>
            <a:off x="4897043" y="4643339"/>
            <a:ext cx="1377851" cy="445592"/>
          </a:xfrm>
          <a:prstGeom prst="rect">
            <a:avLst/>
          </a:prstGeom>
          <a:solidFill>
            <a:srgbClr val="DDECFF">
              <a:alpha val="29999"/>
            </a:srgbClr>
          </a:solidFill>
          <a:ln w="25560">
            <a:solidFill>
              <a:srgbClr val="000000"/>
            </a:solidFill>
            <a:miter lim="800000"/>
            <a:headEnd/>
            <a:tailEnd/>
          </a:ln>
          <a:effectLst>
            <a:outerShdw dist="17819" dir="2700000" algn="ctr" rotWithShape="0">
              <a:srgbClr val="FFFFFF"/>
            </a:outerShdw>
          </a:effectLst>
        </p:spPr>
        <p:txBody>
          <a:bodyPr wrap="none"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013" b="1">
                <a:solidFill>
                  <a:srgbClr val="000000"/>
                </a:solidFill>
                <a:effectLst>
                  <a:outerShdw blurRad="38100" dist="38100" dir="2700000" algn="tl">
                    <a:srgbClr val="FFFFFF"/>
                  </a:outerShdw>
                </a:effectLst>
              </a:rPr>
              <a:t>+School: String</a:t>
            </a:r>
          </a:p>
          <a:p>
            <a:pPr defTabSz="514350">
              <a:lnSpc>
                <a:spcPct val="9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013" b="1">
              <a:solidFill>
                <a:srgbClr val="000000"/>
              </a:solidFill>
              <a:effectLst>
                <a:outerShdw blurRad="38100" dist="38100" dir="2700000" algn="tl">
                  <a:srgbClr val="FFFFFF"/>
                </a:outerShdw>
              </a:effectLst>
            </a:endParaRPr>
          </a:p>
        </p:txBody>
      </p:sp>
      <p:sp>
        <p:nvSpPr>
          <p:cNvPr id="33803" name="Rectangle 11"/>
          <p:cNvSpPr>
            <a:spLocks noChangeArrowheads="1"/>
          </p:cNvSpPr>
          <p:nvPr/>
        </p:nvSpPr>
        <p:spPr bwMode="auto">
          <a:xfrm>
            <a:off x="4897043" y="5088932"/>
            <a:ext cx="1377851" cy="201811"/>
          </a:xfrm>
          <a:prstGeom prst="rect">
            <a:avLst/>
          </a:prstGeom>
          <a:solidFill>
            <a:srgbClr val="DDECFF">
              <a:alpha val="29803"/>
            </a:srgbClr>
          </a:solidFill>
          <a:ln w="25560">
            <a:solidFill>
              <a:srgbClr val="000000"/>
            </a:solidFill>
            <a:miter lim="800000"/>
            <a:headEnd/>
            <a:tailEnd/>
          </a:ln>
          <a:effectLst>
            <a:outerShdw dist="17819" dir="2700000" algn="ctr" rotWithShape="0">
              <a:srgbClr val="FFFFFF"/>
            </a:outerShdw>
          </a:effec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514350">
              <a:spcBef>
                <a:spcPct val="0"/>
              </a:spcBef>
              <a:buNone/>
              <a:defRPr/>
            </a:pPr>
            <a:endParaRPr lang="en-US" altLang="en-US" sz="1013">
              <a:solidFill>
                <a:prstClr val="black"/>
              </a:solidFill>
            </a:endParaRPr>
          </a:p>
        </p:txBody>
      </p:sp>
      <p:graphicFrame>
        <p:nvGraphicFramePr>
          <p:cNvPr id="33804" name="Object 12"/>
          <p:cNvGraphicFramePr>
            <a:graphicFrameLocks noChangeAspect="1"/>
          </p:cNvGraphicFramePr>
          <p:nvPr/>
        </p:nvGraphicFramePr>
        <p:xfrm>
          <a:off x="3772795" y="3745013"/>
          <a:ext cx="393799" cy="574179"/>
        </p:xfrm>
        <a:graphic>
          <a:graphicData uri="http://schemas.openxmlformats.org/presentationml/2006/ole">
            <mc:AlternateContent xmlns:mc="http://schemas.openxmlformats.org/markup-compatibility/2006">
              <mc:Choice xmlns:v="urn:schemas-microsoft-com:vml" Requires="v">
                <p:oleObj spid="_x0000_s1203" r:id="rId4" imgW="400202" imgH="583082" progId="">
                  <p:embed/>
                </p:oleObj>
              </mc:Choice>
              <mc:Fallback>
                <p:oleObj r:id="rId4" imgW="400202" imgH="583082" progId="">
                  <p:embed/>
                  <p:pic>
                    <p:nvPicPr>
                      <p:cNvPr id="3380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795" y="3745013"/>
                        <a:ext cx="393799" cy="5741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33805" name="Object 13"/>
          <p:cNvGraphicFramePr>
            <a:graphicFrameLocks noChangeAspect="1"/>
          </p:cNvGraphicFramePr>
          <p:nvPr/>
        </p:nvGraphicFramePr>
        <p:xfrm>
          <a:off x="4906866" y="3745013"/>
          <a:ext cx="393799" cy="574179"/>
        </p:xfrm>
        <a:graphic>
          <a:graphicData uri="http://schemas.openxmlformats.org/presentationml/2006/ole">
            <mc:AlternateContent xmlns:mc="http://schemas.openxmlformats.org/markup-compatibility/2006">
              <mc:Choice xmlns:v="urn:schemas-microsoft-com:vml" Requires="v">
                <p:oleObj spid="_x0000_s1204" r:id="rId6" imgW="400202" imgH="583082" progId="">
                  <p:embed/>
                </p:oleObj>
              </mc:Choice>
              <mc:Fallback>
                <p:oleObj r:id="rId6" imgW="400202" imgH="583082" progId="">
                  <p:embed/>
                  <p:pic>
                    <p:nvPicPr>
                      <p:cNvPr id="33805"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6866" y="3745013"/>
                        <a:ext cx="393799" cy="57417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5" name="AutoShape 14"/>
          <p:cNvSpPr>
            <a:spLocks noChangeArrowheads="1"/>
          </p:cNvSpPr>
          <p:nvPr/>
        </p:nvSpPr>
        <p:spPr bwMode="auto">
          <a:xfrm>
            <a:off x="5463184" y="2375197"/>
            <a:ext cx="1376958" cy="404516"/>
          </a:xfrm>
          <a:prstGeom prst="wedgeRoundRectCallout">
            <a:avLst>
              <a:gd name="adj1" fmla="val -80546"/>
              <a:gd name="adj2" fmla="val 75167"/>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Superclass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(Base Class)</a:t>
            </a:r>
          </a:p>
        </p:txBody>
      </p:sp>
      <p:sp>
        <p:nvSpPr>
          <p:cNvPr id="16" name="AutoShape 15"/>
          <p:cNvSpPr>
            <a:spLocks noChangeArrowheads="1"/>
          </p:cNvSpPr>
          <p:nvPr/>
        </p:nvSpPr>
        <p:spPr bwMode="auto">
          <a:xfrm>
            <a:off x="5665887" y="3488732"/>
            <a:ext cx="1477863" cy="444698"/>
          </a:xfrm>
          <a:prstGeom prst="wedgeRoundRectCallout">
            <a:avLst>
              <a:gd name="adj1" fmla="val -21662"/>
              <a:gd name="adj2" fmla="val 163810"/>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Subclass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(Derived Class)</a:t>
            </a:r>
          </a:p>
        </p:txBody>
      </p:sp>
      <p:sp>
        <p:nvSpPr>
          <p:cNvPr id="17" name="AutoShape 16"/>
          <p:cNvSpPr>
            <a:spLocks noChangeArrowheads="1"/>
          </p:cNvSpPr>
          <p:nvPr/>
        </p:nvSpPr>
        <p:spPr bwMode="auto">
          <a:xfrm>
            <a:off x="2048471" y="3428010"/>
            <a:ext cx="1551087" cy="444698"/>
          </a:xfrm>
          <a:prstGeom prst="wedgeRoundRectCallout">
            <a:avLst>
              <a:gd name="adj1" fmla="val 54250"/>
              <a:gd name="adj2" fmla="val 162153"/>
              <a:gd name="adj3" fmla="val 16667"/>
            </a:avLst>
          </a:prstGeom>
          <a:solidFill>
            <a:srgbClr val="FFCC99">
              <a:alpha val="29999"/>
            </a:srgbClr>
          </a:solidFill>
          <a:ln w="9360">
            <a:solidFill>
              <a:srgbClr val="000000"/>
            </a:solidFill>
            <a:miter lim="800000"/>
            <a:headEnd/>
            <a:tailEnd/>
          </a:ln>
          <a:effectLst>
            <a:outerShdw dist="17819" dir="2700000" algn="ctr" rotWithShape="0">
              <a:srgbClr val="FFFFFF"/>
            </a:outerShdw>
          </a:effectLst>
        </p:spPr>
        <p:txBody>
          <a:bodyPr lIns="50625" tIns="26325" rIns="50625" bIns="26325"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CC99"/>
                </a:solidFill>
                <a:latin typeface="Arial" panose="020B0604020202020204" pitchFamily="34" charset="0"/>
                <a:ea typeface="DejaVu Sans" charset="0"/>
                <a:cs typeface="DejaVu Sans" charset="0"/>
              </a:defRPr>
            </a:lvl9pPr>
          </a:lstStyle>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350" b="1" dirty="0">
              <a:solidFill>
                <a:srgbClr val="000000"/>
              </a:solidFill>
              <a:effectLst>
                <a:outerShdw blurRad="38100" dist="38100" dir="2700000" algn="tl">
                  <a:srgbClr val="FFFFFF"/>
                </a:outerShdw>
              </a:effectLst>
            </a:endParaRP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Subclass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r>
              <a:rPr lang="en-US" altLang="en-US" sz="1350" b="1" dirty="0">
                <a:solidFill>
                  <a:srgbClr val="000000"/>
                </a:solidFill>
                <a:effectLst>
                  <a:outerShdw blurRad="38100" dist="38100" dir="2700000" algn="tl">
                    <a:srgbClr val="FFFFFF"/>
                  </a:outerShdw>
                </a:effectLst>
              </a:rPr>
              <a:t>(Derived Class)</a:t>
            </a:r>
          </a:p>
          <a:p>
            <a:pPr algn="ctr" defTabSz="514350">
              <a:lnSpc>
                <a:spcPct val="85000"/>
              </a:lnSpc>
              <a:tabLst>
                <a:tab pos="0" algn="l"/>
                <a:tab pos="257175" algn="l"/>
                <a:tab pos="514350" algn="l"/>
                <a:tab pos="771525" algn="l"/>
                <a:tab pos="1028700" algn="l"/>
                <a:tab pos="1285875" algn="l"/>
                <a:tab pos="1543050" algn="l"/>
                <a:tab pos="1800225" algn="l"/>
                <a:tab pos="2057400" algn="l"/>
                <a:tab pos="2314575" algn="l"/>
                <a:tab pos="2571750" algn="l"/>
                <a:tab pos="2828925" algn="l"/>
                <a:tab pos="3086100" algn="l"/>
                <a:tab pos="3343275" algn="l"/>
                <a:tab pos="3600450" algn="l"/>
                <a:tab pos="3857625" algn="l"/>
                <a:tab pos="4114800" algn="l"/>
                <a:tab pos="4371975" algn="l"/>
                <a:tab pos="4629150" algn="l"/>
                <a:tab pos="4886325" algn="l"/>
                <a:tab pos="5143500" algn="l"/>
              </a:tabLst>
              <a:defRPr/>
            </a:pPr>
            <a:endParaRPr lang="en-US" altLang="en-US" sz="1350" b="1" dirty="0">
              <a:solidFill>
                <a:srgbClr val="000000"/>
              </a:solidFill>
              <a:effectLst>
                <a:outerShdw blurRad="38100" dist="38100" dir="2700000" algn="tl">
                  <a:srgbClr val="FFFFFF"/>
                </a:outerShdw>
              </a:effectLst>
            </a:endParaRPr>
          </a:p>
        </p:txBody>
      </p:sp>
      <p:sp>
        <p:nvSpPr>
          <p:cNvPr id="19" name="Slide Number Placeholder 18"/>
          <p:cNvSpPr>
            <a:spLocks noGrp="1"/>
          </p:cNvSpPr>
          <p:nvPr>
            <p:ph type="sldNum" sz="quarter" idx="12"/>
          </p:nvPr>
        </p:nvSpPr>
        <p:spPr>
          <a:xfrm>
            <a:off x="1143000" y="1811417"/>
            <a:ext cx="533400" cy="183357"/>
          </a:xfrm>
          <a:prstGeom prst="rect">
            <a:avLst/>
          </a:prstGeom>
        </p:spPr>
        <p:txBody>
          <a:bodyPr vert="horz" anchor="ctr" anchorCtr="0">
            <a:normAutofit fontScale="70000" lnSpcReduction="20000"/>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11</a:t>
            </a:fld>
            <a:endParaRPr lang="en-US" sz="788">
              <a:latin typeface="Tw Cen MT"/>
            </a:endParaRPr>
          </a:p>
        </p:txBody>
      </p:sp>
      <p:sp>
        <p:nvSpPr>
          <p:cNvPr id="6" name="Title 5">
            <a:extLst>
              <a:ext uri="{FF2B5EF4-FFF2-40B4-BE49-F238E27FC236}">
                <a16:creationId xmlns:a16="http://schemas.microsoft.com/office/drawing/2014/main" xmlns="" id="{54AD566D-3CD4-49B1-B073-BCE119721ABD}"/>
              </a:ext>
            </a:extLst>
          </p:cNvPr>
          <p:cNvSpPr>
            <a:spLocks noGrp="1"/>
          </p:cNvSpPr>
          <p:nvPr>
            <p:ph type="title"/>
          </p:nvPr>
        </p:nvSpPr>
        <p:spPr/>
        <p:txBody>
          <a:bodyPr/>
          <a:lstStyle/>
          <a:p>
            <a:r>
              <a:rPr lang="en-US" dirty="0"/>
              <a:t>Inheritance - UML Representation</a:t>
            </a:r>
          </a:p>
        </p:txBody>
      </p:sp>
      <p:sp>
        <p:nvSpPr>
          <p:cNvPr id="3" name="Cloud Callout 2"/>
          <p:cNvSpPr/>
          <p:nvPr/>
        </p:nvSpPr>
        <p:spPr>
          <a:xfrm>
            <a:off x="390228" y="164455"/>
            <a:ext cx="3209330" cy="2108200"/>
          </a:xfrm>
          <a:prstGeom prst="cloudCallout">
            <a:avLst>
              <a:gd name="adj1" fmla="val 29117"/>
              <a:gd name="adj2" fmla="val 63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is a Generalization relationship</a:t>
            </a:r>
          </a:p>
          <a:p>
            <a:pPr algn="ctr"/>
            <a:r>
              <a:rPr lang="en-US" b="1" dirty="0">
                <a:solidFill>
                  <a:schemeClr val="tx1"/>
                </a:solidFill>
              </a:rPr>
              <a:t>“IS-A”</a:t>
            </a:r>
          </a:p>
        </p:txBody>
      </p:sp>
      <p:sp>
        <p:nvSpPr>
          <p:cNvPr id="9" name="Rectangle 8"/>
          <p:cNvSpPr/>
          <p:nvPr/>
        </p:nvSpPr>
        <p:spPr>
          <a:xfrm>
            <a:off x="3663058" y="3549453"/>
            <a:ext cx="1709042" cy="9318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5700" y="2679700"/>
            <a:ext cx="4210095" cy="2120875"/>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5422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53" presetClass="entr" presetSubtype="16" fill="hold" nodeType="afterEffect">
                                  <p:stCondLst>
                                    <p:cond delay="500"/>
                                  </p:stCondLst>
                                  <p:childTnLst>
                                    <p:set>
                                      <p:cBhvr>
                                        <p:cTn id="23" dur="1" fill="hold">
                                          <p:stCondLst>
                                            <p:cond delay="0"/>
                                          </p:stCondLst>
                                        </p:cTn>
                                        <p:tgtEl>
                                          <p:spTgt spid="1034"/>
                                        </p:tgtEl>
                                        <p:attrNameLst>
                                          <p:attrName>style.visibility</p:attrName>
                                        </p:attrNameLst>
                                      </p:cBhvr>
                                      <p:to>
                                        <p:strVal val="visible"/>
                                      </p:to>
                                    </p:set>
                                    <p:anim calcmode="lin" valueType="num">
                                      <p:cBhvr>
                                        <p:cTn id="24" dur="500" fill="hold"/>
                                        <p:tgtEl>
                                          <p:spTgt spid="1034"/>
                                        </p:tgtEl>
                                        <p:attrNameLst>
                                          <p:attrName>ppt_w</p:attrName>
                                        </p:attrNameLst>
                                      </p:cBhvr>
                                      <p:tavLst>
                                        <p:tav tm="0">
                                          <p:val>
                                            <p:fltVal val="0"/>
                                          </p:val>
                                        </p:tav>
                                        <p:tav tm="100000">
                                          <p:val>
                                            <p:strVal val="#ppt_w"/>
                                          </p:val>
                                        </p:tav>
                                      </p:tavLst>
                                    </p:anim>
                                    <p:anim calcmode="lin" valueType="num">
                                      <p:cBhvr>
                                        <p:cTn id="25" dur="500" fill="hold"/>
                                        <p:tgtEl>
                                          <p:spTgt spid="1034"/>
                                        </p:tgtEl>
                                        <p:attrNameLst>
                                          <p:attrName>ppt_h</p:attrName>
                                        </p:attrNameLst>
                                      </p:cBhvr>
                                      <p:tavLst>
                                        <p:tav tm="0">
                                          <p:val>
                                            <p:fltVal val="0"/>
                                          </p:val>
                                        </p:tav>
                                        <p:tav tm="100000">
                                          <p:val>
                                            <p:strVal val="#ppt_h"/>
                                          </p:val>
                                        </p:tav>
                                      </p:tavLst>
                                    </p:anim>
                                    <p:animEffect transition="in" filter="fade">
                                      <p:cBhvr>
                                        <p:cTn id="26" dur="500"/>
                                        <p:tgtEl>
                                          <p:spTgt spid="1034"/>
                                        </p:tgtEl>
                                      </p:cBhvr>
                                    </p:animEffect>
                                  </p:childTnLst>
                                </p:cTn>
                              </p:par>
                            </p:childTnLst>
                          </p:cTn>
                        </p:par>
                        <p:par>
                          <p:cTn id="27" fill="hold">
                            <p:stCondLst>
                              <p:cond delay="1500"/>
                            </p:stCondLst>
                            <p:childTnLst>
                              <p:par>
                                <p:cTn id="28" presetID="10" presetClass="entr" presetSubtype="0" fill="hold" grpId="0" nodeType="afterEffect">
                                  <p:stCondLst>
                                    <p:cond delay="80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3"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DEF5F9-B517-482E-BAFC-FDF60529F15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AA5AA85C-23E2-4D57-ADCA-AF11F672A22F}"/>
              </a:ext>
            </a:extLst>
          </p:cNvPr>
          <p:cNvSpPr>
            <a:spLocks noGrp="1"/>
          </p:cNvSpPr>
          <p:nvPr>
            <p:ph sz="quarter" idx="1"/>
          </p:nvPr>
        </p:nvSpPr>
        <p:spPr/>
        <p:txBody>
          <a:bodyPr/>
          <a:lstStyle/>
          <a:p>
            <a:r>
              <a:rPr lang="en-US" dirty="0"/>
              <a:t>In Code we apply the inheritance using the </a:t>
            </a:r>
            <a:r>
              <a:rPr lang="en-US" dirty="0">
                <a:solidFill>
                  <a:srgbClr val="FE7212"/>
                </a:solidFill>
                <a:effectLst>
                  <a:outerShdw blurRad="38100" dist="38100" dir="2700000" algn="tl">
                    <a:srgbClr val="000000">
                      <a:alpha val="43137"/>
                    </a:srgbClr>
                  </a:outerShdw>
                </a:effectLst>
              </a:rPr>
              <a:t>extends</a:t>
            </a:r>
            <a:r>
              <a:rPr lang="en-US" dirty="0">
                <a:effectLst>
                  <a:outerShdw blurRad="38100" dist="38100" dir="2700000" algn="tl">
                    <a:srgbClr val="000000">
                      <a:alpha val="43137"/>
                    </a:srgbClr>
                  </a:outerShdw>
                </a:effectLst>
              </a:rPr>
              <a:t> </a:t>
            </a:r>
            <a:r>
              <a:rPr lang="en-US" dirty="0"/>
              <a:t>key word.</a:t>
            </a:r>
          </a:p>
          <a:p>
            <a:endParaRPr lang="en-US" dirty="0"/>
          </a:p>
          <a:p>
            <a:endParaRPr lang="en-US" dirty="0"/>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Subclass-name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Superclass-name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//methods and fields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a16="http://schemas.microsoft.com/office/drawing/2014/main" xmlns="" id="{B3A24EDE-A9B3-4A34-93DB-C761514F2445}"/>
              </a:ext>
            </a:extLst>
          </p:cNvPr>
          <p:cNvSpPr>
            <a:spLocks noGrp="1"/>
          </p:cNvSpPr>
          <p:nvPr>
            <p:ph type="sldNum" sz="quarter" idx="15"/>
          </p:nvPr>
        </p:nvSpPr>
        <p:spPr/>
        <p:txBody>
          <a:bodyPr/>
          <a:lstStyle/>
          <a:p>
            <a:fld id="{C1929137-4854-4387-85BB-2F28C6B4B150}" type="slidenum">
              <a:rPr lang="en-US" smtClean="0"/>
              <a:pPr/>
              <a:t>12</a:t>
            </a:fld>
            <a:endParaRPr lang="en-US"/>
          </a:p>
        </p:txBody>
      </p:sp>
    </p:spTree>
    <p:extLst>
      <p:ext uri="{BB962C8B-B14F-4D97-AF65-F5344CB8AC3E}">
        <p14:creationId xmlns:p14="http://schemas.microsoft.com/office/powerpoint/2010/main" val="28704949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46BFC-BD6B-464B-AED6-89374B79CDA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C21E8137-8FC1-4137-914F-9C8A161FBC66}"/>
              </a:ext>
            </a:extLst>
          </p:cNvPr>
          <p:cNvSpPr>
            <a:spLocks noGrp="1"/>
          </p:cNvSpPr>
          <p:nvPr>
            <p:ph sz="quarter" idx="1"/>
          </p:nvPr>
        </p:nvSpPr>
        <p:spPr>
          <a:xfrm>
            <a:off x="678095" y="1613043"/>
            <a:ext cx="7246706" cy="4635357"/>
          </a:xfrm>
        </p:spPr>
        <p:txBody>
          <a:bodyPr>
            <a:normAutofit fontScale="92500" lnSpcReduction="10000"/>
          </a:bodyPr>
          <a:lstStyle/>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Employee</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float</a:t>
            </a:r>
            <a:r>
              <a:rPr lang="en-US" sz="1600" dirty="0">
                <a:solidFill>
                  <a:srgbClr val="000000"/>
                </a:solidFill>
                <a:latin typeface="verdana" panose="020B0604030504040204" pitchFamily="34" charset="0"/>
              </a:rPr>
              <a:t> salary=</a:t>
            </a:r>
            <a:r>
              <a:rPr lang="en-US" sz="1600" dirty="0">
                <a:solidFill>
                  <a:srgbClr val="C00000"/>
                </a:solidFill>
                <a:latin typeface="verdana" panose="020B0604030504040204" pitchFamily="34" charset="0"/>
              </a:rPr>
              <a:t>40000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endParaRPr lang="en-US" sz="1600" dirty="0">
              <a:solidFill>
                <a:srgbClr val="000000"/>
              </a:solidFill>
              <a:latin typeface="verdana" panose="020B0604030504040204" pitchFamily="34" charset="0"/>
            </a:endParaRPr>
          </a:p>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Programmer </a:t>
            </a:r>
            <a:r>
              <a:rPr lang="en-US" sz="1600" b="1" dirty="0">
                <a:solidFill>
                  <a:srgbClr val="006699"/>
                </a:solidFill>
                <a:latin typeface="verdana" panose="020B0604030504040204" pitchFamily="34" charset="0"/>
              </a:rPr>
              <a:t>extends</a:t>
            </a:r>
            <a:r>
              <a:rPr lang="en-US" sz="1600" dirty="0">
                <a:solidFill>
                  <a:srgbClr val="000000"/>
                </a:solidFill>
                <a:latin typeface="verdana" panose="020B0604030504040204" pitchFamily="34" charset="0"/>
              </a:rPr>
              <a:t> Employee</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bonus=</a:t>
            </a:r>
            <a:r>
              <a:rPr lang="en-US" sz="1600" dirty="0">
                <a:solidFill>
                  <a:srgbClr val="C00000"/>
                </a:solidFill>
                <a:latin typeface="verdana" panose="020B0604030504040204" pitchFamily="34" charset="0"/>
              </a:rPr>
              <a:t>10000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Programmer p=</a:t>
            </a:r>
            <a:r>
              <a:rPr lang="en-US" sz="1600" b="1" dirty="0">
                <a:solidFill>
                  <a:srgbClr val="006699"/>
                </a:solidFill>
                <a:latin typeface="verdana" panose="020B0604030504040204" pitchFamily="34" charset="0"/>
              </a:rPr>
              <a:t>new</a:t>
            </a:r>
            <a:r>
              <a:rPr lang="en-US" sz="1600" dirty="0">
                <a:solidFill>
                  <a:srgbClr val="000000"/>
                </a:solidFill>
                <a:latin typeface="verdana" panose="020B0604030504040204" pitchFamily="34" charset="0"/>
              </a:rPr>
              <a:t> Programmer();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“Salary is:"</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p.salary</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"Bonus is:"</a:t>
            </a:r>
            <a:r>
              <a:rPr lang="en-US" sz="1600" dirty="0">
                <a:solidFill>
                  <a:srgbClr val="000000"/>
                </a:solidFill>
                <a:latin typeface="verdana" panose="020B0604030504040204" pitchFamily="34" charset="0"/>
              </a:rPr>
              <a:t>+</a:t>
            </a:r>
            <a:r>
              <a:rPr lang="en-US" sz="1600" dirty="0" err="1">
                <a:solidFill>
                  <a:srgbClr val="000000"/>
                </a:solidFill>
                <a:latin typeface="verdana" panose="020B0604030504040204" pitchFamily="34" charset="0"/>
              </a:rPr>
              <a:t>p.bonus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pPr marL="0" indent="0">
              <a:buNone/>
            </a:pPr>
            <a:endParaRPr lang="en-US" sz="1600" dirty="0">
              <a:solidFill>
                <a:srgbClr val="000000"/>
              </a:solidFill>
              <a:latin typeface="verdana" panose="020B0604030504040204" pitchFamily="34" charset="0"/>
            </a:endParaRPr>
          </a:p>
          <a:p>
            <a:endParaRPr lang="en-US" dirty="0"/>
          </a:p>
        </p:txBody>
      </p:sp>
      <p:pic>
        <p:nvPicPr>
          <p:cNvPr id="4" name="Picture 2" descr="Inheritance in Java">
            <a:extLst>
              <a:ext uri="{FF2B5EF4-FFF2-40B4-BE49-F238E27FC236}">
                <a16:creationId xmlns:a16="http://schemas.microsoft.com/office/drawing/2014/main" xmlns="" id="{243324A0-760A-4FB4-ADD3-8A9429D8D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971550"/>
            <a:ext cx="1714500" cy="25860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xmlns="" id="{2E104502-B8FE-4714-A7AF-5E3680629D76}"/>
              </a:ext>
            </a:extLst>
          </p:cNvPr>
          <p:cNvSpPr>
            <a:spLocks noGrp="1"/>
          </p:cNvSpPr>
          <p:nvPr>
            <p:ph type="sldNum" sz="quarter" idx="15"/>
          </p:nvPr>
        </p:nvSpPr>
        <p:spPr/>
        <p:txBody>
          <a:bodyPr/>
          <a:lstStyle/>
          <a:p>
            <a:fld id="{C1929137-4854-4387-85BB-2F28C6B4B150}" type="slidenum">
              <a:rPr lang="en-US" smtClean="0"/>
              <a:pPr/>
              <a:t>13</a:t>
            </a:fld>
            <a:endParaRPr lang="en-US"/>
          </a:p>
        </p:txBody>
      </p:sp>
      <p:sp>
        <p:nvSpPr>
          <p:cNvPr id="6" name="Rectangle 5"/>
          <p:cNvSpPr/>
          <p:nvPr/>
        </p:nvSpPr>
        <p:spPr>
          <a:xfrm>
            <a:off x="736600" y="1562100"/>
            <a:ext cx="4013200" cy="1155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36600" y="2882900"/>
            <a:ext cx="4013200" cy="1252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45100" y="4673600"/>
            <a:ext cx="24384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Output</a:t>
            </a:r>
          </a:p>
          <a:p>
            <a:pPr algn="ctr"/>
            <a:r>
              <a:rPr lang="en-US" dirty="0">
                <a:solidFill>
                  <a:schemeClr val="tx1"/>
                </a:solidFill>
              </a:rPr>
              <a:t>Salary is: 40000</a:t>
            </a:r>
          </a:p>
          <a:p>
            <a:pPr algn="ctr"/>
            <a:r>
              <a:rPr lang="en-US" dirty="0">
                <a:solidFill>
                  <a:schemeClr val="tx1"/>
                </a:solidFill>
              </a:rPr>
              <a:t>Bonus is: 10000</a:t>
            </a:r>
          </a:p>
        </p:txBody>
      </p:sp>
    </p:spTree>
    <p:extLst>
      <p:ext uri="{BB962C8B-B14F-4D97-AF65-F5344CB8AC3E}">
        <p14:creationId xmlns:p14="http://schemas.microsoft.com/office/powerpoint/2010/main" val="375968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inherited and what is not ?!?!</a:t>
            </a:r>
            <a:endParaRPr lang="en-GB" dirty="0"/>
          </a:p>
        </p:txBody>
      </p:sp>
      <p:sp>
        <p:nvSpPr>
          <p:cNvPr id="3" name="Content Placeholder 2"/>
          <p:cNvSpPr>
            <a:spLocks noGrp="1"/>
          </p:cNvSpPr>
          <p:nvPr>
            <p:ph sz="quarter" idx="1"/>
          </p:nvPr>
        </p:nvSpPr>
        <p:spPr>
          <a:xfrm>
            <a:off x="485775" y="1677924"/>
            <a:ext cx="4943475" cy="4873752"/>
          </a:xfrm>
        </p:spPr>
        <p:txBody>
          <a:bodyPr>
            <a:normAutofit fontScale="85000" lnSpcReduction="20000"/>
          </a:bodyPr>
          <a:lstStyle/>
          <a:p>
            <a:pPr marL="0" indent="0">
              <a:buNone/>
            </a:pPr>
            <a:r>
              <a:rPr lang="en-GB" b="1" dirty="0"/>
              <a:t>package practice;</a:t>
            </a:r>
          </a:p>
          <a:p>
            <a:pPr marL="0" indent="0">
              <a:buNone/>
            </a:pPr>
            <a:endParaRPr lang="en-GB" dirty="0"/>
          </a:p>
          <a:p>
            <a:pPr marL="0" indent="0">
              <a:buNone/>
            </a:pPr>
            <a:r>
              <a:rPr lang="en-GB" b="1" dirty="0"/>
              <a:t>class A{</a:t>
            </a:r>
          </a:p>
          <a:p>
            <a:pPr marL="0" indent="0">
              <a:buNone/>
            </a:pPr>
            <a:endParaRPr lang="en-GB" b="1" dirty="0" smtClean="0"/>
          </a:p>
          <a:p>
            <a:pPr marL="0" indent="0">
              <a:buNone/>
            </a:pPr>
            <a:r>
              <a:rPr lang="en-GB" b="1" dirty="0" smtClean="0"/>
              <a:t>public A() {} </a:t>
            </a:r>
          </a:p>
          <a:p>
            <a:endParaRPr lang="en-GB" b="1" dirty="0" smtClean="0"/>
          </a:p>
          <a:p>
            <a:pPr marL="0" indent="0">
              <a:buNone/>
            </a:pPr>
            <a:r>
              <a:rPr lang="en-GB" b="1" dirty="0" smtClean="0"/>
              <a:t>public </a:t>
            </a:r>
            <a:r>
              <a:rPr lang="en-GB" b="1" dirty="0"/>
              <a:t>void </a:t>
            </a:r>
            <a:r>
              <a:rPr lang="en-GB" b="1" dirty="0" err="1" smtClean="0"/>
              <a:t>publicMethod</a:t>
            </a:r>
            <a:r>
              <a:rPr lang="en-GB" b="1" dirty="0"/>
              <a:t>() </a:t>
            </a:r>
            <a:r>
              <a:rPr lang="en-GB" b="1" dirty="0" smtClean="0"/>
              <a:t>{} </a:t>
            </a:r>
          </a:p>
          <a:p>
            <a:pPr marL="0" indent="0">
              <a:buNone/>
            </a:pPr>
            <a:endParaRPr lang="en-GB" b="1" dirty="0" smtClean="0"/>
          </a:p>
          <a:p>
            <a:pPr marL="0" indent="0">
              <a:buNone/>
            </a:pPr>
            <a:r>
              <a:rPr lang="en-GB" b="1" dirty="0" smtClean="0"/>
              <a:t>protected </a:t>
            </a:r>
            <a:r>
              <a:rPr lang="en-GB" b="1" dirty="0"/>
              <a:t>void </a:t>
            </a:r>
            <a:r>
              <a:rPr lang="en-GB" b="1" dirty="0" err="1"/>
              <a:t>protectedMethod</a:t>
            </a:r>
            <a:r>
              <a:rPr lang="en-GB" b="1" dirty="0"/>
              <a:t>() </a:t>
            </a:r>
            <a:r>
              <a:rPr lang="en-GB" b="1" dirty="0" smtClean="0"/>
              <a:t>{}</a:t>
            </a:r>
          </a:p>
          <a:p>
            <a:pPr marL="0" indent="0">
              <a:buNone/>
            </a:pPr>
            <a:endParaRPr lang="en-GB" b="1" dirty="0" smtClean="0"/>
          </a:p>
          <a:p>
            <a:pPr marL="0" indent="0">
              <a:buNone/>
            </a:pPr>
            <a:r>
              <a:rPr lang="en-GB" b="1" dirty="0" smtClean="0"/>
              <a:t>Private void </a:t>
            </a:r>
            <a:r>
              <a:rPr lang="en-GB" b="1" dirty="0" err="1" smtClean="0"/>
              <a:t>privateMethod</a:t>
            </a:r>
            <a:r>
              <a:rPr lang="en-GB" b="1" dirty="0" smtClean="0"/>
              <a:t>(){} </a:t>
            </a:r>
          </a:p>
          <a:p>
            <a:endParaRPr lang="en-GB" b="1" dirty="0" smtClean="0"/>
          </a:p>
          <a:p>
            <a:pPr marL="0" indent="0">
              <a:buNone/>
            </a:pPr>
            <a:r>
              <a:rPr lang="en-GB" b="1" dirty="0" smtClean="0"/>
              <a:t>public </a:t>
            </a:r>
            <a:r>
              <a:rPr lang="en-GB" b="1" dirty="0"/>
              <a:t>static void </a:t>
            </a:r>
            <a:r>
              <a:rPr lang="en-GB" b="1" dirty="0" err="1"/>
              <a:t>staticMethod</a:t>
            </a:r>
            <a:r>
              <a:rPr lang="en-GB" b="1" dirty="0"/>
              <a:t>() </a:t>
            </a:r>
            <a:r>
              <a:rPr lang="en-GB" b="1" dirty="0" smtClean="0"/>
              <a:t>{}</a:t>
            </a:r>
          </a:p>
          <a:p>
            <a:pPr marL="0" indent="0">
              <a:buNone/>
            </a:pPr>
            <a:endParaRPr lang="en-GB" b="1" dirty="0" smtClean="0"/>
          </a:p>
          <a:p>
            <a:pPr marL="0" indent="0">
              <a:buNone/>
            </a:pPr>
            <a:r>
              <a:rPr lang="en-GB" dirty="0" smtClean="0"/>
              <a:t>}</a:t>
            </a:r>
            <a:endParaRPr lang="en-GB" dirty="0"/>
          </a:p>
          <a:p>
            <a:endParaRPr lang="en-GB" dirty="0"/>
          </a:p>
          <a:p>
            <a:pPr marL="0" indent="0">
              <a:buNone/>
            </a:pPr>
            <a:r>
              <a:rPr lang="en-GB" b="1" dirty="0"/>
              <a:t>public class B extends A{</a:t>
            </a:r>
          </a:p>
          <a:p>
            <a:pPr marL="0" indent="0">
              <a:buNone/>
            </a:pPr>
            <a:r>
              <a:rPr lang="en-GB" dirty="0"/>
              <a:t>}</a:t>
            </a:r>
          </a:p>
          <a:p>
            <a:endParaRPr lang="en-GB" dirty="0"/>
          </a:p>
        </p:txBody>
      </p:sp>
      <p:sp>
        <p:nvSpPr>
          <p:cNvPr id="4" name="Slide Number Placeholder 3"/>
          <p:cNvSpPr>
            <a:spLocks noGrp="1"/>
          </p:cNvSpPr>
          <p:nvPr>
            <p:ph type="sldNum" sz="quarter" idx="15"/>
          </p:nvPr>
        </p:nvSpPr>
        <p:spPr/>
        <p:txBody>
          <a:bodyPr/>
          <a:lstStyle/>
          <a:p>
            <a:fld id="{C1929137-4854-4387-85BB-2F28C6B4B150}" type="slidenum">
              <a:rPr lang="en-US" smtClean="0"/>
              <a:pPr/>
              <a:t>14</a:t>
            </a:fld>
            <a:endParaRPr lang="en-US"/>
          </a:p>
        </p:txBody>
      </p:sp>
      <p:sp>
        <p:nvSpPr>
          <p:cNvPr id="5" name="Content Placeholder 2"/>
          <p:cNvSpPr txBox="1">
            <a:spLocks/>
          </p:cNvSpPr>
          <p:nvPr/>
        </p:nvSpPr>
        <p:spPr>
          <a:xfrm>
            <a:off x="4852989" y="2619377"/>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smtClean="0">
                <a:solidFill>
                  <a:srgbClr val="FF0000"/>
                </a:solidFill>
              </a:rPr>
              <a:t>Not inherited</a:t>
            </a:r>
          </a:p>
        </p:txBody>
      </p:sp>
      <p:sp>
        <p:nvSpPr>
          <p:cNvPr id="6" name="Content Placeholder 2"/>
          <p:cNvSpPr txBox="1">
            <a:spLocks/>
          </p:cNvSpPr>
          <p:nvPr/>
        </p:nvSpPr>
        <p:spPr>
          <a:xfrm>
            <a:off x="4843465" y="3067049"/>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solidFill>
                  <a:srgbClr val="FF0000"/>
                </a:solidFill>
              </a:rPr>
              <a:t>I</a:t>
            </a:r>
            <a:r>
              <a:rPr lang="en-GB" b="1" dirty="0" smtClean="0">
                <a:solidFill>
                  <a:srgbClr val="FF0000"/>
                </a:solidFill>
              </a:rPr>
              <a:t>nherited</a:t>
            </a:r>
          </a:p>
        </p:txBody>
      </p:sp>
      <p:sp>
        <p:nvSpPr>
          <p:cNvPr id="7" name="Content Placeholder 2"/>
          <p:cNvSpPr txBox="1">
            <a:spLocks/>
          </p:cNvSpPr>
          <p:nvPr/>
        </p:nvSpPr>
        <p:spPr>
          <a:xfrm>
            <a:off x="4852989" y="3581399"/>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solidFill>
                  <a:srgbClr val="FF0000"/>
                </a:solidFill>
              </a:rPr>
              <a:t>I</a:t>
            </a:r>
            <a:r>
              <a:rPr lang="en-GB" b="1" dirty="0" smtClean="0">
                <a:solidFill>
                  <a:srgbClr val="FF0000"/>
                </a:solidFill>
              </a:rPr>
              <a:t>nherited</a:t>
            </a:r>
          </a:p>
        </p:txBody>
      </p:sp>
      <p:sp>
        <p:nvSpPr>
          <p:cNvPr id="8" name="Content Placeholder 2"/>
          <p:cNvSpPr txBox="1">
            <a:spLocks/>
          </p:cNvSpPr>
          <p:nvPr/>
        </p:nvSpPr>
        <p:spPr>
          <a:xfrm>
            <a:off x="4852989" y="4062411"/>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smtClean="0">
                <a:solidFill>
                  <a:srgbClr val="FF0000"/>
                </a:solidFill>
              </a:rPr>
              <a:t>Not inherited</a:t>
            </a:r>
          </a:p>
        </p:txBody>
      </p:sp>
      <p:sp>
        <p:nvSpPr>
          <p:cNvPr id="9" name="Content Placeholder 2"/>
          <p:cNvSpPr txBox="1">
            <a:spLocks/>
          </p:cNvSpPr>
          <p:nvPr/>
        </p:nvSpPr>
        <p:spPr>
          <a:xfrm>
            <a:off x="4852989" y="4591048"/>
            <a:ext cx="1847850" cy="390524"/>
          </a:xfrm>
          <a:prstGeom prst="rect">
            <a:avLst/>
          </a:prstGeom>
        </p:spPr>
        <p:txBody>
          <a:bodyPr vert="horz">
            <a:normAutofit/>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solidFill>
                  <a:srgbClr val="FF0000"/>
                </a:solidFill>
              </a:rPr>
              <a:t>I</a:t>
            </a:r>
            <a:r>
              <a:rPr lang="en-GB" b="1" dirty="0" smtClean="0">
                <a:solidFill>
                  <a:srgbClr val="FF0000"/>
                </a:solidFill>
              </a:rPr>
              <a:t>nherited</a:t>
            </a:r>
          </a:p>
        </p:txBody>
      </p:sp>
    </p:spTree>
    <p:extLst>
      <p:ext uri="{BB962C8B-B14F-4D97-AF65-F5344CB8AC3E}">
        <p14:creationId xmlns:p14="http://schemas.microsoft.com/office/powerpoint/2010/main" val="47855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7BE82-4B18-426E-A02F-31E865F8738E}"/>
              </a:ext>
            </a:extLst>
          </p:cNvPr>
          <p:cNvSpPr>
            <a:spLocks noGrp="1"/>
          </p:cNvSpPr>
          <p:nvPr>
            <p:ph type="title"/>
          </p:nvPr>
        </p:nvSpPr>
        <p:spPr/>
        <p:txBody>
          <a:bodyPr/>
          <a:lstStyle/>
          <a:p>
            <a:r>
              <a:rPr lang="en-US" dirty="0" smtClean="0"/>
              <a:t>Example </a:t>
            </a:r>
            <a:r>
              <a:rPr lang="en-US" dirty="0"/>
              <a:t>on protected access modifier</a:t>
            </a:r>
          </a:p>
        </p:txBody>
      </p:sp>
      <p:sp>
        <p:nvSpPr>
          <p:cNvPr id="3" name="Content Placeholder 2">
            <a:extLst>
              <a:ext uri="{FF2B5EF4-FFF2-40B4-BE49-F238E27FC236}">
                <a16:creationId xmlns:a16="http://schemas.microsoft.com/office/drawing/2014/main" xmlns="" id="{1DF75CB9-E8B0-499D-8739-DA17EB892FF5}"/>
              </a:ext>
            </a:extLst>
          </p:cNvPr>
          <p:cNvSpPr>
            <a:spLocks noGrp="1"/>
          </p:cNvSpPr>
          <p:nvPr>
            <p:ph sz="quarter" idx="1"/>
          </p:nvPr>
        </p:nvSpPr>
        <p:spPr/>
        <p:txBody>
          <a:bodyPr>
            <a:normAutofit fontScale="92500" lnSpcReduction="10000"/>
          </a:bodyPr>
          <a:lstStyle/>
          <a:p>
            <a:pPr marL="0" indent="0">
              <a:buNone/>
            </a:pPr>
            <a:r>
              <a:rPr lang="en-US" dirty="0">
                <a:solidFill>
                  <a:srgbClr val="008200"/>
                </a:solidFill>
                <a:latin typeface="verdana" panose="020B0604030504040204" pitchFamily="34" charset="0"/>
              </a:rPr>
              <a:t>//save by A.java</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pack;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indent="0">
              <a:buNone/>
            </a:pPr>
            <a:r>
              <a:rPr lang="en-US" b="1" dirty="0">
                <a:solidFill>
                  <a:srgbClr val="006699"/>
                </a:solidFill>
                <a:latin typeface="verdana" panose="020B0604030504040204" pitchFamily="34" charset="0"/>
              </a:rPr>
              <a:t>protected</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msg(){</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8200"/>
                </a:solidFill>
                <a:latin typeface="verdana" panose="020B0604030504040204" pitchFamily="34" charset="0"/>
              </a:rPr>
              <a:t>//save by B.java</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mypack</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pack.*;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 obj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  </a:t>
            </a:r>
          </a:p>
          <a:p>
            <a:pPr marL="0" indent="0">
              <a:buNone/>
            </a:pPr>
            <a:r>
              <a:rPr lang="en-US" dirty="0">
                <a:solidFill>
                  <a:srgbClr val="000000"/>
                </a:solidFill>
                <a:latin typeface="verdana" panose="020B0604030504040204" pitchFamily="34" charset="0"/>
              </a:rPr>
              <a:t>   obj.msg();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a16="http://schemas.microsoft.com/office/drawing/2014/main" xmlns="" id="{58E8EEE7-FA56-489B-BCC7-27AC3AE5B819}"/>
              </a:ext>
            </a:extLst>
          </p:cNvPr>
          <p:cNvSpPr>
            <a:spLocks noGrp="1"/>
          </p:cNvSpPr>
          <p:nvPr>
            <p:ph type="sldNum" sz="quarter" idx="15"/>
          </p:nvPr>
        </p:nvSpPr>
        <p:spPr/>
        <p:txBody>
          <a:bodyPr/>
          <a:lstStyle/>
          <a:p>
            <a:fld id="{C1929137-4854-4387-85BB-2F28C6B4B150}" type="slidenum">
              <a:rPr lang="en-US" smtClean="0"/>
              <a:pPr/>
              <a:t>15</a:t>
            </a:fld>
            <a:endParaRPr lang="en-US"/>
          </a:p>
        </p:txBody>
      </p:sp>
      <p:sp>
        <p:nvSpPr>
          <p:cNvPr id="5" name="Rectangle 4"/>
          <p:cNvSpPr/>
          <p:nvPr/>
        </p:nvSpPr>
        <p:spPr>
          <a:xfrm>
            <a:off x="520700" y="2514600"/>
            <a:ext cx="59182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3100" y="5486400"/>
            <a:ext cx="13589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273800" y="4699000"/>
            <a:ext cx="16764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dirty="0">
                <a:solidFill>
                  <a:schemeClr val="tx1"/>
                </a:solidFill>
              </a:rPr>
              <a:t>Hello</a:t>
            </a:r>
          </a:p>
        </p:txBody>
      </p:sp>
    </p:spTree>
    <p:extLst>
      <p:ext uri="{BB962C8B-B14F-4D97-AF65-F5344CB8AC3E}">
        <p14:creationId xmlns:p14="http://schemas.microsoft.com/office/powerpoint/2010/main" val="30444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7BE82-4B18-426E-A02F-31E865F8738E}"/>
              </a:ext>
            </a:extLst>
          </p:cNvPr>
          <p:cNvSpPr>
            <a:spLocks noGrp="1"/>
          </p:cNvSpPr>
          <p:nvPr>
            <p:ph type="title"/>
          </p:nvPr>
        </p:nvSpPr>
        <p:spPr/>
        <p:txBody>
          <a:bodyPr/>
          <a:lstStyle/>
          <a:p>
            <a:r>
              <a:rPr lang="en-US" dirty="0"/>
              <a:t>Example </a:t>
            </a:r>
            <a:r>
              <a:rPr lang="en-US" dirty="0" smtClean="0"/>
              <a:t>default </a:t>
            </a:r>
            <a:r>
              <a:rPr lang="en-US" dirty="0"/>
              <a:t>access modifier</a:t>
            </a:r>
          </a:p>
        </p:txBody>
      </p:sp>
      <p:sp>
        <p:nvSpPr>
          <p:cNvPr id="3" name="Content Placeholder 2">
            <a:extLst>
              <a:ext uri="{FF2B5EF4-FFF2-40B4-BE49-F238E27FC236}">
                <a16:creationId xmlns:a16="http://schemas.microsoft.com/office/drawing/2014/main" xmlns="" id="{1DF75CB9-E8B0-499D-8739-DA17EB892FF5}"/>
              </a:ext>
            </a:extLst>
          </p:cNvPr>
          <p:cNvSpPr>
            <a:spLocks noGrp="1"/>
          </p:cNvSpPr>
          <p:nvPr>
            <p:ph sz="quarter" idx="1"/>
          </p:nvPr>
        </p:nvSpPr>
        <p:spPr/>
        <p:txBody>
          <a:bodyPr>
            <a:normAutofit fontScale="92500" lnSpcReduction="10000"/>
          </a:bodyPr>
          <a:lstStyle/>
          <a:p>
            <a:pPr marL="0" indent="0">
              <a:buNone/>
            </a:pPr>
            <a:r>
              <a:rPr lang="en-US" dirty="0">
                <a:solidFill>
                  <a:srgbClr val="008200"/>
                </a:solidFill>
                <a:latin typeface="verdana" panose="020B0604030504040204" pitchFamily="34" charset="0"/>
              </a:rPr>
              <a:t>//save by A.java</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pack;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pPr marL="0" indent="0">
              <a:buNone/>
            </a:pPr>
            <a:r>
              <a:rPr lang="en-US" dirty="0">
                <a:solidFill>
                  <a:srgbClr val="000000"/>
                </a:solidFill>
                <a:latin typeface="verdana" panose="020B0604030504040204" pitchFamily="34" charset="0"/>
              </a:rPr>
              <a:t> </a:t>
            </a:r>
            <a:r>
              <a:rPr lang="en-US" dirty="0" smtClean="0">
                <a:solidFill>
                  <a:srgbClr val="000000"/>
                </a:solidFill>
                <a:latin typeface="verdana" panose="020B0604030504040204" pitchFamily="34" charset="0"/>
              </a:rPr>
              <a:t>   </a:t>
            </a:r>
            <a:r>
              <a:rPr lang="en-US" b="1" dirty="0" smtClean="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msg(){</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8200"/>
                </a:solidFill>
                <a:latin typeface="verdana" panose="020B0604030504040204" pitchFamily="34" charset="0"/>
              </a:rPr>
              <a:t>//save by B.java</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mypack</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pack.*;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 obj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  </a:t>
            </a:r>
          </a:p>
          <a:p>
            <a:pPr marL="0" indent="0">
              <a:buNone/>
            </a:pPr>
            <a:r>
              <a:rPr lang="en-US" dirty="0">
                <a:solidFill>
                  <a:srgbClr val="000000"/>
                </a:solidFill>
                <a:latin typeface="verdana" panose="020B0604030504040204" pitchFamily="34" charset="0"/>
              </a:rPr>
              <a:t>   obj.msg();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a16="http://schemas.microsoft.com/office/drawing/2014/main" xmlns="" id="{58E8EEE7-FA56-489B-BCC7-27AC3AE5B819}"/>
              </a:ext>
            </a:extLst>
          </p:cNvPr>
          <p:cNvSpPr>
            <a:spLocks noGrp="1"/>
          </p:cNvSpPr>
          <p:nvPr>
            <p:ph type="sldNum" sz="quarter" idx="15"/>
          </p:nvPr>
        </p:nvSpPr>
        <p:spPr/>
        <p:txBody>
          <a:bodyPr/>
          <a:lstStyle/>
          <a:p>
            <a:fld id="{C1929137-4854-4387-85BB-2F28C6B4B150}" type="slidenum">
              <a:rPr lang="en-US" smtClean="0"/>
              <a:pPr/>
              <a:t>16</a:t>
            </a:fld>
            <a:endParaRPr lang="en-US"/>
          </a:p>
        </p:txBody>
      </p:sp>
      <p:sp>
        <p:nvSpPr>
          <p:cNvPr id="5" name="Rectangle 4"/>
          <p:cNvSpPr/>
          <p:nvPr/>
        </p:nvSpPr>
        <p:spPr>
          <a:xfrm>
            <a:off x="520700" y="2514600"/>
            <a:ext cx="59182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3100" y="5486400"/>
            <a:ext cx="13589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2274028" y="5632450"/>
            <a:ext cx="241154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Explosion: 8 Points 6">
            <a:extLst>
              <a:ext uri="{FF2B5EF4-FFF2-40B4-BE49-F238E27FC236}">
                <a16:creationId xmlns="" xmlns:a16="http://schemas.microsoft.com/office/drawing/2014/main" id="{8D0ED100-37A5-4AA9-9B63-30CC6E26796B}"/>
              </a:ext>
            </a:extLst>
          </p:cNvPr>
          <p:cNvSpPr/>
          <p:nvPr/>
        </p:nvSpPr>
        <p:spPr>
          <a:xfrm>
            <a:off x="4853300" y="5246817"/>
            <a:ext cx="1875644" cy="10633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Tree>
    <p:extLst>
      <p:ext uri="{BB962C8B-B14F-4D97-AF65-F5344CB8AC3E}">
        <p14:creationId xmlns:p14="http://schemas.microsoft.com/office/powerpoint/2010/main" val="383332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77EB9-170C-4EE8-ADC6-68824C2BF3EF}"/>
              </a:ext>
            </a:extLst>
          </p:cNvPr>
          <p:cNvSpPr>
            <a:spLocks noGrp="1"/>
          </p:cNvSpPr>
          <p:nvPr>
            <p:ph type="title"/>
          </p:nvPr>
        </p:nvSpPr>
        <p:spPr/>
        <p:txBody>
          <a:bodyPr/>
          <a:lstStyle/>
          <a:p>
            <a:r>
              <a:rPr lang="en-US" dirty="0"/>
              <a:t>Overriding methods</a:t>
            </a:r>
          </a:p>
        </p:txBody>
      </p:sp>
      <p:sp>
        <p:nvSpPr>
          <p:cNvPr id="3" name="Content Placeholder 2">
            <a:extLst>
              <a:ext uri="{FF2B5EF4-FFF2-40B4-BE49-F238E27FC236}">
                <a16:creationId xmlns:a16="http://schemas.microsoft.com/office/drawing/2014/main" xmlns="" id="{5A1EFBAE-9D11-468C-9458-9B36E501E3BF}"/>
              </a:ext>
            </a:extLst>
          </p:cNvPr>
          <p:cNvSpPr>
            <a:spLocks noGrp="1"/>
          </p:cNvSpPr>
          <p:nvPr>
            <p:ph sz="quarter" idx="1"/>
          </p:nvPr>
        </p:nvSpPr>
        <p:spPr/>
        <p:txBody>
          <a:bodyPr/>
          <a:lstStyle/>
          <a:p>
            <a:r>
              <a:rPr lang="en-US" dirty="0"/>
              <a:t>If subclass (child class) has the same method as declared in the parent class, it is known as </a:t>
            </a:r>
            <a:r>
              <a:rPr lang="en-US" b="1" dirty="0"/>
              <a:t>method overriding </a:t>
            </a:r>
            <a:r>
              <a:rPr lang="en-US" dirty="0"/>
              <a:t>.</a:t>
            </a:r>
          </a:p>
          <a:p>
            <a:endParaRPr lang="en-US" dirty="0"/>
          </a:p>
          <a:p>
            <a:endParaRPr lang="en-US" dirty="0"/>
          </a:p>
        </p:txBody>
      </p:sp>
      <p:sp>
        <p:nvSpPr>
          <p:cNvPr id="4" name="Slide Number Placeholder 3">
            <a:extLst>
              <a:ext uri="{FF2B5EF4-FFF2-40B4-BE49-F238E27FC236}">
                <a16:creationId xmlns:a16="http://schemas.microsoft.com/office/drawing/2014/main" xmlns="" id="{4074768E-89BA-49A4-A10F-3CE96B5F2CC5}"/>
              </a:ext>
            </a:extLst>
          </p:cNvPr>
          <p:cNvSpPr>
            <a:spLocks noGrp="1"/>
          </p:cNvSpPr>
          <p:nvPr>
            <p:ph type="sldNum" sz="quarter" idx="15"/>
          </p:nvPr>
        </p:nvSpPr>
        <p:spPr/>
        <p:txBody>
          <a:bodyPr/>
          <a:lstStyle/>
          <a:p>
            <a:fld id="{C1929137-4854-4387-85BB-2F28C6B4B150}" type="slidenum">
              <a:rPr lang="en-US" smtClean="0"/>
              <a:pPr/>
              <a:t>17</a:t>
            </a:fld>
            <a:endParaRPr lang="en-US"/>
          </a:p>
        </p:txBody>
      </p:sp>
    </p:spTree>
    <p:extLst>
      <p:ext uri="{BB962C8B-B14F-4D97-AF65-F5344CB8AC3E}">
        <p14:creationId xmlns:p14="http://schemas.microsoft.com/office/powerpoint/2010/main" val="2503387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0035E-5791-4EBB-B23B-A7152BC85715}"/>
              </a:ext>
            </a:extLst>
          </p:cNvPr>
          <p:cNvSpPr>
            <a:spLocks noGrp="1"/>
          </p:cNvSpPr>
          <p:nvPr>
            <p:ph type="title"/>
          </p:nvPr>
        </p:nvSpPr>
        <p:spPr/>
        <p:txBody>
          <a:bodyPr/>
          <a:lstStyle/>
          <a:p>
            <a:r>
              <a:rPr lang="en-US" dirty="0"/>
              <a:t>Example without method overriding</a:t>
            </a:r>
          </a:p>
        </p:txBody>
      </p:sp>
      <p:sp>
        <p:nvSpPr>
          <p:cNvPr id="3" name="Content Placeholder 2">
            <a:extLst>
              <a:ext uri="{FF2B5EF4-FFF2-40B4-BE49-F238E27FC236}">
                <a16:creationId xmlns:a16="http://schemas.microsoft.com/office/drawing/2014/main" xmlns="" id="{5636B56A-7BA1-41F7-B182-6496FC47DE9F}"/>
              </a:ext>
            </a:extLst>
          </p:cNvPr>
          <p:cNvSpPr>
            <a:spLocks noGrp="1"/>
          </p:cNvSpPr>
          <p:nvPr>
            <p:ph sz="quarter" idx="1"/>
          </p:nvPr>
        </p:nvSpPr>
        <p:spPr/>
        <p:txBody>
          <a:bodyPr>
            <a:normAutofit fontScale="70000" lnSpcReduction="20000"/>
          </a:bodyPr>
          <a:lstStyle/>
          <a:p>
            <a:pPr marL="0" indent="0">
              <a:buNone/>
            </a:pPr>
            <a:r>
              <a:rPr lang="en-US" dirty="0">
                <a:solidFill>
                  <a:srgbClr val="008200"/>
                </a:solidFill>
                <a:latin typeface="verdana" panose="020B0604030504040204" pitchFamily="34" charset="0"/>
              </a:rPr>
              <a:t>/Here, we are calling the method of parent class with child</a:t>
            </a: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//class object.</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//Creating a parent class</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Vehicle</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"Vehicle is running"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8200"/>
                </a:solidFill>
                <a:latin typeface="verdana" panose="020B0604030504040204" pitchFamily="34" charset="0"/>
              </a:rPr>
              <a:t>//Creating a child class</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Vehicle</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//creating an instance of child class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Bike </a:t>
            </a:r>
            <a:r>
              <a:rPr lang="en-US" dirty="0" err="1">
                <a:solidFill>
                  <a:srgbClr val="000000"/>
                </a:solidFill>
                <a:latin typeface="verdana" panose="020B0604030504040204" pitchFamily="34" charset="0"/>
              </a:rPr>
              <a:t>obj</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Bike();  </a:t>
            </a:r>
          </a:p>
          <a:p>
            <a:pPr marL="0" indent="0">
              <a:buNone/>
            </a:pPr>
            <a:endParaRPr lang="en-US" dirty="0">
              <a:solidFill>
                <a:srgbClr val="000000"/>
              </a:solidFill>
              <a:latin typeface="verdana" panose="020B0604030504040204" pitchFamily="34" charset="0"/>
            </a:endParaRP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//calling the method with child class instance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endParaRPr lang="en-US" dirty="0">
              <a:solidFill>
                <a:srgbClr val="000000"/>
              </a:solidFill>
              <a:latin typeface="verdana" panose="020B0604030504040204" pitchFamily="34" charset="0"/>
            </a:endParaRPr>
          </a:p>
          <a:p>
            <a:r>
              <a:rPr lang="en-US" b="1" dirty="0">
                <a:solidFill>
                  <a:srgbClr val="FF0000"/>
                </a:solidFill>
              </a:rPr>
              <a:t>You have to provide a specific implementation of run() method in subclass Bike to display another output, that is why we use method overriding.</a:t>
            </a:r>
          </a:p>
        </p:txBody>
      </p:sp>
      <p:sp>
        <p:nvSpPr>
          <p:cNvPr id="4" name="Slide Number Placeholder 3">
            <a:extLst>
              <a:ext uri="{FF2B5EF4-FFF2-40B4-BE49-F238E27FC236}">
                <a16:creationId xmlns:a16="http://schemas.microsoft.com/office/drawing/2014/main" xmlns="" id="{17FAB47A-6E48-41C4-BFAF-B3DAF7FB099D}"/>
              </a:ext>
            </a:extLst>
          </p:cNvPr>
          <p:cNvSpPr>
            <a:spLocks noGrp="1"/>
          </p:cNvSpPr>
          <p:nvPr>
            <p:ph type="sldNum" sz="quarter" idx="15"/>
          </p:nvPr>
        </p:nvSpPr>
        <p:spPr/>
        <p:txBody>
          <a:bodyPr/>
          <a:lstStyle/>
          <a:p>
            <a:fld id="{C1929137-4854-4387-85BB-2F28C6B4B150}" type="slidenum">
              <a:rPr lang="en-US" smtClean="0"/>
              <a:pPr/>
              <a:t>18</a:t>
            </a:fld>
            <a:endParaRPr lang="en-US"/>
          </a:p>
        </p:txBody>
      </p:sp>
      <p:sp>
        <p:nvSpPr>
          <p:cNvPr id="5" name="Rectangle 4"/>
          <p:cNvSpPr/>
          <p:nvPr/>
        </p:nvSpPr>
        <p:spPr>
          <a:xfrm>
            <a:off x="508000" y="2057400"/>
            <a:ext cx="4648200" cy="990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8000" y="3073400"/>
            <a:ext cx="4648200" cy="104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42000" y="4546600"/>
            <a:ext cx="23495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dirty="0">
                <a:solidFill>
                  <a:schemeClr val="tx1"/>
                </a:solidFill>
              </a:rPr>
              <a:t>Vehicle is running</a:t>
            </a:r>
          </a:p>
        </p:txBody>
      </p:sp>
    </p:spTree>
    <p:extLst>
      <p:ext uri="{BB962C8B-B14F-4D97-AF65-F5344CB8AC3E}">
        <p14:creationId xmlns:p14="http://schemas.microsoft.com/office/powerpoint/2010/main" val="153141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0" end="20"/>
                                            </p:txEl>
                                          </p:spTgt>
                                        </p:tgtEl>
                                        <p:attrNameLst>
                                          <p:attrName>style.visibility</p:attrName>
                                        </p:attrNameLst>
                                      </p:cBhvr>
                                      <p:to>
                                        <p:strVal val="visible"/>
                                      </p:to>
                                    </p:set>
                                    <p:animEffect transition="in" filter="fade">
                                      <p:cBhvr>
                                        <p:cTn id="12"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79C4E-1EB7-4B30-B17C-ABBB4079B5B1}"/>
              </a:ext>
            </a:extLst>
          </p:cNvPr>
          <p:cNvSpPr>
            <a:spLocks noGrp="1"/>
          </p:cNvSpPr>
          <p:nvPr>
            <p:ph type="title"/>
          </p:nvPr>
        </p:nvSpPr>
        <p:spPr/>
        <p:txBody>
          <a:bodyPr/>
          <a:lstStyle/>
          <a:p>
            <a:r>
              <a:rPr lang="en-US" dirty="0"/>
              <a:t>With method overriding</a:t>
            </a:r>
          </a:p>
        </p:txBody>
      </p:sp>
      <p:sp>
        <p:nvSpPr>
          <p:cNvPr id="3" name="Content Placeholder 2">
            <a:extLst>
              <a:ext uri="{FF2B5EF4-FFF2-40B4-BE49-F238E27FC236}">
                <a16:creationId xmlns:a16="http://schemas.microsoft.com/office/drawing/2014/main" xmlns="" id="{B0F8293C-D69E-40FB-A109-0D2031507345}"/>
              </a:ext>
            </a:extLst>
          </p:cNvPr>
          <p:cNvSpPr>
            <a:spLocks noGrp="1"/>
          </p:cNvSpPr>
          <p:nvPr>
            <p:ph sz="quarter" idx="1"/>
          </p:nvPr>
        </p:nvSpPr>
        <p:spPr>
          <a:xfrm>
            <a:off x="457200" y="1531960"/>
            <a:ext cx="7467600" cy="4873752"/>
          </a:xfrm>
        </p:spPr>
        <p:txBody>
          <a:bodyPr>
            <a:noAutofit/>
          </a:bodyPr>
          <a:lstStyle/>
          <a:p>
            <a:pPr marL="0" indent="0">
              <a:buNone/>
            </a:pPr>
            <a:r>
              <a:rPr lang="en-US" sz="1500" dirty="0">
                <a:solidFill>
                  <a:srgbClr val="008200"/>
                </a:solidFill>
                <a:latin typeface="verdana" panose="020B0604030504040204" pitchFamily="34" charset="0"/>
              </a:rPr>
              <a:t>//Creating a parent class.</a:t>
            </a:r>
            <a:r>
              <a:rPr lang="en-US" sz="1500" dirty="0">
                <a:solidFill>
                  <a:srgbClr val="000000"/>
                </a:solidFill>
                <a:latin typeface="verdana" panose="020B0604030504040204" pitchFamily="34" charset="0"/>
              </a:rPr>
              <a:t>  </a:t>
            </a:r>
          </a:p>
          <a:p>
            <a:pPr marL="0" indent="0">
              <a:buNone/>
            </a:pPr>
            <a:r>
              <a:rPr lang="en-US" sz="1500" b="1" dirty="0">
                <a:solidFill>
                  <a:srgbClr val="006699"/>
                </a:solidFill>
                <a:latin typeface="verdana" panose="020B0604030504040204" pitchFamily="34" charset="0"/>
              </a:rPr>
              <a:t>class</a:t>
            </a:r>
            <a:r>
              <a:rPr lang="en-US" sz="1500" dirty="0">
                <a:solidFill>
                  <a:srgbClr val="000000"/>
                </a:solidFill>
                <a:latin typeface="verdana" panose="020B0604030504040204" pitchFamily="34" charset="0"/>
              </a:rPr>
              <a:t> Vehicle{  </a:t>
            </a:r>
          </a:p>
          <a:p>
            <a:pPr marL="0" indent="0">
              <a:buNone/>
            </a:pPr>
            <a:r>
              <a:rPr lang="en-US" sz="1500" dirty="0">
                <a:solidFill>
                  <a:srgbClr val="000000"/>
                </a:solidFill>
                <a:latin typeface="verdana" panose="020B0604030504040204" pitchFamily="34" charset="0"/>
              </a:rPr>
              <a:t>  </a:t>
            </a:r>
            <a:r>
              <a:rPr lang="en-US" sz="1500" dirty="0">
                <a:solidFill>
                  <a:srgbClr val="008200"/>
                </a:solidFill>
                <a:latin typeface="verdana" panose="020B0604030504040204" pitchFamily="34" charset="0"/>
              </a:rPr>
              <a:t>//defining a method</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void</a:t>
            </a:r>
            <a:r>
              <a:rPr lang="en-US" sz="1500" dirty="0">
                <a:solidFill>
                  <a:srgbClr val="000000"/>
                </a:solidFill>
                <a:latin typeface="verdana" panose="020B0604030504040204" pitchFamily="34" charset="0"/>
              </a:rPr>
              <a:t> run(){</a:t>
            </a:r>
            <a:r>
              <a:rPr lang="en-US" sz="1500" dirty="0" err="1">
                <a:solidFill>
                  <a:srgbClr val="000000"/>
                </a:solidFill>
                <a:latin typeface="verdana" panose="020B0604030504040204" pitchFamily="34" charset="0"/>
              </a:rPr>
              <a:t>System.out.println</a:t>
            </a:r>
            <a:r>
              <a:rPr lang="en-US" sz="1500" dirty="0">
                <a:solidFill>
                  <a:srgbClr val="000000"/>
                </a:solidFill>
                <a:latin typeface="verdana" panose="020B0604030504040204" pitchFamily="34" charset="0"/>
              </a:rPr>
              <a:t>(</a:t>
            </a:r>
            <a:r>
              <a:rPr lang="en-US" sz="1500" dirty="0">
                <a:solidFill>
                  <a:srgbClr val="0000FF"/>
                </a:solidFill>
                <a:latin typeface="verdana" panose="020B0604030504040204" pitchFamily="34" charset="0"/>
              </a:rPr>
              <a:t>"Vehicle is running"</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p>
          <a:p>
            <a:pPr marL="0" indent="0">
              <a:buNone/>
            </a:pPr>
            <a:endParaRPr lang="en-US" sz="1500" dirty="0">
              <a:solidFill>
                <a:srgbClr val="000000"/>
              </a:solidFill>
              <a:latin typeface="verdana" panose="020B0604030504040204" pitchFamily="34" charset="0"/>
            </a:endParaRPr>
          </a:p>
          <a:p>
            <a:pPr marL="0" indent="0">
              <a:buNone/>
            </a:pPr>
            <a:r>
              <a:rPr lang="en-US" sz="1500" dirty="0">
                <a:solidFill>
                  <a:srgbClr val="008200"/>
                </a:solidFill>
                <a:latin typeface="verdana" panose="020B0604030504040204" pitchFamily="34" charset="0"/>
              </a:rPr>
              <a:t>//Creating a child class</a:t>
            </a:r>
            <a:r>
              <a:rPr lang="en-US" sz="1500" dirty="0">
                <a:solidFill>
                  <a:srgbClr val="000000"/>
                </a:solidFill>
                <a:latin typeface="verdana" panose="020B0604030504040204" pitchFamily="34" charset="0"/>
              </a:rPr>
              <a:t>  </a:t>
            </a:r>
          </a:p>
          <a:p>
            <a:pPr marL="0" indent="0">
              <a:buNone/>
            </a:pPr>
            <a:r>
              <a:rPr lang="en-US" sz="1500" b="1" dirty="0">
                <a:solidFill>
                  <a:srgbClr val="006699"/>
                </a:solidFill>
                <a:latin typeface="verdana" panose="020B0604030504040204" pitchFamily="34" charset="0"/>
              </a:rPr>
              <a:t>class</a:t>
            </a:r>
            <a:r>
              <a:rPr lang="en-US" sz="1500" dirty="0">
                <a:solidFill>
                  <a:srgbClr val="000000"/>
                </a:solidFill>
                <a:latin typeface="verdana" panose="020B0604030504040204" pitchFamily="34" charset="0"/>
              </a:rPr>
              <a:t> Bike2 </a:t>
            </a:r>
            <a:r>
              <a:rPr lang="en-US" sz="1500" b="1" dirty="0">
                <a:solidFill>
                  <a:srgbClr val="006699"/>
                </a:solidFill>
                <a:latin typeface="verdana" panose="020B0604030504040204" pitchFamily="34" charset="0"/>
              </a:rPr>
              <a:t>extends</a:t>
            </a:r>
            <a:r>
              <a:rPr lang="en-US" sz="1500" dirty="0">
                <a:solidFill>
                  <a:srgbClr val="000000"/>
                </a:solidFill>
                <a:latin typeface="verdana" panose="020B0604030504040204" pitchFamily="34" charset="0"/>
              </a:rPr>
              <a:t> Vehicle</a:t>
            </a:r>
          </a:p>
          <a:p>
            <a:pPr marL="0" indent="0">
              <a:buNone/>
            </a:pP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r>
              <a:rPr lang="en-US" sz="1500" dirty="0">
                <a:solidFill>
                  <a:srgbClr val="008200"/>
                </a:solidFill>
                <a:latin typeface="verdana" panose="020B0604030504040204" pitchFamily="34" charset="0"/>
              </a:rPr>
              <a:t>//defining the same method as in the parent class</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void</a:t>
            </a:r>
            <a:r>
              <a:rPr lang="en-US" sz="1500" dirty="0">
                <a:solidFill>
                  <a:srgbClr val="000000"/>
                </a:solidFill>
                <a:latin typeface="verdana" panose="020B0604030504040204" pitchFamily="34" charset="0"/>
              </a:rPr>
              <a:t> run(){</a:t>
            </a:r>
            <a:r>
              <a:rPr lang="en-US" sz="1500" dirty="0" err="1">
                <a:solidFill>
                  <a:srgbClr val="000000"/>
                </a:solidFill>
                <a:latin typeface="verdana" panose="020B0604030504040204" pitchFamily="34" charset="0"/>
              </a:rPr>
              <a:t>System.out.println</a:t>
            </a:r>
            <a:r>
              <a:rPr lang="en-US" sz="1500" dirty="0">
                <a:solidFill>
                  <a:srgbClr val="000000"/>
                </a:solidFill>
                <a:latin typeface="verdana" panose="020B0604030504040204" pitchFamily="34" charset="0"/>
              </a:rPr>
              <a:t>(</a:t>
            </a:r>
            <a:r>
              <a:rPr lang="en-US" sz="1500" dirty="0">
                <a:solidFill>
                  <a:srgbClr val="0000FF"/>
                </a:solidFill>
                <a:latin typeface="verdana" panose="020B0604030504040204" pitchFamily="34" charset="0"/>
              </a:rPr>
              <a:t>"Bike is running"</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a:t>
            </a:r>
          </a:p>
          <a:p>
            <a:pPr marL="0" indent="0">
              <a:buNone/>
            </a:pPr>
            <a:r>
              <a:rPr lang="en-US" sz="1500" dirty="0">
                <a:solidFill>
                  <a:srgbClr val="000000"/>
                </a:solidFill>
                <a:latin typeface="verdana" panose="020B0604030504040204" pitchFamily="34" charset="0"/>
              </a:rPr>
              <a:t>  </a:t>
            </a:r>
          </a:p>
          <a:p>
            <a:pPr marL="0" indent="0">
              <a:buNone/>
            </a:pPr>
            <a:r>
              <a:rPr lang="en-US" sz="1500" b="1" dirty="0">
                <a:solidFill>
                  <a:srgbClr val="006699"/>
                </a:solidFill>
                <a:latin typeface="verdana" panose="020B0604030504040204" pitchFamily="34" charset="0"/>
              </a:rPr>
              <a:t>public</a:t>
            </a: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static</a:t>
            </a:r>
            <a:r>
              <a:rPr lang="en-US" sz="1500" dirty="0">
                <a:solidFill>
                  <a:srgbClr val="000000"/>
                </a:solidFill>
                <a:latin typeface="verdana" panose="020B0604030504040204" pitchFamily="34" charset="0"/>
              </a:rPr>
              <a:t> </a:t>
            </a:r>
            <a:r>
              <a:rPr lang="en-US" sz="1500" b="1" dirty="0">
                <a:solidFill>
                  <a:srgbClr val="006699"/>
                </a:solidFill>
                <a:latin typeface="verdana" panose="020B0604030504040204" pitchFamily="34" charset="0"/>
              </a:rPr>
              <a:t>void</a:t>
            </a:r>
            <a:r>
              <a:rPr lang="en-US" sz="1500" dirty="0">
                <a:solidFill>
                  <a:srgbClr val="000000"/>
                </a:solidFill>
                <a:latin typeface="verdana" panose="020B0604030504040204" pitchFamily="34" charset="0"/>
              </a:rPr>
              <a:t> main(String </a:t>
            </a:r>
            <a:r>
              <a:rPr lang="en-US" sz="1500" dirty="0" err="1">
                <a:solidFill>
                  <a:srgbClr val="000000"/>
                </a:solidFill>
                <a:latin typeface="verdana" panose="020B0604030504040204" pitchFamily="34" charset="0"/>
              </a:rPr>
              <a:t>args</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Bike2 obj = </a:t>
            </a:r>
            <a:r>
              <a:rPr lang="en-US" sz="1500" b="1" dirty="0">
                <a:solidFill>
                  <a:srgbClr val="006699"/>
                </a:solidFill>
                <a:latin typeface="verdana" panose="020B0604030504040204" pitchFamily="34" charset="0"/>
              </a:rPr>
              <a:t>new</a:t>
            </a:r>
            <a:r>
              <a:rPr lang="en-US" sz="1500" dirty="0">
                <a:solidFill>
                  <a:srgbClr val="000000"/>
                </a:solidFill>
                <a:latin typeface="verdana" panose="020B0604030504040204" pitchFamily="34" charset="0"/>
              </a:rPr>
              <a:t> Bike2();</a:t>
            </a:r>
            <a:r>
              <a:rPr lang="en-US" sz="1500" dirty="0">
                <a:solidFill>
                  <a:srgbClr val="008200"/>
                </a:solidFill>
                <a:latin typeface="verdana" panose="020B0604030504040204" pitchFamily="34" charset="0"/>
              </a:rPr>
              <a:t>//creating object</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a:t>
            </a:r>
            <a:r>
              <a:rPr lang="en-US" sz="1500" dirty="0" err="1">
                <a:solidFill>
                  <a:srgbClr val="000000"/>
                </a:solidFill>
                <a:latin typeface="verdana" panose="020B0604030504040204" pitchFamily="34" charset="0"/>
              </a:rPr>
              <a:t>obj.run</a:t>
            </a:r>
            <a:r>
              <a:rPr lang="en-US" sz="1500" dirty="0">
                <a:solidFill>
                  <a:srgbClr val="000000"/>
                </a:solidFill>
                <a:latin typeface="verdana" panose="020B0604030504040204" pitchFamily="34" charset="0"/>
              </a:rPr>
              <a:t>();</a:t>
            </a:r>
            <a:r>
              <a:rPr lang="en-US" sz="1500" dirty="0">
                <a:solidFill>
                  <a:srgbClr val="008200"/>
                </a:solidFill>
                <a:latin typeface="verdana" panose="020B0604030504040204" pitchFamily="34" charset="0"/>
              </a:rPr>
              <a:t>//calling method</a:t>
            </a:r>
            <a:r>
              <a:rPr lang="en-US" sz="1500" dirty="0">
                <a:solidFill>
                  <a:srgbClr val="000000"/>
                </a:solidFill>
                <a:latin typeface="verdana" panose="020B0604030504040204" pitchFamily="34" charset="0"/>
              </a:rPr>
              <a:t>  </a:t>
            </a:r>
          </a:p>
          <a:p>
            <a:pPr marL="0" indent="0">
              <a:buNone/>
            </a:pPr>
            <a:r>
              <a:rPr lang="en-US" sz="1500" dirty="0">
                <a:solidFill>
                  <a:srgbClr val="000000"/>
                </a:solidFill>
                <a:latin typeface="verdana" panose="020B0604030504040204" pitchFamily="34" charset="0"/>
              </a:rPr>
              <a:t> }  </a:t>
            </a:r>
          </a:p>
          <a:p>
            <a:pPr marL="0" indent="0">
              <a:buNone/>
            </a:pPr>
            <a:endParaRPr lang="en-US" sz="1500" dirty="0">
              <a:solidFill>
                <a:srgbClr val="000000"/>
              </a:solidFill>
              <a:latin typeface="verdana" panose="020B0604030504040204" pitchFamily="34" charset="0"/>
            </a:endParaRPr>
          </a:p>
          <a:p>
            <a:endParaRPr lang="en-US" sz="1500" dirty="0"/>
          </a:p>
        </p:txBody>
      </p:sp>
      <p:sp>
        <p:nvSpPr>
          <p:cNvPr id="4" name="Slide Number Placeholder 3">
            <a:extLst>
              <a:ext uri="{FF2B5EF4-FFF2-40B4-BE49-F238E27FC236}">
                <a16:creationId xmlns:a16="http://schemas.microsoft.com/office/drawing/2014/main" xmlns="" id="{2A3A6A3B-CA4E-4D4A-A1DD-95BE2FDBC397}"/>
              </a:ext>
            </a:extLst>
          </p:cNvPr>
          <p:cNvSpPr>
            <a:spLocks noGrp="1"/>
          </p:cNvSpPr>
          <p:nvPr>
            <p:ph type="sldNum" sz="quarter" idx="15"/>
          </p:nvPr>
        </p:nvSpPr>
        <p:spPr/>
        <p:txBody>
          <a:bodyPr/>
          <a:lstStyle/>
          <a:p>
            <a:fld id="{C1929137-4854-4387-85BB-2F28C6B4B150}" type="slidenum">
              <a:rPr lang="en-US" smtClean="0"/>
              <a:pPr/>
              <a:t>19</a:t>
            </a:fld>
            <a:endParaRPr lang="en-US"/>
          </a:p>
        </p:txBody>
      </p:sp>
      <p:sp>
        <p:nvSpPr>
          <p:cNvPr id="5" name="Rectangle 4"/>
          <p:cNvSpPr/>
          <p:nvPr/>
        </p:nvSpPr>
        <p:spPr>
          <a:xfrm>
            <a:off x="508000" y="1847564"/>
            <a:ext cx="6083300" cy="118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3550" y="3593528"/>
            <a:ext cx="6127750" cy="1511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7284" y="5378545"/>
            <a:ext cx="23495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dirty="0">
                <a:solidFill>
                  <a:schemeClr val="tx1"/>
                </a:solidFill>
              </a:rPr>
              <a:t>Bike is running</a:t>
            </a:r>
          </a:p>
        </p:txBody>
      </p:sp>
    </p:spTree>
    <p:extLst>
      <p:ext uri="{BB962C8B-B14F-4D97-AF65-F5344CB8AC3E}">
        <p14:creationId xmlns:p14="http://schemas.microsoft.com/office/powerpoint/2010/main" val="358794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BB236-6F52-44B2-ADD7-0E4705E8F13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91EE0919-66D8-4AEE-A439-3591FF0AC618}"/>
              </a:ext>
            </a:extLst>
          </p:cNvPr>
          <p:cNvSpPr>
            <a:spLocks noGrp="1"/>
          </p:cNvSpPr>
          <p:nvPr>
            <p:ph sz="quarter" idx="1"/>
          </p:nvPr>
        </p:nvSpPr>
        <p:spPr/>
        <p:txBody>
          <a:bodyPr>
            <a:normAutofit/>
          </a:bodyPr>
          <a:lstStyle/>
          <a:p>
            <a:r>
              <a:rPr lang="en-US" sz="2400" dirty="0" smtClean="0"/>
              <a:t>Strings</a:t>
            </a:r>
          </a:p>
          <a:p>
            <a:r>
              <a:rPr lang="en-US" sz="2400" dirty="0" smtClean="0"/>
              <a:t>Inheritance </a:t>
            </a:r>
            <a:endParaRPr lang="en-US" sz="2400" dirty="0"/>
          </a:p>
          <a:p>
            <a:r>
              <a:rPr lang="en-US" sz="2400" dirty="0"/>
              <a:t>Overriding methods </a:t>
            </a:r>
          </a:p>
          <a:p>
            <a:r>
              <a:rPr lang="en-US" sz="2400" dirty="0"/>
              <a:t>Super </a:t>
            </a:r>
            <a:r>
              <a:rPr lang="en-US" sz="2400" dirty="0" smtClean="0"/>
              <a:t>keyword</a:t>
            </a:r>
          </a:p>
          <a:p>
            <a:r>
              <a:rPr lang="en-US" sz="2400" dirty="0"/>
              <a:t>Final </a:t>
            </a:r>
            <a:r>
              <a:rPr lang="en-US" sz="2400" dirty="0" smtClean="0"/>
              <a:t>keyword</a:t>
            </a:r>
            <a:endParaRPr lang="en-US" sz="2400" dirty="0"/>
          </a:p>
          <a:p>
            <a:r>
              <a:rPr lang="en-US" sz="2400" dirty="0" smtClean="0"/>
              <a:t>Abstract classes</a:t>
            </a:r>
            <a:endParaRPr lang="en-US" sz="2400" dirty="0"/>
          </a:p>
          <a:p>
            <a:endParaRPr lang="en-US" sz="2400" dirty="0"/>
          </a:p>
        </p:txBody>
      </p:sp>
      <p:sp>
        <p:nvSpPr>
          <p:cNvPr id="4" name="Slide Number Placeholder 3">
            <a:extLst>
              <a:ext uri="{FF2B5EF4-FFF2-40B4-BE49-F238E27FC236}">
                <a16:creationId xmlns:a16="http://schemas.microsoft.com/office/drawing/2014/main" xmlns="" id="{38531DE4-4D33-444C-91CB-E428C3284369}"/>
              </a:ext>
            </a:extLst>
          </p:cNvPr>
          <p:cNvSpPr>
            <a:spLocks noGrp="1"/>
          </p:cNvSpPr>
          <p:nvPr>
            <p:ph type="sldNum" sz="quarter" idx="15"/>
          </p:nvPr>
        </p:nvSpPr>
        <p:spPr/>
        <p:txBody>
          <a:bodyPr/>
          <a:lstStyle/>
          <a:p>
            <a:fld id="{C1929137-4854-4387-85BB-2F28C6B4B150}" type="slidenum">
              <a:rPr lang="en-US" smtClean="0"/>
              <a:pPr/>
              <a:t>2</a:t>
            </a:fld>
            <a:endParaRPr lang="en-US"/>
          </a:p>
        </p:txBody>
      </p:sp>
    </p:spTree>
    <p:extLst>
      <p:ext uri="{BB962C8B-B14F-4D97-AF65-F5344CB8AC3E}">
        <p14:creationId xmlns:p14="http://schemas.microsoft.com/office/powerpoint/2010/main" val="132157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Overloading </a:t>
            </a:r>
            <a:r>
              <a:rPr lang="en-US" dirty="0"/>
              <a:t>vs Overriding</a:t>
            </a:r>
            <a:endParaRPr lang="en-GB" dirty="0"/>
          </a:p>
        </p:txBody>
      </p:sp>
      <p:sp>
        <p:nvSpPr>
          <p:cNvPr id="3" name="Content Placeholder 2"/>
          <p:cNvSpPr>
            <a:spLocks noGrp="1"/>
          </p:cNvSpPr>
          <p:nvPr>
            <p:ph sz="quarter" idx="1"/>
          </p:nvPr>
        </p:nvSpPr>
        <p:spPr>
          <a:xfrm>
            <a:off x="457200" y="1600200"/>
            <a:ext cx="4314825" cy="4873752"/>
          </a:xfrm>
        </p:spPr>
        <p:txBody>
          <a:bodyPr>
            <a:normAutofit fontScale="85000" lnSpcReduction="10000"/>
          </a:bodyPr>
          <a:lstStyle/>
          <a:p>
            <a:endParaRPr lang="en-GB" dirty="0"/>
          </a:p>
          <a:p>
            <a:pPr marL="0" indent="0">
              <a:buNone/>
            </a:pPr>
            <a:r>
              <a:rPr lang="en-GB" b="1" dirty="0"/>
              <a:t>class </a:t>
            </a:r>
            <a:r>
              <a:rPr lang="en-GB" b="1" dirty="0">
                <a:solidFill>
                  <a:srgbClr val="FF0000"/>
                </a:solidFill>
              </a:rPr>
              <a:t>Adder</a:t>
            </a:r>
            <a:r>
              <a:rPr lang="en-GB" b="1" dirty="0"/>
              <a:t>{</a:t>
            </a:r>
          </a:p>
          <a:p>
            <a:pPr marL="0" indent="0">
              <a:buNone/>
            </a:pPr>
            <a:r>
              <a:rPr lang="pt-BR" b="1" dirty="0">
                <a:solidFill>
                  <a:schemeClr val="accent2">
                    <a:lumMod val="75000"/>
                  </a:schemeClr>
                </a:solidFill>
              </a:rPr>
              <a:t>public int add(int num1, int num2) {return num1+num2;} </a:t>
            </a:r>
          </a:p>
          <a:p>
            <a:pPr marL="0" indent="0">
              <a:buNone/>
            </a:pPr>
            <a:endParaRPr lang="pt-BR" b="1" dirty="0" smtClean="0">
              <a:solidFill>
                <a:schemeClr val="accent2">
                  <a:lumMod val="75000"/>
                </a:schemeClr>
              </a:solidFill>
            </a:endParaRPr>
          </a:p>
          <a:p>
            <a:pPr marL="0" indent="0">
              <a:buNone/>
            </a:pPr>
            <a:r>
              <a:rPr lang="pt-BR" b="1" dirty="0" smtClean="0">
                <a:solidFill>
                  <a:schemeClr val="accent2">
                    <a:lumMod val="75000"/>
                  </a:schemeClr>
                </a:solidFill>
              </a:rPr>
              <a:t>public </a:t>
            </a:r>
            <a:r>
              <a:rPr lang="pt-BR" b="1" dirty="0">
                <a:solidFill>
                  <a:schemeClr val="accent2">
                    <a:lumMod val="75000"/>
                  </a:schemeClr>
                </a:solidFill>
              </a:rPr>
              <a:t>int add(int num1, int num2, int num3) {return </a:t>
            </a:r>
            <a:r>
              <a:rPr lang="pt-BR" b="1" dirty="0" smtClean="0">
                <a:solidFill>
                  <a:schemeClr val="accent2">
                    <a:lumMod val="75000"/>
                  </a:schemeClr>
                </a:solidFill>
              </a:rPr>
              <a:t>      num1+num2+num2;}</a:t>
            </a:r>
          </a:p>
          <a:p>
            <a:pPr marL="0" indent="0">
              <a:buNone/>
            </a:pPr>
            <a:endParaRPr lang="pt-BR" b="1" dirty="0">
              <a:solidFill>
                <a:schemeClr val="accent2">
                  <a:lumMod val="75000"/>
                </a:schemeClr>
              </a:solidFill>
            </a:endParaRPr>
          </a:p>
          <a:p>
            <a:pPr marL="0" indent="0">
              <a:buNone/>
            </a:pPr>
            <a:r>
              <a:rPr lang="en-GB" dirty="0"/>
              <a:t>}</a:t>
            </a:r>
          </a:p>
          <a:p>
            <a:endParaRPr lang="en-GB" dirty="0"/>
          </a:p>
          <a:p>
            <a:pPr marL="0" indent="0">
              <a:buNone/>
            </a:pPr>
            <a:r>
              <a:rPr lang="en-GB" b="1" dirty="0"/>
              <a:t>class </a:t>
            </a:r>
            <a:r>
              <a:rPr lang="en-GB" b="1" dirty="0" err="1"/>
              <a:t>mainClass</a:t>
            </a:r>
            <a:r>
              <a:rPr lang="en-GB" b="1" dirty="0"/>
              <a:t>{</a:t>
            </a:r>
          </a:p>
          <a:p>
            <a:pPr marL="0" indent="0">
              <a:buNone/>
            </a:pPr>
            <a:r>
              <a:rPr lang="en-GB" b="1" dirty="0"/>
              <a:t>public static void main(String[] </a:t>
            </a:r>
            <a:r>
              <a:rPr lang="en-GB" b="1" dirty="0" err="1"/>
              <a:t>args</a:t>
            </a:r>
            <a:r>
              <a:rPr lang="en-GB" b="1" dirty="0"/>
              <a:t>) {</a:t>
            </a:r>
          </a:p>
          <a:p>
            <a:pPr marL="0" indent="0">
              <a:buNone/>
            </a:pPr>
            <a:r>
              <a:rPr lang="en-GB" dirty="0" smtClean="0"/>
              <a:t>    Adder </a:t>
            </a:r>
            <a:r>
              <a:rPr lang="en-GB" dirty="0" err="1"/>
              <a:t>obj</a:t>
            </a:r>
            <a:r>
              <a:rPr lang="en-GB" dirty="0"/>
              <a:t> = </a:t>
            </a:r>
            <a:r>
              <a:rPr lang="en-GB" b="1" dirty="0"/>
              <a:t>new Adder();</a:t>
            </a:r>
          </a:p>
          <a:p>
            <a:pPr marL="0" indent="0">
              <a:buNone/>
            </a:pPr>
            <a:r>
              <a:rPr lang="en-GB" dirty="0" smtClean="0"/>
              <a:t>    </a:t>
            </a:r>
            <a:r>
              <a:rPr lang="en-GB" dirty="0" err="1" smtClean="0">
                <a:solidFill>
                  <a:srgbClr val="00B050"/>
                </a:solidFill>
              </a:rPr>
              <a:t>obj.add</a:t>
            </a:r>
            <a:r>
              <a:rPr lang="en-GB" dirty="0" smtClean="0">
                <a:solidFill>
                  <a:srgbClr val="00B050"/>
                </a:solidFill>
              </a:rPr>
              <a:t>(2,4</a:t>
            </a:r>
            <a:r>
              <a:rPr lang="en-GB" dirty="0">
                <a:solidFill>
                  <a:srgbClr val="00B050"/>
                </a:solidFill>
              </a:rPr>
              <a:t>);</a:t>
            </a:r>
          </a:p>
          <a:p>
            <a:pPr marL="0" indent="0">
              <a:buNone/>
            </a:pPr>
            <a:r>
              <a:rPr lang="en-GB" dirty="0" smtClean="0">
                <a:solidFill>
                  <a:srgbClr val="00B050"/>
                </a:solidFill>
              </a:rPr>
              <a:t>    </a:t>
            </a:r>
            <a:r>
              <a:rPr lang="en-GB" dirty="0" err="1" smtClean="0">
                <a:solidFill>
                  <a:srgbClr val="00B050"/>
                </a:solidFill>
              </a:rPr>
              <a:t>obj.add</a:t>
            </a:r>
            <a:r>
              <a:rPr lang="en-GB" dirty="0" smtClean="0">
                <a:solidFill>
                  <a:srgbClr val="00B050"/>
                </a:solidFill>
              </a:rPr>
              <a:t>(2,4,6</a:t>
            </a:r>
            <a:r>
              <a:rPr lang="en-GB" dirty="0">
                <a:solidFill>
                  <a:srgbClr val="00B050"/>
                </a:solidFill>
              </a:rPr>
              <a:t>);</a:t>
            </a:r>
          </a:p>
          <a:p>
            <a:pPr marL="0" indent="0">
              <a:buNone/>
            </a:pPr>
            <a:r>
              <a:rPr lang="en-GB" dirty="0" smtClean="0"/>
              <a:t>  }</a:t>
            </a:r>
            <a:endParaRPr lang="en-GB" dirty="0"/>
          </a:p>
          <a:p>
            <a:pPr marL="0" indent="0">
              <a:buNone/>
            </a:pPr>
            <a:r>
              <a:rPr lang="en-GB" dirty="0"/>
              <a:t>}</a:t>
            </a:r>
          </a:p>
        </p:txBody>
      </p:sp>
      <p:sp>
        <p:nvSpPr>
          <p:cNvPr id="4" name="Slide Number Placeholder 3"/>
          <p:cNvSpPr>
            <a:spLocks noGrp="1"/>
          </p:cNvSpPr>
          <p:nvPr>
            <p:ph type="sldNum" sz="quarter" idx="15"/>
          </p:nvPr>
        </p:nvSpPr>
        <p:spPr/>
        <p:txBody>
          <a:bodyPr/>
          <a:lstStyle/>
          <a:p>
            <a:fld id="{C1929137-4854-4387-85BB-2F28C6B4B150}" type="slidenum">
              <a:rPr lang="en-US" smtClean="0"/>
              <a:pPr/>
              <a:t>20</a:t>
            </a:fld>
            <a:endParaRPr lang="en-US"/>
          </a:p>
        </p:txBody>
      </p:sp>
      <p:sp>
        <p:nvSpPr>
          <p:cNvPr id="5" name="Content Placeholder 2"/>
          <p:cNvSpPr txBox="1">
            <a:spLocks/>
          </p:cNvSpPr>
          <p:nvPr/>
        </p:nvSpPr>
        <p:spPr>
          <a:xfrm>
            <a:off x="4672012" y="1752600"/>
            <a:ext cx="4357689" cy="4873752"/>
          </a:xfrm>
          <a:prstGeom prst="rect">
            <a:avLst/>
          </a:prstGeom>
        </p:spPr>
        <p:txBody>
          <a:bodyPr vert="horz">
            <a:normAutofit fontScale="92500" lnSpcReduction="20000"/>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t>class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a:t>
            </a:r>
            <a:r>
              <a:rPr lang="en-GB" b="1" i="1" dirty="0" smtClean="0">
                <a:solidFill>
                  <a:schemeClr val="accent2">
                    <a:lumMod val="75000"/>
                  </a:schemeClr>
                </a:solidFill>
              </a:rPr>
              <a:t>  Vehicle");}</a:t>
            </a:r>
          </a:p>
          <a:p>
            <a:pPr marL="0" indent="0">
              <a:buNone/>
            </a:pPr>
            <a:r>
              <a:rPr lang="en-GB" dirty="0" smtClean="0"/>
              <a:t>}</a:t>
            </a:r>
            <a:endParaRPr lang="en-GB" dirty="0"/>
          </a:p>
          <a:p>
            <a:endParaRPr lang="en-GB" dirty="0"/>
          </a:p>
          <a:p>
            <a:pPr marL="0" indent="0">
              <a:buNone/>
            </a:pPr>
            <a:r>
              <a:rPr lang="en-GB" b="1" dirty="0" smtClean="0"/>
              <a:t>class </a:t>
            </a:r>
            <a:r>
              <a:rPr lang="en-GB" b="1" dirty="0">
                <a:solidFill>
                  <a:srgbClr val="FF0000"/>
                </a:solidFill>
              </a:rPr>
              <a:t>Bike</a:t>
            </a:r>
            <a:r>
              <a:rPr lang="en-GB" b="1" dirty="0"/>
              <a:t> extends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Bike");}</a:t>
            </a:r>
          </a:p>
          <a:p>
            <a:pPr marL="0" indent="0">
              <a:buNone/>
            </a:pPr>
            <a:r>
              <a:rPr lang="en-GB" dirty="0"/>
              <a:t>}</a:t>
            </a:r>
          </a:p>
          <a:p>
            <a:pPr marL="0" indent="0">
              <a:buNone/>
            </a:pPr>
            <a:endParaRPr lang="en-US" dirty="0" smtClean="0">
              <a:solidFill>
                <a:srgbClr val="000000"/>
              </a:solidFill>
              <a:latin typeface="verdana" panose="020B0604030504040204" pitchFamily="34" charset="0"/>
            </a:endParaRPr>
          </a:p>
          <a:p>
            <a:pPr marL="0" indent="0">
              <a:buNone/>
            </a:pPr>
            <a:r>
              <a:rPr lang="en-GB" b="1" dirty="0"/>
              <a:t>class </a:t>
            </a:r>
            <a:r>
              <a:rPr lang="en-GB" b="1" dirty="0" err="1"/>
              <a:t>mainClass</a:t>
            </a:r>
            <a:r>
              <a:rPr lang="en-GB" b="1" dirty="0"/>
              <a:t>{</a:t>
            </a:r>
          </a:p>
          <a:p>
            <a:pPr marL="0" indent="0">
              <a:buNone/>
            </a:pPr>
            <a:r>
              <a:rPr lang="en-GB" b="1" dirty="0" smtClean="0"/>
              <a:t> public </a:t>
            </a:r>
            <a:r>
              <a:rPr lang="en-GB" b="1" dirty="0"/>
              <a:t>static void main(String[] </a:t>
            </a:r>
            <a:r>
              <a:rPr lang="en-GB" b="1" dirty="0" err="1"/>
              <a:t>args</a:t>
            </a:r>
            <a:r>
              <a:rPr lang="en-GB" b="1" dirty="0"/>
              <a:t>) {</a:t>
            </a:r>
          </a:p>
          <a:p>
            <a:pPr marL="0" indent="0">
              <a:buNone/>
            </a:pPr>
            <a:r>
              <a:rPr lang="en-GB" dirty="0" smtClean="0"/>
              <a:t>    Bike </a:t>
            </a:r>
            <a:r>
              <a:rPr lang="en-GB" dirty="0" err="1"/>
              <a:t>obj</a:t>
            </a:r>
            <a:r>
              <a:rPr lang="en-GB" dirty="0"/>
              <a:t> = </a:t>
            </a:r>
            <a:r>
              <a:rPr lang="en-GB" b="1" dirty="0"/>
              <a:t>new Bike();</a:t>
            </a:r>
          </a:p>
          <a:p>
            <a:pPr marL="0" indent="0">
              <a:buNone/>
            </a:pPr>
            <a:r>
              <a:rPr lang="en-GB" dirty="0" smtClean="0"/>
              <a:t>    </a:t>
            </a:r>
            <a:r>
              <a:rPr lang="en-GB" dirty="0" err="1" smtClean="0">
                <a:solidFill>
                  <a:srgbClr val="00B050"/>
                </a:solidFill>
              </a:rPr>
              <a:t>obj.run</a:t>
            </a:r>
            <a:r>
              <a:rPr lang="en-GB" dirty="0">
                <a:solidFill>
                  <a:srgbClr val="00B050"/>
                </a:solidFill>
              </a:rPr>
              <a:t>();</a:t>
            </a:r>
          </a:p>
          <a:p>
            <a:pPr marL="0" indent="0">
              <a:buNone/>
            </a:pPr>
            <a:r>
              <a:rPr lang="en-GB" dirty="0" smtClean="0"/>
              <a:t>  }</a:t>
            </a:r>
            <a:endParaRPr lang="en-GB" dirty="0"/>
          </a:p>
          <a:p>
            <a:pPr marL="0" indent="0">
              <a:buNone/>
            </a:pPr>
            <a:r>
              <a:rPr lang="en-GB" dirty="0"/>
              <a:t>}</a:t>
            </a:r>
            <a:endParaRPr lang="en-US" dirty="0">
              <a:solidFill>
                <a:srgbClr val="000000"/>
              </a:solidFill>
              <a:latin typeface="verdana" panose="020B0604030504040204" pitchFamily="34" charset="0"/>
            </a:endParaRPr>
          </a:p>
        </p:txBody>
      </p:sp>
      <p:sp>
        <p:nvSpPr>
          <p:cNvPr id="7" name="Rectangle 6"/>
          <p:cNvSpPr/>
          <p:nvPr/>
        </p:nvSpPr>
        <p:spPr>
          <a:xfrm>
            <a:off x="508000" y="2171700"/>
            <a:ext cx="4021137" cy="13573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72012" y="1985962"/>
            <a:ext cx="4043362" cy="585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72011" y="3286124"/>
            <a:ext cx="4043363" cy="4857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149225" y="0"/>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alibri" pitchFamily="34" charset="0"/>
                <a:cs typeface="Calibri" pitchFamily="34" charset="0"/>
              </a:rPr>
              <a:t>within one class</a:t>
            </a:r>
            <a:endParaRPr lang="en-US" b="1" dirty="0">
              <a:solidFill>
                <a:schemeClr val="tx1">
                  <a:lumMod val="95000"/>
                  <a:lumOff val="5000"/>
                </a:schemeClr>
              </a:solidFill>
            </a:endParaRPr>
          </a:p>
        </p:txBody>
      </p:sp>
      <p:sp>
        <p:nvSpPr>
          <p:cNvPr id="11" name="Cloud Callout 10"/>
          <p:cNvSpPr/>
          <p:nvPr/>
        </p:nvSpPr>
        <p:spPr>
          <a:xfrm>
            <a:off x="4529137" y="-122238"/>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alibri" pitchFamily="34" charset="0"/>
                <a:cs typeface="Calibri" pitchFamily="34" charset="0"/>
              </a:rPr>
              <a:t>in</a:t>
            </a:r>
            <a:r>
              <a:rPr lang="en-US" dirty="0">
                <a:solidFill>
                  <a:schemeClr val="tx1">
                    <a:lumMod val="95000"/>
                    <a:lumOff val="5000"/>
                  </a:schemeClr>
                </a:solidFill>
                <a:latin typeface="Calibri" pitchFamily="34" charset="0"/>
                <a:cs typeface="Calibri" pitchFamily="34" charset="0"/>
              </a:rPr>
              <a:t> </a:t>
            </a:r>
            <a:r>
              <a:rPr lang="en-US" b="1" dirty="0">
                <a:solidFill>
                  <a:schemeClr val="tx1">
                    <a:lumMod val="95000"/>
                    <a:lumOff val="5000"/>
                  </a:schemeClr>
                </a:solidFill>
                <a:latin typeface="Calibri" pitchFamily="34" charset="0"/>
                <a:cs typeface="Calibri" pitchFamily="34" charset="0"/>
              </a:rPr>
              <a:t>two classes that have IS-A</a:t>
            </a:r>
            <a:endParaRPr lang="en-US" b="1" dirty="0">
              <a:solidFill>
                <a:schemeClr val="tx1">
                  <a:lumMod val="95000"/>
                  <a:lumOff val="5000"/>
                </a:schemeClr>
              </a:solidFill>
            </a:endParaRPr>
          </a:p>
        </p:txBody>
      </p:sp>
    </p:spTree>
    <p:extLst>
      <p:ext uri="{BB962C8B-B14F-4D97-AF65-F5344CB8AC3E}">
        <p14:creationId xmlns:p14="http://schemas.microsoft.com/office/powerpoint/2010/main" val="85252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Overloading </a:t>
            </a:r>
            <a:r>
              <a:rPr lang="en-US" dirty="0"/>
              <a:t>vs Overriding</a:t>
            </a:r>
            <a:endParaRPr lang="en-GB" dirty="0"/>
          </a:p>
        </p:txBody>
      </p:sp>
      <p:sp>
        <p:nvSpPr>
          <p:cNvPr id="3" name="Content Placeholder 2"/>
          <p:cNvSpPr>
            <a:spLocks noGrp="1"/>
          </p:cNvSpPr>
          <p:nvPr>
            <p:ph sz="quarter" idx="1"/>
          </p:nvPr>
        </p:nvSpPr>
        <p:spPr>
          <a:xfrm>
            <a:off x="457200" y="1600200"/>
            <a:ext cx="4314825" cy="4873752"/>
          </a:xfrm>
        </p:spPr>
        <p:txBody>
          <a:bodyPr>
            <a:normAutofit fontScale="85000" lnSpcReduction="10000"/>
          </a:bodyPr>
          <a:lstStyle/>
          <a:p>
            <a:endParaRPr lang="en-GB" dirty="0"/>
          </a:p>
          <a:p>
            <a:pPr marL="0" indent="0">
              <a:buNone/>
            </a:pPr>
            <a:r>
              <a:rPr lang="en-GB" b="1" dirty="0"/>
              <a:t>class </a:t>
            </a:r>
            <a:r>
              <a:rPr lang="en-GB" b="1" dirty="0">
                <a:solidFill>
                  <a:srgbClr val="FF0000"/>
                </a:solidFill>
              </a:rPr>
              <a:t>Adder</a:t>
            </a:r>
            <a:r>
              <a:rPr lang="en-GB" b="1" dirty="0"/>
              <a:t>{</a:t>
            </a:r>
          </a:p>
          <a:p>
            <a:pPr marL="0" indent="0">
              <a:buNone/>
            </a:pPr>
            <a:r>
              <a:rPr lang="pt-BR" b="1" dirty="0">
                <a:solidFill>
                  <a:schemeClr val="accent2">
                    <a:lumMod val="75000"/>
                  </a:schemeClr>
                </a:solidFill>
              </a:rPr>
              <a:t>public int add(int num1, int num2) {return num1+num2;} </a:t>
            </a:r>
          </a:p>
          <a:p>
            <a:pPr marL="0" indent="0">
              <a:buNone/>
            </a:pPr>
            <a:endParaRPr lang="pt-BR" b="1" dirty="0" smtClean="0">
              <a:solidFill>
                <a:schemeClr val="accent2">
                  <a:lumMod val="75000"/>
                </a:schemeClr>
              </a:solidFill>
            </a:endParaRPr>
          </a:p>
          <a:p>
            <a:pPr marL="0" indent="0">
              <a:buNone/>
            </a:pPr>
            <a:r>
              <a:rPr lang="pt-BR" b="1" dirty="0" smtClean="0">
                <a:solidFill>
                  <a:schemeClr val="accent2">
                    <a:lumMod val="75000"/>
                  </a:schemeClr>
                </a:solidFill>
              </a:rPr>
              <a:t>public </a:t>
            </a:r>
            <a:r>
              <a:rPr lang="pt-BR" b="1" dirty="0">
                <a:solidFill>
                  <a:schemeClr val="accent2">
                    <a:lumMod val="75000"/>
                  </a:schemeClr>
                </a:solidFill>
              </a:rPr>
              <a:t>int add(int num1, int num2, int num3) {return </a:t>
            </a:r>
            <a:r>
              <a:rPr lang="pt-BR" b="1" dirty="0" smtClean="0">
                <a:solidFill>
                  <a:schemeClr val="accent2">
                    <a:lumMod val="75000"/>
                  </a:schemeClr>
                </a:solidFill>
              </a:rPr>
              <a:t>      num1+num2+num2;}</a:t>
            </a:r>
          </a:p>
          <a:p>
            <a:pPr marL="0" indent="0">
              <a:buNone/>
            </a:pPr>
            <a:endParaRPr lang="pt-BR" b="1" dirty="0">
              <a:solidFill>
                <a:schemeClr val="accent2">
                  <a:lumMod val="75000"/>
                </a:schemeClr>
              </a:solidFill>
            </a:endParaRPr>
          </a:p>
          <a:p>
            <a:pPr marL="0" indent="0">
              <a:buNone/>
            </a:pPr>
            <a:r>
              <a:rPr lang="en-GB" dirty="0"/>
              <a:t>}</a:t>
            </a:r>
          </a:p>
          <a:p>
            <a:endParaRPr lang="en-GB" dirty="0"/>
          </a:p>
          <a:p>
            <a:pPr marL="0" indent="0">
              <a:buNone/>
            </a:pPr>
            <a:r>
              <a:rPr lang="en-GB" b="1" dirty="0"/>
              <a:t>class </a:t>
            </a:r>
            <a:r>
              <a:rPr lang="en-GB" b="1" dirty="0" err="1"/>
              <a:t>mainClass</a:t>
            </a:r>
            <a:r>
              <a:rPr lang="en-GB" b="1" dirty="0"/>
              <a:t>{</a:t>
            </a:r>
          </a:p>
          <a:p>
            <a:pPr marL="0" indent="0">
              <a:buNone/>
            </a:pPr>
            <a:r>
              <a:rPr lang="en-GB" b="1" dirty="0"/>
              <a:t>public static void main(String[] </a:t>
            </a:r>
            <a:r>
              <a:rPr lang="en-GB" b="1" dirty="0" err="1"/>
              <a:t>args</a:t>
            </a:r>
            <a:r>
              <a:rPr lang="en-GB" b="1" dirty="0"/>
              <a:t>) {</a:t>
            </a:r>
          </a:p>
          <a:p>
            <a:pPr marL="0" indent="0">
              <a:buNone/>
            </a:pPr>
            <a:r>
              <a:rPr lang="en-GB" dirty="0" smtClean="0"/>
              <a:t>    Adder </a:t>
            </a:r>
            <a:r>
              <a:rPr lang="en-GB" dirty="0" err="1"/>
              <a:t>obj</a:t>
            </a:r>
            <a:r>
              <a:rPr lang="en-GB" dirty="0"/>
              <a:t> = </a:t>
            </a:r>
            <a:r>
              <a:rPr lang="en-GB" b="1" dirty="0"/>
              <a:t>new Adder();</a:t>
            </a:r>
          </a:p>
          <a:p>
            <a:pPr marL="0" indent="0">
              <a:buNone/>
            </a:pPr>
            <a:r>
              <a:rPr lang="en-GB" dirty="0" smtClean="0"/>
              <a:t>    </a:t>
            </a:r>
            <a:r>
              <a:rPr lang="en-GB" dirty="0" err="1" smtClean="0">
                <a:solidFill>
                  <a:srgbClr val="00B050"/>
                </a:solidFill>
              </a:rPr>
              <a:t>obj.add</a:t>
            </a:r>
            <a:r>
              <a:rPr lang="en-GB" dirty="0" smtClean="0">
                <a:solidFill>
                  <a:srgbClr val="00B050"/>
                </a:solidFill>
              </a:rPr>
              <a:t>(2,4</a:t>
            </a:r>
            <a:r>
              <a:rPr lang="en-GB" dirty="0">
                <a:solidFill>
                  <a:srgbClr val="00B050"/>
                </a:solidFill>
              </a:rPr>
              <a:t>);</a:t>
            </a:r>
          </a:p>
          <a:p>
            <a:pPr marL="0" indent="0">
              <a:buNone/>
            </a:pPr>
            <a:r>
              <a:rPr lang="en-GB" dirty="0" smtClean="0">
                <a:solidFill>
                  <a:srgbClr val="00B050"/>
                </a:solidFill>
              </a:rPr>
              <a:t>    </a:t>
            </a:r>
            <a:r>
              <a:rPr lang="en-GB" dirty="0" err="1" smtClean="0">
                <a:solidFill>
                  <a:srgbClr val="00B050"/>
                </a:solidFill>
              </a:rPr>
              <a:t>obj.add</a:t>
            </a:r>
            <a:r>
              <a:rPr lang="en-GB" dirty="0" smtClean="0">
                <a:solidFill>
                  <a:srgbClr val="00B050"/>
                </a:solidFill>
              </a:rPr>
              <a:t>(2,4,6</a:t>
            </a:r>
            <a:r>
              <a:rPr lang="en-GB" dirty="0">
                <a:solidFill>
                  <a:srgbClr val="00B050"/>
                </a:solidFill>
              </a:rPr>
              <a:t>);</a:t>
            </a:r>
          </a:p>
          <a:p>
            <a:pPr marL="0" indent="0">
              <a:buNone/>
            </a:pPr>
            <a:r>
              <a:rPr lang="en-GB" dirty="0" smtClean="0"/>
              <a:t>  }</a:t>
            </a:r>
            <a:endParaRPr lang="en-GB" dirty="0"/>
          </a:p>
          <a:p>
            <a:pPr marL="0" indent="0">
              <a:buNone/>
            </a:pPr>
            <a:r>
              <a:rPr lang="en-GB" dirty="0"/>
              <a:t>}</a:t>
            </a:r>
          </a:p>
        </p:txBody>
      </p:sp>
      <p:sp>
        <p:nvSpPr>
          <p:cNvPr id="4" name="Slide Number Placeholder 3"/>
          <p:cNvSpPr>
            <a:spLocks noGrp="1"/>
          </p:cNvSpPr>
          <p:nvPr>
            <p:ph type="sldNum" sz="quarter" idx="15"/>
          </p:nvPr>
        </p:nvSpPr>
        <p:spPr/>
        <p:txBody>
          <a:bodyPr/>
          <a:lstStyle/>
          <a:p>
            <a:fld id="{C1929137-4854-4387-85BB-2F28C6B4B150}" type="slidenum">
              <a:rPr lang="en-US" smtClean="0"/>
              <a:pPr/>
              <a:t>21</a:t>
            </a:fld>
            <a:endParaRPr lang="en-US"/>
          </a:p>
        </p:txBody>
      </p:sp>
      <p:sp>
        <p:nvSpPr>
          <p:cNvPr id="5" name="Content Placeholder 2"/>
          <p:cNvSpPr txBox="1">
            <a:spLocks/>
          </p:cNvSpPr>
          <p:nvPr/>
        </p:nvSpPr>
        <p:spPr>
          <a:xfrm>
            <a:off x="4672012" y="1752600"/>
            <a:ext cx="4357689" cy="4873752"/>
          </a:xfrm>
          <a:prstGeom prst="rect">
            <a:avLst/>
          </a:prstGeom>
        </p:spPr>
        <p:txBody>
          <a:bodyPr vert="horz">
            <a:normAutofit fontScale="92500" lnSpcReduction="20000"/>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t>class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a:t>
            </a:r>
            <a:r>
              <a:rPr lang="en-GB" b="1" i="1" dirty="0" smtClean="0">
                <a:solidFill>
                  <a:schemeClr val="accent2">
                    <a:lumMod val="75000"/>
                  </a:schemeClr>
                </a:solidFill>
              </a:rPr>
              <a:t>  Vehicle");}</a:t>
            </a:r>
          </a:p>
          <a:p>
            <a:pPr marL="0" indent="0">
              <a:buNone/>
            </a:pPr>
            <a:r>
              <a:rPr lang="en-GB" dirty="0" smtClean="0"/>
              <a:t>}</a:t>
            </a:r>
            <a:endParaRPr lang="en-GB" dirty="0"/>
          </a:p>
          <a:p>
            <a:endParaRPr lang="en-GB" dirty="0"/>
          </a:p>
          <a:p>
            <a:pPr marL="0" indent="0">
              <a:buNone/>
            </a:pPr>
            <a:r>
              <a:rPr lang="en-GB" b="1" dirty="0" smtClean="0"/>
              <a:t>class </a:t>
            </a:r>
            <a:r>
              <a:rPr lang="en-GB" b="1" dirty="0">
                <a:solidFill>
                  <a:srgbClr val="FF0000"/>
                </a:solidFill>
              </a:rPr>
              <a:t>Bike</a:t>
            </a:r>
            <a:r>
              <a:rPr lang="en-GB" b="1" dirty="0"/>
              <a:t> extends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Bike");}</a:t>
            </a:r>
          </a:p>
          <a:p>
            <a:pPr marL="0" indent="0">
              <a:buNone/>
            </a:pPr>
            <a:r>
              <a:rPr lang="en-GB" dirty="0"/>
              <a:t>}</a:t>
            </a:r>
          </a:p>
          <a:p>
            <a:pPr marL="0" indent="0">
              <a:buNone/>
            </a:pPr>
            <a:endParaRPr lang="en-US" dirty="0" smtClean="0">
              <a:solidFill>
                <a:srgbClr val="000000"/>
              </a:solidFill>
              <a:latin typeface="verdana" panose="020B0604030504040204" pitchFamily="34" charset="0"/>
            </a:endParaRPr>
          </a:p>
          <a:p>
            <a:pPr marL="0" indent="0">
              <a:buNone/>
            </a:pPr>
            <a:r>
              <a:rPr lang="en-GB" b="1" dirty="0"/>
              <a:t>class </a:t>
            </a:r>
            <a:r>
              <a:rPr lang="en-GB" b="1" dirty="0" err="1"/>
              <a:t>mainClass</a:t>
            </a:r>
            <a:r>
              <a:rPr lang="en-GB" b="1" dirty="0"/>
              <a:t>{</a:t>
            </a:r>
          </a:p>
          <a:p>
            <a:pPr marL="0" indent="0">
              <a:buNone/>
            </a:pPr>
            <a:r>
              <a:rPr lang="en-GB" b="1" dirty="0" smtClean="0"/>
              <a:t> public </a:t>
            </a:r>
            <a:r>
              <a:rPr lang="en-GB" b="1" dirty="0"/>
              <a:t>static void main(String[] </a:t>
            </a:r>
            <a:r>
              <a:rPr lang="en-GB" b="1" dirty="0" err="1"/>
              <a:t>args</a:t>
            </a:r>
            <a:r>
              <a:rPr lang="en-GB" b="1" dirty="0"/>
              <a:t>) {</a:t>
            </a:r>
          </a:p>
          <a:p>
            <a:pPr marL="0" indent="0">
              <a:buNone/>
            </a:pPr>
            <a:r>
              <a:rPr lang="en-GB" dirty="0" smtClean="0"/>
              <a:t>    Bike </a:t>
            </a:r>
            <a:r>
              <a:rPr lang="en-GB" dirty="0" err="1"/>
              <a:t>obj</a:t>
            </a:r>
            <a:r>
              <a:rPr lang="en-GB" dirty="0"/>
              <a:t> = </a:t>
            </a:r>
            <a:r>
              <a:rPr lang="en-GB" b="1" dirty="0"/>
              <a:t>new Bike();</a:t>
            </a:r>
          </a:p>
          <a:p>
            <a:pPr marL="0" indent="0">
              <a:buNone/>
            </a:pPr>
            <a:r>
              <a:rPr lang="en-GB" dirty="0" smtClean="0"/>
              <a:t>    </a:t>
            </a:r>
            <a:r>
              <a:rPr lang="en-GB" dirty="0" err="1" smtClean="0">
                <a:solidFill>
                  <a:srgbClr val="00B050"/>
                </a:solidFill>
              </a:rPr>
              <a:t>obj.run</a:t>
            </a:r>
            <a:r>
              <a:rPr lang="en-GB" dirty="0">
                <a:solidFill>
                  <a:srgbClr val="00B050"/>
                </a:solidFill>
              </a:rPr>
              <a:t>();</a:t>
            </a:r>
          </a:p>
          <a:p>
            <a:pPr marL="0" indent="0">
              <a:buNone/>
            </a:pPr>
            <a:r>
              <a:rPr lang="en-GB" dirty="0" smtClean="0"/>
              <a:t>  }</a:t>
            </a:r>
            <a:endParaRPr lang="en-GB" dirty="0"/>
          </a:p>
          <a:p>
            <a:pPr marL="0" indent="0">
              <a:buNone/>
            </a:pPr>
            <a:r>
              <a:rPr lang="en-GB" dirty="0"/>
              <a:t>}</a:t>
            </a:r>
            <a:endParaRPr lang="en-US" dirty="0">
              <a:solidFill>
                <a:srgbClr val="000000"/>
              </a:solidFill>
              <a:latin typeface="verdana" panose="020B0604030504040204" pitchFamily="34" charset="0"/>
            </a:endParaRPr>
          </a:p>
        </p:txBody>
      </p:sp>
      <p:sp>
        <p:nvSpPr>
          <p:cNvPr id="7" name="Rectangle 6"/>
          <p:cNvSpPr/>
          <p:nvPr/>
        </p:nvSpPr>
        <p:spPr>
          <a:xfrm>
            <a:off x="1543050" y="2171701"/>
            <a:ext cx="2672755" cy="200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00675" y="1985962"/>
            <a:ext cx="657226" cy="2857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86376" y="3286124"/>
            <a:ext cx="671512" cy="3429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149225" y="0"/>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latin typeface="Calibri" pitchFamily="34" charset="0"/>
                <a:cs typeface="Calibri" pitchFamily="34" charset="0"/>
              </a:rPr>
              <a:t> </a:t>
            </a:r>
            <a:r>
              <a:rPr lang="en-US" b="1" dirty="0">
                <a:solidFill>
                  <a:schemeClr val="tx1">
                    <a:lumMod val="95000"/>
                    <a:lumOff val="5000"/>
                  </a:schemeClr>
                </a:solidFill>
                <a:latin typeface="Calibri" pitchFamily="34" charset="0"/>
                <a:cs typeface="Calibri" pitchFamily="34" charset="0"/>
              </a:rPr>
              <a:t>parameter must be different</a:t>
            </a:r>
            <a:endParaRPr lang="en-US" b="1" dirty="0">
              <a:solidFill>
                <a:schemeClr val="tx1">
                  <a:lumMod val="95000"/>
                  <a:lumOff val="5000"/>
                </a:schemeClr>
              </a:solidFill>
            </a:endParaRPr>
          </a:p>
        </p:txBody>
      </p:sp>
      <p:sp>
        <p:nvSpPr>
          <p:cNvPr id="11" name="Cloud Callout 10"/>
          <p:cNvSpPr/>
          <p:nvPr/>
        </p:nvSpPr>
        <p:spPr>
          <a:xfrm>
            <a:off x="4529137" y="-122238"/>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alibri" pitchFamily="34" charset="0"/>
                <a:cs typeface="Calibri" pitchFamily="34" charset="0"/>
              </a:rPr>
              <a:t>parameter must be same</a:t>
            </a:r>
            <a:endParaRPr lang="en-US" b="1" dirty="0">
              <a:solidFill>
                <a:schemeClr val="tx1">
                  <a:lumMod val="95000"/>
                  <a:lumOff val="5000"/>
                </a:schemeClr>
              </a:solidFill>
            </a:endParaRPr>
          </a:p>
        </p:txBody>
      </p:sp>
      <p:sp>
        <p:nvSpPr>
          <p:cNvPr id="12" name="Rectangle 11"/>
          <p:cNvSpPr/>
          <p:nvPr/>
        </p:nvSpPr>
        <p:spPr>
          <a:xfrm>
            <a:off x="1543049" y="2924176"/>
            <a:ext cx="2843214" cy="200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74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Overloading </a:t>
            </a:r>
            <a:r>
              <a:rPr lang="en-US" dirty="0"/>
              <a:t>vs Overriding</a:t>
            </a:r>
            <a:endParaRPr lang="en-GB" dirty="0"/>
          </a:p>
        </p:txBody>
      </p:sp>
      <p:sp>
        <p:nvSpPr>
          <p:cNvPr id="3" name="Content Placeholder 2"/>
          <p:cNvSpPr>
            <a:spLocks noGrp="1"/>
          </p:cNvSpPr>
          <p:nvPr>
            <p:ph sz="quarter" idx="1"/>
          </p:nvPr>
        </p:nvSpPr>
        <p:spPr>
          <a:xfrm>
            <a:off x="457200" y="1600200"/>
            <a:ext cx="4314825" cy="4873752"/>
          </a:xfrm>
        </p:spPr>
        <p:txBody>
          <a:bodyPr>
            <a:normAutofit fontScale="85000" lnSpcReduction="10000"/>
          </a:bodyPr>
          <a:lstStyle/>
          <a:p>
            <a:endParaRPr lang="en-GB" dirty="0"/>
          </a:p>
          <a:p>
            <a:pPr marL="0" indent="0">
              <a:buNone/>
            </a:pPr>
            <a:r>
              <a:rPr lang="en-GB" b="1" dirty="0"/>
              <a:t>class </a:t>
            </a:r>
            <a:r>
              <a:rPr lang="en-GB" b="1" dirty="0">
                <a:solidFill>
                  <a:srgbClr val="FF0000"/>
                </a:solidFill>
              </a:rPr>
              <a:t>Adder</a:t>
            </a:r>
            <a:r>
              <a:rPr lang="en-GB" b="1" dirty="0"/>
              <a:t>{</a:t>
            </a:r>
          </a:p>
          <a:p>
            <a:pPr marL="0" indent="0">
              <a:buNone/>
            </a:pPr>
            <a:r>
              <a:rPr lang="pt-BR" b="1" dirty="0">
                <a:solidFill>
                  <a:schemeClr val="accent2">
                    <a:lumMod val="75000"/>
                  </a:schemeClr>
                </a:solidFill>
              </a:rPr>
              <a:t>public int add(int num1, int num2) {return num1+num2;} </a:t>
            </a:r>
          </a:p>
          <a:p>
            <a:pPr marL="0" indent="0">
              <a:buNone/>
            </a:pPr>
            <a:endParaRPr lang="pt-BR" b="1" dirty="0" smtClean="0">
              <a:solidFill>
                <a:schemeClr val="accent2">
                  <a:lumMod val="75000"/>
                </a:schemeClr>
              </a:solidFill>
            </a:endParaRPr>
          </a:p>
          <a:p>
            <a:pPr marL="0" indent="0">
              <a:buNone/>
            </a:pPr>
            <a:r>
              <a:rPr lang="pt-BR" b="1" dirty="0" smtClean="0">
                <a:solidFill>
                  <a:schemeClr val="accent2">
                    <a:lumMod val="75000"/>
                  </a:schemeClr>
                </a:solidFill>
              </a:rPr>
              <a:t>public </a:t>
            </a:r>
            <a:r>
              <a:rPr lang="pt-BR" b="1" dirty="0">
                <a:solidFill>
                  <a:schemeClr val="accent2">
                    <a:lumMod val="75000"/>
                  </a:schemeClr>
                </a:solidFill>
              </a:rPr>
              <a:t>int add(int num1, int num2, int num3) {return </a:t>
            </a:r>
            <a:r>
              <a:rPr lang="pt-BR" b="1" dirty="0" smtClean="0">
                <a:solidFill>
                  <a:schemeClr val="accent2">
                    <a:lumMod val="75000"/>
                  </a:schemeClr>
                </a:solidFill>
              </a:rPr>
              <a:t>      num1+num2+num2;}</a:t>
            </a:r>
          </a:p>
          <a:p>
            <a:pPr marL="0" indent="0">
              <a:buNone/>
            </a:pPr>
            <a:endParaRPr lang="pt-BR" b="1" dirty="0">
              <a:solidFill>
                <a:schemeClr val="accent2">
                  <a:lumMod val="75000"/>
                </a:schemeClr>
              </a:solidFill>
            </a:endParaRPr>
          </a:p>
          <a:p>
            <a:pPr marL="0" indent="0">
              <a:buNone/>
            </a:pPr>
            <a:r>
              <a:rPr lang="en-GB" dirty="0"/>
              <a:t>}</a:t>
            </a:r>
          </a:p>
          <a:p>
            <a:endParaRPr lang="en-GB" dirty="0"/>
          </a:p>
          <a:p>
            <a:pPr marL="0" indent="0">
              <a:buNone/>
            </a:pPr>
            <a:r>
              <a:rPr lang="en-GB" b="1" dirty="0"/>
              <a:t>class </a:t>
            </a:r>
            <a:r>
              <a:rPr lang="en-GB" b="1" dirty="0" err="1"/>
              <a:t>mainClass</a:t>
            </a:r>
            <a:r>
              <a:rPr lang="en-GB" b="1" dirty="0"/>
              <a:t>{</a:t>
            </a:r>
          </a:p>
          <a:p>
            <a:pPr marL="0" indent="0">
              <a:buNone/>
            </a:pPr>
            <a:r>
              <a:rPr lang="en-GB" b="1" dirty="0"/>
              <a:t>public static void main(String[] </a:t>
            </a:r>
            <a:r>
              <a:rPr lang="en-GB" b="1" dirty="0" err="1"/>
              <a:t>args</a:t>
            </a:r>
            <a:r>
              <a:rPr lang="en-GB" b="1" dirty="0"/>
              <a:t>) {</a:t>
            </a:r>
          </a:p>
          <a:p>
            <a:pPr marL="0" indent="0">
              <a:buNone/>
            </a:pPr>
            <a:r>
              <a:rPr lang="en-GB" dirty="0" smtClean="0"/>
              <a:t>    Adder </a:t>
            </a:r>
            <a:r>
              <a:rPr lang="en-GB" dirty="0" err="1"/>
              <a:t>obj</a:t>
            </a:r>
            <a:r>
              <a:rPr lang="en-GB" dirty="0"/>
              <a:t> = </a:t>
            </a:r>
            <a:r>
              <a:rPr lang="en-GB" b="1" dirty="0"/>
              <a:t>new Adder();</a:t>
            </a:r>
          </a:p>
          <a:p>
            <a:pPr marL="0" indent="0">
              <a:buNone/>
            </a:pPr>
            <a:r>
              <a:rPr lang="en-GB" dirty="0" smtClean="0"/>
              <a:t>    </a:t>
            </a:r>
            <a:r>
              <a:rPr lang="en-GB" dirty="0" err="1" smtClean="0">
                <a:solidFill>
                  <a:srgbClr val="00B050"/>
                </a:solidFill>
              </a:rPr>
              <a:t>obj.add</a:t>
            </a:r>
            <a:r>
              <a:rPr lang="en-GB" dirty="0" smtClean="0">
                <a:solidFill>
                  <a:srgbClr val="00B050"/>
                </a:solidFill>
              </a:rPr>
              <a:t>(2,4</a:t>
            </a:r>
            <a:r>
              <a:rPr lang="en-GB" dirty="0">
                <a:solidFill>
                  <a:srgbClr val="00B050"/>
                </a:solidFill>
              </a:rPr>
              <a:t>);</a:t>
            </a:r>
          </a:p>
          <a:p>
            <a:pPr marL="0" indent="0">
              <a:buNone/>
            </a:pPr>
            <a:r>
              <a:rPr lang="en-GB" dirty="0" smtClean="0">
                <a:solidFill>
                  <a:srgbClr val="00B050"/>
                </a:solidFill>
              </a:rPr>
              <a:t>    </a:t>
            </a:r>
            <a:r>
              <a:rPr lang="en-GB" dirty="0" err="1" smtClean="0">
                <a:solidFill>
                  <a:srgbClr val="00B050"/>
                </a:solidFill>
              </a:rPr>
              <a:t>obj.add</a:t>
            </a:r>
            <a:r>
              <a:rPr lang="en-GB" dirty="0" smtClean="0">
                <a:solidFill>
                  <a:srgbClr val="00B050"/>
                </a:solidFill>
              </a:rPr>
              <a:t>(2,4,6</a:t>
            </a:r>
            <a:r>
              <a:rPr lang="en-GB" dirty="0">
                <a:solidFill>
                  <a:srgbClr val="00B050"/>
                </a:solidFill>
              </a:rPr>
              <a:t>);</a:t>
            </a:r>
          </a:p>
          <a:p>
            <a:pPr marL="0" indent="0">
              <a:buNone/>
            </a:pPr>
            <a:r>
              <a:rPr lang="en-GB" dirty="0" smtClean="0"/>
              <a:t>  }</a:t>
            </a:r>
            <a:endParaRPr lang="en-GB" dirty="0"/>
          </a:p>
          <a:p>
            <a:pPr marL="0" indent="0">
              <a:buNone/>
            </a:pPr>
            <a:r>
              <a:rPr lang="en-GB" dirty="0"/>
              <a:t>}</a:t>
            </a:r>
          </a:p>
        </p:txBody>
      </p:sp>
      <p:sp>
        <p:nvSpPr>
          <p:cNvPr id="4" name="Slide Number Placeholder 3"/>
          <p:cNvSpPr>
            <a:spLocks noGrp="1"/>
          </p:cNvSpPr>
          <p:nvPr>
            <p:ph type="sldNum" sz="quarter" idx="15"/>
          </p:nvPr>
        </p:nvSpPr>
        <p:spPr/>
        <p:txBody>
          <a:bodyPr/>
          <a:lstStyle/>
          <a:p>
            <a:fld id="{C1929137-4854-4387-85BB-2F28C6B4B150}" type="slidenum">
              <a:rPr lang="en-US" smtClean="0"/>
              <a:pPr/>
              <a:t>22</a:t>
            </a:fld>
            <a:endParaRPr lang="en-US"/>
          </a:p>
        </p:txBody>
      </p:sp>
      <p:sp>
        <p:nvSpPr>
          <p:cNvPr id="5" name="Content Placeholder 2"/>
          <p:cNvSpPr txBox="1">
            <a:spLocks/>
          </p:cNvSpPr>
          <p:nvPr/>
        </p:nvSpPr>
        <p:spPr>
          <a:xfrm>
            <a:off x="4672012" y="1752600"/>
            <a:ext cx="4357689" cy="4873752"/>
          </a:xfrm>
          <a:prstGeom prst="rect">
            <a:avLst/>
          </a:prstGeom>
        </p:spPr>
        <p:txBody>
          <a:bodyPr vert="horz">
            <a:normAutofit fontScale="92500" lnSpcReduction="20000"/>
          </a:bodyPr>
          <a:lstStyle>
            <a:lvl1pPr marL="205740" indent="-205740" algn="l" rtl="0" eaLnBrk="1" latinLnBrk="0" hangingPunct="1">
              <a:spcBef>
                <a:spcPts val="450"/>
              </a:spcBef>
              <a:buClr>
                <a:schemeClr val="accent1"/>
              </a:buClr>
              <a:buSzPct val="70000"/>
              <a:buFont typeface="Wingdings"/>
              <a:buChar char=""/>
              <a:defRPr kumimoji="0" sz="1800" kern="1200">
                <a:solidFill>
                  <a:schemeClr val="tx1"/>
                </a:solidFill>
                <a:latin typeface="+mn-lt"/>
                <a:ea typeface="+mn-ea"/>
                <a:cs typeface="+mn-cs"/>
              </a:defRPr>
            </a:lvl1pPr>
            <a:lvl2pPr marL="480060" indent="-205740" algn="l" rtl="0" eaLnBrk="1" latinLnBrk="0" hangingPunct="1">
              <a:spcBef>
                <a:spcPct val="20000"/>
              </a:spcBef>
              <a:buClr>
                <a:schemeClr val="accent1"/>
              </a:buClr>
              <a:buSzPct val="80000"/>
              <a:buFont typeface="Wingdings 2"/>
              <a:buChar char=""/>
              <a:defRPr kumimoji="0" sz="1575" kern="1200">
                <a:solidFill>
                  <a:schemeClr val="tx1"/>
                </a:solidFill>
                <a:latin typeface="+mn-lt"/>
                <a:ea typeface="+mn-ea"/>
                <a:cs typeface="+mn-cs"/>
              </a:defRPr>
            </a:lvl2pPr>
            <a:lvl3pPr marL="685800" indent="-137160" algn="l" rtl="0" eaLnBrk="1" latinLnBrk="0" hangingPunct="1">
              <a:spcBef>
                <a:spcPct val="20000"/>
              </a:spcBef>
              <a:buClr>
                <a:schemeClr val="accent1">
                  <a:shade val="75000"/>
                </a:schemeClr>
              </a:buClr>
              <a:buSzPct val="60000"/>
              <a:buFont typeface="Wingdings"/>
              <a:buChar char=""/>
              <a:defRPr kumimoji="0" sz="1350" kern="1200">
                <a:solidFill>
                  <a:schemeClr val="tx1"/>
                </a:solidFill>
                <a:latin typeface="+mn-lt"/>
                <a:ea typeface="+mn-ea"/>
                <a:cs typeface="+mn-cs"/>
              </a:defRPr>
            </a:lvl3pPr>
            <a:lvl4pPr marL="891540" indent="-137160" algn="l" rtl="0" eaLnBrk="1" latinLnBrk="0" hangingPunct="1">
              <a:spcBef>
                <a:spcPct val="20000"/>
              </a:spcBef>
              <a:buClr>
                <a:schemeClr val="accent1">
                  <a:tint val="60000"/>
                </a:schemeClr>
              </a:buClr>
              <a:buSzPct val="60000"/>
              <a:buFont typeface="Wingdings"/>
              <a:buChar char=""/>
              <a:defRPr kumimoji="0" sz="1350" kern="1200">
                <a:solidFill>
                  <a:schemeClr val="tx1"/>
                </a:solidFill>
                <a:latin typeface="+mn-lt"/>
                <a:ea typeface="+mn-ea"/>
                <a:cs typeface="+mn-cs"/>
              </a:defRPr>
            </a:lvl4pPr>
            <a:lvl5pPr marL="1097280" indent="-137160" algn="l" rtl="0" eaLnBrk="1" latinLnBrk="0" hangingPunct="1">
              <a:spcBef>
                <a:spcPct val="20000"/>
              </a:spcBef>
              <a:buClr>
                <a:schemeClr val="accent2">
                  <a:tint val="60000"/>
                </a:schemeClr>
              </a:buClr>
              <a:buSzPct val="68000"/>
              <a:buFont typeface="Wingdings 2"/>
              <a:buChar char=""/>
              <a:defRPr kumimoji="0" sz="1200" kern="1200">
                <a:solidFill>
                  <a:schemeClr val="tx1"/>
                </a:solidFill>
                <a:latin typeface="+mn-lt"/>
                <a:ea typeface="+mn-ea"/>
                <a:cs typeface="+mn-cs"/>
              </a:defRPr>
            </a:lvl5pPr>
            <a:lvl6pPr marL="1303020" indent="-137160" algn="l" rtl="0" eaLnBrk="1" latinLnBrk="0" hangingPunct="1">
              <a:spcBef>
                <a:spcPct val="20000"/>
              </a:spcBef>
              <a:buClr>
                <a:schemeClr val="accent1"/>
              </a:buClr>
              <a:buChar char="•"/>
              <a:defRPr kumimoji="0" sz="1200" kern="1200">
                <a:solidFill>
                  <a:schemeClr val="tx2"/>
                </a:solidFill>
                <a:latin typeface="+mn-lt"/>
                <a:ea typeface="+mn-ea"/>
                <a:cs typeface="+mn-cs"/>
              </a:defRPr>
            </a:lvl6pPr>
            <a:lvl7pPr marL="1508760" indent="-137160" algn="l" rtl="0" eaLnBrk="1" latinLnBrk="0" hangingPunct="1">
              <a:spcBef>
                <a:spcPct val="20000"/>
              </a:spcBef>
              <a:buClr>
                <a:schemeClr val="accent1">
                  <a:tint val="60000"/>
                </a:schemeClr>
              </a:buClr>
              <a:buSzPct val="60000"/>
              <a:buFont typeface="Wingdings"/>
              <a:buChar char=""/>
              <a:defRPr kumimoji="0" sz="1050" kern="1200" baseline="0">
                <a:solidFill>
                  <a:schemeClr val="tx2"/>
                </a:solidFill>
                <a:latin typeface="+mn-lt"/>
                <a:ea typeface="+mn-ea"/>
                <a:cs typeface="+mn-cs"/>
              </a:defRPr>
            </a:lvl7pPr>
            <a:lvl8pPr marL="1714500" indent="-137160" algn="l" rtl="0" eaLnBrk="1" latinLnBrk="0" hangingPunct="1">
              <a:spcBef>
                <a:spcPct val="20000"/>
              </a:spcBef>
              <a:buClr>
                <a:schemeClr val="accent2"/>
              </a:buClr>
              <a:buChar char="•"/>
              <a:defRPr kumimoji="0" sz="1050" kern="1200" cap="small" baseline="0">
                <a:solidFill>
                  <a:schemeClr val="tx2"/>
                </a:solidFill>
                <a:latin typeface="+mn-lt"/>
                <a:ea typeface="+mn-ea"/>
                <a:cs typeface="+mn-cs"/>
              </a:defRPr>
            </a:lvl8pPr>
            <a:lvl9pPr marL="1920240" indent="-137160" algn="l" rtl="0" eaLnBrk="1" latinLnBrk="0" hangingPunct="1">
              <a:spcBef>
                <a:spcPct val="20000"/>
              </a:spcBef>
              <a:buClr>
                <a:schemeClr val="accent1">
                  <a:shade val="75000"/>
                </a:schemeClr>
              </a:buClr>
              <a:buChar char="•"/>
              <a:defRPr kumimoji="0" sz="1050" kern="1200" baseline="0">
                <a:solidFill>
                  <a:schemeClr val="tx2"/>
                </a:solidFill>
                <a:latin typeface="+mn-lt"/>
                <a:ea typeface="+mn-ea"/>
                <a:cs typeface="+mn-cs"/>
              </a:defRPr>
            </a:lvl9pPr>
          </a:lstStyle>
          <a:p>
            <a:pPr marL="0" indent="0">
              <a:buNone/>
            </a:pPr>
            <a:r>
              <a:rPr lang="en-GB" b="1" dirty="0"/>
              <a:t>class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a:t>
            </a:r>
            <a:r>
              <a:rPr lang="en-GB" b="1" i="1" dirty="0" smtClean="0">
                <a:solidFill>
                  <a:schemeClr val="accent2">
                    <a:lumMod val="75000"/>
                  </a:schemeClr>
                </a:solidFill>
              </a:rPr>
              <a:t>  Vehicle");}</a:t>
            </a:r>
          </a:p>
          <a:p>
            <a:pPr marL="0" indent="0">
              <a:buNone/>
            </a:pPr>
            <a:r>
              <a:rPr lang="en-GB" dirty="0" smtClean="0"/>
              <a:t>}</a:t>
            </a:r>
            <a:endParaRPr lang="en-GB" dirty="0"/>
          </a:p>
          <a:p>
            <a:endParaRPr lang="en-GB" dirty="0"/>
          </a:p>
          <a:p>
            <a:pPr marL="0" indent="0">
              <a:buNone/>
            </a:pPr>
            <a:r>
              <a:rPr lang="en-GB" b="1" dirty="0" smtClean="0"/>
              <a:t>class </a:t>
            </a:r>
            <a:r>
              <a:rPr lang="en-GB" b="1" dirty="0">
                <a:solidFill>
                  <a:srgbClr val="FF0000"/>
                </a:solidFill>
              </a:rPr>
              <a:t>Bike</a:t>
            </a:r>
            <a:r>
              <a:rPr lang="en-GB" b="1" dirty="0"/>
              <a:t> extends </a:t>
            </a:r>
            <a:r>
              <a:rPr lang="en-GB" b="1" dirty="0">
                <a:solidFill>
                  <a:srgbClr val="FF0000"/>
                </a:solidFill>
              </a:rPr>
              <a:t>Vehicle</a:t>
            </a:r>
            <a:r>
              <a:rPr lang="en-GB" b="1" dirty="0"/>
              <a:t>{</a:t>
            </a:r>
          </a:p>
          <a:p>
            <a:pPr marL="0" indent="0">
              <a:buNone/>
            </a:pPr>
            <a:r>
              <a:rPr lang="en-GB" b="1" dirty="0" smtClean="0"/>
              <a:t> </a:t>
            </a:r>
            <a:r>
              <a:rPr lang="en-GB" b="1" dirty="0" smtClean="0">
                <a:solidFill>
                  <a:schemeClr val="accent2">
                    <a:lumMod val="75000"/>
                  </a:schemeClr>
                </a:solidFill>
              </a:rPr>
              <a:t>void </a:t>
            </a:r>
            <a:r>
              <a:rPr lang="en-GB" b="1" dirty="0">
                <a:solidFill>
                  <a:schemeClr val="accent2">
                    <a:lumMod val="75000"/>
                  </a:schemeClr>
                </a:solidFill>
              </a:rPr>
              <a:t>run() {</a:t>
            </a:r>
            <a:r>
              <a:rPr lang="en-GB" b="1" dirty="0" err="1">
                <a:solidFill>
                  <a:schemeClr val="accent2">
                    <a:lumMod val="75000"/>
                  </a:schemeClr>
                </a:solidFill>
              </a:rPr>
              <a:t>System.</a:t>
            </a:r>
            <a:r>
              <a:rPr lang="en-GB" b="1" i="1" dirty="0" err="1">
                <a:solidFill>
                  <a:schemeClr val="accent2">
                    <a:lumMod val="75000"/>
                  </a:schemeClr>
                </a:solidFill>
              </a:rPr>
              <a:t>out.println</a:t>
            </a:r>
            <a:r>
              <a:rPr lang="en-GB" b="1" i="1" dirty="0">
                <a:solidFill>
                  <a:schemeClr val="accent2">
                    <a:lumMod val="75000"/>
                  </a:schemeClr>
                </a:solidFill>
              </a:rPr>
              <a:t>("in Bike");}</a:t>
            </a:r>
          </a:p>
          <a:p>
            <a:pPr marL="0" indent="0">
              <a:buNone/>
            </a:pPr>
            <a:r>
              <a:rPr lang="en-GB" dirty="0"/>
              <a:t>}</a:t>
            </a:r>
          </a:p>
          <a:p>
            <a:pPr marL="0" indent="0">
              <a:buNone/>
            </a:pPr>
            <a:endParaRPr lang="en-US" dirty="0" smtClean="0">
              <a:solidFill>
                <a:srgbClr val="000000"/>
              </a:solidFill>
              <a:latin typeface="verdana" panose="020B0604030504040204" pitchFamily="34" charset="0"/>
            </a:endParaRPr>
          </a:p>
          <a:p>
            <a:pPr marL="0" indent="0">
              <a:buNone/>
            </a:pPr>
            <a:r>
              <a:rPr lang="en-GB" b="1" dirty="0"/>
              <a:t>class </a:t>
            </a:r>
            <a:r>
              <a:rPr lang="en-GB" b="1" dirty="0" err="1"/>
              <a:t>mainClass</a:t>
            </a:r>
            <a:r>
              <a:rPr lang="en-GB" b="1" dirty="0"/>
              <a:t>{</a:t>
            </a:r>
          </a:p>
          <a:p>
            <a:pPr marL="0" indent="0">
              <a:buNone/>
            </a:pPr>
            <a:r>
              <a:rPr lang="en-GB" b="1" dirty="0" smtClean="0"/>
              <a:t> public </a:t>
            </a:r>
            <a:r>
              <a:rPr lang="en-GB" b="1" dirty="0"/>
              <a:t>static void main(String[] </a:t>
            </a:r>
            <a:r>
              <a:rPr lang="en-GB" b="1" dirty="0" err="1"/>
              <a:t>args</a:t>
            </a:r>
            <a:r>
              <a:rPr lang="en-GB" b="1" dirty="0"/>
              <a:t>) {</a:t>
            </a:r>
          </a:p>
          <a:p>
            <a:pPr marL="0" indent="0">
              <a:buNone/>
            </a:pPr>
            <a:r>
              <a:rPr lang="en-GB" dirty="0" smtClean="0"/>
              <a:t>    Bike </a:t>
            </a:r>
            <a:r>
              <a:rPr lang="en-GB" dirty="0" err="1"/>
              <a:t>obj</a:t>
            </a:r>
            <a:r>
              <a:rPr lang="en-GB" dirty="0"/>
              <a:t> = </a:t>
            </a:r>
            <a:r>
              <a:rPr lang="en-GB" b="1" dirty="0"/>
              <a:t>new Bike();</a:t>
            </a:r>
          </a:p>
          <a:p>
            <a:pPr marL="0" indent="0">
              <a:buNone/>
            </a:pPr>
            <a:r>
              <a:rPr lang="en-GB" dirty="0" smtClean="0"/>
              <a:t>    </a:t>
            </a:r>
            <a:r>
              <a:rPr lang="en-GB" dirty="0" err="1" smtClean="0">
                <a:solidFill>
                  <a:srgbClr val="00B050"/>
                </a:solidFill>
              </a:rPr>
              <a:t>obj.run</a:t>
            </a:r>
            <a:r>
              <a:rPr lang="en-GB" dirty="0">
                <a:solidFill>
                  <a:srgbClr val="00B050"/>
                </a:solidFill>
              </a:rPr>
              <a:t>();</a:t>
            </a:r>
          </a:p>
          <a:p>
            <a:pPr marL="0" indent="0">
              <a:buNone/>
            </a:pPr>
            <a:r>
              <a:rPr lang="en-GB" dirty="0" smtClean="0"/>
              <a:t>  }</a:t>
            </a:r>
            <a:endParaRPr lang="en-GB" dirty="0"/>
          </a:p>
          <a:p>
            <a:pPr marL="0" indent="0">
              <a:buNone/>
            </a:pPr>
            <a:r>
              <a:rPr lang="en-GB" dirty="0"/>
              <a:t>}</a:t>
            </a:r>
            <a:endParaRPr lang="en-US" dirty="0">
              <a:solidFill>
                <a:srgbClr val="000000"/>
              </a:solidFill>
              <a:latin typeface="verdana" panose="020B0604030504040204" pitchFamily="34" charset="0"/>
            </a:endParaRPr>
          </a:p>
        </p:txBody>
      </p:sp>
      <p:sp>
        <p:nvSpPr>
          <p:cNvPr id="7" name="Rectangle 6"/>
          <p:cNvSpPr/>
          <p:nvPr/>
        </p:nvSpPr>
        <p:spPr>
          <a:xfrm>
            <a:off x="696912" y="5057775"/>
            <a:ext cx="2672755" cy="471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64905" y="5307806"/>
            <a:ext cx="1521619" cy="2857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0" y="-47626"/>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fontAlgn="t">
              <a:spcBef>
                <a:spcPts val="1000"/>
              </a:spcBef>
            </a:pPr>
            <a:r>
              <a:rPr lang="en-US" b="1" dirty="0">
                <a:solidFill>
                  <a:schemeClr val="tx1">
                    <a:lumMod val="95000"/>
                    <a:lumOff val="5000"/>
                  </a:schemeClr>
                </a:solidFill>
                <a:latin typeface="Calibri" pitchFamily="34" charset="0"/>
                <a:cs typeface="Calibri" pitchFamily="34" charset="0"/>
              </a:rPr>
              <a:t>Compile time Polymorphism</a:t>
            </a:r>
          </a:p>
        </p:txBody>
      </p:sp>
      <p:sp>
        <p:nvSpPr>
          <p:cNvPr id="11" name="Cloud Callout 10"/>
          <p:cNvSpPr/>
          <p:nvPr/>
        </p:nvSpPr>
        <p:spPr>
          <a:xfrm>
            <a:off x="4529137" y="-122238"/>
            <a:ext cx="4365030" cy="2108200"/>
          </a:xfrm>
          <a:prstGeom prst="cloudCallout">
            <a:avLst>
              <a:gd name="adj1" fmla="val -13238"/>
              <a:gd name="adj2" fmla="val 122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alibri" pitchFamily="34" charset="0"/>
                <a:cs typeface="Calibri" pitchFamily="34" charset="0"/>
              </a:rPr>
              <a:t>Runtime Polymorphism</a:t>
            </a:r>
          </a:p>
          <a:p>
            <a:pPr algn="ctr"/>
            <a:endParaRPr lang="en-US" b="1" dirty="0">
              <a:solidFill>
                <a:schemeClr val="tx1">
                  <a:lumMod val="95000"/>
                  <a:lumOff val="5000"/>
                </a:schemeClr>
              </a:solidFill>
            </a:endParaRPr>
          </a:p>
        </p:txBody>
      </p:sp>
    </p:spTree>
    <p:extLst>
      <p:ext uri="{BB962C8B-B14F-4D97-AF65-F5344CB8AC3E}">
        <p14:creationId xmlns:p14="http://schemas.microsoft.com/office/powerpoint/2010/main" val="350285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81D70-D12A-4B67-A428-6E028ABDF5E5}"/>
              </a:ext>
            </a:extLst>
          </p:cNvPr>
          <p:cNvSpPr>
            <a:spLocks noGrp="1"/>
          </p:cNvSpPr>
          <p:nvPr>
            <p:ph type="title"/>
          </p:nvPr>
        </p:nvSpPr>
        <p:spPr/>
        <p:txBody>
          <a:bodyPr/>
          <a:lstStyle/>
          <a:p>
            <a:r>
              <a:rPr lang="en-US" dirty="0"/>
              <a:t>Super keyword</a:t>
            </a:r>
          </a:p>
        </p:txBody>
      </p:sp>
      <p:sp>
        <p:nvSpPr>
          <p:cNvPr id="3" name="Content Placeholder 2">
            <a:extLst>
              <a:ext uri="{FF2B5EF4-FFF2-40B4-BE49-F238E27FC236}">
                <a16:creationId xmlns:a16="http://schemas.microsoft.com/office/drawing/2014/main" xmlns="" id="{BF1A44B9-7558-446A-AEE8-5AFC98020D39}"/>
              </a:ext>
            </a:extLst>
          </p:cNvPr>
          <p:cNvSpPr>
            <a:spLocks noGrp="1"/>
          </p:cNvSpPr>
          <p:nvPr>
            <p:ph sz="quarter" idx="1"/>
          </p:nvPr>
        </p:nvSpPr>
        <p:spPr>
          <a:xfrm>
            <a:off x="457200" y="1590675"/>
            <a:ext cx="7886700" cy="4883277"/>
          </a:xfrm>
        </p:spPr>
        <p:txBody>
          <a:bodyPr>
            <a:normAutofit/>
          </a:bodyPr>
          <a:lstStyle/>
          <a:p>
            <a:pPr>
              <a:spcAft>
                <a:spcPts val="1000"/>
              </a:spcAft>
            </a:pPr>
            <a:r>
              <a:rPr lang="en-US" sz="2000" b="1" u="sng" dirty="0"/>
              <a:t>Super keyword can be used to:</a:t>
            </a:r>
          </a:p>
          <a:p>
            <a:pPr marL="617220" lvl="1" indent="-342900">
              <a:spcAft>
                <a:spcPts val="500"/>
              </a:spcAft>
              <a:buFont typeface="+mj-lt"/>
              <a:buAutoNum type="arabicPeriod"/>
            </a:pPr>
            <a:r>
              <a:rPr lang="en-US" sz="2000" dirty="0"/>
              <a:t>Refer immediate parent class instance variable.</a:t>
            </a:r>
          </a:p>
          <a:p>
            <a:pPr marL="617220" lvl="1" indent="-342900">
              <a:spcAft>
                <a:spcPts val="500"/>
              </a:spcAft>
              <a:buFont typeface="+mj-lt"/>
              <a:buAutoNum type="arabicPeriod"/>
            </a:pPr>
            <a:r>
              <a:rPr lang="en-US" sz="2000" dirty="0"/>
              <a:t>Invoke immediate parent class method.</a:t>
            </a:r>
          </a:p>
          <a:p>
            <a:pPr marL="617220" lvl="1" indent="-342900">
              <a:spcAft>
                <a:spcPts val="500"/>
              </a:spcAft>
              <a:buFont typeface="+mj-lt"/>
              <a:buAutoNum type="arabicPeriod"/>
            </a:pPr>
            <a:r>
              <a:rPr lang="en-US" sz="2000" dirty="0"/>
              <a:t>super() can be used to invoke immediate parent class constructor.</a:t>
            </a:r>
          </a:p>
        </p:txBody>
      </p:sp>
      <p:sp>
        <p:nvSpPr>
          <p:cNvPr id="4" name="Slide Number Placeholder 3">
            <a:extLst>
              <a:ext uri="{FF2B5EF4-FFF2-40B4-BE49-F238E27FC236}">
                <a16:creationId xmlns:a16="http://schemas.microsoft.com/office/drawing/2014/main" xmlns="" id="{57844B06-0157-44D8-8F2F-D38F9379493E}"/>
              </a:ext>
            </a:extLst>
          </p:cNvPr>
          <p:cNvSpPr>
            <a:spLocks noGrp="1"/>
          </p:cNvSpPr>
          <p:nvPr>
            <p:ph type="sldNum" sz="quarter" idx="15"/>
          </p:nvPr>
        </p:nvSpPr>
        <p:spPr/>
        <p:txBody>
          <a:bodyPr/>
          <a:lstStyle/>
          <a:p>
            <a:fld id="{C1929137-4854-4387-85BB-2F28C6B4B150}" type="slidenum">
              <a:rPr lang="en-US" smtClean="0"/>
              <a:pPr/>
              <a:t>23</a:t>
            </a:fld>
            <a:endParaRPr lang="en-US"/>
          </a:p>
        </p:txBody>
      </p:sp>
    </p:spTree>
    <p:extLst>
      <p:ext uri="{BB962C8B-B14F-4D97-AF65-F5344CB8AC3E}">
        <p14:creationId xmlns:p14="http://schemas.microsoft.com/office/powerpoint/2010/main" val="91433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DF0CE-9246-43D7-8984-3AF3C979941C}"/>
              </a:ext>
            </a:extLst>
          </p:cNvPr>
          <p:cNvSpPr>
            <a:spLocks noGrp="1"/>
          </p:cNvSpPr>
          <p:nvPr>
            <p:ph type="title"/>
          </p:nvPr>
        </p:nvSpPr>
        <p:spPr>
          <a:xfrm>
            <a:off x="457200" y="274638"/>
            <a:ext cx="8162144" cy="1143000"/>
          </a:xfrm>
        </p:spPr>
        <p:txBody>
          <a:bodyPr>
            <a:normAutofit/>
          </a:bodyPr>
          <a:lstStyle/>
          <a:p>
            <a:r>
              <a:rPr lang="en-US" dirty="0"/>
              <a:t>1) to refer immediate parent class instance variable</a:t>
            </a:r>
            <a:br>
              <a:rPr lang="en-US" dirty="0"/>
            </a:br>
            <a:endParaRPr lang="en-US" dirty="0"/>
          </a:p>
        </p:txBody>
      </p:sp>
      <p:sp>
        <p:nvSpPr>
          <p:cNvPr id="3" name="Content Placeholder 2">
            <a:extLst>
              <a:ext uri="{FF2B5EF4-FFF2-40B4-BE49-F238E27FC236}">
                <a16:creationId xmlns:a16="http://schemas.microsoft.com/office/drawing/2014/main" xmlns="" id="{CBE40F0E-3B2E-48D4-88D8-38A06C678445}"/>
              </a:ext>
            </a:extLst>
          </p:cNvPr>
          <p:cNvSpPr>
            <a:spLocks noGrp="1"/>
          </p:cNvSpPr>
          <p:nvPr>
            <p:ph sz="quarter" idx="1"/>
          </p:nvPr>
        </p:nvSpPr>
        <p:spPr>
          <a:xfrm>
            <a:off x="323539" y="1333500"/>
            <a:ext cx="7953375" cy="5391150"/>
          </a:xfrm>
        </p:spPr>
        <p:txBody>
          <a:bodyPr>
            <a:noAutofit/>
          </a:bodyPr>
          <a:lstStyle/>
          <a:p>
            <a:pPr lvl="0">
              <a:buClr>
                <a:srgbClr val="FE8637"/>
              </a:buClr>
            </a:pPr>
            <a:r>
              <a:rPr lang="en-US" sz="1700" dirty="0">
                <a:solidFill>
                  <a:prstClr val="black"/>
                </a:solidFill>
              </a:rPr>
              <a:t>We can use super keyword to access the data member or field of parent class. </a:t>
            </a:r>
            <a:r>
              <a:rPr lang="en-US" sz="1700" b="1" i="1" dirty="0">
                <a:solidFill>
                  <a:prstClr val="black"/>
                </a:solidFill>
              </a:rPr>
              <a:t>Especially</a:t>
            </a:r>
            <a:r>
              <a:rPr lang="en-US" sz="1700" dirty="0">
                <a:solidFill>
                  <a:prstClr val="black"/>
                </a:solidFill>
              </a:rPr>
              <a:t> if parent class and child class </a:t>
            </a:r>
            <a:r>
              <a:rPr lang="en-US" sz="1700" b="1" dirty="0">
                <a:solidFill>
                  <a:srgbClr val="FF0000"/>
                </a:solidFill>
              </a:rPr>
              <a:t>have same fields, so to resolve the ambiguity.</a:t>
            </a:r>
          </a:p>
          <a:p>
            <a:pPr marL="0" indent="0">
              <a:buNone/>
            </a:pPr>
            <a:endParaRPr lang="en-US" sz="1700" b="1" dirty="0">
              <a:solidFill>
                <a:srgbClr val="006699"/>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Animal</a:t>
            </a:r>
          </a:p>
          <a:p>
            <a:pPr marL="0" indent="0">
              <a:buNone/>
            </a:pP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String </a:t>
            </a:r>
            <a:r>
              <a:rPr lang="en-US" sz="1700" dirty="0">
                <a:solidFill>
                  <a:srgbClr val="FF0000"/>
                </a:solidFill>
                <a:latin typeface="verdana" panose="020B0604030504040204" pitchFamily="34" charset="0"/>
              </a:rPr>
              <a:t>color</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"white"</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a:t>
            </a:r>
          </a:p>
          <a:p>
            <a:pPr marL="0" indent="0">
              <a:buNone/>
            </a:pPr>
            <a:endParaRPr lang="en-US" sz="1700" dirty="0">
              <a:solidFill>
                <a:srgbClr val="000000"/>
              </a:solidFill>
              <a:latin typeface="verdana" panose="020B0604030504040204" pitchFamily="34" charset="0"/>
            </a:endParaRPr>
          </a:p>
          <a:p>
            <a:pPr marL="0" indent="0">
              <a:buNone/>
            </a:pPr>
            <a:endParaRPr lang="en-US" sz="1700" b="1" dirty="0">
              <a:solidFill>
                <a:srgbClr val="006699"/>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Dog </a:t>
            </a:r>
            <a:r>
              <a:rPr lang="en-US" sz="1700" b="1" dirty="0">
                <a:solidFill>
                  <a:srgbClr val="006699"/>
                </a:solidFill>
                <a:latin typeface="verdana" panose="020B0604030504040204" pitchFamily="34" charset="0"/>
              </a:rPr>
              <a:t>extends</a:t>
            </a:r>
            <a:r>
              <a:rPr lang="en-US" sz="1700" dirty="0">
                <a:solidFill>
                  <a:srgbClr val="000000"/>
                </a:solidFill>
                <a:latin typeface="verdana" panose="020B0604030504040204" pitchFamily="34" charset="0"/>
              </a:rPr>
              <a:t> Animal{  </a:t>
            </a:r>
          </a:p>
          <a:p>
            <a:pPr marL="0" indent="0">
              <a:buNone/>
            </a:pPr>
            <a:r>
              <a:rPr lang="en-US" sz="1700" dirty="0">
                <a:solidFill>
                  <a:srgbClr val="000000"/>
                </a:solidFill>
                <a:latin typeface="verdana" panose="020B0604030504040204" pitchFamily="34" charset="0"/>
              </a:rPr>
              <a:t>String </a:t>
            </a:r>
            <a:r>
              <a:rPr lang="en-US" sz="1700" dirty="0">
                <a:solidFill>
                  <a:srgbClr val="FF0000"/>
                </a:solidFill>
                <a:latin typeface="verdana" panose="020B0604030504040204" pitchFamily="34" charset="0"/>
              </a:rPr>
              <a:t>color</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"black"</a:t>
            </a:r>
            <a:r>
              <a:rPr lang="en-US" sz="1700" dirty="0">
                <a:solidFill>
                  <a:srgbClr val="000000"/>
                </a:solidFill>
                <a:latin typeface="verdana" panose="020B0604030504040204" pitchFamily="34" charset="0"/>
              </a:rPr>
              <a:t>;  </a:t>
            </a:r>
          </a:p>
          <a:p>
            <a:pPr marL="0" indent="0">
              <a:buNone/>
            </a:pPr>
            <a:endParaRPr lang="en-US" sz="1700" b="1" dirty="0">
              <a:solidFill>
                <a:srgbClr val="006699"/>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printColor</a:t>
            </a:r>
            <a:r>
              <a:rPr lang="en-US" sz="1700" dirty="0">
                <a:solidFill>
                  <a:srgbClr val="000000"/>
                </a:solidFill>
                <a:latin typeface="verdana" panose="020B0604030504040204" pitchFamily="34" charset="0"/>
              </a:rPr>
              <a:t>(){  </a:t>
            </a:r>
          </a:p>
          <a:p>
            <a:pPr marL="0" indent="0">
              <a:buNone/>
            </a:pP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(color); </a:t>
            </a:r>
            <a:r>
              <a:rPr lang="en-US" sz="1700" dirty="0">
                <a:solidFill>
                  <a:srgbClr val="008200"/>
                </a:solidFill>
                <a:latin typeface="verdana" panose="020B0604030504040204" pitchFamily="34" charset="0"/>
              </a:rPr>
              <a:t>//prints color of</a:t>
            </a:r>
            <a:r>
              <a:rPr lang="en-US" sz="1700">
                <a:solidFill>
                  <a:srgbClr val="008200"/>
                </a:solidFill>
                <a:latin typeface="verdana" panose="020B0604030504040204" pitchFamily="34" charset="0"/>
              </a:rPr>
              <a:t> Dog</a:t>
            </a:r>
            <a:r>
              <a:rPr lang="en-US" sz="1700" dirty="0">
                <a:solidFill>
                  <a:srgbClr val="008200"/>
                </a:solidFill>
                <a:latin typeface="verdana" panose="020B0604030504040204" pitchFamily="34" charset="0"/>
              </a:rPr>
              <a:t> class “black”</a:t>
            </a:r>
            <a:endParaRPr lang="en-US" sz="1700" dirty="0">
              <a:solidFill>
                <a:srgbClr val="000000"/>
              </a:solidFill>
              <a:latin typeface="verdana" panose="020B0604030504040204" pitchFamily="34" charset="0"/>
            </a:endParaRPr>
          </a:p>
          <a:p>
            <a:pPr marL="0" indent="0">
              <a:buNone/>
            </a:pP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b="1" dirty="0" err="1">
                <a:solidFill>
                  <a:srgbClr val="006699"/>
                </a:solidFill>
                <a:latin typeface="verdana" panose="020B0604030504040204" pitchFamily="34" charset="0"/>
              </a:rPr>
              <a:t>super</a:t>
            </a:r>
            <a:r>
              <a:rPr lang="en-US" sz="1700" dirty="0" err="1">
                <a:solidFill>
                  <a:srgbClr val="000000"/>
                </a:solidFill>
                <a:latin typeface="verdana" panose="020B0604030504040204" pitchFamily="34" charset="0"/>
              </a:rPr>
              <a:t>.color</a:t>
            </a:r>
            <a:r>
              <a:rPr lang="en-US" sz="1700" dirty="0">
                <a:solidFill>
                  <a:srgbClr val="000000"/>
                </a:solidFill>
                <a:latin typeface="verdana" panose="020B0604030504040204" pitchFamily="34" charset="0"/>
              </a:rPr>
              <a:t>);</a:t>
            </a:r>
            <a:r>
              <a:rPr lang="en-US" sz="1700" dirty="0">
                <a:solidFill>
                  <a:srgbClr val="008200"/>
                </a:solidFill>
                <a:latin typeface="verdana" panose="020B0604030504040204" pitchFamily="34" charset="0"/>
              </a:rPr>
              <a:t>//prints color of Animal class ”white”</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 </a:t>
            </a:r>
          </a:p>
          <a:p>
            <a:pPr marL="0" indent="0">
              <a:buNone/>
            </a:pPr>
            <a:endParaRPr lang="en-US" sz="1700" dirty="0">
              <a:solidFill>
                <a:srgbClr val="000000"/>
              </a:solidFill>
              <a:latin typeface="verdana" panose="020B0604030504040204" pitchFamily="34" charset="0"/>
            </a:endParaRPr>
          </a:p>
          <a:p>
            <a:pPr marL="0" indent="0">
              <a:buNone/>
            </a:pPr>
            <a:endParaRPr lang="en-US" sz="1700" dirty="0">
              <a:solidFill>
                <a:srgbClr val="000000"/>
              </a:solidFill>
              <a:latin typeface="verdana" panose="020B0604030504040204" pitchFamily="34" charset="0"/>
            </a:endParaRPr>
          </a:p>
          <a:p>
            <a:pPr marL="0" indent="0">
              <a:buNone/>
            </a:pPr>
            <a:endParaRPr lang="en-US" sz="1700" dirty="0">
              <a:solidFill>
                <a:srgbClr val="000000"/>
              </a:solidFill>
              <a:latin typeface="verdana" panose="020B0604030504040204" pitchFamily="34" charset="0"/>
            </a:endParaRPr>
          </a:p>
          <a:p>
            <a:pPr marL="0" indent="0">
              <a:buNone/>
            </a:pPr>
            <a:r>
              <a:rPr lang="en-US" sz="1700" dirty="0">
                <a:solidFill>
                  <a:srgbClr val="000000"/>
                </a:solidFill>
                <a:latin typeface="verdana" panose="020B0604030504040204" pitchFamily="34" charset="0"/>
              </a:rPr>
              <a:t> </a:t>
            </a:r>
          </a:p>
          <a:p>
            <a:endParaRPr lang="en-US" sz="1700" dirty="0"/>
          </a:p>
        </p:txBody>
      </p:sp>
      <p:sp>
        <p:nvSpPr>
          <p:cNvPr id="4" name="Rectangle 3">
            <a:extLst>
              <a:ext uri="{FF2B5EF4-FFF2-40B4-BE49-F238E27FC236}">
                <a16:creationId xmlns:a16="http://schemas.microsoft.com/office/drawing/2014/main" xmlns="" id="{682B7DC0-8AF0-4080-892F-B424629DC317}"/>
              </a:ext>
            </a:extLst>
          </p:cNvPr>
          <p:cNvSpPr/>
          <p:nvPr/>
        </p:nvSpPr>
        <p:spPr>
          <a:xfrm>
            <a:off x="2350180" y="6082258"/>
            <a:ext cx="1601137" cy="33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prstClr val="white"/>
              </a:solidFill>
              <a:latin typeface="Century Schoolbook"/>
            </a:endParaRPr>
          </a:p>
        </p:txBody>
      </p:sp>
      <p:sp>
        <p:nvSpPr>
          <p:cNvPr id="5" name="Slide Number Placeholder 4">
            <a:extLst>
              <a:ext uri="{FF2B5EF4-FFF2-40B4-BE49-F238E27FC236}">
                <a16:creationId xmlns:a16="http://schemas.microsoft.com/office/drawing/2014/main" xmlns="" id="{9AE71016-116A-4803-9A17-7FCA979A4197}"/>
              </a:ext>
            </a:extLst>
          </p:cNvPr>
          <p:cNvSpPr>
            <a:spLocks noGrp="1"/>
          </p:cNvSpPr>
          <p:nvPr>
            <p:ph type="sldNum" sz="quarter" idx="15"/>
          </p:nvPr>
        </p:nvSpPr>
        <p:spPr/>
        <p:txBody>
          <a:bodyPr/>
          <a:lstStyle/>
          <a:p>
            <a:fld id="{C1929137-4854-4387-85BB-2F28C6B4B150}" type="slidenum">
              <a:rPr lang="en-US" smtClean="0"/>
              <a:pPr/>
              <a:t>24</a:t>
            </a:fld>
            <a:endParaRPr lang="en-US"/>
          </a:p>
        </p:txBody>
      </p:sp>
      <p:sp>
        <p:nvSpPr>
          <p:cNvPr id="7" name="TextBox 6"/>
          <p:cNvSpPr txBox="1"/>
          <p:nvPr/>
        </p:nvSpPr>
        <p:spPr>
          <a:xfrm>
            <a:off x="4302177" y="2322837"/>
            <a:ext cx="4455636" cy="19236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TestSuper1{  </a:t>
            </a:r>
          </a:p>
          <a:p>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static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main(String </a:t>
            </a:r>
            <a:r>
              <a:rPr lang="en-US" sz="1700" dirty="0" err="1">
                <a:solidFill>
                  <a:srgbClr val="000000"/>
                </a:solidFill>
                <a:latin typeface="verdana" panose="020B0604030504040204" pitchFamily="34" charset="0"/>
              </a:rPr>
              <a:t>args</a:t>
            </a:r>
            <a:r>
              <a:rPr lang="en-US" sz="1700" dirty="0">
                <a:solidFill>
                  <a:srgbClr val="000000"/>
                </a:solidFill>
                <a:latin typeface="verdana" panose="020B0604030504040204" pitchFamily="34" charset="0"/>
              </a:rPr>
              <a:t>[]){  </a:t>
            </a:r>
          </a:p>
          <a:p>
            <a:pPr lvl="1"/>
            <a:r>
              <a:rPr lang="en-US" sz="1700" dirty="0">
                <a:solidFill>
                  <a:srgbClr val="000000"/>
                </a:solidFill>
                <a:latin typeface="verdana" panose="020B0604030504040204" pitchFamily="34" charset="0"/>
              </a:rPr>
              <a:t>Dog d=</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Dog();  </a:t>
            </a:r>
          </a:p>
          <a:p>
            <a:pPr lvl="1"/>
            <a:r>
              <a:rPr lang="en-US" sz="1700" dirty="0" err="1">
                <a:solidFill>
                  <a:srgbClr val="000000"/>
                </a:solidFill>
                <a:latin typeface="verdana" panose="020B0604030504040204" pitchFamily="34" charset="0"/>
              </a:rPr>
              <a:t>d.printColor</a:t>
            </a:r>
            <a:r>
              <a:rPr lang="en-US" sz="1700" dirty="0">
                <a:solidFill>
                  <a:srgbClr val="000000"/>
                </a:solidFill>
                <a:latin typeface="verdana" panose="020B0604030504040204" pitchFamily="34" charset="0"/>
              </a:rPr>
              <a:t>();  </a:t>
            </a:r>
          </a:p>
          <a:p>
            <a:r>
              <a:rPr lang="en-US" sz="1700" dirty="0">
                <a:solidFill>
                  <a:srgbClr val="000000"/>
                </a:solidFill>
                <a:latin typeface="verdana" panose="020B0604030504040204" pitchFamily="34" charset="0"/>
              </a:rPr>
              <a:t>}</a:t>
            </a:r>
          </a:p>
          <a:p>
            <a:r>
              <a:rPr lang="en-US" sz="1700" dirty="0">
                <a:solidFill>
                  <a:srgbClr val="000000"/>
                </a:solidFill>
                <a:latin typeface="verdana" panose="020B0604030504040204" pitchFamily="34" charset="0"/>
              </a:rPr>
              <a:t>}</a:t>
            </a:r>
          </a:p>
        </p:txBody>
      </p:sp>
      <p:sp>
        <p:nvSpPr>
          <p:cNvPr id="8" name="Rectangle 7"/>
          <p:cNvSpPr/>
          <p:nvPr/>
        </p:nvSpPr>
        <p:spPr>
          <a:xfrm>
            <a:off x="313127" y="2322837"/>
            <a:ext cx="3989049" cy="192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13127" y="4246441"/>
            <a:ext cx="8444685" cy="2469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31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09799-72FF-4255-B4DC-0980A8D54382}"/>
              </a:ext>
            </a:extLst>
          </p:cNvPr>
          <p:cNvSpPr>
            <a:spLocks noGrp="1"/>
          </p:cNvSpPr>
          <p:nvPr>
            <p:ph type="title"/>
          </p:nvPr>
        </p:nvSpPr>
        <p:spPr/>
        <p:txBody>
          <a:bodyPr>
            <a:normAutofit/>
          </a:bodyPr>
          <a:lstStyle/>
          <a:p>
            <a:r>
              <a:rPr lang="en-US" dirty="0"/>
              <a:t>2) to invoke parent class method</a:t>
            </a:r>
            <a:br>
              <a:rPr lang="en-US" dirty="0"/>
            </a:br>
            <a:endParaRPr lang="en-US" dirty="0"/>
          </a:p>
        </p:txBody>
      </p:sp>
      <p:sp>
        <p:nvSpPr>
          <p:cNvPr id="3" name="Content Placeholder 2">
            <a:extLst>
              <a:ext uri="{FF2B5EF4-FFF2-40B4-BE49-F238E27FC236}">
                <a16:creationId xmlns:a16="http://schemas.microsoft.com/office/drawing/2014/main" xmlns="" id="{B9465644-503C-4B5C-B22F-99C6EB514F00}"/>
              </a:ext>
            </a:extLst>
          </p:cNvPr>
          <p:cNvSpPr>
            <a:spLocks noGrp="1"/>
          </p:cNvSpPr>
          <p:nvPr>
            <p:ph sz="quarter" idx="1"/>
          </p:nvPr>
        </p:nvSpPr>
        <p:spPr>
          <a:xfrm>
            <a:off x="269823" y="1214203"/>
            <a:ext cx="8487990" cy="5643797"/>
          </a:xfrm>
        </p:spPr>
        <p:txBody>
          <a:bodyPr>
            <a:normAutofit fontScale="77500" lnSpcReduction="20000"/>
          </a:bodyPr>
          <a:lstStyle/>
          <a:p>
            <a:r>
              <a:rPr lang="en-US" sz="2300" dirty="0"/>
              <a:t>It should be used if subclass contains the </a:t>
            </a:r>
            <a:r>
              <a:rPr lang="en-US" sz="2300" b="1" dirty="0"/>
              <a:t>same</a:t>
            </a:r>
            <a:r>
              <a:rPr lang="en-US" sz="2300" dirty="0"/>
              <a:t> method as parent class. </a:t>
            </a:r>
          </a:p>
          <a:p>
            <a:r>
              <a:rPr lang="en-US" sz="2300" dirty="0"/>
              <a:t>In other words, it is used if method is </a:t>
            </a:r>
            <a:r>
              <a:rPr lang="en-US" sz="2300" b="1" dirty="0"/>
              <a:t>overridden</a:t>
            </a:r>
            <a:r>
              <a:rPr lang="en-US" sz="2300" dirty="0"/>
              <a:t>.</a:t>
            </a:r>
          </a:p>
          <a:p>
            <a:endParaRPr lang="en-US" sz="2300" dirty="0"/>
          </a:p>
          <a:p>
            <a:pPr marL="0" indent="0">
              <a:buNone/>
            </a:pPr>
            <a:endParaRPr lang="en-US" b="1" dirty="0">
              <a:solidFill>
                <a:srgbClr val="006699"/>
              </a:solidFill>
              <a:latin typeface="verdana" panose="020B0604030504040204" pitchFamily="34" charset="0"/>
            </a:endParaRPr>
          </a:p>
          <a:p>
            <a:pPr marL="0" indent="0">
              <a:spcAft>
                <a:spcPts val="1000"/>
              </a:spcAft>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Animal{  </a:t>
            </a:r>
          </a:p>
          <a:p>
            <a:pPr marL="0" indent="0">
              <a:spcAft>
                <a:spcPts val="1000"/>
              </a:spcAft>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a:solidFill>
                  <a:srgbClr val="FF0000"/>
                </a:solidFill>
                <a:latin typeface="verdana" panose="020B0604030504040204" pitchFamily="34" charset="0"/>
              </a:rPr>
              <a:t>eat</a:t>
            </a:r>
            <a:r>
              <a:rPr lang="en-US" dirty="0">
                <a:solidFill>
                  <a:srgbClr val="000000"/>
                </a:solidFill>
                <a:latin typeface="verdana" panose="020B0604030504040204" pitchFamily="34" charset="0"/>
              </a:rPr>
              <a:t>(){</a:t>
            </a:r>
          </a:p>
          <a:p>
            <a:pPr marL="0" indent="0">
              <a:spcAft>
                <a:spcPts val="1000"/>
              </a:spcAft>
              <a:buNone/>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a:t>
            </a:r>
            <a:r>
              <a:rPr lang="en-US" dirty="0">
                <a:solidFill>
                  <a:srgbClr val="000000"/>
                </a:solidFill>
                <a:latin typeface="verdana" panose="020B0604030504040204" pitchFamily="34" charset="0"/>
              </a:rPr>
              <a:t>);</a:t>
            </a:r>
          </a:p>
          <a:p>
            <a:pPr marL="0" indent="0">
              <a:spcAft>
                <a:spcPts val="1000"/>
              </a:spcAft>
              <a:buNone/>
            </a:pPr>
            <a:r>
              <a:rPr lang="en-US" dirty="0">
                <a:solidFill>
                  <a:srgbClr val="000000"/>
                </a:solidFill>
                <a:latin typeface="verdana" panose="020B0604030504040204" pitchFamily="34" charset="0"/>
              </a:rPr>
              <a:t>}  </a:t>
            </a:r>
          </a:p>
          <a:p>
            <a:pPr marL="0" indent="0">
              <a:spcAft>
                <a:spcPts val="1000"/>
              </a:spcAft>
              <a:buNone/>
            </a:pPr>
            <a:r>
              <a:rPr lang="en-US" dirty="0">
                <a:solidFill>
                  <a:srgbClr val="000000"/>
                </a:solidFill>
                <a:latin typeface="verdana" panose="020B0604030504040204" pitchFamily="34" charset="0"/>
              </a:rPr>
              <a:t>}  </a:t>
            </a:r>
          </a:p>
          <a:p>
            <a:pPr marL="0" indent="0">
              <a:spcAft>
                <a:spcPts val="1000"/>
              </a:spcAft>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Dog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Animal{  </a:t>
            </a:r>
          </a:p>
          <a:p>
            <a:pPr marL="0" indent="0">
              <a:spcAft>
                <a:spcPts val="1000"/>
              </a:spcAft>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a:solidFill>
                  <a:srgbClr val="FF0000"/>
                </a:solidFill>
                <a:latin typeface="verdana" panose="020B0604030504040204" pitchFamily="34" charset="0"/>
              </a:rPr>
              <a:t>eat</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"eating bread..."</a:t>
            </a:r>
            <a:r>
              <a:rPr lang="en-US" dirty="0">
                <a:solidFill>
                  <a:srgbClr val="000000"/>
                </a:solidFill>
                <a:latin typeface="verdana" panose="020B0604030504040204" pitchFamily="34" charset="0"/>
              </a:rPr>
              <a:t>);}  </a:t>
            </a:r>
          </a:p>
          <a:p>
            <a:pPr marL="0" indent="0">
              <a:spcAft>
                <a:spcPts val="1000"/>
              </a:spcAft>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bark(){</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"barking..."</a:t>
            </a:r>
            <a:r>
              <a:rPr lang="en-US" dirty="0">
                <a:solidFill>
                  <a:srgbClr val="000000"/>
                </a:solidFill>
                <a:latin typeface="verdana" panose="020B0604030504040204" pitchFamily="34" charset="0"/>
              </a:rPr>
              <a:t>);}  </a:t>
            </a:r>
          </a:p>
          <a:p>
            <a:pPr marL="0" indent="0">
              <a:spcAft>
                <a:spcPts val="1000"/>
              </a:spcAft>
              <a:buNone/>
            </a:pP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work(){  </a:t>
            </a:r>
          </a:p>
          <a:p>
            <a:pPr marL="0" indent="0">
              <a:spcAft>
                <a:spcPts val="1000"/>
              </a:spcAft>
              <a:buNone/>
            </a:pPr>
            <a:r>
              <a:rPr lang="en-US" b="1" dirty="0" err="1">
                <a:solidFill>
                  <a:srgbClr val="006699"/>
                </a:solidFill>
                <a:latin typeface="verdana" panose="020B0604030504040204" pitchFamily="34" charset="0"/>
              </a:rPr>
              <a:t>super</a:t>
            </a:r>
            <a:r>
              <a:rPr lang="en-US" dirty="0" err="1">
                <a:solidFill>
                  <a:srgbClr val="000000"/>
                </a:solidFill>
                <a:latin typeface="verdana" panose="020B0604030504040204" pitchFamily="34" charset="0"/>
              </a:rPr>
              <a:t>.</a:t>
            </a:r>
            <a:r>
              <a:rPr lang="en-US" dirty="0" err="1">
                <a:solidFill>
                  <a:srgbClr val="FF0000"/>
                </a:solidFill>
                <a:latin typeface="verdana" panose="020B0604030504040204" pitchFamily="34" charset="0"/>
              </a:rPr>
              <a:t>eat</a:t>
            </a:r>
            <a:r>
              <a:rPr lang="en-US" dirty="0">
                <a:solidFill>
                  <a:srgbClr val="000000"/>
                </a:solidFill>
                <a:latin typeface="verdana" panose="020B0604030504040204" pitchFamily="34" charset="0"/>
              </a:rPr>
              <a:t>();  </a:t>
            </a:r>
          </a:p>
          <a:p>
            <a:pPr marL="0" indent="0">
              <a:spcAft>
                <a:spcPts val="1000"/>
              </a:spcAft>
              <a:buNone/>
            </a:pPr>
            <a:r>
              <a:rPr lang="en-US" dirty="0">
                <a:solidFill>
                  <a:srgbClr val="000000"/>
                </a:solidFill>
                <a:latin typeface="verdana" panose="020B0604030504040204" pitchFamily="34" charset="0"/>
              </a:rPr>
              <a:t>bark();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
        <p:nvSpPr>
          <p:cNvPr id="4" name="Slide Number Placeholder 3">
            <a:extLst>
              <a:ext uri="{FF2B5EF4-FFF2-40B4-BE49-F238E27FC236}">
                <a16:creationId xmlns:a16="http://schemas.microsoft.com/office/drawing/2014/main" xmlns="" id="{A43AFD0E-7C89-4898-B145-C6638544232A}"/>
              </a:ext>
            </a:extLst>
          </p:cNvPr>
          <p:cNvSpPr>
            <a:spLocks noGrp="1"/>
          </p:cNvSpPr>
          <p:nvPr>
            <p:ph type="sldNum" sz="quarter" idx="15"/>
          </p:nvPr>
        </p:nvSpPr>
        <p:spPr/>
        <p:txBody>
          <a:bodyPr/>
          <a:lstStyle/>
          <a:p>
            <a:fld id="{C1929137-4854-4387-85BB-2F28C6B4B150}" type="slidenum">
              <a:rPr lang="en-US" smtClean="0"/>
              <a:pPr/>
              <a:t>25</a:t>
            </a:fld>
            <a:endParaRPr lang="en-US"/>
          </a:p>
        </p:txBody>
      </p:sp>
      <p:sp>
        <p:nvSpPr>
          <p:cNvPr id="5" name="TextBox 4"/>
          <p:cNvSpPr txBox="1"/>
          <p:nvPr/>
        </p:nvSpPr>
        <p:spPr>
          <a:xfrm>
            <a:off x="4826833" y="2240175"/>
            <a:ext cx="3930980" cy="1810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Aft>
                <a:spcPts val="1000"/>
              </a:spcAft>
            </a:pPr>
            <a:r>
              <a:rPr lang="en-US" sz="1400" b="1" dirty="0">
                <a:solidFill>
                  <a:srgbClr val="006699"/>
                </a:solidFill>
                <a:latin typeface="verdana" panose="020B0604030504040204" pitchFamily="34" charset="0"/>
              </a:rPr>
              <a:t>class</a:t>
            </a:r>
            <a:r>
              <a:rPr lang="en-US" sz="1400" dirty="0">
                <a:solidFill>
                  <a:srgbClr val="000000"/>
                </a:solidFill>
                <a:latin typeface="verdana" panose="020B0604030504040204" pitchFamily="34" charset="0"/>
              </a:rPr>
              <a:t> TestSuper2{  </a:t>
            </a:r>
          </a:p>
          <a:p>
            <a:pPr>
              <a:spcBef>
                <a:spcPts val="1000"/>
              </a:spcBef>
              <a:spcAft>
                <a:spcPts val="1000"/>
              </a:spcAft>
            </a:pPr>
            <a:r>
              <a:rPr lang="en-US" sz="1400" b="1" dirty="0">
                <a:solidFill>
                  <a:srgbClr val="006699"/>
                </a:solidFill>
                <a:latin typeface="verdana" panose="020B0604030504040204" pitchFamily="34" charset="0"/>
              </a:rPr>
              <a:t>public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static</a:t>
            </a:r>
            <a:r>
              <a:rPr lang="en-US" sz="1400"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dirty="0">
                <a:solidFill>
                  <a:srgbClr val="000000"/>
                </a:solidFill>
                <a:latin typeface="verdana" panose="020B0604030504040204" pitchFamily="34" charset="0"/>
              </a:rPr>
              <a:t> main(String </a:t>
            </a:r>
            <a:r>
              <a:rPr lang="en-US" sz="1400" dirty="0" err="1">
                <a:solidFill>
                  <a:srgbClr val="000000"/>
                </a:solidFill>
                <a:latin typeface="verdana" panose="020B0604030504040204" pitchFamily="34" charset="0"/>
              </a:rPr>
              <a:t>args</a:t>
            </a:r>
            <a:r>
              <a:rPr lang="en-US" sz="1400" dirty="0">
                <a:solidFill>
                  <a:srgbClr val="000000"/>
                </a:solidFill>
                <a:latin typeface="verdana" panose="020B0604030504040204" pitchFamily="34" charset="0"/>
              </a:rPr>
              <a:t>[]){ </a:t>
            </a:r>
          </a:p>
          <a:p>
            <a:pPr>
              <a:spcAft>
                <a:spcPts val="1000"/>
              </a:spcAft>
            </a:pPr>
            <a:r>
              <a:rPr lang="en-US" sz="1400" dirty="0">
                <a:solidFill>
                  <a:srgbClr val="000000"/>
                </a:solidFill>
                <a:latin typeface="verdana" panose="020B0604030504040204" pitchFamily="34" charset="0"/>
              </a:rPr>
              <a:t>Dog d=</a:t>
            </a:r>
            <a:r>
              <a:rPr lang="en-US" sz="1400" b="1" dirty="0">
                <a:solidFill>
                  <a:srgbClr val="006699"/>
                </a:solidFill>
                <a:latin typeface="verdana" panose="020B0604030504040204" pitchFamily="34" charset="0"/>
              </a:rPr>
              <a:t>new</a:t>
            </a:r>
            <a:r>
              <a:rPr lang="en-US" sz="1400" dirty="0">
                <a:solidFill>
                  <a:srgbClr val="000000"/>
                </a:solidFill>
                <a:latin typeface="verdana" panose="020B0604030504040204" pitchFamily="34" charset="0"/>
              </a:rPr>
              <a:t> Dog();  </a:t>
            </a:r>
          </a:p>
          <a:p>
            <a:pPr>
              <a:spcAft>
                <a:spcPts val="1000"/>
              </a:spcAft>
            </a:pPr>
            <a:r>
              <a:rPr lang="en-US" sz="1400" dirty="0" err="1">
                <a:solidFill>
                  <a:srgbClr val="000000"/>
                </a:solidFill>
                <a:latin typeface="verdana" panose="020B0604030504040204" pitchFamily="34" charset="0"/>
              </a:rPr>
              <a:t>d.work</a:t>
            </a:r>
            <a:r>
              <a:rPr lang="en-US" sz="1400" dirty="0">
                <a:solidFill>
                  <a:srgbClr val="000000"/>
                </a:solidFill>
                <a:latin typeface="verdana" panose="020B0604030504040204" pitchFamily="34" charset="0"/>
              </a:rPr>
              <a:t>();  </a:t>
            </a:r>
          </a:p>
          <a:p>
            <a:pPr>
              <a:spcAft>
                <a:spcPts val="1000"/>
              </a:spcAft>
            </a:pPr>
            <a:r>
              <a:rPr lang="en-US" sz="1400" dirty="0">
                <a:solidFill>
                  <a:srgbClr val="000000"/>
                </a:solidFill>
                <a:latin typeface="verdana" panose="020B0604030504040204" pitchFamily="34" charset="0"/>
              </a:rPr>
              <a:t>}}  </a:t>
            </a:r>
          </a:p>
        </p:txBody>
      </p:sp>
      <p:sp>
        <p:nvSpPr>
          <p:cNvPr id="6" name="Rectangle 5"/>
          <p:cNvSpPr/>
          <p:nvPr/>
        </p:nvSpPr>
        <p:spPr>
          <a:xfrm>
            <a:off x="313126" y="2232894"/>
            <a:ext cx="4513707" cy="1818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3127" y="4081550"/>
            <a:ext cx="8444686" cy="26640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00996" y="5273614"/>
            <a:ext cx="1892287"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sz="2000" dirty="0">
                <a:solidFill>
                  <a:schemeClr val="tx1"/>
                </a:solidFill>
              </a:rPr>
              <a:t>eating…</a:t>
            </a:r>
          </a:p>
          <a:p>
            <a:pPr algn="ctr"/>
            <a:r>
              <a:rPr lang="en-US" sz="2000" dirty="0">
                <a:solidFill>
                  <a:schemeClr val="tx1"/>
                </a:solidFill>
              </a:rPr>
              <a:t>barking…</a:t>
            </a:r>
          </a:p>
        </p:txBody>
      </p:sp>
    </p:spTree>
    <p:extLst>
      <p:ext uri="{BB962C8B-B14F-4D97-AF65-F5344CB8AC3E}">
        <p14:creationId xmlns:p14="http://schemas.microsoft.com/office/powerpoint/2010/main" val="392822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AA178-3D73-4A7A-957B-81AD3237D24C}"/>
              </a:ext>
            </a:extLst>
          </p:cNvPr>
          <p:cNvSpPr>
            <a:spLocks noGrp="1"/>
          </p:cNvSpPr>
          <p:nvPr>
            <p:ph type="title"/>
          </p:nvPr>
        </p:nvSpPr>
        <p:spPr/>
        <p:txBody>
          <a:bodyPr/>
          <a:lstStyle/>
          <a:p>
            <a:r>
              <a:rPr lang="en-US" dirty="0"/>
              <a:t>3) super is used to invoke parent class constructor</a:t>
            </a:r>
          </a:p>
        </p:txBody>
      </p:sp>
      <p:sp>
        <p:nvSpPr>
          <p:cNvPr id="3" name="Content Placeholder 2">
            <a:extLst>
              <a:ext uri="{FF2B5EF4-FFF2-40B4-BE49-F238E27FC236}">
                <a16:creationId xmlns:a16="http://schemas.microsoft.com/office/drawing/2014/main" xmlns="" id="{91BAB6E1-7149-4FBE-9FFE-30E9DA0E30A9}"/>
              </a:ext>
            </a:extLst>
          </p:cNvPr>
          <p:cNvSpPr>
            <a:spLocks noGrp="1"/>
          </p:cNvSpPr>
          <p:nvPr>
            <p:ph sz="quarter" idx="1"/>
          </p:nvPr>
        </p:nvSpPr>
        <p:spPr>
          <a:xfrm>
            <a:off x="457200" y="1600200"/>
            <a:ext cx="8132164" cy="4873752"/>
          </a:xfrm>
        </p:spPr>
        <p:txBody>
          <a:bodyPr>
            <a:normAutofit fontScale="92500" lnSpcReduction="10000"/>
          </a:bodyPr>
          <a:lstStyle/>
          <a:p>
            <a:r>
              <a:rPr lang="en-US" dirty="0"/>
              <a:t>The super keyword can also be used to invoke the parent class constructor.</a:t>
            </a:r>
          </a:p>
          <a:p>
            <a:endParaRPr lang="en-US" dirty="0"/>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Animal{  </a:t>
            </a:r>
          </a:p>
          <a:p>
            <a:pPr marL="0" indent="0">
              <a:buNone/>
            </a:pPr>
            <a:r>
              <a:rPr lang="en-US" sz="1700" dirty="0">
                <a:solidFill>
                  <a:srgbClr val="000000"/>
                </a:solidFill>
                <a:latin typeface="verdana" panose="020B0604030504040204" pitchFamily="34" charset="0"/>
              </a:rPr>
              <a:t>Animal(){</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“Animal is created"</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a:t>
            </a:r>
          </a:p>
          <a:p>
            <a:pPr marL="0" indent="0">
              <a:buNone/>
            </a:pPr>
            <a:endParaRPr lang="en-US" sz="1700" dirty="0">
              <a:solidFill>
                <a:srgbClr val="000000"/>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Dog </a:t>
            </a:r>
            <a:r>
              <a:rPr lang="en-US" sz="1700" b="1" dirty="0">
                <a:solidFill>
                  <a:srgbClr val="006699"/>
                </a:solidFill>
                <a:latin typeface="verdana" panose="020B0604030504040204" pitchFamily="34" charset="0"/>
              </a:rPr>
              <a:t>extends</a:t>
            </a:r>
            <a:r>
              <a:rPr lang="en-US" sz="1700" dirty="0">
                <a:solidFill>
                  <a:srgbClr val="000000"/>
                </a:solidFill>
                <a:latin typeface="verdana" panose="020B0604030504040204" pitchFamily="34" charset="0"/>
              </a:rPr>
              <a:t> Animal{  </a:t>
            </a:r>
          </a:p>
          <a:p>
            <a:pPr marL="0" indent="0">
              <a:spcBef>
                <a:spcPts val="1000"/>
              </a:spcBef>
              <a:spcAft>
                <a:spcPts val="1000"/>
              </a:spcAft>
              <a:buNone/>
            </a:pPr>
            <a:r>
              <a:rPr lang="en-US" sz="1700" dirty="0">
                <a:solidFill>
                  <a:srgbClr val="000000"/>
                </a:solidFill>
                <a:latin typeface="verdana" panose="020B0604030504040204" pitchFamily="34" charset="0"/>
              </a:rPr>
              <a:t>Dog(){  </a:t>
            </a:r>
          </a:p>
          <a:p>
            <a:pPr marL="0" indent="0">
              <a:buNone/>
            </a:pPr>
            <a:r>
              <a:rPr lang="en-US" sz="1700" b="1" dirty="0">
                <a:solidFill>
                  <a:srgbClr val="006699"/>
                </a:solidFill>
                <a:latin typeface="verdana" panose="020B0604030504040204" pitchFamily="34" charset="0"/>
              </a:rPr>
              <a:t>      super</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“Dog is created"</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  </a:t>
            </a:r>
          </a:p>
          <a:p>
            <a:pPr marL="0" indent="0">
              <a:buNone/>
            </a:pPr>
            <a:endParaRPr lang="en-US" sz="1700" dirty="0">
              <a:solidFill>
                <a:srgbClr val="000000"/>
              </a:solidFill>
              <a:latin typeface="verdana" panose="020B0604030504040204" pitchFamily="34" charset="0"/>
            </a:endParaRPr>
          </a:p>
          <a:p>
            <a:pPr marL="0" indent="0">
              <a:spcBef>
                <a:spcPts val="1000"/>
              </a:spcBef>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TestSuper3{  </a:t>
            </a:r>
          </a:p>
          <a:p>
            <a:pPr marL="0" indent="0">
              <a:buNone/>
            </a:pPr>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static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main(String </a:t>
            </a:r>
            <a:r>
              <a:rPr lang="en-US" sz="1700" dirty="0" err="1">
                <a:solidFill>
                  <a:srgbClr val="000000"/>
                </a:solidFill>
                <a:latin typeface="verdana" panose="020B0604030504040204" pitchFamily="34" charset="0"/>
              </a:rPr>
              <a:t>args</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Dog d=</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Dog();  </a:t>
            </a:r>
          </a:p>
          <a:p>
            <a:pPr marL="0" indent="0">
              <a:buNone/>
            </a:pPr>
            <a:r>
              <a:rPr lang="en-US" sz="1700" dirty="0">
                <a:solidFill>
                  <a:srgbClr val="000000"/>
                </a:solidFill>
                <a:latin typeface="verdana" panose="020B0604030504040204" pitchFamily="34" charset="0"/>
              </a:rPr>
              <a:t>}}  </a:t>
            </a:r>
          </a:p>
          <a:p>
            <a:pPr marL="0" indent="0">
              <a:buNone/>
            </a:pPr>
            <a:endParaRPr lang="en-US" dirty="0"/>
          </a:p>
        </p:txBody>
      </p:sp>
      <p:sp>
        <p:nvSpPr>
          <p:cNvPr id="4" name="Slide Number Placeholder 3">
            <a:extLst>
              <a:ext uri="{FF2B5EF4-FFF2-40B4-BE49-F238E27FC236}">
                <a16:creationId xmlns:a16="http://schemas.microsoft.com/office/drawing/2014/main" xmlns="" id="{F4ED3107-407A-4044-BFB9-3B3380F80AE6}"/>
              </a:ext>
            </a:extLst>
          </p:cNvPr>
          <p:cNvSpPr>
            <a:spLocks noGrp="1"/>
          </p:cNvSpPr>
          <p:nvPr>
            <p:ph type="sldNum" sz="quarter" idx="15"/>
          </p:nvPr>
        </p:nvSpPr>
        <p:spPr/>
        <p:txBody>
          <a:bodyPr/>
          <a:lstStyle/>
          <a:p>
            <a:fld id="{C1929137-4854-4387-85BB-2F28C6B4B150}" type="slidenum">
              <a:rPr lang="en-US" smtClean="0"/>
              <a:pPr/>
              <a:t>26</a:t>
            </a:fld>
            <a:endParaRPr lang="en-US"/>
          </a:p>
        </p:txBody>
      </p:sp>
      <p:sp>
        <p:nvSpPr>
          <p:cNvPr id="6" name="Rectangle 5"/>
          <p:cNvSpPr/>
          <p:nvPr/>
        </p:nvSpPr>
        <p:spPr>
          <a:xfrm>
            <a:off x="493008" y="2113614"/>
            <a:ext cx="5667949" cy="11242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3008" y="3237877"/>
            <a:ext cx="5667949" cy="18737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3007" y="5111646"/>
            <a:ext cx="5667949" cy="140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50899" y="3624694"/>
            <a:ext cx="2518348"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sz="2000" dirty="0">
                <a:solidFill>
                  <a:schemeClr val="tx1"/>
                </a:solidFill>
              </a:rPr>
              <a:t>Animal is created</a:t>
            </a:r>
          </a:p>
          <a:p>
            <a:pPr algn="ctr"/>
            <a:r>
              <a:rPr lang="en-US" sz="2000" dirty="0">
                <a:solidFill>
                  <a:schemeClr val="tx1"/>
                </a:solidFill>
              </a:rPr>
              <a:t>Dog is created</a:t>
            </a:r>
          </a:p>
        </p:txBody>
      </p:sp>
    </p:spTree>
    <p:extLst>
      <p:ext uri="{BB962C8B-B14F-4D97-AF65-F5344CB8AC3E}">
        <p14:creationId xmlns:p14="http://schemas.microsoft.com/office/powerpoint/2010/main" val="27625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AA178-3D73-4A7A-957B-81AD3237D24C}"/>
              </a:ext>
            </a:extLst>
          </p:cNvPr>
          <p:cNvSpPr>
            <a:spLocks noGrp="1"/>
          </p:cNvSpPr>
          <p:nvPr>
            <p:ph type="title"/>
          </p:nvPr>
        </p:nvSpPr>
        <p:spPr/>
        <p:txBody>
          <a:bodyPr/>
          <a:lstStyle/>
          <a:p>
            <a:r>
              <a:rPr lang="en-US" dirty="0"/>
              <a:t>3) super is used to invoke parent class constructor</a:t>
            </a:r>
          </a:p>
        </p:txBody>
      </p:sp>
      <p:sp>
        <p:nvSpPr>
          <p:cNvPr id="3" name="Content Placeholder 2">
            <a:extLst>
              <a:ext uri="{FF2B5EF4-FFF2-40B4-BE49-F238E27FC236}">
                <a16:creationId xmlns:a16="http://schemas.microsoft.com/office/drawing/2014/main" xmlns="" id="{91BAB6E1-7149-4FBE-9FFE-30E9DA0E30A9}"/>
              </a:ext>
            </a:extLst>
          </p:cNvPr>
          <p:cNvSpPr>
            <a:spLocks noGrp="1"/>
          </p:cNvSpPr>
          <p:nvPr>
            <p:ph sz="quarter" idx="1"/>
          </p:nvPr>
        </p:nvSpPr>
        <p:spPr>
          <a:xfrm>
            <a:off x="457200" y="1600200"/>
            <a:ext cx="8132164" cy="4873752"/>
          </a:xfrm>
        </p:spPr>
        <p:txBody>
          <a:bodyPr>
            <a:normAutofit fontScale="85000" lnSpcReduction="20000"/>
          </a:bodyPr>
          <a:lstStyle/>
          <a:p>
            <a:r>
              <a:rPr lang="en-US" sz="2100" dirty="0"/>
              <a:t>super() is </a:t>
            </a:r>
            <a:r>
              <a:rPr lang="en-US" sz="2100" b="1" u="sng" dirty="0"/>
              <a:t>added</a:t>
            </a:r>
            <a:r>
              <a:rPr lang="en-US" sz="2100" dirty="0"/>
              <a:t> in each class constructor </a:t>
            </a:r>
            <a:r>
              <a:rPr lang="en-US" sz="2100" b="1" u="sng" dirty="0"/>
              <a:t>automatically</a:t>
            </a:r>
            <a:r>
              <a:rPr lang="en-US" sz="2100" dirty="0"/>
              <a:t> by compiler if there is no super() or this()  as the first statement.</a:t>
            </a:r>
          </a:p>
          <a:p>
            <a:endParaRPr lang="en-US" dirty="0"/>
          </a:p>
          <a:p>
            <a:endParaRPr lang="en-US" dirty="0"/>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Animal{  </a:t>
            </a:r>
          </a:p>
          <a:p>
            <a:pPr marL="0" indent="0">
              <a:buNone/>
            </a:pPr>
            <a:r>
              <a:rPr lang="en-US" sz="1700" dirty="0">
                <a:solidFill>
                  <a:srgbClr val="000000"/>
                </a:solidFill>
                <a:latin typeface="verdana" panose="020B0604030504040204" pitchFamily="34" charset="0"/>
              </a:rPr>
              <a:t>Animal(){</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“Animal is created"</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a:t>
            </a:r>
          </a:p>
          <a:p>
            <a:pPr marL="0" indent="0">
              <a:buNone/>
            </a:pPr>
            <a:endParaRPr lang="en-US" sz="1700" dirty="0">
              <a:solidFill>
                <a:srgbClr val="000000"/>
              </a:solidFill>
              <a:latin typeface="verdana" panose="020B0604030504040204" pitchFamily="34" charset="0"/>
            </a:endParaRPr>
          </a:p>
          <a:p>
            <a:pPr marL="0" indent="0">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Dog </a:t>
            </a:r>
            <a:r>
              <a:rPr lang="en-US" sz="1700" b="1" dirty="0">
                <a:solidFill>
                  <a:srgbClr val="006699"/>
                </a:solidFill>
                <a:latin typeface="verdana" panose="020B0604030504040204" pitchFamily="34" charset="0"/>
              </a:rPr>
              <a:t>extends</a:t>
            </a:r>
            <a:r>
              <a:rPr lang="en-US" sz="1700" dirty="0">
                <a:solidFill>
                  <a:srgbClr val="000000"/>
                </a:solidFill>
                <a:latin typeface="verdana" panose="020B0604030504040204" pitchFamily="34" charset="0"/>
              </a:rPr>
              <a:t> Animal{  </a:t>
            </a:r>
          </a:p>
          <a:p>
            <a:pPr marL="0" indent="0">
              <a:spcBef>
                <a:spcPts val="1000"/>
              </a:spcBef>
              <a:spcAft>
                <a:spcPts val="1000"/>
              </a:spcAft>
              <a:buNone/>
            </a:pPr>
            <a:r>
              <a:rPr lang="en-US" sz="1700" dirty="0">
                <a:solidFill>
                  <a:srgbClr val="000000"/>
                </a:solidFill>
                <a:latin typeface="verdana" panose="020B0604030504040204" pitchFamily="34" charset="0"/>
              </a:rPr>
              <a:t>Dog(){   </a:t>
            </a:r>
          </a:p>
          <a:p>
            <a:pPr marL="0" indent="0">
              <a:buNone/>
            </a:pPr>
            <a:r>
              <a:rPr lang="en-US" sz="1700" dirty="0">
                <a:solidFill>
                  <a:srgbClr val="000000"/>
                </a:solidFill>
                <a:latin typeface="verdana" panose="020B0604030504040204" pitchFamily="34" charset="0"/>
              </a:rPr>
              <a:t>      </a:t>
            </a:r>
            <a:r>
              <a:rPr lang="en-US" sz="1700" dirty="0" err="1">
                <a:solidFill>
                  <a:srgbClr val="000000"/>
                </a:solidFill>
                <a:latin typeface="verdana" panose="020B0604030504040204" pitchFamily="34" charset="0"/>
              </a:rPr>
              <a:t>System.out.println</a:t>
            </a:r>
            <a:r>
              <a:rPr lang="en-US" sz="1700" dirty="0">
                <a:solidFill>
                  <a:srgbClr val="000000"/>
                </a:solidFill>
                <a:latin typeface="verdana" panose="020B0604030504040204" pitchFamily="34" charset="0"/>
              </a:rPr>
              <a:t>(</a:t>
            </a:r>
            <a:r>
              <a:rPr lang="en-US" sz="1700" dirty="0">
                <a:solidFill>
                  <a:srgbClr val="0000FF"/>
                </a:solidFill>
                <a:latin typeface="verdana" panose="020B0604030504040204" pitchFamily="34" charset="0"/>
              </a:rPr>
              <a:t>“Dog is created"</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  }  </a:t>
            </a:r>
          </a:p>
          <a:p>
            <a:pPr marL="0" indent="0">
              <a:buNone/>
            </a:pPr>
            <a:endParaRPr lang="en-US" sz="1700" dirty="0">
              <a:solidFill>
                <a:srgbClr val="000000"/>
              </a:solidFill>
              <a:latin typeface="verdana" panose="020B0604030504040204" pitchFamily="34" charset="0"/>
            </a:endParaRPr>
          </a:p>
          <a:p>
            <a:pPr marL="0" indent="0">
              <a:buNone/>
            </a:pPr>
            <a:endParaRPr lang="en-US" sz="1700" dirty="0">
              <a:solidFill>
                <a:srgbClr val="000000"/>
              </a:solidFill>
              <a:latin typeface="verdana" panose="020B0604030504040204" pitchFamily="34" charset="0"/>
            </a:endParaRPr>
          </a:p>
          <a:p>
            <a:pPr marL="0" indent="0">
              <a:spcBef>
                <a:spcPts val="1000"/>
              </a:spcBef>
              <a:buNone/>
            </a:pPr>
            <a:r>
              <a:rPr lang="en-US" sz="1700" b="1" dirty="0">
                <a:solidFill>
                  <a:srgbClr val="006699"/>
                </a:solidFill>
                <a:latin typeface="verdana" panose="020B0604030504040204" pitchFamily="34" charset="0"/>
              </a:rPr>
              <a:t>class</a:t>
            </a:r>
            <a:r>
              <a:rPr lang="en-US" sz="1700" dirty="0">
                <a:solidFill>
                  <a:srgbClr val="000000"/>
                </a:solidFill>
                <a:latin typeface="verdana" panose="020B0604030504040204" pitchFamily="34" charset="0"/>
              </a:rPr>
              <a:t> TestSuper3{  </a:t>
            </a:r>
          </a:p>
          <a:p>
            <a:pPr marL="0" indent="0">
              <a:buNone/>
            </a:pPr>
            <a:r>
              <a:rPr lang="en-US" sz="1700" b="1" dirty="0">
                <a:solidFill>
                  <a:srgbClr val="006699"/>
                </a:solidFill>
                <a:latin typeface="verdana" panose="020B0604030504040204" pitchFamily="34" charset="0"/>
              </a:rPr>
              <a:t>public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static</a:t>
            </a:r>
            <a:r>
              <a:rPr lang="en-US" sz="1700" dirty="0">
                <a:solidFill>
                  <a:srgbClr val="000000"/>
                </a:solidFill>
                <a:latin typeface="verdana" panose="020B0604030504040204" pitchFamily="34" charset="0"/>
              </a:rPr>
              <a:t> </a:t>
            </a:r>
            <a:r>
              <a:rPr lang="en-US" sz="1700" b="1" dirty="0">
                <a:solidFill>
                  <a:srgbClr val="006699"/>
                </a:solidFill>
                <a:latin typeface="verdana" panose="020B0604030504040204" pitchFamily="34" charset="0"/>
              </a:rPr>
              <a:t>void</a:t>
            </a:r>
            <a:r>
              <a:rPr lang="en-US" sz="1700" dirty="0">
                <a:solidFill>
                  <a:srgbClr val="000000"/>
                </a:solidFill>
                <a:latin typeface="verdana" panose="020B0604030504040204" pitchFamily="34" charset="0"/>
              </a:rPr>
              <a:t> main(String </a:t>
            </a:r>
            <a:r>
              <a:rPr lang="en-US" sz="1700" dirty="0" err="1">
                <a:solidFill>
                  <a:srgbClr val="000000"/>
                </a:solidFill>
                <a:latin typeface="verdana" panose="020B0604030504040204" pitchFamily="34" charset="0"/>
              </a:rPr>
              <a:t>args</a:t>
            </a:r>
            <a:r>
              <a:rPr lang="en-US" sz="1700" dirty="0">
                <a:solidFill>
                  <a:srgbClr val="000000"/>
                </a:solidFill>
                <a:latin typeface="verdana" panose="020B0604030504040204" pitchFamily="34" charset="0"/>
              </a:rPr>
              <a:t>[]){  </a:t>
            </a:r>
          </a:p>
          <a:p>
            <a:pPr marL="0" indent="0">
              <a:buNone/>
            </a:pPr>
            <a:r>
              <a:rPr lang="en-US" sz="1700" dirty="0">
                <a:solidFill>
                  <a:srgbClr val="000000"/>
                </a:solidFill>
                <a:latin typeface="verdana" panose="020B0604030504040204" pitchFamily="34" charset="0"/>
              </a:rPr>
              <a:t>Dog d=</a:t>
            </a:r>
            <a:r>
              <a:rPr lang="en-US" sz="1700" b="1" dirty="0">
                <a:solidFill>
                  <a:srgbClr val="006699"/>
                </a:solidFill>
                <a:latin typeface="verdana" panose="020B0604030504040204" pitchFamily="34" charset="0"/>
              </a:rPr>
              <a:t>new</a:t>
            </a:r>
            <a:r>
              <a:rPr lang="en-US" sz="1700" dirty="0">
                <a:solidFill>
                  <a:srgbClr val="000000"/>
                </a:solidFill>
                <a:latin typeface="verdana" panose="020B0604030504040204" pitchFamily="34" charset="0"/>
              </a:rPr>
              <a:t> Dog();  </a:t>
            </a:r>
          </a:p>
          <a:p>
            <a:pPr marL="0" indent="0">
              <a:buNone/>
            </a:pPr>
            <a:r>
              <a:rPr lang="en-US" sz="1700" dirty="0">
                <a:solidFill>
                  <a:srgbClr val="000000"/>
                </a:solidFill>
                <a:latin typeface="verdana" panose="020B0604030504040204" pitchFamily="34" charset="0"/>
              </a:rPr>
              <a:t>}}  </a:t>
            </a:r>
          </a:p>
          <a:p>
            <a:pPr marL="0" indent="0">
              <a:buNone/>
            </a:pPr>
            <a:endParaRPr lang="en-US" dirty="0"/>
          </a:p>
        </p:txBody>
      </p:sp>
      <p:sp>
        <p:nvSpPr>
          <p:cNvPr id="4" name="Slide Number Placeholder 3">
            <a:extLst>
              <a:ext uri="{FF2B5EF4-FFF2-40B4-BE49-F238E27FC236}">
                <a16:creationId xmlns:a16="http://schemas.microsoft.com/office/drawing/2014/main" xmlns="" id="{F4ED3107-407A-4044-BFB9-3B3380F80AE6}"/>
              </a:ext>
            </a:extLst>
          </p:cNvPr>
          <p:cNvSpPr>
            <a:spLocks noGrp="1"/>
          </p:cNvSpPr>
          <p:nvPr>
            <p:ph type="sldNum" sz="quarter" idx="15"/>
          </p:nvPr>
        </p:nvSpPr>
        <p:spPr/>
        <p:txBody>
          <a:bodyPr/>
          <a:lstStyle/>
          <a:p>
            <a:fld id="{C1929137-4854-4387-85BB-2F28C6B4B150}" type="slidenum">
              <a:rPr lang="en-US" smtClean="0"/>
              <a:pPr/>
              <a:t>27</a:t>
            </a:fld>
            <a:endParaRPr lang="en-US"/>
          </a:p>
        </p:txBody>
      </p:sp>
      <p:sp>
        <p:nvSpPr>
          <p:cNvPr id="6" name="Rectangle 5"/>
          <p:cNvSpPr/>
          <p:nvPr/>
        </p:nvSpPr>
        <p:spPr>
          <a:xfrm>
            <a:off x="493008" y="2578308"/>
            <a:ext cx="5667949" cy="8844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3008" y="3492708"/>
            <a:ext cx="5667949" cy="1618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3007" y="5111646"/>
            <a:ext cx="5667949" cy="140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50899" y="3624694"/>
            <a:ext cx="2518348"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Output</a:t>
            </a:r>
          </a:p>
          <a:p>
            <a:pPr algn="ctr"/>
            <a:r>
              <a:rPr lang="en-US" sz="2000" dirty="0">
                <a:solidFill>
                  <a:schemeClr val="tx1"/>
                </a:solidFill>
              </a:rPr>
              <a:t>Animal is created</a:t>
            </a:r>
          </a:p>
          <a:p>
            <a:pPr algn="ctr"/>
            <a:r>
              <a:rPr lang="en-US" sz="2000" dirty="0">
                <a:solidFill>
                  <a:schemeClr val="tx1"/>
                </a:solidFill>
              </a:rPr>
              <a:t>Dog is created</a:t>
            </a:r>
          </a:p>
        </p:txBody>
      </p:sp>
    </p:spTree>
    <p:extLst>
      <p:ext uri="{BB962C8B-B14F-4D97-AF65-F5344CB8AC3E}">
        <p14:creationId xmlns:p14="http://schemas.microsoft.com/office/powerpoint/2010/main" val="169252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5D35AD-632D-4563-A6AE-097D3D3A170E}"/>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 xmlns:a16="http://schemas.microsoft.com/office/drawing/2014/main" id="{AB47AC77-A5DC-4B89-B96C-DEAC7F589A5B}"/>
              </a:ext>
            </a:extLst>
          </p:cNvPr>
          <p:cNvSpPr>
            <a:spLocks noGrp="1"/>
          </p:cNvSpPr>
          <p:nvPr>
            <p:ph sz="quarter" idx="1"/>
          </p:nvPr>
        </p:nvSpPr>
        <p:spPr>
          <a:xfrm>
            <a:off x="457199" y="1600200"/>
            <a:ext cx="8192125" cy="4873752"/>
          </a:xfrm>
        </p:spPr>
        <p:txBody>
          <a:bodyPr>
            <a:normAutofit/>
          </a:bodyPr>
          <a:lstStyle/>
          <a:p>
            <a:pPr marL="288925" lvl="1" indent="-285750"/>
            <a:r>
              <a:rPr lang="en-US" sz="1800" dirty="0"/>
              <a:t>If you defined any </a:t>
            </a:r>
            <a:r>
              <a:rPr lang="en-US" sz="2000" b="1" dirty="0">
                <a:solidFill>
                  <a:srgbClr val="FF0000"/>
                </a:solidFill>
              </a:rPr>
              <a:t>variable as final</a:t>
            </a:r>
            <a:r>
              <a:rPr lang="en-US" sz="1800" dirty="0"/>
              <a:t>, you cannot change the value of it. (It will be constant).</a:t>
            </a:r>
          </a:p>
          <a:p>
            <a:pPr lvl="1"/>
            <a:endParaRPr lang="en-US" dirty="0"/>
          </a:p>
          <a:p>
            <a:pPr lvl="1"/>
            <a:endParaRPr lang="en-US" dirty="0"/>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Bike9{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final</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speedlimit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90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//final variable</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speedlimit</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400</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Bike9 obj=</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Bike9();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obj.run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//end of class</a:t>
            </a:r>
            <a:r>
              <a:rPr lang="en-US" dirty="0">
                <a:solidFill>
                  <a:srgbClr val="000000"/>
                </a:solidFill>
                <a:latin typeface="verdana" panose="020B0604030504040204" pitchFamily="34" charset="0"/>
              </a:rPr>
              <a:t>  </a:t>
            </a:r>
          </a:p>
          <a:p>
            <a:endParaRPr lang="en-US" dirty="0"/>
          </a:p>
          <a:p>
            <a:endParaRPr lang="en-US" dirty="0"/>
          </a:p>
        </p:txBody>
      </p:sp>
      <p:sp>
        <p:nvSpPr>
          <p:cNvPr id="7" name="Explosion: 8 Points 6">
            <a:extLst>
              <a:ext uri="{FF2B5EF4-FFF2-40B4-BE49-F238E27FC236}">
                <a16:creationId xmlns="" xmlns:a16="http://schemas.microsoft.com/office/drawing/2014/main" id="{8D0ED100-37A5-4AA9-9B63-30CC6E26796B}"/>
              </a:ext>
            </a:extLst>
          </p:cNvPr>
          <p:cNvSpPr/>
          <p:nvPr/>
        </p:nvSpPr>
        <p:spPr>
          <a:xfrm>
            <a:off x="5124763" y="3387776"/>
            <a:ext cx="1875644" cy="106336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
        <p:nvSpPr>
          <p:cNvPr id="4" name="Slide Number Placeholder 3">
            <a:extLst>
              <a:ext uri="{FF2B5EF4-FFF2-40B4-BE49-F238E27FC236}">
                <a16:creationId xmlns="" xmlns:a16="http://schemas.microsoft.com/office/drawing/2014/main" id="{BF8CF3A3-FA74-45F4-B09F-E3104224873C}"/>
              </a:ext>
            </a:extLst>
          </p:cNvPr>
          <p:cNvSpPr>
            <a:spLocks noGrp="1"/>
          </p:cNvSpPr>
          <p:nvPr>
            <p:ph type="sldNum" sz="quarter" idx="15"/>
          </p:nvPr>
        </p:nvSpPr>
        <p:spPr/>
        <p:txBody>
          <a:bodyPr/>
          <a:lstStyle/>
          <a:p>
            <a:fld id="{C1929137-4854-4387-85BB-2F28C6B4B150}" type="slidenum">
              <a:rPr lang="en-US" smtClean="0"/>
              <a:pPr/>
              <a:t>28</a:t>
            </a:fld>
            <a:endParaRPr lang="en-US"/>
          </a:p>
        </p:txBody>
      </p:sp>
      <p:cxnSp>
        <p:nvCxnSpPr>
          <p:cNvPr id="6" name="Straight Arrow Connector 5"/>
          <p:cNvCxnSpPr/>
          <p:nvPr/>
        </p:nvCxnSpPr>
        <p:spPr>
          <a:xfrm flipH="1">
            <a:off x="2713220" y="3919458"/>
            <a:ext cx="241154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614597" y="3162925"/>
            <a:ext cx="2263514" cy="359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6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DA1469-E03E-4515-AA9E-E82AEF13F6D5}"/>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 xmlns:a16="http://schemas.microsoft.com/office/drawing/2014/main" id="{59C6F2D8-7863-4F37-B879-ADAFC65161ED}"/>
              </a:ext>
            </a:extLst>
          </p:cNvPr>
          <p:cNvSpPr>
            <a:spLocks noGrp="1"/>
          </p:cNvSpPr>
          <p:nvPr>
            <p:ph sz="quarter" idx="1"/>
          </p:nvPr>
        </p:nvSpPr>
        <p:spPr>
          <a:xfrm>
            <a:off x="344774" y="1504950"/>
            <a:ext cx="7944787" cy="4895850"/>
          </a:xfrm>
        </p:spPr>
        <p:txBody>
          <a:bodyPr>
            <a:noAutofit/>
          </a:bodyPr>
          <a:lstStyle/>
          <a:p>
            <a:pPr marL="285750" lvl="1" indent="-285750"/>
            <a:r>
              <a:rPr lang="en-US" sz="2000" dirty="0"/>
              <a:t>If you defined any </a:t>
            </a:r>
            <a:r>
              <a:rPr lang="en-US" sz="2000" b="1" dirty="0">
                <a:solidFill>
                  <a:srgbClr val="FF0000"/>
                </a:solidFill>
              </a:rPr>
              <a:t>method as final</a:t>
            </a:r>
            <a:r>
              <a:rPr lang="en-US" sz="2000" dirty="0"/>
              <a:t>, you cannot override it.</a:t>
            </a:r>
          </a:p>
          <a:p>
            <a:pPr marL="288925" lvl="1" indent="-285750"/>
            <a:endParaRPr lang="en-US" sz="2000" dirty="0"/>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final</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Honda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 safely with 100kmph"</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Honda </a:t>
            </a:r>
            <a:r>
              <a:rPr lang="en-US" dirty="0" err="1">
                <a:solidFill>
                  <a:srgbClr val="000000"/>
                </a:solidFill>
                <a:latin typeface="verdana" panose="020B0604030504040204" pitchFamily="34" charset="0"/>
              </a:rPr>
              <a:t>honda</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Honda();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honda.run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sz="2000" dirty="0"/>
          </a:p>
        </p:txBody>
      </p:sp>
      <p:sp>
        <p:nvSpPr>
          <p:cNvPr id="4" name="Explosion: 8 Points 3">
            <a:extLst>
              <a:ext uri="{FF2B5EF4-FFF2-40B4-BE49-F238E27FC236}">
                <a16:creationId xmlns="" xmlns:a16="http://schemas.microsoft.com/office/drawing/2014/main" id="{AE3874F9-B9AD-43EA-A52F-985DE7CFE9B3}"/>
              </a:ext>
            </a:extLst>
          </p:cNvPr>
          <p:cNvSpPr/>
          <p:nvPr/>
        </p:nvSpPr>
        <p:spPr>
          <a:xfrm>
            <a:off x="6743700" y="2380625"/>
            <a:ext cx="2400300" cy="14859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
        <p:nvSpPr>
          <p:cNvPr id="5" name="Slide Number Placeholder 4">
            <a:extLst>
              <a:ext uri="{FF2B5EF4-FFF2-40B4-BE49-F238E27FC236}">
                <a16:creationId xmlns="" xmlns:a16="http://schemas.microsoft.com/office/drawing/2014/main" id="{C5447D9F-F31B-4A1E-92D7-5EF14A6F3025}"/>
              </a:ext>
            </a:extLst>
          </p:cNvPr>
          <p:cNvSpPr>
            <a:spLocks noGrp="1"/>
          </p:cNvSpPr>
          <p:nvPr>
            <p:ph type="sldNum" sz="quarter" idx="15"/>
          </p:nvPr>
        </p:nvSpPr>
        <p:spPr/>
        <p:txBody>
          <a:bodyPr/>
          <a:lstStyle/>
          <a:p>
            <a:fld id="{C1929137-4854-4387-85BB-2F28C6B4B150}" type="slidenum">
              <a:rPr lang="en-US" smtClean="0"/>
              <a:pPr/>
              <a:t>29</a:t>
            </a:fld>
            <a:endParaRPr lang="en-US"/>
          </a:p>
        </p:txBody>
      </p:sp>
      <p:cxnSp>
        <p:nvCxnSpPr>
          <p:cNvPr id="6" name="Straight Arrow Connector 5"/>
          <p:cNvCxnSpPr/>
          <p:nvPr/>
        </p:nvCxnSpPr>
        <p:spPr>
          <a:xfrm flipH="1">
            <a:off x="5876144" y="3439772"/>
            <a:ext cx="1092410" cy="42675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539648" y="2608289"/>
            <a:ext cx="2008681" cy="359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5837" y="3930546"/>
            <a:ext cx="1301646" cy="359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60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Reminder</a:t>
            </a:r>
            <a:endParaRPr lang="en-GB" dirty="0"/>
          </a:p>
        </p:txBody>
      </p:sp>
      <p:sp>
        <p:nvSpPr>
          <p:cNvPr id="3" name="Content Placeholder 2"/>
          <p:cNvSpPr>
            <a:spLocks noGrp="1"/>
          </p:cNvSpPr>
          <p:nvPr>
            <p:ph sz="quarter" idx="1"/>
          </p:nvPr>
        </p:nvSpPr>
        <p:spPr/>
        <p:txBody>
          <a:bodyPr/>
          <a:lstStyle/>
          <a:p>
            <a:r>
              <a:rPr lang="en-GB" dirty="0" smtClean="0"/>
              <a:t>There will be a practical OOP quiz in sections the week before midterm, in the sections for both group (A &amp; B).</a:t>
            </a:r>
          </a:p>
          <a:p>
            <a:endParaRPr lang="en-GB" dirty="0"/>
          </a:p>
          <a:p>
            <a:r>
              <a:rPr lang="en-GB" dirty="0" smtClean="0"/>
              <a:t>The first hour of each section to quiz Group A of the section and the second hour to quiz group B.</a:t>
            </a:r>
            <a:endParaRPr lang="en-GB" dirty="0"/>
          </a:p>
        </p:txBody>
      </p:sp>
      <p:sp>
        <p:nvSpPr>
          <p:cNvPr id="4" name="Slide Number Placeholder 3"/>
          <p:cNvSpPr>
            <a:spLocks noGrp="1"/>
          </p:cNvSpPr>
          <p:nvPr>
            <p:ph type="sldNum" sz="quarter" idx="15"/>
          </p:nvPr>
        </p:nvSpPr>
        <p:spPr/>
        <p:txBody>
          <a:bodyPr/>
          <a:lstStyle/>
          <a:p>
            <a:fld id="{C1929137-4854-4387-85BB-2F28C6B4B150}" type="slidenum">
              <a:rPr lang="en-US" smtClean="0"/>
              <a:pPr/>
              <a:t>3</a:t>
            </a:fld>
            <a:endParaRPr lang="en-US"/>
          </a:p>
        </p:txBody>
      </p:sp>
    </p:spTree>
    <p:extLst>
      <p:ext uri="{BB962C8B-B14F-4D97-AF65-F5344CB8AC3E}">
        <p14:creationId xmlns:p14="http://schemas.microsoft.com/office/powerpoint/2010/main" val="738071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0CC9C0-BEFD-450F-B843-1C50062CEF06}"/>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 xmlns:a16="http://schemas.microsoft.com/office/drawing/2014/main" id="{6DC79E44-213C-47A1-A2AB-9DFAA81F07EB}"/>
              </a:ext>
            </a:extLst>
          </p:cNvPr>
          <p:cNvSpPr>
            <a:spLocks noGrp="1"/>
          </p:cNvSpPr>
          <p:nvPr>
            <p:ph sz="quarter" idx="1"/>
          </p:nvPr>
        </p:nvSpPr>
        <p:spPr>
          <a:xfrm>
            <a:off x="457200" y="1704975"/>
            <a:ext cx="7715250" cy="4083286"/>
          </a:xfrm>
        </p:spPr>
        <p:txBody>
          <a:bodyPr>
            <a:noAutofit/>
          </a:bodyPr>
          <a:lstStyle/>
          <a:p>
            <a:pPr marL="0" indent="-253683"/>
            <a:r>
              <a:rPr lang="en-US" sz="2000" dirty="0"/>
              <a:t>If you defined any </a:t>
            </a:r>
            <a:r>
              <a:rPr lang="en-US" sz="2000" b="1" dirty="0">
                <a:solidFill>
                  <a:srgbClr val="FF0000"/>
                </a:solidFill>
              </a:rPr>
              <a:t>class as final</a:t>
            </a:r>
            <a:r>
              <a:rPr lang="en-US" sz="2000" dirty="0"/>
              <a:t>, you cannot extend it.</a:t>
            </a:r>
          </a:p>
          <a:p>
            <a:pPr marL="0" indent="-253683"/>
            <a:endParaRPr lang="en-US" sz="2000" dirty="0"/>
          </a:p>
          <a:p>
            <a:pPr marL="0" indent="0">
              <a:buNone/>
            </a:pPr>
            <a:r>
              <a:rPr lang="en-US" b="1" dirty="0">
                <a:solidFill>
                  <a:srgbClr val="006699"/>
                </a:solidFill>
                <a:latin typeface="verdana" panose="020B0604030504040204" pitchFamily="34" charset="0"/>
              </a:rPr>
              <a:t>final</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Honda1 </a:t>
            </a:r>
            <a:r>
              <a:rPr lang="en-US" b="1" dirty="0">
                <a:solidFill>
                  <a:srgbClr val="006699"/>
                </a:solidFill>
                <a:latin typeface="verdana" panose="020B0604030504040204" pitchFamily="34" charset="0"/>
              </a:rPr>
              <a:t>extends</a:t>
            </a:r>
            <a:r>
              <a:rPr lang="en-US" dirty="0">
                <a:solidFill>
                  <a:srgbClr val="000000"/>
                </a:solidFill>
                <a:latin typeface="verdana" panose="020B0604030504040204" pitchFamily="34" charset="0"/>
              </a:rPr>
              <a:t> Bike{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run(){</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"running safely with 100kmph"</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Honda1 </a:t>
            </a:r>
            <a:r>
              <a:rPr lang="en-US" dirty="0" err="1">
                <a:solidFill>
                  <a:srgbClr val="000000"/>
                </a:solidFill>
                <a:latin typeface="verdana" panose="020B0604030504040204" pitchFamily="34" charset="0"/>
              </a:rPr>
              <a:t>honda</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Honda1();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honda.run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lvl="1"/>
            <a:endParaRPr lang="en-US" sz="2000" dirty="0"/>
          </a:p>
        </p:txBody>
      </p:sp>
      <p:sp>
        <p:nvSpPr>
          <p:cNvPr id="4" name="Explosion: 8 Points 3">
            <a:extLst>
              <a:ext uri="{FF2B5EF4-FFF2-40B4-BE49-F238E27FC236}">
                <a16:creationId xmlns="" xmlns:a16="http://schemas.microsoft.com/office/drawing/2014/main" id="{7004213E-22DD-4648-B6F7-77BE041720F6}"/>
              </a:ext>
            </a:extLst>
          </p:cNvPr>
          <p:cNvSpPr/>
          <p:nvPr/>
        </p:nvSpPr>
        <p:spPr>
          <a:xfrm>
            <a:off x="6457950" y="1969333"/>
            <a:ext cx="2400300" cy="14859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solidFill>
                  <a:sysClr val="windowText" lastClr="000000"/>
                </a:solidFill>
                <a:latin typeface="Century Schoolbook"/>
              </a:rPr>
              <a:t>Compile time error</a:t>
            </a:r>
          </a:p>
        </p:txBody>
      </p:sp>
      <p:sp>
        <p:nvSpPr>
          <p:cNvPr id="5" name="Slide Number Placeholder 4">
            <a:extLst>
              <a:ext uri="{FF2B5EF4-FFF2-40B4-BE49-F238E27FC236}">
                <a16:creationId xmlns="" xmlns:a16="http://schemas.microsoft.com/office/drawing/2014/main" id="{C19349CE-124D-40CA-8CC9-9C9C6BCC5AA5}"/>
              </a:ext>
            </a:extLst>
          </p:cNvPr>
          <p:cNvSpPr>
            <a:spLocks noGrp="1"/>
          </p:cNvSpPr>
          <p:nvPr>
            <p:ph type="sldNum" sz="quarter" idx="15"/>
          </p:nvPr>
        </p:nvSpPr>
        <p:spPr/>
        <p:txBody>
          <a:bodyPr/>
          <a:lstStyle/>
          <a:p>
            <a:fld id="{C1929137-4854-4387-85BB-2F28C6B4B150}" type="slidenum">
              <a:rPr lang="en-US" smtClean="0"/>
              <a:pPr/>
              <a:t>30</a:t>
            </a:fld>
            <a:endParaRPr lang="en-US"/>
          </a:p>
        </p:txBody>
      </p:sp>
      <p:sp>
        <p:nvSpPr>
          <p:cNvPr id="6" name="Rectangle 5"/>
          <p:cNvSpPr/>
          <p:nvPr/>
        </p:nvSpPr>
        <p:spPr>
          <a:xfrm>
            <a:off x="539648" y="2428407"/>
            <a:ext cx="2188562" cy="3597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9648" y="3110460"/>
            <a:ext cx="3492705" cy="344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197246" y="2967584"/>
            <a:ext cx="2260704" cy="3152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068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1" y="2398192"/>
            <a:ext cx="6168253" cy="263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143250" y="1539257"/>
            <a:ext cx="6000750" cy="657226"/>
          </a:xfrm>
        </p:spPr>
        <p:txBody>
          <a:bodyPr/>
          <a:lstStyle/>
          <a:p>
            <a:pPr>
              <a:defRPr/>
            </a:pPr>
            <a:r>
              <a:rPr lang="en-US" dirty="0"/>
              <a:t>Principles of OOP</a:t>
            </a:r>
            <a:endParaRPr lang="en-US" dirty="0">
              <a:solidFill>
                <a:schemeClr val="accent2">
                  <a:lumMod val="75000"/>
                </a:schemeClr>
              </a:solidFill>
            </a:endParaRPr>
          </a:p>
        </p:txBody>
      </p:sp>
      <p:sp>
        <p:nvSpPr>
          <p:cNvPr id="5" name="Slide Number Placeholder 4"/>
          <p:cNvSpPr>
            <a:spLocks noGrp="1"/>
          </p:cNvSpPr>
          <p:nvPr>
            <p:ph type="sldNum" sz="quarter" idx="12"/>
          </p:nvPr>
        </p:nvSpPr>
        <p:spPr>
          <a:xfrm>
            <a:off x="1143000" y="1811417"/>
            <a:ext cx="533400" cy="183357"/>
          </a:xfrm>
          <a:prstGeom prst="rect">
            <a:avLst/>
          </a:prstGeom>
        </p:spPr>
        <p:txBody>
          <a:bodyPr vert="horz" anchor="ctr" anchorCtr="0">
            <a:normAutofit fontScale="70000" lnSpcReduction="20000"/>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31</a:t>
            </a:fld>
            <a:endParaRPr lang="en-US" sz="788">
              <a:latin typeface="Tw Cen MT"/>
            </a:endParaRPr>
          </a:p>
        </p:txBody>
      </p:sp>
      <p:pic>
        <p:nvPicPr>
          <p:cNvPr id="9" name="Graphic 8" descr="Checkmark">
            <a:extLst>
              <a:ext uri="{FF2B5EF4-FFF2-40B4-BE49-F238E27FC236}">
                <a16:creationId xmlns:a16="http://schemas.microsoft.com/office/drawing/2014/main" xmlns="" id="{B811DA17-84BD-470C-ADEF-8872C6BB11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300558" y="4947762"/>
            <a:ext cx="685800" cy="685800"/>
          </a:xfrm>
          <a:prstGeom prst="rect">
            <a:avLst/>
          </a:prstGeom>
        </p:spPr>
      </p:pic>
      <p:pic>
        <p:nvPicPr>
          <p:cNvPr id="6" name="Graphic 5" descr="Checkmark">
            <a:extLst>
              <a:ext uri="{FF2B5EF4-FFF2-40B4-BE49-F238E27FC236}">
                <a16:creationId xmlns:a16="http://schemas.microsoft.com/office/drawing/2014/main" xmlns="" id="{AB0B103D-96EB-4B72-9291-310877F786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471844" y="4947762"/>
            <a:ext cx="685800" cy="685800"/>
          </a:xfrm>
          <a:prstGeom prst="rect">
            <a:avLst/>
          </a:prstGeom>
        </p:spPr>
      </p:pic>
    </p:spTree>
    <p:extLst>
      <p:ext uri="{BB962C8B-B14F-4D97-AF65-F5344CB8AC3E}">
        <p14:creationId xmlns:p14="http://schemas.microsoft.com/office/powerpoint/2010/main" val="167130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a:t>
            </a:r>
            <a:br>
              <a:rPr lang="en-US" dirty="0"/>
            </a:br>
            <a:endParaRPr lang="en-US" dirty="0"/>
          </a:p>
        </p:txBody>
      </p:sp>
      <p:sp>
        <p:nvSpPr>
          <p:cNvPr id="3" name="Content Placeholder 2"/>
          <p:cNvSpPr>
            <a:spLocks noGrp="1"/>
          </p:cNvSpPr>
          <p:nvPr>
            <p:ph sz="quarter" idx="1"/>
          </p:nvPr>
        </p:nvSpPr>
        <p:spPr>
          <a:xfrm>
            <a:off x="464694" y="1421255"/>
            <a:ext cx="7600013" cy="3943350"/>
          </a:xfrm>
        </p:spPr>
        <p:txBody>
          <a:bodyPr>
            <a:normAutofit/>
          </a:bodyPr>
          <a:lstStyle/>
          <a:p>
            <a:r>
              <a:rPr lang="en-GB" sz="2000" dirty="0"/>
              <a:t>Sometimes, the superclass does not have a "meaning" or does not directly relate to a "thing" in the system. “</a:t>
            </a:r>
            <a:r>
              <a:rPr lang="en-GB" sz="2000" i="1" dirty="0">
                <a:solidFill>
                  <a:srgbClr val="FF0000"/>
                </a:solidFill>
              </a:rPr>
              <a:t>Like class Person or Animal</a:t>
            </a:r>
            <a:r>
              <a:rPr lang="en-GB" sz="2000" dirty="0"/>
              <a:t>”</a:t>
            </a:r>
          </a:p>
          <a:p>
            <a:pPr algn="ctr"/>
            <a:endParaRPr lang="en-US" sz="1400" dirty="0">
              <a:effectLst>
                <a:outerShdw blurRad="38100" dist="38100" dir="2700000" algn="tl">
                  <a:srgbClr val="000000">
                    <a:alpha val="43137"/>
                  </a:srgbClr>
                </a:outerShdw>
              </a:effectLst>
            </a:endParaRPr>
          </a:p>
          <a:p>
            <a:pPr marL="0" indent="0">
              <a:buNone/>
            </a:pPr>
            <a:endParaRPr lang="en-US" sz="2000" dirty="0"/>
          </a:p>
        </p:txBody>
      </p:sp>
      <p:sp>
        <p:nvSpPr>
          <p:cNvPr id="4" name="Slide Number Placeholder 3">
            <a:extLst>
              <a:ext uri="{FF2B5EF4-FFF2-40B4-BE49-F238E27FC236}">
                <a16:creationId xmlns:a16="http://schemas.microsoft.com/office/drawing/2014/main" xmlns="" id="{0B11342C-CEFF-46D6-9DF7-919AB11CE33F}"/>
              </a:ext>
            </a:extLst>
          </p:cNvPr>
          <p:cNvSpPr>
            <a:spLocks noGrp="1"/>
          </p:cNvSpPr>
          <p:nvPr>
            <p:ph type="sldNum" sz="quarter" idx="15"/>
          </p:nvPr>
        </p:nvSpPr>
        <p:spPr/>
        <p:txBody>
          <a:bodyPr/>
          <a:lstStyle/>
          <a:p>
            <a:fld id="{C1929137-4854-4387-85BB-2F28C6B4B15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906D8-ABA3-4EE2-9227-B364D5B34DA1}"/>
              </a:ext>
            </a:extLst>
          </p:cNvPr>
          <p:cNvSpPr>
            <a:spLocks noGrp="1"/>
          </p:cNvSpPr>
          <p:nvPr>
            <p:ph type="title"/>
          </p:nvPr>
        </p:nvSpPr>
        <p:spPr/>
        <p:txBody>
          <a:bodyPr/>
          <a:lstStyle/>
          <a:p>
            <a:endParaRPr lang="en-US"/>
          </a:p>
        </p:txBody>
      </p:sp>
      <p:pic>
        <p:nvPicPr>
          <p:cNvPr id="7170" name="Picture 2" descr="Rules for Java Abstract class">
            <a:extLst>
              <a:ext uri="{FF2B5EF4-FFF2-40B4-BE49-F238E27FC236}">
                <a16:creationId xmlns:a16="http://schemas.microsoft.com/office/drawing/2014/main" xmlns="" id="{C312B385-C219-494B-990D-D0149E3908F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647" y="449706"/>
            <a:ext cx="7939838" cy="600246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xmlns="" id="{CD5F5F35-CA08-4A81-A815-125CD04650CD}"/>
              </a:ext>
            </a:extLst>
          </p:cNvPr>
          <p:cNvSpPr>
            <a:spLocks noGrp="1"/>
          </p:cNvSpPr>
          <p:nvPr>
            <p:ph type="sldNum" sz="quarter" idx="15"/>
          </p:nvPr>
        </p:nvSpPr>
        <p:spPr/>
        <p:txBody>
          <a:bodyPr/>
          <a:lstStyle/>
          <a:p>
            <a:fld id="{C1929137-4854-4387-85BB-2F28C6B4B150}" type="slidenum">
              <a:rPr lang="en-US" smtClean="0"/>
              <a:pPr/>
              <a:t>33</a:t>
            </a:fld>
            <a:endParaRPr lang="en-US"/>
          </a:p>
        </p:txBody>
      </p:sp>
    </p:spTree>
    <p:extLst>
      <p:ext uri="{BB962C8B-B14F-4D97-AF65-F5344CB8AC3E}">
        <p14:creationId xmlns:p14="http://schemas.microsoft.com/office/powerpoint/2010/main" val="1361960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43101" y="2457451"/>
            <a:ext cx="4743449" cy="2507456"/>
          </a:xfrm>
          <a:prstGeom prst="rect">
            <a:avLst/>
          </a:prstGeom>
          <a:noFill/>
          <a:ln w="9525">
            <a:noFill/>
            <a:miter lim="800000"/>
            <a:headEnd/>
            <a:tailEnd/>
          </a:ln>
        </p:spPr>
      </p:pic>
      <p:sp>
        <p:nvSpPr>
          <p:cNvPr id="6" name="Oval 5"/>
          <p:cNvSpPr/>
          <p:nvPr/>
        </p:nvSpPr>
        <p:spPr>
          <a:xfrm>
            <a:off x="2800350" y="2457450"/>
            <a:ext cx="1085850" cy="5143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entury Schoolbook"/>
            </a:endParaRPr>
          </a:p>
        </p:txBody>
      </p:sp>
      <p:sp>
        <p:nvSpPr>
          <p:cNvPr id="9" name="Horizontal Scroll 8"/>
          <p:cNvSpPr/>
          <p:nvPr/>
        </p:nvSpPr>
        <p:spPr>
          <a:xfrm>
            <a:off x="4057650" y="946689"/>
            <a:ext cx="3943350" cy="800100"/>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0070C0"/>
                </a:solidFill>
                <a:latin typeface="Century Schoolbook"/>
              </a:rPr>
              <a:t>S = new Transaction();</a:t>
            </a:r>
          </a:p>
        </p:txBody>
      </p:sp>
      <p:grpSp>
        <p:nvGrpSpPr>
          <p:cNvPr id="18" name="Group 17"/>
          <p:cNvGrpSpPr/>
          <p:nvPr/>
        </p:nvGrpSpPr>
        <p:grpSpPr>
          <a:xfrm>
            <a:off x="5514975" y="918830"/>
            <a:ext cx="1028700" cy="1200150"/>
            <a:chOff x="5314950" y="1028700"/>
            <a:chExt cx="1028700" cy="1200150"/>
          </a:xfrm>
        </p:grpSpPr>
        <p:cxnSp>
          <p:nvCxnSpPr>
            <p:cNvPr id="10" name="Straight Connector 9"/>
            <p:cNvCxnSpPr/>
            <p:nvPr/>
          </p:nvCxnSpPr>
          <p:spPr>
            <a:xfrm>
              <a:off x="5314950" y="1028700"/>
              <a:ext cx="10287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5314950" y="1028700"/>
              <a:ext cx="9144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Right Arrow 12"/>
          <p:cNvSpPr/>
          <p:nvPr/>
        </p:nvSpPr>
        <p:spPr>
          <a:xfrm rot="18371220" flipV="1">
            <a:off x="3587211" y="1968387"/>
            <a:ext cx="940877" cy="286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entury Schoolbook"/>
            </a:endParaRPr>
          </a:p>
        </p:txBody>
      </p:sp>
      <p:sp>
        <p:nvSpPr>
          <p:cNvPr id="4" name="Slide Number Placeholder 3">
            <a:extLst>
              <a:ext uri="{FF2B5EF4-FFF2-40B4-BE49-F238E27FC236}">
                <a16:creationId xmlns:a16="http://schemas.microsoft.com/office/drawing/2014/main" xmlns="" id="{1758EF31-A5B3-4105-9397-C5AB92C45ED1}"/>
              </a:ext>
            </a:extLst>
          </p:cNvPr>
          <p:cNvSpPr>
            <a:spLocks noGrp="1"/>
          </p:cNvSpPr>
          <p:nvPr>
            <p:ph type="sldNum" sz="quarter" idx="15"/>
          </p:nvPr>
        </p:nvSpPr>
        <p:spPr/>
        <p:txBody>
          <a:bodyPr/>
          <a:lstStyle/>
          <a:p>
            <a:fld id="{C1929137-4854-4387-85BB-2F28C6B4B150}" type="slidenum">
              <a:rPr lang="en-US" smtClean="0"/>
              <a:pPr/>
              <a:t>34</a:t>
            </a:fld>
            <a:endParaRPr lang="en-US"/>
          </a:p>
        </p:txBody>
      </p:sp>
      <p:sp>
        <p:nvSpPr>
          <p:cNvPr id="12" name="Horizontal Scroll 11"/>
          <p:cNvSpPr/>
          <p:nvPr/>
        </p:nvSpPr>
        <p:spPr>
          <a:xfrm>
            <a:off x="377249" y="946689"/>
            <a:ext cx="2592830" cy="800100"/>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0070C0"/>
                </a:solidFill>
                <a:latin typeface="Century Schoolbook"/>
              </a:rPr>
              <a:t>Transaction S;</a:t>
            </a:r>
          </a:p>
        </p:txBody>
      </p:sp>
      <p:sp>
        <p:nvSpPr>
          <p:cNvPr id="14" name="Right Arrow 13"/>
          <p:cNvSpPr/>
          <p:nvPr/>
        </p:nvSpPr>
        <p:spPr>
          <a:xfrm rot="14146992" flipV="1">
            <a:off x="2171253" y="1973688"/>
            <a:ext cx="940877" cy="286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entury Schoolbook"/>
            </a:endParaRPr>
          </a:p>
        </p:txBody>
      </p:sp>
      <p:grpSp>
        <p:nvGrpSpPr>
          <p:cNvPr id="8" name="Group 7"/>
          <p:cNvGrpSpPr/>
          <p:nvPr/>
        </p:nvGrpSpPr>
        <p:grpSpPr>
          <a:xfrm>
            <a:off x="1180477" y="828667"/>
            <a:ext cx="1113019" cy="1348713"/>
            <a:chOff x="1485900" y="1394488"/>
            <a:chExt cx="914401" cy="1200150"/>
          </a:xfrm>
        </p:grpSpPr>
        <p:cxnSp>
          <p:nvCxnSpPr>
            <p:cNvPr id="15" name="Straight Connector 14"/>
            <p:cNvCxnSpPr/>
            <p:nvPr/>
          </p:nvCxnSpPr>
          <p:spPr>
            <a:xfrm flipH="1">
              <a:off x="1485901" y="1394488"/>
              <a:ext cx="914400" cy="12001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85900" y="2187075"/>
              <a:ext cx="1" cy="39091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Cloud Callout 18"/>
          <p:cNvSpPr/>
          <p:nvPr/>
        </p:nvSpPr>
        <p:spPr>
          <a:xfrm>
            <a:off x="5514974" y="2714624"/>
            <a:ext cx="3419164" cy="1842385"/>
          </a:xfrm>
          <a:prstGeom prst="cloudCallout">
            <a:avLst>
              <a:gd name="adj1" fmla="val -17189"/>
              <a:gd name="adj2" fmla="val -1002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 no objects can be instantiated from that class</a:t>
            </a:r>
          </a:p>
        </p:txBody>
      </p:sp>
      <p:sp>
        <p:nvSpPr>
          <p:cNvPr id="21" name="Cloud Callout 20"/>
          <p:cNvSpPr/>
          <p:nvPr/>
        </p:nvSpPr>
        <p:spPr>
          <a:xfrm>
            <a:off x="98057" y="2714625"/>
            <a:ext cx="2872022" cy="1842385"/>
          </a:xfrm>
          <a:prstGeom prst="cloudCallout">
            <a:avLst>
              <a:gd name="adj1" fmla="val 17781"/>
              <a:gd name="adj2" fmla="val -95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can declare a variable of that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50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2" grpId="0" animBg="1"/>
      <p:bldP spid="14" grpId="0" animBg="1"/>
      <p:bldP spid="19"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AB9550-DE09-437B-8867-5C1BBE3DE89C}"/>
              </a:ext>
            </a:extLst>
          </p:cNvPr>
          <p:cNvSpPr>
            <a:spLocks noGrp="1"/>
          </p:cNvSpPr>
          <p:nvPr>
            <p:ph sz="quarter" idx="1"/>
          </p:nvPr>
        </p:nvSpPr>
        <p:spPr>
          <a:xfrm>
            <a:off x="359595" y="1016012"/>
            <a:ext cx="8310271" cy="4802407"/>
          </a:xfrm>
        </p:spPr>
        <p:txBody>
          <a:bodyPr>
            <a:noAutofit/>
          </a:bodyPr>
          <a:lstStyle/>
          <a:p>
            <a:pPr>
              <a:spcAft>
                <a:spcPts val="1000"/>
              </a:spcAft>
            </a:pPr>
            <a:r>
              <a:rPr lang="en-US" sz="1900" dirty="0"/>
              <a:t>Your program should have 3 classes.</a:t>
            </a:r>
          </a:p>
          <a:p>
            <a:pPr>
              <a:spcAft>
                <a:spcPts val="1000"/>
              </a:spcAft>
            </a:pPr>
            <a:r>
              <a:rPr lang="en-US" sz="1900" b="1" u="sng" dirty="0"/>
              <a:t>An Animal class</a:t>
            </a:r>
            <a:r>
              <a:rPr lang="en-US" sz="1900" dirty="0"/>
              <a:t> that has:</a:t>
            </a:r>
          </a:p>
          <a:p>
            <a:pPr lvl="1"/>
            <a:r>
              <a:rPr lang="en-US" sz="1900" dirty="0"/>
              <a:t>A </a:t>
            </a:r>
            <a:r>
              <a:rPr lang="en-US" sz="1900" u="sng" dirty="0"/>
              <a:t>protected string color </a:t>
            </a:r>
            <a:r>
              <a:rPr lang="en-US" sz="1900" dirty="0"/>
              <a:t>with default value = </a:t>
            </a:r>
            <a:r>
              <a:rPr lang="en-US" sz="1900" dirty="0">
                <a:solidFill>
                  <a:schemeClr val="accent1">
                    <a:lumMod val="75000"/>
                  </a:schemeClr>
                </a:solidFill>
              </a:rPr>
              <a:t>“default color”.</a:t>
            </a:r>
          </a:p>
          <a:p>
            <a:pPr lvl="1"/>
            <a:r>
              <a:rPr lang="en-US" sz="1900" dirty="0" smtClean="0"/>
              <a:t>A protected </a:t>
            </a:r>
            <a:r>
              <a:rPr lang="en-US" sz="1900" dirty="0" err="1" smtClean="0"/>
              <a:t>bool</a:t>
            </a:r>
            <a:r>
              <a:rPr lang="en-US" sz="1900" dirty="0" smtClean="0"/>
              <a:t> </a:t>
            </a:r>
            <a:r>
              <a:rPr lang="en-US" sz="1900" dirty="0" err="1" smtClean="0"/>
              <a:t>is_domesticated</a:t>
            </a:r>
            <a:r>
              <a:rPr lang="en-US" sz="1900" dirty="0"/>
              <a:t>.</a:t>
            </a:r>
            <a:endParaRPr lang="en-US" sz="1900" dirty="0" smtClean="0"/>
          </a:p>
          <a:p>
            <a:pPr lvl="1"/>
            <a:r>
              <a:rPr lang="en-US" sz="1900" dirty="0" smtClean="0"/>
              <a:t>A </a:t>
            </a:r>
            <a:r>
              <a:rPr lang="en-US" sz="1900" i="1" dirty="0" err="1" smtClean="0"/>
              <a:t>display_info</a:t>
            </a:r>
            <a:r>
              <a:rPr lang="en-US" sz="1900" i="1" dirty="0" smtClean="0"/>
              <a:t> </a:t>
            </a:r>
            <a:r>
              <a:rPr lang="en-US" sz="1900" i="1" dirty="0"/>
              <a:t>() </a:t>
            </a:r>
            <a:r>
              <a:rPr lang="en-US" sz="1900" dirty="0"/>
              <a:t>method that displays </a:t>
            </a:r>
            <a:r>
              <a:rPr lang="en-US" sz="1900" dirty="0" smtClean="0"/>
              <a:t>the animal information.</a:t>
            </a:r>
            <a:endParaRPr lang="en-US" sz="1900" dirty="0"/>
          </a:p>
          <a:p>
            <a:pPr>
              <a:spcBef>
                <a:spcPts val="1000"/>
              </a:spcBef>
              <a:spcAft>
                <a:spcPts val="1000"/>
              </a:spcAft>
            </a:pPr>
            <a:r>
              <a:rPr lang="en-US" sz="1900" b="1" u="sng" dirty="0"/>
              <a:t>A Dog class</a:t>
            </a:r>
            <a:r>
              <a:rPr lang="en-US" sz="1900" u="sng" dirty="0"/>
              <a:t> </a:t>
            </a:r>
            <a:r>
              <a:rPr lang="en-US" sz="1900" dirty="0"/>
              <a:t>that has method </a:t>
            </a:r>
            <a:r>
              <a:rPr lang="en-US" sz="1900" dirty="0" err="1"/>
              <a:t>update_dog_color</a:t>
            </a:r>
            <a:r>
              <a:rPr lang="en-US" sz="1900" dirty="0"/>
              <a:t>() that updates the color value to </a:t>
            </a:r>
            <a:r>
              <a:rPr lang="en-US" sz="1900" dirty="0">
                <a:solidFill>
                  <a:schemeClr val="accent1">
                    <a:lumMod val="75000"/>
                  </a:schemeClr>
                </a:solidFill>
              </a:rPr>
              <a:t>“</a:t>
            </a:r>
            <a:r>
              <a:rPr lang="en-US" sz="1900" dirty="0" smtClean="0">
                <a:solidFill>
                  <a:schemeClr val="accent1">
                    <a:lumMod val="75000"/>
                  </a:schemeClr>
                </a:solidFill>
              </a:rPr>
              <a:t>Brown or Black”.</a:t>
            </a:r>
            <a:endParaRPr lang="en-US" sz="1900" dirty="0">
              <a:solidFill>
                <a:schemeClr val="accent1">
                  <a:lumMod val="75000"/>
                </a:schemeClr>
              </a:solidFill>
            </a:endParaRPr>
          </a:p>
          <a:p>
            <a:pPr>
              <a:spcAft>
                <a:spcPts val="1000"/>
              </a:spcAft>
            </a:pPr>
            <a:r>
              <a:rPr lang="en-US" sz="1900" b="1" u="sng" dirty="0"/>
              <a:t>A </a:t>
            </a:r>
            <a:r>
              <a:rPr lang="en-US" sz="1900" b="1" u="sng" dirty="0" smtClean="0"/>
              <a:t>Lion </a:t>
            </a:r>
            <a:r>
              <a:rPr lang="en-US" sz="1900" b="1" u="sng" dirty="0"/>
              <a:t>class </a:t>
            </a:r>
            <a:r>
              <a:rPr lang="en-US" sz="1900" dirty="0"/>
              <a:t>that has method </a:t>
            </a:r>
            <a:r>
              <a:rPr lang="en-US" sz="1900" dirty="0" err="1" smtClean="0"/>
              <a:t>update_lion_color</a:t>
            </a:r>
            <a:r>
              <a:rPr lang="en-US" sz="1900" dirty="0"/>
              <a:t>() that updates the color value to </a:t>
            </a:r>
            <a:r>
              <a:rPr lang="en-US" sz="1900" dirty="0" smtClean="0">
                <a:solidFill>
                  <a:schemeClr val="accent1">
                    <a:lumMod val="75000"/>
                  </a:schemeClr>
                </a:solidFill>
              </a:rPr>
              <a:t>“Brown”.</a:t>
            </a:r>
          </a:p>
          <a:p>
            <a:pPr>
              <a:spcAft>
                <a:spcPts val="1000"/>
              </a:spcAft>
            </a:pPr>
            <a:r>
              <a:rPr lang="en-US" sz="1900" dirty="0" smtClean="0"/>
              <a:t>The two subclasses initializes the </a:t>
            </a:r>
            <a:r>
              <a:rPr lang="en-US" sz="1900" b="1" i="1" u="sng" dirty="0" err="1" smtClean="0"/>
              <a:t>is_domesticated</a:t>
            </a:r>
            <a:r>
              <a:rPr lang="en-US" sz="1900" dirty="0" smtClean="0"/>
              <a:t> field using a </a:t>
            </a:r>
            <a:r>
              <a:rPr lang="en-US" sz="1900" dirty="0" err="1" smtClean="0"/>
              <a:t>parametrized</a:t>
            </a:r>
            <a:r>
              <a:rPr lang="en-US" sz="1900" dirty="0" smtClean="0"/>
              <a:t> constructor defined in the Animal class</a:t>
            </a:r>
            <a:endParaRPr lang="en-US" sz="1900" dirty="0"/>
          </a:p>
          <a:p>
            <a:r>
              <a:rPr lang="en-US" sz="1900" dirty="0"/>
              <a:t>In main: </a:t>
            </a:r>
          </a:p>
          <a:p>
            <a:pPr lvl="1"/>
            <a:r>
              <a:rPr lang="en-US" sz="1900" dirty="0"/>
              <a:t>Create an object from </a:t>
            </a:r>
            <a:r>
              <a:rPr lang="en-US" sz="1900" dirty="0" smtClean="0"/>
              <a:t>Dog </a:t>
            </a:r>
            <a:r>
              <a:rPr lang="en-US" sz="1900" dirty="0"/>
              <a:t>and </a:t>
            </a:r>
            <a:r>
              <a:rPr lang="en-US" sz="1900" dirty="0" smtClean="0"/>
              <a:t>Lion.</a:t>
            </a:r>
            <a:endParaRPr lang="en-US" sz="1900" dirty="0"/>
          </a:p>
          <a:p>
            <a:pPr lvl="1"/>
            <a:r>
              <a:rPr lang="en-US" sz="1900" dirty="0"/>
              <a:t>Update their colors and display them.</a:t>
            </a:r>
          </a:p>
        </p:txBody>
      </p:sp>
      <p:pic>
        <p:nvPicPr>
          <p:cNvPr id="5" name="Picture 2" descr="C:\Users\Nehal\Desktop\6a00e54f8c25c988340167648e5a21970b-800wi.gif"/>
          <p:cNvPicPr>
            <a:picLocks noChangeAspect="1" noChangeArrowheads="1"/>
          </p:cNvPicPr>
          <p:nvPr/>
        </p:nvPicPr>
        <p:blipFill>
          <a:blip r:embed="rId3" cstate="print"/>
          <a:srcRect/>
          <a:stretch>
            <a:fillRect/>
          </a:stretch>
        </p:blipFill>
        <p:spPr bwMode="auto">
          <a:xfrm>
            <a:off x="7698467" y="5259528"/>
            <a:ext cx="1445533" cy="1598585"/>
          </a:xfrm>
          <a:prstGeom prst="rect">
            <a:avLst/>
          </a:prstGeom>
          <a:noFill/>
        </p:spPr>
      </p:pic>
      <p:sp>
        <p:nvSpPr>
          <p:cNvPr id="2" name="Title 1">
            <a:extLst>
              <a:ext uri="{FF2B5EF4-FFF2-40B4-BE49-F238E27FC236}">
                <a16:creationId xmlns:a16="http://schemas.microsoft.com/office/drawing/2014/main" xmlns="" id="{0AB66FF7-DDE7-446E-9603-52B6DF0FFF2A}"/>
              </a:ext>
            </a:extLst>
          </p:cNvPr>
          <p:cNvSpPr>
            <a:spLocks noGrp="1"/>
          </p:cNvSpPr>
          <p:nvPr>
            <p:ph type="title"/>
          </p:nvPr>
        </p:nvSpPr>
        <p:spPr/>
        <p:txBody>
          <a:bodyPr anchor="t"/>
          <a:lstStyle/>
          <a:p>
            <a:r>
              <a:rPr lang="en-US" dirty="0"/>
              <a:t>Let us practice .. Hands-on 2</a:t>
            </a:r>
            <a:r>
              <a:rPr lang="en-US" dirty="0" smtClean="0"/>
              <a:t> - With Help</a:t>
            </a:r>
            <a:endParaRPr lang="en-US" dirty="0"/>
          </a:p>
        </p:txBody>
      </p:sp>
      <p:sp>
        <p:nvSpPr>
          <p:cNvPr id="4" name="Slide Number Placeholder 3">
            <a:extLst>
              <a:ext uri="{FF2B5EF4-FFF2-40B4-BE49-F238E27FC236}">
                <a16:creationId xmlns:a16="http://schemas.microsoft.com/office/drawing/2014/main" xmlns="" id="{642FC37C-B706-40E1-B01B-B368AD385ED4}"/>
              </a:ext>
            </a:extLst>
          </p:cNvPr>
          <p:cNvSpPr>
            <a:spLocks noGrp="1"/>
          </p:cNvSpPr>
          <p:nvPr>
            <p:ph type="sldNum" sz="quarter" idx="15"/>
          </p:nvPr>
        </p:nvSpPr>
        <p:spPr/>
        <p:txBody>
          <a:bodyPr/>
          <a:lstStyle/>
          <a:p>
            <a:fld id="{70D327CD-9E6A-4401-9F81-E9F6E427EA86}" type="slidenum">
              <a:rPr lang="en-US">
                <a:latin typeface="Century Schoolbook"/>
              </a:rPr>
              <a:pPr/>
              <a:t>35</a:t>
            </a:fld>
            <a:endParaRPr lang="en-US" dirty="0">
              <a:latin typeface="Century Schoolbook"/>
            </a:endParaRPr>
          </a:p>
        </p:txBody>
      </p:sp>
      <p:sp>
        <p:nvSpPr>
          <p:cNvPr id="6" name="TextBox 5"/>
          <p:cNvSpPr txBox="1"/>
          <p:nvPr/>
        </p:nvSpPr>
        <p:spPr>
          <a:xfrm>
            <a:off x="5715000" y="6152619"/>
            <a:ext cx="1771650" cy="415498"/>
          </a:xfrm>
          <a:prstGeom prst="rect">
            <a:avLst/>
          </a:prstGeom>
          <a:noFill/>
        </p:spPr>
        <p:txBody>
          <a:bodyPr wrap="square" rtlCol="0">
            <a:spAutoFit/>
          </a:bodyPr>
          <a:lstStyle/>
          <a:p>
            <a:r>
              <a:rPr lang="en-US" sz="2100" b="1" u="sng" dirty="0" smtClean="0">
                <a:solidFill>
                  <a:prstClr val="black"/>
                </a:solidFill>
                <a:latin typeface="Century Schoolbook"/>
              </a:rPr>
              <a:t>20 </a:t>
            </a:r>
            <a:r>
              <a:rPr lang="en-US" sz="2100" b="1" u="sng" dirty="0">
                <a:solidFill>
                  <a:prstClr val="black"/>
                </a:solidFill>
                <a:latin typeface="Century Schoolbook"/>
              </a:rPr>
              <a:t>Minutes</a:t>
            </a:r>
          </a:p>
        </p:txBody>
      </p:sp>
      <p:sp>
        <p:nvSpPr>
          <p:cNvPr id="7" name="Oval Callout 6"/>
          <p:cNvSpPr/>
          <p:nvPr/>
        </p:nvSpPr>
        <p:spPr>
          <a:xfrm>
            <a:off x="5867397" y="118536"/>
            <a:ext cx="3107267" cy="1778000"/>
          </a:xfrm>
          <a:prstGeom prst="wedgeEllipseCallout">
            <a:avLst>
              <a:gd name="adj1" fmla="val -40996"/>
              <a:gd name="adj2" fmla="val 40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Note that:</a:t>
            </a:r>
          </a:p>
          <a:p>
            <a:pPr algn="ctr"/>
            <a:r>
              <a:rPr lang="en-US" dirty="0">
                <a:solidFill>
                  <a:schemeClr val="tx1"/>
                </a:solidFill>
              </a:rPr>
              <a:t>The classes Dog and </a:t>
            </a:r>
            <a:r>
              <a:rPr lang="en-US" dirty="0" smtClean="0">
                <a:solidFill>
                  <a:schemeClr val="tx1"/>
                </a:solidFill>
              </a:rPr>
              <a:t>Lion </a:t>
            </a:r>
            <a:r>
              <a:rPr lang="en-US" dirty="0">
                <a:solidFill>
                  <a:schemeClr val="tx1"/>
                </a:solidFill>
              </a:rPr>
              <a:t>inherit the Animal class</a:t>
            </a:r>
          </a:p>
        </p:txBody>
      </p:sp>
    </p:spTree>
    <p:extLst>
      <p:ext uri="{BB962C8B-B14F-4D97-AF65-F5344CB8AC3E}">
        <p14:creationId xmlns:p14="http://schemas.microsoft.com/office/powerpoint/2010/main" val="4049528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 y="300038"/>
            <a:ext cx="9386887" cy="6173914"/>
          </a:xfrm>
        </p:spPr>
        <p:txBody>
          <a:bodyPr>
            <a:normAutofit fontScale="92500" lnSpcReduction="20000"/>
          </a:bodyPr>
          <a:lstStyle/>
          <a:p>
            <a:r>
              <a:rPr lang="en-GB" b="1" dirty="0"/>
              <a:t>package practice;</a:t>
            </a:r>
          </a:p>
          <a:p>
            <a:endParaRPr lang="en-GB" dirty="0"/>
          </a:p>
          <a:p>
            <a:r>
              <a:rPr lang="en-GB" b="1" dirty="0"/>
              <a:t>class Animal {</a:t>
            </a:r>
          </a:p>
          <a:p>
            <a:r>
              <a:rPr lang="en-GB" dirty="0"/>
              <a:t>    </a:t>
            </a:r>
            <a:r>
              <a:rPr lang="en-GB" b="1" dirty="0"/>
              <a:t>protected String </a:t>
            </a:r>
            <a:r>
              <a:rPr lang="en-GB" b="1" dirty="0" err="1"/>
              <a:t>color</a:t>
            </a:r>
            <a:r>
              <a:rPr lang="en-GB" b="1" dirty="0"/>
              <a:t> ="</a:t>
            </a:r>
            <a:r>
              <a:rPr lang="en-GB" b="1" dirty="0" err="1"/>
              <a:t>defaultValue</a:t>
            </a:r>
            <a:r>
              <a:rPr lang="en-GB" b="1" dirty="0"/>
              <a:t>";</a:t>
            </a:r>
          </a:p>
          <a:p>
            <a:r>
              <a:rPr lang="en-GB" dirty="0"/>
              <a:t>    </a:t>
            </a:r>
            <a:r>
              <a:rPr lang="en-GB" b="1" dirty="0"/>
              <a:t>protected Boolean </a:t>
            </a:r>
            <a:r>
              <a:rPr lang="en-GB" b="1" dirty="0" err="1"/>
              <a:t>is_Demosticated</a:t>
            </a:r>
            <a:r>
              <a:rPr lang="en-GB" b="1" dirty="0"/>
              <a:t>;</a:t>
            </a:r>
          </a:p>
          <a:p>
            <a:r>
              <a:rPr lang="en-GB" dirty="0"/>
              <a:t>    Animal(Boolean </a:t>
            </a:r>
            <a:r>
              <a:rPr lang="en-GB" dirty="0" err="1"/>
              <a:t>is_Demosticated</a:t>
            </a:r>
            <a:r>
              <a:rPr lang="en-GB" dirty="0"/>
              <a:t>){</a:t>
            </a:r>
          </a:p>
          <a:p>
            <a:r>
              <a:rPr lang="en-GB" dirty="0"/>
              <a:t>    </a:t>
            </a:r>
            <a:r>
              <a:rPr lang="en-GB" b="1" dirty="0" err="1"/>
              <a:t>this.is_Demosticated</a:t>
            </a:r>
            <a:r>
              <a:rPr lang="en-GB" b="1" dirty="0"/>
              <a:t> = </a:t>
            </a:r>
            <a:r>
              <a:rPr lang="en-GB" b="1" dirty="0" err="1"/>
              <a:t>is_Demosticated</a:t>
            </a:r>
            <a:r>
              <a:rPr lang="en-GB" b="1" dirty="0"/>
              <a:t>;</a:t>
            </a:r>
          </a:p>
          <a:p>
            <a:r>
              <a:rPr lang="en-GB" dirty="0"/>
              <a:t>    }</a:t>
            </a:r>
          </a:p>
          <a:p>
            <a:r>
              <a:rPr lang="en-GB" dirty="0"/>
              <a:t>    </a:t>
            </a:r>
            <a:r>
              <a:rPr lang="en-GB" b="1" dirty="0"/>
              <a:t>void </a:t>
            </a:r>
            <a:r>
              <a:rPr lang="en-GB" b="1" dirty="0" err="1"/>
              <a:t>displayInfo</a:t>
            </a:r>
            <a:r>
              <a:rPr lang="en-GB" b="1" dirty="0"/>
              <a:t>() {</a:t>
            </a:r>
          </a:p>
          <a:p>
            <a:r>
              <a:rPr lang="en-GB" dirty="0"/>
              <a:t>    </a:t>
            </a:r>
            <a:r>
              <a:rPr lang="en-GB" dirty="0" err="1"/>
              <a:t>System.</a:t>
            </a:r>
            <a:r>
              <a:rPr lang="en-GB" b="1" i="1" dirty="0" err="1"/>
              <a:t>out.println</a:t>
            </a:r>
            <a:r>
              <a:rPr lang="en-GB" b="1" i="1" dirty="0"/>
              <a:t>("</a:t>
            </a:r>
            <a:r>
              <a:rPr lang="en-GB" b="1" i="1" dirty="0" err="1"/>
              <a:t>coor</a:t>
            </a:r>
            <a:r>
              <a:rPr lang="en-GB" b="1" i="1" dirty="0"/>
              <a:t> is: "+</a:t>
            </a:r>
            <a:r>
              <a:rPr lang="en-GB" b="1" i="1" dirty="0" err="1"/>
              <a:t>color</a:t>
            </a:r>
            <a:r>
              <a:rPr lang="en-GB" b="1" i="1" dirty="0"/>
              <a:t>+"</a:t>
            </a:r>
            <a:r>
              <a:rPr lang="en-GB" b="1" i="1" dirty="0" err="1"/>
              <a:t>is_Demosticated</a:t>
            </a:r>
            <a:r>
              <a:rPr lang="en-GB" b="1" i="1" dirty="0"/>
              <a:t>: "+</a:t>
            </a:r>
            <a:r>
              <a:rPr lang="en-GB" b="1" i="1" dirty="0" err="1"/>
              <a:t>is_Demosticated</a:t>
            </a:r>
            <a:r>
              <a:rPr lang="en-GB" b="1" i="1" dirty="0"/>
              <a:t>);</a:t>
            </a:r>
          </a:p>
          <a:p>
            <a:r>
              <a:rPr lang="en-GB" dirty="0"/>
              <a:t>    }</a:t>
            </a:r>
          </a:p>
          <a:p>
            <a:r>
              <a:rPr lang="en-GB" dirty="0"/>
              <a:t>}</a:t>
            </a:r>
          </a:p>
          <a:p>
            <a:r>
              <a:rPr lang="en-GB" b="1" dirty="0"/>
              <a:t>class Dog extends Animal{</a:t>
            </a:r>
          </a:p>
          <a:p>
            <a:r>
              <a:rPr lang="en-GB" dirty="0"/>
              <a:t>Dog(Boolean </a:t>
            </a:r>
            <a:r>
              <a:rPr lang="en-GB" dirty="0" err="1"/>
              <a:t>is_Demosticated</a:t>
            </a:r>
            <a:r>
              <a:rPr lang="en-GB" dirty="0"/>
              <a:t>)</a:t>
            </a:r>
          </a:p>
          <a:p>
            <a:r>
              <a:rPr lang="en-GB" dirty="0"/>
              <a:t>{</a:t>
            </a:r>
          </a:p>
          <a:p>
            <a:r>
              <a:rPr lang="en-GB" b="1" dirty="0"/>
              <a:t>super(</a:t>
            </a:r>
            <a:r>
              <a:rPr lang="en-GB" b="1" dirty="0" err="1"/>
              <a:t>is_Demosticated</a:t>
            </a:r>
            <a:r>
              <a:rPr lang="en-GB" b="1" dirty="0"/>
              <a:t>);</a:t>
            </a:r>
          </a:p>
          <a:p>
            <a:r>
              <a:rPr lang="en-GB" dirty="0"/>
              <a:t>}</a:t>
            </a:r>
          </a:p>
          <a:p>
            <a:r>
              <a:rPr lang="en-GB" b="1" dirty="0"/>
              <a:t>void </a:t>
            </a:r>
            <a:r>
              <a:rPr lang="en-GB" b="1" dirty="0" err="1"/>
              <a:t>update_Dog_Color</a:t>
            </a:r>
            <a:r>
              <a:rPr lang="en-GB" b="1" dirty="0"/>
              <a:t>() {</a:t>
            </a:r>
          </a:p>
          <a:p>
            <a:r>
              <a:rPr lang="en-GB" dirty="0" err="1"/>
              <a:t>color</a:t>
            </a:r>
            <a:r>
              <a:rPr lang="en-GB" dirty="0"/>
              <a:t> = "black";</a:t>
            </a:r>
          </a:p>
          <a:p>
            <a:r>
              <a:rPr lang="en-GB" dirty="0"/>
              <a:t>}</a:t>
            </a:r>
          </a:p>
          <a:p>
            <a:r>
              <a:rPr lang="en-GB" dirty="0"/>
              <a:t>}</a:t>
            </a:r>
          </a:p>
        </p:txBody>
      </p:sp>
      <p:sp>
        <p:nvSpPr>
          <p:cNvPr id="4" name="Slide Number Placeholder 3"/>
          <p:cNvSpPr>
            <a:spLocks noGrp="1"/>
          </p:cNvSpPr>
          <p:nvPr>
            <p:ph type="sldNum" sz="quarter" idx="15"/>
          </p:nvPr>
        </p:nvSpPr>
        <p:spPr/>
        <p:txBody>
          <a:bodyPr/>
          <a:lstStyle/>
          <a:p>
            <a:fld id="{C1929137-4854-4387-85BB-2F28C6B4B150}" type="slidenum">
              <a:rPr lang="en-US" smtClean="0"/>
              <a:pPr/>
              <a:t>36</a:t>
            </a:fld>
            <a:endParaRPr lang="en-US"/>
          </a:p>
        </p:txBody>
      </p:sp>
    </p:spTree>
    <p:extLst>
      <p:ext uri="{BB962C8B-B14F-4D97-AF65-F5344CB8AC3E}">
        <p14:creationId xmlns:p14="http://schemas.microsoft.com/office/powerpoint/2010/main" val="3269902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88" y="228600"/>
            <a:ext cx="7972426" cy="6245352"/>
          </a:xfrm>
        </p:spPr>
        <p:txBody>
          <a:bodyPr>
            <a:normAutofit fontScale="92500" lnSpcReduction="20000"/>
          </a:bodyPr>
          <a:lstStyle/>
          <a:p>
            <a:r>
              <a:rPr lang="en-GB" b="1" dirty="0"/>
              <a:t>class lion extends Animal{</a:t>
            </a:r>
          </a:p>
          <a:p>
            <a:r>
              <a:rPr lang="en-GB" dirty="0"/>
              <a:t>lion(Boolean </a:t>
            </a:r>
            <a:r>
              <a:rPr lang="en-GB" dirty="0" err="1"/>
              <a:t>is_Demosticated</a:t>
            </a:r>
            <a:r>
              <a:rPr lang="en-GB" dirty="0"/>
              <a:t>)</a:t>
            </a:r>
          </a:p>
          <a:p>
            <a:r>
              <a:rPr lang="en-GB" dirty="0"/>
              <a:t>{</a:t>
            </a:r>
          </a:p>
          <a:p>
            <a:r>
              <a:rPr lang="en-GB" b="1" dirty="0"/>
              <a:t>super(</a:t>
            </a:r>
            <a:r>
              <a:rPr lang="en-GB" b="1" dirty="0" err="1"/>
              <a:t>is_Demosticated</a:t>
            </a:r>
            <a:r>
              <a:rPr lang="en-GB" b="1" dirty="0"/>
              <a:t>);</a:t>
            </a:r>
          </a:p>
          <a:p>
            <a:r>
              <a:rPr lang="en-GB" dirty="0"/>
              <a:t>}</a:t>
            </a:r>
          </a:p>
          <a:p>
            <a:r>
              <a:rPr lang="en-GB" b="1" dirty="0"/>
              <a:t>void </a:t>
            </a:r>
            <a:r>
              <a:rPr lang="en-GB" b="1" dirty="0" err="1"/>
              <a:t>update_lion_Color</a:t>
            </a:r>
            <a:r>
              <a:rPr lang="en-GB" b="1" dirty="0"/>
              <a:t>() {</a:t>
            </a:r>
          </a:p>
          <a:p>
            <a:r>
              <a:rPr lang="en-GB" dirty="0" err="1"/>
              <a:t>color</a:t>
            </a:r>
            <a:r>
              <a:rPr lang="en-GB" dirty="0"/>
              <a:t> = "brown";</a:t>
            </a:r>
          </a:p>
          <a:p>
            <a:r>
              <a:rPr lang="en-GB" dirty="0"/>
              <a:t>}</a:t>
            </a:r>
          </a:p>
          <a:p>
            <a:r>
              <a:rPr lang="en-GB" dirty="0"/>
              <a:t>}</a:t>
            </a:r>
          </a:p>
          <a:p>
            <a:endParaRPr lang="en-GB" dirty="0"/>
          </a:p>
          <a:p>
            <a:r>
              <a:rPr lang="en-GB" b="1" dirty="0"/>
              <a:t>public class </a:t>
            </a:r>
            <a:r>
              <a:rPr lang="en-GB" b="1" dirty="0" err="1"/>
              <a:t>mainClasss</a:t>
            </a:r>
            <a:r>
              <a:rPr lang="en-GB" b="1" dirty="0"/>
              <a:t>{</a:t>
            </a:r>
          </a:p>
          <a:p>
            <a:r>
              <a:rPr lang="en-GB" b="1" dirty="0"/>
              <a:t>public static void main(String[] </a:t>
            </a:r>
            <a:r>
              <a:rPr lang="en-GB" b="1" dirty="0" err="1"/>
              <a:t>args</a:t>
            </a:r>
            <a:r>
              <a:rPr lang="en-GB" b="1" dirty="0"/>
              <a:t>) {</a:t>
            </a:r>
          </a:p>
          <a:p>
            <a:r>
              <a:rPr lang="en-GB" dirty="0"/>
              <a:t>Dog d = </a:t>
            </a:r>
            <a:r>
              <a:rPr lang="en-GB" b="1" dirty="0"/>
              <a:t>new Dog(true);</a:t>
            </a:r>
          </a:p>
          <a:p>
            <a:r>
              <a:rPr lang="en-GB" dirty="0"/>
              <a:t>lion l = </a:t>
            </a:r>
            <a:r>
              <a:rPr lang="en-GB" b="1" dirty="0"/>
              <a:t>new lion(true);</a:t>
            </a:r>
          </a:p>
          <a:p>
            <a:endParaRPr lang="en-GB" dirty="0"/>
          </a:p>
          <a:p>
            <a:r>
              <a:rPr lang="en-GB" dirty="0" err="1"/>
              <a:t>d.update_Dog_Color</a:t>
            </a:r>
            <a:r>
              <a:rPr lang="en-GB" dirty="0"/>
              <a:t>();</a:t>
            </a:r>
          </a:p>
          <a:p>
            <a:r>
              <a:rPr lang="en-GB" dirty="0" err="1"/>
              <a:t>l.update_lion_Color</a:t>
            </a:r>
            <a:r>
              <a:rPr lang="en-GB" dirty="0"/>
              <a:t>();</a:t>
            </a:r>
          </a:p>
          <a:p>
            <a:endParaRPr lang="en-GB" dirty="0"/>
          </a:p>
          <a:p>
            <a:r>
              <a:rPr lang="en-GB" dirty="0" err="1"/>
              <a:t>d.displayInfo</a:t>
            </a:r>
            <a:r>
              <a:rPr lang="en-GB" dirty="0"/>
              <a:t>();</a:t>
            </a:r>
          </a:p>
          <a:p>
            <a:r>
              <a:rPr lang="en-GB" dirty="0" err="1"/>
              <a:t>l.displayInfo</a:t>
            </a:r>
            <a:r>
              <a:rPr lang="en-GB" dirty="0"/>
              <a:t>();</a:t>
            </a:r>
          </a:p>
          <a:p>
            <a:r>
              <a:rPr lang="en-GB" dirty="0"/>
              <a:t>}</a:t>
            </a:r>
          </a:p>
          <a:p>
            <a:r>
              <a:rPr lang="en-GB" dirty="0"/>
              <a:t>}</a:t>
            </a:r>
          </a:p>
        </p:txBody>
      </p:sp>
      <p:sp>
        <p:nvSpPr>
          <p:cNvPr id="4" name="Slide Number Placeholder 3"/>
          <p:cNvSpPr>
            <a:spLocks noGrp="1"/>
          </p:cNvSpPr>
          <p:nvPr>
            <p:ph type="sldNum" sz="quarter" idx="15"/>
          </p:nvPr>
        </p:nvSpPr>
        <p:spPr/>
        <p:txBody>
          <a:bodyPr/>
          <a:lstStyle/>
          <a:p>
            <a:fld id="{C1929137-4854-4387-85BB-2F28C6B4B150}" type="slidenum">
              <a:rPr lang="en-US" smtClean="0"/>
              <a:pPr/>
              <a:t>37</a:t>
            </a:fld>
            <a:endParaRPr lang="en-US"/>
          </a:p>
        </p:txBody>
      </p:sp>
    </p:spTree>
    <p:extLst>
      <p:ext uri="{BB962C8B-B14F-4D97-AF65-F5344CB8AC3E}">
        <p14:creationId xmlns:p14="http://schemas.microsoft.com/office/powerpoint/2010/main" val="30407536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5" name="Content Placeholder 4" descr="orange_man_thinking_question.jpg"/>
          <p:cNvPicPr>
            <a:picLocks noGrp="1" noChangeAspect="1"/>
          </p:cNvPicPr>
          <p:nvPr>
            <p:ph sz="quarter" idx="1"/>
          </p:nvPr>
        </p:nvPicPr>
        <p:blipFill>
          <a:blip r:embed="rId2" cstate="print"/>
          <a:stretch>
            <a:fillRect/>
          </a:stretch>
        </p:blipFill>
        <p:spPr>
          <a:xfrm>
            <a:off x="2688432" y="1945482"/>
            <a:ext cx="3655219" cy="3655219"/>
          </a:xfrm>
        </p:spPr>
      </p:pic>
      <p:sp>
        <p:nvSpPr>
          <p:cNvPr id="4" name="Slide Number Placeholder 3"/>
          <p:cNvSpPr>
            <a:spLocks noGrp="1"/>
          </p:cNvSpPr>
          <p:nvPr>
            <p:ph type="sldNum" sz="quarter" idx="15"/>
          </p:nvPr>
        </p:nvSpPr>
        <p:spPr/>
        <p:txBody>
          <a:bodyPr/>
          <a:lstStyle/>
          <a:p>
            <a:fld id="{70D327CD-9E6A-4401-9F81-E9F6E427EA86}" type="slidenum">
              <a:rPr lang="en-US">
                <a:latin typeface="Century Schoolbook"/>
              </a:rPr>
              <a:pPr/>
              <a:t>38</a:t>
            </a:fld>
            <a:endParaRPr lang="en-US">
              <a:latin typeface="Century Schoolbook"/>
            </a:endParaRPr>
          </a:p>
        </p:txBody>
      </p:sp>
    </p:spTree>
    <p:extLst>
      <p:ext uri="{BB962C8B-B14F-4D97-AF65-F5344CB8AC3E}">
        <p14:creationId xmlns:p14="http://schemas.microsoft.com/office/powerpoint/2010/main" val="305719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String </a:t>
            </a:r>
            <a:r>
              <a:rPr lang="en-US" dirty="0" smtClean="0"/>
              <a:t>Example</a:t>
            </a:r>
            <a:endParaRPr lang="en-GB" dirty="0">
              <a:uFillTx/>
            </a:endParaRPr>
          </a:p>
        </p:txBody>
      </p:sp>
      <p:sp>
        <p:nvSpPr>
          <p:cNvPr id="3" name="Content Placeholder 2"/>
          <p:cNvSpPr>
            <a:spLocks noGrp="1"/>
          </p:cNvSpPr>
          <p:nvPr>
            <p:ph sz="quarter" idx="1"/>
          </p:nvPr>
        </p:nvSpPr>
        <p:spPr>
          <a:xfrm>
            <a:off x="457200" y="1600200"/>
            <a:ext cx="8686800" cy="4873752"/>
          </a:xfrm>
        </p:spPr>
        <p:txBody>
          <a:bodyPr>
            <a:normAutofit fontScale="92500" lnSpcReduction="10000"/>
          </a:bodyPr>
          <a:lstStyle/>
          <a:p>
            <a:pPr marL="0" indent="0">
              <a:buNone/>
            </a:pPr>
            <a:r>
              <a:rPr lang="en-GB" b="1" dirty="0"/>
              <a:t>package practice;</a:t>
            </a:r>
          </a:p>
          <a:p>
            <a:endParaRPr lang="en-GB" dirty="0"/>
          </a:p>
          <a:p>
            <a:pPr marL="0" indent="0">
              <a:buNone/>
            </a:pPr>
            <a:r>
              <a:rPr lang="en-GB" b="1" dirty="0"/>
              <a:t>public class B{</a:t>
            </a:r>
          </a:p>
          <a:p>
            <a:pPr marL="0" indent="0">
              <a:buNone/>
            </a:pPr>
            <a:r>
              <a:rPr lang="en-GB" b="1" dirty="0" smtClean="0"/>
              <a:t>public </a:t>
            </a:r>
            <a:r>
              <a:rPr lang="en-GB" b="1" dirty="0"/>
              <a:t>static void main(String[] </a:t>
            </a:r>
            <a:r>
              <a:rPr lang="en-GB" b="1" dirty="0" err="1"/>
              <a:t>args</a:t>
            </a:r>
            <a:r>
              <a:rPr lang="en-GB" b="1" dirty="0"/>
              <a:t>) {</a:t>
            </a:r>
          </a:p>
          <a:p>
            <a:pPr marL="0" indent="0">
              <a:buNone/>
            </a:pPr>
            <a:r>
              <a:rPr lang="en-GB" dirty="0"/>
              <a:t> String str1 = "Hi";</a:t>
            </a:r>
          </a:p>
          <a:p>
            <a:pPr marL="0" indent="0">
              <a:buNone/>
            </a:pPr>
            <a:r>
              <a:rPr lang="en-GB" dirty="0"/>
              <a:t> String str2 = "Hi";</a:t>
            </a:r>
          </a:p>
          <a:p>
            <a:pPr marL="0" indent="0">
              <a:buNone/>
            </a:pPr>
            <a:r>
              <a:rPr lang="en-GB" dirty="0"/>
              <a:t> </a:t>
            </a:r>
            <a:r>
              <a:rPr lang="en-GB" dirty="0" err="1"/>
              <a:t>System.</a:t>
            </a:r>
            <a:r>
              <a:rPr lang="en-GB" b="1" i="1" dirty="0" err="1"/>
              <a:t>out.println</a:t>
            </a:r>
            <a:r>
              <a:rPr lang="en-GB" b="1" i="1" dirty="0"/>
              <a:t>(str1==str2); </a:t>
            </a:r>
            <a:r>
              <a:rPr lang="en-GB" b="1" i="1" dirty="0" smtClean="0"/>
              <a:t>  </a:t>
            </a:r>
            <a:endParaRPr lang="en-GB" b="1" i="1" dirty="0"/>
          </a:p>
          <a:p>
            <a:pPr marL="0" indent="0">
              <a:buNone/>
            </a:pPr>
            <a:r>
              <a:rPr lang="en-GB" dirty="0"/>
              <a:t> </a:t>
            </a:r>
            <a:r>
              <a:rPr lang="en-GB" dirty="0" err="1"/>
              <a:t>System.</a:t>
            </a:r>
            <a:r>
              <a:rPr lang="en-GB" b="1" i="1" dirty="0" err="1"/>
              <a:t>out.println</a:t>
            </a:r>
            <a:r>
              <a:rPr lang="en-GB" b="1" i="1" dirty="0"/>
              <a:t>(str1.equals(str2</a:t>
            </a:r>
            <a:r>
              <a:rPr lang="en-GB" b="1" i="1" dirty="0" smtClean="0"/>
              <a:t>));  </a:t>
            </a:r>
            <a:endParaRPr lang="en-GB" b="1" i="1" dirty="0"/>
          </a:p>
          <a:p>
            <a:pPr marL="0" indent="0">
              <a:buNone/>
            </a:pPr>
            <a:r>
              <a:rPr lang="en-GB" dirty="0"/>
              <a:t> </a:t>
            </a:r>
          </a:p>
          <a:p>
            <a:pPr marL="0" indent="0">
              <a:buNone/>
            </a:pPr>
            <a:r>
              <a:rPr lang="en-GB" dirty="0"/>
              <a:t> String newStr1 = </a:t>
            </a:r>
            <a:r>
              <a:rPr lang="en-GB" b="1" dirty="0"/>
              <a:t>new String("Hi");</a:t>
            </a:r>
          </a:p>
          <a:p>
            <a:pPr marL="0" indent="0">
              <a:buNone/>
            </a:pPr>
            <a:r>
              <a:rPr lang="en-GB" dirty="0"/>
              <a:t> String </a:t>
            </a:r>
            <a:r>
              <a:rPr lang="en-GB" u="sng" dirty="0" smtClean="0"/>
              <a:t>newStr2 </a:t>
            </a:r>
            <a:r>
              <a:rPr lang="en-GB" u="sng" dirty="0"/>
              <a:t>= </a:t>
            </a:r>
            <a:r>
              <a:rPr lang="en-GB" b="1" u="sng" dirty="0"/>
              <a:t>new String("Hi");</a:t>
            </a:r>
          </a:p>
          <a:p>
            <a:pPr marL="0" indent="0">
              <a:buNone/>
            </a:pPr>
            <a:r>
              <a:rPr lang="en-GB" dirty="0"/>
              <a:t> </a:t>
            </a:r>
            <a:r>
              <a:rPr lang="en-GB" dirty="0" err="1" smtClean="0"/>
              <a:t>System.</a:t>
            </a:r>
            <a:r>
              <a:rPr lang="en-GB" b="1" i="1" dirty="0" err="1" smtClean="0"/>
              <a:t>out.println</a:t>
            </a:r>
            <a:r>
              <a:rPr lang="en-GB" b="1" i="1" dirty="0" smtClean="0"/>
              <a:t>(</a:t>
            </a:r>
            <a:r>
              <a:rPr lang="en-GB" dirty="0"/>
              <a:t>newStr1 </a:t>
            </a:r>
            <a:r>
              <a:rPr lang="en-GB" b="1" i="1" dirty="0" smtClean="0"/>
              <a:t>==</a:t>
            </a:r>
            <a:r>
              <a:rPr lang="en-GB" dirty="0"/>
              <a:t> </a:t>
            </a:r>
            <a:r>
              <a:rPr lang="en-GB" dirty="0" smtClean="0"/>
              <a:t>newStr2</a:t>
            </a:r>
            <a:r>
              <a:rPr lang="en-GB" b="1" i="1" dirty="0" smtClean="0"/>
              <a:t>);     </a:t>
            </a:r>
            <a:endParaRPr lang="en-GB" b="1" i="1" dirty="0"/>
          </a:p>
          <a:p>
            <a:pPr marL="0" indent="0">
              <a:buNone/>
            </a:pPr>
            <a:r>
              <a:rPr lang="en-GB" dirty="0"/>
              <a:t> </a:t>
            </a:r>
            <a:r>
              <a:rPr lang="en-GB" dirty="0" err="1" smtClean="0"/>
              <a:t>System.</a:t>
            </a:r>
            <a:r>
              <a:rPr lang="en-GB" b="1" i="1" dirty="0" err="1" smtClean="0"/>
              <a:t>out.println</a:t>
            </a:r>
            <a:r>
              <a:rPr lang="en-GB" b="1" i="1" dirty="0" smtClean="0"/>
              <a:t>(</a:t>
            </a:r>
            <a:r>
              <a:rPr lang="en-GB" dirty="0" smtClean="0"/>
              <a:t>newStr1</a:t>
            </a:r>
            <a:r>
              <a:rPr lang="en-GB" b="1" i="1" dirty="0" smtClean="0"/>
              <a:t>.equals(</a:t>
            </a:r>
            <a:r>
              <a:rPr lang="en-GB" dirty="0" smtClean="0"/>
              <a:t>newStr</a:t>
            </a:r>
            <a:r>
              <a:rPr lang="en-GB" b="1" i="1" dirty="0" smtClean="0"/>
              <a:t>2</a:t>
            </a:r>
            <a:r>
              <a:rPr lang="en-GB" b="1" i="1" dirty="0"/>
              <a:t>)); </a:t>
            </a:r>
            <a:r>
              <a:rPr lang="en-GB" b="1" i="1" dirty="0" smtClean="0"/>
              <a:t>   </a:t>
            </a:r>
            <a:endParaRPr lang="en-GB" b="1" i="1" dirty="0"/>
          </a:p>
          <a:p>
            <a:pPr marL="0" indent="0">
              <a:buNone/>
            </a:pPr>
            <a:r>
              <a:rPr lang="en-GB" dirty="0"/>
              <a:t> </a:t>
            </a:r>
          </a:p>
          <a:p>
            <a:pPr marL="0" indent="0">
              <a:buNone/>
            </a:pPr>
            <a:r>
              <a:rPr lang="en-GB" dirty="0"/>
              <a:t> </a:t>
            </a:r>
            <a:r>
              <a:rPr lang="en-GB" dirty="0" err="1"/>
              <a:t>System.</a:t>
            </a:r>
            <a:r>
              <a:rPr lang="en-GB" b="1" i="1" dirty="0" err="1"/>
              <a:t>out.println</a:t>
            </a:r>
            <a:r>
              <a:rPr lang="en-GB" b="1" i="1" dirty="0"/>
              <a:t>(str1 == newStr1</a:t>
            </a:r>
            <a:r>
              <a:rPr lang="en-GB" b="1" i="1" dirty="0" smtClean="0"/>
              <a:t>);   </a:t>
            </a:r>
            <a:endParaRPr lang="en-GB" b="1" i="1" dirty="0"/>
          </a:p>
          <a:p>
            <a:pPr marL="0" indent="0">
              <a:buNone/>
            </a:pPr>
            <a:r>
              <a:rPr lang="en-GB" dirty="0"/>
              <a:t> </a:t>
            </a:r>
            <a:r>
              <a:rPr lang="en-GB" dirty="0" err="1" smtClean="0"/>
              <a:t>System.</a:t>
            </a:r>
            <a:r>
              <a:rPr lang="en-GB" b="1" i="1" dirty="0" err="1" smtClean="0"/>
              <a:t>out.println</a:t>
            </a:r>
            <a:r>
              <a:rPr lang="en-GB" b="1" i="1" dirty="0" smtClean="0"/>
              <a:t>(newStr2.compareTo(newStr1));  </a:t>
            </a:r>
            <a:endParaRPr lang="en-GB" dirty="0">
              <a:uFillTx/>
            </a:endParaRPr>
          </a:p>
        </p:txBody>
      </p:sp>
      <p:sp>
        <p:nvSpPr>
          <p:cNvPr id="4" name="Slide Number Placeholder 3"/>
          <p:cNvSpPr>
            <a:spLocks noGrp="1"/>
          </p:cNvSpPr>
          <p:nvPr>
            <p:ph type="sldNum" sz="quarter" idx="15"/>
          </p:nvPr>
        </p:nvSpPr>
        <p:spPr/>
        <p:txBody>
          <a:bodyPr/>
          <a:lstStyle/>
          <a:p>
            <a:fld id="{70D327CD-9E6A-4401-9F81-E9F6E427EA86}" type="slidenum">
              <a:rPr lang="en-US" smtClean="0">
                <a:uFillTx/>
              </a:rPr>
              <a:pPr/>
              <a:t>4</a:t>
            </a:fld>
            <a:endParaRPr lang="en-US">
              <a:uFillTx/>
            </a:endParaRPr>
          </a:p>
        </p:txBody>
      </p:sp>
      <p:sp>
        <p:nvSpPr>
          <p:cNvPr id="5" name="Rectangle 4"/>
          <p:cNvSpPr/>
          <p:nvPr/>
        </p:nvSpPr>
        <p:spPr>
          <a:xfrm>
            <a:off x="6770684" y="3124585"/>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true</a:t>
            </a:r>
            <a:endParaRPr lang="en-US" b="1" u="sng" dirty="0">
              <a:solidFill>
                <a:schemeClr val="tx1"/>
              </a:solidFill>
            </a:endParaRPr>
          </a:p>
        </p:txBody>
      </p:sp>
      <p:sp>
        <p:nvSpPr>
          <p:cNvPr id="8" name="Rectangle 7"/>
          <p:cNvSpPr/>
          <p:nvPr/>
        </p:nvSpPr>
        <p:spPr>
          <a:xfrm>
            <a:off x="6750842" y="3626050"/>
            <a:ext cx="1258887" cy="382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true</a:t>
            </a:r>
            <a:endParaRPr lang="en-US" b="1" u="sng" dirty="0">
              <a:solidFill>
                <a:schemeClr val="tx1"/>
              </a:solidFill>
            </a:endParaRPr>
          </a:p>
        </p:txBody>
      </p:sp>
      <p:sp>
        <p:nvSpPr>
          <p:cNvPr id="9" name="Rectangle 8"/>
          <p:cNvSpPr/>
          <p:nvPr/>
        </p:nvSpPr>
        <p:spPr>
          <a:xfrm>
            <a:off x="6651620" y="4486472"/>
            <a:ext cx="1298575" cy="37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false</a:t>
            </a:r>
            <a:endParaRPr lang="en-US" b="1" u="sng" dirty="0">
              <a:solidFill>
                <a:schemeClr val="tx1"/>
              </a:solidFill>
            </a:endParaRPr>
          </a:p>
        </p:txBody>
      </p:sp>
      <p:sp>
        <p:nvSpPr>
          <p:cNvPr id="10" name="Rectangle 9"/>
          <p:cNvSpPr/>
          <p:nvPr/>
        </p:nvSpPr>
        <p:spPr>
          <a:xfrm>
            <a:off x="6730996" y="5029193"/>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true</a:t>
            </a:r>
          </a:p>
        </p:txBody>
      </p:sp>
      <p:sp>
        <p:nvSpPr>
          <p:cNvPr id="11" name="Rectangle 10"/>
          <p:cNvSpPr/>
          <p:nvPr/>
        </p:nvSpPr>
        <p:spPr>
          <a:xfrm>
            <a:off x="6730995" y="5587998"/>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false</a:t>
            </a:r>
            <a:endParaRPr lang="en-US" b="1" u="sng" dirty="0">
              <a:solidFill>
                <a:schemeClr val="tx1"/>
              </a:solidFill>
            </a:endParaRPr>
          </a:p>
        </p:txBody>
      </p:sp>
      <p:sp>
        <p:nvSpPr>
          <p:cNvPr id="12" name="Rectangle 11"/>
          <p:cNvSpPr/>
          <p:nvPr/>
        </p:nvSpPr>
        <p:spPr>
          <a:xfrm>
            <a:off x="6730994" y="6088061"/>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0</a:t>
            </a:r>
            <a:endParaRPr lang="en-US" b="1" u="sng" dirty="0">
              <a:solidFill>
                <a:schemeClr val="tx1"/>
              </a:solidFill>
            </a:endParaRPr>
          </a:p>
        </p:txBody>
      </p:sp>
    </p:spTree>
    <p:extLst>
      <p:ext uri="{BB962C8B-B14F-4D97-AF65-F5344CB8AC3E}">
        <p14:creationId xmlns:p14="http://schemas.microsoft.com/office/powerpoint/2010/main" val="153387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cont</a:t>
            </a:r>
            <a:endParaRPr lang="en-GB" dirty="0"/>
          </a:p>
        </p:txBody>
      </p:sp>
      <p:sp>
        <p:nvSpPr>
          <p:cNvPr id="3" name="Content Placeholder 2"/>
          <p:cNvSpPr>
            <a:spLocks noGrp="1"/>
          </p:cNvSpPr>
          <p:nvPr>
            <p:ph sz="quarter" idx="1"/>
          </p:nvPr>
        </p:nvSpPr>
        <p:spPr/>
        <p:txBody>
          <a:bodyPr/>
          <a:lstStyle/>
          <a:p>
            <a:pPr marL="0" indent="0">
              <a:buNone/>
            </a:pPr>
            <a:r>
              <a:rPr lang="en-GB" dirty="0"/>
              <a:t>String </a:t>
            </a:r>
            <a:r>
              <a:rPr lang="en-GB" dirty="0" err="1"/>
              <a:t>str</a:t>
            </a:r>
            <a:r>
              <a:rPr lang="en-GB" dirty="0"/>
              <a:t> = </a:t>
            </a:r>
            <a:r>
              <a:rPr lang="en-GB" b="1" dirty="0"/>
              <a:t>new String("hello World");  </a:t>
            </a:r>
          </a:p>
          <a:p>
            <a:pPr marL="0" indent="0">
              <a:buNone/>
            </a:pPr>
            <a:r>
              <a:rPr lang="en-GB" dirty="0"/>
              <a:t> </a:t>
            </a:r>
            <a:r>
              <a:rPr lang="en-GB" dirty="0" err="1"/>
              <a:t>str.concat</a:t>
            </a:r>
            <a:r>
              <a:rPr lang="en-GB" dirty="0"/>
              <a:t>("</a:t>
            </a:r>
            <a:r>
              <a:rPr lang="en-GB" dirty="0" err="1"/>
              <a:t>i'm</a:t>
            </a:r>
            <a:r>
              <a:rPr lang="en-GB" dirty="0"/>
              <a:t> here");</a:t>
            </a:r>
          </a:p>
          <a:p>
            <a:pPr marL="0" indent="0">
              <a:buNone/>
            </a:pPr>
            <a:r>
              <a:rPr lang="en-GB" dirty="0"/>
              <a:t> </a:t>
            </a:r>
            <a:r>
              <a:rPr lang="en-GB" dirty="0" err="1"/>
              <a:t>System.</a:t>
            </a:r>
            <a:r>
              <a:rPr lang="en-GB" b="1" i="1" dirty="0" err="1"/>
              <a:t>out.println</a:t>
            </a:r>
            <a:r>
              <a:rPr lang="en-GB" b="1" i="1" dirty="0"/>
              <a:t>(</a:t>
            </a:r>
            <a:r>
              <a:rPr lang="en-GB" b="1" i="1" dirty="0" err="1"/>
              <a:t>str</a:t>
            </a:r>
            <a:r>
              <a:rPr lang="en-GB" b="1" i="1" dirty="0"/>
              <a:t>);  </a:t>
            </a:r>
          </a:p>
          <a:p>
            <a:pPr marL="0" indent="0">
              <a:buNone/>
            </a:pPr>
            <a:r>
              <a:rPr lang="en-GB" dirty="0"/>
              <a:t> </a:t>
            </a:r>
          </a:p>
          <a:p>
            <a:pPr marL="0" indent="0">
              <a:buNone/>
            </a:pPr>
            <a:r>
              <a:rPr lang="en-GB" dirty="0"/>
              <a:t> </a:t>
            </a:r>
            <a:r>
              <a:rPr lang="en-GB" dirty="0" err="1"/>
              <a:t>str</a:t>
            </a:r>
            <a:r>
              <a:rPr lang="en-GB" dirty="0"/>
              <a:t> = </a:t>
            </a:r>
            <a:r>
              <a:rPr lang="en-GB" dirty="0" err="1"/>
              <a:t>str.concat</a:t>
            </a:r>
            <a:r>
              <a:rPr lang="en-GB" dirty="0"/>
              <a:t>(",</a:t>
            </a:r>
            <a:r>
              <a:rPr lang="en-GB" dirty="0" err="1"/>
              <a:t>i'm</a:t>
            </a:r>
            <a:r>
              <a:rPr lang="en-GB" dirty="0"/>
              <a:t> here"); </a:t>
            </a:r>
          </a:p>
          <a:p>
            <a:pPr marL="0" indent="0">
              <a:buNone/>
            </a:pPr>
            <a:r>
              <a:rPr lang="en-GB" dirty="0"/>
              <a:t> </a:t>
            </a:r>
            <a:r>
              <a:rPr lang="en-GB" dirty="0" err="1"/>
              <a:t>System.</a:t>
            </a:r>
            <a:r>
              <a:rPr lang="en-GB" b="1" i="1" dirty="0" err="1"/>
              <a:t>out.println</a:t>
            </a:r>
            <a:r>
              <a:rPr lang="en-GB" b="1" i="1" dirty="0"/>
              <a:t>(</a:t>
            </a:r>
            <a:r>
              <a:rPr lang="en-GB" b="1" i="1" dirty="0" err="1"/>
              <a:t>str</a:t>
            </a:r>
            <a:r>
              <a:rPr lang="en-GB" b="1" i="1" dirty="0"/>
              <a:t>);  </a:t>
            </a:r>
          </a:p>
          <a:p>
            <a:pPr marL="0" indent="0">
              <a:buNone/>
            </a:pPr>
            <a:r>
              <a:rPr lang="en-GB" dirty="0"/>
              <a:t> </a:t>
            </a:r>
          </a:p>
          <a:p>
            <a:pPr marL="0" indent="0">
              <a:buNone/>
            </a:pPr>
            <a:r>
              <a:rPr lang="en-GB" dirty="0"/>
              <a:t> </a:t>
            </a:r>
            <a:r>
              <a:rPr lang="en-GB" dirty="0" err="1"/>
              <a:t>System.</a:t>
            </a:r>
            <a:r>
              <a:rPr lang="en-GB" b="1" i="1" dirty="0" err="1"/>
              <a:t>out.println</a:t>
            </a:r>
            <a:r>
              <a:rPr lang="en-GB" b="1" i="1" dirty="0"/>
              <a:t>(</a:t>
            </a:r>
            <a:r>
              <a:rPr lang="en-GB" b="1" i="1" dirty="0" err="1"/>
              <a:t>str.length</a:t>
            </a:r>
            <a:r>
              <a:rPr lang="en-GB" b="1" i="1" dirty="0"/>
              <a:t>());      </a:t>
            </a:r>
          </a:p>
          <a:p>
            <a:pPr marL="0" indent="0">
              <a:buNone/>
            </a:pPr>
            <a:r>
              <a:rPr lang="en-GB" dirty="0"/>
              <a:t> </a:t>
            </a:r>
            <a:r>
              <a:rPr lang="en-GB" dirty="0" err="1"/>
              <a:t>System.</a:t>
            </a:r>
            <a:r>
              <a:rPr lang="en-GB" b="1" i="1" dirty="0" err="1"/>
              <a:t>out.println</a:t>
            </a:r>
            <a:r>
              <a:rPr lang="en-GB" b="1" i="1" dirty="0"/>
              <a:t>(</a:t>
            </a:r>
            <a:r>
              <a:rPr lang="en-GB" b="1" i="1" dirty="0" err="1"/>
              <a:t>str.indexOf</a:t>
            </a:r>
            <a:r>
              <a:rPr lang="en-GB" b="1" i="1" dirty="0"/>
              <a:t>("World")); </a:t>
            </a:r>
          </a:p>
          <a:p>
            <a:pPr marL="0" indent="0">
              <a:buNone/>
            </a:pPr>
            <a:r>
              <a:rPr lang="en-GB" dirty="0"/>
              <a:t> </a:t>
            </a:r>
            <a:r>
              <a:rPr lang="en-GB" dirty="0" err="1"/>
              <a:t>System.</a:t>
            </a:r>
            <a:r>
              <a:rPr lang="en-GB" b="1" i="1" dirty="0" err="1"/>
              <a:t>out.println</a:t>
            </a:r>
            <a:r>
              <a:rPr lang="en-GB" b="1" i="1" dirty="0"/>
              <a:t>(</a:t>
            </a:r>
            <a:r>
              <a:rPr lang="en-GB" b="1" i="1" dirty="0" err="1"/>
              <a:t>str.substring</a:t>
            </a:r>
            <a:r>
              <a:rPr lang="en-GB" b="1" i="1" dirty="0"/>
              <a:t>(0, 4));  </a:t>
            </a:r>
            <a:endParaRPr lang="en-GB" b="1" i="1" dirty="0" smtClean="0"/>
          </a:p>
          <a:p>
            <a:pPr marL="0" indent="0">
              <a:buNone/>
            </a:pPr>
            <a:r>
              <a:rPr lang="en-GB" b="1" i="1" dirty="0" smtClean="0"/>
              <a:t> }</a:t>
            </a:r>
          </a:p>
          <a:p>
            <a:pPr marL="0" indent="0">
              <a:buNone/>
            </a:pPr>
            <a:r>
              <a:rPr lang="en-GB" b="1" i="1" dirty="0"/>
              <a:t>}</a:t>
            </a:r>
            <a:endParaRPr lang="en-GB" dirty="0"/>
          </a:p>
        </p:txBody>
      </p:sp>
      <p:sp>
        <p:nvSpPr>
          <p:cNvPr id="4" name="Slide Number Placeholder 3"/>
          <p:cNvSpPr>
            <a:spLocks noGrp="1"/>
          </p:cNvSpPr>
          <p:nvPr>
            <p:ph type="sldNum" sz="quarter" idx="15"/>
          </p:nvPr>
        </p:nvSpPr>
        <p:spPr/>
        <p:txBody>
          <a:bodyPr/>
          <a:lstStyle/>
          <a:p>
            <a:fld id="{C1929137-4854-4387-85BB-2F28C6B4B150}" type="slidenum">
              <a:rPr lang="en-US" smtClean="0"/>
              <a:pPr/>
              <a:t>5</a:t>
            </a:fld>
            <a:endParaRPr lang="en-US"/>
          </a:p>
        </p:txBody>
      </p:sp>
      <p:sp>
        <p:nvSpPr>
          <p:cNvPr id="6" name="Rectangle 5"/>
          <p:cNvSpPr/>
          <p:nvPr/>
        </p:nvSpPr>
        <p:spPr>
          <a:xfrm>
            <a:off x="5157788" y="2310197"/>
            <a:ext cx="242173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Hello World</a:t>
            </a:r>
            <a:endParaRPr lang="en-US" b="1" u="sng" dirty="0">
              <a:solidFill>
                <a:schemeClr val="tx1"/>
              </a:solidFill>
            </a:endParaRPr>
          </a:p>
        </p:txBody>
      </p:sp>
      <p:sp>
        <p:nvSpPr>
          <p:cNvPr id="7" name="Rectangle 6"/>
          <p:cNvSpPr/>
          <p:nvPr/>
        </p:nvSpPr>
        <p:spPr>
          <a:xfrm>
            <a:off x="4643438" y="3188469"/>
            <a:ext cx="312896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Hello world, I’m here</a:t>
            </a:r>
            <a:endParaRPr lang="en-US" b="1" u="sng" dirty="0">
              <a:solidFill>
                <a:schemeClr val="tx1"/>
              </a:solidFill>
            </a:endParaRPr>
          </a:p>
        </p:txBody>
      </p:sp>
      <p:sp>
        <p:nvSpPr>
          <p:cNvPr id="8" name="Rectangle 7"/>
          <p:cNvSpPr/>
          <p:nvPr/>
        </p:nvSpPr>
        <p:spPr>
          <a:xfrm>
            <a:off x="6207919" y="3791718"/>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20</a:t>
            </a:r>
            <a:endParaRPr lang="en-US" b="1" u="sng" dirty="0">
              <a:solidFill>
                <a:schemeClr val="tx1"/>
              </a:solidFill>
            </a:endParaRPr>
          </a:p>
        </p:txBody>
      </p:sp>
      <p:sp>
        <p:nvSpPr>
          <p:cNvPr id="9" name="Rectangle 8"/>
          <p:cNvSpPr/>
          <p:nvPr/>
        </p:nvSpPr>
        <p:spPr>
          <a:xfrm>
            <a:off x="6207919" y="4304097"/>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a:solidFill>
                  <a:schemeClr val="tx1"/>
                </a:solidFill>
              </a:rPr>
              <a:t>6</a:t>
            </a:r>
          </a:p>
        </p:txBody>
      </p:sp>
      <p:sp>
        <p:nvSpPr>
          <p:cNvPr id="10" name="Rectangle 9"/>
          <p:cNvSpPr/>
          <p:nvPr/>
        </p:nvSpPr>
        <p:spPr>
          <a:xfrm>
            <a:off x="6190059" y="4846483"/>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hello</a:t>
            </a:r>
            <a:endParaRPr lang="en-US" b="1" u="sng" dirty="0">
              <a:solidFill>
                <a:schemeClr val="tx1"/>
              </a:solidFill>
            </a:endParaRPr>
          </a:p>
        </p:txBody>
      </p:sp>
    </p:spTree>
    <p:extLst>
      <p:ext uri="{BB962C8B-B14F-4D97-AF65-F5344CB8AC3E}">
        <p14:creationId xmlns:p14="http://schemas.microsoft.com/office/powerpoint/2010/main" val="213766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uFillTx/>
              </a:rPr>
              <a:t>Converting Between Numbers and Strings</a:t>
            </a:r>
            <a:endParaRPr lang="en-GB" dirty="0">
              <a:uFillTx/>
            </a:endParaRPr>
          </a:p>
        </p:txBody>
      </p:sp>
      <p:sp>
        <p:nvSpPr>
          <p:cNvPr id="3" name="Content Placeholder 2"/>
          <p:cNvSpPr>
            <a:spLocks noGrp="1"/>
          </p:cNvSpPr>
          <p:nvPr>
            <p:ph sz="quarter" idx="1"/>
          </p:nvPr>
        </p:nvSpPr>
        <p:spPr>
          <a:xfrm>
            <a:off x="304800" y="1600200"/>
            <a:ext cx="8686800" cy="5257800"/>
          </a:xfrm>
        </p:spPr>
        <p:txBody>
          <a:bodyPr>
            <a:normAutofit/>
          </a:bodyPr>
          <a:lstStyle/>
          <a:p>
            <a:pPr marL="0" indent="0">
              <a:buNone/>
            </a:pPr>
            <a:endParaRPr lang="en-GB" dirty="0">
              <a:solidFill>
                <a:srgbClr val="0070C0"/>
              </a:solidFill>
              <a:uFillTx/>
            </a:endParaRPr>
          </a:p>
          <a:p>
            <a:pPr marL="0" indent="0">
              <a:buNone/>
            </a:pPr>
            <a:r>
              <a:rPr lang="en-GB" sz="2000" dirty="0">
                <a:solidFill>
                  <a:srgbClr val="0070C0"/>
                </a:solidFill>
                <a:uFillTx/>
              </a:rPr>
              <a:t>public class </a:t>
            </a:r>
            <a:r>
              <a:rPr lang="en-GB" sz="2000" dirty="0" err="1">
                <a:uFillTx/>
              </a:rPr>
              <a:t>StringToIntExample</a:t>
            </a:r>
            <a:r>
              <a:rPr lang="en-GB" sz="2000" dirty="0">
                <a:uFillTx/>
              </a:rPr>
              <a:t>{</a:t>
            </a:r>
          </a:p>
          <a:p>
            <a:pPr marL="0" indent="0">
              <a:buNone/>
            </a:pPr>
            <a:r>
              <a:rPr lang="en-GB" sz="2000" dirty="0">
                <a:solidFill>
                  <a:srgbClr val="0070C0"/>
                </a:solidFill>
                <a:uFillTx/>
              </a:rPr>
              <a:t>public static void </a:t>
            </a:r>
            <a:r>
              <a:rPr lang="en-GB" sz="2000" dirty="0">
                <a:uFillTx/>
              </a:rPr>
              <a:t>main(String </a:t>
            </a:r>
            <a:r>
              <a:rPr lang="en-GB" sz="2000" dirty="0" err="1">
                <a:uFillTx/>
              </a:rPr>
              <a:t>args</a:t>
            </a:r>
            <a:r>
              <a:rPr lang="en-GB" sz="2000" dirty="0">
                <a:uFillTx/>
              </a:rPr>
              <a:t>[]){</a:t>
            </a:r>
          </a:p>
          <a:p>
            <a:pPr marL="0" indent="0">
              <a:spcAft>
                <a:spcPts val="500"/>
              </a:spcAft>
              <a:buNone/>
            </a:pPr>
            <a:r>
              <a:rPr lang="en-GB" sz="2000" dirty="0">
                <a:uFillTx/>
              </a:rPr>
              <a:t>String s="200";</a:t>
            </a:r>
          </a:p>
          <a:p>
            <a:pPr marL="0" indent="0">
              <a:spcAft>
                <a:spcPts val="500"/>
              </a:spcAft>
              <a:buNone/>
            </a:pPr>
            <a:r>
              <a:rPr lang="en-GB" sz="2000" dirty="0">
                <a:uFillTx/>
              </a:rPr>
              <a:t>int </a:t>
            </a:r>
            <a:r>
              <a:rPr lang="en-GB" sz="2000" dirty="0" err="1">
                <a:uFillTx/>
              </a:rPr>
              <a:t>i</a:t>
            </a:r>
            <a:r>
              <a:rPr lang="en-GB" sz="2000" dirty="0">
                <a:uFillTx/>
              </a:rPr>
              <a:t>=</a:t>
            </a:r>
            <a:r>
              <a:rPr lang="en-GB" sz="2000" dirty="0" err="1">
                <a:uFillTx/>
              </a:rPr>
              <a:t>Integer.parseInt</a:t>
            </a:r>
            <a:r>
              <a:rPr lang="en-GB" sz="2000" dirty="0">
                <a:uFillTx/>
              </a:rPr>
              <a:t>(s);</a:t>
            </a:r>
          </a:p>
          <a:p>
            <a:pPr marL="0" indent="0">
              <a:spcAft>
                <a:spcPts val="500"/>
              </a:spcAft>
              <a:buNone/>
            </a:pPr>
            <a:r>
              <a:rPr lang="en-GB" sz="2000" dirty="0" err="1">
                <a:uFillTx/>
              </a:rPr>
              <a:t>System.out.println</a:t>
            </a:r>
            <a:r>
              <a:rPr lang="en-GB" sz="2000" dirty="0">
                <a:uFillTx/>
              </a:rPr>
              <a:t>(s+100</a:t>
            </a:r>
            <a:r>
              <a:rPr lang="en-GB" sz="2000" dirty="0" smtClean="0">
                <a:uFillTx/>
              </a:rPr>
              <a:t>);</a:t>
            </a:r>
            <a:r>
              <a:rPr lang="en-GB" sz="1800" dirty="0" smtClean="0">
                <a:uFillTx/>
              </a:rPr>
              <a:t> </a:t>
            </a:r>
            <a:endParaRPr lang="en-GB" sz="2000" dirty="0" smtClean="0">
              <a:solidFill>
                <a:srgbClr val="0070C0"/>
              </a:solidFill>
            </a:endParaRPr>
          </a:p>
          <a:p>
            <a:pPr marL="0" indent="0">
              <a:spcAft>
                <a:spcPts val="500"/>
              </a:spcAft>
              <a:buNone/>
            </a:pPr>
            <a:endParaRPr lang="en-GB" sz="2000" dirty="0" smtClean="0">
              <a:solidFill>
                <a:srgbClr val="0070C0"/>
              </a:solidFill>
            </a:endParaRPr>
          </a:p>
          <a:p>
            <a:pPr marL="0" indent="0">
              <a:spcAft>
                <a:spcPts val="500"/>
              </a:spcAft>
              <a:buNone/>
            </a:pPr>
            <a:r>
              <a:rPr lang="en-GB" sz="2000" dirty="0" smtClean="0">
                <a:solidFill>
                  <a:srgbClr val="0070C0"/>
                </a:solidFill>
              </a:rPr>
              <a:t>float</a:t>
            </a:r>
            <a:r>
              <a:rPr lang="en-GB" sz="2000" dirty="0" smtClean="0"/>
              <a:t> </a:t>
            </a:r>
            <a:r>
              <a:rPr lang="en-GB" sz="2000" dirty="0"/>
              <a:t>a = (</a:t>
            </a:r>
            <a:r>
              <a:rPr lang="en-GB" sz="2000" dirty="0" err="1"/>
              <a:t>Float.valueOf</a:t>
            </a:r>
            <a:r>
              <a:rPr lang="en-GB" sz="2000" dirty="0"/>
              <a:t>(“10.5”)).</a:t>
            </a:r>
            <a:r>
              <a:rPr lang="en-GB" sz="2000" dirty="0" err="1"/>
              <a:t>floatValue</a:t>
            </a:r>
            <a:r>
              <a:rPr lang="en-GB" sz="2000" dirty="0"/>
              <a:t>(); </a:t>
            </a:r>
          </a:p>
          <a:p>
            <a:pPr marL="0" indent="0">
              <a:spcAft>
                <a:spcPts val="500"/>
              </a:spcAft>
              <a:buNone/>
            </a:pPr>
            <a:r>
              <a:rPr lang="en-GB" sz="2000" dirty="0" err="1" smtClean="0"/>
              <a:t>System.out.println</a:t>
            </a:r>
            <a:r>
              <a:rPr lang="en-GB" sz="2000" dirty="0" smtClean="0"/>
              <a:t>(a</a:t>
            </a:r>
            <a:r>
              <a:rPr lang="en-GB" dirty="0" smtClean="0"/>
              <a:t>);   </a:t>
            </a:r>
          </a:p>
          <a:p>
            <a:pPr marL="0" indent="0">
              <a:spcAft>
                <a:spcPts val="500"/>
              </a:spcAft>
              <a:buNone/>
            </a:pPr>
            <a:endParaRPr lang="en-GB" dirty="0" smtClean="0"/>
          </a:p>
          <a:p>
            <a:pPr marL="0" indent="0">
              <a:buNone/>
            </a:pPr>
            <a:r>
              <a:rPr lang="en-GB" sz="2000" dirty="0" smtClean="0"/>
              <a:t>String s1=</a:t>
            </a:r>
            <a:r>
              <a:rPr lang="en-GB" sz="2000" dirty="0" err="1" smtClean="0"/>
              <a:t>String.valueOf</a:t>
            </a:r>
            <a:r>
              <a:rPr lang="en-GB" sz="2000" dirty="0" smtClean="0"/>
              <a:t>(</a:t>
            </a:r>
            <a:r>
              <a:rPr lang="en-GB" sz="2000" dirty="0" err="1" smtClean="0"/>
              <a:t>i</a:t>
            </a:r>
            <a:r>
              <a:rPr lang="en-GB" sz="2000" dirty="0" smtClean="0"/>
              <a:t>);  </a:t>
            </a:r>
          </a:p>
          <a:p>
            <a:pPr marL="0" indent="0">
              <a:buNone/>
            </a:pPr>
            <a:r>
              <a:rPr lang="en-GB" sz="2000" dirty="0" err="1" smtClean="0"/>
              <a:t>System.out.println</a:t>
            </a:r>
            <a:r>
              <a:rPr lang="en-GB" sz="2000" dirty="0" smtClean="0"/>
              <a:t>(s1+10);  //20010 </a:t>
            </a:r>
            <a:endParaRPr lang="en-GB" sz="2000" dirty="0" smtClean="0">
              <a:solidFill>
                <a:srgbClr val="FF0000"/>
              </a:solidFill>
              <a:uFillTx/>
            </a:endParaRPr>
          </a:p>
          <a:p>
            <a:pPr marL="0" indent="0">
              <a:buNone/>
            </a:pPr>
            <a:r>
              <a:rPr lang="en-GB" sz="2000" dirty="0" smtClean="0">
                <a:uFillTx/>
              </a:rPr>
              <a:t>}}</a:t>
            </a:r>
            <a:endParaRPr lang="en-GB" sz="2000" dirty="0">
              <a:uFillTx/>
            </a:endParaRPr>
          </a:p>
          <a:p>
            <a:pPr marL="0" indent="0">
              <a:buNone/>
            </a:pPr>
            <a:endParaRPr lang="en-GB" dirty="0">
              <a:uFillTx/>
            </a:endParaRPr>
          </a:p>
          <a:p>
            <a:pPr marL="0" indent="0">
              <a:buNone/>
            </a:pPr>
            <a:endParaRPr lang="en-GB" dirty="0">
              <a:uFillTx/>
            </a:endParaRPr>
          </a:p>
          <a:p>
            <a:pPr marL="0" indent="0">
              <a:buNone/>
            </a:pPr>
            <a:endParaRPr lang="en-GB" dirty="0">
              <a:uFillTx/>
            </a:endParaRPr>
          </a:p>
          <a:p>
            <a:pPr marL="0" indent="0">
              <a:buNone/>
            </a:pPr>
            <a:endParaRPr lang="en-GB" dirty="0">
              <a:uFillTx/>
            </a:endParaRPr>
          </a:p>
        </p:txBody>
      </p:sp>
      <p:sp>
        <p:nvSpPr>
          <p:cNvPr id="4" name="Slide Number Placeholder 3"/>
          <p:cNvSpPr>
            <a:spLocks noGrp="1"/>
          </p:cNvSpPr>
          <p:nvPr>
            <p:ph type="sldNum" sz="quarter" idx="15"/>
          </p:nvPr>
        </p:nvSpPr>
        <p:spPr/>
        <p:txBody>
          <a:bodyPr/>
          <a:lstStyle/>
          <a:p>
            <a:fld id="{70D327CD-9E6A-4401-9F81-E9F6E427EA86}" type="slidenum">
              <a:rPr lang="en-US" smtClean="0">
                <a:uFillTx/>
              </a:rPr>
              <a:pPr/>
              <a:t>6</a:t>
            </a:fld>
            <a:endParaRPr lang="en-US">
              <a:uFillTx/>
            </a:endParaRPr>
          </a:p>
        </p:txBody>
      </p:sp>
      <p:sp>
        <p:nvSpPr>
          <p:cNvPr id="5" name="Rectangle 4"/>
          <p:cNvSpPr/>
          <p:nvPr/>
        </p:nvSpPr>
        <p:spPr>
          <a:xfrm>
            <a:off x="6770684" y="3124585"/>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200100</a:t>
            </a:r>
            <a:endParaRPr lang="en-US" b="1" u="sng" dirty="0">
              <a:solidFill>
                <a:schemeClr val="tx1"/>
              </a:solidFill>
            </a:endParaRPr>
          </a:p>
        </p:txBody>
      </p:sp>
      <p:sp>
        <p:nvSpPr>
          <p:cNvPr id="6" name="Rectangle 5"/>
          <p:cNvSpPr/>
          <p:nvPr/>
        </p:nvSpPr>
        <p:spPr>
          <a:xfrm>
            <a:off x="6770682" y="4720406"/>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10.5</a:t>
            </a:r>
            <a:endParaRPr lang="en-US" b="1" u="sng" dirty="0">
              <a:solidFill>
                <a:schemeClr val="tx1"/>
              </a:solidFill>
            </a:endParaRPr>
          </a:p>
        </p:txBody>
      </p:sp>
      <p:sp>
        <p:nvSpPr>
          <p:cNvPr id="7" name="Rectangle 6"/>
          <p:cNvSpPr/>
          <p:nvPr/>
        </p:nvSpPr>
        <p:spPr>
          <a:xfrm>
            <a:off x="6770681" y="5934460"/>
            <a:ext cx="1219201"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r>
              <a:rPr lang="en-US" b="1" u="sng" dirty="0" smtClean="0">
                <a:solidFill>
                  <a:schemeClr val="tx1"/>
                </a:solidFill>
              </a:rPr>
              <a:t>20010</a:t>
            </a:r>
            <a:endParaRPr lang="en-US" b="1" u="sng" dirty="0">
              <a:solidFill>
                <a:schemeClr val="tx1"/>
              </a:solidFill>
            </a:endParaRPr>
          </a:p>
        </p:txBody>
      </p:sp>
    </p:spTree>
    <p:extLst>
      <p:ext uri="{BB962C8B-B14F-4D97-AF65-F5344CB8AC3E}">
        <p14:creationId xmlns:p14="http://schemas.microsoft.com/office/powerpoint/2010/main" val="216020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Let us practice .. Hands-on </a:t>
            </a:r>
            <a:r>
              <a:rPr lang="en-US" dirty="0" smtClean="0">
                <a:uFillTx/>
              </a:rPr>
              <a:t>1</a:t>
            </a:r>
            <a:r>
              <a:rPr lang="en-US" dirty="0">
                <a:uFillTx/>
              </a:rPr>
              <a:t/>
            </a:r>
            <a:br>
              <a:rPr lang="en-US" dirty="0">
                <a:uFillTx/>
              </a:rPr>
            </a:br>
            <a:r>
              <a:rPr lang="en-US" dirty="0">
                <a:uFillTx/>
              </a:rPr>
              <a:t>(Without Help)</a:t>
            </a:r>
          </a:p>
        </p:txBody>
      </p:sp>
      <p:sp>
        <p:nvSpPr>
          <p:cNvPr id="6" name="Content Placeholder 5"/>
          <p:cNvSpPr>
            <a:spLocks noGrp="1"/>
          </p:cNvSpPr>
          <p:nvPr>
            <p:ph sz="quarter" idx="1"/>
          </p:nvPr>
        </p:nvSpPr>
        <p:spPr>
          <a:xfrm>
            <a:off x="457200" y="1600200"/>
            <a:ext cx="8229600" cy="5105400"/>
          </a:xfrm>
        </p:spPr>
        <p:txBody>
          <a:bodyPr>
            <a:normAutofit/>
          </a:bodyPr>
          <a:lstStyle/>
          <a:p>
            <a:r>
              <a:rPr lang="en-US" dirty="0">
                <a:uFillTx/>
              </a:rPr>
              <a:t>Write a java program that takes an input string from the user and display the number of occurrences of ‘a’ character using String functions</a:t>
            </a:r>
          </a:p>
          <a:p>
            <a:r>
              <a:rPr lang="en-US" i="1" u="sng" dirty="0">
                <a:uFillTx/>
              </a:rPr>
              <a:t>Input:</a:t>
            </a:r>
            <a:r>
              <a:rPr lang="en-US" i="1" dirty="0">
                <a:uFillTx/>
              </a:rPr>
              <a:t>  amira</a:t>
            </a:r>
          </a:p>
          <a:p>
            <a:r>
              <a:rPr lang="en-US" i="1" u="sng" dirty="0">
                <a:uFillTx/>
              </a:rPr>
              <a:t>Output:</a:t>
            </a:r>
            <a:r>
              <a:rPr lang="en-US" i="1" dirty="0">
                <a:uFillTx/>
              </a:rPr>
              <a:t> </a:t>
            </a:r>
            <a:r>
              <a:rPr lang="en-US" altLang="en-US" i="1" dirty="0">
                <a:uFillTx/>
              </a:rPr>
              <a:t>Char 'a' occurred 2 times in the string</a:t>
            </a:r>
            <a:endParaRPr lang="en-US" i="1" dirty="0">
              <a:uFillTx/>
            </a:endParaRPr>
          </a:p>
        </p:txBody>
      </p:sp>
      <p:sp>
        <p:nvSpPr>
          <p:cNvPr id="3" name="Slide Number Placeholder 2"/>
          <p:cNvSpPr>
            <a:spLocks noGrp="1"/>
          </p:cNvSpPr>
          <p:nvPr>
            <p:ph type="sldNum" sz="quarter" idx="15"/>
          </p:nvPr>
        </p:nvSpPr>
        <p:spPr/>
        <p:txBody>
          <a:bodyPr/>
          <a:lstStyle/>
          <a:p>
            <a:fld id="{70D327CD-9E6A-4401-9F81-E9F6E427EA86}" type="slidenum">
              <a:rPr lang="en-US" smtClean="0">
                <a:uFillTx/>
              </a:rPr>
              <a:pPr/>
              <a:t>7</a:t>
            </a:fld>
            <a:endParaRPr lang="en-US">
              <a:uFillTx/>
            </a:endParaRPr>
          </a:p>
        </p:txBody>
      </p:sp>
      <p:pic>
        <p:nvPicPr>
          <p:cNvPr id="5" name="Picture 2" descr="C:\Users\Nehal\Desktop\6a00e54f8c25c988340167648e5a21970b-800wi.gif"/>
          <p:cNvPicPr>
            <a:picLocks noChangeAspect="1" noChangeArrowheads="1"/>
          </p:cNvPicPr>
          <p:nvPr/>
        </p:nvPicPr>
        <p:blipFill>
          <a:blip r:embed="rId2" cstate="print"/>
          <a:srcRect/>
          <a:stretch>
            <a:fillRect/>
          </a:stretch>
        </p:blipFill>
        <p:spPr bwMode="auto">
          <a:xfrm>
            <a:off x="5616388" y="4173564"/>
            <a:ext cx="1891249" cy="1812227"/>
          </a:xfrm>
          <a:prstGeom prst="rect">
            <a:avLst/>
          </a:prstGeom>
          <a:noFill/>
        </p:spPr>
      </p:pic>
      <p:sp>
        <p:nvSpPr>
          <p:cNvPr id="7" name="TextBox 6"/>
          <p:cNvSpPr txBox="1">
            <a:spLocks/>
          </p:cNvSpPr>
          <p:nvPr/>
        </p:nvSpPr>
        <p:spPr>
          <a:xfrm>
            <a:off x="2514600" y="4996190"/>
            <a:ext cx="2362200" cy="523220"/>
          </a:xfrm>
          <a:prstGeom prst="rect">
            <a:avLst/>
          </a:prstGeom>
          <a:noFill/>
        </p:spPr>
        <p:txBody>
          <a:bodyPr wrap="square" rtlCol="0">
            <a:spAutoFit/>
          </a:bodyPr>
          <a:lstStyle/>
          <a:p>
            <a:r>
              <a:rPr lang="en-US" sz="2800" b="1" u="sng" dirty="0">
                <a:uFillTx/>
              </a:rPr>
              <a:t>15 Minutes</a:t>
            </a:r>
          </a:p>
        </p:txBody>
      </p:sp>
    </p:spTree>
    <p:extLst>
      <p:ext uri="{BB962C8B-B14F-4D97-AF65-F5344CB8AC3E}">
        <p14:creationId xmlns:p14="http://schemas.microsoft.com/office/powerpoint/2010/main" val="2204977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410" y="152400"/>
            <a:ext cx="7413356" cy="685800"/>
          </a:xfrm>
        </p:spPr>
        <p:txBody>
          <a:bodyPr/>
          <a:lstStyle/>
          <a:p>
            <a:r>
              <a:rPr lang="en-US" dirty="0">
                <a:uFillTx/>
              </a:rPr>
              <a:t>Solution</a:t>
            </a:r>
          </a:p>
        </p:txBody>
      </p:sp>
      <p:sp>
        <p:nvSpPr>
          <p:cNvPr id="5" name="Content Placeholder 4"/>
          <p:cNvSpPr>
            <a:spLocks noGrp="1"/>
          </p:cNvSpPr>
          <p:nvPr>
            <p:ph sz="quarter" idx="1"/>
          </p:nvPr>
        </p:nvSpPr>
        <p:spPr>
          <a:xfrm>
            <a:off x="389886" y="843366"/>
            <a:ext cx="8281416" cy="5257800"/>
          </a:xfrm>
        </p:spPr>
        <p:txBody>
          <a:bodyPr>
            <a:noAutofit/>
          </a:bodyPr>
          <a:lstStyle/>
          <a:p>
            <a:pPr marL="0" indent="0">
              <a:buNone/>
            </a:pPr>
            <a:r>
              <a:rPr lang="en-US" sz="1600" dirty="0">
                <a:uFillTx/>
              </a:rPr>
              <a:t>import </a:t>
            </a:r>
            <a:r>
              <a:rPr lang="en-US" sz="1600" dirty="0" err="1">
                <a:uFillTx/>
              </a:rPr>
              <a:t>java.util.Scanner</a:t>
            </a:r>
            <a:r>
              <a:rPr lang="en-US" sz="1600" dirty="0">
                <a:uFillTx/>
              </a:rPr>
              <a:t>;</a:t>
            </a:r>
            <a:endParaRPr lang="en-US" altLang="en-US" sz="1600" b="1" dirty="0">
              <a:solidFill>
                <a:srgbClr val="00008B"/>
              </a:solidFill>
              <a:uFillTx/>
              <a:latin typeface="Consolas" panose="020B0609020204030204" pitchFamily="49" charset="0"/>
              <a:cs typeface="Consolas" panose="020B0609020204030204" pitchFamily="49" charset="0"/>
            </a:endParaRPr>
          </a:p>
          <a:p>
            <a:pPr marL="0" indent="0">
              <a:buNone/>
            </a:pPr>
            <a:r>
              <a:rPr lang="en-US" altLang="en-US" sz="1600" dirty="0">
                <a:solidFill>
                  <a:srgbClr val="00008B"/>
                </a:solidFill>
                <a:uFillTx/>
                <a:latin typeface="Consolas" panose="020B0609020204030204" pitchFamily="49" charset="0"/>
                <a:cs typeface="Consolas" panose="020B0609020204030204" pitchFamily="49" charset="0"/>
              </a:rPr>
              <a:t>public</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a:solidFill>
                  <a:srgbClr val="00008B"/>
                </a:solidFill>
                <a:uFillTx/>
                <a:latin typeface="Consolas" panose="020B0609020204030204" pitchFamily="49" charset="0"/>
                <a:cs typeface="Consolas" panose="020B0609020204030204" pitchFamily="49" charset="0"/>
              </a:rPr>
              <a:t>class</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a:solidFill>
                  <a:srgbClr val="2B91AF"/>
                </a:solidFill>
                <a:uFillTx/>
                <a:latin typeface="Consolas" panose="020B0609020204030204" pitchFamily="49" charset="0"/>
                <a:cs typeface="Consolas" panose="020B0609020204030204" pitchFamily="49" charset="0"/>
              </a:rPr>
              <a:t>Lab3 </a:t>
            </a: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8B"/>
                </a:solidFill>
                <a:uFillTx/>
                <a:latin typeface="Consolas" panose="020B0609020204030204" pitchFamily="49" charset="0"/>
                <a:cs typeface="Consolas" panose="020B0609020204030204" pitchFamily="49" charset="0"/>
              </a:rPr>
              <a:t>public</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a:solidFill>
                  <a:srgbClr val="00008B"/>
                </a:solidFill>
                <a:uFillTx/>
                <a:latin typeface="Consolas" panose="020B0609020204030204" pitchFamily="49" charset="0"/>
                <a:cs typeface="Consolas" panose="020B0609020204030204" pitchFamily="49" charset="0"/>
              </a:rPr>
              <a:t>static</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a:solidFill>
                  <a:srgbClr val="00008B"/>
                </a:solidFill>
                <a:uFillTx/>
                <a:latin typeface="Consolas" panose="020B0609020204030204" pitchFamily="49" charset="0"/>
                <a:cs typeface="Consolas" panose="020B0609020204030204" pitchFamily="49" charset="0"/>
              </a:rPr>
              <a:t>void</a:t>
            </a:r>
            <a:r>
              <a:rPr lang="en-US" altLang="en-US" sz="1600" dirty="0">
                <a:solidFill>
                  <a:srgbClr val="000000"/>
                </a:solidFill>
                <a:uFillTx/>
                <a:latin typeface="Consolas" panose="020B0609020204030204" pitchFamily="49" charset="0"/>
                <a:cs typeface="Consolas" panose="020B0609020204030204" pitchFamily="49" charset="0"/>
              </a:rPr>
              <a:t> main(</a:t>
            </a:r>
            <a:r>
              <a:rPr lang="en-US" altLang="en-US" sz="1600" dirty="0">
                <a:solidFill>
                  <a:srgbClr val="2B91AF"/>
                </a:solidFill>
                <a:uFillTx/>
                <a:latin typeface="Consolas" panose="020B0609020204030204" pitchFamily="49" charset="0"/>
                <a:cs typeface="Consolas" panose="020B0609020204030204" pitchFamily="49" charset="0"/>
              </a:rPr>
              <a:t>String</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err="1">
                <a:solidFill>
                  <a:srgbClr val="000000"/>
                </a:solidFill>
                <a:uFillTx/>
                <a:latin typeface="Consolas" panose="020B0609020204030204" pitchFamily="49" charset="0"/>
                <a:cs typeface="Consolas" panose="020B0609020204030204" pitchFamily="49" charset="0"/>
              </a:rPr>
              <a:t>args</a:t>
            </a: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a:t>
            </a:r>
          </a:p>
          <a:p>
            <a:pPr marL="0" indent="0">
              <a:buNone/>
            </a:pPr>
            <a:r>
              <a:rPr lang="en-US" sz="1600" dirty="0">
                <a:uFillTx/>
              </a:rPr>
              <a:t>Scanner input=new Scanner (System.in);</a:t>
            </a:r>
            <a:endParaRPr lang="en-US" altLang="en-US" sz="1600" dirty="0">
              <a:solidFill>
                <a:srgbClr val="000000"/>
              </a:solidFill>
              <a:uFillTx/>
              <a:latin typeface="Consolas" panose="020B0609020204030204" pitchFamily="49" charset="0"/>
              <a:cs typeface="Consolas" panose="020B0609020204030204" pitchFamily="49" charset="0"/>
            </a:endParaRPr>
          </a:p>
          <a:p>
            <a:pPr marL="0" indent="0">
              <a:buNone/>
            </a:pPr>
            <a:r>
              <a:rPr lang="en-US" altLang="en-US" sz="1600" dirty="0">
                <a:solidFill>
                  <a:srgbClr val="2B91AF"/>
                </a:solidFill>
                <a:uFillTx/>
                <a:latin typeface="Consolas" panose="020B0609020204030204" pitchFamily="49" charset="0"/>
                <a:cs typeface="Consolas" panose="020B0609020204030204" pitchFamily="49" charset="0"/>
              </a:rPr>
              <a:t>String</a:t>
            </a:r>
            <a:r>
              <a:rPr lang="en-US" altLang="en-US" sz="1600" dirty="0">
                <a:solidFill>
                  <a:srgbClr val="000000"/>
                </a:solidFill>
                <a:uFillTx/>
                <a:latin typeface="Consolas" panose="020B0609020204030204" pitchFamily="49" charset="0"/>
                <a:cs typeface="Consolas" panose="020B0609020204030204" pitchFamily="49" charset="0"/>
              </a:rPr>
              <a:t> str = </a:t>
            </a:r>
            <a:r>
              <a:rPr lang="en-US" sz="1600" dirty="0" err="1">
                <a:uFillTx/>
              </a:rPr>
              <a:t>input.next</a:t>
            </a:r>
            <a:r>
              <a:rPr lang="en-US" sz="1600" dirty="0">
                <a:uFillTx/>
              </a:rPr>
              <a:t>();</a:t>
            </a: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808080"/>
                </a:solidFill>
                <a:uFillTx/>
                <a:latin typeface="Consolas" panose="020B0609020204030204" pitchFamily="49" charset="0"/>
                <a:cs typeface="Consolas" panose="020B0609020204030204" pitchFamily="49" charset="0"/>
              </a:rPr>
              <a:t>//initialized the counter to 0</a:t>
            </a: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8B"/>
                </a:solidFill>
                <a:uFillTx/>
                <a:latin typeface="Consolas" panose="020B0609020204030204" pitchFamily="49" charset="0"/>
                <a:cs typeface="Consolas" panose="020B0609020204030204" pitchFamily="49" charset="0"/>
              </a:rPr>
              <a:t>int</a:t>
            </a:r>
            <a:r>
              <a:rPr lang="en-US" altLang="en-US" sz="1600" dirty="0">
                <a:solidFill>
                  <a:srgbClr val="000000"/>
                </a:solidFill>
                <a:uFillTx/>
                <a:latin typeface="Consolas" panose="020B0609020204030204" pitchFamily="49" charset="0"/>
                <a:cs typeface="Consolas" panose="020B0609020204030204" pitchFamily="49" charset="0"/>
              </a:rPr>
              <a:t> counter = </a:t>
            </a:r>
            <a:r>
              <a:rPr lang="en-US" altLang="en-US" sz="1600" dirty="0">
                <a:solidFill>
                  <a:srgbClr val="800000"/>
                </a:solidFill>
                <a:uFillTx/>
                <a:latin typeface="Consolas" panose="020B0609020204030204" pitchFamily="49" charset="0"/>
                <a:cs typeface="Consolas" panose="020B0609020204030204" pitchFamily="49" charset="0"/>
              </a:rPr>
              <a:t>0</a:t>
            </a: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8B"/>
                </a:solidFill>
                <a:uFillTx/>
                <a:latin typeface="Consolas" panose="020B0609020204030204" pitchFamily="49" charset="0"/>
                <a:cs typeface="Consolas" panose="020B0609020204030204" pitchFamily="49" charset="0"/>
              </a:rPr>
              <a:t>for</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a:solidFill>
                  <a:srgbClr val="00008B"/>
                </a:solidFill>
                <a:uFillTx/>
                <a:latin typeface="Consolas" panose="020B0609020204030204" pitchFamily="49" charset="0"/>
                <a:cs typeface="Consolas" panose="020B0609020204030204" pitchFamily="49" charset="0"/>
              </a:rPr>
              <a:t>int</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err="1">
                <a:solidFill>
                  <a:srgbClr val="000000"/>
                </a:solidFill>
                <a:uFillTx/>
                <a:latin typeface="Consolas" panose="020B0609020204030204" pitchFamily="49" charset="0"/>
                <a:cs typeface="Consolas" panose="020B0609020204030204" pitchFamily="49" charset="0"/>
              </a:rPr>
              <a:t>i</a:t>
            </a:r>
            <a:r>
              <a:rPr lang="en-US" altLang="en-US" sz="1600" dirty="0">
                <a:solidFill>
                  <a:srgbClr val="000000"/>
                </a:solidFill>
                <a:uFillTx/>
                <a:latin typeface="Consolas" panose="020B0609020204030204" pitchFamily="49" charset="0"/>
                <a:cs typeface="Consolas" panose="020B0609020204030204" pitchFamily="49" charset="0"/>
              </a:rPr>
              <a:t>=</a:t>
            </a:r>
            <a:r>
              <a:rPr lang="en-US" altLang="en-US" sz="1600" dirty="0">
                <a:solidFill>
                  <a:srgbClr val="800000"/>
                </a:solidFill>
                <a:uFillTx/>
                <a:latin typeface="Consolas" panose="020B0609020204030204" pitchFamily="49" charset="0"/>
                <a:cs typeface="Consolas" panose="020B0609020204030204" pitchFamily="49" charset="0"/>
              </a:rPr>
              <a:t>0</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err="1">
                <a:solidFill>
                  <a:srgbClr val="000000"/>
                </a:solidFill>
                <a:uFillTx/>
                <a:latin typeface="Consolas" panose="020B0609020204030204" pitchFamily="49" charset="0"/>
                <a:cs typeface="Consolas" panose="020B0609020204030204" pitchFamily="49" charset="0"/>
              </a:rPr>
              <a:t>i</a:t>
            </a:r>
            <a:r>
              <a:rPr lang="en-US" altLang="en-US" sz="1600" dirty="0">
                <a:solidFill>
                  <a:srgbClr val="000000"/>
                </a:solidFill>
                <a:uFillTx/>
                <a:latin typeface="Consolas" panose="020B0609020204030204" pitchFamily="49" charset="0"/>
                <a:cs typeface="Consolas" panose="020B0609020204030204" pitchFamily="49" charset="0"/>
              </a:rPr>
              <a:t>&lt;=</a:t>
            </a:r>
            <a:r>
              <a:rPr lang="en-US" altLang="en-US" sz="1600" dirty="0" err="1">
                <a:solidFill>
                  <a:srgbClr val="000000"/>
                </a:solidFill>
                <a:uFillTx/>
                <a:latin typeface="Consolas" panose="020B0609020204030204" pitchFamily="49" charset="0"/>
                <a:cs typeface="Consolas" panose="020B0609020204030204" pitchFamily="49" charset="0"/>
              </a:rPr>
              <a:t>str.length</a:t>
            </a:r>
            <a:r>
              <a:rPr lang="en-US" altLang="en-US" sz="1600" dirty="0">
                <a:solidFill>
                  <a:srgbClr val="000000"/>
                </a:solidFill>
                <a:uFillTx/>
                <a:latin typeface="Consolas" panose="020B0609020204030204" pitchFamily="49" charset="0"/>
                <a:cs typeface="Consolas" panose="020B0609020204030204" pitchFamily="49" charset="0"/>
              </a:rPr>
              <a:t>()-</a:t>
            </a:r>
            <a:r>
              <a:rPr lang="en-US" altLang="en-US" sz="1600" dirty="0">
                <a:solidFill>
                  <a:srgbClr val="800000"/>
                </a:solidFill>
                <a:uFillTx/>
                <a:latin typeface="Consolas" panose="020B0609020204030204" pitchFamily="49" charset="0"/>
                <a:cs typeface="Consolas" panose="020B0609020204030204" pitchFamily="49" charset="0"/>
              </a:rPr>
              <a:t>1</a:t>
            </a: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err="1">
                <a:solidFill>
                  <a:srgbClr val="000000"/>
                </a:solidFill>
                <a:uFillTx/>
                <a:latin typeface="Consolas" panose="020B0609020204030204" pitchFamily="49" charset="0"/>
                <a:cs typeface="Consolas" panose="020B0609020204030204" pitchFamily="49" charset="0"/>
              </a:rPr>
              <a:t>i</a:t>
            </a: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a:solidFill>
                  <a:srgbClr val="00008B"/>
                </a:solidFill>
                <a:uFillTx/>
                <a:latin typeface="Consolas" panose="020B0609020204030204" pitchFamily="49" charset="0"/>
                <a:cs typeface="Consolas" panose="020B0609020204030204" pitchFamily="49" charset="0"/>
              </a:rPr>
              <a:t>if</a:t>
            </a:r>
            <a:r>
              <a:rPr lang="en-US" altLang="en-US" sz="1600" dirty="0">
                <a:solidFill>
                  <a:srgbClr val="000000"/>
                </a:solidFill>
                <a:uFillTx/>
                <a:latin typeface="Consolas" panose="020B0609020204030204" pitchFamily="49" charset="0"/>
                <a:cs typeface="Consolas" panose="020B0609020204030204" pitchFamily="49" charset="0"/>
              </a:rPr>
              <a:t>(</a:t>
            </a:r>
            <a:r>
              <a:rPr lang="en-US" altLang="en-US" sz="1600" dirty="0" err="1">
                <a:solidFill>
                  <a:srgbClr val="000000"/>
                </a:solidFill>
                <a:uFillTx/>
                <a:latin typeface="Consolas" panose="020B0609020204030204" pitchFamily="49" charset="0"/>
                <a:cs typeface="Consolas" panose="020B0609020204030204" pitchFamily="49" charset="0"/>
              </a:rPr>
              <a:t>str.charAt</a:t>
            </a:r>
            <a:r>
              <a:rPr lang="en-US" altLang="en-US" sz="1600" dirty="0">
                <a:solidFill>
                  <a:srgbClr val="000000"/>
                </a:solidFill>
                <a:uFillTx/>
                <a:latin typeface="Consolas" panose="020B0609020204030204" pitchFamily="49" charset="0"/>
                <a:cs typeface="Consolas" panose="020B0609020204030204" pitchFamily="49" charset="0"/>
              </a:rPr>
              <a:t>(</a:t>
            </a:r>
            <a:r>
              <a:rPr lang="en-US" altLang="en-US" sz="1600" dirty="0" err="1">
                <a:solidFill>
                  <a:srgbClr val="000000"/>
                </a:solidFill>
                <a:uFillTx/>
                <a:latin typeface="Consolas" panose="020B0609020204030204" pitchFamily="49" charset="0"/>
                <a:cs typeface="Consolas" panose="020B0609020204030204" pitchFamily="49" charset="0"/>
              </a:rPr>
              <a:t>i</a:t>
            </a:r>
            <a:r>
              <a:rPr lang="en-US" altLang="en-US" sz="1600" dirty="0">
                <a:solidFill>
                  <a:srgbClr val="000000"/>
                </a:solidFill>
                <a:uFillTx/>
                <a:latin typeface="Consolas" panose="020B0609020204030204" pitchFamily="49" charset="0"/>
                <a:cs typeface="Consolas" panose="020B0609020204030204" pitchFamily="49" charset="0"/>
              </a:rPr>
              <a:t>) == </a:t>
            </a:r>
            <a:r>
              <a:rPr lang="en-US" altLang="en-US" sz="1600" dirty="0">
                <a:solidFill>
                  <a:srgbClr val="800000"/>
                </a:solidFill>
                <a:uFillTx/>
                <a:latin typeface="Consolas" panose="020B0609020204030204" pitchFamily="49" charset="0"/>
                <a:cs typeface="Consolas" panose="020B0609020204030204" pitchFamily="49" charset="0"/>
              </a:rPr>
              <a:t>'a'</a:t>
            </a: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808080"/>
                </a:solidFill>
                <a:uFillTx/>
                <a:latin typeface="Consolas" panose="020B0609020204030204" pitchFamily="49" charset="0"/>
                <a:cs typeface="Consolas" panose="020B0609020204030204" pitchFamily="49" charset="0"/>
              </a:rPr>
              <a:t>//increasing the counter value at each occurrence of 'a'</a:t>
            </a:r>
            <a:endParaRPr lang="en-US" altLang="en-US" sz="1600" dirty="0">
              <a:solidFill>
                <a:srgbClr val="000000"/>
              </a:solidFill>
              <a:uFillTx/>
              <a:latin typeface="Consolas" panose="020B0609020204030204" pitchFamily="49" charset="0"/>
              <a:cs typeface="Consolas" panose="020B0609020204030204" pitchFamily="49" charset="0"/>
            </a:endParaRP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counter++; </a:t>
            </a: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 </a:t>
            </a:r>
            <a:r>
              <a:rPr lang="en-US" altLang="en-US" sz="1600" dirty="0" err="1">
                <a:solidFill>
                  <a:srgbClr val="2B91AF"/>
                </a:solidFill>
                <a:uFillTx/>
                <a:latin typeface="Consolas" panose="020B0609020204030204" pitchFamily="49" charset="0"/>
                <a:cs typeface="Consolas" panose="020B0609020204030204" pitchFamily="49" charset="0"/>
              </a:rPr>
              <a:t>System</a:t>
            </a:r>
            <a:r>
              <a:rPr lang="en-US" altLang="en-US" sz="1600" dirty="0" err="1">
                <a:solidFill>
                  <a:srgbClr val="000000"/>
                </a:solidFill>
                <a:uFillTx/>
                <a:latin typeface="Consolas" panose="020B0609020204030204" pitchFamily="49" charset="0"/>
                <a:cs typeface="Consolas" panose="020B0609020204030204" pitchFamily="49" charset="0"/>
              </a:rPr>
              <a:t>.</a:t>
            </a:r>
            <a:r>
              <a:rPr lang="en-US" altLang="en-US" sz="1600" dirty="0" err="1">
                <a:solidFill>
                  <a:srgbClr val="00008B"/>
                </a:solidFill>
                <a:uFillTx/>
                <a:latin typeface="Consolas" panose="020B0609020204030204" pitchFamily="49" charset="0"/>
                <a:cs typeface="Consolas" panose="020B0609020204030204" pitchFamily="49" charset="0"/>
              </a:rPr>
              <a:t>out</a:t>
            </a:r>
            <a:r>
              <a:rPr lang="en-US" altLang="en-US" sz="1600" dirty="0" err="1">
                <a:solidFill>
                  <a:srgbClr val="000000"/>
                </a:solidFill>
                <a:uFillTx/>
                <a:latin typeface="Consolas" panose="020B0609020204030204" pitchFamily="49" charset="0"/>
                <a:cs typeface="Consolas" panose="020B0609020204030204" pitchFamily="49" charset="0"/>
              </a:rPr>
              <a:t>.println</a:t>
            </a:r>
            <a:r>
              <a:rPr lang="en-US" altLang="en-US" sz="1600" dirty="0">
                <a:solidFill>
                  <a:srgbClr val="000000"/>
                </a:solidFill>
                <a:uFillTx/>
                <a:latin typeface="Consolas" panose="020B0609020204030204" pitchFamily="49" charset="0"/>
                <a:cs typeface="Consolas" panose="020B0609020204030204" pitchFamily="49" charset="0"/>
              </a:rPr>
              <a:t>(</a:t>
            </a:r>
            <a:r>
              <a:rPr lang="en-US" altLang="en-US" sz="1600" dirty="0">
                <a:solidFill>
                  <a:srgbClr val="800000"/>
                </a:solidFill>
                <a:uFillTx/>
                <a:latin typeface="Consolas" panose="020B0609020204030204" pitchFamily="49" charset="0"/>
                <a:cs typeface="Consolas" panose="020B0609020204030204" pitchFamily="49" charset="0"/>
              </a:rPr>
              <a:t>"Char 'a' occurred "</a:t>
            </a:r>
            <a:r>
              <a:rPr lang="en-US" altLang="en-US" sz="1600" dirty="0">
                <a:solidFill>
                  <a:srgbClr val="000000"/>
                </a:solidFill>
                <a:uFillTx/>
                <a:latin typeface="Consolas" panose="020B0609020204030204" pitchFamily="49" charset="0"/>
                <a:cs typeface="Consolas" panose="020B0609020204030204" pitchFamily="49" charset="0"/>
              </a:rPr>
              <a:t>+counter+</a:t>
            </a:r>
            <a:r>
              <a:rPr lang="en-US" altLang="en-US" sz="1600" dirty="0">
                <a:solidFill>
                  <a:srgbClr val="800000"/>
                </a:solidFill>
                <a:uFillTx/>
                <a:latin typeface="Consolas" panose="020B0609020204030204" pitchFamily="49" charset="0"/>
                <a:cs typeface="Consolas" panose="020B0609020204030204" pitchFamily="49" charset="0"/>
              </a:rPr>
              <a:t>" times in the string"</a:t>
            </a: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 </a:t>
            </a:r>
          </a:p>
          <a:p>
            <a:pPr marL="0" indent="0">
              <a:buNone/>
            </a:pPr>
            <a:r>
              <a:rPr lang="en-US" altLang="en-US" sz="1600" dirty="0">
                <a:solidFill>
                  <a:srgbClr val="000000"/>
                </a:solidFill>
                <a:uFillTx/>
                <a:latin typeface="Consolas" panose="020B0609020204030204" pitchFamily="49" charset="0"/>
                <a:cs typeface="Consolas" panose="020B0609020204030204" pitchFamily="49" charset="0"/>
              </a:rPr>
              <a:t>}</a:t>
            </a:r>
            <a:r>
              <a:rPr lang="en-US" altLang="en-US" sz="1600" dirty="0">
                <a:uFillTx/>
              </a:rPr>
              <a:t> </a:t>
            </a:r>
            <a:endParaRPr lang="en-US" altLang="en-US" sz="1600" dirty="0">
              <a:uFillTx/>
              <a:latin typeface="Arial" panose="020B0604020202020204" pitchFamily="34" charset="0"/>
            </a:endParaRPr>
          </a:p>
          <a:p>
            <a:endParaRPr lang="en-US" sz="1600" dirty="0">
              <a:uFillTx/>
            </a:endParaRPr>
          </a:p>
        </p:txBody>
      </p:sp>
      <p:sp>
        <p:nvSpPr>
          <p:cNvPr id="4" name="Slide Number Placeholder 3"/>
          <p:cNvSpPr>
            <a:spLocks noGrp="1"/>
          </p:cNvSpPr>
          <p:nvPr>
            <p:ph type="sldNum" sz="quarter" idx="15"/>
          </p:nvPr>
        </p:nvSpPr>
        <p:spPr/>
        <p:txBody>
          <a:bodyPr/>
          <a:lstStyle/>
          <a:p>
            <a:fld id="{70D327CD-9E6A-4401-9F81-E9F6E427EA86}" type="slidenum">
              <a:rPr lang="en-US" smtClean="0">
                <a:uFillTx/>
              </a:rPr>
              <a:pPr/>
              <a:t>8</a:t>
            </a:fld>
            <a:endParaRPr lang="en-US">
              <a:uFillTx/>
            </a:endParaRPr>
          </a:p>
        </p:txBody>
      </p:sp>
    </p:spTree>
    <p:extLst>
      <p:ext uri="{BB962C8B-B14F-4D97-AF65-F5344CB8AC3E}">
        <p14:creationId xmlns:p14="http://schemas.microsoft.com/office/powerpoint/2010/main" val="469008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7874" y="2429299"/>
            <a:ext cx="6168253" cy="2638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989780" y="1553054"/>
            <a:ext cx="6000750" cy="657226"/>
          </a:xfrm>
        </p:spPr>
        <p:txBody>
          <a:bodyPr/>
          <a:lstStyle/>
          <a:p>
            <a:pPr>
              <a:defRPr/>
            </a:pPr>
            <a:r>
              <a:rPr lang="en-US" dirty="0"/>
              <a:t>Principles of OOP</a:t>
            </a:r>
            <a:endParaRPr lang="en-US" dirty="0">
              <a:solidFill>
                <a:schemeClr val="accent2">
                  <a:lumMod val="75000"/>
                </a:schemeClr>
              </a:solidFill>
            </a:endParaRPr>
          </a:p>
        </p:txBody>
      </p:sp>
      <p:sp>
        <p:nvSpPr>
          <p:cNvPr id="5" name="Slide Number Placeholder 4"/>
          <p:cNvSpPr>
            <a:spLocks noGrp="1"/>
          </p:cNvSpPr>
          <p:nvPr>
            <p:ph type="sldNum" sz="quarter" idx="12"/>
          </p:nvPr>
        </p:nvSpPr>
        <p:spPr>
          <a:xfrm>
            <a:off x="1143000" y="1811417"/>
            <a:ext cx="533400" cy="183357"/>
          </a:xfrm>
          <a:prstGeom prst="rect">
            <a:avLst/>
          </a:prstGeom>
        </p:spPr>
        <p:txBody>
          <a:bodyPr vert="horz" anchor="ctr" anchorCtr="0">
            <a:normAutofit fontScale="70000" lnSpcReduction="20000"/>
          </a:bodyPr>
          <a:lstStyle>
            <a:defPPr>
              <a:defRPr lang="en-US"/>
            </a:defPPr>
            <a:lvl1pPr marL="0" algn="ctr" defTabSz="685800" rtl="0" eaLnBrk="1" latinLnBrk="0" hangingPunct="1">
              <a:defRPr kumimoji="0" sz="1050" b="1" kern="1200">
                <a:solidFill>
                  <a:srgbClr val="FFFFFF"/>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514350">
              <a:defRPr/>
            </a:pPr>
            <a:fld id="{09E9A0E1-72E8-47EB-9E8A-3A7DE5F3D74B}" type="slidenum">
              <a:rPr lang="en-US">
                <a:latin typeface="Century Schoolbook"/>
              </a:rPr>
              <a:pPr defTabSz="514350">
                <a:defRPr/>
              </a:pPr>
              <a:t>9</a:t>
            </a:fld>
            <a:endParaRPr lang="en-US" sz="788">
              <a:latin typeface="Tw Cen MT"/>
            </a:endParaRPr>
          </a:p>
        </p:txBody>
      </p:sp>
      <p:pic>
        <p:nvPicPr>
          <p:cNvPr id="9" name="Graphic 8" descr="Checkmark">
            <a:extLst>
              <a:ext uri="{FF2B5EF4-FFF2-40B4-BE49-F238E27FC236}">
                <a16:creationId xmlns:a16="http://schemas.microsoft.com/office/drawing/2014/main" xmlns="" id="{B811DA17-84BD-470C-ADEF-8872C6BB11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57400" y="4929396"/>
            <a:ext cx="685800" cy="685800"/>
          </a:xfrm>
          <a:prstGeom prst="rect">
            <a:avLst/>
          </a:prstGeom>
        </p:spPr>
      </p:pic>
    </p:spTree>
    <p:extLst>
      <p:ext uri="{BB962C8B-B14F-4D97-AF65-F5344CB8AC3E}">
        <p14:creationId xmlns:p14="http://schemas.microsoft.com/office/powerpoint/2010/main" val="41702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1864</Words>
  <Application>Microsoft Office PowerPoint</Application>
  <PresentationFormat>On-screen Show (4:3)</PresentationFormat>
  <Paragraphs>632</Paragraphs>
  <Slides>38</Slides>
  <Notes>12</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38</vt:i4>
      </vt:variant>
    </vt:vector>
  </HeadingPairs>
  <TitlesOfParts>
    <vt:vector size="39" baseType="lpstr">
      <vt:lpstr>Oriel</vt:lpstr>
      <vt:lpstr>Object oriented programming using java</vt:lpstr>
      <vt:lpstr>Agenda</vt:lpstr>
      <vt:lpstr>Reminder</vt:lpstr>
      <vt:lpstr>String Example</vt:lpstr>
      <vt:lpstr>cont</vt:lpstr>
      <vt:lpstr>Converting Between Numbers and Strings</vt:lpstr>
      <vt:lpstr>Let us practice .. Hands-on 1 (Without Help)</vt:lpstr>
      <vt:lpstr>Solution</vt:lpstr>
      <vt:lpstr>Principles of OOP</vt:lpstr>
      <vt:lpstr>Inheritance</vt:lpstr>
      <vt:lpstr>Inheritance - UML Representation</vt:lpstr>
      <vt:lpstr>PowerPoint Presentation</vt:lpstr>
      <vt:lpstr>Example</vt:lpstr>
      <vt:lpstr>What is inherited and what is not ?!?!</vt:lpstr>
      <vt:lpstr>Example on protected access modifier</vt:lpstr>
      <vt:lpstr>Example default access modifier</vt:lpstr>
      <vt:lpstr>Overriding methods</vt:lpstr>
      <vt:lpstr>Example without method overriding</vt:lpstr>
      <vt:lpstr>With method overriding</vt:lpstr>
      <vt:lpstr>                     Overloading vs Overriding</vt:lpstr>
      <vt:lpstr>                     Overloading vs Overriding</vt:lpstr>
      <vt:lpstr>                     Overloading vs Overriding</vt:lpstr>
      <vt:lpstr>Super keyword</vt:lpstr>
      <vt:lpstr>1) to refer immediate parent class instance variable </vt:lpstr>
      <vt:lpstr>2) to invoke parent class method </vt:lpstr>
      <vt:lpstr>3) super is used to invoke parent class constructor</vt:lpstr>
      <vt:lpstr>3) super is used to invoke parent class constructor</vt:lpstr>
      <vt:lpstr>Final Keyword</vt:lpstr>
      <vt:lpstr>Final Keyword</vt:lpstr>
      <vt:lpstr>Final Keyword</vt:lpstr>
      <vt:lpstr>Principles of OOP</vt:lpstr>
      <vt:lpstr>Abstract Class </vt:lpstr>
      <vt:lpstr>PowerPoint Presentation</vt:lpstr>
      <vt:lpstr>PowerPoint Presentation</vt:lpstr>
      <vt:lpstr>Let us practice .. Hands-on 2 - With Help</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dc:title>
  <dc:creator>Amira Samir</dc:creator>
  <cp:lastModifiedBy>Windows User</cp:lastModifiedBy>
  <cp:revision>122</cp:revision>
  <dcterms:created xsi:type="dcterms:W3CDTF">2019-03-04T23:08:18Z</dcterms:created>
  <dcterms:modified xsi:type="dcterms:W3CDTF">2020-11-21T14:00:51Z</dcterms:modified>
</cp:coreProperties>
</file>