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6"/>
  </p:notesMasterIdLst>
  <p:sldIdLst>
    <p:sldId id="256" r:id="rId2"/>
    <p:sldId id="428" r:id="rId3"/>
    <p:sldId id="388" r:id="rId4"/>
    <p:sldId id="283" r:id="rId5"/>
    <p:sldId id="374" r:id="rId6"/>
    <p:sldId id="375" r:id="rId7"/>
    <p:sldId id="376" r:id="rId8"/>
    <p:sldId id="384" r:id="rId9"/>
    <p:sldId id="386" r:id="rId10"/>
    <p:sldId id="409" r:id="rId11"/>
    <p:sldId id="410" r:id="rId12"/>
    <p:sldId id="424" r:id="rId13"/>
    <p:sldId id="425" r:id="rId14"/>
    <p:sldId id="412" r:id="rId15"/>
    <p:sldId id="413" r:id="rId16"/>
    <p:sldId id="414" r:id="rId17"/>
    <p:sldId id="416" r:id="rId18"/>
    <p:sldId id="418" r:id="rId19"/>
    <p:sldId id="426" r:id="rId20"/>
    <p:sldId id="417" r:id="rId21"/>
    <p:sldId id="429" r:id="rId22"/>
    <p:sldId id="430" r:id="rId23"/>
    <p:sldId id="427" r:id="rId24"/>
    <p:sldId id="29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a Sadik" initials="MS" lastIdx="1" clrIdx="0">
    <p:extLst>
      <p:ext uri="{19B8F6BF-5375-455C-9EA6-DF929625EA0E}">
        <p15:presenceInfo xmlns:p15="http://schemas.microsoft.com/office/powerpoint/2012/main" userId="276112364_tp_dropbox"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7153" autoAdjust="0"/>
  </p:normalViewPr>
  <p:slideViewPr>
    <p:cSldViewPr>
      <p:cViewPr varScale="1">
        <p:scale>
          <a:sx n="110" d="100"/>
          <a:sy n="110" d="100"/>
        </p:scale>
        <p:origin x="16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EA91F-C590-4C14-836A-B539EE15AE41}" type="datetimeFigureOut">
              <a:rPr lang="en-US" smtClean="0"/>
              <a:pPr/>
              <a:t>12/11/2020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CD0D7-D670-4DAE-98CC-5504F0B76720}" type="slidenum">
              <a:rPr lang="en-US" smtClean="0"/>
              <a:pPr/>
              <a:t>‹#›</a:t>
            </a:fld>
            <a:endParaRPr lang="en-US"/>
          </a:p>
        </p:txBody>
      </p:sp>
    </p:spTree>
    <p:extLst>
      <p:ext uri="{BB962C8B-B14F-4D97-AF65-F5344CB8AC3E}">
        <p14:creationId xmlns:p14="http://schemas.microsoft.com/office/powerpoint/2010/main" val="35269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DCD0D7-D670-4DAE-98CC-5504F0B76720}" type="slidenum">
              <a:rPr lang="en-US" smtClean="0"/>
              <a:pPr/>
              <a:t>2</a:t>
            </a:fld>
            <a:endParaRPr lang="en-US"/>
          </a:p>
        </p:txBody>
      </p:sp>
    </p:spTree>
    <p:extLst>
      <p:ext uri="{BB962C8B-B14F-4D97-AF65-F5344CB8AC3E}">
        <p14:creationId xmlns:p14="http://schemas.microsoft.com/office/powerpoint/2010/main" val="4174172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DCD0D7-D670-4DAE-98CC-5504F0B76720}" type="slidenum">
              <a:rPr lang="en-US" smtClean="0"/>
              <a:pPr/>
              <a:t>15</a:t>
            </a:fld>
            <a:endParaRPr lang="en-US"/>
          </a:p>
        </p:txBody>
      </p:sp>
    </p:spTree>
    <p:extLst>
      <p:ext uri="{BB962C8B-B14F-4D97-AF65-F5344CB8AC3E}">
        <p14:creationId xmlns:p14="http://schemas.microsoft.com/office/powerpoint/2010/main" val="405234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DCD0D7-D670-4DAE-98CC-5504F0B76720}" type="slidenum">
              <a:rPr lang="en-US" smtClean="0"/>
              <a:pPr/>
              <a:t>19</a:t>
            </a:fld>
            <a:endParaRPr lang="en-US"/>
          </a:p>
        </p:txBody>
      </p:sp>
    </p:spTree>
    <p:extLst>
      <p:ext uri="{BB962C8B-B14F-4D97-AF65-F5344CB8AC3E}">
        <p14:creationId xmlns:p14="http://schemas.microsoft.com/office/powerpoint/2010/main" val="405234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DCD0D7-D670-4DAE-98CC-5504F0B76720}" type="slidenum">
              <a:rPr lang="en-US" smtClean="0"/>
              <a:pPr/>
              <a:t>21</a:t>
            </a:fld>
            <a:endParaRPr lang="en-US"/>
          </a:p>
        </p:txBody>
      </p:sp>
    </p:spTree>
    <p:extLst>
      <p:ext uri="{BB962C8B-B14F-4D97-AF65-F5344CB8AC3E}">
        <p14:creationId xmlns:p14="http://schemas.microsoft.com/office/powerpoint/2010/main" val="40523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DCD0D7-D670-4DAE-98CC-5504F0B76720}" type="slidenum">
              <a:rPr lang="en-US" smtClean="0"/>
              <a:pPr/>
              <a:t>22</a:t>
            </a:fld>
            <a:endParaRPr lang="en-US"/>
          </a:p>
        </p:txBody>
      </p:sp>
    </p:spTree>
    <p:extLst>
      <p:ext uri="{BB962C8B-B14F-4D97-AF65-F5344CB8AC3E}">
        <p14:creationId xmlns:p14="http://schemas.microsoft.com/office/powerpoint/2010/main" val="40523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DCD0D7-D670-4DAE-98CC-5504F0B76720}" type="slidenum">
              <a:rPr lang="en-US" smtClean="0"/>
              <a:pPr/>
              <a:t>23</a:t>
            </a:fld>
            <a:endParaRPr lang="en-US"/>
          </a:p>
        </p:txBody>
      </p:sp>
    </p:spTree>
    <p:extLst>
      <p:ext uri="{BB962C8B-B14F-4D97-AF65-F5344CB8AC3E}">
        <p14:creationId xmlns:p14="http://schemas.microsoft.com/office/powerpoint/2010/main" val="405234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running safely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example, Bike is an abstract class that contains only one abstract method run. Its implementation is provided by the Honda class.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889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abstract method</a:t>
            </a:r>
            <a:r>
              <a:rPr lang="en-US" sz="1200" b="0" i="0" kern="1200" dirty="0">
                <a:solidFill>
                  <a:schemeClr val="tx1"/>
                </a:solidFill>
                <a:effectLst/>
                <a:latin typeface="+mn-lt"/>
                <a:ea typeface="+mn-ea"/>
                <a:cs typeface="+mn-cs"/>
              </a:rPr>
              <a:t> is defined only so that it can be overridden in a subclass. However, </a:t>
            </a:r>
            <a:r>
              <a:rPr lang="en-US" sz="1200" b="1" i="0" kern="1200" dirty="0">
                <a:solidFill>
                  <a:schemeClr val="tx1"/>
                </a:solidFill>
                <a:effectLst/>
                <a:latin typeface="+mn-lt"/>
                <a:ea typeface="+mn-ea"/>
                <a:cs typeface="+mn-cs"/>
              </a:rPr>
              <a:t>static methods</a:t>
            </a:r>
            <a:r>
              <a:rPr lang="en-US" sz="1200" b="0" i="0" kern="1200" dirty="0">
                <a:solidFill>
                  <a:schemeClr val="tx1"/>
                </a:solidFill>
                <a:effectLst/>
                <a:latin typeface="+mn-lt"/>
                <a:ea typeface="+mn-ea"/>
                <a:cs typeface="+mn-cs"/>
              </a:rPr>
              <a:t> can not be overridden. Therefore, it is a compile-time error to have an </a:t>
            </a:r>
            <a:r>
              <a:rPr lang="en-US" sz="1200" b="1" i="0" kern="1200" dirty="0">
                <a:solidFill>
                  <a:schemeClr val="tx1"/>
                </a:solidFill>
                <a:effectLst/>
                <a:latin typeface="+mn-lt"/>
                <a:ea typeface="+mn-ea"/>
                <a:cs typeface="+mn-cs"/>
              </a:rPr>
              <a:t>abstract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static method</a:t>
            </a:r>
            <a:r>
              <a:rPr lang="en-US" sz="1200" b="0" i="0" kern="1200" dirty="0">
                <a:solidFill>
                  <a:schemeClr val="tx1"/>
                </a:solidFill>
                <a:effectLst/>
                <a:latin typeface="+mn-lt"/>
                <a:ea typeface="+mn-ea"/>
                <a:cs typeface="+mn-cs"/>
              </a:rPr>
              <a:t>. ... It's because </a:t>
            </a:r>
            <a:r>
              <a:rPr lang="en-US" sz="1200" b="1" i="0" kern="1200" dirty="0">
                <a:solidFill>
                  <a:schemeClr val="tx1"/>
                </a:solidFill>
                <a:effectLst/>
                <a:latin typeface="+mn-lt"/>
                <a:ea typeface="+mn-ea"/>
                <a:cs typeface="+mn-cs"/>
              </a:rPr>
              <a:t>static methods</a:t>
            </a:r>
            <a:r>
              <a:rPr lang="en-US" sz="1200" b="0" i="0" kern="1200" dirty="0">
                <a:solidFill>
                  <a:schemeClr val="tx1"/>
                </a:solidFill>
                <a:effectLst/>
                <a:latin typeface="+mn-lt"/>
                <a:ea typeface="+mn-ea"/>
                <a:cs typeface="+mn-cs"/>
              </a:rPr>
              <a:t> belongs to a particular class and not to its instance.</a:t>
            </a:r>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7</a:t>
            </a:fld>
            <a:endParaRPr lang="en-US"/>
          </a:p>
        </p:txBody>
      </p:sp>
    </p:spTree>
    <p:extLst>
      <p:ext uri="{BB962C8B-B14F-4D97-AF65-F5344CB8AC3E}">
        <p14:creationId xmlns:p14="http://schemas.microsoft.com/office/powerpoint/2010/main" val="172420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abstract method</a:t>
            </a:r>
            <a:r>
              <a:rPr lang="en-US" sz="1200" b="0" i="0" kern="1200" dirty="0">
                <a:solidFill>
                  <a:schemeClr val="tx1"/>
                </a:solidFill>
                <a:effectLst/>
                <a:latin typeface="+mn-lt"/>
                <a:ea typeface="+mn-ea"/>
                <a:cs typeface="+mn-cs"/>
              </a:rPr>
              <a:t> is defined only so that it can be overridden in a subclass. However, </a:t>
            </a:r>
            <a:r>
              <a:rPr lang="en-US" sz="1200" b="1" i="0" kern="1200" dirty="0">
                <a:solidFill>
                  <a:schemeClr val="tx1"/>
                </a:solidFill>
                <a:effectLst/>
                <a:latin typeface="+mn-lt"/>
                <a:ea typeface="+mn-ea"/>
                <a:cs typeface="+mn-cs"/>
              </a:rPr>
              <a:t>static methods</a:t>
            </a:r>
            <a:r>
              <a:rPr lang="en-US" sz="1200" b="0" i="0" kern="1200" dirty="0">
                <a:solidFill>
                  <a:schemeClr val="tx1"/>
                </a:solidFill>
                <a:effectLst/>
                <a:latin typeface="+mn-lt"/>
                <a:ea typeface="+mn-ea"/>
                <a:cs typeface="+mn-cs"/>
              </a:rPr>
              <a:t> can not be overridden. Therefore, it is a compile-time error to have an </a:t>
            </a:r>
            <a:r>
              <a:rPr lang="en-US" sz="1200" b="1" i="0" kern="1200" dirty="0">
                <a:solidFill>
                  <a:schemeClr val="tx1"/>
                </a:solidFill>
                <a:effectLst/>
                <a:latin typeface="+mn-lt"/>
                <a:ea typeface="+mn-ea"/>
                <a:cs typeface="+mn-cs"/>
              </a:rPr>
              <a:t>abstract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static method</a:t>
            </a:r>
            <a:r>
              <a:rPr lang="en-US" sz="1200" b="0" i="0" kern="1200" dirty="0">
                <a:solidFill>
                  <a:schemeClr val="tx1"/>
                </a:solidFill>
                <a:effectLst/>
                <a:latin typeface="+mn-lt"/>
                <a:ea typeface="+mn-ea"/>
                <a:cs typeface="+mn-cs"/>
              </a:rPr>
              <a:t>. ... It's because </a:t>
            </a:r>
            <a:r>
              <a:rPr lang="en-US" sz="1200" b="1" i="0" kern="1200" dirty="0">
                <a:solidFill>
                  <a:schemeClr val="tx1"/>
                </a:solidFill>
                <a:effectLst/>
                <a:latin typeface="+mn-lt"/>
                <a:ea typeface="+mn-ea"/>
                <a:cs typeface="+mn-cs"/>
              </a:rPr>
              <a:t>static methods</a:t>
            </a:r>
            <a:r>
              <a:rPr lang="en-US" sz="1200" b="0" i="0" kern="1200" dirty="0">
                <a:solidFill>
                  <a:schemeClr val="tx1"/>
                </a:solidFill>
                <a:effectLst/>
                <a:latin typeface="+mn-lt"/>
                <a:ea typeface="+mn-ea"/>
                <a:cs typeface="+mn-cs"/>
              </a:rPr>
              <a:t> belongs to a particular class and not to its instance.</a:t>
            </a:r>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8</a:t>
            </a:fld>
            <a:endParaRPr lang="en-US"/>
          </a:p>
        </p:txBody>
      </p:sp>
    </p:spTree>
    <p:extLst>
      <p:ext uri="{BB962C8B-B14F-4D97-AF65-F5344CB8AC3E}">
        <p14:creationId xmlns:p14="http://schemas.microsoft.com/office/powerpoint/2010/main" val="172420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set a method as static it means: "This method belongs to the class, not a particular object." But the </a:t>
            </a:r>
            <a:r>
              <a:rPr lang="en-US" sz="1200" b="1" i="0" kern="1200" dirty="0">
                <a:solidFill>
                  <a:schemeClr val="tx1"/>
                </a:solidFill>
                <a:effectLst/>
                <a:latin typeface="+mn-lt"/>
                <a:ea typeface="+mn-ea"/>
                <a:cs typeface="+mn-cs"/>
              </a:rPr>
              <a:t>constructor</a:t>
            </a:r>
            <a:r>
              <a:rPr lang="en-US" sz="1200" b="0" i="0" kern="1200" dirty="0">
                <a:solidFill>
                  <a:schemeClr val="tx1"/>
                </a:solidFill>
                <a:effectLst/>
                <a:latin typeface="+mn-lt"/>
                <a:ea typeface="+mn-ea"/>
                <a:cs typeface="+mn-cs"/>
              </a:rPr>
              <a:t> is implicitly called to initialize an object, so there is no purpose in having a static </a:t>
            </a:r>
            <a:r>
              <a:rPr lang="en-US" sz="1200" b="1" i="0" kern="1200" dirty="0">
                <a:solidFill>
                  <a:schemeClr val="tx1"/>
                </a:solidFill>
                <a:effectLst/>
                <a:latin typeface="+mn-lt"/>
                <a:ea typeface="+mn-ea"/>
                <a:cs typeface="+mn-cs"/>
              </a:rPr>
              <a:t>constructor</a:t>
            </a:r>
            <a:r>
              <a:rPr lang="en-US" sz="1200" b="0" i="0" kern="1200" dirty="0">
                <a:solidFill>
                  <a:schemeClr val="tx1"/>
                </a:solidFill>
                <a:effectLst/>
                <a:latin typeface="+mn-lt"/>
                <a:ea typeface="+mn-ea"/>
                <a:cs typeface="+mn-cs"/>
              </a:rPr>
              <a:t>. The question really is why you want </a:t>
            </a:r>
            <a:r>
              <a:rPr lang="en-US" sz="1200" b="1" i="0" kern="1200" dirty="0">
                <a:solidFill>
                  <a:schemeClr val="tx1"/>
                </a:solidFill>
                <a:effectLst/>
                <a:latin typeface="+mn-lt"/>
                <a:ea typeface="+mn-ea"/>
                <a:cs typeface="+mn-cs"/>
              </a:rPr>
              <a:t>constructor</a:t>
            </a:r>
            <a:r>
              <a:rPr lang="en-US" sz="1200" b="0" i="0" kern="1200" dirty="0">
                <a:solidFill>
                  <a:schemeClr val="tx1"/>
                </a:solidFill>
                <a:effectLst/>
                <a:latin typeface="+mn-lt"/>
                <a:ea typeface="+mn-ea"/>
                <a:cs typeface="+mn-cs"/>
              </a:rPr>
              <a:t> to be static or </a:t>
            </a:r>
            <a:r>
              <a:rPr lang="en-US" sz="1200" b="1" i="0" kern="1200" dirty="0">
                <a:solidFill>
                  <a:schemeClr val="tx1"/>
                </a:solidFill>
                <a:effectLst/>
                <a:latin typeface="+mn-lt"/>
                <a:ea typeface="+mn-ea"/>
                <a:cs typeface="+mn-cs"/>
              </a:rPr>
              <a:t>abstract</a:t>
            </a:r>
            <a:r>
              <a:rPr lang="en-US" sz="1200" b="0" i="0" kern="1200" dirty="0">
                <a:solidFill>
                  <a:schemeClr val="tx1"/>
                </a:solidFill>
                <a:effectLst/>
                <a:latin typeface="+mn-lt"/>
                <a:ea typeface="+mn-ea"/>
                <a:cs typeface="+mn-cs"/>
              </a:rPr>
              <a:t> or final .</a:t>
            </a:r>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9</a:t>
            </a:fld>
            <a:endParaRPr lang="en-US"/>
          </a:p>
        </p:txBody>
      </p:sp>
    </p:spTree>
    <p:extLst>
      <p:ext uri="{BB962C8B-B14F-4D97-AF65-F5344CB8AC3E}">
        <p14:creationId xmlns:p14="http://schemas.microsoft.com/office/powerpoint/2010/main" val="172420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CD0D7-D670-4DAE-98CC-5504F0B76720}" type="slidenum">
              <a:rPr lang="en-US" smtClean="0"/>
              <a:pPr/>
              <a:t>11</a:t>
            </a:fld>
            <a:endParaRPr lang="en-US"/>
          </a:p>
        </p:txBody>
      </p:sp>
    </p:spTree>
    <p:extLst>
      <p:ext uri="{BB962C8B-B14F-4D97-AF65-F5344CB8AC3E}">
        <p14:creationId xmlns:p14="http://schemas.microsoft.com/office/powerpoint/2010/main" val="363807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compile</a:t>
            </a:r>
            <a:r>
              <a:rPr lang="en-US" baseline="0" dirty="0"/>
              <a:t> time, the compiler says that in both P1.math_operation, and P2.math_operation, it will call the definition in the parent class.</a:t>
            </a:r>
          </a:p>
          <a:p>
            <a:r>
              <a:rPr lang="en-US" baseline="0" dirty="0"/>
              <a:t>However in the runtime P1 will call the definition in Parent class, while P2 will check first if there is another implementation given in the Child class, if an implementation is found, P2 </a:t>
            </a:r>
            <a:r>
              <a:rPr lang="en-US" baseline="0"/>
              <a:t>will use </a:t>
            </a:r>
            <a:r>
              <a:rPr lang="en-US" baseline="0" dirty="0"/>
              <a:t>it, but if not, then P2 will use the implementation in the Parent class.</a:t>
            </a:r>
            <a:endParaRPr lang="en-US" dirty="0"/>
          </a:p>
        </p:txBody>
      </p:sp>
      <p:sp>
        <p:nvSpPr>
          <p:cNvPr id="4" name="Slide Number Placeholder 3"/>
          <p:cNvSpPr>
            <a:spLocks noGrp="1"/>
          </p:cNvSpPr>
          <p:nvPr>
            <p:ph type="sldNum" sz="quarter" idx="10"/>
          </p:nvPr>
        </p:nvSpPr>
        <p:spPr/>
        <p:txBody>
          <a:bodyPr/>
          <a:lstStyle/>
          <a:p>
            <a:fld id="{ACDCD0D7-D670-4DAE-98CC-5504F0B76720}" type="slidenum">
              <a:rPr lang="en-US" smtClean="0"/>
              <a:pPr/>
              <a:t>12</a:t>
            </a:fld>
            <a:endParaRPr lang="en-US"/>
          </a:p>
        </p:txBody>
      </p:sp>
    </p:spTree>
    <p:extLst>
      <p:ext uri="{BB962C8B-B14F-4D97-AF65-F5344CB8AC3E}">
        <p14:creationId xmlns:p14="http://schemas.microsoft.com/office/powerpoint/2010/main" val="363807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compile</a:t>
            </a:r>
            <a:r>
              <a:rPr lang="en-US" baseline="0" dirty="0"/>
              <a:t> time, the compiler says that in both P1.math_operation, and P2.math_operation, it will call the definition in the parent class.</a:t>
            </a:r>
          </a:p>
          <a:p>
            <a:r>
              <a:rPr lang="en-US" baseline="0" dirty="0"/>
              <a:t>However in the runtime, P1 will call the definition in Parent class, while P2 will check first if there is another implementation given in the Child class, if an implementation is found, P2 will use it, but if not, then P2 will use the implementation in the Parent class.</a:t>
            </a:r>
            <a:endParaRPr lang="en-US" dirty="0"/>
          </a:p>
        </p:txBody>
      </p:sp>
      <p:sp>
        <p:nvSpPr>
          <p:cNvPr id="4" name="Slide Number Placeholder 3"/>
          <p:cNvSpPr>
            <a:spLocks noGrp="1"/>
          </p:cNvSpPr>
          <p:nvPr>
            <p:ph type="sldNum" sz="quarter" idx="10"/>
          </p:nvPr>
        </p:nvSpPr>
        <p:spPr/>
        <p:txBody>
          <a:bodyPr/>
          <a:lstStyle/>
          <a:p>
            <a:fld id="{ACDCD0D7-D670-4DAE-98CC-5504F0B76720}" type="slidenum">
              <a:rPr lang="en-US" smtClean="0"/>
              <a:pPr/>
              <a:t>13</a:t>
            </a:fld>
            <a:endParaRPr lang="en-US"/>
          </a:p>
        </p:txBody>
      </p:sp>
    </p:spTree>
    <p:extLst>
      <p:ext uri="{BB962C8B-B14F-4D97-AF65-F5344CB8AC3E}">
        <p14:creationId xmlns:p14="http://schemas.microsoft.com/office/powerpoint/2010/main" val="363807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23AF278-0A72-40EF-9D40-F60D59662A1A}" type="datetime1">
              <a:rPr lang="en-US" smtClean="0"/>
              <a:t>12/11/2020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0D327CD-9E6A-4401-9F81-E9F6E427EA8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A80FC93-A053-4439-A76A-A93C2DB5FB49}" type="datetime1">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327CD-9E6A-4401-9F81-E9F6E427EA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4C0716-C7B3-40C1-ABFF-86EDA4922AAB}" type="datetime1">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327CD-9E6A-4401-9F81-E9F6E427EA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CB01820-F669-4C46-B3DE-87ACC8180497}" type="datetime1">
              <a:rPr lang="en-US" smtClean="0"/>
              <a:t>12/11/2020</a:t>
            </a:fld>
            <a:endParaRPr lang="en-US"/>
          </a:p>
        </p:txBody>
      </p:sp>
      <p:sp>
        <p:nvSpPr>
          <p:cNvPr id="9" name="Slide Number Placeholder 8"/>
          <p:cNvSpPr>
            <a:spLocks noGrp="1"/>
          </p:cNvSpPr>
          <p:nvPr>
            <p:ph type="sldNum" sz="quarter" idx="15"/>
          </p:nvPr>
        </p:nvSpPr>
        <p:spPr/>
        <p:txBody>
          <a:bodyPr rtlCol="0"/>
          <a:lstStyle/>
          <a:p>
            <a:fld id="{70D327CD-9E6A-4401-9F81-E9F6E427EA8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F48B747-2F16-4333-A0B5-28C81F9C3D2F}" type="datetime1">
              <a:rPr lang="en-US" smtClean="0"/>
              <a:t>12/11/2020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0D327CD-9E6A-4401-9F81-E9F6E427EA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4B93044-563E-4F45-8C7F-412E9FE87DC0}" type="datetime1">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327CD-9E6A-4401-9F81-E9F6E427EA8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95F4C6D-54E7-4151-9EC7-C15D01A59AC6}" type="datetime1">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327CD-9E6A-4401-9F81-E9F6E427EA8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A92F14-1798-4D0F-8409-73AFDE120D5E}" type="datetime1">
              <a:rPr lang="en-US" smtClean="0"/>
              <a:t>12/11/2020</a:t>
            </a:fld>
            <a:endParaRPr lang="en-US"/>
          </a:p>
        </p:txBody>
      </p:sp>
      <p:sp>
        <p:nvSpPr>
          <p:cNvPr id="7" name="Slide Number Placeholder 6"/>
          <p:cNvSpPr>
            <a:spLocks noGrp="1"/>
          </p:cNvSpPr>
          <p:nvPr>
            <p:ph type="sldNum" sz="quarter" idx="11"/>
          </p:nvPr>
        </p:nvSpPr>
        <p:spPr/>
        <p:txBody>
          <a:bodyPr rtlCol="0"/>
          <a:lstStyle/>
          <a:p>
            <a:fld id="{70D327CD-9E6A-4401-9F81-E9F6E427EA8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23A1D-4D99-475A-B0B1-0EED2BDF5EC3}" type="datetime1">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327CD-9E6A-4401-9F81-E9F6E427EA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51D043A-1918-4DAC-B2C3-0B785E3F0DF9}" type="datetime1">
              <a:rPr lang="en-US" smtClean="0"/>
              <a:t>12/11/2020</a:t>
            </a:fld>
            <a:endParaRPr lang="en-US"/>
          </a:p>
        </p:txBody>
      </p:sp>
      <p:sp>
        <p:nvSpPr>
          <p:cNvPr id="22" name="Slide Number Placeholder 21"/>
          <p:cNvSpPr>
            <a:spLocks noGrp="1"/>
          </p:cNvSpPr>
          <p:nvPr>
            <p:ph type="sldNum" sz="quarter" idx="15"/>
          </p:nvPr>
        </p:nvSpPr>
        <p:spPr/>
        <p:txBody>
          <a:bodyPr rtlCol="0"/>
          <a:lstStyle/>
          <a:p>
            <a:fld id="{70D327CD-9E6A-4401-9F81-E9F6E427EA8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4E057DB-8468-4284-94E3-33236383BA12}" type="datetime1">
              <a:rPr lang="en-US" smtClean="0"/>
              <a:t>12/11/2020</a:t>
            </a:fld>
            <a:endParaRPr lang="en-US"/>
          </a:p>
        </p:txBody>
      </p:sp>
      <p:sp>
        <p:nvSpPr>
          <p:cNvPr id="18" name="Slide Number Placeholder 17"/>
          <p:cNvSpPr>
            <a:spLocks noGrp="1"/>
          </p:cNvSpPr>
          <p:nvPr>
            <p:ph type="sldNum" sz="quarter" idx="11"/>
          </p:nvPr>
        </p:nvSpPr>
        <p:spPr/>
        <p:txBody>
          <a:bodyPr rtlCol="0"/>
          <a:lstStyle/>
          <a:p>
            <a:fld id="{70D327CD-9E6A-4401-9F81-E9F6E427EA8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A8F7203-FA79-48DA-8851-D0C759F914BA}" type="datetime1">
              <a:rPr lang="en-US" smtClean="0"/>
              <a:t>12/11/2020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0D327CD-9E6A-4401-9F81-E9F6E427EA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 Oriented Programming using Java</a:t>
            </a:r>
          </a:p>
        </p:txBody>
      </p:sp>
      <p:sp>
        <p:nvSpPr>
          <p:cNvPr id="3" name="Subtitle 2"/>
          <p:cNvSpPr>
            <a:spLocks noGrp="1"/>
          </p:cNvSpPr>
          <p:nvPr>
            <p:ph type="subTitle" idx="1"/>
          </p:nvPr>
        </p:nvSpPr>
        <p:spPr/>
        <p:txBody>
          <a:bodyPr/>
          <a:lstStyle/>
          <a:p>
            <a:r>
              <a:rPr lang="en-US" dirty="0"/>
              <a:t>Lab 6</a:t>
            </a:r>
          </a:p>
        </p:txBody>
      </p:sp>
      <p:sp>
        <p:nvSpPr>
          <p:cNvPr id="4" name="Slide Number Placeholder 3"/>
          <p:cNvSpPr>
            <a:spLocks noGrp="1"/>
          </p:cNvSpPr>
          <p:nvPr>
            <p:ph type="sldNum" sz="quarter" idx="12"/>
          </p:nvPr>
        </p:nvSpPr>
        <p:spPr/>
        <p:txBody>
          <a:bodyPr/>
          <a:lstStyle/>
          <a:p>
            <a:fld id="{70D327CD-9E6A-4401-9F81-E9F6E427EA8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7652-D4DE-4F90-BECF-69CA8C7BCD6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FA59E0A3-4F55-4F47-94FE-A8564ED82222}"/>
              </a:ext>
            </a:extLst>
          </p:cNvPr>
          <p:cNvSpPr>
            <a:spLocks noGrp="1"/>
          </p:cNvSpPr>
          <p:nvPr>
            <p:ph sz="quarter" idx="1"/>
          </p:nvPr>
        </p:nvSpPr>
        <p:spPr/>
        <p:txBody>
          <a:bodyPr/>
          <a:lstStyle/>
          <a:p>
            <a:r>
              <a:rPr lang="en-US" dirty="0"/>
              <a:t>Polymorphism comes from Greek meaning “many forms”.</a:t>
            </a:r>
          </a:p>
          <a:p>
            <a:endParaRPr lang="en-US" dirty="0"/>
          </a:p>
          <a:p>
            <a:r>
              <a:rPr lang="en-US" dirty="0"/>
              <a:t>There are two types of polymorphism:</a:t>
            </a:r>
          </a:p>
          <a:p>
            <a:pPr lvl="1"/>
            <a:r>
              <a:rPr lang="en-US" dirty="0"/>
              <a:t>Runtime polymorphism.</a:t>
            </a:r>
          </a:p>
          <a:p>
            <a:pPr lvl="1"/>
            <a:r>
              <a:rPr lang="en-US" dirty="0"/>
              <a:t>Compile-time polymorphism.</a:t>
            </a:r>
          </a:p>
          <a:p>
            <a:endParaRPr lang="en-US" dirty="0"/>
          </a:p>
        </p:txBody>
      </p:sp>
      <p:sp>
        <p:nvSpPr>
          <p:cNvPr id="4" name="Slide Number Placeholder 3">
            <a:extLst>
              <a:ext uri="{FF2B5EF4-FFF2-40B4-BE49-F238E27FC236}">
                <a16:creationId xmlns:a16="http://schemas.microsoft.com/office/drawing/2014/main" id="{82A8D352-9FA3-4678-AE8F-71E83D7988E4}"/>
              </a:ext>
            </a:extLst>
          </p:cNvPr>
          <p:cNvSpPr>
            <a:spLocks noGrp="1"/>
          </p:cNvSpPr>
          <p:nvPr>
            <p:ph type="sldNum" sz="quarter" idx="15"/>
          </p:nvPr>
        </p:nvSpPr>
        <p:spPr/>
        <p:txBody>
          <a:bodyPr/>
          <a:lstStyle/>
          <a:p>
            <a:fld id="{70D327CD-9E6A-4401-9F81-E9F6E427EA86}" type="slidenum">
              <a:rPr lang="en-US" smtClean="0"/>
              <a:pPr/>
              <a:t>10</a:t>
            </a:fld>
            <a:endParaRPr lang="en-US"/>
          </a:p>
        </p:txBody>
      </p:sp>
    </p:spTree>
    <p:extLst>
      <p:ext uri="{BB962C8B-B14F-4D97-AF65-F5344CB8AC3E}">
        <p14:creationId xmlns:p14="http://schemas.microsoft.com/office/powerpoint/2010/main" val="133460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55A1-BA06-4375-AC39-6DC5366908BA}"/>
              </a:ext>
            </a:extLst>
          </p:cNvPr>
          <p:cNvSpPr>
            <a:spLocks noGrp="1"/>
          </p:cNvSpPr>
          <p:nvPr>
            <p:ph type="title"/>
          </p:nvPr>
        </p:nvSpPr>
        <p:spPr>
          <a:xfrm>
            <a:off x="457200" y="274638"/>
            <a:ext cx="8610600" cy="1143000"/>
          </a:xfrm>
        </p:spPr>
        <p:txBody>
          <a:bodyPr/>
          <a:lstStyle/>
          <a:p>
            <a:r>
              <a:rPr lang="en-US" dirty="0"/>
              <a:t>Compile time and runtime polymorphism</a:t>
            </a:r>
          </a:p>
        </p:txBody>
      </p:sp>
      <p:graphicFrame>
        <p:nvGraphicFramePr>
          <p:cNvPr id="6" name="Content Placeholder 5">
            <a:extLst>
              <a:ext uri="{FF2B5EF4-FFF2-40B4-BE49-F238E27FC236}">
                <a16:creationId xmlns:a16="http://schemas.microsoft.com/office/drawing/2014/main" id="{F956A0F2-F3D4-41E6-9A1A-1373E9A0F93D}"/>
              </a:ext>
            </a:extLst>
          </p:cNvPr>
          <p:cNvGraphicFramePr>
            <a:graphicFrameLocks noGrp="1"/>
          </p:cNvGraphicFramePr>
          <p:nvPr>
            <p:ph sz="quarter" idx="1"/>
            <p:extLst>
              <p:ext uri="{D42A27DB-BD31-4B8C-83A1-F6EECF244321}">
                <p14:modId xmlns:p14="http://schemas.microsoft.com/office/powerpoint/2010/main" val="306881423"/>
              </p:ext>
            </p:extLst>
          </p:nvPr>
        </p:nvGraphicFramePr>
        <p:xfrm>
          <a:off x="381000" y="1600200"/>
          <a:ext cx="8229600" cy="474585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115060273"/>
                    </a:ext>
                  </a:extLst>
                </a:gridCol>
                <a:gridCol w="4114800">
                  <a:extLst>
                    <a:ext uri="{9D8B030D-6E8A-4147-A177-3AD203B41FA5}">
                      <a16:colId xmlns:a16="http://schemas.microsoft.com/office/drawing/2014/main" val="1464555976"/>
                    </a:ext>
                  </a:extLst>
                </a:gridCol>
              </a:tblGrid>
              <a:tr h="609600">
                <a:tc>
                  <a:txBody>
                    <a:bodyPr/>
                    <a:lstStyle/>
                    <a:p>
                      <a:pPr algn="ctr"/>
                      <a:r>
                        <a:rPr lang="en-US" dirty="0"/>
                        <a:t>Compile-time polymorphism</a:t>
                      </a:r>
                    </a:p>
                  </a:txBody>
                  <a:tcPr anchor="ctr"/>
                </a:tc>
                <a:tc>
                  <a:txBody>
                    <a:bodyPr/>
                    <a:lstStyle/>
                    <a:p>
                      <a:pPr algn="ctr"/>
                      <a:r>
                        <a:rPr lang="en-US" dirty="0"/>
                        <a:t>Run-time polymorphism</a:t>
                      </a:r>
                    </a:p>
                  </a:txBody>
                  <a:tcPr anchor="ctr"/>
                </a:tc>
                <a:extLst>
                  <a:ext uri="{0D108BD9-81ED-4DB2-BD59-A6C34878D82A}">
                    <a16:rowId xmlns:a16="http://schemas.microsoft.com/office/drawing/2014/main" val="2443805636"/>
                  </a:ext>
                </a:extLst>
              </a:tr>
              <a:tr h="990600">
                <a:tc>
                  <a:txBody>
                    <a:bodyPr/>
                    <a:lstStyle/>
                    <a:p>
                      <a:pPr algn="just"/>
                      <a:r>
                        <a:rPr lang="en-US" dirty="0"/>
                        <a:t>It is implemented through </a:t>
                      </a:r>
                      <a:r>
                        <a:rPr lang="en-US" b="1" dirty="0">
                          <a:solidFill>
                            <a:srgbClr val="FF0000"/>
                          </a:solidFill>
                        </a:rPr>
                        <a:t>method overloading</a:t>
                      </a:r>
                    </a:p>
                  </a:txBody>
                  <a:tcPr anchor="ctr">
                    <a:lnR w="12700" cap="flat" cmpd="sng" algn="ctr">
                      <a:solidFill>
                        <a:schemeClr val="tx1"/>
                      </a:solidFill>
                      <a:prstDash val="solid"/>
                      <a:round/>
                      <a:headEnd type="none" w="med" len="med"/>
                      <a:tailEnd type="none" w="med" len="med"/>
                    </a:lnR>
                  </a:tcPr>
                </a:tc>
                <a:tc>
                  <a:txBody>
                    <a:bodyPr/>
                    <a:lstStyle/>
                    <a:p>
                      <a:pPr algn="just"/>
                      <a:r>
                        <a:rPr lang="en-US" dirty="0"/>
                        <a:t>It is implemented through </a:t>
                      </a:r>
                      <a:r>
                        <a:rPr lang="en-US" b="1" dirty="0">
                          <a:solidFill>
                            <a:srgbClr val="FF0000"/>
                          </a:solidFill>
                        </a:rPr>
                        <a:t>method overriding</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1747354"/>
                  </a:ext>
                </a:extLst>
              </a:tr>
              <a:tr h="685800">
                <a:tc>
                  <a:txBody>
                    <a:bodyPr/>
                    <a:lstStyle/>
                    <a:p>
                      <a:pPr algn="just"/>
                      <a:r>
                        <a:rPr lang="en-US" dirty="0"/>
                        <a:t>Is executed at the </a:t>
                      </a:r>
                      <a:r>
                        <a:rPr lang="en-US" b="1" u="none" dirty="0"/>
                        <a:t>compile time</a:t>
                      </a:r>
                      <a:endParaRPr lang="en-US" u="sng" dirty="0"/>
                    </a:p>
                  </a:txBody>
                  <a:tcPr anchor="ctr">
                    <a:lnR w="12700" cap="flat" cmpd="sng" algn="ctr">
                      <a:solidFill>
                        <a:schemeClr val="tx1"/>
                      </a:solidFill>
                      <a:prstDash val="solid"/>
                      <a:round/>
                      <a:headEnd type="none" w="med" len="med"/>
                      <a:tailEnd type="none" w="med" len="med"/>
                    </a:ln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Is executed at the </a:t>
                      </a:r>
                      <a:r>
                        <a:rPr lang="en-US" b="1" dirty="0"/>
                        <a:t>run time</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97460834"/>
                  </a:ext>
                </a:extLst>
              </a:tr>
              <a:tr h="176812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u="none" dirty="0"/>
                        <a:t>The </a:t>
                      </a:r>
                      <a:r>
                        <a:rPr lang="en-US" u="sng" dirty="0"/>
                        <a:t>compiler knows </a:t>
                      </a:r>
                      <a:r>
                        <a:rPr lang="en-US" u="none" dirty="0"/>
                        <a:t>which method to execute depending on the parameter list.</a:t>
                      </a:r>
                    </a:p>
                    <a:p>
                      <a:pPr algn="just"/>
                      <a:endParaRPr lang="en-US" u="sng" dirty="0"/>
                    </a:p>
                  </a:txBody>
                  <a:tcPr anchor="ctr">
                    <a:lnR w="12700" cap="flat" cmpd="sng" algn="ctr">
                      <a:solidFill>
                        <a:schemeClr val="tx1"/>
                      </a:solidFill>
                      <a:prstDash val="solid"/>
                      <a:round/>
                      <a:headEnd type="none" w="med" len="med"/>
                      <a:tailEnd type="none" w="med" len="med"/>
                    </a:ln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 </a:t>
                      </a:r>
                      <a:r>
                        <a:rPr lang="en-US" u="sng" dirty="0"/>
                        <a:t>compiler doesn’t know </a:t>
                      </a:r>
                      <a:r>
                        <a:rPr lang="en-US" dirty="0"/>
                        <a:t>which implementation will</a:t>
                      </a:r>
                      <a:r>
                        <a:rPr lang="en-US" baseline="0" dirty="0"/>
                        <a:t> be used before runtime</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(The implementation in the parent class or</a:t>
                      </a:r>
                      <a:r>
                        <a:rPr lang="en-US" baseline="0" dirty="0"/>
                        <a:t> the implementation</a:t>
                      </a:r>
                      <a:r>
                        <a:rPr lang="en-US" dirty="0"/>
                        <a:t> in the child class).</a:t>
                      </a:r>
                    </a:p>
                    <a:p>
                      <a:pPr algn="just"/>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448172">
                <a:tc>
                  <a:txBody>
                    <a:bodyPr/>
                    <a:lstStyle/>
                    <a:p>
                      <a:pPr algn="just"/>
                      <a:r>
                        <a:rPr lang="en-US" dirty="0"/>
                        <a:t>Static binding</a:t>
                      </a:r>
                    </a:p>
                  </a:txBody>
                  <a:tcPr anchor="ctr">
                    <a:lnR w="12700" cap="flat" cmpd="sng" algn="ctr">
                      <a:solidFill>
                        <a:schemeClr val="tx1"/>
                      </a:solidFill>
                      <a:prstDash val="solid"/>
                      <a:round/>
                      <a:headEnd type="none" w="med" len="med"/>
                      <a:tailEnd type="none" w="med" len="med"/>
                    </a:lnR>
                  </a:tcPr>
                </a:tc>
                <a:tc>
                  <a:txBody>
                    <a:bodyPr/>
                    <a:lstStyle/>
                    <a:p>
                      <a:pPr algn="just"/>
                      <a:r>
                        <a:rPr lang="en-US" dirty="0"/>
                        <a:t>Dynamic binding</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7982976"/>
                  </a:ext>
                </a:extLst>
              </a:tr>
            </a:tbl>
          </a:graphicData>
        </a:graphic>
      </p:graphicFrame>
      <p:sp>
        <p:nvSpPr>
          <p:cNvPr id="4" name="Slide Number Placeholder 3">
            <a:extLst>
              <a:ext uri="{FF2B5EF4-FFF2-40B4-BE49-F238E27FC236}">
                <a16:creationId xmlns:a16="http://schemas.microsoft.com/office/drawing/2014/main" id="{4620E405-75FB-42C4-9923-5D84A64C43FF}"/>
              </a:ext>
            </a:extLst>
          </p:cNvPr>
          <p:cNvSpPr>
            <a:spLocks noGrp="1"/>
          </p:cNvSpPr>
          <p:nvPr>
            <p:ph type="sldNum" sz="quarter" idx="15"/>
          </p:nvPr>
        </p:nvSpPr>
        <p:spPr/>
        <p:txBody>
          <a:bodyPr/>
          <a:lstStyle/>
          <a:p>
            <a:fld id="{70D327CD-9E6A-4401-9F81-E9F6E427EA86}" type="slidenum">
              <a:rPr lang="en-US" smtClean="0"/>
              <a:pPr/>
              <a:t>11</a:t>
            </a:fld>
            <a:endParaRPr lang="en-US"/>
          </a:p>
        </p:txBody>
      </p:sp>
    </p:spTree>
    <p:extLst>
      <p:ext uri="{BB962C8B-B14F-4D97-AF65-F5344CB8AC3E}">
        <p14:creationId xmlns:p14="http://schemas.microsoft.com/office/powerpoint/2010/main" val="409688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55A1-BA06-4375-AC39-6DC5366908BA}"/>
              </a:ext>
            </a:extLst>
          </p:cNvPr>
          <p:cNvSpPr>
            <a:spLocks noGrp="1"/>
          </p:cNvSpPr>
          <p:nvPr>
            <p:ph type="title"/>
          </p:nvPr>
        </p:nvSpPr>
        <p:spPr>
          <a:xfrm>
            <a:off x="457200" y="274638"/>
            <a:ext cx="8610600" cy="1143000"/>
          </a:xfrm>
        </p:spPr>
        <p:txBody>
          <a:bodyPr/>
          <a:lstStyle/>
          <a:p>
            <a:r>
              <a:rPr lang="en-US" dirty="0"/>
              <a:t>Compile time and runtime polymorphism</a:t>
            </a:r>
          </a:p>
        </p:txBody>
      </p:sp>
      <p:graphicFrame>
        <p:nvGraphicFramePr>
          <p:cNvPr id="6" name="Content Placeholder 5">
            <a:extLst>
              <a:ext uri="{FF2B5EF4-FFF2-40B4-BE49-F238E27FC236}">
                <a16:creationId xmlns:a16="http://schemas.microsoft.com/office/drawing/2014/main" id="{F956A0F2-F3D4-41E6-9A1A-1373E9A0F93D}"/>
              </a:ext>
            </a:extLst>
          </p:cNvPr>
          <p:cNvGraphicFramePr>
            <a:graphicFrameLocks noGrp="1"/>
          </p:cNvGraphicFramePr>
          <p:nvPr>
            <p:ph sz="quarter" idx="1"/>
            <p:extLst>
              <p:ext uri="{D42A27DB-BD31-4B8C-83A1-F6EECF244321}">
                <p14:modId xmlns:p14="http://schemas.microsoft.com/office/powerpoint/2010/main" val="2189346116"/>
              </p:ext>
            </p:extLst>
          </p:nvPr>
        </p:nvGraphicFramePr>
        <p:xfrm>
          <a:off x="381000" y="457200"/>
          <a:ext cx="8229600" cy="60045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115060273"/>
                    </a:ext>
                  </a:extLst>
                </a:gridCol>
                <a:gridCol w="4572000">
                  <a:extLst>
                    <a:ext uri="{9D8B030D-6E8A-4147-A177-3AD203B41FA5}">
                      <a16:colId xmlns:a16="http://schemas.microsoft.com/office/drawing/2014/main" val="1464555976"/>
                    </a:ext>
                  </a:extLst>
                </a:gridCol>
              </a:tblGrid>
              <a:tr h="609600">
                <a:tc>
                  <a:txBody>
                    <a:bodyPr/>
                    <a:lstStyle/>
                    <a:p>
                      <a:pPr algn="ctr"/>
                      <a:r>
                        <a:rPr lang="en-US" dirty="0"/>
                        <a:t>Compile-time polymorphism</a:t>
                      </a:r>
                    </a:p>
                  </a:txBody>
                  <a:tcPr anchor="ctr"/>
                </a:tc>
                <a:tc>
                  <a:txBody>
                    <a:bodyPr/>
                    <a:lstStyle/>
                    <a:p>
                      <a:pPr algn="ctr"/>
                      <a:r>
                        <a:rPr lang="en-US" dirty="0"/>
                        <a:t>Run-time polymorphism</a:t>
                      </a:r>
                    </a:p>
                  </a:txBody>
                  <a:tcPr anchor="ctr"/>
                </a:tc>
                <a:extLst>
                  <a:ext uri="{0D108BD9-81ED-4DB2-BD59-A6C34878D82A}">
                    <a16:rowId xmlns:a16="http://schemas.microsoft.com/office/drawing/2014/main" val="2443805636"/>
                  </a:ext>
                </a:extLst>
              </a:tr>
              <a:tr h="990600">
                <a:tc>
                  <a:txBody>
                    <a:bodyPr/>
                    <a:lstStyle/>
                    <a:p>
                      <a:pPr algn="l"/>
                      <a:r>
                        <a:rPr lang="en-US" dirty="0"/>
                        <a:t>Class Test</a:t>
                      </a:r>
                    </a:p>
                    <a:p>
                      <a:pPr algn="l"/>
                      <a:r>
                        <a:rPr lang="en-US" b="0" dirty="0">
                          <a:solidFill>
                            <a:schemeClr val="tx1"/>
                          </a:solidFill>
                        </a:rPr>
                        <a:t>{</a:t>
                      </a:r>
                    </a:p>
                    <a:p>
                      <a:pPr algn="l"/>
                      <a:r>
                        <a:rPr lang="en-US" b="0" dirty="0" err="1">
                          <a:solidFill>
                            <a:schemeClr val="tx1"/>
                          </a:solidFill>
                        </a:rPr>
                        <a:t>int</a:t>
                      </a:r>
                      <a:r>
                        <a:rPr lang="en-US" b="0" dirty="0">
                          <a:solidFill>
                            <a:schemeClr val="tx1"/>
                          </a:solidFill>
                        </a:rPr>
                        <a:t> add (</a:t>
                      </a:r>
                      <a:r>
                        <a:rPr lang="en-US" b="0" dirty="0" err="1">
                          <a:solidFill>
                            <a:schemeClr val="tx1"/>
                          </a:solidFill>
                        </a:rPr>
                        <a:t>int</a:t>
                      </a:r>
                      <a:r>
                        <a:rPr lang="en-US" b="0" dirty="0">
                          <a:solidFill>
                            <a:schemeClr val="tx1"/>
                          </a:solidFill>
                        </a:rPr>
                        <a:t> a, </a:t>
                      </a:r>
                      <a:r>
                        <a:rPr lang="en-US" b="0" dirty="0" err="1">
                          <a:solidFill>
                            <a:schemeClr val="tx1"/>
                          </a:solidFill>
                        </a:rPr>
                        <a:t>int</a:t>
                      </a:r>
                      <a:r>
                        <a:rPr lang="en-US" b="0" dirty="0">
                          <a:solidFill>
                            <a:schemeClr val="tx1"/>
                          </a:solidFill>
                        </a:rPr>
                        <a:t> b){</a:t>
                      </a:r>
                    </a:p>
                    <a:p>
                      <a:pPr algn="l"/>
                      <a:r>
                        <a:rPr lang="en-US" b="0" dirty="0" err="1">
                          <a:solidFill>
                            <a:schemeClr val="tx1"/>
                          </a:solidFill>
                        </a:rPr>
                        <a:t>System.out.println</a:t>
                      </a:r>
                      <a:r>
                        <a:rPr lang="en-US" b="0" dirty="0">
                          <a:solidFill>
                            <a:schemeClr val="tx1"/>
                          </a:solidFill>
                        </a:rPr>
                        <a:t>(</a:t>
                      </a:r>
                      <a:r>
                        <a:rPr lang="en-US" b="0" dirty="0" err="1">
                          <a:solidFill>
                            <a:schemeClr val="tx1"/>
                          </a:solidFill>
                        </a:rPr>
                        <a:t>a+b</a:t>
                      </a:r>
                      <a:r>
                        <a:rPr lang="en-US" b="0" dirty="0">
                          <a:solidFill>
                            <a:schemeClr val="tx1"/>
                          </a:solidFill>
                        </a:rPr>
                        <a:t>) }</a:t>
                      </a:r>
                    </a:p>
                    <a:p>
                      <a:pPr algn="l"/>
                      <a:endParaRPr lang="en-US" b="0" dirty="0">
                        <a:solidFill>
                          <a:schemeClr val="tx1"/>
                        </a:solidFill>
                      </a:endParaRPr>
                    </a:p>
                    <a:p>
                      <a:pPr algn="l"/>
                      <a:r>
                        <a:rPr lang="en-US" b="0" dirty="0">
                          <a:solidFill>
                            <a:schemeClr val="tx1"/>
                          </a:solidFill>
                        </a:rPr>
                        <a:t>Float add (float</a:t>
                      </a:r>
                      <a:r>
                        <a:rPr lang="en-US" b="0" baseline="0" dirty="0">
                          <a:solidFill>
                            <a:schemeClr val="tx1"/>
                          </a:solidFill>
                        </a:rPr>
                        <a:t> a, float b)</a:t>
                      </a:r>
                      <a:r>
                        <a:rPr lang="en-US" b="0" dirty="0">
                          <a:solidFill>
                            <a:schemeClr val="tx1"/>
                          </a:solidFill>
                        </a:rPr>
                        <a:t> { </a:t>
                      </a:r>
                    </a:p>
                    <a:p>
                      <a:pPr algn="l"/>
                      <a:r>
                        <a:rPr lang="en-US" b="0" dirty="0" err="1">
                          <a:solidFill>
                            <a:schemeClr val="tx1"/>
                          </a:solidFill>
                        </a:rPr>
                        <a:t>System.out.println</a:t>
                      </a:r>
                      <a:r>
                        <a:rPr lang="en-US" b="0" dirty="0">
                          <a:solidFill>
                            <a:schemeClr val="tx1"/>
                          </a:solidFill>
                        </a:rPr>
                        <a:t>(</a:t>
                      </a:r>
                      <a:r>
                        <a:rPr lang="en-US" b="0" dirty="0" err="1">
                          <a:solidFill>
                            <a:schemeClr val="tx1"/>
                          </a:solidFill>
                        </a:rPr>
                        <a:t>a+b</a:t>
                      </a:r>
                      <a:r>
                        <a:rPr lang="en-US" b="0" dirty="0">
                          <a:solidFill>
                            <a:schemeClr val="tx1"/>
                          </a:solidFill>
                        </a:rPr>
                        <a:t>) }</a:t>
                      </a:r>
                      <a:br>
                        <a:rPr lang="en-US" b="0" dirty="0">
                          <a:solidFill>
                            <a:schemeClr val="tx1"/>
                          </a:solidFill>
                        </a:rPr>
                      </a:br>
                      <a:r>
                        <a:rPr lang="en-US" b="0" dirty="0">
                          <a:solidFill>
                            <a:schemeClr val="tx1"/>
                          </a:solidFill>
                        </a:rPr>
                        <a:t>}</a:t>
                      </a:r>
                    </a:p>
                  </a:txBody>
                  <a:tcPr anchor="ctr">
                    <a:lnR w="12700" cap="flat" cmpd="sng" algn="ctr">
                      <a:solidFill>
                        <a:schemeClr val="tx1"/>
                      </a:solidFill>
                      <a:prstDash val="solid"/>
                      <a:round/>
                      <a:headEnd type="none" w="med" len="med"/>
                      <a:tailEnd type="none" w="med" len="med"/>
                    </a:lnR>
                  </a:tcPr>
                </a:tc>
                <a:tc>
                  <a:txBody>
                    <a:bodyPr/>
                    <a:lstStyle/>
                    <a:p>
                      <a:pPr algn="l"/>
                      <a:r>
                        <a:rPr lang="en-US" dirty="0"/>
                        <a:t>Class Parent</a:t>
                      </a:r>
                    </a:p>
                    <a:p>
                      <a:pPr algn="l"/>
                      <a:r>
                        <a:rPr lang="en-US" b="0" dirty="0">
                          <a:solidFill>
                            <a:schemeClr val="tx1"/>
                          </a:solidFill>
                        </a:rPr>
                        <a:t>{</a:t>
                      </a:r>
                    </a:p>
                    <a:p>
                      <a:pPr algn="l"/>
                      <a:r>
                        <a:rPr lang="en-US" b="0" dirty="0">
                          <a:solidFill>
                            <a:schemeClr val="tx1"/>
                          </a:solidFill>
                        </a:rPr>
                        <a:t>void </a:t>
                      </a:r>
                      <a:r>
                        <a:rPr lang="en-US" b="0" dirty="0" err="1">
                          <a:solidFill>
                            <a:schemeClr val="tx1"/>
                          </a:solidFill>
                        </a:rPr>
                        <a:t>math_operation</a:t>
                      </a:r>
                      <a:r>
                        <a:rPr lang="en-US" b="0" dirty="0">
                          <a:solidFill>
                            <a:schemeClr val="tx1"/>
                          </a:solidFill>
                        </a:rPr>
                        <a:t> (</a:t>
                      </a:r>
                      <a:r>
                        <a:rPr lang="en-US" b="0" dirty="0" err="1">
                          <a:solidFill>
                            <a:schemeClr val="tx1"/>
                          </a:solidFill>
                        </a:rPr>
                        <a:t>int</a:t>
                      </a:r>
                      <a:r>
                        <a:rPr lang="en-US" b="0" dirty="0">
                          <a:solidFill>
                            <a:schemeClr val="tx1"/>
                          </a:solidFill>
                        </a:rPr>
                        <a:t> a, </a:t>
                      </a:r>
                      <a:r>
                        <a:rPr lang="en-US" b="0" dirty="0" err="1">
                          <a:solidFill>
                            <a:schemeClr val="tx1"/>
                          </a:solidFill>
                        </a:rPr>
                        <a:t>int</a:t>
                      </a:r>
                      <a:r>
                        <a:rPr lang="en-US" b="0" dirty="0">
                          <a:solidFill>
                            <a:schemeClr val="tx1"/>
                          </a:solidFill>
                        </a:rPr>
                        <a:t> b){</a:t>
                      </a:r>
                    </a:p>
                    <a:p>
                      <a:pPr algn="l"/>
                      <a:r>
                        <a:rPr lang="en-US" b="0" dirty="0" err="1">
                          <a:solidFill>
                            <a:schemeClr val="tx1"/>
                          </a:solidFill>
                        </a:rPr>
                        <a:t>System.out.println</a:t>
                      </a:r>
                      <a:r>
                        <a:rPr lang="en-US" b="0" dirty="0">
                          <a:solidFill>
                            <a:schemeClr val="tx1"/>
                          </a:solidFill>
                        </a:rPr>
                        <a:t>(</a:t>
                      </a:r>
                      <a:r>
                        <a:rPr lang="en-US" b="0" dirty="0" err="1">
                          <a:solidFill>
                            <a:schemeClr val="tx1"/>
                          </a:solidFill>
                        </a:rPr>
                        <a:t>a</a:t>
                      </a:r>
                      <a:r>
                        <a:rPr lang="en-US" b="1" dirty="0" err="1">
                          <a:solidFill>
                            <a:srgbClr val="FF0000"/>
                          </a:solidFill>
                          <a:effectLst>
                            <a:glow rad="228600">
                              <a:schemeClr val="accent3">
                                <a:satMod val="175000"/>
                                <a:alpha val="40000"/>
                              </a:schemeClr>
                            </a:glow>
                          </a:effectLst>
                        </a:rPr>
                        <a:t>+</a:t>
                      </a:r>
                      <a:r>
                        <a:rPr lang="en-US" b="0" dirty="0" err="1">
                          <a:solidFill>
                            <a:schemeClr val="tx1"/>
                          </a:solidFill>
                        </a:rPr>
                        <a:t>b</a:t>
                      </a:r>
                      <a:r>
                        <a:rPr lang="en-US" b="0" dirty="0">
                          <a:solidFill>
                            <a:schemeClr val="tx1"/>
                          </a:solidFill>
                        </a:rPr>
                        <a:t>) }</a:t>
                      </a:r>
                    </a:p>
                    <a:p>
                      <a:pPr algn="l"/>
                      <a:r>
                        <a:rPr lang="en-US" b="0" dirty="0">
                          <a:solidFill>
                            <a:schemeClr val="tx1"/>
                          </a:solidFill>
                        </a:rPr>
                        <a:t>}</a:t>
                      </a:r>
                    </a:p>
                    <a:p>
                      <a:pPr algn="l"/>
                      <a:endParaRPr lang="en-US" b="0" dirty="0">
                        <a:solidFill>
                          <a:schemeClr val="tx1"/>
                        </a:solidFill>
                      </a:endParaRPr>
                    </a:p>
                    <a:p>
                      <a:pPr algn="l"/>
                      <a:r>
                        <a:rPr lang="en-US" dirty="0"/>
                        <a:t>Class Child extends</a:t>
                      </a:r>
                      <a:r>
                        <a:rPr lang="en-US" baseline="0" dirty="0"/>
                        <a:t> Parent</a:t>
                      </a:r>
                      <a:endParaRPr lang="en-US" dirty="0"/>
                    </a:p>
                    <a:p>
                      <a:pPr algn="l"/>
                      <a:r>
                        <a:rPr lang="en-US" b="0" dirty="0">
                          <a:solidFill>
                            <a:schemeClr val="tx1"/>
                          </a:solidFill>
                        </a:rPr>
                        <a:t>{</a:t>
                      </a:r>
                    </a:p>
                    <a:p>
                      <a:pPr algn="l"/>
                      <a:r>
                        <a:rPr lang="en-US" b="0" dirty="0">
                          <a:solidFill>
                            <a:schemeClr val="tx1"/>
                          </a:solidFill>
                        </a:rPr>
                        <a:t>void </a:t>
                      </a:r>
                      <a:r>
                        <a:rPr lang="en-US" b="0" dirty="0" err="1">
                          <a:solidFill>
                            <a:schemeClr val="tx1"/>
                          </a:solidFill>
                        </a:rPr>
                        <a:t>math_operation</a:t>
                      </a:r>
                      <a:r>
                        <a:rPr lang="en-US" b="0" dirty="0">
                          <a:solidFill>
                            <a:schemeClr val="tx1"/>
                          </a:solidFill>
                        </a:rPr>
                        <a:t> (</a:t>
                      </a:r>
                      <a:r>
                        <a:rPr lang="en-US" b="0" dirty="0" err="1">
                          <a:solidFill>
                            <a:schemeClr val="tx1"/>
                          </a:solidFill>
                        </a:rPr>
                        <a:t>int</a:t>
                      </a:r>
                      <a:r>
                        <a:rPr lang="en-US" b="0" dirty="0">
                          <a:solidFill>
                            <a:schemeClr val="tx1"/>
                          </a:solidFill>
                        </a:rPr>
                        <a:t> a, </a:t>
                      </a:r>
                      <a:r>
                        <a:rPr lang="en-US" b="0" dirty="0" err="1">
                          <a:solidFill>
                            <a:schemeClr val="tx1"/>
                          </a:solidFill>
                        </a:rPr>
                        <a:t>int</a:t>
                      </a:r>
                      <a:r>
                        <a:rPr lang="en-US" b="0" dirty="0">
                          <a:solidFill>
                            <a:schemeClr val="tx1"/>
                          </a:solidFill>
                        </a:rPr>
                        <a:t> b){</a:t>
                      </a:r>
                    </a:p>
                    <a:p>
                      <a:pPr algn="l"/>
                      <a:r>
                        <a:rPr lang="en-US" b="0" dirty="0" err="1">
                          <a:solidFill>
                            <a:schemeClr val="tx1"/>
                          </a:solidFill>
                        </a:rPr>
                        <a:t>System.out.println</a:t>
                      </a:r>
                      <a:r>
                        <a:rPr lang="en-US" b="0" dirty="0">
                          <a:solidFill>
                            <a:schemeClr val="tx1"/>
                          </a:solidFill>
                        </a:rPr>
                        <a:t>(a</a:t>
                      </a:r>
                      <a:r>
                        <a:rPr lang="en-US" b="1" dirty="0">
                          <a:solidFill>
                            <a:srgbClr val="FF0000"/>
                          </a:solidFill>
                          <a:effectLst>
                            <a:glow rad="228600">
                              <a:schemeClr val="accent3">
                                <a:satMod val="175000"/>
                                <a:alpha val="40000"/>
                              </a:schemeClr>
                            </a:glow>
                          </a:effectLst>
                        </a:rPr>
                        <a:t>*</a:t>
                      </a:r>
                      <a:r>
                        <a:rPr lang="en-US" b="0" dirty="0">
                          <a:solidFill>
                            <a:schemeClr val="tx1"/>
                          </a:solidFill>
                        </a:rPr>
                        <a:t>b) }</a:t>
                      </a:r>
                    </a:p>
                    <a:p>
                      <a:pPr algn="l"/>
                      <a:r>
                        <a:rPr lang="en-US" b="0" dirty="0">
                          <a:solidFill>
                            <a:schemeClr val="tx1"/>
                          </a:solidFill>
                        </a:rPr>
                        <a:t>}</a:t>
                      </a:r>
                    </a:p>
                    <a:p>
                      <a:pPr algn="l"/>
                      <a:endParaRPr lang="en-US" b="0" dirty="0">
                        <a:solidFill>
                          <a:schemeClr val="tx1"/>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1747354"/>
                  </a:ext>
                </a:extLst>
              </a:tr>
              <a:tr h="685800">
                <a:tc>
                  <a:txBody>
                    <a:bodyPr/>
                    <a:lstStyle/>
                    <a:p>
                      <a:pPr algn="l"/>
                      <a:r>
                        <a:rPr lang="en-US" dirty="0"/>
                        <a:t>Public</a:t>
                      </a:r>
                      <a:r>
                        <a:rPr lang="en-US" baseline="0" dirty="0"/>
                        <a:t> static void m</a:t>
                      </a:r>
                      <a:r>
                        <a:rPr lang="en-US" dirty="0"/>
                        <a:t>ain()</a:t>
                      </a:r>
                    </a:p>
                    <a:p>
                      <a:pPr algn="l"/>
                      <a:r>
                        <a:rPr lang="en-US" u="none" dirty="0"/>
                        <a:t>{</a:t>
                      </a:r>
                    </a:p>
                    <a:p>
                      <a:pPr algn="l"/>
                      <a:r>
                        <a:rPr lang="en-US" u="none" dirty="0"/>
                        <a:t>Test T= new Test();</a:t>
                      </a:r>
                    </a:p>
                    <a:p>
                      <a:pPr algn="l"/>
                      <a:r>
                        <a:rPr lang="en-US" u="none" dirty="0" err="1"/>
                        <a:t>T.add</a:t>
                      </a:r>
                      <a:r>
                        <a:rPr lang="en-US" u="none" dirty="0"/>
                        <a:t>(3,4);</a:t>
                      </a:r>
                    </a:p>
                    <a:p>
                      <a:pPr algn="l"/>
                      <a:r>
                        <a:rPr lang="en-US" u="none" dirty="0" err="1"/>
                        <a:t>T.add</a:t>
                      </a:r>
                      <a:r>
                        <a:rPr lang="en-US" u="none" dirty="0"/>
                        <a:t>(3.4,5.2);</a:t>
                      </a:r>
                      <a:br>
                        <a:rPr lang="en-US" u="none" dirty="0"/>
                      </a:br>
                      <a:r>
                        <a:rPr lang="en-US" u="none" dirty="0"/>
                        <a:t>}</a:t>
                      </a:r>
                    </a:p>
                  </a:txBody>
                  <a:tcPr anchor="ctr">
                    <a:lnR w="12700" cap="flat" cmpd="sng" algn="ctr">
                      <a:solidFill>
                        <a:schemeClr val="tx1"/>
                      </a:solidFill>
                      <a:prstDash val="solid"/>
                      <a:round/>
                      <a:headEnd type="none" w="med" len="med"/>
                      <a:tailEnd type="none" w="med" len="med"/>
                    </a:lnR>
                  </a:tcPr>
                </a:tc>
                <a:tc>
                  <a:txBody>
                    <a:bodyPr/>
                    <a:lstStyle/>
                    <a:p>
                      <a:pPr algn="l"/>
                      <a:r>
                        <a:rPr lang="en-US" dirty="0"/>
                        <a:t>Public</a:t>
                      </a:r>
                      <a:r>
                        <a:rPr lang="en-US" baseline="0" dirty="0"/>
                        <a:t> static void m</a:t>
                      </a:r>
                      <a:r>
                        <a:rPr lang="en-US" dirty="0"/>
                        <a:t>ain()</a:t>
                      </a:r>
                    </a:p>
                    <a:p>
                      <a:pPr algn="l"/>
                      <a:r>
                        <a:rPr lang="en-US" u="none"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Parent</a:t>
                      </a:r>
                      <a:r>
                        <a:rPr lang="en-US" baseline="0" dirty="0"/>
                        <a:t> P1</a:t>
                      </a:r>
                      <a:r>
                        <a:rPr lang="en-US" u="none" dirty="0"/>
                        <a:t>= new </a:t>
                      </a:r>
                      <a:r>
                        <a:rPr lang="en-US" dirty="0"/>
                        <a:t>Parent</a:t>
                      </a:r>
                      <a:r>
                        <a:rPr lang="en-US" u="none"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Parent</a:t>
                      </a:r>
                      <a:r>
                        <a:rPr lang="en-US" baseline="0" dirty="0"/>
                        <a:t> P2</a:t>
                      </a:r>
                      <a:r>
                        <a:rPr lang="en-US" u="none" dirty="0"/>
                        <a:t>= new </a:t>
                      </a:r>
                      <a:r>
                        <a:rPr lang="en-US" dirty="0"/>
                        <a:t>Child</a:t>
                      </a:r>
                      <a:r>
                        <a:rPr lang="en-US" u="none" dirty="0"/>
                        <a:t>();</a:t>
                      </a:r>
                    </a:p>
                    <a:p>
                      <a:pPr algn="l"/>
                      <a:r>
                        <a:rPr lang="en-US" u="none" dirty="0"/>
                        <a:t>P1.math_operation(3,4); </a:t>
                      </a:r>
                      <a:endParaRPr lang="en-US" b="1" u="none"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P2.math_operation(3,4); </a:t>
                      </a:r>
                      <a:br>
                        <a:rPr lang="en-US" u="none" dirty="0"/>
                      </a:br>
                      <a:r>
                        <a:rPr lang="en-US" u="none" dirty="0"/>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97460834"/>
                  </a:ext>
                </a:extLst>
              </a:tr>
            </a:tbl>
          </a:graphicData>
        </a:graphic>
      </p:graphicFrame>
      <p:sp>
        <p:nvSpPr>
          <p:cNvPr id="4" name="Slide Number Placeholder 3">
            <a:extLst>
              <a:ext uri="{FF2B5EF4-FFF2-40B4-BE49-F238E27FC236}">
                <a16:creationId xmlns:a16="http://schemas.microsoft.com/office/drawing/2014/main" id="{4620E405-75FB-42C4-9923-5D84A64C43FF}"/>
              </a:ext>
            </a:extLst>
          </p:cNvPr>
          <p:cNvSpPr>
            <a:spLocks noGrp="1"/>
          </p:cNvSpPr>
          <p:nvPr>
            <p:ph type="sldNum" sz="quarter" idx="15"/>
          </p:nvPr>
        </p:nvSpPr>
        <p:spPr/>
        <p:txBody>
          <a:bodyPr/>
          <a:lstStyle/>
          <a:p>
            <a:fld id="{70D327CD-9E6A-4401-9F81-E9F6E427EA86}" type="slidenum">
              <a:rPr lang="en-US" smtClean="0"/>
              <a:pPr/>
              <a:t>12</a:t>
            </a:fld>
            <a:endParaRPr lang="en-US"/>
          </a:p>
        </p:txBody>
      </p:sp>
      <p:sp>
        <p:nvSpPr>
          <p:cNvPr id="3" name="TextBox 2"/>
          <p:cNvSpPr txBox="1"/>
          <p:nvPr/>
        </p:nvSpPr>
        <p:spPr>
          <a:xfrm>
            <a:off x="6705600" y="5550568"/>
            <a:ext cx="609600" cy="369332"/>
          </a:xfrm>
          <a:prstGeom prst="rect">
            <a:avLst/>
          </a:prstGeom>
          <a:noFill/>
        </p:spPr>
        <p:txBody>
          <a:bodyPr wrap="square" rtlCol="0">
            <a:spAutoFit/>
          </a:bodyPr>
          <a:lstStyle/>
          <a:p>
            <a:r>
              <a:rPr lang="en-US" b="1" dirty="0">
                <a:solidFill>
                  <a:srgbClr val="FF0000"/>
                </a:solidFill>
              </a:rPr>
              <a:t>//7</a:t>
            </a:r>
          </a:p>
        </p:txBody>
      </p:sp>
      <p:sp>
        <p:nvSpPr>
          <p:cNvPr id="7" name="TextBox 6"/>
          <p:cNvSpPr txBox="1"/>
          <p:nvPr/>
        </p:nvSpPr>
        <p:spPr>
          <a:xfrm>
            <a:off x="6705600" y="5802868"/>
            <a:ext cx="609600" cy="369332"/>
          </a:xfrm>
          <a:prstGeom prst="rect">
            <a:avLst/>
          </a:prstGeom>
          <a:noFill/>
        </p:spPr>
        <p:txBody>
          <a:bodyPr wrap="square" rtlCol="0">
            <a:spAutoFit/>
          </a:bodyPr>
          <a:lstStyle/>
          <a:p>
            <a:r>
              <a:rPr lang="en-US" b="1" dirty="0">
                <a:solidFill>
                  <a:srgbClr val="FF0000"/>
                </a:solidFill>
              </a:rPr>
              <a:t>//12</a:t>
            </a:r>
          </a:p>
        </p:txBody>
      </p:sp>
      <p:sp>
        <p:nvSpPr>
          <p:cNvPr id="8" name="TextBox 7"/>
          <p:cNvSpPr txBox="1"/>
          <p:nvPr/>
        </p:nvSpPr>
        <p:spPr>
          <a:xfrm>
            <a:off x="1676400" y="5409836"/>
            <a:ext cx="609600" cy="369332"/>
          </a:xfrm>
          <a:prstGeom prst="rect">
            <a:avLst/>
          </a:prstGeom>
          <a:noFill/>
        </p:spPr>
        <p:txBody>
          <a:bodyPr wrap="square" rtlCol="0">
            <a:spAutoFit/>
          </a:bodyPr>
          <a:lstStyle/>
          <a:p>
            <a:r>
              <a:rPr lang="en-US" b="1" dirty="0">
                <a:solidFill>
                  <a:srgbClr val="FF0000"/>
                </a:solidFill>
              </a:rPr>
              <a:t>//7</a:t>
            </a:r>
          </a:p>
        </p:txBody>
      </p:sp>
      <p:sp>
        <p:nvSpPr>
          <p:cNvPr id="9" name="TextBox 8"/>
          <p:cNvSpPr txBox="1"/>
          <p:nvPr/>
        </p:nvSpPr>
        <p:spPr>
          <a:xfrm>
            <a:off x="2057400" y="5702968"/>
            <a:ext cx="685800" cy="369332"/>
          </a:xfrm>
          <a:prstGeom prst="rect">
            <a:avLst/>
          </a:prstGeom>
          <a:noFill/>
        </p:spPr>
        <p:txBody>
          <a:bodyPr wrap="square" rtlCol="0">
            <a:spAutoFit/>
          </a:bodyPr>
          <a:lstStyle/>
          <a:p>
            <a:r>
              <a:rPr lang="en-US" b="1" dirty="0">
                <a:solidFill>
                  <a:srgbClr val="FF0000"/>
                </a:solidFill>
              </a:rPr>
              <a:t>//8.6</a:t>
            </a:r>
          </a:p>
        </p:txBody>
      </p:sp>
    </p:spTree>
    <p:extLst>
      <p:ext uri="{BB962C8B-B14F-4D97-AF65-F5344CB8AC3E}">
        <p14:creationId xmlns:p14="http://schemas.microsoft.com/office/powerpoint/2010/main" val="193744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55A1-BA06-4375-AC39-6DC5366908BA}"/>
              </a:ext>
            </a:extLst>
          </p:cNvPr>
          <p:cNvSpPr>
            <a:spLocks noGrp="1"/>
          </p:cNvSpPr>
          <p:nvPr>
            <p:ph type="title"/>
          </p:nvPr>
        </p:nvSpPr>
        <p:spPr>
          <a:xfrm>
            <a:off x="457200" y="274638"/>
            <a:ext cx="8610600" cy="1143000"/>
          </a:xfrm>
        </p:spPr>
        <p:txBody>
          <a:bodyPr/>
          <a:lstStyle/>
          <a:p>
            <a:r>
              <a:rPr lang="en-US" dirty="0"/>
              <a:t>Compile time and runtime polymorphism</a:t>
            </a:r>
          </a:p>
        </p:txBody>
      </p:sp>
      <p:graphicFrame>
        <p:nvGraphicFramePr>
          <p:cNvPr id="6" name="Content Placeholder 5">
            <a:extLst>
              <a:ext uri="{FF2B5EF4-FFF2-40B4-BE49-F238E27FC236}">
                <a16:creationId xmlns:a16="http://schemas.microsoft.com/office/drawing/2014/main" id="{F956A0F2-F3D4-41E6-9A1A-1373E9A0F93D}"/>
              </a:ext>
            </a:extLst>
          </p:cNvPr>
          <p:cNvGraphicFramePr>
            <a:graphicFrameLocks noGrp="1"/>
          </p:cNvGraphicFramePr>
          <p:nvPr>
            <p:ph sz="quarter" idx="1"/>
            <p:extLst>
              <p:ext uri="{D42A27DB-BD31-4B8C-83A1-F6EECF244321}">
                <p14:modId xmlns:p14="http://schemas.microsoft.com/office/powerpoint/2010/main" val="1358816439"/>
              </p:ext>
            </p:extLst>
          </p:nvPr>
        </p:nvGraphicFramePr>
        <p:xfrm>
          <a:off x="381000" y="457200"/>
          <a:ext cx="8229600" cy="57302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115060273"/>
                    </a:ext>
                  </a:extLst>
                </a:gridCol>
                <a:gridCol w="4572000">
                  <a:extLst>
                    <a:ext uri="{9D8B030D-6E8A-4147-A177-3AD203B41FA5}">
                      <a16:colId xmlns:a16="http://schemas.microsoft.com/office/drawing/2014/main" val="1464555976"/>
                    </a:ext>
                  </a:extLst>
                </a:gridCol>
              </a:tblGrid>
              <a:tr h="609600">
                <a:tc>
                  <a:txBody>
                    <a:bodyPr/>
                    <a:lstStyle/>
                    <a:p>
                      <a:pPr algn="ctr"/>
                      <a:r>
                        <a:rPr lang="en-US" dirty="0"/>
                        <a:t>Compile-time polymorphism</a:t>
                      </a:r>
                    </a:p>
                  </a:txBody>
                  <a:tcPr anchor="ctr"/>
                </a:tc>
                <a:tc>
                  <a:txBody>
                    <a:bodyPr/>
                    <a:lstStyle/>
                    <a:p>
                      <a:pPr algn="ctr"/>
                      <a:r>
                        <a:rPr lang="en-US" dirty="0"/>
                        <a:t>Run-time polymorphism</a:t>
                      </a:r>
                    </a:p>
                  </a:txBody>
                  <a:tcPr anchor="ctr"/>
                </a:tc>
                <a:extLst>
                  <a:ext uri="{0D108BD9-81ED-4DB2-BD59-A6C34878D82A}">
                    <a16:rowId xmlns:a16="http://schemas.microsoft.com/office/drawing/2014/main" val="2443805636"/>
                  </a:ext>
                </a:extLst>
              </a:tr>
              <a:tr h="990600">
                <a:tc>
                  <a:txBody>
                    <a:bodyPr/>
                    <a:lstStyle/>
                    <a:p>
                      <a:pPr algn="l"/>
                      <a:r>
                        <a:rPr lang="en-US" dirty="0"/>
                        <a:t>Class Test</a:t>
                      </a:r>
                    </a:p>
                    <a:p>
                      <a:pPr algn="l"/>
                      <a:r>
                        <a:rPr lang="en-US" b="0" dirty="0">
                          <a:solidFill>
                            <a:schemeClr val="tx1"/>
                          </a:solidFill>
                        </a:rPr>
                        <a:t>{</a:t>
                      </a:r>
                    </a:p>
                    <a:p>
                      <a:pPr algn="l"/>
                      <a:r>
                        <a:rPr lang="en-US" b="0" dirty="0" err="1">
                          <a:solidFill>
                            <a:schemeClr val="tx1"/>
                          </a:solidFill>
                        </a:rPr>
                        <a:t>int</a:t>
                      </a:r>
                      <a:r>
                        <a:rPr lang="en-US" b="0" dirty="0">
                          <a:solidFill>
                            <a:schemeClr val="tx1"/>
                          </a:solidFill>
                        </a:rPr>
                        <a:t> add (</a:t>
                      </a:r>
                      <a:r>
                        <a:rPr lang="en-US" b="0" dirty="0" err="1">
                          <a:solidFill>
                            <a:schemeClr val="tx1"/>
                          </a:solidFill>
                        </a:rPr>
                        <a:t>int</a:t>
                      </a:r>
                      <a:r>
                        <a:rPr lang="en-US" b="0" dirty="0">
                          <a:solidFill>
                            <a:schemeClr val="tx1"/>
                          </a:solidFill>
                        </a:rPr>
                        <a:t> a, </a:t>
                      </a:r>
                      <a:r>
                        <a:rPr lang="en-US" b="0" dirty="0" err="1">
                          <a:solidFill>
                            <a:schemeClr val="tx1"/>
                          </a:solidFill>
                        </a:rPr>
                        <a:t>int</a:t>
                      </a:r>
                      <a:r>
                        <a:rPr lang="en-US" b="0" dirty="0">
                          <a:solidFill>
                            <a:schemeClr val="tx1"/>
                          </a:solidFill>
                        </a:rPr>
                        <a:t> b){</a:t>
                      </a:r>
                    </a:p>
                    <a:p>
                      <a:pPr algn="l"/>
                      <a:r>
                        <a:rPr lang="en-US" b="0" dirty="0" err="1">
                          <a:solidFill>
                            <a:schemeClr val="tx1"/>
                          </a:solidFill>
                        </a:rPr>
                        <a:t>System.out.println</a:t>
                      </a:r>
                      <a:r>
                        <a:rPr lang="en-US" b="0" dirty="0">
                          <a:solidFill>
                            <a:schemeClr val="tx1"/>
                          </a:solidFill>
                        </a:rPr>
                        <a:t>(</a:t>
                      </a:r>
                      <a:r>
                        <a:rPr lang="en-US" b="0" dirty="0" err="1">
                          <a:solidFill>
                            <a:schemeClr val="tx1"/>
                          </a:solidFill>
                        </a:rPr>
                        <a:t>a+b</a:t>
                      </a:r>
                      <a:r>
                        <a:rPr lang="en-US" b="0" dirty="0">
                          <a:solidFill>
                            <a:schemeClr val="tx1"/>
                          </a:solidFill>
                        </a:rPr>
                        <a:t>) }</a:t>
                      </a:r>
                    </a:p>
                    <a:p>
                      <a:pPr algn="l"/>
                      <a:endParaRPr lang="en-US" b="0" dirty="0">
                        <a:solidFill>
                          <a:schemeClr val="tx1"/>
                        </a:solidFill>
                      </a:endParaRPr>
                    </a:p>
                    <a:p>
                      <a:pPr algn="l"/>
                      <a:r>
                        <a:rPr lang="en-US" b="0" dirty="0">
                          <a:solidFill>
                            <a:schemeClr val="tx1"/>
                          </a:solidFill>
                        </a:rPr>
                        <a:t>Float add (float</a:t>
                      </a:r>
                      <a:r>
                        <a:rPr lang="en-US" b="0" baseline="0" dirty="0">
                          <a:solidFill>
                            <a:schemeClr val="tx1"/>
                          </a:solidFill>
                        </a:rPr>
                        <a:t> a, float b)</a:t>
                      </a:r>
                      <a:r>
                        <a:rPr lang="en-US" b="0" dirty="0">
                          <a:solidFill>
                            <a:schemeClr val="tx1"/>
                          </a:solidFill>
                        </a:rPr>
                        <a:t> { </a:t>
                      </a:r>
                    </a:p>
                    <a:p>
                      <a:pPr algn="l"/>
                      <a:r>
                        <a:rPr lang="en-US" b="0" dirty="0" err="1">
                          <a:solidFill>
                            <a:schemeClr val="tx1"/>
                          </a:solidFill>
                        </a:rPr>
                        <a:t>System.out.println</a:t>
                      </a:r>
                      <a:r>
                        <a:rPr lang="en-US" b="0" dirty="0">
                          <a:solidFill>
                            <a:schemeClr val="tx1"/>
                          </a:solidFill>
                        </a:rPr>
                        <a:t>(</a:t>
                      </a:r>
                      <a:r>
                        <a:rPr lang="en-US" b="0" dirty="0" err="1">
                          <a:solidFill>
                            <a:schemeClr val="tx1"/>
                          </a:solidFill>
                        </a:rPr>
                        <a:t>a+b</a:t>
                      </a:r>
                      <a:r>
                        <a:rPr lang="en-US" b="0" dirty="0">
                          <a:solidFill>
                            <a:schemeClr val="tx1"/>
                          </a:solidFill>
                        </a:rPr>
                        <a:t>) }</a:t>
                      </a:r>
                      <a:br>
                        <a:rPr lang="en-US" b="0" dirty="0">
                          <a:solidFill>
                            <a:schemeClr val="tx1"/>
                          </a:solidFill>
                        </a:rPr>
                      </a:br>
                      <a:r>
                        <a:rPr lang="en-US" b="0" dirty="0">
                          <a:solidFill>
                            <a:schemeClr val="tx1"/>
                          </a:solidFill>
                        </a:rPr>
                        <a:t>}</a:t>
                      </a:r>
                    </a:p>
                  </a:txBody>
                  <a:tcPr anchor="ctr">
                    <a:lnR w="12700" cap="flat" cmpd="sng" algn="ctr">
                      <a:solidFill>
                        <a:schemeClr val="tx1"/>
                      </a:solidFill>
                      <a:prstDash val="solid"/>
                      <a:round/>
                      <a:headEnd type="none" w="med" len="med"/>
                      <a:tailEnd type="none" w="med" len="med"/>
                    </a:lnR>
                  </a:tcPr>
                </a:tc>
                <a:tc>
                  <a:txBody>
                    <a:bodyPr/>
                    <a:lstStyle/>
                    <a:p>
                      <a:pPr algn="l"/>
                      <a:r>
                        <a:rPr lang="en-US" dirty="0"/>
                        <a:t>Class Parent</a:t>
                      </a:r>
                    </a:p>
                    <a:p>
                      <a:pPr algn="l"/>
                      <a:r>
                        <a:rPr lang="en-US" b="0" dirty="0">
                          <a:solidFill>
                            <a:schemeClr val="tx1"/>
                          </a:solidFill>
                        </a:rPr>
                        <a:t>{</a:t>
                      </a:r>
                    </a:p>
                    <a:p>
                      <a:pPr algn="l"/>
                      <a:r>
                        <a:rPr lang="en-US" b="0" dirty="0">
                          <a:solidFill>
                            <a:schemeClr val="tx1"/>
                          </a:solidFill>
                        </a:rPr>
                        <a:t>void </a:t>
                      </a:r>
                      <a:r>
                        <a:rPr lang="en-US" b="0" dirty="0" err="1">
                          <a:solidFill>
                            <a:schemeClr val="tx1"/>
                          </a:solidFill>
                        </a:rPr>
                        <a:t>math_operation</a:t>
                      </a:r>
                      <a:r>
                        <a:rPr lang="en-US" b="0" dirty="0">
                          <a:solidFill>
                            <a:schemeClr val="tx1"/>
                          </a:solidFill>
                        </a:rPr>
                        <a:t> (</a:t>
                      </a:r>
                      <a:r>
                        <a:rPr lang="en-US" b="0" dirty="0" err="1">
                          <a:solidFill>
                            <a:schemeClr val="tx1"/>
                          </a:solidFill>
                        </a:rPr>
                        <a:t>int</a:t>
                      </a:r>
                      <a:r>
                        <a:rPr lang="en-US" b="0" dirty="0">
                          <a:solidFill>
                            <a:schemeClr val="tx1"/>
                          </a:solidFill>
                        </a:rPr>
                        <a:t> a, </a:t>
                      </a:r>
                      <a:r>
                        <a:rPr lang="en-US" b="0" dirty="0" err="1">
                          <a:solidFill>
                            <a:schemeClr val="tx1"/>
                          </a:solidFill>
                        </a:rPr>
                        <a:t>int</a:t>
                      </a:r>
                      <a:r>
                        <a:rPr lang="en-US" b="0" dirty="0">
                          <a:solidFill>
                            <a:schemeClr val="tx1"/>
                          </a:solidFill>
                        </a:rPr>
                        <a:t> b){</a:t>
                      </a:r>
                    </a:p>
                    <a:p>
                      <a:pPr algn="l"/>
                      <a:r>
                        <a:rPr lang="en-US" b="0" dirty="0" err="1">
                          <a:solidFill>
                            <a:schemeClr val="tx1"/>
                          </a:solidFill>
                        </a:rPr>
                        <a:t>System.out.println</a:t>
                      </a:r>
                      <a:r>
                        <a:rPr lang="en-US" b="0" dirty="0">
                          <a:solidFill>
                            <a:schemeClr val="tx1"/>
                          </a:solidFill>
                        </a:rPr>
                        <a:t>(</a:t>
                      </a:r>
                      <a:r>
                        <a:rPr lang="en-US" b="0" dirty="0" err="1">
                          <a:solidFill>
                            <a:schemeClr val="tx1"/>
                          </a:solidFill>
                        </a:rPr>
                        <a:t>a</a:t>
                      </a:r>
                      <a:r>
                        <a:rPr lang="en-US" b="1" dirty="0" err="1">
                          <a:solidFill>
                            <a:srgbClr val="FF0000"/>
                          </a:solidFill>
                          <a:effectLst>
                            <a:glow rad="228600">
                              <a:schemeClr val="accent3">
                                <a:satMod val="175000"/>
                                <a:alpha val="40000"/>
                              </a:schemeClr>
                            </a:glow>
                          </a:effectLst>
                        </a:rPr>
                        <a:t>+</a:t>
                      </a:r>
                      <a:r>
                        <a:rPr lang="en-US" b="0" dirty="0" err="1">
                          <a:solidFill>
                            <a:schemeClr val="tx1"/>
                          </a:solidFill>
                        </a:rPr>
                        <a:t>b</a:t>
                      </a:r>
                      <a:r>
                        <a:rPr lang="en-US" b="0" dirty="0">
                          <a:solidFill>
                            <a:schemeClr val="tx1"/>
                          </a:solidFill>
                        </a:rPr>
                        <a:t>) }</a:t>
                      </a:r>
                    </a:p>
                    <a:p>
                      <a:pPr algn="l"/>
                      <a:r>
                        <a:rPr lang="en-US" b="0" dirty="0">
                          <a:solidFill>
                            <a:schemeClr val="tx1"/>
                          </a:solidFill>
                        </a:rPr>
                        <a:t>}</a:t>
                      </a:r>
                    </a:p>
                    <a:p>
                      <a:pPr algn="l"/>
                      <a:endParaRPr lang="en-US" b="0" dirty="0">
                        <a:solidFill>
                          <a:schemeClr val="tx1"/>
                        </a:solidFill>
                      </a:endParaRPr>
                    </a:p>
                    <a:p>
                      <a:pPr algn="l"/>
                      <a:r>
                        <a:rPr lang="en-US" dirty="0"/>
                        <a:t>Class Child extends</a:t>
                      </a:r>
                      <a:r>
                        <a:rPr lang="en-US" baseline="0" dirty="0"/>
                        <a:t> Parent</a:t>
                      </a:r>
                      <a:endParaRPr lang="en-US" dirty="0"/>
                    </a:p>
                    <a:p>
                      <a:pPr algn="l"/>
                      <a:r>
                        <a:rPr lang="en-US" b="0" dirty="0">
                          <a:solidFill>
                            <a:schemeClr val="tx1"/>
                          </a:solidFill>
                        </a:rPr>
                        <a:t>{</a:t>
                      </a:r>
                    </a:p>
                    <a:p>
                      <a:pPr algn="l"/>
                      <a:r>
                        <a:rPr lang="en-US" b="0" dirty="0">
                          <a:solidFill>
                            <a:schemeClr val="tx1"/>
                          </a:solidFill>
                        </a:rPr>
                        <a:t>}</a:t>
                      </a:r>
                    </a:p>
                    <a:p>
                      <a:pPr algn="l"/>
                      <a:r>
                        <a:rPr lang="en-US" b="0" dirty="0">
                          <a:solidFill>
                            <a:schemeClr val="tx1"/>
                          </a:solidFill>
                        </a:rPr>
                        <a:t>}</a:t>
                      </a:r>
                    </a:p>
                    <a:p>
                      <a:pPr algn="l"/>
                      <a:endParaRPr lang="en-US" b="0" dirty="0">
                        <a:solidFill>
                          <a:schemeClr val="tx1"/>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1747354"/>
                  </a:ext>
                </a:extLst>
              </a:tr>
              <a:tr h="685800">
                <a:tc>
                  <a:txBody>
                    <a:bodyPr/>
                    <a:lstStyle/>
                    <a:p>
                      <a:pPr algn="l"/>
                      <a:r>
                        <a:rPr lang="en-US" dirty="0"/>
                        <a:t>Public</a:t>
                      </a:r>
                      <a:r>
                        <a:rPr lang="en-US" baseline="0" dirty="0"/>
                        <a:t> static void m</a:t>
                      </a:r>
                      <a:r>
                        <a:rPr lang="en-US" dirty="0"/>
                        <a:t>ain()</a:t>
                      </a:r>
                    </a:p>
                    <a:p>
                      <a:pPr algn="l"/>
                      <a:r>
                        <a:rPr lang="en-US" u="none" dirty="0"/>
                        <a:t>{</a:t>
                      </a:r>
                    </a:p>
                    <a:p>
                      <a:pPr algn="l"/>
                      <a:r>
                        <a:rPr lang="en-US" u="none" dirty="0"/>
                        <a:t>Test T= new Test();</a:t>
                      </a:r>
                    </a:p>
                    <a:p>
                      <a:pPr algn="l"/>
                      <a:r>
                        <a:rPr lang="en-US" u="none" dirty="0" err="1"/>
                        <a:t>T.add</a:t>
                      </a:r>
                      <a:r>
                        <a:rPr lang="en-US" u="none" dirty="0"/>
                        <a:t>(3,4);</a:t>
                      </a:r>
                    </a:p>
                    <a:p>
                      <a:pPr algn="l"/>
                      <a:r>
                        <a:rPr lang="en-US" u="none" dirty="0" err="1"/>
                        <a:t>T.add</a:t>
                      </a:r>
                      <a:r>
                        <a:rPr lang="en-US" u="none" dirty="0"/>
                        <a:t>(3.4,5.2);</a:t>
                      </a:r>
                      <a:br>
                        <a:rPr lang="en-US" u="none" dirty="0"/>
                      </a:br>
                      <a:r>
                        <a:rPr lang="en-US" u="none" dirty="0"/>
                        <a:t>}</a:t>
                      </a:r>
                    </a:p>
                  </a:txBody>
                  <a:tcPr anchor="ctr">
                    <a:lnR w="12700" cap="flat" cmpd="sng" algn="ctr">
                      <a:solidFill>
                        <a:schemeClr val="tx1"/>
                      </a:solidFill>
                      <a:prstDash val="solid"/>
                      <a:round/>
                      <a:headEnd type="none" w="med" len="med"/>
                      <a:tailEnd type="none" w="med" len="med"/>
                    </a:lnR>
                  </a:tcPr>
                </a:tc>
                <a:tc>
                  <a:txBody>
                    <a:bodyPr/>
                    <a:lstStyle/>
                    <a:p>
                      <a:pPr algn="l"/>
                      <a:r>
                        <a:rPr lang="en-US" dirty="0"/>
                        <a:t>Public</a:t>
                      </a:r>
                      <a:r>
                        <a:rPr lang="en-US" baseline="0" dirty="0"/>
                        <a:t> static void m</a:t>
                      </a:r>
                      <a:r>
                        <a:rPr lang="en-US" dirty="0"/>
                        <a:t>ain()</a:t>
                      </a:r>
                    </a:p>
                    <a:p>
                      <a:pPr algn="l"/>
                      <a:r>
                        <a:rPr lang="en-US" u="none"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Parent</a:t>
                      </a:r>
                      <a:r>
                        <a:rPr lang="en-US" baseline="0" dirty="0"/>
                        <a:t> P1</a:t>
                      </a:r>
                      <a:r>
                        <a:rPr lang="en-US" u="none" dirty="0"/>
                        <a:t>= new </a:t>
                      </a:r>
                      <a:r>
                        <a:rPr lang="en-US" dirty="0"/>
                        <a:t>Parent</a:t>
                      </a:r>
                      <a:r>
                        <a:rPr lang="en-US" u="none"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Parent</a:t>
                      </a:r>
                      <a:r>
                        <a:rPr lang="en-US" baseline="0" dirty="0"/>
                        <a:t> P2</a:t>
                      </a:r>
                      <a:r>
                        <a:rPr lang="en-US" u="none" dirty="0"/>
                        <a:t>= new </a:t>
                      </a:r>
                      <a:r>
                        <a:rPr lang="en-US" dirty="0"/>
                        <a:t>Child</a:t>
                      </a:r>
                      <a:r>
                        <a:rPr lang="en-US" u="none" dirty="0"/>
                        <a:t>();</a:t>
                      </a:r>
                    </a:p>
                    <a:p>
                      <a:pPr algn="l"/>
                      <a:r>
                        <a:rPr lang="en-US" u="none" dirty="0"/>
                        <a:t>P1.math_operation(3,4); </a:t>
                      </a:r>
                      <a:endParaRPr lang="en-US" b="1" u="none"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P2.math_operation(3,4); </a:t>
                      </a:r>
                      <a:br>
                        <a:rPr lang="en-US" u="none" dirty="0"/>
                      </a:br>
                      <a:r>
                        <a:rPr lang="en-US" u="none" dirty="0"/>
                        <a: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97460834"/>
                  </a:ext>
                </a:extLst>
              </a:tr>
            </a:tbl>
          </a:graphicData>
        </a:graphic>
      </p:graphicFrame>
      <p:sp>
        <p:nvSpPr>
          <p:cNvPr id="4" name="Slide Number Placeholder 3">
            <a:extLst>
              <a:ext uri="{FF2B5EF4-FFF2-40B4-BE49-F238E27FC236}">
                <a16:creationId xmlns:a16="http://schemas.microsoft.com/office/drawing/2014/main" id="{4620E405-75FB-42C4-9923-5D84A64C43FF}"/>
              </a:ext>
            </a:extLst>
          </p:cNvPr>
          <p:cNvSpPr>
            <a:spLocks noGrp="1"/>
          </p:cNvSpPr>
          <p:nvPr>
            <p:ph type="sldNum" sz="quarter" idx="15"/>
          </p:nvPr>
        </p:nvSpPr>
        <p:spPr/>
        <p:txBody>
          <a:bodyPr/>
          <a:lstStyle/>
          <a:p>
            <a:fld id="{70D327CD-9E6A-4401-9F81-E9F6E427EA86}" type="slidenum">
              <a:rPr lang="en-US" smtClean="0"/>
              <a:pPr/>
              <a:t>13</a:t>
            </a:fld>
            <a:endParaRPr lang="en-US"/>
          </a:p>
        </p:txBody>
      </p:sp>
      <p:sp>
        <p:nvSpPr>
          <p:cNvPr id="3" name="TextBox 2"/>
          <p:cNvSpPr txBox="1"/>
          <p:nvPr/>
        </p:nvSpPr>
        <p:spPr>
          <a:xfrm>
            <a:off x="6705600" y="5321968"/>
            <a:ext cx="609600" cy="369332"/>
          </a:xfrm>
          <a:prstGeom prst="rect">
            <a:avLst/>
          </a:prstGeom>
          <a:noFill/>
        </p:spPr>
        <p:txBody>
          <a:bodyPr wrap="square" rtlCol="0">
            <a:spAutoFit/>
          </a:bodyPr>
          <a:lstStyle/>
          <a:p>
            <a:r>
              <a:rPr lang="en-US" b="1" dirty="0">
                <a:solidFill>
                  <a:srgbClr val="FF0000"/>
                </a:solidFill>
              </a:rPr>
              <a:t>//7</a:t>
            </a:r>
          </a:p>
        </p:txBody>
      </p:sp>
      <p:sp>
        <p:nvSpPr>
          <p:cNvPr id="7" name="TextBox 6"/>
          <p:cNvSpPr txBox="1"/>
          <p:nvPr/>
        </p:nvSpPr>
        <p:spPr>
          <a:xfrm>
            <a:off x="6705600" y="5574268"/>
            <a:ext cx="609600" cy="369332"/>
          </a:xfrm>
          <a:prstGeom prst="rect">
            <a:avLst/>
          </a:prstGeom>
          <a:noFill/>
        </p:spPr>
        <p:txBody>
          <a:bodyPr wrap="square" rtlCol="0">
            <a:spAutoFit/>
          </a:bodyPr>
          <a:lstStyle/>
          <a:p>
            <a:r>
              <a:rPr lang="en-US" b="1" dirty="0">
                <a:solidFill>
                  <a:srgbClr val="FF0000"/>
                </a:solidFill>
              </a:rPr>
              <a:t>//7</a:t>
            </a:r>
          </a:p>
        </p:txBody>
      </p:sp>
      <p:sp>
        <p:nvSpPr>
          <p:cNvPr id="8" name="TextBox 7"/>
          <p:cNvSpPr txBox="1"/>
          <p:nvPr/>
        </p:nvSpPr>
        <p:spPr>
          <a:xfrm>
            <a:off x="1600200" y="5121442"/>
            <a:ext cx="609600" cy="369332"/>
          </a:xfrm>
          <a:prstGeom prst="rect">
            <a:avLst/>
          </a:prstGeom>
          <a:noFill/>
        </p:spPr>
        <p:txBody>
          <a:bodyPr wrap="square" rtlCol="0">
            <a:spAutoFit/>
          </a:bodyPr>
          <a:lstStyle/>
          <a:p>
            <a:r>
              <a:rPr lang="en-US" b="1" dirty="0">
                <a:solidFill>
                  <a:srgbClr val="FF0000"/>
                </a:solidFill>
              </a:rPr>
              <a:t>//7</a:t>
            </a:r>
          </a:p>
        </p:txBody>
      </p:sp>
      <p:sp>
        <p:nvSpPr>
          <p:cNvPr id="9" name="TextBox 8"/>
          <p:cNvSpPr txBox="1"/>
          <p:nvPr/>
        </p:nvSpPr>
        <p:spPr>
          <a:xfrm>
            <a:off x="1981200" y="5414574"/>
            <a:ext cx="685800" cy="369332"/>
          </a:xfrm>
          <a:prstGeom prst="rect">
            <a:avLst/>
          </a:prstGeom>
          <a:noFill/>
        </p:spPr>
        <p:txBody>
          <a:bodyPr wrap="square" rtlCol="0">
            <a:spAutoFit/>
          </a:bodyPr>
          <a:lstStyle/>
          <a:p>
            <a:r>
              <a:rPr lang="en-US" b="1" dirty="0">
                <a:solidFill>
                  <a:srgbClr val="FF0000"/>
                </a:solidFill>
              </a:rPr>
              <a:t>//8.6</a:t>
            </a:r>
          </a:p>
        </p:txBody>
      </p:sp>
    </p:spTree>
    <p:extLst>
      <p:ext uri="{BB962C8B-B14F-4D97-AF65-F5344CB8AC3E}">
        <p14:creationId xmlns:p14="http://schemas.microsoft.com/office/powerpoint/2010/main" val="368124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2894-9E22-40C1-A9E1-DC48E7FA9C56}"/>
              </a:ext>
            </a:extLst>
          </p:cNvPr>
          <p:cNvSpPr>
            <a:spLocks noGrp="1"/>
          </p:cNvSpPr>
          <p:nvPr>
            <p:ph type="title"/>
          </p:nvPr>
        </p:nvSpPr>
        <p:spPr/>
        <p:txBody>
          <a:bodyPr/>
          <a:lstStyle/>
          <a:p>
            <a:r>
              <a:rPr lang="en-US" dirty="0"/>
              <a:t>Dynamic binding</a:t>
            </a:r>
          </a:p>
        </p:txBody>
      </p:sp>
      <p:sp>
        <p:nvSpPr>
          <p:cNvPr id="3" name="Content Placeholder 2">
            <a:extLst>
              <a:ext uri="{FF2B5EF4-FFF2-40B4-BE49-F238E27FC236}">
                <a16:creationId xmlns:a16="http://schemas.microsoft.com/office/drawing/2014/main" id="{2DE8A6E1-7B0E-48B3-9502-9426C749C9F1}"/>
              </a:ext>
            </a:extLst>
          </p:cNvPr>
          <p:cNvSpPr>
            <a:spLocks noGrp="1"/>
          </p:cNvSpPr>
          <p:nvPr>
            <p:ph sz="quarter" idx="1"/>
          </p:nvPr>
        </p:nvSpPr>
        <p:spPr/>
        <p:txBody>
          <a:bodyPr/>
          <a:lstStyle/>
          <a:p>
            <a:pPr>
              <a:lnSpc>
                <a:spcPct val="90000"/>
              </a:lnSpc>
            </a:pPr>
            <a:r>
              <a:rPr lang="en-GB" altLang="en-US" dirty="0"/>
              <a:t>Achieved at runtime</a:t>
            </a:r>
          </a:p>
          <a:p>
            <a:pPr lvl="1">
              <a:lnSpc>
                <a:spcPct val="90000"/>
              </a:lnSpc>
            </a:pPr>
            <a:r>
              <a:rPr lang="en-GB" altLang="en-US" dirty="0"/>
              <a:t>When the class of an object cannot be determined at compile time</a:t>
            </a:r>
          </a:p>
          <a:p>
            <a:pPr lvl="1">
              <a:lnSpc>
                <a:spcPct val="90000"/>
              </a:lnSpc>
            </a:pPr>
            <a:r>
              <a:rPr lang="en-GB" altLang="en-US" dirty="0"/>
              <a:t>Means the JVM (not the compiler) must bind a method call to its implementation</a:t>
            </a:r>
          </a:p>
          <a:p>
            <a:pPr marL="365760" lvl="1" indent="0">
              <a:lnSpc>
                <a:spcPct val="90000"/>
              </a:lnSpc>
              <a:buNone/>
            </a:pPr>
            <a:endParaRPr lang="en-GB" altLang="en-US" dirty="0"/>
          </a:p>
          <a:p>
            <a:pPr>
              <a:lnSpc>
                <a:spcPct val="90000"/>
              </a:lnSpc>
            </a:pPr>
            <a:r>
              <a:rPr lang="en-GB" altLang="en-US" dirty="0"/>
              <a:t>Instances of a sub-class can be treated as if they were an instance of the parent class</a:t>
            </a:r>
          </a:p>
          <a:p>
            <a:pPr lvl="1">
              <a:lnSpc>
                <a:spcPct val="90000"/>
              </a:lnSpc>
            </a:pPr>
            <a:r>
              <a:rPr lang="en-GB" altLang="en-US" dirty="0"/>
              <a:t>Therefore the compiler doesn’t know its type, just its base type.</a:t>
            </a:r>
          </a:p>
        </p:txBody>
      </p:sp>
      <p:sp>
        <p:nvSpPr>
          <p:cNvPr id="4" name="Slide Number Placeholder 3">
            <a:extLst>
              <a:ext uri="{FF2B5EF4-FFF2-40B4-BE49-F238E27FC236}">
                <a16:creationId xmlns:a16="http://schemas.microsoft.com/office/drawing/2014/main" id="{2B84AEE2-2D18-4C99-8F1D-E3CF5C5515D4}"/>
              </a:ext>
            </a:extLst>
          </p:cNvPr>
          <p:cNvSpPr>
            <a:spLocks noGrp="1"/>
          </p:cNvSpPr>
          <p:nvPr>
            <p:ph type="sldNum" sz="quarter" idx="15"/>
          </p:nvPr>
        </p:nvSpPr>
        <p:spPr/>
        <p:txBody>
          <a:bodyPr/>
          <a:lstStyle/>
          <a:p>
            <a:fld id="{70D327CD-9E6A-4401-9F81-E9F6E427EA86}" type="slidenum">
              <a:rPr lang="en-US" smtClean="0"/>
              <a:pPr/>
              <a:t>14</a:t>
            </a:fld>
            <a:endParaRPr lang="en-US"/>
          </a:p>
        </p:txBody>
      </p:sp>
    </p:spTree>
    <p:extLst>
      <p:ext uri="{BB962C8B-B14F-4D97-AF65-F5344CB8AC3E}">
        <p14:creationId xmlns:p14="http://schemas.microsoft.com/office/powerpoint/2010/main" val="322386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417C-EB43-4F45-B9C4-32074A619A6A}"/>
              </a:ext>
            </a:extLst>
          </p:cNvPr>
          <p:cNvSpPr>
            <a:spLocks noGrp="1"/>
          </p:cNvSpPr>
          <p:nvPr>
            <p:ph type="title"/>
          </p:nvPr>
        </p:nvSpPr>
        <p:spPr/>
        <p:txBody>
          <a:bodyPr/>
          <a:lstStyle/>
          <a:p>
            <a:r>
              <a:rPr lang="en-US" dirty="0"/>
              <a:t>Dynamic binding example</a:t>
            </a:r>
          </a:p>
        </p:txBody>
      </p:sp>
      <p:sp>
        <p:nvSpPr>
          <p:cNvPr id="3" name="Content Placeholder 2">
            <a:extLst>
              <a:ext uri="{FF2B5EF4-FFF2-40B4-BE49-F238E27FC236}">
                <a16:creationId xmlns:a16="http://schemas.microsoft.com/office/drawing/2014/main" id="{EEA034E9-1404-44D3-81CA-61FF7F2BB572}"/>
              </a:ext>
            </a:extLst>
          </p:cNvPr>
          <p:cNvSpPr>
            <a:spLocks noGrp="1"/>
          </p:cNvSpPr>
          <p:nvPr>
            <p:ph sz="quarter" idx="1"/>
          </p:nvPr>
        </p:nvSpPr>
        <p:spPr>
          <a:xfrm>
            <a:off x="457200" y="1600200"/>
            <a:ext cx="8077200" cy="4873752"/>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r>
              <a:rPr lang="en-US" sz="1800" b="1" dirty="0">
                <a:solidFill>
                  <a:schemeClr val="accent5">
                    <a:lumMod val="50000"/>
                  </a:schemeClr>
                </a:solidFill>
              </a:rPr>
              <a:t>        Vehicle vehicle1 = new Car(); </a:t>
            </a:r>
          </a:p>
          <a:p>
            <a:pPr marL="0" indent="0">
              <a:buNone/>
            </a:pPr>
            <a:r>
              <a:rPr lang="en-US" sz="1800" b="1" dirty="0">
                <a:solidFill>
                  <a:schemeClr val="accent5">
                    <a:lumMod val="50000"/>
                  </a:schemeClr>
                </a:solidFill>
              </a:rPr>
              <a:t>         vehicle1.start();     </a:t>
            </a:r>
          </a:p>
          <a:p>
            <a:pPr marL="0" indent="0">
              <a:spcBef>
                <a:spcPts val="1500"/>
              </a:spcBef>
              <a:buNone/>
            </a:pPr>
            <a:r>
              <a:rPr lang="en-US" sz="1800" b="1" dirty="0">
                <a:solidFill>
                  <a:srgbClr val="FF0000"/>
                </a:solidFill>
              </a:rPr>
              <a:t>       Vehicle vehicle2 = new Bike(); </a:t>
            </a:r>
          </a:p>
          <a:p>
            <a:pPr marL="0" indent="0">
              <a:buNone/>
            </a:pPr>
            <a:r>
              <a:rPr lang="en-US" sz="1800" b="1" dirty="0">
                <a:solidFill>
                  <a:srgbClr val="FF0000"/>
                </a:solidFill>
              </a:rPr>
              <a:t>         vehicle2.start();     </a:t>
            </a:r>
          </a:p>
          <a:p>
            <a:pPr marL="0" indent="0">
              <a:spcBef>
                <a:spcPts val="1500"/>
              </a:spcBef>
              <a:buNone/>
            </a:pPr>
            <a:r>
              <a:rPr lang="en-US" sz="1800" b="1" dirty="0"/>
              <a:t>       </a:t>
            </a:r>
            <a:r>
              <a:rPr lang="en-US" sz="1800" b="1" dirty="0">
                <a:solidFill>
                  <a:schemeClr val="accent1">
                    <a:lumMod val="75000"/>
                  </a:schemeClr>
                </a:solidFill>
              </a:rPr>
              <a:t>Vehicle vehicle3 = new Vehicle(); </a:t>
            </a:r>
          </a:p>
          <a:p>
            <a:pPr marL="0" indent="0">
              <a:buNone/>
            </a:pPr>
            <a:r>
              <a:rPr lang="en-US" sz="1800" b="1" dirty="0">
                <a:solidFill>
                  <a:schemeClr val="accent1">
                    <a:lumMod val="75000"/>
                  </a:schemeClr>
                </a:solidFill>
              </a:rPr>
              <a:t>         vehicle3.start();     </a:t>
            </a:r>
          </a:p>
          <a:p>
            <a:pPr marL="0" indent="0">
              <a:buNone/>
            </a:pPr>
            <a:endParaRPr lang="en-US" sz="1800" dirty="0"/>
          </a:p>
          <a:p>
            <a:pPr marL="0" indent="0">
              <a:buNone/>
            </a:pPr>
            <a:r>
              <a:rPr lang="en-US" sz="1800" dirty="0"/>
              <a:t>} </a:t>
            </a:r>
          </a:p>
          <a:p>
            <a:pPr marL="0" indent="0">
              <a:buNone/>
            </a:pPr>
            <a:endParaRPr lang="en-US" sz="1800" dirty="0"/>
          </a:p>
        </p:txBody>
      </p:sp>
      <p:sp>
        <p:nvSpPr>
          <p:cNvPr id="4" name="Slide Number Placeholder 3">
            <a:extLst>
              <a:ext uri="{FF2B5EF4-FFF2-40B4-BE49-F238E27FC236}">
                <a16:creationId xmlns:a16="http://schemas.microsoft.com/office/drawing/2014/main" id="{3BE28CF0-BD82-46BD-AEA8-91A33A344EC9}"/>
              </a:ext>
            </a:extLst>
          </p:cNvPr>
          <p:cNvSpPr>
            <a:spLocks noGrp="1"/>
          </p:cNvSpPr>
          <p:nvPr>
            <p:ph type="sldNum" sz="quarter" idx="15"/>
          </p:nvPr>
        </p:nvSpPr>
        <p:spPr/>
        <p:txBody>
          <a:bodyPr/>
          <a:lstStyle/>
          <a:p>
            <a:fld id="{70D327CD-9E6A-4401-9F81-E9F6E427EA86}" type="slidenum">
              <a:rPr lang="en-US" smtClean="0"/>
              <a:pPr/>
              <a:t>15</a:t>
            </a:fld>
            <a:endParaRPr lang="en-US"/>
          </a:p>
        </p:txBody>
      </p:sp>
      <p:sp>
        <p:nvSpPr>
          <p:cNvPr id="7" name="Content Placeholder 2">
            <a:extLst>
              <a:ext uri="{FF2B5EF4-FFF2-40B4-BE49-F238E27FC236}">
                <a16:creationId xmlns:a16="http://schemas.microsoft.com/office/drawing/2014/main" id="{84167D6A-E0AB-447B-98EA-C3526603DA8B}"/>
              </a:ext>
            </a:extLst>
          </p:cNvPr>
          <p:cNvSpPr txBox="1">
            <a:spLocks/>
          </p:cNvSpPr>
          <p:nvPr/>
        </p:nvSpPr>
        <p:spPr>
          <a:xfrm>
            <a:off x="4419600" y="1620253"/>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endParaRPr lang="en-US" dirty="0"/>
          </a:p>
        </p:txBody>
      </p:sp>
      <p:sp>
        <p:nvSpPr>
          <p:cNvPr id="8" name="Content Placeholder 2">
            <a:extLst>
              <a:ext uri="{FF2B5EF4-FFF2-40B4-BE49-F238E27FC236}">
                <a16:creationId xmlns:a16="http://schemas.microsoft.com/office/drawing/2014/main" id="{6DA01D73-3279-44F8-A509-F6FC9BFE715F}"/>
              </a:ext>
            </a:extLst>
          </p:cNvPr>
          <p:cNvSpPr txBox="1">
            <a:spLocks/>
          </p:cNvSpPr>
          <p:nvPr/>
        </p:nvSpPr>
        <p:spPr>
          <a:xfrm>
            <a:off x="4572000" y="1519990"/>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endParaRPr lang="en-US" dirty="0"/>
          </a:p>
          <a:p>
            <a:endParaRPr lang="en-US" dirty="0"/>
          </a:p>
          <a:p>
            <a:pPr marL="0" indent="0">
              <a:buFont typeface="Wingdings"/>
              <a:buNone/>
            </a:pPr>
            <a:endParaRPr lang="en-US" dirty="0"/>
          </a:p>
        </p:txBody>
      </p:sp>
      <p:sp>
        <p:nvSpPr>
          <p:cNvPr id="6" name="TextBox 5"/>
          <p:cNvSpPr txBox="1"/>
          <p:nvPr/>
        </p:nvSpPr>
        <p:spPr>
          <a:xfrm>
            <a:off x="304800" y="1519990"/>
            <a:ext cx="8382000" cy="923330"/>
          </a:xfrm>
          <a:prstGeom prst="rect">
            <a:avLst/>
          </a:prstGeom>
          <a:noFill/>
          <a:ln w="28575">
            <a:solidFill>
              <a:schemeClr val="tx1"/>
            </a:solidFill>
          </a:ln>
        </p:spPr>
        <p:txBody>
          <a:bodyPr wrap="square" rtlCol="0">
            <a:spAutoFit/>
          </a:bodyPr>
          <a:lstStyle/>
          <a:p>
            <a:r>
              <a:rPr lang="en-US" dirty="0"/>
              <a:t>Abstract class Vehicle {</a:t>
            </a:r>
          </a:p>
          <a:p>
            <a:r>
              <a:rPr lang="en-US" dirty="0"/>
              <a:t>    public void start() {   </a:t>
            </a:r>
            <a:r>
              <a:rPr lang="en-US" dirty="0" err="1"/>
              <a:t>System.out.println</a:t>
            </a:r>
            <a:r>
              <a:rPr lang="en-US" dirty="0"/>
              <a:t>(</a:t>
            </a:r>
            <a:r>
              <a:rPr lang="en-US" b="1" dirty="0">
                <a:solidFill>
                  <a:schemeClr val="accent1"/>
                </a:solidFill>
              </a:rPr>
              <a:t>"Vehicle"</a:t>
            </a:r>
            <a:r>
              <a:rPr lang="en-US" dirty="0"/>
              <a:t>); }</a:t>
            </a:r>
          </a:p>
          <a:p>
            <a:r>
              <a:rPr lang="en-US" dirty="0"/>
              <a:t>}</a:t>
            </a:r>
          </a:p>
        </p:txBody>
      </p:sp>
      <p:sp>
        <p:nvSpPr>
          <p:cNvPr id="9" name="TextBox 8"/>
          <p:cNvSpPr txBox="1"/>
          <p:nvPr/>
        </p:nvSpPr>
        <p:spPr>
          <a:xfrm>
            <a:off x="4572001" y="2439091"/>
            <a:ext cx="4114800" cy="1200329"/>
          </a:xfrm>
          <a:prstGeom prst="rect">
            <a:avLst/>
          </a:prstGeom>
          <a:noFill/>
          <a:ln w="28575">
            <a:solidFill>
              <a:schemeClr val="tx1"/>
            </a:solidFill>
          </a:ln>
        </p:spPr>
        <p:txBody>
          <a:bodyPr wrap="square" rtlCol="0">
            <a:spAutoFit/>
          </a:bodyPr>
          <a:lstStyle/>
          <a:p>
            <a:r>
              <a:rPr lang="en-US" dirty="0"/>
              <a:t>class Car extends Vehicle {</a:t>
            </a:r>
          </a:p>
          <a:p>
            <a:r>
              <a:rPr lang="en-US" dirty="0"/>
              <a:t>    public void start() {    </a:t>
            </a:r>
          </a:p>
          <a:p>
            <a:r>
              <a:rPr lang="en-US" dirty="0"/>
              <a:t>        </a:t>
            </a:r>
            <a:r>
              <a:rPr lang="en-US" dirty="0" err="1"/>
              <a:t>System.out.println</a:t>
            </a:r>
            <a:r>
              <a:rPr lang="en-US" dirty="0"/>
              <a:t>(</a:t>
            </a:r>
            <a:r>
              <a:rPr lang="en-US" b="1" dirty="0">
                <a:solidFill>
                  <a:schemeClr val="accent1"/>
                </a:solidFill>
              </a:rPr>
              <a:t>"Car"</a:t>
            </a:r>
            <a:r>
              <a:rPr lang="en-US" dirty="0"/>
              <a:t>);  }</a:t>
            </a:r>
          </a:p>
          <a:p>
            <a:r>
              <a:rPr lang="en-US" dirty="0"/>
              <a:t>}</a:t>
            </a:r>
          </a:p>
        </p:txBody>
      </p:sp>
      <p:sp>
        <p:nvSpPr>
          <p:cNvPr id="10" name="Rectangle 9"/>
          <p:cNvSpPr/>
          <p:nvPr/>
        </p:nvSpPr>
        <p:spPr>
          <a:xfrm>
            <a:off x="284747" y="2438400"/>
            <a:ext cx="4287253" cy="1200329"/>
          </a:xfrm>
          <a:prstGeom prst="rect">
            <a:avLst/>
          </a:prstGeom>
          <a:ln w="28575">
            <a:solidFill>
              <a:schemeClr val="tx1"/>
            </a:solidFill>
          </a:ln>
        </p:spPr>
        <p:txBody>
          <a:bodyPr wrap="square">
            <a:spAutoFit/>
          </a:bodyPr>
          <a:lstStyle/>
          <a:p>
            <a:r>
              <a:rPr lang="en-US" dirty="0"/>
              <a:t>class Bike extends Vehicle { </a:t>
            </a:r>
          </a:p>
          <a:p>
            <a:r>
              <a:rPr lang="en-US" dirty="0"/>
              <a:t>    public void start() {    </a:t>
            </a:r>
          </a:p>
          <a:p>
            <a:r>
              <a:rPr lang="en-US" dirty="0"/>
              <a:t>       </a:t>
            </a:r>
            <a:r>
              <a:rPr lang="en-US" dirty="0" err="1"/>
              <a:t>System.out.println</a:t>
            </a:r>
            <a:r>
              <a:rPr lang="en-US" dirty="0"/>
              <a:t>(</a:t>
            </a:r>
            <a:r>
              <a:rPr lang="en-US" b="1" dirty="0">
                <a:solidFill>
                  <a:schemeClr val="accent1"/>
                </a:solidFill>
              </a:rPr>
              <a:t>“Bike"</a:t>
            </a:r>
            <a:r>
              <a:rPr lang="en-US" dirty="0"/>
              <a:t>); }  </a:t>
            </a:r>
          </a:p>
          <a:p>
            <a:r>
              <a:rPr lang="en-US" dirty="0"/>
              <a:t>}</a:t>
            </a:r>
          </a:p>
        </p:txBody>
      </p:sp>
      <p:sp>
        <p:nvSpPr>
          <p:cNvPr id="11" name="Rounded Rectangle 10"/>
          <p:cNvSpPr/>
          <p:nvPr/>
        </p:nvSpPr>
        <p:spPr>
          <a:xfrm>
            <a:off x="5181600" y="4057129"/>
            <a:ext cx="1295400" cy="59107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Car</a:t>
            </a:r>
          </a:p>
        </p:txBody>
      </p:sp>
      <p:sp>
        <p:nvSpPr>
          <p:cNvPr id="12" name="Rounded Rectangle 11"/>
          <p:cNvSpPr/>
          <p:nvPr/>
        </p:nvSpPr>
        <p:spPr>
          <a:xfrm>
            <a:off x="5181600" y="4863245"/>
            <a:ext cx="1295400" cy="591071"/>
          </a:xfrm>
          <a:prstGeom prst="round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Bike</a:t>
            </a:r>
          </a:p>
        </p:txBody>
      </p:sp>
      <p:sp>
        <p:nvSpPr>
          <p:cNvPr id="14" name="Explosion 1 13"/>
          <p:cNvSpPr/>
          <p:nvPr/>
        </p:nvSpPr>
        <p:spPr>
          <a:xfrm>
            <a:off x="4932947" y="5466348"/>
            <a:ext cx="2057400" cy="140368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Compile time error</a:t>
            </a:r>
          </a:p>
        </p:txBody>
      </p:sp>
    </p:spTree>
    <p:extLst>
      <p:ext uri="{BB962C8B-B14F-4D97-AF65-F5344CB8AC3E}">
        <p14:creationId xmlns:p14="http://schemas.microsoft.com/office/powerpoint/2010/main" val="120101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2F4C-19E6-445D-937C-92E83CB697EA}"/>
              </a:ext>
            </a:extLst>
          </p:cNvPr>
          <p:cNvSpPr>
            <a:spLocks noGrp="1"/>
          </p:cNvSpPr>
          <p:nvPr>
            <p:ph type="title"/>
          </p:nvPr>
        </p:nvSpPr>
        <p:spPr/>
        <p:txBody>
          <a:bodyPr/>
          <a:lstStyle/>
          <a:p>
            <a:r>
              <a:rPr lang="en-US" dirty="0"/>
              <a:t>Type casting</a:t>
            </a:r>
          </a:p>
        </p:txBody>
      </p:sp>
      <p:sp>
        <p:nvSpPr>
          <p:cNvPr id="3" name="Content Placeholder 2">
            <a:extLst>
              <a:ext uri="{FF2B5EF4-FFF2-40B4-BE49-F238E27FC236}">
                <a16:creationId xmlns:a16="http://schemas.microsoft.com/office/drawing/2014/main" id="{EF9607AB-575D-4549-9AFE-207BA60775D7}"/>
              </a:ext>
            </a:extLst>
          </p:cNvPr>
          <p:cNvSpPr>
            <a:spLocks noGrp="1"/>
          </p:cNvSpPr>
          <p:nvPr>
            <p:ph sz="quarter" idx="1"/>
          </p:nvPr>
        </p:nvSpPr>
        <p:spPr>
          <a:xfrm>
            <a:off x="457200" y="1600200"/>
            <a:ext cx="8153400" cy="4873752"/>
          </a:xfrm>
        </p:spPr>
        <p:txBody>
          <a:bodyPr/>
          <a:lstStyle/>
          <a:p>
            <a:r>
              <a:rPr lang="en-US" dirty="0"/>
              <a:t>Upcasting is casting to a supertype, while </a:t>
            </a:r>
            <a:r>
              <a:rPr lang="en-US" dirty="0" err="1"/>
              <a:t>downcasting</a:t>
            </a:r>
            <a:r>
              <a:rPr lang="en-US" dirty="0"/>
              <a:t> is casting to a subtype.</a:t>
            </a:r>
          </a:p>
          <a:p>
            <a:endParaRPr lang="en-US" dirty="0"/>
          </a:p>
          <a:p>
            <a:r>
              <a:rPr lang="en-US" dirty="0"/>
              <a:t>Upcasting is always allowed, but </a:t>
            </a:r>
            <a:r>
              <a:rPr lang="en-US" dirty="0" err="1"/>
              <a:t>downcasting</a:t>
            </a:r>
            <a:r>
              <a:rPr lang="en-US" dirty="0"/>
              <a:t> involves a type check.</a:t>
            </a:r>
          </a:p>
        </p:txBody>
      </p:sp>
      <p:sp>
        <p:nvSpPr>
          <p:cNvPr id="4" name="Slide Number Placeholder 3">
            <a:extLst>
              <a:ext uri="{FF2B5EF4-FFF2-40B4-BE49-F238E27FC236}">
                <a16:creationId xmlns:a16="http://schemas.microsoft.com/office/drawing/2014/main" id="{6D1515FA-AAFA-428A-9127-B1ACB6346FC7}"/>
              </a:ext>
            </a:extLst>
          </p:cNvPr>
          <p:cNvSpPr>
            <a:spLocks noGrp="1"/>
          </p:cNvSpPr>
          <p:nvPr>
            <p:ph type="sldNum" sz="quarter" idx="15"/>
          </p:nvPr>
        </p:nvSpPr>
        <p:spPr/>
        <p:txBody>
          <a:bodyPr/>
          <a:lstStyle/>
          <a:p>
            <a:fld id="{70D327CD-9E6A-4401-9F81-E9F6E427EA86}" type="slidenum">
              <a:rPr lang="en-US" smtClean="0"/>
              <a:pPr/>
              <a:t>16</a:t>
            </a:fld>
            <a:endParaRPr lang="en-US"/>
          </a:p>
        </p:txBody>
      </p:sp>
      <p:pic>
        <p:nvPicPr>
          <p:cNvPr id="9" name="Picture 8">
            <a:extLst>
              <a:ext uri="{FF2B5EF4-FFF2-40B4-BE49-F238E27FC236}">
                <a16:creationId xmlns:a16="http://schemas.microsoft.com/office/drawing/2014/main" id="{9ACE67F7-B930-454B-B7B9-6B564891A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672680"/>
            <a:ext cx="4877481" cy="2956720"/>
          </a:xfrm>
          <a:prstGeom prst="rect">
            <a:avLst/>
          </a:prstGeom>
        </p:spPr>
      </p:pic>
    </p:spTree>
    <p:extLst>
      <p:ext uri="{BB962C8B-B14F-4D97-AF65-F5344CB8AC3E}">
        <p14:creationId xmlns:p14="http://schemas.microsoft.com/office/powerpoint/2010/main" val="66527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B552-7D81-4050-A19A-91E4AB2DE5E1}"/>
              </a:ext>
            </a:extLst>
          </p:cNvPr>
          <p:cNvSpPr>
            <a:spLocks noGrp="1"/>
          </p:cNvSpPr>
          <p:nvPr>
            <p:ph type="title"/>
          </p:nvPr>
        </p:nvSpPr>
        <p:spPr/>
        <p:txBody>
          <a:bodyPr/>
          <a:lstStyle/>
          <a:p>
            <a:r>
              <a:rPr lang="en-US" dirty="0"/>
              <a:t>Type casting: upcasting</a:t>
            </a:r>
          </a:p>
        </p:txBody>
      </p:sp>
      <p:sp>
        <p:nvSpPr>
          <p:cNvPr id="3" name="Content Placeholder 2">
            <a:extLst>
              <a:ext uri="{FF2B5EF4-FFF2-40B4-BE49-F238E27FC236}">
                <a16:creationId xmlns:a16="http://schemas.microsoft.com/office/drawing/2014/main" id="{4A2921ED-03EA-4166-A657-07D4DC42FD6B}"/>
              </a:ext>
            </a:extLst>
          </p:cNvPr>
          <p:cNvSpPr>
            <a:spLocks noGrp="1"/>
          </p:cNvSpPr>
          <p:nvPr>
            <p:ph sz="quarter" idx="1"/>
          </p:nvPr>
        </p:nvSpPr>
        <p:spPr>
          <a:xfrm>
            <a:off x="457199" y="1600200"/>
            <a:ext cx="4419601" cy="5029200"/>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0" indent="0">
              <a:buNone/>
            </a:pPr>
            <a:r>
              <a:rPr lang="en-US" dirty="0"/>
              <a:t>class parent </a:t>
            </a:r>
          </a:p>
          <a:p>
            <a:pPr marL="0" indent="0">
              <a:buNone/>
            </a:pPr>
            <a:r>
              <a:rPr lang="en-US" dirty="0"/>
              <a:t>{</a:t>
            </a:r>
          </a:p>
          <a:p>
            <a:pPr marL="0" indent="0">
              <a:buNone/>
            </a:pPr>
            <a:r>
              <a:rPr lang="en-US" dirty="0"/>
              <a:t>    void display()</a:t>
            </a:r>
          </a:p>
          <a:p>
            <a:pPr marL="0" indent="0">
              <a:buNone/>
            </a:pPr>
            <a:r>
              <a:rPr lang="en-US" dirty="0"/>
              <a:t>    {</a:t>
            </a:r>
          </a:p>
          <a:p>
            <a:pPr marL="0" indent="0">
              <a:buNone/>
            </a:pPr>
            <a:r>
              <a:rPr lang="en-US" dirty="0"/>
              <a:t>        </a:t>
            </a:r>
            <a:r>
              <a:rPr lang="en-US" dirty="0" err="1"/>
              <a:t>System.out.println</a:t>
            </a:r>
            <a:r>
              <a:rPr lang="en-US" dirty="0"/>
              <a:t>("Parent");</a:t>
            </a:r>
          </a:p>
          <a:p>
            <a:pPr marL="0" indent="0">
              <a:buNone/>
            </a:pPr>
            <a:r>
              <a:rPr lang="en-US" dirty="0"/>
              <a:t>    }</a:t>
            </a:r>
          </a:p>
          <a:p>
            <a:pPr marL="0" indent="0">
              <a:buNone/>
            </a:pPr>
            <a:r>
              <a:rPr lang="en-US" dirty="0"/>
              <a:t>}</a:t>
            </a:r>
          </a:p>
          <a:p>
            <a:pPr marL="0" indent="0">
              <a:buNone/>
            </a:pPr>
            <a:endParaRPr lang="en-US" dirty="0"/>
          </a:p>
          <a:p>
            <a:pPr marL="0" indent="0">
              <a:buNone/>
            </a:pPr>
            <a:r>
              <a:rPr lang="en-US" sz="2600" dirty="0"/>
              <a:t>public class Main {</a:t>
            </a:r>
          </a:p>
          <a:p>
            <a:pPr marL="0" indent="0">
              <a:buNone/>
            </a:pPr>
            <a:endParaRPr lang="en-US" sz="2600" dirty="0"/>
          </a:p>
          <a:p>
            <a:pPr marL="0" indent="0">
              <a:buNone/>
            </a:pPr>
            <a:r>
              <a:rPr lang="en-US" sz="2600" dirty="0"/>
              <a:t>    public static void main(String[] </a:t>
            </a:r>
            <a:r>
              <a:rPr lang="en-US" sz="2600" dirty="0" err="1"/>
              <a:t>args</a:t>
            </a:r>
            <a:r>
              <a:rPr lang="en-US" sz="2600" dirty="0"/>
              <a:t>) {</a:t>
            </a:r>
          </a:p>
          <a:p>
            <a:pPr marL="0" indent="0">
              <a:buNone/>
            </a:pPr>
            <a:r>
              <a:rPr lang="en-US" sz="2600" dirty="0"/>
              <a:t>        parent </a:t>
            </a:r>
            <a:r>
              <a:rPr lang="en-US" sz="2600" dirty="0" err="1"/>
              <a:t>upCasting</a:t>
            </a:r>
            <a:r>
              <a:rPr lang="en-US" sz="2600" dirty="0"/>
              <a:t>=new child();</a:t>
            </a:r>
          </a:p>
          <a:p>
            <a:pPr marL="0" indent="0">
              <a:buNone/>
            </a:pPr>
            <a:r>
              <a:rPr lang="en-US" sz="2600" dirty="0"/>
              <a:t>        </a:t>
            </a:r>
            <a:r>
              <a:rPr lang="en-US" sz="2600" dirty="0" err="1"/>
              <a:t>upCasting.display</a:t>
            </a:r>
            <a:r>
              <a:rPr lang="en-US" sz="2600" dirty="0"/>
              <a:t>();</a:t>
            </a:r>
          </a:p>
          <a:p>
            <a:pPr marL="0" indent="0">
              <a:buNone/>
            </a:pPr>
            <a:r>
              <a:rPr lang="en-US" sz="2600" dirty="0"/>
              <a:t>        </a:t>
            </a:r>
            <a:r>
              <a:rPr lang="en-US" sz="2600" dirty="0" err="1"/>
              <a:t>upCasting.display_child</a:t>
            </a:r>
            <a:r>
              <a:rPr lang="en-US" sz="2600" dirty="0"/>
              <a:t>();</a:t>
            </a:r>
          </a:p>
          <a:p>
            <a:pPr marL="0" indent="0">
              <a:buNone/>
            </a:pPr>
            <a:r>
              <a:rPr lang="en-US" sz="2600" dirty="0"/>
              <a:t>        }    </a:t>
            </a:r>
          </a:p>
          <a:p>
            <a:pPr marL="0" indent="0">
              <a:buNone/>
            </a:pPr>
            <a:r>
              <a:rPr lang="en-US" sz="2600" dirty="0"/>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678C0A2-54E7-451F-B78E-120AA9857481}"/>
              </a:ext>
            </a:extLst>
          </p:cNvPr>
          <p:cNvSpPr>
            <a:spLocks noGrp="1"/>
          </p:cNvSpPr>
          <p:nvPr>
            <p:ph type="sldNum" sz="quarter" idx="15"/>
          </p:nvPr>
        </p:nvSpPr>
        <p:spPr/>
        <p:txBody>
          <a:bodyPr/>
          <a:lstStyle/>
          <a:p>
            <a:fld id="{70D327CD-9E6A-4401-9F81-E9F6E427EA86}" type="slidenum">
              <a:rPr lang="en-US" smtClean="0"/>
              <a:pPr/>
              <a:t>17</a:t>
            </a:fld>
            <a:endParaRPr lang="en-US"/>
          </a:p>
        </p:txBody>
      </p:sp>
      <p:sp>
        <p:nvSpPr>
          <p:cNvPr id="5" name="Content Placeholder 2">
            <a:extLst>
              <a:ext uri="{FF2B5EF4-FFF2-40B4-BE49-F238E27FC236}">
                <a16:creationId xmlns:a16="http://schemas.microsoft.com/office/drawing/2014/main" id="{E120BDE6-68E5-4743-94F4-E19B2596BED6}"/>
              </a:ext>
            </a:extLst>
          </p:cNvPr>
          <p:cNvSpPr txBox="1">
            <a:spLocks/>
          </p:cNvSpPr>
          <p:nvPr/>
        </p:nvSpPr>
        <p:spPr>
          <a:xfrm>
            <a:off x="4876801" y="1600200"/>
            <a:ext cx="3657600" cy="3647694"/>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400" dirty="0"/>
              <a:t>class child extends parent</a:t>
            </a:r>
          </a:p>
          <a:p>
            <a:pPr marL="0" indent="0">
              <a:buNone/>
            </a:pPr>
            <a:r>
              <a:rPr lang="en-US" sz="1400" dirty="0"/>
              <a:t>{</a:t>
            </a:r>
          </a:p>
          <a:p>
            <a:pPr marL="0" indent="0">
              <a:buNone/>
            </a:pPr>
            <a:r>
              <a:rPr lang="en-US" sz="1400" dirty="0"/>
              <a:t>    @Override</a:t>
            </a:r>
          </a:p>
          <a:p>
            <a:pPr marL="0" indent="0">
              <a:buNone/>
            </a:pPr>
            <a:r>
              <a:rPr lang="en-US" sz="1400" dirty="0"/>
              <a:t>    void display()</a:t>
            </a:r>
          </a:p>
          <a:p>
            <a:pPr marL="0" indent="0">
              <a:buNone/>
            </a:pPr>
            <a:r>
              <a:rPr lang="en-US" sz="1400" dirty="0"/>
              <a:t>    {</a:t>
            </a:r>
          </a:p>
          <a:p>
            <a:pPr marL="0" indent="0">
              <a:buNone/>
            </a:pPr>
            <a:r>
              <a:rPr lang="en-US" sz="1400" dirty="0"/>
              <a:t>        </a:t>
            </a:r>
            <a:r>
              <a:rPr lang="en-US" sz="1400" dirty="0" err="1"/>
              <a:t>System.out.println</a:t>
            </a:r>
            <a:r>
              <a:rPr lang="en-US" sz="1400" dirty="0"/>
              <a:t>("Child");</a:t>
            </a:r>
          </a:p>
          <a:p>
            <a:pPr marL="0" indent="0">
              <a:buNone/>
            </a:pPr>
            <a:r>
              <a:rPr lang="en-US" sz="1400" dirty="0"/>
              <a:t>    }</a:t>
            </a:r>
          </a:p>
          <a:p>
            <a:pPr marL="0" indent="0">
              <a:buNone/>
            </a:pPr>
            <a:r>
              <a:rPr lang="en-US" sz="1400" dirty="0"/>
              <a:t>    void </a:t>
            </a:r>
            <a:r>
              <a:rPr lang="en-US" sz="1400" dirty="0" err="1"/>
              <a:t>display_child</a:t>
            </a:r>
            <a:r>
              <a:rPr lang="en-US" sz="1400" dirty="0"/>
              <a:t>()</a:t>
            </a:r>
          </a:p>
          <a:p>
            <a:pPr marL="0" indent="0">
              <a:buNone/>
            </a:pPr>
            <a:r>
              <a:rPr lang="en-US" sz="1400" dirty="0"/>
              <a:t>    {</a:t>
            </a:r>
          </a:p>
          <a:p>
            <a:pPr marL="0" indent="0">
              <a:buNone/>
            </a:pPr>
            <a:r>
              <a:rPr lang="en-US" sz="1400" dirty="0"/>
              <a:t>        </a:t>
            </a:r>
            <a:r>
              <a:rPr lang="en-US" sz="1400" dirty="0" err="1"/>
              <a:t>System.out.println</a:t>
            </a:r>
            <a:r>
              <a:rPr lang="en-US" sz="1400" dirty="0"/>
              <a:t>("Display child");</a:t>
            </a:r>
          </a:p>
          <a:p>
            <a:pPr marL="0" indent="0">
              <a:buNone/>
            </a:pPr>
            <a:r>
              <a:rPr lang="en-US" sz="1400" dirty="0"/>
              <a:t>    }</a:t>
            </a:r>
          </a:p>
          <a:p>
            <a:pPr marL="0" indent="0">
              <a:buNone/>
            </a:pPr>
            <a:r>
              <a:rPr lang="en-US" sz="1400" dirty="0"/>
              <a:t>}</a:t>
            </a:r>
          </a:p>
          <a:p>
            <a:pPr marL="0" indent="0">
              <a:buNone/>
            </a:pPr>
            <a:endParaRPr lang="en-US" sz="1300" dirty="0"/>
          </a:p>
        </p:txBody>
      </p:sp>
      <p:sp>
        <p:nvSpPr>
          <p:cNvPr id="6" name="TextBox 5">
            <a:extLst>
              <a:ext uri="{FF2B5EF4-FFF2-40B4-BE49-F238E27FC236}">
                <a16:creationId xmlns:a16="http://schemas.microsoft.com/office/drawing/2014/main" id="{E059D626-2E2C-430C-93F6-2084759FC60A}"/>
              </a:ext>
            </a:extLst>
          </p:cNvPr>
          <p:cNvSpPr txBox="1"/>
          <p:nvPr/>
        </p:nvSpPr>
        <p:spPr>
          <a:xfrm>
            <a:off x="3390899" y="5233722"/>
            <a:ext cx="83820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Child</a:t>
            </a:r>
          </a:p>
        </p:txBody>
      </p:sp>
      <p:sp>
        <p:nvSpPr>
          <p:cNvPr id="7" name="Multiplication Sign 6">
            <a:extLst>
              <a:ext uri="{FF2B5EF4-FFF2-40B4-BE49-F238E27FC236}">
                <a16:creationId xmlns:a16="http://schemas.microsoft.com/office/drawing/2014/main" id="{075302FF-6C22-4FF6-A4BE-CA41DB606122}"/>
              </a:ext>
            </a:extLst>
          </p:cNvPr>
          <p:cNvSpPr/>
          <p:nvPr/>
        </p:nvSpPr>
        <p:spPr>
          <a:xfrm>
            <a:off x="3810000" y="5576298"/>
            <a:ext cx="304800" cy="28927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457200" y="3771900"/>
            <a:ext cx="4419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4652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B552-7D81-4050-A19A-91E4AB2DE5E1}"/>
              </a:ext>
            </a:extLst>
          </p:cNvPr>
          <p:cNvSpPr>
            <a:spLocks noGrp="1"/>
          </p:cNvSpPr>
          <p:nvPr>
            <p:ph type="title"/>
          </p:nvPr>
        </p:nvSpPr>
        <p:spPr/>
        <p:txBody>
          <a:bodyPr/>
          <a:lstStyle/>
          <a:p>
            <a:r>
              <a:rPr lang="en-US" dirty="0"/>
              <a:t>Type casting: </a:t>
            </a:r>
            <a:r>
              <a:rPr lang="en-US" dirty="0" err="1"/>
              <a:t>Downcasting</a:t>
            </a:r>
            <a:endParaRPr lang="en-US" dirty="0"/>
          </a:p>
        </p:txBody>
      </p:sp>
      <p:sp>
        <p:nvSpPr>
          <p:cNvPr id="3" name="Content Placeholder 2">
            <a:extLst>
              <a:ext uri="{FF2B5EF4-FFF2-40B4-BE49-F238E27FC236}">
                <a16:creationId xmlns:a16="http://schemas.microsoft.com/office/drawing/2014/main" id="{4A2921ED-03EA-4166-A657-07D4DC42FD6B}"/>
              </a:ext>
            </a:extLst>
          </p:cNvPr>
          <p:cNvSpPr>
            <a:spLocks noGrp="1"/>
          </p:cNvSpPr>
          <p:nvPr>
            <p:ph sz="quarter" idx="1"/>
          </p:nvPr>
        </p:nvSpPr>
        <p:spPr>
          <a:xfrm>
            <a:off x="457199" y="1600200"/>
            <a:ext cx="4038601" cy="5257800"/>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400" dirty="0"/>
              <a:t>class parent </a:t>
            </a:r>
          </a:p>
          <a:p>
            <a:pPr marL="0" indent="0">
              <a:buNone/>
            </a:pPr>
            <a:r>
              <a:rPr lang="en-US" sz="1400" dirty="0"/>
              <a:t>{</a:t>
            </a:r>
          </a:p>
          <a:p>
            <a:pPr marL="0" indent="0">
              <a:buNone/>
            </a:pPr>
            <a:r>
              <a:rPr lang="en-US" sz="1400" dirty="0"/>
              <a:t>    void display()     {</a:t>
            </a:r>
          </a:p>
          <a:p>
            <a:pPr marL="0" indent="0">
              <a:buNone/>
            </a:pPr>
            <a:r>
              <a:rPr lang="en-US" sz="1400" dirty="0"/>
              <a:t>        </a:t>
            </a:r>
            <a:r>
              <a:rPr lang="en-US" sz="1400" dirty="0" err="1"/>
              <a:t>System.out.println</a:t>
            </a:r>
            <a:r>
              <a:rPr lang="en-US" sz="1400" dirty="0"/>
              <a:t>("Parent");</a:t>
            </a:r>
          </a:p>
          <a:p>
            <a:pPr marL="0" indent="0">
              <a:buNone/>
            </a:pPr>
            <a:r>
              <a:rPr lang="en-US" sz="1400" dirty="0"/>
              <a:t>    }</a:t>
            </a:r>
          </a:p>
          <a:p>
            <a:pPr marL="0" indent="0">
              <a:buNone/>
            </a:pPr>
            <a:r>
              <a:rPr lang="en-US" sz="1400" dirty="0"/>
              <a:t>}</a:t>
            </a:r>
          </a:p>
          <a:p>
            <a:pPr marL="0" indent="0">
              <a:buNone/>
            </a:pPr>
            <a:endParaRPr lang="en-US" sz="1400" dirty="0"/>
          </a:p>
          <a:p>
            <a:pPr marL="0" indent="0">
              <a:buNone/>
            </a:pPr>
            <a:r>
              <a:rPr lang="en-US" sz="1400" dirty="0"/>
              <a:t>public class Main {</a:t>
            </a:r>
          </a:p>
          <a:p>
            <a:pPr marL="0" indent="0">
              <a:buNone/>
            </a:pPr>
            <a:endParaRPr lang="en-US" sz="1400" dirty="0"/>
          </a:p>
          <a:p>
            <a:pPr marL="0" indent="0">
              <a:buNone/>
            </a:pPr>
            <a:r>
              <a:rPr lang="en-US" sz="1400" dirty="0"/>
              <a:t>    public static void main(String[] </a:t>
            </a:r>
            <a:r>
              <a:rPr lang="en-US" sz="1400" dirty="0" err="1"/>
              <a:t>args</a:t>
            </a:r>
            <a:r>
              <a:rPr lang="en-US" sz="1400" dirty="0"/>
              <a:t>) {</a:t>
            </a:r>
          </a:p>
          <a:p>
            <a:pPr marL="0" indent="0">
              <a:buNone/>
            </a:pPr>
            <a:r>
              <a:rPr lang="en-US" sz="1400" dirty="0"/>
              <a:t>        parent </a:t>
            </a:r>
            <a:r>
              <a:rPr lang="en-US" sz="1400" dirty="0" err="1"/>
              <a:t>upcasting</a:t>
            </a:r>
            <a:r>
              <a:rPr lang="en-US" sz="1400" dirty="0"/>
              <a:t>=new child();</a:t>
            </a:r>
          </a:p>
          <a:p>
            <a:pPr marL="0" indent="0">
              <a:buNone/>
            </a:pPr>
            <a:r>
              <a:rPr lang="en-US" sz="1400" dirty="0"/>
              <a:t>        child </a:t>
            </a:r>
            <a:r>
              <a:rPr lang="en-US" sz="1400" dirty="0" err="1"/>
              <a:t>downCasting</a:t>
            </a:r>
            <a:r>
              <a:rPr lang="en-US" sz="1400" dirty="0"/>
              <a:t>=(child)</a:t>
            </a:r>
            <a:r>
              <a:rPr lang="en-US" sz="1400" dirty="0" err="1"/>
              <a:t>upcasting</a:t>
            </a:r>
            <a:r>
              <a:rPr lang="en-US" sz="1400" dirty="0"/>
              <a:t>;</a:t>
            </a:r>
          </a:p>
          <a:p>
            <a:pPr marL="0" indent="0">
              <a:buNone/>
            </a:pPr>
            <a:r>
              <a:rPr lang="en-US" sz="1400" dirty="0"/>
              <a:t>        </a:t>
            </a:r>
            <a:r>
              <a:rPr lang="en-US" sz="1400" dirty="0" err="1"/>
              <a:t>downCasting.display</a:t>
            </a:r>
            <a:r>
              <a:rPr lang="en-US" sz="1400" dirty="0"/>
              <a:t>();</a:t>
            </a:r>
          </a:p>
          <a:p>
            <a:pPr marL="0" indent="0">
              <a:buNone/>
            </a:pPr>
            <a:r>
              <a:rPr lang="en-US" sz="1400" dirty="0"/>
              <a:t>        </a:t>
            </a:r>
            <a:r>
              <a:rPr lang="en-US" sz="1400" dirty="0" err="1"/>
              <a:t>downCasting.display_child</a:t>
            </a:r>
            <a:r>
              <a:rPr lang="en-US" sz="1400" dirty="0"/>
              <a:t>();</a:t>
            </a:r>
          </a:p>
          <a:p>
            <a:pPr marL="0" indent="0">
              <a:buNone/>
            </a:pPr>
            <a:r>
              <a:rPr lang="en-US" sz="1400" dirty="0"/>
              <a:t>        </a:t>
            </a:r>
            <a:r>
              <a:rPr lang="en-US" sz="1400" dirty="0" err="1"/>
              <a:t>upcasting.display</a:t>
            </a:r>
            <a:r>
              <a:rPr lang="en-US" sz="1400" dirty="0"/>
              <a:t>();</a:t>
            </a:r>
          </a:p>
          <a:p>
            <a:pPr marL="0" indent="0">
              <a:buNone/>
            </a:pPr>
            <a:r>
              <a:rPr lang="en-US" sz="1400" dirty="0"/>
              <a:t>        </a:t>
            </a:r>
            <a:r>
              <a:rPr lang="en-US" sz="1400" dirty="0" err="1"/>
              <a:t>upcasting.display_child</a:t>
            </a:r>
            <a:r>
              <a:rPr lang="en-US" sz="1400" dirty="0"/>
              <a:t>();</a:t>
            </a:r>
          </a:p>
          <a:p>
            <a:pPr marL="0" indent="0">
              <a:buNone/>
            </a:pPr>
            <a:r>
              <a:rPr lang="en-US" sz="1400" dirty="0"/>
              <a:t>        }    </a:t>
            </a:r>
          </a:p>
          <a:p>
            <a:pPr marL="0" indent="0">
              <a:buNone/>
            </a:pPr>
            <a:r>
              <a:rPr lang="en-US" sz="1400" dirty="0"/>
              <a:t>} </a:t>
            </a:r>
          </a:p>
        </p:txBody>
      </p:sp>
      <p:sp>
        <p:nvSpPr>
          <p:cNvPr id="4" name="Slide Number Placeholder 3">
            <a:extLst>
              <a:ext uri="{FF2B5EF4-FFF2-40B4-BE49-F238E27FC236}">
                <a16:creationId xmlns:a16="http://schemas.microsoft.com/office/drawing/2014/main" id="{D678C0A2-54E7-451F-B78E-120AA9857481}"/>
              </a:ext>
            </a:extLst>
          </p:cNvPr>
          <p:cNvSpPr>
            <a:spLocks noGrp="1"/>
          </p:cNvSpPr>
          <p:nvPr>
            <p:ph type="sldNum" sz="quarter" idx="15"/>
          </p:nvPr>
        </p:nvSpPr>
        <p:spPr/>
        <p:txBody>
          <a:bodyPr/>
          <a:lstStyle/>
          <a:p>
            <a:fld id="{70D327CD-9E6A-4401-9F81-E9F6E427EA86}" type="slidenum">
              <a:rPr lang="en-US" smtClean="0"/>
              <a:pPr/>
              <a:t>18</a:t>
            </a:fld>
            <a:endParaRPr lang="en-US"/>
          </a:p>
        </p:txBody>
      </p:sp>
      <p:sp>
        <p:nvSpPr>
          <p:cNvPr id="5" name="Content Placeholder 2">
            <a:extLst>
              <a:ext uri="{FF2B5EF4-FFF2-40B4-BE49-F238E27FC236}">
                <a16:creationId xmlns:a16="http://schemas.microsoft.com/office/drawing/2014/main" id="{E120BDE6-68E5-4743-94F4-E19B2596BED6}"/>
              </a:ext>
            </a:extLst>
          </p:cNvPr>
          <p:cNvSpPr txBox="1">
            <a:spLocks/>
          </p:cNvSpPr>
          <p:nvPr/>
        </p:nvSpPr>
        <p:spPr>
          <a:xfrm>
            <a:off x="4876801" y="1600200"/>
            <a:ext cx="3581400" cy="3647694"/>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400" dirty="0"/>
              <a:t>class child extends parent</a:t>
            </a:r>
          </a:p>
          <a:p>
            <a:pPr marL="0" indent="0">
              <a:buNone/>
            </a:pPr>
            <a:r>
              <a:rPr lang="en-US" sz="1400" dirty="0"/>
              <a:t>{</a:t>
            </a:r>
          </a:p>
          <a:p>
            <a:pPr marL="0" indent="0">
              <a:buNone/>
            </a:pPr>
            <a:r>
              <a:rPr lang="en-US" sz="1400" dirty="0"/>
              <a:t>    @Override</a:t>
            </a:r>
          </a:p>
          <a:p>
            <a:pPr marL="0" indent="0">
              <a:buNone/>
            </a:pPr>
            <a:r>
              <a:rPr lang="en-US" sz="1400" dirty="0"/>
              <a:t>    void display()</a:t>
            </a:r>
          </a:p>
          <a:p>
            <a:pPr marL="0" indent="0">
              <a:buNone/>
            </a:pPr>
            <a:r>
              <a:rPr lang="en-US" sz="1400" dirty="0"/>
              <a:t>    {</a:t>
            </a:r>
          </a:p>
          <a:p>
            <a:pPr marL="0" indent="0">
              <a:buNone/>
            </a:pPr>
            <a:r>
              <a:rPr lang="en-US" sz="1400" dirty="0"/>
              <a:t>        </a:t>
            </a:r>
            <a:r>
              <a:rPr lang="en-US" sz="1400" dirty="0" err="1"/>
              <a:t>System.out.println</a:t>
            </a:r>
            <a:r>
              <a:rPr lang="en-US" sz="1400" dirty="0"/>
              <a:t>("Child");</a:t>
            </a:r>
          </a:p>
          <a:p>
            <a:pPr marL="0" indent="0">
              <a:buNone/>
            </a:pPr>
            <a:r>
              <a:rPr lang="en-US" sz="1400" dirty="0"/>
              <a:t>    }</a:t>
            </a:r>
          </a:p>
          <a:p>
            <a:pPr marL="0" indent="0">
              <a:buNone/>
            </a:pPr>
            <a:r>
              <a:rPr lang="en-US" sz="1400" dirty="0"/>
              <a:t>    void </a:t>
            </a:r>
            <a:r>
              <a:rPr lang="en-US" sz="1400" dirty="0" err="1"/>
              <a:t>display_child</a:t>
            </a:r>
            <a:r>
              <a:rPr lang="en-US" sz="1400" dirty="0"/>
              <a:t>()</a:t>
            </a:r>
          </a:p>
          <a:p>
            <a:pPr marL="0" indent="0">
              <a:buNone/>
            </a:pPr>
            <a:r>
              <a:rPr lang="en-US" sz="1400" dirty="0"/>
              <a:t>    {</a:t>
            </a:r>
          </a:p>
          <a:p>
            <a:pPr marL="0" indent="0">
              <a:buNone/>
            </a:pPr>
            <a:r>
              <a:rPr lang="en-US" sz="1400" dirty="0"/>
              <a:t>        </a:t>
            </a:r>
            <a:r>
              <a:rPr lang="en-US" sz="1400" dirty="0" err="1"/>
              <a:t>System.out.println</a:t>
            </a:r>
            <a:r>
              <a:rPr lang="en-US" sz="1400" dirty="0"/>
              <a:t>("Display child");</a:t>
            </a:r>
          </a:p>
          <a:p>
            <a:pPr marL="0" indent="0">
              <a:buNone/>
            </a:pPr>
            <a:r>
              <a:rPr lang="en-US" sz="1400" dirty="0"/>
              <a:t>    }</a:t>
            </a:r>
          </a:p>
          <a:p>
            <a:pPr marL="0" indent="0">
              <a:buNone/>
            </a:pPr>
            <a:r>
              <a:rPr lang="en-US" sz="1400" dirty="0"/>
              <a:t>}</a:t>
            </a:r>
          </a:p>
          <a:p>
            <a:pPr marL="0" indent="0">
              <a:buNone/>
            </a:pPr>
            <a:endParaRPr lang="en-US" sz="1300" dirty="0"/>
          </a:p>
        </p:txBody>
      </p:sp>
      <p:sp>
        <p:nvSpPr>
          <p:cNvPr id="6" name="TextBox 5">
            <a:extLst>
              <a:ext uri="{FF2B5EF4-FFF2-40B4-BE49-F238E27FC236}">
                <a16:creationId xmlns:a16="http://schemas.microsoft.com/office/drawing/2014/main" id="{E059D626-2E2C-430C-93F6-2084759FC60A}"/>
              </a:ext>
            </a:extLst>
          </p:cNvPr>
          <p:cNvSpPr txBox="1"/>
          <p:nvPr/>
        </p:nvSpPr>
        <p:spPr>
          <a:xfrm>
            <a:off x="5867400" y="5448624"/>
            <a:ext cx="1981200" cy="116955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u="sng" dirty="0">
                <a:solidFill>
                  <a:schemeClr val="tx1"/>
                </a:solidFill>
              </a:rPr>
              <a:t>Output: </a:t>
            </a:r>
          </a:p>
          <a:p>
            <a:r>
              <a:rPr lang="en-US" sz="1400" dirty="0">
                <a:solidFill>
                  <a:schemeClr val="tx1"/>
                </a:solidFill>
              </a:rPr>
              <a:t>Child</a:t>
            </a:r>
          </a:p>
          <a:p>
            <a:r>
              <a:rPr lang="en-US" sz="1400" dirty="0" err="1">
                <a:solidFill>
                  <a:schemeClr val="tx1"/>
                </a:solidFill>
              </a:rPr>
              <a:t>Display_child</a:t>
            </a:r>
            <a:endParaRPr lang="en-US" sz="1400" dirty="0">
              <a:solidFill>
                <a:schemeClr val="tx1"/>
              </a:solidFill>
            </a:endParaRPr>
          </a:p>
          <a:p>
            <a:r>
              <a:rPr lang="en-US" sz="1400" dirty="0">
                <a:solidFill>
                  <a:schemeClr val="tx1"/>
                </a:solidFill>
              </a:rPr>
              <a:t>Child</a:t>
            </a:r>
          </a:p>
          <a:p>
            <a:endParaRPr lang="en-US" sz="1400" dirty="0">
              <a:solidFill>
                <a:schemeClr val="tx1"/>
              </a:solidFill>
            </a:endParaRPr>
          </a:p>
        </p:txBody>
      </p:sp>
      <p:sp>
        <p:nvSpPr>
          <p:cNvPr id="7" name="Multiplication Sign 6">
            <a:extLst>
              <a:ext uri="{FF2B5EF4-FFF2-40B4-BE49-F238E27FC236}">
                <a16:creationId xmlns:a16="http://schemas.microsoft.com/office/drawing/2014/main" id="{075302FF-6C22-4FF6-A4BE-CA41DB606122}"/>
              </a:ext>
            </a:extLst>
          </p:cNvPr>
          <p:cNvSpPr/>
          <p:nvPr/>
        </p:nvSpPr>
        <p:spPr>
          <a:xfrm>
            <a:off x="3200400" y="5975684"/>
            <a:ext cx="304800" cy="28927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5105400"/>
            <a:ext cx="1981200" cy="283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400" y="5394158"/>
            <a:ext cx="2438400" cy="283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5698958"/>
            <a:ext cx="2438400" cy="283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14400" y="5982614"/>
            <a:ext cx="2133600" cy="283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8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P spid="10" grpId="1"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417C-EB43-4F45-B9C4-32074A619A6A}"/>
              </a:ext>
            </a:extLst>
          </p:cNvPr>
          <p:cNvSpPr>
            <a:spLocks noGrp="1"/>
          </p:cNvSpPr>
          <p:nvPr>
            <p:ph type="title"/>
          </p:nvPr>
        </p:nvSpPr>
        <p:spPr/>
        <p:txBody>
          <a:bodyPr/>
          <a:lstStyle/>
          <a:p>
            <a:r>
              <a:rPr lang="en-US" dirty="0"/>
              <a:t>Type casting: </a:t>
            </a:r>
            <a:r>
              <a:rPr lang="en-US" dirty="0" err="1"/>
              <a:t>Downcasting</a:t>
            </a:r>
            <a:endParaRPr lang="en-US" dirty="0"/>
          </a:p>
        </p:txBody>
      </p:sp>
      <p:sp>
        <p:nvSpPr>
          <p:cNvPr id="3" name="Content Placeholder 2">
            <a:extLst>
              <a:ext uri="{FF2B5EF4-FFF2-40B4-BE49-F238E27FC236}">
                <a16:creationId xmlns:a16="http://schemas.microsoft.com/office/drawing/2014/main" id="{EEA034E9-1404-44D3-81CA-61FF7F2BB572}"/>
              </a:ext>
            </a:extLst>
          </p:cNvPr>
          <p:cNvSpPr>
            <a:spLocks noGrp="1"/>
          </p:cNvSpPr>
          <p:nvPr>
            <p:ph sz="quarter" idx="1"/>
          </p:nvPr>
        </p:nvSpPr>
        <p:spPr>
          <a:xfrm>
            <a:off x="457200" y="1600200"/>
            <a:ext cx="8077200" cy="4873752"/>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r>
              <a:rPr lang="en-US" sz="1800" b="1" dirty="0">
                <a:solidFill>
                  <a:schemeClr val="accent5">
                    <a:lumMod val="50000"/>
                  </a:schemeClr>
                </a:solidFill>
              </a:rPr>
              <a:t>        Vehicle vehicle1 = new Car(); </a:t>
            </a:r>
          </a:p>
          <a:p>
            <a:pPr marL="0" indent="0">
              <a:buNone/>
            </a:pPr>
            <a:r>
              <a:rPr lang="en-US" sz="1800" b="1" dirty="0">
                <a:solidFill>
                  <a:srgbClr val="FF0000"/>
                </a:solidFill>
              </a:rPr>
              <a:t>        Vehicle vehicle2 = new Bike(); </a:t>
            </a:r>
          </a:p>
          <a:p>
            <a:pPr marL="0" indent="0">
              <a:buNone/>
            </a:pPr>
            <a:r>
              <a:rPr lang="en-US" sz="1800" b="1" dirty="0">
                <a:solidFill>
                  <a:schemeClr val="accent1">
                    <a:lumMod val="75000"/>
                  </a:schemeClr>
                </a:solidFill>
              </a:rPr>
              <a:t>        </a:t>
            </a:r>
          </a:p>
          <a:p>
            <a:pPr marL="0" indent="0">
              <a:buNone/>
            </a:pPr>
            <a:r>
              <a:rPr lang="en-US" sz="1800" b="1" dirty="0">
                <a:solidFill>
                  <a:schemeClr val="accent1">
                    <a:lumMod val="75000"/>
                  </a:schemeClr>
                </a:solidFill>
              </a:rPr>
              <a:t>        Car C1 = (Car) vehicle1; </a:t>
            </a:r>
          </a:p>
          <a:p>
            <a:pPr marL="0" indent="0">
              <a:buNone/>
            </a:pPr>
            <a:r>
              <a:rPr lang="en-US" sz="1800" b="1" dirty="0">
                <a:solidFill>
                  <a:schemeClr val="accent1">
                    <a:lumMod val="75000"/>
                  </a:schemeClr>
                </a:solidFill>
              </a:rPr>
              <a:t>        Car C2 = (Car) vehicle2; </a:t>
            </a:r>
          </a:p>
          <a:p>
            <a:pPr marL="0" indent="0">
              <a:buNone/>
            </a:pPr>
            <a:endParaRPr lang="en-US" sz="1800" b="1" dirty="0">
              <a:solidFill>
                <a:schemeClr val="accent1">
                  <a:lumMod val="75000"/>
                </a:schemeClr>
              </a:solidFill>
            </a:endParaRPr>
          </a:p>
          <a:p>
            <a:pPr marL="0" indent="0">
              <a:buNone/>
            </a:pPr>
            <a:endParaRPr lang="en-US" sz="1800" dirty="0"/>
          </a:p>
          <a:p>
            <a:pPr marL="0" indent="0">
              <a:buNone/>
            </a:pPr>
            <a:r>
              <a:rPr lang="en-US" sz="1800" dirty="0"/>
              <a:t>} </a:t>
            </a:r>
          </a:p>
          <a:p>
            <a:pPr marL="0" indent="0">
              <a:buNone/>
            </a:pPr>
            <a:endParaRPr lang="en-US" sz="1800" dirty="0"/>
          </a:p>
        </p:txBody>
      </p:sp>
      <p:sp>
        <p:nvSpPr>
          <p:cNvPr id="4" name="Slide Number Placeholder 3">
            <a:extLst>
              <a:ext uri="{FF2B5EF4-FFF2-40B4-BE49-F238E27FC236}">
                <a16:creationId xmlns:a16="http://schemas.microsoft.com/office/drawing/2014/main" id="{3BE28CF0-BD82-46BD-AEA8-91A33A344EC9}"/>
              </a:ext>
            </a:extLst>
          </p:cNvPr>
          <p:cNvSpPr>
            <a:spLocks noGrp="1"/>
          </p:cNvSpPr>
          <p:nvPr>
            <p:ph type="sldNum" sz="quarter" idx="15"/>
          </p:nvPr>
        </p:nvSpPr>
        <p:spPr/>
        <p:txBody>
          <a:bodyPr/>
          <a:lstStyle/>
          <a:p>
            <a:fld id="{70D327CD-9E6A-4401-9F81-E9F6E427EA86}" type="slidenum">
              <a:rPr lang="en-US" smtClean="0"/>
              <a:pPr/>
              <a:t>19</a:t>
            </a:fld>
            <a:endParaRPr lang="en-US"/>
          </a:p>
        </p:txBody>
      </p:sp>
      <p:sp>
        <p:nvSpPr>
          <p:cNvPr id="7" name="Content Placeholder 2">
            <a:extLst>
              <a:ext uri="{FF2B5EF4-FFF2-40B4-BE49-F238E27FC236}">
                <a16:creationId xmlns:a16="http://schemas.microsoft.com/office/drawing/2014/main" id="{84167D6A-E0AB-447B-98EA-C3526603DA8B}"/>
              </a:ext>
            </a:extLst>
          </p:cNvPr>
          <p:cNvSpPr txBox="1">
            <a:spLocks/>
          </p:cNvSpPr>
          <p:nvPr/>
        </p:nvSpPr>
        <p:spPr>
          <a:xfrm>
            <a:off x="4419600" y="1620253"/>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endParaRPr lang="en-US" dirty="0"/>
          </a:p>
        </p:txBody>
      </p:sp>
      <p:sp>
        <p:nvSpPr>
          <p:cNvPr id="8" name="Content Placeholder 2">
            <a:extLst>
              <a:ext uri="{FF2B5EF4-FFF2-40B4-BE49-F238E27FC236}">
                <a16:creationId xmlns:a16="http://schemas.microsoft.com/office/drawing/2014/main" id="{6DA01D73-3279-44F8-A509-F6FC9BFE715F}"/>
              </a:ext>
            </a:extLst>
          </p:cNvPr>
          <p:cNvSpPr txBox="1">
            <a:spLocks/>
          </p:cNvSpPr>
          <p:nvPr/>
        </p:nvSpPr>
        <p:spPr>
          <a:xfrm>
            <a:off x="4572000" y="1519990"/>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endParaRPr lang="en-US" dirty="0"/>
          </a:p>
          <a:p>
            <a:endParaRPr lang="en-US" dirty="0"/>
          </a:p>
          <a:p>
            <a:pPr marL="0" indent="0">
              <a:buFont typeface="Wingdings"/>
              <a:buNone/>
            </a:pPr>
            <a:endParaRPr lang="en-US" dirty="0"/>
          </a:p>
        </p:txBody>
      </p:sp>
      <p:sp>
        <p:nvSpPr>
          <p:cNvPr id="6" name="TextBox 5"/>
          <p:cNvSpPr txBox="1"/>
          <p:nvPr/>
        </p:nvSpPr>
        <p:spPr>
          <a:xfrm>
            <a:off x="304800" y="1519990"/>
            <a:ext cx="8382000" cy="923330"/>
          </a:xfrm>
          <a:prstGeom prst="rect">
            <a:avLst/>
          </a:prstGeom>
          <a:noFill/>
          <a:ln w="28575">
            <a:solidFill>
              <a:schemeClr val="tx1"/>
            </a:solidFill>
          </a:ln>
        </p:spPr>
        <p:txBody>
          <a:bodyPr wrap="square" rtlCol="0">
            <a:spAutoFit/>
          </a:bodyPr>
          <a:lstStyle/>
          <a:p>
            <a:r>
              <a:rPr lang="en-US" dirty="0"/>
              <a:t>Abstract class Vehicle {</a:t>
            </a:r>
          </a:p>
          <a:p>
            <a:r>
              <a:rPr lang="en-US" dirty="0"/>
              <a:t>    public void start() {   </a:t>
            </a:r>
            <a:r>
              <a:rPr lang="en-US" dirty="0" err="1"/>
              <a:t>System.out.println</a:t>
            </a:r>
            <a:r>
              <a:rPr lang="en-US" dirty="0"/>
              <a:t>(</a:t>
            </a:r>
            <a:r>
              <a:rPr lang="en-US" b="1" dirty="0">
                <a:solidFill>
                  <a:schemeClr val="accent1"/>
                </a:solidFill>
              </a:rPr>
              <a:t>"Vehicle"</a:t>
            </a:r>
            <a:r>
              <a:rPr lang="en-US" dirty="0"/>
              <a:t>); }</a:t>
            </a:r>
          </a:p>
          <a:p>
            <a:r>
              <a:rPr lang="en-US" dirty="0"/>
              <a:t>}</a:t>
            </a:r>
          </a:p>
        </p:txBody>
      </p:sp>
      <p:sp>
        <p:nvSpPr>
          <p:cNvPr id="9" name="TextBox 8"/>
          <p:cNvSpPr txBox="1"/>
          <p:nvPr/>
        </p:nvSpPr>
        <p:spPr>
          <a:xfrm>
            <a:off x="4572001" y="2439091"/>
            <a:ext cx="4114800" cy="1200329"/>
          </a:xfrm>
          <a:prstGeom prst="rect">
            <a:avLst/>
          </a:prstGeom>
          <a:noFill/>
          <a:ln w="28575">
            <a:solidFill>
              <a:schemeClr val="tx1"/>
            </a:solidFill>
          </a:ln>
        </p:spPr>
        <p:txBody>
          <a:bodyPr wrap="square" rtlCol="0">
            <a:spAutoFit/>
          </a:bodyPr>
          <a:lstStyle/>
          <a:p>
            <a:r>
              <a:rPr lang="en-US" dirty="0"/>
              <a:t>class Car extends Vehicle {</a:t>
            </a:r>
          </a:p>
          <a:p>
            <a:r>
              <a:rPr lang="en-US" dirty="0"/>
              <a:t>    public void start() {    </a:t>
            </a:r>
          </a:p>
          <a:p>
            <a:r>
              <a:rPr lang="en-US" dirty="0"/>
              <a:t>        </a:t>
            </a:r>
            <a:r>
              <a:rPr lang="en-US" dirty="0" err="1"/>
              <a:t>System.out.println</a:t>
            </a:r>
            <a:r>
              <a:rPr lang="en-US" dirty="0"/>
              <a:t>(</a:t>
            </a:r>
            <a:r>
              <a:rPr lang="en-US" b="1" dirty="0">
                <a:solidFill>
                  <a:schemeClr val="accent1"/>
                </a:solidFill>
              </a:rPr>
              <a:t>"Car"</a:t>
            </a:r>
            <a:r>
              <a:rPr lang="en-US" dirty="0"/>
              <a:t>);  }</a:t>
            </a:r>
          </a:p>
          <a:p>
            <a:r>
              <a:rPr lang="en-US" dirty="0"/>
              <a:t>}</a:t>
            </a:r>
          </a:p>
        </p:txBody>
      </p:sp>
      <p:sp>
        <p:nvSpPr>
          <p:cNvPr id="10" name="Rectangle 9"/>
          <p:cNvSpPr/>
          <p:nvPr/>
        </p:nvSpPr>
        <p:spPr>
          <a:xfrm>
            <a:off x="284747" y="2438400"/>
            <a:ext cx="4287253" cy="1200329"/>
          </a:xfrm>
          <a:prstGeom prst="rect">
            <a:avLst/>
          </a:prstGeom>
          <a:ln w="28575">
            <a:solidFill>
              <a:schemeClr val="tx1"/>
            </a:solidFill>
          </a:ln>
        </p:spPr>
        <p:txBody>
          <a:bodyPr wrap="square">
            <a:spAutoFit/>
          </a:bodyPr>
          <a:lstStyle/>
          <a:p>
            <a:r>
              <a:rPr lang="en-US" dirty="0"/>
              <a:t>class Bike extends Vehicle { </a:t>
            </a:r>
          </a:p>
          <a:p>
            <a:r>
              <a:rPr lang="en-US" dirty="0"/>
              <a:t>    public void start() {    </a:t>
            </a:r>
          </a:p>
          <a:p>
            <a:r>
              <a:rPr lang="en-US" dirty="0"/>
              <a:t>       </a:t>
            </a:r>
            <a:r>
              <a:rPr lang="en-US" dirty="0" err="1"/>
              <a:t>System.out.println</a:t>
            </a:r>
            <a:r>
              <a:rPr lang="en-US" dirty="0"/>
              <a:t>(</a:t>
            </a:r>
            <a:r>
              <a:rPr lang="en-US" b="1" dirty="0">
                <a:solidFill>
                  <a:schemeClr val="accent1"/>
                </a:solidFill>
              </a:rPr>
              <a:t>“Bike"</a:t>
            </a:r>
            <a:r>
              <a:rPr lang="en-US" dirty="0"/>
              <a:t>); }  </a:t>
            </a:r>
          </a:p>
          <a:p>
            <a:r>
              <a:rPr lang="en-US" dirty="0"/>
              <a:t>}</a:t>
            </a:r>
          </a:p>
        </p:txBody>
      </p:sp>
      <p:grpSp>
        <p:nvGrpSpPr>
          <p:cNvPr id="13" name="Group 12"/>
          <p:cNvGrpSpPr/>
          <p:nvPr/>
        </p:nvGrpSpPr>
        <p:grpSpPr>
          <a:xfrm>
            <a:off x="4038600" y="5157833"/>
            <a:ext cx="228600" cy="212390"/>
            <a:chOff x="1485900" y="1394488"/>
            <a:chExt cx="914401" cy="1200150"/>
          </a:xfrm>
        </p:grpSpPr>
        <p:cxnSp>
          <p:nvCxnSpPr>
            <p:cNvPr id="15" name="Straight Connector 14"/>
            <p:cNvCxnSpPr/>
            <p:nvPr/>
          </p:nvCxnSpPr>
          <p:spPr>
            <a:xfrm flipH="1">
              <a:off x="1485901" y="1394488"/>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85900" y="2187075"/>
              <a:ext cx="1" cy="3909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052517" y="5531810"/>
            <a:ext cx="214683" cy="183190"/>
            <a:chOff x="5314950" y="1028700"/>
            <a:chExt cx="1028700" cy="1200150"/>
          </a:xfrm>
        </p:grpSpPr>
        <p:cxnSp>
          <p:nvCxnSpPr>
            <p:cNvPr id="18" name="Straight Connector 17"/>
            <p:cNvCxnSpPr/>
            <p:nvPr/>
          </p:nvCxnSpPr>
          <p:spPr>
            <a:xfrm>
              <a:off x="5314950" y="1028700"/>
              <a:ext cx="10287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314950" y="1028700"/>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Explosion 1 19"/>
          <p:cNvSpPr/>
          <p:nvPr/>
        </p:nvSpPr>
        <p:spPr>
          <a:xfrm>
            <a:off x="4419600" y="5378244"/>
            <a:ext cx="2057400" cy="140368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Runtime error</a:t>
            </a:r>
          </a:p>
        </p:txBody>
      </p:sp>
    </p:spTree>
    <p:extLst>
      <p:ext uri="{BB962C8B-B14F-4D97-AF65-F5344CB8AC3E}">
        <p14:creationId xmlns:p14="http://schemas.microsoft.com/office/powerpoint/2010/main" val="4866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3FDB-AD9C-4FA6-9486-AF38AE1903AC}"/>
              </a:ext>
            </a:extLst>
          </p:cNvPr>
          <p:cNvSpPr>
            <a:spLocks noGrp="1"/>
          </p:cNvSpPr>
          <p:nvPr>
            <p:ph type="title"/>
          </p:nvPr>
        </p:nvSpPr>
        <p:spPr/>
        <p:txBody>
          <a:bodyPr/>
          <a:lstStyle/>
          <a:p>
            <a:r>
              <a:rPr lang="en-US" dirty="0"/>
              <a:t>Project’s Idea submission</a:t>
            </a:r>
          </a:p>
        </p:txBody>
      </p:sp>
      <p:sp>
        <p:nvSpPr>
          <p:cNvPr id="3" name="Content Placeholder 2">
            <a:extLst>
              <a:ext uri="{FF2B5EF4-FFF2-40B4-BE49-F238E27FC236}">
                <a16:creationId xmlns:a16="http://schemas.microsoft.com/office/drawing/2014/main" id="{055CD79B-F179-40AA-9D12-5FA80539647F}"/>
              </a:ext>
            </a:extLst>
          </p:cNvPr>
          <p:cNvSpPr>
            <a:spLocks noGrp="1"/>
          </p:cNvSpPr>
          <p:nvPr>
            <p:ph sz="quarter" idx="1"/>
          </p:nvPr>
        </p:nvSpPr>
        <p:spPr>
          <a:xfrm>
            <a:off x="457200" y="1600200"/>
            <a:ext cx="7924800" cy="4873752"/>
          </a:xfrm>
        </p:spPr>
        <p:txBody>
          <a:bodyPr/>
          <a:lstStyle/>
          <a:p>
            <a:pPr algn="just">
              <a:lnSpc>
                <a:spcPct val="150000"/>
              </a:lnSpc>
            </a:pPr>
            <a:r>
              <a:rPr lang="en-US" dirty="0"/>
              <a:t>Kindly Note that the Project registration form will be opened this </a:t>
            </a:r>
            <a:r>
              <a:rPr lang="en-US" b="1">
                <a:solidFill>
                  <a:srgbClr val="FF0000"/>
                </a:solidFill>
              </a:rPr>
              <a:t>Wednesday , </a:t>
            </a:r>
            <a:r>
              <a:rPr lang="en-US" b="1" dirty="0">
                <a:solidFill>
                  <a:srgbClr val="FF0000"/>
                </a:solidFill>
              </a:rPr>
              <a:t>16/12/2020, at 10:00 pm</a:t>
            </a:r>
            <a:r>
              <a:rPr lang="en-US" dirty="0"/>
              <a:t>, and it will be closed on </a:t>
            </a:r>
            <a:r>
              <a:rPr lang="en-US" b="1" dirty="0">
                <a:solidFill>
                  <a:srgbClr val="FF0000"/>
                </a:solidFill>
              </a:rPr>
              <a:t>Friday  18/12/2020 , at 11:59 pm</a:t>
            </a:r>
            <a:r>
              <a:rPr lang="en-US" dirty="0"/>
              <a:t>.</a:t>
            </a:r>
          </a:p>
          <a:p>
            <a:pPr algn="just">
              <a:lnSpc>
                <a:spcPct val="150000"/>
              </a:lnSpc>
            </a:pPr>
            <a:endParaRPr lang="en-US" dirty="0"/>
          </a:p>
          <a:p>
            <a:pPr marL="0" indent="0" algn="just">
              <a:lnSpc>
                <a:spcPct val="150000"/>
              </a:lnSpc>
              <a:buNone/>
            </a:pPr>
            <a:endParaRPr lang="en-US" dirty="0"/>
          </a:p>
        </p:txBody>
      </p:sp>
      <p:sp>
        <p:nvSpPr>
          <p:cNvPr id="4" name="Slide Number Placeholder 3">
            <a:extLst>
              <a:ext uri="{FF2B5EF4-FFF2-40B4-BE49-F238E27FC236}">
                <a16:creationId xmlns:a16="http://schemas.microsoft.com/office/drawing/2014/main" id="{21E6F8DC-BF8A-4ABE-ABEE-47C7BBDD167D}"/>
              </a:ext>
            </a:extLst>
          </p:cNvPr>
          <p:cNvSpPr>
            <a:spLocks noGrp="1"/>
          </p:cNvSpPr>
          <p:nvPr>
            <p:ph type="sldNum" sz="quarter" idx="15"/>
          </p:nvPr>
        </p:nvSpPr>
        <p:spPr/>
        <p:txBody>
          <a:bodyPr/>
          <a:lstStyle/>
          <a:p>
            <a:fld id="{70D327CD-9E6A-4401-9F81-E9F6E427EA86}" type="slidenum">
              <a:rPr lang="en-US" smtClean="0"/>
              <a:pPr/>
              <a:t>2</a:t>
            </a:fld>
            <a:endParaRPr lang="en-US"/>
          </a:p>
        </p:txBody>
      </p:sp>
    </p:spTree>
    <p:extLst>
      <p:ext uri="{BB962C8B-B14F-4D97-AF65-F5344CB8AC3E}">
        <p14:creationId xmlns:p14="http://schemas.microsoft.com/office/powerpoint/2010/main" val="3049203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E564-526E-4C18-AC85-92D71BA2506C}"/>
              </a:ext>
            </a:extLst>
          </p:cNvPr>
          <p:cNvSpPr>
            <a:spLocks noGrp="1"/>
          </p:cNvSpPr>
          <p:nvPr>
            <p:ph type="title"/>
          </p:nvPr>
        </p:nvSpPr>
        <p:spPr/>
        <p:txBody>
          <a:bodyPr/>
          <a:lstStyle/>
          <a:p>
            <a:r>
              <a:rPr lang="en-US" dirty="0" err="1"/>
              <a:t>InstanceOf</a:t>
            </a:r>
            <a:r>
              <a:rPr lang="en-US" dirty="0"/>
              <a:t> keyword	 </a:t>
            </a:r>
          </a:p>
        </p:txBody>
      </p:sp>
      <p:sp>
        <p:nvSpPr>
          <p:cNvPr id="3" name="Content Placeholder 2">
            <a:extLst>
              <a:ext uri="{FF2B5EF4-FFF2-40B4-BE49-F238E27FC236}">
                <a16:creationId xmlns:a16="http://schemas.microsoft.com/office/drawing/2014/main" id="{01862D68-C27A-4226-B88C-AF8CEB505467}"/>
              </a:ext>
            </a:extLst>
          </p:cNvPr>
          <p:cNvSpPr>
            <a:spLocks noGrp="1"/>
          </p:cNvSpPr>
          <p:nvPr>
            <p:ph sz="quarter" idx="1"/>
          </p:nvPr>
        </p:nvSpPr>
        <p:spPr>
          <a:xfrm>
            <a:off x="457200" y="1600200"/>
            <a:ext cx="8077200" cy="4873752"/>
          </a:xfrm>
        </p:spPr>
        <p:txBody>
          <a:bodyPr>
            <a:normAutofit/>
          </a:bodyPr>
          <a:lstStyle/>
          <a:p>
            <a:r>
              <a:rPr lang="en-US" dirty="0"/>
              <a:t>It determines whether a reference variable that points to an object </a:t>
            </a:r>
            <a:r>
              <a:rPr lang="en-US" sz="2600" b="1" dirty="0">
                <a:solidFill>
                  <a:srgbClr val="FF0000"/>
                </a:solidFill>
              </a:rPr>
              <a:t>is a</a:t>
            </a:r>
            <a:r>
              <a:rPr lang="en-US" dirty="0"/>
              <a:t> particular class type.</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51A9EC4-AA42-4099-A22B-A8E65B84E126}"/>
              </a:ext>
            </a:extLst>
          </p:cNvPr>
          <p:cNvSpPr>
            <a:spLocks noGrp="1"/>
          </p:cNvSpPr>
          <p:nvPr>
            <p:ph type="sldNum" sz="quarter" idx="15"/>
          </p:nvPr>
        </p:nvSpPr>
        <p:spPr/>
        <p:txBody>
          <a:bodyPr/>
          <a:lstStyle/>
          <a:p>
            <a:fld id="{70D327CD-9E6A-4401-9F81-E9F6E427EA86}" type="slidenum">
              <a:rPr lang="en-US" smtClean="0"/>
              <a:pPr/>
              <a:t>20</a:t>
            </a:fld>
            <a:endParaRPr lang="en-US"/>
          </a:p>
        </p:txBody>
      </p:sp>
    </p:spTree>
    <p:extLst>
      <p:ext uri="{BB962C8B-B14F-4D97-AF65-F5344CB8AC3E}">
        <p14:creationId xmlns:p14="http://schemas.microsoft.com/office/powerpoint/2010/main" val="223298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417C-EB43-4F45-B9C4-32074A619A6A}"/>
              </a:ext>
            </a:extLst>
          </p:cNvPr>
          <p:cNvSpPr>
            <a:spLocks noGrp="1"/>
          </p:cNvSpPr>
          <p:nvPr>
            <p:ph type="title"/>
          </p:nvPr>
        </p:nvSpPr>
        <p:spPr/>
        <p:txBody>
          <a:bodyPr/>
          <a:lstStyle/>
          <a:p>
            <a:r>
              <a:rPr lang="en-US" dirty="0" err="1"/>
              <a:t>InstanceOf</a:t>
            </a:r>
            <a:r>
              <a:rPr lang="en-US" dirty="0"/>
              <a:t> keyword	 </a:t>
            </a:r>
          </a:p>
        </p:txBody>
      </p:sp>
      <p:sp>
        <p:nvSpPr>
          <p:cNvPr id="3" name="Content Placeholder 2">
            <a:extLst>
              <a:ext uri="{FF2B5EF4-FFF2-40B4-BE49-F238E27FC236}">
                <a16:creationId xmlns:a16="http://schemas.microsoft.com/office/drawing/2014/main" id="{EEA034E9-1404-44D3-81CA-61FF7F2BB572}"/>
              </a:ext>
            </a:extLst>
          </p:cNvPr>
          <p:cNvSpPr>
            <a:spLocks noGrp="1"/>
          </p:cNvSpPr>
          <p:nvPr>
            <p:ph sz="quarter" idx="1"/>
          </p:nvPr>
        </p:nvSpPr>
        <p:spPr>
          <a:xfrm>
            <a:off x="457200" y="1600200"/>
            <a:ext cx="8077200" cy="5257800"/>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r>
              <a:rPr lang="en-US" sz="1800" b="1" dirty="0">
                <a:solidFill>
                  <a:schemeClr val="accent5">
                    <a:lumMod val="50000"/>
                  </a:schemeClr>
                </a:solidFill>
              </a:rPr>
              <a:t>        Vehicle vehicle1 = new Car();      </a:t>
            </a:r>
            <a:r>
              <a:rPr lang="en-US" sz="1800" b="1" dirty="0">
                <a:solidFill>
                  <a:schemeClr val="accent1">
                    <a:lumMod val="75000"/>
                  </a:schemeClr>
                </a:solidFill>
              </a:rPr>
              <a:t>Car C1 = new Car(); </a:t>
            </a:r>
          </a:p>
          <a:p>
            <a:pPr marL="0" indent="0">
              <a:buNone/>
            </a:pPr>
            <a:r>
              <a:rPr lang="en-US" sz="1800" b="1" dirty="0">
                <a:solidFill>
                  <a:schemeClr val="accent5">
                    <a:lumMod val="50000"/>
                  </a:schemeClr>
                </a:solidFill>
              </a:rPr>
              <a:t> </a:t>
            </a:r>
            <a:r>
              <a:rPr lang="en-US" sz="1800" b="1" dirty="0">
                <a:solidFill>
                  <a:srgbClr val="FF0000"/>
                </a:solidFill>
              </a:rPr>
              <a:t>       Vehicle vehicle2 = new Bike(); </a:t>
            </a:r>
          </a:p>
          <a:p>
            <a:pPr marL="0" indent="0">
              <a:spcBef>
                <a:spcPts val="1600"/>
              </a:spcBef>
              <a:buNone/>
            </a:pPr>
            <a:r>
              <a:rPr lang="en-US" sz="1800" b="1" dirty="0"/>
              <a:t>        </a:t>
            </a:r>
            <a:r>
              <a:rPr lang="en-US" sz="1800" b="1" dirty="0">
                <a:solidFill>
                  <a:schemeClr val="accent5">
                    <a:lumMod val="50000"/>
                  </a:schemeClr>
                </a:solidFill>
              </a:rPr>
              <a:t>vehicle1</a:t>
            </a:r>
            <a:r>
              <a:rPr lang="en-US" sz="1800" b="1" dirty="0"/>
              <a:t> </a:t>
            </a:r>
            <a:r>
              <a:rPr lang="en-US" sz="1800" b="1" dirty="0" err="1"/>
              <a:t>instanceof</a:t>
            </a:r>
            <a:r>
              <a:rPr lang="en-US" sz="1800" b="1" dirty="0"/>
              <a:t>   Car</a:t>
            </a:r>
          </a:p>
          <a:p>
            <a:pPr marL="0" indent="0">
              <a:buNone/>
            </a:pPr>
            <a:r>
              <a:rPr lang="en-US" sz="1800" b="1" dirty="0"/>
              <a:t>        </a:t>
            </a:r>
            <a:r>
              <a:rPr lang="en-US" sz="1800" b="1" dirty="0">
                <a:solidFill>
                  <a:srgbClr val="FF0000"/>
                </a:solidFill>
              </a:rPr>
              <a:t>vehicle2</a:t>
            </a:r>
            <a:r>
              <a:rPr lang="en-US" sz="1800" b="1" dirty="0"/>
              <a:t> </a:t>
            </a:r>
            <a:r>
              <a:rPr lang="en-US" sz="1800" b="1" dirty="0" err="1"/>
              <a:t>instanceof</a:t>
            </a:r>
            <a:r>
              <a:rPr lang="en-US" sz="1800" b="1" dirty="0"/>
              <a:t>   Car</a:t>
            </a:r>
          </a:p>
          <a:p>
            <a:pPr marL="0" indent="0">
              <a:buNone/>
            </a:pPr>
            <a:r>
              <a:rPr lang="en-US" sz="1800" b="1" dirty="0"/>
              <a:t>        </a:t>
            </a:r>
            <a:r>
              <a:rPr lang="en-US" sz="1800" b="1" dirty="0">
                <a:solidFill>
                  <a:schemeClr val="accent5">
                    <a:lumMod val="50000"/>
                  </a:schemeClr>
                </a:solidFill>
              </a:rPr>
              <a:t>vehicle1</a:t>
            </a:r>
            <a:r>
              <a:rPr lang="en-US" sz="1800" b="1" dirty="0"/>
              <a:t> </a:t>
            </a:r>
            <a:r>
              <a:rPr lang="en-US" sz="1800" b="1" dirty="0" err="1"/>
              <a:t>instanceof</a:t>
            </a:r>
            <a:r>
              <a:rPr lang="en-US" sz="1800" b="1" dirty="0"/>
              <a:t>   Vehicle</a:t>
            </a:r>
          </a:p>
          <a:p>
            <a:pPr marL="0" indent="0">
              <a:buNone/>
            </a:pPr>
            <a:r>
              <a:rPr lang="en-US" sz="1800" b="1" dirty="0"/>
              <a:t>        </a:t>
            </a:r>
            <a:r>
              <a:rPr lang="en-US" sz="1800" b="1" dirty="0">
                <a:solidFill>
                  <a:srgbClr val="FF0000"/>
                </a:solidFill>
              </a:rPr>
              <a:t>vehicle2</a:t>
            </a:r>
            <a:r>
              <a:rPr lang="en-US" sz="1800" b="1" dirty="0"/>
              <a:t> </a:t>
            </a:r>
            <a:r>
              <a:rPr lang="en-US" sz="1800" b="1" dirty="0" err="1"/>
              <a:t>instanceof</a:t>
            </a:r>
            <a:r>
              <a:rPr lang="en-US" sz="1800" b="1" dirty="0"/>
              <a:t>   Vehicle</a:t>
            </a:r>
          </a:p>
          <a:p>
            <a:pPr marL="0" indent="0">
              <a:buNone/>
            </a:pPr>
            <a:r>
              <a:rPr lang="en-US" sz="1800" b="1" dirty="0">
                <a:solidFill>
                  <a:srgbClr val="FF0000"/>
                </a:solidFill>
              </a:rPr>
              <a:t>        </a:t>
            </a:r>
            <a:r>
              <a:rPr lang="en-US" sz="1800" b="1" dirty="0">
                <a:solidFill>
                  <a:schemeClr val="accent1">
                    <a:lumMod val="75000"/>
                  </a:schemeClr>
                </a:solidFill>
              </a:rPr>
              <a:t>C1</a:t>
            </a:r>
            <a:r>
              <a:rPr lang="en-US" sz="1800" b="1" dirty="0"/>
              <a:t> </a:t>
            </a:r>
            <a:r>
              <a:rPr lang="en-US" sz="1800" b="1" dirty="0" err="1"/>
              <a:t>instanceof</a:t>
            </a:r>
            <a:r>
              <a:rPr lang="en-US" sz="1800" b="1" dirty="0"/>
              <a:t>   Vehicle</a:t>
            </a:r>
            <a:endParaRPr lang="en-US" sz="1800" dirty="0"/>
          </a:p>
          <a:p>
            <a:pPr marL="0" indent="0">
              <a:buNone/>
            </a:pPr>
            <a:r>
              <a:rPr lang="en-US" sz="1800" dirty="0"/>
              <a:t>} </a:t>
            </a:r>
          </a:p>
          <a:p>
            <a:pPr marL="0" indent="0">
              <a:buNone/>
            </a:pPr>
            <a:endParaRPr lang="en-US" sz="1800" dirty="0"/>
          </a:p>
        </p:txBody>
      </p:sp>
      <p:sp>
        <p:nvSpPr>
          <p:cNvPr id="4" name="Slide Number Placeholder 3">
            <a:extLst>
              <a:ext uri="{FF2B5EF4-FFF2-40B4-BE49-F238E27FC236}">
                <a16:creationId xmlns:a16="http://schemas.microsoft.com/office/drawing/2014/main" id="{3BE28CF0-BD82-46BD-AEA8-91A33A344EC9}"/>
              </a:ext>
            </a:extLst>
          </p:cNvPr>
          <p:cNvSpPr>
            <a:spLocks noGrp="1"/>
          </p:cNvSpPr>
          <p:nvPr>
            <p:ph type="sldNum" sz="quarter" idx="15"/>
          </p:nvPr>
        </p:nvSpPr>
        <p:spPr/>
        <p:txBody>
          <a:bodyPr/>
          <a:lstStyle/>
          <a:p>
            <a:fld id="{70D327CD-9E6A-4401-9F81-E9F6E427EA86}" type="slidenum">
              <a:rPr lang="en-US" smtClean="0"/>
              <a:pPr/>
              <a:t>21</a:t>
            </a:fld>
            <a:endParaRPr lang="en-US"/>
          </a:p>
        </p:txBody>
      </p:sp>
      <p:sp>
        <p:nvSpPr>
          <p:cNvPr id="7" name="Content Placeholder 2">
            <a:extLst>
              <a:ext uri="{FF2B5EF4-FFF2-40B4-BE49-F238E27FC236}">
                <a16:creationId xmlns:a16="http://schemas.microsoft.com/office/drawing/2014/main" id="{84167D6A-E0AB-447B-98EA-C3526603DA8B}"/>
              </a:ext>
            </a:extLst>
          </p:cNvPr>
          <p:cNvSpPr txBox="1">
            <a:spLocks/>
          </p:cNvSpPr>
          <p:nvPr/>
        </p:nvSpPr>
        <p:spPr>
          <a:xfrm>
            <a:off x="4419600" y="1620253"/>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endParaRPr lang="en-US" dirty="0"/>
          </a:p>
        </p:txBody>
      </p:sp>
      <p:sp>
        <p:nvSpPr>
          <p:cNvPr id="8" name="Content Placeholder 2">
            <a:extLst>
              <a:ext uri="{FF2B5EF4-FFF2-40B4-BE49-F238E27FC236}">
                <a16:creationId xmlns:a16="http://schemas.microsoft.com/office/drawing/2014/main" id="{6DA01D73-3279-44F8-A509-F6FC9BFE715F}"/>
              </a:ext>
            </a:extLst>
          </p:cNvPr>
          <p:cNvSpPr txBox="1">
            <a:spLocks/>
          </p:cNvSpPr>
          <p:nvPr/>
        </p:nvSpPr>
        <p:spPr>
          <a:xfrm>
            <a:off x="4572000" y="1519990"/>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endParaRPr lang="en-US" dirty="0"/>
          </a:p>
          <a:p>
            <a:endParaRPr lang="en-US" dirty="0"/>
          </a:p>
          <a:p>
            <a:pPr marL="0" indent="0">
              <a:buFont typeface="Wingdings"/>
              <a:buNone/>
            </a:pPr>
            <a:endParaRPr lang="en-US" dirty="0"/>
          </a:p>
        </p:txBody>
      </p:sp>
      <p:sp>
        <p:nvSpPr>
          <p:cNvPr id="6" name="TextBox 5"/>
          <p:cNvSpPr txBox="1"/>
          <p:nvPr/>
        </p:nvSpPr>
        <p:spPr>
          <a:xfrm>
            <a:off x="304800" y="1519990"/>
            <a:ext cx="8382000" cy="923330"/>
          </a:xfrm>
          <a:prstGeom prst="rect">
            <a:avLst/>
          </a:prstGeom>
          <a:noFill/>
          <a:ln w="28575">
            <a:solidFill>
              <a:schemeClr val="tx1"/>
            </a:solidFill>
          </a:ln>
        </p:spPr>
        <p:txBody>
          <a:bodyPr wrap="square" rtlCol="0">
            <a:spAutoFit/>
          </a:bodyPr>
          <a:lstStyle/>
          <a:p>
            <a:r>
              <a:rPr lang="en-US" dirty="0"/>
              <a:t>Abstract class Vehicle {</a:t>
            </a:r>
          </a:p>
          <a:p>
            <a:r>
              <a:rPr lang="en-US" dirty="0"/>
              <a:t>    public void start() {   </a:t>
            </a:r>
            <a:r>
              <a:rPr lang="en-US" dirty="0" err="1"/>
              <a:t>System.out.println</a:t>
            </a:r>
            <a:r>
              <a:rPr lang="en-US" dirty="0"/>
              <a:t>(</a:t>
            </a:r>
            <a:r>
              <a:rPr lang="en-US" b="1" dirty="0">
                <a:solidFill>
                  <a:schemeClr val="accent1"/>
                </a:solidFill>
              </a:rPr>
              <a:t>"Vehicle"</a:t>
            </a:r>
            <a:r>
              <a:rPr lang="en-US" dirty="0"/>
              <a:t>); }</a:t>
            </a:r>
          </a:p>
          <a:p>
            <a:r>
              <a:rPr lang="en-US" dirty="0"/>
              <a:t>}</a:t>
            </a:r>
          </a:p>
        </p:txBody>
      </p:sp>
      <p:sp>
        <p:nvSpPr>
          <p:cNvPr id="9" name="TextBox 8"/>
          <p:cNvSpPr txBox="1"/>
          <p:nvPr/>
        </p:nvSpPr>
        <p:spPr>
          <a:xfrm>
            <a:off x="4572001" y="2439091"/>
            <a:ext cx="4114800" cy="1200329"/>
          </a:xfrm>
          <a:prstGeom prst="rect">
            <a:avLst/>
          </a:prstGeom>
          <a:noFill/>
          <a:ln w="28575">
            <a:solidFill>
              <a:schemeClr val="tx1"/>
            </a:solidFill>
          </a:ln>
        </p:spPr>
        <p:txBody>
          <a:bodyPr wrap="square" rtlCol="0">
            <a:spAutoFit/>
          </a:bodyPr>
          <a:lstStyle/>
          <a:p>
            <a:r>
              <a:rPr lang="en-US" dirty="0"/>
              <a:t>class Car extends Vehicle {</a:t>
            </a:r>
          </a:p>
          <a:p>
            <a:r>
              <a:rPr lang="en-US" dirty="0"/>
              <a:t>    public void start() {    </a:t>
            </a:r>
          </a:p>
          <a:p>
            <a:r>
              <a:rPr lang="en-US" dirty="0"/>
              <a:t>        </a:t>
            </a:r>
            <a:r>
              <a:rPr lang="en-US" dirty="0" err="1"/>
              <a:t>System.out.println</a:t>
            </a:r>
            <a:r>
              <a:rPr lang="en-US" dirty="0"/>
              <a:t>(</a:t>
            </a:r>
            <a:r>
              <a:rPr lang="en-US" b="1" dirty="0">
                <a:solidFill>
                  <a:schemeClr val="accent1"/>
                </a:solidFill>
              </a:rPr>
              <a:t>"Car"</a:t>
            </a:r>
            <a:r>
              <a:rPr lang="en-US" dirty="0"/>
              <a:t>);  }</a:t>
            </a:r>
          </a:p>
          <a:p>
            <a:r>
              <a:rPr lang="en-US" dirty="0"/>
              <a:t>}</a:t>
            </a:r>
          </a:p>
        </p:txBody>
      </p:sp>
      <p:sp>
        <p:nvSpPr>
          <p:cNvPr id="10" name="Rectangle 9"/>
          <p:cNvSpPr/>
          <p:nvPr/>
        </p:nvSpPr>
        <p:spPr>
          <a:xfrm>
            <a:off x="284747" y="2438400"/>
            <a:ext cx="4287253" cy="1200329"/>
          </a:xfrm>
          <a:prstGeom prst="rect">
            <a:avLst/>
          </a:prstGeom>
          <a:ln w="28575">
            <a:solidFill>
              <a:schemeClr val="tx1"/>
            </a:solidFill>
          </a:ln>
        </p:spPr>
        <p:txBody>
          <a:bodyPr wrap="square">
            <a:spAutoFit/>
          </a:bodyPr>
          <a:lstStyle/>
          <a:p>
            <a:r>
              <a:rPr lang="en-US" dirty="0"/>
              <a:t>class Bike extends Vehicle { </a:t>
            </a:r>
          </a:p>
          <a:p>
            <a:r>
              <a:rPr lang="en-US" dirty="0"/>
              <a:t>    public void start() {    </a:t>
            </a:r>
          </a:p>
          <a:p>
            <a:r>
              <a:rPr lang="en-US" dirty="0"/>
              <a:t>       </a:t>
            </a:r>
            <a:r>
              <a:rPr lang="en-US" dirty="0" err="1"/>
              <a:t>System.out.println</a:t>
            </a:r>
            <a:r>
              <a:rPr lang="en-US" dirty="0"/>
              <a:t>(</a:t>
            </a:r>
            <a:r>
              <a:rPr lang="en-US" b="1" dirty="0">
                <a:solidFill>
                  <a:schemeClr val="accent1"/>
                </a:solidFill>
              </a:rPr>
              <a:t>“Bike"</a:t>
            </a:r>
            <a:r>
              <a:rPr lang="en-US" dirty="0"/>
              <a:t>); }  </a:t>
            </a:r>
          </a:p>
          <a:p>
            <a:r>
              <a:rPr lang="en-US" dirty="0"/>
              <a:t>}</a:t>
            </a:r>
          </a:p>
        </p:txBody>
      </p:sp>
      <p:sp>
        <p:nvSpPr>
          <p:cNvPr id="13" name="Rectangle 12"/>
          <p:cNvSpPr/>
          <p:nvPr/>
        </p:nvSpPr>
        <p:spPr>
          <a:xfrm>
            <a:off x="1066800" y="4876800"/>
            <a:ext cx="3048000" cy="40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66800" y="5232775"/>
            <a:ext cx="3048000" cy="40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66800" y="5562600"/>
            <a:ext cx="3429000" cy="40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66800" y="5918575"/>
            <a:ext cx="3429000" cy="40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66800" y="6270079"/>
            <a:ext cx="2819400" cy="40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245510" y="4648200"/>
            <a:ext cx="1981200" cy="2027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Output</a:t>
            </a:r>
          </a:p>
          <a:p>
            <a:pPr algn="ctr"/>
            <a:r>
              <a:rPr lang="en-US" b="1" dirty="0">
                <a:solidFill>
                  <a:schemeClr val="tx1"/>
                </a:solidFill>
              </a:rPr>
              <a:t>True</a:t>
            </a:r>
          </a:p>
          <a:p>
            <a:pPr algn="ctr"/>
            <a:r>
              <a:rPr lang="en-US" b="1" dirty="0">
                <a:solidFill>
                  <a:schemeClr val="tx1"/>
                </a:solidFill>
              </a:rPr>
              <a:t>False</a:t>
            </a:r>
          </a:p>
          <a:p>
            <a:pPr algn="ctr"/>
            <a:r>
              <a:rPr lang="en-US" b="1" dirty="0">
                <a:solidFill>
                  <a:schemeClr val="tx1"/>
                </a:solidFill>
              </a:rPr>
              <a:t>True</a:t>
            </a:r>
          </a:p>
          <a:p>
            <a:pPr algn="ctr"/>
            <a:r>
              <a:rPr lang="en-US" b="1" dirty="0">
                <a:solidFill>
                  <a:schemeClr val="tx1"/>
                </a:solidFill>
              </a:rPr>
              <a:t>True</a:t>
            </a:r>
          </a:p>
          <a:p>
            <a:pPr algn="ctr"/>
            <a:r>
              <a:rPr lang="en-US" b="1" dirty="0">
                <a:solidFill>
                  <a:schemeClr val="tx1"/>
                </a:solidFill>
              </a:rPr>
              <a:t>True</a:t>
            </a:r>
          </a:p>
        </p:txBody>
      </p:sp>
    </p:spTree>
    <p:extLst>
      <p:ext uri="{BB962C8B-B14F-4D97-AF65-F5344CB8AC3E}">
        <p14:creationId xmlns:p14="http://schemas.microsoft.com/office/powerpoint/2010/main" val="2050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1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xEl>
                                              <p:pRg st="2" end="2"/>
                                            </p:txEl>
                                          </p:spTgt>
                                        </p:tgtEl>
                                        <p:attrNameLst>
                                          <p:attrName>style.visibility</p:attrName>
                                        </p:attrNameLst>
                                      </p:cBhvr>
                                      <p:to>
                                        <p:strVal val="visible"/>
                                      </p:to>
                                    </p:set>
                                    <p:animEffect transition="in" filter="fade">
                                      <p:cBhvr>
                                        <p:cTn id="24" dur="500"/>
                                        <p:tgtEl>
                                          <p:spTgt spid="1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xEl>
                                              <p:pRg st="3" end="3"/>
                                            </p:txEl>
                                          </p:spTgt>
                                        </p:tgtEl>
                                        <p:attrNameLst>
                                          <p:attrName>style.visibility</p:attrName>
                                        </p:attrNameLst>
                                      </p:cBhvr>
                                      <p:to>
                                        <p:strVal val="visible"/>
                                      </p:to>
                                    </p:set>
                                    <p:animEffect transition="in" filter="fade">
                                      <p:cBhvr>
                                        <p:cTn id="36" dur="500"/>
                                        <p:tgtEl>
                                          <p:spTgt spid="18">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1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xEl>
                                              <p:pRg st="4" end="4"/>
                                            </p:txEl>
                                          </p:spTgt>
                                        </p:tgtEl>
                                        <p:attrNameLst>
                                          <p:attrName>style.visibility</p:attrName>
                                        </p:attrNameLst>
                                      </p:cBhvr>
                                      <p:to>
                                        <p:strVal val="visible"/>
                                      </p:to>
                                    </p:set>
                                    <p:animEffect transition="in" filter="fade">
                                      <p:cBhvr>
                                        <p:cTn id="48" dur="500"/>
                                        <p:tgtEl>
                                          <p:spTgt spid="18">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 presetClass="exit" presetSubtype="0" fill="hold" grpId="1" nodeType="withEffect">
                                  <p:stCondLst>
                                    <p:cond delay="0"/>
                                  </p:stCondLst>
                                  <p:childTnLst>
                                    <p:set>
                                      <p:cBhvr>
                                        <p:cTn id="55" dur="1" fill="hold">
                                          <p:stCondLst>
                                            <p:cond delay="0"/>
                                          </p:stCondLst>
                                        </p:cTn>
                                        <p:tgtEl>
                                          <p:spTgt spid="1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xEl>
                                              <p:pRg st="5" end="5"/>
                                            </p:txEl>
                                          </p:spTgt>
                                        </p:tgtEl>
                                        <p:attrNameLst>
                                          <p:attrName>style.visibility</p:attrName>
                                        </p:attrNameLst>
                                      </p:cBhvr>
                                      <p:to>
                                        <p:strVal val="visible"/>
                                      </p:to>
                                    </p:set>
                                    <p:animEffect transition="in" filter="fade">
                                      <p:cBhvr>
                                        <p:cTn id="60"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417C-EB43-4F45-B9C4-32074A619A6A}"/>
              </a:ext>
            </a:extLst>
          </p:cNvPr>
          <p:cNvSpPr>
            <a:spLocks noGrp="1"/>
          </p:cNvSpPr>
          <p:nvPr>
            <p:ph type="title"/>
          </p:nvPr>
        </p:nvSpPr>
        <p:spPr/>
        <p:txBody>
          <a:bodyPr/>
          <a:lstStyle/>
          <a:p>
            <a:r>
              <a:rPr lang="en-US" dirty="0"/>
              <a:t>Type casting: </a:t>
            </a:r>
            <a:r>
              <a:rPr lang="en-US" dirty="0" err="1"/>
              <a:t>Downcasting</a:t>
            </a:r>
            <a:endParaRPr lang="en-US" dirty="0"/>
          </a:p>
        </p:txBody>
      </p:sp>
      <p:sp>
        <p:nvSpPr>
          <p:cNvPr id="3" name="Content Placeholder 2">
            <a:extLst>
              <a:ext uri="{FF2B5EF4-FFF2-40B4-BE49-F238E27FC236}">
                <a16:creationId xmlns:a16="http://schemas.microsoft.com/office/drawing/2014/main" id="{EEA034E9-1404-44D3-81CA-61FF7F2BB572}"/>
              </a:ext>
            </a:extLst>
          </p:cNvPr>
          <p:cNvSpPr>
            <a:spLocks noGrp="1"/>
          </p:cNvSpPr>
          <p:nvPr>
            <p:ph sz="quarter" idx="1"/>
          </p:nvPr>
        </p:nvSpPr>
        <p:spPr>
          <a:xfrm>
            <a:off x="457200" y="1600200"/>
            <a:ext cx="8077200" cy="4873752"/>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r>
              <a:rPr lang="en-US" sz="1800" b="1" dirty="0">
                <a:solidFill>
                  <a:schemeClr val="accent5">
                    <a:lumMod val="50000"/>
                  </a:schemeClr>
                </a:solidFill>
              </a:rPr>
              <a:t>        Vehicle vehicle1 = new Car(); </a:t>
            </a:r>
          </a:p>
          <a:p>
            <a:pPr marL="0" indent="0">
              <a:buNone/>
            </a:pPr>
            <a:r>
              <a:rPr lang="en-US" sz="1800" b="1" dirty="0">
                <a:solidFill>
                  <a:srgbClr val="FF0000"/>
                </a:solidFill>
              </a:rPr>
              <a:t>        Vehicle vehicle2 = new Bike(); </a:t>
            </a:r>
          </a:p>
          <a:p>
            <a:pPr marL="0" indent="0">
              <a:buNone/>
            </a:pPr>
            <a:r>
              <a:rPr lang="en-US" sz="1800" b="1" dirty="0">
                <a:solidFill>
                  <a:schemeClr val="accent1">
                    <a:lumMod val="75000"/>
                  </a:schemeClr>
                </a:solidFill>
              </a:rPr>
              <a:t>        </a:t>
            </a:r>
          </a:p>
          <a:p>
            <a:pPr marL="0" indent="0">
              <a:buNone/>
            </a:pPr>
            <a:r>
              <a:rPr lang="en-US" sz="1800" b="1" dirty="0">
                <a:solidFill>
                  <a:schemeClr val="accent1">
                    <a:lumMod val="75000"/>
                  </a:schemeClr>
                </a:solidFill>
              </a:rPr>
              <a:t>        Car C1 = (Car) vehicle1; </a:t>
            </a:r>
          </a:p>
          <a:p>
            <a:pPr marL="0" indent="0">
              <a:buNone/>
            </a:pPr>
            <a:r>
              <a:rPr lang="en-US" sz="1800" b="1" dirty="0">
                <a:solidFill>
                  <a:schemeClr val="accent1">
                    <a:lumMod val="75000"/>
                  </a:schemeClr>
                </a:solidFill>
              </a:rPr>
              <a:t>        Car C2 = (Car) vehicle2; </a:t>
            </a:r>
          </a:p>
          <a:p>
            <a:pPr marL="0" indent="0">
              <a:buNone/>
            </a:pPr>
            <a:endParaRPr lang="en-US" sz="1800" b="1" dirty="0">
              <a:solidFill>
                <a:schemeClr val="accent1">
                  <a:lumMod val="75000"/>
                </a:schemeClr>
              </a:solidFill>
            </a:endParaRPr>
          </a:p>
          <a:p>
            <a:pPr marL="0" indent="0">
              <a:buNone/>
            </a:pPr>
            <a:endParaRPr lang="en-US" sz="1800" dirty="0"/>
          </a:p>
          <a:p>
            <a:pPr marL="0" indent="0">
              <a:buNone/>
            </a:pPr>
            <a:r>
              <a:rPr lang="en-US" sz="1800" dirty="0"/>
              <a:t>} </a:t>
            </a:r>
          </a:p>
          <a:p>
            <a:pPr marL="0" indent="0">
              <a:buNone/>
            </a:pPr>
            <a:endParaRPr lang="en-US" sz="1800" dirty="0"/>
          </a:p>
        </p:txBody>
      </p:sp>
      <p:sp>
        <p:nvSpPr>
          <p:cNvPr id="4" name="Slide Number Placeholder 3">
            <a:extLst>
              <a:ext uri="{FF2B5EF4-FFF2-40B4-BE49-F238E27FC236}">
                <a16:creationId xmlns:a16="http://schemas.microsoft.com/office/drawing/2014/main" id="{3BE28CF0-BD82-46BD-AEA8-91A33A344EC9}"/>
              </a:ext>
            </a:extLst>
          </p:cNvPr>
          <p:cNvSpPr>
            <a:spLocks noGrp="1"/>
          </p:cNvSpPr>
          <p:nvPr>
            <p:ph type="sldNum" sz="quarter" idx="15"/>
          </p:nvPr>
        </p:nvSpPr>
        <p:spPr/>
        <p:txBody>
          <a:bodyPr/>
          <a:lstStyle/>
          <a:p>
            <a:fld id="{70D327CD-9E6A-4401-9F81-E9F6E427EA86}" type="slidenum">
              <a:rPr lang="en-US" smtClean="0"/>
              <a:pPr/>
              <a:t>22</a:t>
            </a:fld>
            <a:endParaRPr lang="en-US"/>
          </a:p>
        </p:txBody>
      </p:sp>
      <p:sp>
        <p:nvSpPr>
          <p:cNvPr id="7" name="Content Placeholder 2">
            <a:extLst>
              <a:ext uri="{FF2B5EF4-FFF2-40B4-BE49-F238E27FC236}">
                <a16:creationId xmlns:a16="http://schemas.microsoft.com/office/drawing/2014/main" id="{84167D6A-E0AB-447B-98EA-C3526603DA8B}"/>
              </a:ext>
            </a:extLst>
          </p:cNvPr>
          <p:cNvSpPr txBox="1">
            <a:spLocks/>
          </p:cNvSpPr>
          <p:nvPr/>
        </p:nvSpPr>
        <p:spPr>
          <a:xfrm>
            <a:off x="4419600" y="1620253"/>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endParaRPr lang="en-US" dirty="0"/>
          </a:p>
        </p:txBody>
      </p:sp>
      <p:sp>
        <p:nvSpPr>
          <p:cNvPr id="8" name="Content Placeholder 2">
            <a:extLst>
              <a:ext uri="{FF2B5EF4-FFF2-40B4-BE49-F238E27FC236}">
                <a16:creationId xmlns:a16="http://schemas.microsoft.com/office/drawing/2014/main" id="{6DA01D73-3279-44F8-A509-F6FC9BFE715F}"/>
              </a:ext>
            </a:extLst>
          </p:cNvPr>
          <p:cNvSpPr txBox="1">
            <a:spLocks/>
          </p:cNvSpPr>
          <p:nvPr/>
        </p:nvSpPr>
        <p:spPr>
          <a:xfrm>
            <a:off x="4572000" y="1519990"/>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endParaRPr lang="en-US" dirty="0"/>
          </a:p>
          <a:p>
            <a:endParaRPr lang="en-US" dirty="0"/>
          </a:p>
          <a:p>
            <a:pPr marL="0" indent="0">
              <a:buFont typeface="Wingdings"/>
              <a:buNone/>
            </a:pPr>
            <a:endParaRPr lang="en-US" dirty="0"/>
          </a:p>
        </p:txBody>
      </p:sp>
      <p:sp>
        <p:nvSpPr>
          <p:cNvPr id="6" name="TextBox 5"/>
          <p:cNvSpPr txBox="1"/>
          <p:nvPr/>
        </p:nvSpPr>
        <p:spPr>
          <a:xfrm>
            <a:off x="304800" y="1519990"/>
            <a:ext cx="8382000" cy="923330"/>
          </a:xfrm>
          <a:prstGeom prst="rect">
            <a:avLst/>
          </a:prstGeom>
          <a:noFill/>
          <a:ln w="28575">
            <a:solidFill>
              <a:schemeClr val="tx1"/>
            </a:solidFill>
          </a:ln>
        </p:spPr>
        <p:txBody>
          <a:bodyPr wrap="square" rtlCol="0">
            <a:spAutoFit/>
          </a:bodyPr>
          <a:lstStyle/>
          <a:p>
            <a:r>
              <a:rPr lang="en-US" dirty="0"/>
              <a:t>Abstract class Vehicle {</a:t>
            </a:r>
          </a:p>
          <a:p>
            <a:r>
              <a:rPr lang="en-US" dirty="0"/>
              <a:t>    public void start() {   </a:t>
            </a:r>
            <a:r>
              <a:rPr lang="en-US" dirty="0" err="1"/>
              <a:t>System.out.println</a:t>
            </a:r>
            <a:r>
              <a:rPr lang="en-US" dirty="0"/>
              <a:t>(</a:t>
            </a:r>
            <a:r>
              <a:rPr lang="en-US" b="1" dirty="0">
                <a:solidFill>
                  <a:schemeClr val="accent1"/>
                </a:solidFill>
              </a:rPr>
              <a:t>"Vehicle"</a:t>
            </a:r>
            <a:r>
              <a:rPr lang="en-US" dirty="0"/>
              <a:t>); }</a:t>
            </a:r>
          </a:p>
          <a:p>
            <a:r>
              <a:rPr lang="en-US" dirty="0"/>
              <a:t>}</a:t>
            </a:r>
          </a:p>
        </p:txBody>
      </p:sp>
      <p:sp>
        <p:nvSpPr>
          <p:cNvPr id="9" name="TextBox 8"/>
          <p:cNvSpPr txBox="1"/>
          <p:nvPr/>
        </p:nvSpPr>
        <p:spPr>
          <a:xfrm>
            <a:off x="4572001" y="2439091"/>
            <a:ext cx="4114800" cy="1200329"/>
          </a:xfrm>
          <a:prstGeom prst="rect">
            <a:avLst/>
          </a:prstGeom>
          <a:noFill/>
          <a:ln w="28575">
            <a:solidFill>
              <a:schemeClr val="tx1"/>
            </a:solidFill>
          </a:ln>
        </p:spPr>
        <p:txBody>
          <a:bodyPr wrap="square" rtlCol="0">
            <a:spAutoFit/>
          </a:bodyPr>
          <a:lstStyle/>
          <a:p>
            <a:r>
              <a:rPr lang="en-US" dirty="0"/>
              <a:t>class Car extends Vehicle {</a:t>
            </a:r>
          </a:p>
          <a:p>
            <a:r>
              <a:rPr lang="en-US" dirty="0"/>
              <a:t>    public void start() {    </a:t>
            </a:r>
          </a:p>
          <a:p>
            <a:r>
              <a:rPr lang="en-US" dirty="0"/>
              <a:t>        </a:t>
            </a:r>
            <a:r>
              <a:rPr lang="en-US" dirty="0" err="1"/>
              <a:t>System.out.println</a:t>
            </a:r>
            <a:r>
              <a:rPr lang="en-US" dirty="0"/>
              <a:t>(</a:t>
            </a:r>
            <a:r>
              <a:rPr lang="en-US" b="1" dirty="0">
                <a:solidFill>
                  <a:schemeClr val="accent1"/>
                </a:solidFill>
              </a:rPr>
              <a:t>"Car"</a:t>
            </a:r>
            <a:r>
              <a:rPr lang="en-US" dirty="0"/>
              <a:t>);  }</a:t>
            </a:r>
          </a:p>
          <a:p>
            <a:r>
              <a:rPr lang="en-US" dirty="0"/>
              <a:t>}</a:t>
            </a:r>
          </a:p>
        </p:txBody>
      </p:sp>
      <p:sp>
        <p:nvSpPr>
          <p:cNvPr id="10" name="Rectangle 9"/>
          <p:cNvSpPr/>
          <p:nvPr/>
        </p:nvSpPr>
        <p:spPr>
          <a:xfrm>
            <a:off x="284747" y="2438400"/>
            <a:ext cx="4287253" cy="1200329"/>
          </a:xfrm>
          <a:prstGeom prst="rect">
            <a:avLst/>
          </a:prstGeom>
          <a:ln w="28575">
            <a:solidFill>
              <a:schemeClr val="tx1"/>
            </a:solidFill>
          </a:ln>
        </p:spPr>
        <p:txBody>
          <a:bodyPr wrap="square">
            <a:spAutoFit/>
          </a:bodyPr>
          <a:lstStyle/>
          <a:p>
            <a:r>
              <a:rPr lang="en-US" dirty="0"/>
              <a:t>class Bike extends Vehicle { </a:t>
            </a:r>
          </a:p>
          <a:p>
            <a:r>
              <a:rPr lang="en-US" dirty="0"/>
              <a:t>    public void start() {    </a:t>
            </a:r>
          </a:p>
          <a:p>
            <a:r>
              <a:rPr lang="en-US" dirty="0"/>
              <a:t>       </a:t>
            </a:r>
            <a:r>
              <a:rPr lang="en-US" dirty="0" err="1"/>
              <a:t>System.out.println</a:t>
            </a:r>
            <a:r>
              <a:rPr lang="en-US" dirty="0"/>
              <a:t>(</a:t>
            </a:r>
            <a:r>
              <a:rPr lang="en-US" b="1" dirty="0">
                <a:solidFill>
                  <a:schemeClr val="accent1"/>
                </a:solidFill>
              </a:rPr>
              <a:t>“Bike"</a:t>
            </a:r>
            <a:r>
              <a:rPr lang="en-US" dirty="0"/>
              <a:t>); }  </a:t>
            </a:r>
          </a:p>
          <a:p>
            <a:r>
              <a:rPr lang="en-US" dirty="0"/>
              <a:t>}</a:t>
            </a:r>
          </a:p>
        </p:txBody>
      </p:sp>
      <p:grpSp>
        <p:nvGrpSpPr>
          <p:cNvPr id="13" name="Group 12"/>
          <p:cNvGrpSpPr/>
          <p:nvPr/>
        </p:nvGrpSpPr>
        <p:grpSpPr>
          <a:xfrm>
            <a:off x="4038600" y="5157833"/>
            <a:ext cx="228600" cy="212390"/>
            <a:chOff x="1485900" y="1394488"/>
            <a:chExt cx="914401" cy="1200150"/>
          </a:xfrm>
        </p:grpSpPr>
        <p:cxnSp>
          <p:nvCxnSpPr>
            <p:cNvPr id="15" name="Straight Connector 14"/>
            <p:cNvCxnSpPr/>
            <p:nvPr/>
          </p:nvCxnSpPr>
          <p:spPr>
            <a:xfrm flipH="1">
              <a:off x="1485901" y="1394488"/>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85900" y="2187075"/>
              <a:ext cx="1" cy="3909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4052517" y="5531810"/>
            <a:ext cx="214683" cy="183190"/>
            <a:chOff x="5314950" y="1028700"/>
            <a:chExt cx="1028700" cy="1200150"/>
          </a:xfrm>
        </p:grpSpPr>
        <p:cxnSp>
          <p:nvCxnSpPr>
            <p:cNvPr id="18" name="Straight Connector 17"/>
            <p:cNvCxnSpPr/>
            <p:nvPr/>
          </p:nvCxnSpPr>
          <p:spPr>
            <a:xfrm>
              <a:off x="5314950" y="1028700"/>
              <a:ext cx="10287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314950" y="1028700"/>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Explosion 1 19"/>
          <p:cNvSpPr/>
          <p:nvPr/>
        </p:nvSpPr>
        <p:spPr>
          <a:xfrm>
            <a:off x="4419600" y="5378244"/>
            <a:ext cx="2057400" cy="140368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Runtime error</a:t>
            </a:r>
          </a:p>
        </p:txBody>
      </p:sp>
      <p:sp>
        <p:nvSpPr>
          <p:cNvPr id="5" name="Cloud Callout 4"/>
          <p:cNvSpPr/>
          <p:nvPr/>
        </p:nvSpPr>
        <p:spPr>
          <a:xfrm>
            <a:off x="5791200" y="1519990"/>
            <a:ext cx="2743200" cy="1909010"/>
          </a:xfrm>
          <a:prstGeom prst="cloudCallout">
            <a:avLst>
              <a:gd name="adj1" fmla="val -91801"/>
              <a:gd name="adj2" fmla="val 1382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How would you fix this code ?</a:t>
            </a:r>
          </a:p>
        </p:txBody>
      </p:sp>
    </p:spTree>
    <p:extLst>
      <p:ext uri="{BB962C8B-B14F-4D97-AF65-F5344CB8AC3E}">
        <p14:creationId xmlns:p14="http://schemas.microsoft.com/office/powerpoint/2010/main" val="224801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417C-EB43-4F45-B9C4-32074A619A6A}"/>
              </a:ext>
            </a:extLst>
          </p:cNvPr>
          <p:cNvSpPr>
            <a:spLocks noGrp="1"/>
          </p:cNvSpPr>
          <p:nvPr>
            <p:ph type="title"/>
          </p:nvPr>
        </p:nvSpPr>
        <p:spPr/>
        <p:txBody>
          <a:bodyPr/>
          <a:lstStyle/>
          <a:p>
            <a:r>
              <a:rPr lang="en-US" dirty="0" err="1"/>
              <a:t>InstanceOf</a:t>
            </a:r>
            <a:r>
              <a:rPr lang="en-US" dirty="0"/>
              <a:t> keyword	 </a:t>
            </a:r>
          </a:p>
        </p:txBody>
      </p:sp>
      <p:sp>
        <p:nvSpPr>
          <p:cNvPr id="3" name="Content Placeholder 2">
            <a:extLst>
              <a:ext uri="{FF2B5EF4-FFF2-40B4-BE49-F238E27FC236}">
                <a16:creationId xmlns:a16="http://schemas.microsoft.com/office/drawing/2014/main" id="{EEA034E9-1404-44D3-81CA-61FF7F2BB572}"/>
              </a:ext>
            </a:extLst>
          </p:cNvPr>
          <p:cNvSpPr>
            <a:spLocks noGrp="1"/>
          </p:cNvSpPr>
          <p:nvPr>
            <p:ph sz="quarter" idx="1"/>
          </p:nvPr>
        </p:nvSpPr>
        <p:spPr>
          <a:xfrm>
            <a:off x="457200" y="1600200"/>
            <a:ext cx="8077200" cy="4873752"/>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r>
              <a:rPr lang="en-US" sz="1800" b="1" dirty="0">
                <a:solidFill>
                  <a:schemeClr val="accent5">
                    <a:lumMod val="50000"/>
                  </a:schemeClr>
                </a:solidFill>
              </a:rPr>
              <a:t>        Vehicle vehicle1 = new Car(); </a:t>
            </a:r>
          </a:p>
          <a:p>
            <a:pPr marL="0" indent="0">
              <a:buNone/>
            </a:pPr>
            <a:r>
              <a:rPr lang="en-US" sz="1800" b="1" dirty="0">
                <a:solidFill>
                  <a:srgbClr val="FF0000"/>
                </a:solidFill>
              </a:rPr>
              <a:t>        Vehicle vehicle2 = new Bike(); </a:t>
            </a:r>
          </a:p>
          <a:p>
            <a:pPr marL="0" indent="0">
              <a:buNone/>
            </a:pPr>
            <a:r>
              <a:rPr lang="en-US" sz="1800" b="1" dirty="0">
                <a:solidFill>
                  <a:schemeClr val="accent1">
                    <a:lumMod val="75000"/>
                  </a:schemeClr>
                </a:solidFill>
              </a:rPr>
              <a:t>        </a:t>
            </a:r>
          </a:p>
          <a:p>
            <a:pPr marL="0" indent="0">
              <a:buNone/>
            </a:pPr>
            <a:r>
              <a:rPr lang="en-US" sz="1800" b="1" dirty="0">
                <a:solidFill>
                  <a:schemeClr val="accent1">
                    <a:lumMod val="75000"/>
                  </a:schemeClr>
                </a:solidFill>
              </a:rPr>
              <a:t>        </a:t>
            </a:r>
            <a:r>
              <a:rPr lang="en-US" sz="1800" b="1" strike="sngStrike" dirty="0">
                <a:solidFill>
                  <a:schemeClr val="accent1">
                    <a:lumMod val="75000"/>
                  </a:schemeClr>
                </a:solidFill>
              </a:rPr>
              <a:t>Car C1 = (Car) vehicle1;</a:t>
            </a:r>
            <a:r>
              <a:rPr lang="en-US" sz="1800" b="1" dirty="0">
                <a:solidFill>
                  <a:schemeClr val="accent1">
                    <a:lumMod val="75000"/>
                  </a:schemeClr>
                </a:solidFill>
              </a:rPr>
              <a:t> </a:t>
            </a:r>
          </a:p>
          <a:p>
            <a:pPr marL="0" indent="0">
              <a:buNone/>
            </a:pPr>
            <a:r>
              <a:rPr lang="en-US" sz="1800" b="1" dirty="0">
                <a:solidFill>
                  <a:schemeClr val="accent1">
                    <a:lumMod val="75000"/>
                  </a:schemeClr>
                </a:solidFill>
              </a:rPr>
              <a:t>        </a:t>
            </a:r>
            <a:r>
              <a:rPr lang="en-US" sz="1800" b="1" strike="sngStrike" dirty="0">
                <a:solidFill>
                  <a:schemeClr val="accent1">
                    <a:lumMod val="75000"/>
                  </a:schemeClr>
                </a:solidFill>
              </a:rPr>
              <a:t>Car C2 = (Car) vehicle2;</a:t>
            </a:r>
            <a:r>
              <a:rPr lang="en-US" sz="1800" b="1" dirty="0">
                <a:solidFill>
                  <a:schemeClr val="accent1">
                    <a:lumMod val="75000"/>
                  </a:schemeClr>
                </a:solidFill>
              </a:rPr>
              <a:t> </a:t>
            </a:r>
          </a:p>
          <a:p>
            <a:pPr marL="0" indent="0">
              <a:buNone/>
            </a:pPr>
            <a:endParaRPr lang="en-US" sz="1800" b="1" dirty="0">
              <a:solidFill>
                <a:schemeClr val="accent1">
                  <a:lumMod val="75000"/>
                </a:schemeClr>
              </a:solidFill>
            </a:endParaRPr>
          </a:p>
          <a:p>
            <a:pPr marL="0" indent="0">
              <a:buNone/>
            </a:pPr>
            <a:endParaRPr lang="en-US" sz="1800" dirty="0"/>
          </a:p>
          <a:p>
            <a:pPr marL="0" indent="0">
              <a:buNone/>
            </a:pPr>
            <a:r>
              <a:rPr lang="en-US" sz="1800" dirty="0"/>
              <a:t>} </a:t>
            </a:r>
          </a:p>
          <a:p>
            <a:pPr marL="0" indent="0">
              <a:buNone/>
            </a:pPr>
            <a:endParaRPr lang="en-US" sz="1800" dirty="0"/>
          </a:p>
        </p:txBody>
      </p:sp>
      <p:sp>
        <p:nvSpPr>
          <p:cNvPr id="4" name="Slide Number Placeholder 3">
            <a:extLst>
              <a:ext uri="{FF2B5EF4-FFF2-40B4-BE49-F238E27FC236}">
                <a16:creationId xmlns:a16="http://schemas.microsoft.com/office/drawing/2014/main" id="{3BE28CF0-BD82-46BD-AEA8-91A33A344EC9}"/>
              </a:ext>
            </a:extLst>
          </p:cNvPr>
          <p:cNvSpPr>
            <a:spLocks noGrp="1"/>
          </p:cNvSpPr>
          <p:nvPr>
            <p:ph type="sldNum" sz="quarter" idx="15"/>
          </p:nvPr>
        </p:nvSpPr>
        <p:spPr/>
        <p:txBody>
          <a:bodyPr/>
          <a:lstStyle/>
          <a:p>
            <a:fld id="{70D327CD-9E6A-4401-9F81-E9F6E427EA86}" type="slidenum">
              <a:rPr lang="en-US" smtClean="0"/>
              <a:pPr/>
              <a:t>23</a:t>
            </a:fld>
            <a:endParaRPr lang="en-US"/>
          </a:p>
        </p:txBody>
      </p:sp>
      <p:sp>
        <p:nvSpPr>
          <p:cNvPr id="7" name="Content Placeholder 2">
            <a:extLst>
              <a:ext uri="{FF2B5EF4-FFF2-40B4-BE49-F238E27FC236}">
                <a16:creationId xmlns:a16="http://schemas.microsoft.com/office/drawing/2014/main" id="{84167D6A-E0AB-447B-98EA-C3526603DA8B}"/>
              </a:ext>
            </a:extLst>
          </p:cNvPr>
          <p:cNvSpPr txBox="1">
            <a:spLocks/>
          </p:cNvSpPr>
          <p:nvPr/>
        </p:nvSpPr>
        <p:spPr>
          <a:xfrm>
            <a:off x="4419600" y="1620253"/>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a:buNone/>
            </a:pPr>
            <a:endParaRPr lang="en-US" dirty="0"/>
          </a:p>
        </p:txBody>
      </p:sp>
      <p:sp>
        <p:nvSpPr>
          <p:cNvPr id="8" name="Content Placeholder 2">
            <a:extLst>
              <a:ext uri="{FF2B5EF4-FFF2-40B4-BE49-F238E27FC236}">
                <a16:creationId xmlns:a16="http://schemas.microsoft.com/office/drawing/2014/main" id="{6DA01D73-3279-44F8-A509-F6FC9BFE715F}"/>
              </a:ext>
            </a:extLst>
          </p:cNvPr>
          <p:cNvSpPr txBox="1">
            <a:spLocks/>
          </p:cNvSpPr>
          <p:nvPr/>
        </p:nvSpPr>
        <p:spPr>
          <a:xfrm>
            <a:off x="4572000" y="1519990"/>
            <a:ext cx="3962400" cy="48737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endParaRPr lang="en-US" dirty="0"/>
          </a:p>
          <a:p>
            <a:endParaRPr lang="en-US" dirty="0"/>
          </a:p>
          <a:p>
            <a:pPr marL="0" indent="0">
              <a:buFont typeface="Wingdings"/>
              <a:buNone/>
            </a:pPr>
            <a:endParaRPr lang="en-US" dirty="0"/>
          </a:p>
        </p:txBody>
      </p:sp>
      <p:sp>
        <p:nvSpPr>
          <p:cNvPr id="6" name="TextBox 5"/>
          <p:cNvSpPr txBox="1"/>
          <p:nvPr/>
        </p:nvSpPr>
        <p:spPr>
          <a:xfrm>
            <a:off x="304800" y="1519990"/>
            <a:ext cx="8382000" cy="923330"/>
          </a:xfrm>
          <a:prstGeom prst="rect">
            <a:avLst/>
          </a:prstGeom>
          <a:noFill/>
          <a:ln w="28575">
            <a:solidFill>
              <a:schemeClr val="tx1"/>
            </a:solidFill>
          </a:ln>
        </p:spPr>
        <p:txBody>
          <a:bodyPr wrap="square" rtlCol="0">
            <a:spAutoFit/>
          </a:bodyPr>
          <a:lstStyle/>
          <a:p>
            <a:r>
              <a:rPr lang="en-US" dirty="0"/>
              <a:t>Abstract class Vehicle {</a:t>
            </a:r>
          </a:p>
          <a:p>
            <a:r>
              <a:rPr lang="en-US" dirty="0"/>
              <a:t>    public void start() {   </a:t>
            </a:r>
            <a:r>
              <a:rPr lang="en-US" dirty="0" err="1"/>
              <a:t>System.out.println</a:t>
            </a:r>
            <a:r>
              <a:rPr lang="en-US" dirty="0"/>
              <a:t>(</a:t>
            </a:r>
            <a:r>
              <a:rPr lang="en-US" b="1" dirty="0">
                <a:solidFill>
                  <a:schemeClr val="accent1"/>
                </a:solidFill>
              </a:rPr>
              <a:t>"Vehicle"</a:t>
            </a:r>
            <a:r>
              <a:rPr lang="en-US" dirty="0"/>
              <a:t>); }</a:t>
            </a:r>
          </a:p>
          <a:p>
            <a:r>
              <a:rPr lang="en-US" dirty="0"/>
              <a:t>}</a:t>
            </a:r>
          </a:p>
        </p:txBody>
      </p:sp>
      <p:sp>
        <p:nvSpPr>
          <p:cNvPr id="9" name="TextBox 8"/>
          <p:cNvSpPr txBox="1"/>
          <p:nvPr/>
        </p:nvSpPr>
        <p:spPr>
          <a:xfrm>
            <a:off x="4572001" y="2439091"/>
            <a:ext cx="4114800" cy="1200329"/>
          </a:xfrm>
          <a:prstGeom prst="rect">
            <a:avLst/>
          </a:prstGeom>
          <a:noFill/>
          <a:ln w="28575">
            <a:solidFill>
              <a:schemeClr val="tx1"/>
            </a:solidFill>
          </a:ln>
        </p:spPr>
        <p:txBody>
          <a:bodyPr wrap="square" rtlCol="0">
            <a:spAutoFit/>
          </a:bodyPr>
          <a:lstStyle/>
          <a:p>
            <a:r>
              <a:rPr lang="en-US" dirty="0"/>
              <a:t>class Car extends Vehicle {</a:t>
            </a:r>
          </a:p>
          <a:p>
            <a:r>
              <a:rPr lang="en-US" dirty="0"/>
              <a:t>    public void start() {    </a:t>
            </a:r>
          </a:p>
          <a:p>
            <a:r>
              <a:rPr lang="en-US" dirty="0"/>
              <a:t>        </a:t>
            </a:r>
            <a:r>
              <a:rPr lang="en-US" dirty="0" err="1"/>
              <a:t>System.out.println</a:t>
            </a:r>
            <a:r>
              <a:rPr lang="en-US" dirty="0"/>
              <a:t>(</a:t>
            </a:r>
            <a:r>
              <a:rPr lang="en-US" b="1" dirty="0">
                <a:solidFill>
                  <a:schemeClr val="accent1"/>
                </a:solidFill>
              </a:rPr>
              <a:t>"Car"</a:t>
            </a:r>
            <a:r>
              <a:rPr lang="en-US" dirty="0"/>
              <a:t>);  }</a:t>
            </a:r>
          </a:p>
          <a:p>
            <a:r>
              <a:rPr lang="en-US" dirty="0"/>
              <a:t>}</a:t>
            </a:r>
          </a:p>
        </p:txBody>
      </p:sp>
      <p:sp>
        <p:nvSpPr>
          <p:cNvPr id="10" name="Rectangle 9"/>
          <p:cNvSpPr/>
          <p:nvPr/>
        </p:nvSpPr>
        <p:spPr>
          <a:xfrm>
            <a:off x="284747" y="2438400"/>
            <a:ext cx="4287253" cy="1200329"/>
          </a:xfrm>
          <a:prstGeom prst="rect">
            <a:avLst/>
          </a:prstGeom>
          <a:ln w="28575">
            <a:solidFill>
              <a:schemeClr val="tx1"/>
            </a:solidFill>
          </a:ln>
        </p:spPr>
        <p:txBody>
          <a:bodyPr wrap="square">
            <a:spAutoFit/>
          </a:bodyPr>
          <a:lstStyle/>
          <a:p>
            <a:r>
              <a:rPr lang="en-US" dirty="0"/>
              <a:t>class Bike extends Vehicle { </a:t>
            </a:r>
          </a:p>
          <a:p>
            <a:r>
              <a:rPr lang="en-US" dirty="0"/>
              <a:t>    public void start() {    </a:t>
            </a:r>
          </a:p>
          <a:p>
            <a:r>
              <a:rPr lang="en-US" dirty="0"/>
              <a:t>       </a:t>
            </a:r>
            <a:r>
              <a:rPr lang="en-US" dirty="0" err="1"/>
              <a:t>System.out.println</a:t>
            </a:r>
            <a:r>
              <a:rPr lang="en-US" dirty="0"/>
              <a:t>(</a:t>
            </a:r>
            <a:r>
              <a:rPr lang="en-US" b="1" dirty="0">
                <a:solidFill>
                  <a:schemeClr val="accent1"/>
                </a:solidFill>
              </a:rPr>
              <a:t>“Bike"</a:t>
            </a:r>
            <a:r>
              <a:rPr lang="en-US" dirty="0"/>
              <a:t>); }  </a:t>
            </a:r>
          </a:p>
          <a:p>
            <a:r>
              <a:rPr lang="en-US" dirty="0"/>
              <a:t>}</a:t>
            </a:r>
          </a:p>
        </p:txBody>
      </p:sp>
      <p:sp>
        <p:nvSpPr>
          <p:cNvPr id="21" name="TextBox 20"/>
          <p:cNvSpPr txBox="1"/>
          <p:nvPr/>
        </p:nvSpPr>
        <p:spPr>
          <a:xfrm>
            <a:off x="4800600" y="4800600"/>
            <a:ext cx="3886201" cy="1754326"/>
          </a:xfrm>
          <a:prstGeom prst="rect">
            <a:avLst/>
          </a:prstGeom>
          <a:solidFill>
            <a:schemeClr val="bg1"/>
          </a:solidFill>
          <a:ln w="28575">
            <a:solidFill>
              <a:schemeClr val="tx1"/>
            </a:solidFill>
          </a:ln>
        </p:spPr>
        <p:txBody>
          <a:bodyPr wrap="square" rtlCol="0">
            <a:spAutoFit/>
          </a:bodyPr>
          <a:lstStyle/>
          <a:p>
            <a:r>
              <a:rPr lang="en-US" b="1" dirty="0">
                <a:solidFill>
                  <a:schemeClr val="accent1">
                    <a:lumMod val="75000"/>
                  </a:schemeClr>
                </a:solidFill>
              </a:rPr>
              <a:t>Car C1;</a:t>
            </a:r>
          </a:p>
          <a:p>
            <a:r>
              <a:rPr lang="en-US" b="1" dirty="0">
                <a:solidFill>
                  <a:schemeClr val="accent1">
                    <a:lumMod val="75000"/>
                  </a:schemeClr>
                </a:solidFill>
              </a:rPr>
              <a:t>If ( vehicle1 </a:t>
            </a:r>
            <a:r>
              <a:rPr lang="en-US" b="1" dirty="0" err="1">
                <a:solidFill>
                  <a:srgbClr val="FF0000"/>
                </a:solidFill>
              </a:rPr>
              <a:t>instanceof</a:t>
            </a:r>
            <a:r>
              <a:rPr lang="en-US" b="1" dirty="0">
                <a:solidFill>
                  <a:schemeClr val="accent1">
                    <a:lumMod val="75000"/>
                  </a:schemeClr>
                </a:solidFill>
              </a:rPr>
              <a:t> Car )</a:t>
            </a:r>
          </a:p>
          <a:p>
            <a:r>
              <a:rPr lang="en-US" b="1" dirty="0">
                <a:solidFill>
                  <a:schemeClr val="accent1">
                    <a:lumMod val="75000"/>
                  </a:schemeClr>
                </a:solidFill>
              </a:rPr>
              <a:t>{</a:t>
            </a:r>
          </a:p>
          <a:p>
            <a:r>
              <a:rPr lang="en-US" b="1" dirty="0">
                <a:solidFill>
                  <a:schemeClr val="accent1">
                    <a:lumMod val="75000"/>
                  </a:schemeClr>
                </a:solidFill>
              </a:rPr>
              <a:t>	C1 = (Car)vehicle1</a:t>
            </a:r>
          </a:p>
          <a:p>
            <a:r>
              <a:rPr lang="en-US" b="1" dirty="0">
                <a:solidFill>
                  <a:schemeClr val="accent1">
                    <a:lumMod val="75000"/>
                  </a:schemeClr>
                </a:solidFill>
              </a:rPr>
              <a:t>}</a:t>
            </a:r>
          </a:p>
          <a:p>
            <a:r>
              <a:rPr lang="en-US" b="1" dirty="0">
                <a:solidFill>
                  <a:schemeClr val="accent1">
                    <a:lumMod val="75000"/>
                  </a:schemeClr>
                </a:solidFill>
              </a:rPr>
              <a:t>And so on…</a:t>
            </a:r>
            <a:endParaRPr lang="en-US" dirty="0"/>
          </a:p>
        </p:txBody>
      </p:sp>
      <p:sp>
        <p:nvSpPr>
          <p:cNvPr id="12" name="Right Brace 11"/>
          <p:cNvSpPr/>
          <p:nvPr/>
        </p:nvSpPr>
        <p:spPr>
          <a:xfrm>
            <a:off x="3886200" y="4876800"/>
            <a:ext cx="304800" cy="1219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a:p>
        </p:txBody>
      </p:sp>
      <p:cxnSp>
        <p:nvCxnSpPr>
          <p:cNvPr id="22" name="Straight Arrow Connector 21"/>
          <p:cNvCxnSpPr>
            <a:stCxn id="12" idx="1"/>
          </p:cNvCxnSpPr>
          <p:nvPr/>
        </p:nvCxnSpPr>
        <p:spPr>
          <a:xfrm>
            <a:off x="4191000" y="54864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766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5" name="Content Placeholder 4" descr="orange_man_thinking_question.jpg"/>
          <p:cNvPicPr>
            <a:picLocks noGrp="1" noChangeAspect="1"/>
          </p:cNvPicPr>
          <p:nvPr>
            <p:ph sz="quarter" idx="1"/>
          </p:nvPr>
        </p:nvPicPr>
        <p:blipFill>
          <a:blip r:embed="rId2" cstate="print"/>
          <a:stretch>
            <a:fillRect/>
          </a:stretch>
        </p:blipFill>
        <p:spPr>
          <a:xfrm>
            <a:off x="2060575" y="1450975"/>
            <a:ext cx="4873625" cy="4873625"/>
          </a:xfrm>
        </p:spPr>
      </p:pic>
      <p:sp>
        <p:nvSpPr>
          <p:cNvPr id="4" name="Slide Number Placeholder 3"/>
          <p:cNvSpPr>
            <a:spLocks noGrp="1"/>
          </p:cNvSpPr>
          <p:nvPr>
            <p:ph type="sldNum" sz="quarter" idx="15"/>
          </p:nvPr>
        </p:nvSpPr>
        <p:spPr/>
        <p:txBody>
          <a:bodyPr/>
          <a:lstStyle/>
          <a:p>
            <a:fld id="{70D327CD-9E6A-4401-9F81-E9F6E427EA86}"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8C74DC9-1C3B-4D89-891E-ADAD9D7CA4E7}"/>
              </a:ext>
            </a:extLst>
          </p:cNvPr>
          <p:cNvSpPr>
            <a:spLocks noGrp="1"/>
          </p:cNvSpPr>
          <p:nvPr>
            <p:ph type="title"/>
          </p:nvPr>
        </p:nvSpPr>
        <p:spPr/>
        <p:txBody>
          <a:bodyPr/>
          <a:lstStyle/>
          <a:p>
            <a:r>
              <a:rPr lang="en-GB" dirty="0"/>
              <a:t>Content</a:t>
            </a:r>
            <a:endParaRPr lang="en-US" dirty="0"/>
          </a:p>
        </p:txBody>
      </p:sp>
      <p:sp>
        <p:nvSpPr>
          <p:cNvPr id="8" name="Content Placeholder 7">
            <a:extLst>
              <a:ext uri="{FF2B5EF4-FFF2-40B4-BE49-F238E27FC236}">
                <a16:creationId xmlns:a16="http://schemas.microsoft.com/office/drawing/2014/main" id="{826A9F3E-BBD0-4FA4-A1F9-0E727AC90D1C}"/>
              </a:ext>
            </a:extLst>
          </p:cNvPr>
          <p:cNvSpPr>
            <a:spLocks noGrp="1"/>
          </p:cNvSpPr>
          <p:nvPr>
            <p:ph sz="quarter" idx="1"/>
          </p:nvPr>
        </p:nvSpPr>
        <p:spPr/>
        <p:txBody>
          <a:bodyPr>
            <a:normAutofit/>
          </a:bodyPr>
          <a:lstStyle/>
          <a:p>
            <a:r>
              <a:rPr lang="en-US" b="1" i="0" u="none" strike="noStrike" cap="small" dirty="0">
                <a:effectLst/>
                <a:latin typeface="Century Schoolbook" panose="02040604050505020304" pitchFamily="18" charset="0"/>
              </a:rPr>
              <a:t>Abstract methods</a:t>
            </a:r>
          </a:p>
          <a:p>
            <a:r>
              <a:rPr lang="en-GB" b="1" dirty="0"/>
              <a:t>Polymorphism</a:t>
            </a:r>
          </a:p>
          <a:p>
            <a:r>
              <a:rPr lang="en-GB" b="1" dirty="0"/>
              <a:t>Dynamic binding</a:t>
            </a:r>
          </a:p>
          <a:p>
            <a:r>
              <a:rPr lang="en-GB" b="1" dirty="0"/>
              <a:t>Type Casting</a:t>
            </a:r>
          </a:p>
          <a:p>
            <a:r>
              <a:rPr lang="en-GB" b="1" dirty="0" err="1"/>
              <a:t>InstanceOf</a:t>
            </a:r>
            <a:r>
              <a:rPr lang="en-GB" b="1" dirty="0"/>
              <a:t> keyword</a:t>
            </a:r>
          </a:p>
        </p:txBody>
      </p:sp>
      <p:sp>
        <p:nvSpPr>
          <p:cNvPr id="6" name="Slide Number Placeholder 5">
            <a:extLst>
              <a:ext uri="{FF2B5EF4-FFF2-40B4-BE49-F238E27FC236}">
                <a16:creationId xmlns:a16="http://schemas.microsoft.com/office/drawing/2014/main" id="{31DE2D00-B97C-440E-BBA4-3FA401A3F9CF}"/>
              </a:ext>
            </a:extLst>
          </p:cNvPr>
          <p:cNvSpPr>
            <a:spLocks noGrp="1"/>
          </p:cNvSpPr>
          <p:nvPr>
            <p:ph type="sldNum" sz="quarter" idx="15"/>
          </p:nvPr>
        </p:nvSpPr>
        <p:spPr/>
        <p:txBody>
          <a:bodyPr/>
          <a:lstStyle/>
          <a:p>
            <a:fld id="{BD617960-00CB-4A0F-BA56-942F4E205CA4}" type="slidenum">
              <a:rPr lang="he-IL" smtClean="0"/>
              <a:pPr/>
              <a:t>3</a:t>
            </a:fld>
            <a:endParaRPr lang="en-GB"/>
          </a:p>
        </p:txBody>
      </p:sp>
    </p:spTree>
    <p:extLst>
      <p:ext uri="{BB962C8B-B14F-4D97-AF65-F5344CB8AC3E}">
        <p14:creationId xmlns:p14="http://schemas.microsoft.com/office/powerpoint/2010/main" val="209974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a:t>
            </a:r>
            <a:br>
              <a:rPr lang="en-US" dirty="0"/>
            </a:br>
            <a:r>
              <a:rPr lang="en-US" dirty="0"/>
              <a:t> </a:t>
            </a:r>
          </a:p>
        </p:txBody>
      </p:sp>
      <p:sp>
        <p:nvSpPr>
          <p:cNvPr id="3" name="Content Placeholder 2"/>
          <p:cNvSpPr>
            <a:spLocks noGrp="1"/>
          </p:cNvSpPr>
          <p:nvPr>
            <p:ph sz="quarter" idx="1"/>
          </p:nvPr>
        </p:nvSpPr>
        <p:spPr>
          <a:xfrm>
            <a:off x="339046" y="1417638"/>
            <a:ext cx="8280297" cy="4411662"/>
          </a:xfrm>
        </p:spPr>
        <p:txBody>
          <a:bodyPr>
            <a:normAutofit/>
          </a:bodyPr>
          <a:lstStyle/>
          <a:p>
            <a:r>
              <a:rPr lang="en-GB" sz="2000" dirty="0"/>
              <a:t>Is a </a:t>
            </a:r>
            <a:r>
              <a:rPr lang="en-GB" sz="2000" b="1" u="sng" dirty="0"/>
              <a:t>method</a:t>
            </a:r>
            <a:r>
              <a:rPr lang="en-GB" sz="2000" dirty="0"/>
              <a:t> where </a:t>
            </a:r>
            <a:r>
              <a:rPr lang="en-GB" sz="2000" u="sng" dirty="0"/>
              <a:t>only the signature is provided with no implementation</a:t>
            </a:r>
            <a:r>
              <a:rPr lang="en-GB" sz="2000" dirty="0"/>
              <a:t>.</a:t>
            </a:r>
          </a:p>
          <a:p>
            <a:endParaRPr lang="en-GB" sz="500" dirty="0"/>
          </a:p>
          <a:p>
            <a:endParaRPr lang="en-GB" sz="2000" dirty="0"/>
          </a:p>
          <a:p>
            <a:r>
              <a:rPr lang="en-US" sz="2000" dirty="0"/>
              <a:t>Abstract Methods </a:t>
            </a:r>
            <a:r>
              <a:rPr lang="en-US" sz="2000" b="1" u="sng" dirty="0"/>
              <a:t>must be implemented (Overridden)</a:t>
            </a:r>
            <a:r>
              <a:rPr lang="en-US" sz="2000" dirty="0"/>
              <a:t> in the subclasses.</a:t>
            </a:r>
          </a:p>
          <a:p>
            <a:endParaRPr lang="en-GB" sz="2000" dirty="0"/>
          </a:p>
          <a:p>
            <a:r>
              <a:rPr lang="en-GB" sz="2000" u="sng" dirty="0"/>
              <a:t>A class with an abstract method </a:t>
            </a:r>
            <a:r>
              <a:rPr lang="en-GB" sz="2000" b="1" u="sng" dirty="0"/>
              <a:t>must be </a:t>
            </a:r>
            <a:r>
              <a:rPr lang="en-GB" sz="2000" u="sng" dirty="0"/>
              <a:t>an abstract class</a:t>
            </a:r>
            <a:r>
              <a:rPr lang="en-GB" sz="2000" dirty="0"/>
              <a:t>.</a:t>
            </a:r>
          </a:p>
          <a:p>
            <a:endParaRPr lang="en-GB" sz="2000" dirty="0"/>
          </a:p>
          <a:p>
            <a:endParaRPr lang="en-GB" sz="500" dirty="0"/>
          </a:p>
          <a:p>
            <a:pPr>
              <a:tabLst>
                <a:tab pos="492488" algn="l"/>
                <a:tab pos="984974" algn="l"/>
                <a:tab pos="1477462" algn="l"/>
                <a:tab pos="1969949" algn="l"/>
                <a:tab pos="2462436" algn="l"/>
                <a:tab pos="2954924" algn="l"/>
                <a:tab pos="3447411" algn="l"/>
                <a:tab pos="3939899" algn="l"/>
                <a:tab pos="4432385" algn="l"/>
                <a:tab pos="4924873" algn="l"/>
                <a:tab pos="5417360" algn="l"/>
              </a:tabLst>
            </a:pPr>
            <a:r>
              <a:rPr lang="en-GB" sz="2000" dirty="0"/>
              <a:t>Abstract classes may have </a:t>
            </a:r>
            <a:r>
              <a:rPr lang="en-GB" sz="2000" b="1" u="sng" dirty="0"/>
              <a:t>both concrete (non-abstract) and abstract </a:t>
            </a:r>
            <a:r>
              <a:rPr lang="en-GB" sz="2000" dirty="0"/>
              <a:t>methods.</a:t>
            </a:r>
          </a:p>
          <a:p>
            <a:pPr>
              <a:tabLst>
                <a:tab pos="492488" algn="l"/>
                <a:tab pos="984974" algn="l"/>
                <a:tab pos="1477462" algn="l"/>
                <a:tab pos="1969949" algn="l"/>
                <a:tab pos="2462436" algn="l"/>
                <a:tab pos="2954924" algn="l"/>
                <a:tab pos="3447411" algn="l"/>
                <a:tab pos="3939899" algn="l"/>
                <a:tab pos="4432385" algn="l"/>
                <a:tab pos="4924873" algn="l"/>
                <a:tab pos="5417360" algn="l"/>
              </a:tabLst>
            </a:pPr>
            <a:endParaRPr lang="en-GB" sz="2000" dirty="0"/>
          </a:p>
          <a:p>
            <a:pPr>
              <a:tabLst>
                <a:tab pos="492488" algn="l"/>
                <a:tab pos="984974" algn="l"/>
                <a:tab pos="1477462" algn="l"/>
                <a:tab pos="1969949" algn="l"/>
                <a:tab pos="2462436" algn="l"/>
                <a:tab pos="2954924" algn="l"/>
                <a:tab pos="3447411" algn="l"/>
                <a:tab pos="3939899" algn="l"/>
                <a:tab pos="4432385" algn="l"/>
                <a:tab pos="4924873" algn="l"/>
                <a:tab pos="5417360" algn="l"/>
              </a:tabLst>
            </a:pPr>
            <a:endParaRPr lang="en-GB" sz="500" dirty="0"/>
          </a:p>
          <a:p>
            <a:pPr>
              <a:tabLst>
                <a:tab pos="492488" algn="l"/>
                <a:tab pos="984974" algn="l"/>
                <a:tab pos="1477462" algn="l"/>
                <a:tab pos="1969949" algn="l"/>
                <a:tab pos="2462436" algn="l"/>
                <a:tab pos="2954924" algn="l"/>
                <a:tab pos="3447411" algn="l"/>
                <a:tab pos="3939899" algn="l"/>
                <a:tab pos="4432385" algn="l"/>
                <a:tab pos="4924873" algn="l"/>
                <a:tab pos="5417360" algn="l"/>
              </a:tabLst>
            </a:pPr>
            <a:endParaRPr lang="en-GB" sz="500" dirty="0"/>
          </a:p>
        </p:txBody>
      </p:sp>
      <p:sp>
        <p:nvSpPr>
          <p:cNvPr id="4" name="Slide Number Placeholder 3">
            <a:extLst>
              <a:ext uri="{FF2B5EF4-FFF2-40B4-BE49-F238E27FC236}">
                <a16:creationId xmlns:a16="http://schemas.microsoft.com/office/drawing/2014/main" id="{3594EFBF-05B0-4A64-99A9-16B6322CD914}"/>
              </a:ext>
            </a:extLst>
          </p:cNvPr>
          <p:cNvSpPr>
            <a:spLocks noGrp="1"/>
          </p:cNvSpPr>
          <p:nvPr>
            <p:ph type="sldNum" sz="quarter" idx="15"/>
          </p:nvPr>
        </p:nvSpPr>
        <p:spPr/>
        <p:txBody>
          <a:bodyPr/>
          <a:lstStyle/>
          <a:p>
            <a:fld id="{C1929137-4854-4387-85BB-2F28C6B4B15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DCF0-05B7-460F-88EC-ADCE5538C5C6}"/>
              </a:ext>
            </a:extLst>
          </p:cNvPr>
          <p:cNvSpPr>
            <a:spLocks noGrp="1"/>
          </p:cNvSpPr>
          <p:nvPr>
            <p:ph type="title"/>
          </p:nvPr>
        </p:nvSpPr>
        <p:spPr>
          <a:xfrm>
            <a:off x="457199" y="274638"/>
            <a:ext cx="8431968" cy="1143000"/>
          </a:xfrm>
        </p:spPr>
        <p:txBody>
          <a:bodyPr>
            <a:normAutofit fontScale="90000"/>
          </a:bodyPr>
          <a:lstStyle/>
          <a:p>
            <a:r>
              <a:rPr lang="en-US" dirty="0"/>
              <a:t>Example of </a:t>
            </a:r>
            <a:r>
              <a:rPr lang="en-US" dirty="0">
                <a:solidFill>
                  <a:srgbClr val="FF0000"/>
                </a:solidFill>
              </a:rPr>
              <a:t>Abstract class </a:t>
            </a:r>
            <a:r>
              <a:rPr lang="en-US" dirty="0"/>
              <a:t>that </a:t>
            </a:r>
            <a:r>
              <a:rPr lang="en-US" dirty="0">
                <a:solidFill>
                  <a:srgbClr val="FF0000"/>
                </a:solidFill>
              </a:rPr>
              <a:t>has an abstract method</a:t>
            </a:r>
            <a:br>
              <a:rPr lang="en-US" dirty="0"/>
            </a:br>
            <a:endParaRPr lang="en-US" dirty="0"/>
          </a:p>
        </p:txBody>
      </p:sp>
      <p:sp>
        <p:nvSpPr>
          <p:cNvPr id="3" name="Content Placeholder 2">
            <a:extLst>
              <a:ext uri="{FF2B5EF4-FFF2-40B4-BE49-F238E27FC236}">
                <a16:creationId xmlns:a16="http://schemas.microsoft.com/office/drawing/2014/main" id="{9203C49B-F27B-4E9C-ABC4-2B4236F843EA}"/>
              </a:ext>
            </a:extLst>
          </p:cNvPr>
          <p:cNvSpPr>
            <a:spLocks noGrp="1"/>
          </p:cNvSpPr>
          <p:nvPr>
            <p:ph sz="quarter" idx="1"/>
          </p:nvPr>
        </p:nvSpPr>
        <p:spPr/>
        <p:txBody>
          <a:bodyPr>
            <a:normAutofit fontScale="85000" lnSpcReduction="20000"/>
          </a:bodyPr>
          <a:lstStyle/>
          <a:p>
            <a:pPr marL="0" indent="0">
              <a:buNone/>
            </a:pPr>
            <a:r>
              <a:rPr lang="en-US" b="1" dirty="0">
                <a:solidFill>
                  <a:srgbClr val="006699"/>
                </a:solidFill>
                <a:latin typeface="verdana" panose="020B0604030504040204" pitchFamily="34" charset="0"/>
              </a:rPr>
              <a:t>abstract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abstract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endParaRPr lang="en-US" dirty="0">
              <a:solidFill>
                <a:srgbClr val="000000"/>
              </a:solidFill>
              <a:latin typeface="verdana" panose="020B0604030504040204" pitchFamily="34" charset="0"/>
            </a:endParaRP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Honda4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Bike</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     void</a:t>
            </a:r>
            <a:r>
              <a:rPr lang="en-US" dirty="0">
                <a:solidFill>
                  <a:srgbClr val="000000"/>
                </a:solidFill>
                <a:latin typeface="verdana" panose="020B0604030504040204" pitchFamily="34" charset="0"/>
              </a:rPr>
              <a:t> run(){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 safely"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a:p>
            <a:endParaRPr lang="en-US" dirty="0"/>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Bike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Honda4();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a16="http://schemas.microsoft.com/office/drawing/2014/main" id="{A691BA5E-84CB-4F90-B621-27B4B17F1E3C}"/>
              </a:ext>
            </a:extLst>
          </p:cNvPr>
          <p:cNvSpPr>
            <a:spLocks noGrp="1"/>
          </p:cNvSpPr>
          <p:nvPr>
            <p:ph type="sldNum" sz="quarter" idx="15"/>
          </p:nvPr>
        </p:nvSpPr>
        <p:spPr/>
        <p:txBody>
          <a:bodyPr/>
          <a:lstStyle/>
          <a:p>
            <a:fld id="{C1929137-4854-4387-85BB-2F28C6B4B150}" type="slidenum">
              <a:rPr lang="en-US" smtClean="0"/>
              <a:pPr/>
              <a:t>5</a:t>
            </a:fld>
            <a:endParaRPr lang="en-US"/>
          </a:p>
        </p:txBody>
      </p:sp>
      <p:sp>
        <p:nvSpPr>
          <p:cNvPr id="5" name="Rectangle 4"/>
          <p:cNvSpPr/>
          <p:nvPr/>
        </p:nvSpPr>
        <p:spPr>
          <a:xfrm>
            <a:off x="5876145" y="4973809"/>
            <a:ext cx="2518348"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sz="2000" dirty="0">
                <a:solidFill>
                  <a:schemeClr val="tx1"/>
                </a:solidFill>
              </a:rPr>
              <a:t>Running safely</a:t>
            </a:r>
          </a:p>
        </p:txBody>
      </p:sp>
    </p:spTree>
    <p:extLst>
      <p:ext uri="{BB962C8B-B14F-4D97-AF65-F5344CB8AC3E}">
        <p14:creationId xmlns:p14="http://schemas.microsoft.com/office/powerpoint/2010/main" val="11028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B4C4-F8AA-4CBF-9FBF-1C40B241A187}"/>
              </a:ext>
            </a:extLst>
          </p:cNvPr>
          <p:cNvSpPr>
            <a:spLocks noGrp="1"/>
          </p:cNvSpPr>
          <p:nvPr>
            <p:ph type="title"/>
          </p:nvPr>
        </p:nvSpPr>
        <p:spPr/>
        <p:txBody>
          <a:bodyPr/>
          <a:lstStyle/>
          <a:p>
            <a:r>
              <a:rPr lang="en-US" dirty="0"/>
              <a:t>Effect of Abstract methods</a:t>
            </a:r>
          </a:p>
        </p:txBody>
      </p:sp>
      <p:sp>
        <p:nvSpPr>
          <p:cNvPr id="3" name="Content Placeholder 2">
            <a:extLst>
              <a:ext uri="{FF2B5EF4-FFF2-40B4-BE49-F238E27FC236}">
                <a16:creationId xmlns:a16="http://schemas.microsoft.com/office/drawing/2014/main" id="{8B5DD2E0-3EF7-4700-9A5E-E4BE5A182DEB}"/>
              </a:ext>
            </a:extLst>
          </p:cNvPr>
          <p:cNvSpPr>
            <a:spLocks noGrp="1"/>
          </p:cNvSpPr>
          <p:nvPr>
            <p:ph sz="quarter" idx="1"/>
          </p:nvPr>
        </p:nvSpPr>
        <p:spPr>
          <a:xfrm>
            <a:off x="457199" y="1600200"/>
            <a:ext cx="7817371" cy="4873752"/>
          </a:xfrm>
        </p:spPr>
        <p:txBody>
          <a:bodyPr>
            <a:normAutofit/>
          </a:bodyPr>
          <a:lstStyle/>
          <a:p>
            <a:r>
              <a:rPr lang="en-US" sz="2000" dirty="0"/>
              <a:t>If a class </a:t>
            </a:r>
            <a:r>
              <a:rPr lang="en-US" sz="2000" u="sng" dirty="0"/>
              <a:t>has an abstract method</a:t>
            </a:r>
            <a:r>
              <a:rPr lang="en-US" sz="2000" dirty="0"/>
              <a:t>, then that class </a:t>
            </a:r>
            <a:r>
              <a:rPr lang="en-US" sz="2000" u="sng" dirty="0"/>
              <a:t>must be defined as an abstract class.</a:t>
            </a:r>
          </a:p>
          <a:p>
            <a:endParaRPr lang="en-US" sz="2000" dirty="0"/>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Bike12</a:t>
            </a:r>
          </a:p>
          <a:p>
            <a:pPr marL="0" indent="0">
              <a:buNone/>
            </a:pP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	abstract</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run();  </a:t>
            </a:r>
          </a:p>
          <a:p>
            <a:pPr marL="0" indent="0">
              <a:buNone/>
            </a:pPr>
            <a:r>
              <a:rPr lang="en-US" sz="2000" dirty="0">
                <a:solidFill>
                  <a:srgbClr val="000000"/>
                </a:solidFill>
                <a:latin typeface="verdana" panose="020B0604030504040204" pitchFamily="34" charset="0"/>
              </a:rPr>
              <a:t>}  </a:t>
            </a:r>
          </a:p>
          <a:p>
            <a:endParaRPr lang="en-US" sz="2000" dirty="0"/>
          </a:p>
        </p:txBody>
      </p:sp>
      <p:sp>
        <p:nvSpPr>
          <p:cNvPr id="4" name="Explosion: 8 Points 3">
            <a:extLst>
              <a:ext uri="{FF2B5EF4-FFF2-40B4-BE49-F238E27FC236}">
                <a16:creationId xmlns:a16="http://schemas.microsoft.com/office/drawing/2014/main" id="{A0E8C205-82AE-41AF-8338-1E0C80161205}"/>
              </a:ext>
            </a:extLst>
          </p:cNvPr>
          <p:cNvSpPr/>
          <p:nvPr/>
        </p:nvSpPr>
        <p:spPr>
          <a:xfrm>
            <a:off x="2628900" y="4170076"/>
            <a:ext cx="2400300" cy="14859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
        <p:nvSpPr>
          <p:cNvPr id="5" name="Slide Number Placeholder 4">
            <a:extLst>
              <a:ext uri="{FF2B5EF4-FFF2-40B4-BE49-F238E27FC236}">
                <a16:creationId xmlns:a16="http://schemas.microsoft.com/office/drawing/2014/main" id="{909740D7-0D50-492F-865F-F51000C01521}"/>
              </a:ext>
            </a:extLst>
          </p:cNvPr>
          <p:cNvSpPr>
            <a:spLocks noGrp="1"/>
          </p:cNvSpPr>
          <p:nvPr>
            <p:ph type="sldNum" sz="quarter" idx="15"/>
          </p:nvPr>
        </p:nvSpPr>
        <p:spPr/>
        <p:txBody>
          <a:bodyPr/>
          <a:lstStyle/>
          <a:p>
            <a:fld id="{C1929137-4854-4387-85BB-2F28C6B4B150}" type="slidenum">
              <a:rPr lang="en-US" smtClean="0"/>
              <a:pPr/>
              <a:t>6</a:t>
            </a:fld>
            <a:endParaRPr lang="en-US"/>
          </a:p>
        </p:txBody>
      </p:sp>
    </p:spTree>
    <p:extLst>
      <p:ext uri="{BB962C8B-B14F-4D97-AF65-F5344CB8AC3E}">
        <p14:creationId xmlns:p14="http://schemas.microsoft.com/office/powerpoint/2010/main" val="31771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3A1AA-89CF-4265-881B-A364BF43DF26}"/>
              </a:ext>
            </a:extLst>
          </p:cNvPr>
          <p:cNvSpPr>
            <a:spLocks noGrp="1"/>
          </p:cNvSpPr>
          <p:nvPr>
            <p:ph type="title"/>
          </p:nvPr>
        </p:nvSpPr>
        <p:spPr/>
        <p:txBody>
          <a:bodyPr/>
          <a:lstStyle/>
          <a:p>
            <a:r>
              <a:rPr lang="en-US" dirty="0"/>
              <a:t>Some Notes</a:t>
            </a:r>
          </a:p>
        </p:txBody>
      </p:sp>
      <p:sp>
        <p:nvSpPr>
          <p:cNvPr id="6" name="Content Placeholder 5">
            <a:extLst>
              <a:ext uri="{FF2B5EF4-FFF2-40B4-BE49-F238E27FC236}">
                <a16:creationId xmlns:a16="http://schemas.microsoft.com/office/drawing/2014/main" id="{288E50A6-F144-4AB0-AA1B-7137AD48AE70}"/>
              </a:ext>
            </a:extLst>
          </p:cNvPr>
          <p:cNvSpPr>
            <a:spLocks noGrp="1"/>
          </p:cNvSpPr>
          <p:nvPr>
            <p:ph sz="quarter" idx="1"/>
          </p:nvPr>
        </p:nvSpPr>
        <p:spPr>
          <a:xfrm>
            <a:off x="457199" y="1600200"/>
            <a:ext cx="8162145" cy="4873752"/>
          </a:xfrm>
        </p:spPr>
        <p:txBody>
          <a:bodyPr>
            <a:normAutofit/>
          </a:bodyPr>
          <a:lstStyle/>
          <a:p>
            <a:r>
              <a:rPr lang="en-US" altLang="en-US" sz="2000" dirty="0">
                <a:latin typeface="Calibri" pitchFamily="34" charset="0"/>
                <a:cs typeface="Calibri" pitchFamily="34" charset="0"/>
              </a:rPr>
              <a:t>Abstract classes may define a constructor, but trying to call the constructor will generate a compiler error. </a:t>
            </a:r>
          </a:p>
          <a:p>
            <a:endParaRPr lang="en-US" altLang="en-US" sz="2000" dirty="0">
              <a:latin typeface="Calibri" pitchFamily="34" charset="0"/>
              <a:cs typeface="Calibri" pitchFamily="34" charset="0"/>
            </a:endParaRPr>
          </a:p>
          <a:p>
            <a:r>
              <a:rPr lang="en-US" sz="2000" dirty="0">
                <a:latin typeface="Calibri" pitchFamily="34" charset="0"/>
                <a:cs typeface="Calibri" pitchFamily="34" charset="0"/>
              </a:rPr>
              <a:t>You don't have to </a:t>
            </a:r>
            <a:r>
              <a:rPr lang="en-US" sz="2000" b="1" dirty="0">
                <a:latin typeface="Calibri" pitchFamily="34" charset="0"/>
                <a:cs typeface="Calibri" pitchFamily="34" charset="0"/>
              </a:rPr>
              <a:t>implement</a:t>
            </a:r>
            <a:r>
              <a:rPr lang="en-US" sz="2000" dirty="0">
                <a:latin typeface="Calibri" pitchFamily="34" charset="0"/>
                <a:cs typeface="Calibri" pitchFamily="34" charset="0"/>
              </a:rPr>
              <a:t> all </a:t>
            </a:r>
            <a:r>
              <a:rPr lang="en-US" sz="2000" b="1" dirty="0">
                <a:latin typeface="Calibri" pitchFamily="34" charset="0"/>
                <a:cs typeface="Calibri" pitchFamily="34" charset="0"/>
              </a:rPr>
              <a:t>methods of</a:t>
            </a:r>
            <a:r>
              <a:rPr lang="en-US" sz="2000" dirty="0">
                <a:latin typeface="Calibri" pitchFamily="34" charset="0"/>
                <a:cs typeface="Calibri" pitchFamily="34" charset="0"/>
              </a:rPr>
              <a:t> an </a:t>
            </a:r>
            <a:r>
              <a:rPr lang="en-US" sz="2000" b="1" dirty="0">
                <a:latin typeface="Calibri" pitchFamily="34" charset="0"/>
                <a:cs typeface="Calibri" pitchFamily="34" charset="0"/>
              </a:rPr>
              <a:t>abstract class</a:t>
            </a:r>
            <a:r>
              <a:rPr lang="en-US" sz="2000" dirty="0">
                <a:latin typeface="Calibri" pitchFamily="34" charset="0"/>
                <a:cs typeface="Calibri" pitchFamily="34" charset="0"/>
              </a:rPr>
              <a:t>. But you </a:t>
            </a:r>
            <a:r>
              <a:rPr lang="en-US" sz="2000" b="1" dirty="0">
                <a:latin typeface="Calibri" pitchFamily="34" charset="0"/>
                <a:cs typeface="Calibri" pitchFamily="34" charset="0"/>
              </a:rPr>
              <a:t>must implement</a:t>
            </a:r>
            <a:r>
              <a:rPr lang="en-US" sz="2000" dirty="0">
                <a:latin typeface="Calibri" pitchFamily="34" charset="0"/>
                <a:cs typeface="Calibri" pitchFamily="34" charset="0"/>
              </a:rPr>
              <a:t> all </a:t>
            </a:r>
            <a:r>
              <a:rPr lang="en-US" sz="2000" b="1" dirty="0">
                <a:latin typeface="Calibri" pitchFamily="34" charset="0"/>
                <a:cs typeface="Calibri" pitchFamily="34" charset="0"/>
              </a:rPr>
              <a:t>abstract methods of</a:t>
            </a:r>
            <a:r>
              <a:rPr lang="en-US" sz="2000" dirty="0">
                <a:latin typeface="Calibri" pitchFamily="34" charset="0"/>
                <a:cs typeface="Calibri" pitchFamily="34" charset="0"/>
              </a:rPr>
              <a:t> it</a:t>
            </a:r>
          </a:p>
          <a:p>
            <a:pPr lvl="1"/>
            <a:endParaRPr lang="en-US" sz="2000" dirty="0">
              <a:latin typeface="Calibri" pitchFamily="34" charset="0"/>
              <a:cs typeface="Calibri" pitchFamily="34" charset="0"/>
            </a:endParaRPr>
          </a:p>
          <a:p>
            <a:pPr marL="0" indent="0">
              <a:buNone/>
            </a:pPr>
            <a:endParaRPr lang="en-US" sz="2000" dirty="0">
              <a:latin typeface="Calibri" pitchFamily="34" charset="0"/>
              <a:cs typeface="Calibri" pitchFamily="34" charset="0"/>
            </a:endParaRPr>
          </a:p>
        </p:txBody>
      </p:sp>
      <p:sp>
        <p:nvSpPr>
          <p:cNvPr id="2" name="Slide Number Placeholder 1">
            <a:extLst>
              <a:ext uri="{FF2B5EF4-FFF2-40B4-BE49-F238E27FC236}">
                <a16:creationId xmlns:a16="http://schemas.microsoft.com/office/drawing/2014/main" id="{F86D4FE0-5D06-479B-B3DA-C59029DF2D6F}"/>
              </a:ext>
            </a:extLst>
          </p:cNvPr>
          <p:cNvSpPr>
            <a:spLocks noGrp="1"/>
          </p:cNvSpPr>
          <p:nvPr>
            <p:ph type="sldNum" sz="quarter" idx="15"/>
          </p:nvPr>
        </p:nvSpPr>
        <p:spPr/>
        <p:txBody>
          <a:bodyPr/>
          <a:lstStyle/>
          <a:p>
            <a:fld id="{C1929137-4854-4387-85BB-2F28C6B4B150}" type="slidenum">
              <a:rPr lang="en-US" smtClean="0"/>
              <a:pPr/>
              <a:t>7</a:t>
            </a:fld>
            <a:endParaRPr lang="en-US"/>
          </a:p>
        </p:txBody>
      </p:sp>
    </p:spTree>
    <p:extLst>
      <p:ext uri="{BB962C8B-B14F-4D97-AF65-F5344CB8AC3E}">
        <p14:creationId xmlns:p14="http://schemas.microsoft.com/office/powerpoint/2010/main" val="284082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3A1AA-89CF-4265-881B-A364BF43DF26}"/>
              </a:ext>
            </a:extLst>
          </p:cNvPr>
          <p:cNvSpPr>
            <a:spLocks noGrp="1"/>
          </p:cNvSpPr>
          <p:nvPr>
            <p:ph type="title"/>
          </p:nvPr>
        </p:nvSpPr>
        <p:spPr/>
        <p:txBody>
          <a:bodyPr/>
          <a:lstStyle/>
          <a:p>
            <a:r>
              <a:rPr lang="en-US" dirty="0"/>
              <a:t>Questions 1</a:t>
            </a:r>
          </a:p>
        </p:txBody>
      </p:sp>
      <p:sp>
        <p:nvSpPr>
          <p:cNvPr id="6" name="Content Placeholder 5">
            <a:extLst>
              <a:ext uri="{FF2B5EF4-FFF2-40B4-BE49-F238E27FC236}">
                <a16:creationId xmlns:a16="http://schemas.microsoft.com/office/drawing/2014/main" id="{288E50A6-F144-4AB0-AA1B-7137AD48AE70}"/>
              </a:ext>
            </a:extLst>
          </p:cNvPr>
          <p:cNvSpPr>
            <a:spLocks noGrp="1"/>
          </p:cNvSpPr>
          <p:nvPr>
            <p:ph sz="quarter" idx="1"/>
          </p:nvPr>
        </p:nvSpPr>
        <p:spPr>
          <a:xfrm>
            <a:off x="457199" y="1600200"/>
            <a:ext cx="8162145" cy="4873752"/>
          </a:xfrm>
        </p:spPr>
        <p:txBody>
          <a:bodyPr>
            <a:normAutofit/>
          </a:bodyPr>
          <a:lstStyle/>
          <a:p>
            <a:r>
              <a:rPr lang="en-US" altLang="en-US" sz="2000" dirty="0">
                <a:latin typeface="Calibri" pitchFamily="34" charset="0"/>
                <a:cs typeface="Calibri" pitchFamily="34" charset="0"/>
              </a:rPr>
              <a:t>Static methods cannot be declared abstract - </a:t>
            </a:r>
            <a:r>
              <a:rPr lang="en-US" altLang="en-US" sz="2000" b="1" dirty="0">
                <a:solidFill>
                  <a:srgbClr val="FF0000"/>
                </a:solidFill>
                <a:latin typeface="Calibri" pitchFamily="34" charset="0"/>
                <a:cs typeface="Calibri" pitchFamily="34" charset="0"/>
              </a:rPr>
              <a:t>Why?</a:t>
            </a:r>
          </a:p>
          <a:p>
            <a:endParaRPr lang="en-US" altLang="en-US" sz="2000" b="1" dirty="0">
              <a:solidFill>
                <a:srgbClr val="FF0000"/>
              </a:solidFill>
              <a:latin typeface="Calibri" pitchFamily="34" charset="0"/>
              <a:cs typeface="Calibri" pitchFamily="34" charset="0"/>
            </a:endParaRPr>
          </a:p>
          <a:p>
            <a:r>
              <a:rPr lang="en-US" sz="2000" dirty="0"/>
              <a:t>An </a:t>
            </a:r>
            <a:r>
              <a:rPr lang="en-US" sz="2000" b="1" dirty="0"/>
              <a:t>abstract method</a:t>
            </a:r>
            <a:r>
              <a:rPr lang="en-US" sz="2000" dirty="0"/>
              <a:t> is defined only so that it must be overridden in a subclass. </a:t>
            </a:r>
          </a:p>
          <a:p>
            <a:endParaRPr lang="en-US" sz="2000" dirty="0"/>
          </a:p>
          <a:p>
            <a:r>
              <a:rPr lang="en-US" sz="2000" dirty="0"/>
              <a:t>However, </a:t>
            </a:r>
            <a:r>
              <a:rPr lang="en-US" sz="2000" b="1" dirty="0"/>
              <a:t>static methods</a:t>
            </a:r>
            <a:r>
              <a:rPr lang="en-US" sz="2000" dirty="0"/>
              <a:t> can not be overridden because </a:t>
            </a:r>
            <a:r>
              <a:rPr lang="en-US" sz="2000" b="1" dirty="0"/>
              <a:t>static methods</a:t>
            </a:r>
            <a:r>
              <a:rPr lang="en-US" sz="2000" dirty="0"/>
              <a:t> belongs to a particular class and not to its instance.</a:t>
            </a:r>
          </a:p>
          <a:p>
            <a:endParaRPr lang="en-US" sz="2000" dirty="0"/>
          </a:p>
          <a:p>
            <a:r>
              <a:rPr lang="en-US" sz="2000" dirty="0"/>
              <a:t>Other words, a static method in an abstract class would belong to that class, and not the overriding class, so couldn't be used anyway.</a:t>
            </a:r>
          </a:p>
          <a:p>
            <a:endParaRPr lang="en-US" altLang="en-US" sz="2000" dirty="0">
              <a:latin typeface="Calibri" pitchFamily="34" charset="0"/>
              <a:cs typeface="Calibri" pitchFamily="34" charset="0"/>
            </a:endParaRPr>
          </a:p>
          <a:p>
            <a:pPr lvl="1"/>
            <a:endParaRPr lang="en-US" altLang="en-US" sz="2000" dirty="0">
              <a:latin typeface="Calibri" pitchFamily="34" charset="0"/>
              <a:cs typeface="Calibri" pitchFamily="34" charset="0"/>
            </a:endParaRPr>
          </a:p>
          <a:p>
            <a:pPr lvl="1"/>
            <a:endParaRPr lang="en-US" sz="2000" dirty="0">
              <a:latin typeface="Calibri" pitchFamily="34" charset="0"/>
              <a:cs typeface="Calibri" pitchFamily="34" charset="0"/>
            </a:endParaRPr>
          </a:p>
        </p:txBody>
      </p:sp>
      <p:sp>
        <p:nvSpPr>
          <p:cNvPr id="2" name="Slide Number Placeholder 1">
            <a:extLst>
              <a:ext uri="{FF2B5EF4-FFF2-40B4-BE49-F238E27FC236}">
                <a16:creationId xmlns:a16="http://schemas.microsoft.com/office/drawing/2014/main" id="{F86D4FE0-5D06-479B-B3DA-C59029DF2D6F}"/>
              </a:ext>
            </a:extLst>
          </p:cNvPr>
          <p:cNvSpPr>
            <a:spLocks noGrp="1"/>
          </p:cNvSpPr>
          <p:nvPr>
            <p:ph type="sldNum" sz="quarter" idx="15"/>
          </p:nvPr>
        </p:nvSpPr>
        <p:spPr/>
        <p:txBody>
          <a:bodyPr/>
          <a:lstStyle/>
          <a:p>
            <a:fld id="{C1929137-4854-4387-85BB-2F28C6B4B150}" type="slidenum">
              <a:rPr lang="en-US" smtClean="0"/>
              <a:pPr/>
              <a:t>8</a:t>
            </a:fld>
            <a:endParaRPr lang="en-US"/>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266" y="330927"/>
            <a:ext cx="1924294" cy="179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47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3A1AA-89CF-4265-881B-A364BF43DF26}"/>
              </a:ext>
            </a:extLst>
          </p:cNvPr>
          <p:cNvSpPr>
            <a:spLocks noGrp="1"/>
          </p:cNvSpPr>
          <p:nvPr>
            <p:ph type="title"/>
          </p:nvPr>
        </p:nvSpPr>
        <p:spPr/>
        <p:txBody>
          <a:bodyPr/>
          <a:lstStyle/>
          <a:p>
            <a:r>
              <a:rPr lang="en-US" dirty="0"/>
              <a:t>Questions 2</a:t>
            </a:r>
          </a:p>
        </p:txBody>
      </p:sp>
      <p:sp>
        <p:nvSpPr>
          <p:cNvPr id="6" name="Content Placeholder 5">
            <a:extLst>
              <a:ext uri="{FF2B5EF4-FFF2-40B4-BE49-F238E27FC236}">
                <a16:creationId xmlns:a16="http://schemas.microsoft.com/office/drawing/2014/main" id="{288E50A6-F144-4AB0-AA1B-7137AD48AE70}"/>
              </a:ext>
            </a:extLst>
          </p:cNvPr>
          <p:cNvSpPr>
            <a:spLocks noGrp="1"/>
          </p:cNvSpPr>
          <p:nvPr>
            <p:ph sz="quarter" idx="1"/>
          </p:nvPr>
        </p:nvSpPr>
        <p:spPr>
          <a:xfrm>
            <a:off x="457199" y="1600200"/>
            <a:ext cx="8162145" cy="4873752"/>
          </a:xfrm>
        </p:spPr>
        <p:txBody>
          <a:bodyPr>
            <a:normAutofit/>
          </a:bodyPr>
          <a:lstStyle/>
          <a:p>
            <a:r>
              <a:rPr lang="en-US" altLang="en-US" sz="2000" dirty="0">
                <a:latin typeface="Calibri" pitchFamily="34" charset="0"/>
                <a:cs typeface="Calibri" pitchFamily="34" charset="0"/>
              </a:rPr>
              <a:t>Constructors cannot be declared abstract - </a:t>
            </a:r>
            <a:r>
              <a:rPr lang="en-US" altLang="en-US" sz="2000" b="1" dirty="0">
                <a:solidFill>
                  <a:srgbClr val="FF0000"/>
                </a:solidFill>
                <a:latin typeface="Calibri" pitchFamily="34" charset="0"/>
                <a:cs typeface="Calibri" pitchFamily="34" charset="0"/>
              </a:rPr>
              <a:t>Why?</a:t>
            </a:r>
          </a:p>
          <a:p>
            <a:endParaRPr lang="en-US" altLang="en-US" sz="2000" b="1" dirty="0">
              <a:solidFill>
                <a:srgbClr val="FF0000"/>
              </a:solidFill>
              <a:latin typeface="Calibri" pitchFamily="34" charset="0"/>
              <a:cs typeface="Calibri" pitchFamily="34" charset="0"/>
            </a:endParaRPr>
          </a:p>
          <a:p>
            <a:r>
              <a:rPr lang="en-US" sz="2000" dirty="0"/>
              <a:t>First, the constructor (according to the Java Language Specification) can't be overridden.</a:t>
            </a:r>
          </a:p>
          <a:p>
            <a:endParaRPr lang="en-US" sz="2000" dirty="0"/>
          </a:p>
          <a:p>
            <a:r>
              <a:rPr lang="en-US" sz="2000" dirty="0"/>
              <a:t>Also, when you set a method as </a:t>
            </a:r>
            <a:r>
              <a:rPr lang="en-US" sz="2000" b="1" dirty="0"/>
              <a:t>abstract</a:t>
            </a:r>
            <a:r>
              <a:rPr lang="en-US" sz="2000" dirty="0"/>
              <a:t> it means: "The method doesn't have a body and it should be implemented in a child class." But the constructor is called implicitly when the </a:t>
            </a:r>
            <a:r>
              <a:rPr lang="en-US" sz="2000" b="1" dirty="0"/>
              <a:t>new</a:t>
            </a:r>
            <a:r>
              <a:rPr lang="en-US" sz="2000" dirty="0"/>
              <a:t> keyword is used so it can't lack a body.</a:t>
            </a:r>
          </a:p>
          <a:p>
            <a:endParaRPr lang="en-US" sz="2000" dirty="0"/>
          </a:p>
          <a:p>
            <a:r>
              <a:rPr lang="en-US" sz="2000" dirty="0"/>
              <a:t>Even if we didn’t use new keyword, as we mentioned before, the constructor of the parent class must be called from the child’s constructor before executing any code line, so it can’t be empty.</a:t>
            </a:r>
          </a:p>
          <a:p>
            <a:endParaRPr lang="en-US" sz="2000" dirty="0"/>
          </a:p>
          <a:p>
            <a:endParaRPr lang="en-US" altLang="en-US" sz="2000" b="1" dirty="0">
              <a:solidFill>
                <a:srgbClr val="FF0000"/>
              </a:solidFill>
              <a:latin typeface="Calibri" pitchFamily="34" charset="0"/>
              <a:cs typeface="Calibri" pitchFamily="34" charset="0"/>
            </a:endParaRPr>
          </a:p>
          <a:p>
            <a:endParaRPr lang="en-US" altLang="en-US" sz="2000" b="1" dirty="0">
              <a:solidFill>
                <a:srgbClr val="FF0000"/>
              </a:solidFill>
              <a:latin typeface="Calibri" pitchFamily="34" charset="0"/>
              <a:cs typeface="Calibri" pitchFamily="34" charset="0"/>
            </a:endParaRPr>
          </a:p>
          <a:p>
            <a:endParaRPr lang="en-US" altLang="en-US" sz="2000" dirty="0">
              <a:latin typeface="Calibri" pitchFamily="34" charset="0"/>
              <a:cs typeface="Calibri" pitchFamily="34" charset="0"/>
            </a:endParaRPr>
          </a:p>
          <a:p>
            <a:pPr lvl="1"/>
            <a:endParaRPr lang="en-US" altLang="en-US" sz="2000" dirty="0">
              <a:latin typeface="Calibri" pitchFamily="34" charset="0"/>
              <a:cs typeface="Calibri" pitchFamily="34" charset="0"/>
            </a:endParaRPr>
          </a:p>
          <a:p>
            <a:pPr lvl="1"/>
            <a:endParaRPr lang="en-US" sz="2000" dirty="0">
              <a:latin typeface="Calibri" pitchFamily="34" charset="0"/>
              <a:cs typeface="Calibri" pitchFamily="34" charset="0"/>
            </a:endParaRPr>
          </a:p>
        </p:txBody>
      </p:sp>
      <p:sp>
        <p:nvSpPr>
          <p:cNvPr id="2" name="Slide Number Placeholder 1">
            <a:extLst>
              <a:ext uri="{FF2B5EF4-FFF2-40B4-BE49-F238E27FC236}">
                <a16:creationId xmlns:a16="http://schemas.microsoft.com/office/drawing/2014/main" id="{F86D4FE0-5D06-479B-B3DA-C59029DF2D6F}"/>
              </a:ext>
            </a:extLst>
          </p:cNvPr>
          <p:cNvSpPr>
            <a:spLocks noGrp="1"/>
          </p:cNvSpPr>
          <p:nvPr>
            <p:ph type="sldNum" sz="quarter" idx="15"/>
          </p:nvPr>
        </p:nvSpPr>
        <p:spPr/>
        <p:txBody>
          <a:bodyPr/>
          <a:lstStyle/>
          <a:p>
            <a:fld id="{C1929137-4854-4387-85BB-2F28C6B4B150}" type="slidenum">
              <a:rPr lang="en-US" smtClean="0"/>
              <a:pPr/>
              <a:t>9</a:t>
            </a:fld>
            <a:endParaRPr lang="en-US"/>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266" y="330927"/>
            <a:ext cx="1924294" cy="179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9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11622</TotalTime>
  <Words>2260</Words>
  <Application>Microsoft Office PowerPoint</Application>
  <PresentationFormat>On-screen Show (4:3)</PresentationFormat>
  <Paragraphs>445</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Century Schoolbook</vt:lpstr>
      <vt:lpstr>verdana</vt:lpstr>
      <vt:lpstr>Wingdings</vt:lpstr>
      <vt:lpstr>Wingdings 2</vt:lpstr>
      <vt:lpstr>Oriel</vt:lpstr>
      <vt:lpstr>Object Oriented Programming using Java</vt:lpstr>
      <vt:lpstr>Project’s Idea submission</vt:lpstr>
      <vt:lpstr>Content</vt:lpstr>
      <vt:lpstr>Abstract methods  </vt:lpstr>
      <vt:lpstr>Example of Abstract class that has an abstract method </vt:lpstr>
      <vt:lpstr>Effect of Abstract methods</vt:lpstr>
      <vt:lpstr>Some Notes</vt:lpstr>
      <vt:lpstr>Questions 1</vt:lpstr>
      <vt:lpstr>Questions 2</vt:lpstr>
      <vt:lpstr>Polymorphism</vt:lpstr>
      <vt:lpstr>Compile time and runtime polymorphism</vt:lpstr>
      <vt:lpstr>Compile time and runtime polymorphism</vt:lpstr>
      <vt:lpstr>Compile time and runtime polymorphism</vt:lpstr>
      <vt:lpstr>Dynamic binding</vt:lpstr>
      <vt:lpstr>Dynamic binding example</vt:lpstr>
      <vt:lpstr>Type casting</vt:lpstr>
      <vt:lpstr>Type casting: upcasting</vt:lpstr>
      <vt:lpstr>Type casting: Downcasting</vt:lpstr>
      <vt:lpstr>Type casting: Downcasting</vt:lpstr>
      <vt:lpstr>InstanceOf keyword  </vt:lpstr>
      <vt:lpstr>InstanceOf keyword  </vt:lpstr>
      <vt:lpstr>Type casting: Downcasting</vt:lpstr>
      <vt:lpstr>InstanceOf keyword  </vt:lpstr>
      <vt:lpstr>questions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dc:title>
  <dc:creator>USER</dc:creator>
  <cp:lastModifiedBy>alaa@itgoals.com</cp:lastModifiedBy>
  <cp:revision>597</cp:revision>
  <dcterms:created xsi:type="dcterms:W3CDTF">2012-02-27T05:48:46Z</dcterms:created>
  <dcterms:modified xsi:type="dcterms:W3CDTF">2020-12-12T06:45:45Z</dcterms:modified>
</cp:coreProperties>
</file>