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2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1" r:id="rId15"/>
    <p:sldId id="322" r:id="rId16"/>
    <p:sldId id="268" r:id="rId17"/>
    <p:sldId id="323" r:id="rId18"/>
    <p:sldId id="269" r:id="rId19"/>
    <p:sldId id="32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19" r:id="rId47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a Sadik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171" autoAdjust="0"/>
  </p:normalViewPr>
  <p:slideViewPr>
    <p:cSldViewPr>
      <p:cViewPr varScale="1">
        <p:scale>
          <a:sx n="68" d="100"/>
          <a:sy n="68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D80EA91F-C590-4C14-836A-B539EE15AE41}" type="datetimeFigureOut">
              <a:rPr lang="en-US" smtClean="0">
                <a:uFillTx/>
              </a:rPr>
              <a:pPr/>
              <a:t>11/15/2020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CDCD0D7-D670-4DAE-98CC-5504F0B767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28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Output: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red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=Red</a:t>
            </a:r>
          </a:p>
          <a:p>
            <a:r>
              <a:rPr lang="en-GB" dirty="0">
                <a:uFillTx/>
              </a:rPr>
              <a:t>blue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=Blue</a:t>
            </a:r>
          </a:p>
          <a:p>
            <a:r>
              <a:rPr lang="en-GB" dirty="0">
                <a:uFillTx/>
              </a:rPr>
              <a:t>blue </a:t>
            </a:r>
            <a:r>
              <a:rPr lang="en-GB" dirty="0" err="1">
                <a:uFillTx/>
              </a:rPr>
              <a:t>color</a:t>
            </a:r>
            <a:r>
              <a:rPr lang="en-GB" dirty="0">
                <a:uFillTx/>
              </a:rPr>
              <a:t>=Red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32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43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CD0D7-D670-4DAE-98CC-5504F0B76720}" type="slidenum">
              <a:rPr lang="en-US" smtClean="0">
                <a:uFillTx/>
              </a:rPr>
              <a:pPr/>
              <a:t>45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>
                <a:uFillTx/>
              </a:rPr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3AF278-0A72-40EF-9D40-F60D59662A1A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FC93-A053-4439-A76A-A93C2DB5FB49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716-C7B3-40C1-ABFF-86EDA4922AAB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B01820-F669-4C46-B3DE-87ACC8180497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48B747-2F16-4333-A0B5-28C81F9C3D2F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3044-563E-4F45-8C7F-412E9FE87DC0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4C6D-54E7-4151-9EC7-C15D01A59AC6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uFillTx/>
              </a:defRPr>
            </a:lvl1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uFillTx/>
              </a:defRPr>
            </a:lvl1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A92F14-1798-4D0F-8409-73AFDE120D5E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A1D-4D99-475A-B0B1-0EED2BDF5EC3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D043A-1918-4DAC-B2C3-0B785E3F0DF9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>
                <a:uFillTx/>
              </a:defRPr>
            </a:lvl1pPr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uFillTx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E057DB-8468-4284-94E3-33236383BA12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uFillTx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>
                <a:uFillTx/>
              </a:rPr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uFillTx/>
              </a:defRPr>
            </a:lvl1pPr>
          </a:lstStyle>
          <a:p>
            <a:fld id="{FA8F7203-FA79-48DA-8851-D0C759F914BA}" type="datetime1">
              <a:rPr lang="en-US" smtClean="0">
                <a:uFillTx/>
              </a:rPr>
              <a:t>11/15/2020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uFillTx/>
              </a:defRPr>
            </a:lvl1pPr>
          </a:lstStyle>
          <a:p>
            <a:fld id="{70D327CD-9E6A-4401-9F81-E9F6E427EA86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uFillTx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uFillTx/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uFillTx/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uFillTx/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Object Oriented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Lab 4 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Methods (Static Methods)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uFillTx/>
              </a:rPr>
              <a:t>It is a method which </a:t>
            </a:r>
            <a:r>
              <a:rPr lang="en-GB" b="1" u="sng" dirty="0">
                <a:uFillTx/>
              </a:rPr>
              <a:t>belongs to the class</a:t>
            </a:r>
            <a:r>
              <a:rPr lang="en-GB" dirty="0">
                <a:uFillTx/>
              </a:rPr>
              <a:t> and not to the object(instance)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 access only static data</a:t>
            </a:r>
            <a:r>
              <a:rPr lang="en-GB" dirty="0">
                <a:uFillTx/>
              </a:rPr>
              <a:t>. It can not access non-static data (instance variables)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 call only other static methods</a:t>
            </a:r>
            <a:r>
              <a:rPr lang="en-GB" dirty="0">
                <a:uFillTx/>
              </a:rPr>
              <a:t> and can not call a non-static method from it.</a:t>
            </a:r>
          </a:p>
          <a:p>
            <a:r>
              <a:rPr lang="en-GB" dirty="0">
                <a:uFillTx/>
              </a:rPr>
              <a:t>A static method can be </a:t>
            </a:r>
            <a:r>
              <a:rPr lang="en-GB" b="1" u="sng" dirty="0">
                <a:uFillTx/>
              </a:rPr>
              <a:t>accessed directly by the class name</a:t>
            </a:r>
            <a:r>
              <a:rPr lang="en-GB" dirty="0">
                <a:uFillTx/>
              </a:rPr>
              <a:t> and doesn’t need any object</a:t>
            </a:r>
          </a:p>
          <a:p>
            <a:r>
              <a:rPr lang="en-GB" dirty="0">
                <a:uFillTx/>
              </a:rPr>
              <a:t>A static method </a:t>
            </a:r>
            <a:r>
              <a:rPr lang="en-GB" b="1" u="sng" dirty="0">
                <a:uFillTx/>
              </a:rPr>
              <a:t>cannot</a:t>
            </a:r>
            <a:r>
              <a:rPr lang="en-GB" dirty="0">
                <a:uFillTx/>
              </a:rPr>
              <a:t> refer to "this" or "super" keywords in anyway</a:t>
            </a:r>
          </a:p>
          <a:p>
            <a:r>
              <a:rPr lang="en-GB" dirty="0">
                <a:uFillTx/>
              </a:rPr>
              <a:t>The syntax for invoking static method is: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	</a:t>
            </a:r>
            <a:r>
              <a:rPr lang="en-US" dirty="0" err="1">
                <a:uFillTx/>
              </a:rPr>
              <a:t>ClassName.methodName</a:t>
            </a:r>
            <a:r>
              <a:rPr lang="en-US" dirty="0">
                <a:uFillTx/>
              </a:rPr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Calculate{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cube(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x*x*x;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result=</a:t>
            </a:r>
            <a:r>
              <a:rPr lang="en-GB" dirty="0" err="1">
                <a:uFillTx/>
              </a:rPr>
              <a:t>Calculate.cube</a:t>
            </a:r>
            <a:r>
              <a:rPr lang="en-GB" dirty="0">
                <a:uFillTx/>
              </a:rPr>
              <a:t>(5);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(result);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Example cont.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GB" dirty="0">
                <a:uFillTx/>
              </a:rPr>
              <a:t>Example {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a = 10;   // instance variable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b = 10;  // static variable (belongs to the class)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void </a:t>
            </a:r>
            <a:r>
              <a:rPr lang="en-GB" dirty="0" err="1">
                <a:uFillTx/>
              </a:rPr>
              <a:t>instanceMethod</a:t>
            </a:r>
            <a:r>
              <a:rPr lang="en-GB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a =a + 10;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b = b+1;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 err="1">
                <a:uFillTx/>
              </a:rPr>
              <a:t>staticMethod</a:t>
            </a:r>
            <a:r>
              <a:rPr lang="en-GB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b = b + 10;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a = a+1;		</a:t>
            </a:r>
            <a:endParaRPr lang="en-GB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438400" y="545618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uFillTx/>
              </a:rPr>
              <a:t>//Error .. Because static methods can’t modify non static data members</a:t>
            </a: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/>
                </a:solidFill>
                <a:uFillTx/>
              </a:rPr>
              <a:t>Instance method are methods which require an object of its class to be created before it can be called.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methods are the methods in Java that can    be called without creating an object of class.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/>
                </a:solidFill>
                <a:uFillTx/>
              </a:rPr>
              <a:t>Instance method is not with static keyword.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 is declared with static keyword.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5" y="1752600"/>
            <a:ext cx="626813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195388" y="3505200"/>
            <a:ext cx="5881687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195388" y="4781551"/>
            <a:ext cx="4138612" cy="857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2133600" y="3705225"/>
            <a:ext cx="838200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74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974"/>
            <a:ext cx="830155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/>
          </p:cNvSpPr>
          <p:nvPr/>
        </p:nvSpPr>
        <p:spPr>
          <a:xfrm>
            <a:off x="1066800" y="4953000"/>
            <a:ext cx="3276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066800" y="39624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09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methods exist as multiple copies depending on the number of instances created for that class.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 means which will exist as a single   copy for a class.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or non static methods are invoked by using object reference.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methods can be invoked by using class reference.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6062"/>
            <a:ext cx="7772400" cy="543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 smtClean="0"/>
              <a:t>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066800" y="4876800"/>
            <a:ext cx="6934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066800" y="3810000"/>
            <a:ext cx="4495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13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iii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</a:rPr>
              <a:t>Instance method can access static variables and static methods directly.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   Static methods can’t access instance methods and   instance variables directly.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9699"/>
            <a:ext cx="7620000" cy="536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</a:t>
            </a:r>
            <a:r>
              <a:rPr lang="en-US" dirty="0"/>
              <a:t>iii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562100" y="5257800"/>
            <a:ext cx="64389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533525" y="3276600"/>
            <a:ext cx="624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08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uFillTx/>
              </a:rPr>
              <a:t>Content</a:t>
            </a:r>
            <a:endParaRPr lang="en-US" dirty="0"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uFillTx/>
              </a:rPr>
              <a:t>Methods </a:t>
            </a:r>
            <a:endParaRPr lang="en-GB" dirty="0">
              <a:uFillTx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Method Types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Overloading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Parameter passing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uFillTx/>
              </a:rPr>
              <a:t>This </a:t>
            </a:r>
            <a:r>
              <a:rPr lang="en-GB" dirty="0" smtClean="0">
                <a:uFillTx/>
              </a:rPr>
              <a:t>keyword</a:t>
            </a:r>
          </a:p>
          <a:p>
            <a:r>
              <a:rPr lang="en-GB" b="1" dirty="0" smtClean="0">
                <a:uFillTx/>
              </a:rPr>
              <a:t>Hands </a:t>
            </a:r>
            <a:r>
              <a:rPr lang="en-GB" b="1" dirty="0" smtClean="0">
                <a:uFillTx/>
              </a:rPr>
              <a:t>On</a:t>
            </a:r>
            <a:endParaRPr lang="en-GB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2</a:t>
            </a:fld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Class Method vs instance method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GB" sz="2200" dirty="0">
                <a:uFillTx/>
              </a:rPr>
              <a:t>Example {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200" dirty="0">
                <a:uFillTx/>
              </a:rPr>
              <a:t> a = </a:t>
            </a:r>
            <a:r>
              <a:rPr lang="en-GB" sz="2200" dirty="0" smtClean="0">
                <a:uFillTx/>
              </a:rPr>
              <a:t>10;</a:t>
            </a: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sz="2200" dirty="0">
                <a:uFillTx/>
              </a:rPr>
              <a:t>b = 10;  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</a:t>
            </a: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void </a:t>
            </a:r>
            <a:r>
              <a:rPr lang="en-GB" sz="2200" dirty="0" err="1">
                <a:uFillTx/>
              </a:rPr>
              <a:t>instanceMethod</a:t>
            </a:r>
            <a:r>
              <a:rPr lang="en-GB" sz="2200" dirty="0">
                <a:uFillTx/>
              </a:rPr>
              <a:t>()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        a =a + 10;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}</a:t>
            </a:r>
          </a:p>
          <a:p>
            <a:pPr marL="0" indent="0">
              <a:buNone/>
            </a:pPr>
            <a:endParaRPr lang="en-GB" sz="2200" dirty="0">
              <a:uFillTx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200" dirty="0" err="1">
                <a:uFillTx/>
              </a:rPr>
              <a:t>staticMethod</a:t>
            </a:r>
            <a:r>
              <a:rPr lang="en-GB" sz="2200" dirty="0">
                <a:uFillTx/>
              </a:rPr>
              <a:t>(){</a:t>
            </a:r>
          </a:p>
          <a:p>
            <a:pPr marL="0" indent="0">
              <a:buNone/>
            </a:pPr>
            <a:r>
              <a:rPr lang="en-GB" sz="2200" dirty="0">
                <a:uFillTx/>
              </a:rPr>
              <a:t>        b = b + 10;		</a:t>
            </a:r>
            <a:endParaRPr lang="en-GB" sz="2200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sz="2200" dirty="0">
                <a:uFillTx/>
              </a:rPr>
              <a:t>    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1600200"/>
            <a:ext cx="4319016" cy="48737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{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Example </a:t>
            </a:r>
            <a:r>
              <a:rPr lang="en-GB" dirty="0" err="1">
                <a:uFillTx/>
              </a:rPr>
              <a:t>exmp</a:t>
            </a:r>
            <a:r>
              <a:rPr lang="en-GB" dirty="0">
                <a:uFillTx/>
              </a:rPr>
              <a:t> = new Example();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exmp.instanceMethod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exmp.a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Example.staticMethod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Example.b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exmp.staticMethod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exmp.b</a:t>
            </a:r>
            <a:r>
              <a:rPr lang="en-GB" dirty="0">
                <a:uFillTx/>
              </a:rPr>
              <a:t>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848600" y="289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20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13054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20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7825740" y="463296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uFillTx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Nehal\Desktop\6a00e54f8c25c988340167648e5a21970b-800w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177760"/>
            <a:ext cx="1587782" cy="15214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Let us practice .. Hands-on 1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(With Help)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sz="2000" dirty="0">
                <a:uFillTx/>
              </a:rPr>
              <a:t>Create a java class called </a:t>
            </a:r>
            <a:r>
              <a:rPr lang="en-US" sz="2000" b="1" u="sng" dirty="0">
                <a:uFillTx/>
              </a:rPr>
              <a:t>Student</a:t>
            </a:r>
            <a:r>
              <a:rPr lang="en-US" sz="2000" dirty="0">
                <a:uFillTx/>
              </a:rPr>
              <a:t> that has these attributes:</a:t>
            </a:r>
          </a:p>
          <a:p>
            <a:pPr lvl="1"/>
            <a:r>
              <a:rPr lang="en-US" sz="1700" u="sng" dirty="0" err="1">
                <a:uFillTx/>
              </a:rPr>
              <a:t>rollno</a:t>
            </a:r>
            <a:endParaRPr lang="en-US" sz="1700" dirty="0">
              <a:uFillTx/>
            </a:endParaRPr>
          </a:p>
          <a:p>
            <a:pPr lvl="1"/>
            <a:r>
              <a:rPr lang="en-US" sz="1700" u="sng" dirty="0">
                <a:uFillTx/>
              </a:rPr>
              <a:t>name</a:t>
            </a:r>
            <a:r>
              <a:rPr lang="en-US" sz="1700" dirty="0">
                <a:uFillTx/>
              </a:rPr>
              <a:t> </a:t>
            </a:r>
          </a:p>
          <a:p>
            <a:pPr lvl="1"/>
            <a:r>
              <a:rPr lang="en-US" sz="1700" u="sng" dirty="0">
                <a:uFillTx/>
              </a:rPr>
              <a:t>static college </a:t>
            </a:r>
            <a:r>
              <a:rPr lang="en-US" sz="1700" dirty="0">
                <a:uFillTx/>
              </a:rPr>
              <a:t>contains the value “ITS”</a:t>
            </a:r>
          </a:p>
          <a:p>
            <a:r>
              <a:rPr lang="en-US" sz="2000" dirty="0">
                <a:uFillTx/>
              </a:rPr>
              <a:t>Implement two methods in the class:</a:t>
            </a:r>
          </a:p>
          <a:p>
            <a:pPr lvl="1"/>
            <a:r>
              <a:rPr lang="en-US" sz="1700" dirty="0">
                <a:uFillTx/>
              </a:rPr>
              <a:t>A </a:t>
            </a:r>
            <a:r>
              <a:rPr lang="en-US" sz="1700" u="sng" dirty="0">
                <a:uFillTx/>
              </a:rPr>
              <a:t>static method </a:t>
            </a:r>
            <a:r>
              <a:rPr lang="en-US" sz="1700" dirty="0">
                <a:uFillTx/>
              </a:rPr>
              <a:t>that changes the value of the college to “BBDIT”</a:t>
            </a:r>
          </a:p>
          <a:p>
            <a:pPr lvl="1"/>
            <a:r>
              <a:rPr lang="en-US" sz="1700" dirty="0">
                <a:uFillTx/>
              </a:rPr>
              <a:t>A method to display the student’s information.</a:t>
            </a:r>
          </a:p>
          <a:p>
            <a:r>
              <a:rPr lang="en-US" sz="2000" dirty="0">
                <a:uFillTx/>
              </a:rPr>
              <a:t>In main: </a:t>
            </a:r>
          </a:p>
          <a:p>
            <a:pPr lvl="1"/>
            <a:r>
              <a:rPr lang="en-US" sz="1700" dirty="0">
                <a:uFillTx/>
              </a:rPr>
              <a:t>Create a new object and display its value</a:t>
            </a:r>
          </a:p>
          <a:p>
            <a:pPr lvl="1"/>
            <a:r>
              <a:rPr lang="en-US" sz="1700" dirty="0">
                <a:uFillTx/>
              </a:rPr>
              <a:t>Then change the name of the college using the implemented function and display the value of the object again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21</a:t>
            </a:fld>
            <a:endParaRPr lang="en-US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505200" y="59384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uFillTx/>
              </a:rPr>
              <a:t>20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solution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rollno</a:t>
            </a:r>
            <a:r>
              <a:rPr lang="en-GB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String name;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</a:t>
            </a:r>
            <a:r>
              <a:rPr lang="en-GB" dirty="0">
                <a:uFillTx/>
              </a:rPr>
              <a:t> String college = "ITS";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void </a:t>
            </a:r>
            <a:r>
              <a:rPr lang="en-GB" dirty="0">
                <a:uFillTx/>
              </a:rPr>
              <a:t>change(){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college = "BBDIT";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 Student(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r, String n){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  <a:r>
              <a:rPr lang="en-GB" dirty="0" err="1">
                <a:uFillTx/>
              </a:rPr>
              <a:t>rollno</a:t>
            </a:r>
            <a:r>
              <a:rPr lang="en-GB" dirty="0">
                <a:uFillTx/>
              </a:rPr>
              <a:t> = r;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name = n;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GB" dirty="0">
                <a:uFillTx/>
              </a:rPr>
              <a:t> display()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rollno</a:t>
            </a:r>
            <a:r>
              <a:rPr lang="en-GB" dirty="0">
                <a:uFillTx/>
              </a:rPr>
              <a:t>+" "+name+" "+college);}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958" y="1582994"/>
            <a:ext cx="4343400" cy="48737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GB" dirty="0" err="1">
                <a:uFillTx/>
              </a:rPr>
              <a:t>TestStaticMethod</a:t>
            </a:r>
            <a:r>
              <a:rPr lang="en-GB" dirty="0">
                <a:uFillTx/>
              </a:rPr>
              <a:t>{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Student s1 = new Student(111,“ali");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s1.display();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 err="1">
                <a:uFillTx/>
              </a:rPr>
              <a:t>Student.change</a:t>
            </a:r>
            <a:r>
              <a:rPr lang="en-GB" dirty="0">
                <a:uFillTx/>
              </a:rPr>
              <a:t>();//calling change method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Student s2 = new Student(222,“samy");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Student s3 = new Student(333,“sara");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s2.display();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s3.display();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s1.display();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6" name="Rectangle: Rounded Corners 5"/>
          <p:cNvSpPr>
            <a:spLocks/>
          </p:cNvSpPr>
          <p:nvPr/>
        </p:nvSpPr>
        <p:spPr>
          <a:xfrm>
            <a:off x="6324600" y="4800599"/>
            <a:ext cx="2224744" cy="147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111 </a:t>
            </a:r>
            <a:r>
              <a:rPr lang="en-US" dirty="0" err="1">
                <a:solidFill>
                  <a:schemeClr val="tx1"/>
                </a:solidFill>
                <a:uFillTx/>
              </a:rPr>
              <a:t>ali</a:t>
            </a:r>
            <a:r>
              <a:rPr lang="en-US" dirty="0">
                <a:solidFill>
                  <a:schemeClr val="tx1"/>
                </a:solidFill>
                <a:uFillTx/>
              </a:rPr>
              <a:t> ITS</a:t>
            </a:r>
          </a:p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222 </a:t>
            </a:r>
            <a:r>
              <a:rPr lang="en-US" dirty="0" err="1">
                <a:solidFill>
                  <a:schemeClr val="tx1"/>
                </a:solidFill>
                <a:uFillTx/>
              </a:rPr>
              <a:t>samy</a:t>
            </a:r>
            <a:r>
              <a:rPr lang="en-US" dirty="0">
                <a:solidFill>
                  <a:schemeClr val="tx1"/>
                </a:solidFill>
                <a:uFillTx/>
              </a:rPr>
              <a:t> BBDIT</a:t>
            </a:r>
          </a:p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333 </a:t>
            </a:r>
            <a:r>
              <a:rPr lang="en-US" dirty="0" err="1">
                <a:solidFill>
                  <a:schemeClr val="tx1"/>
                </a:solidFill>
                <a:uFillTx/>
              </a:rPr>
              <a:t>sara</a:t>
            </a:r>
            <a:r>
              <a:rPr lang="en-US" dirty="0">
                <a:solidFill>
                  <a:schemeClr val="tx1"/>
                </a:solidFill>
                <a:uFillTx/>
              </a:rPr>
              <a:t> BBDIT</a:t>
            </a:r>
          </a:p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111 </a:t>
            </a:r>
            <a:r>
              <a:rPr lang="en-US" dirty="0" err="1">
                <a:solidFill>
                  <a:schemeClr val="tx1"/>
                </a:solidFill>
                <a:uFillTx/>
              </a:rPr>
              <a:t>ali</a:t>
            </a:r>
            <a:r>
              <a:rPr lang="en-US" dirty="0">
                <a:solidFill>
                  <a:schemeClr val="tx1"/>
                </a:solidFill>
                <a:uFillTx/>
              </a:rPr>
              <a:t> BBDIT</a:t>
            </a:r>
            <a:endParaRPr lang="en-GB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overloading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If a class has multiple methods having </a:t>
            </a:r>
            <a:r>
              <a:rPr lang="en-GB" u="sng" dirty="0">
                <a:uFillTx/>
              </a:rPr>
              <a:t>same name</a:t>
            </a:r>
            <a:r>
              <a:rPr lang="en-GB" dirty="0">
                <a:uFillTx/>
              </a:rPr>
              <a:t> but </a:t>
            </a:r>
            <a:r>
              <a:rPr lang="en-GB" u="sng" dirty="0">
                <a:uFillTx/>
              </a:rPr>
              <a:t>different in parameters</a:t>
            </a:r>
            <a:r>
              <a:rPr lang="en-GB" dirty="0">
                <a:uFillTx/>
              </a:rPr>
              <a:t>, it is known as </a:t>
            </a:r>
            <a:r>
              <a:rPr lang="en-GB" b="1" dirty="0">
                <a:uFillTx/>
              </a:rPr>
              <a:t>Method Overloading</a:t>
            </a:r>
            <a:r>
              <a:rPr lang="en-GB" dirty="0">
                <a:uFillTx/>
              </a:rPr>
              <a:t>.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There are two ways to overload a method in java</a:t>
            </a:r>
          </a:p>
          <a:p>
            <a:pPr lvl="1"/>
            <a:r>
              <a:rPr lang="en-GB" dirty="0">
                <a:uFillTx/>
              </a:rPr>
              <a:t>By changing number of arguments</a:t>
            </a:r>
          </a:p>
          <a:p>
            <a:pPr lvl="1"/>
            <a:r>
              <a:rPr lang="en-GB" dirty="0">
                <a:uFillTx/>
              </a:rPr>
              <a:t>By changing the data type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23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Method Overloading: changing no.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Adder{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b,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c){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a+b+c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TestOverloading1{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){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(11,11));  	</a:t>
            </a:r>
            <a:endParaRPr lang="en-GB" dirty="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(11,11,11));  	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24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172200" y="4343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//22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91300" y="4789539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//33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Method Overloading: changing data type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Adder{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a,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double </a:t>
            </a:r>
            <a:r>
              <a:rPr lang="en-GB" dirty="0">
                <a:uFillTx/>
              </a:rPr>
              <a:t>add(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double</a:t>
            </a:r>
            <a:r>
              <a:rPr lang="en-GB" dirty="0">
                <a:uFillTx/>
              </a:rPr>
              <a:t> a,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double</a:t>
            </a:r>
            <a:r>
              <a:rPr lang="en-GB" dirty="0">
                <a:uFillTx/>
              </a:rPr>
              <a:t> b){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a+b</a:t>
            </a:r>
            <a:r>
              <a:rPr lang="en-GB" dirty="0">
                <a:uFillTx/>
              </a:rPr>
              <a:t>;}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TestOverloading2{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){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(11,11));  </a:t>
            </a:r>
          </a:p>
          <a:p>
            <a:pPr marL="0" indent="0">
              <a:buNone/>
            </a:pP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Adder.add</a:t>
            </a:r>
            <a:r>
              <a:rPr lang="en-GB" dirty="0">
                <a:uFillTx/>
              </a:rPr>
              <a:t>(12.3,12.6)); 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25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096000" y="4267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//22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515100" y="4830762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//24.9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Constructor overloading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68275" indent="-168275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 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0;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0;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null;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    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</a:t>
            </a:r>
          </a:p>
          <a:p>
            <a:pPr marL="228600" indent="-228600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Rectangle(int l, int w)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w;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null;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</a:t>
            </a:r>
          </a:p>
          <a:p>
            <a:pPr marL="228600" indent="-228600"/>
            <a:r>
              <a:rPr lang="en-US" dirty="0">
                <a:solidFill>
                  <a:schemeClr val="accent2"/>
                </a:solidFill>
                <a:uFillTx/>
              </a:rPr>
              <a:t>public</a:t>
            </a:r>
            <a:r>
              <a:rPr lang="en-US" dirty="0">
                <a:uFillTx/>
              </a:rPr>
              <a:t> Rectangle(Rectangle r)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</a:t>
            </a:r>
            <a:r>
              <a:rPr lang="en-US" dirty="0" err="1">
                <a:uFillTx/>
              </a:rPr>
              <a:t>len</a:t>
            </a:r>
            <a:r>
              <a:rPr lang="en-US" dirty="0">
                <a:uFillTx/>
              </a:rPr>
              <a:t> = </a:t>
            </a:r>
            <a:r>
              <a:rPr lang="en-US" dirty="0" err="1">
                <a:uFillTx/>
              </a:rPr>
              <a:t>r.len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width = </a:t>
            </a:r>
            <a:r>
              <a:rPr lang="en-US" dirty="0" err="1">
                <a:uFillTx/>
              </a:rPr>
              <a:t>r.width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    color = </a:t>
            </a:r>
            <a:r>
              <a:rPr lang="en-US" dirty="0" err="1">
                <a:uFillTx/>
              </a:rPr>
              <a:t>r.color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    }</a:t>
            </a: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i="1" dirty="0">
                <a:uFillTx/>
              </a:rPr>
              <a:t>Parameters </a:t>
            </a:r>
            <a:r>
              <a:rPr lang="en-GB" dirty="0">
                <a:uFillTx/>
              </a:rPr>
              <a:t>are the list of variables in the method declaration. </a:t>
            </a:r>
          </a:p>
          <a:p>
            <a:r>
              <a:rPr lang="en-GB" i="1" dirty="0">
                <a:uFillTx/>
              </a:rPr>
              <a:t>Arguments </a:t>
            </a:r>
            <a:r>
              <a:rPr lang="en-GB" dirty="0">
                <a:uFillTx/>
              </a:rPr>
              <a:t>are the actual values that are passed in when the method is </a:t>
            </a:r>
            <a:r>
              <a:rPr lang="en-GB" b="1" dirty="0">
                <a:uFillTx/>
              </a:rPr>
              <a:t>invoked</a:t>
            </a:r>
            <a:r>
              <a:rPr lang="en-GB" dirty="0">
                <a:uFillTx/>
              </a:rPr>
              <a:t>.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Calculate{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static int </a:t>
            </a:r>
            <a:r>
              <a:rPr lang="en-GB" dirty="0">
                <a:uFillTx/>
              </a:rPr>
              <a:t>cube(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GB" dirty="0">
                <a:uFillTx/>
              </a:rPr>
              <a:t> x*x*x;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result=</a:t>
            </a:r>
            <a:r>
              <a:rPr lang="en-GB" dirty="0" err="1">
                <a:uFillTx/>
              </a:rPr>
              <a:t>Calculate.cube</a:t>
            </a:r>
            <a:r>
              <a:rPr lang="en-GB" dirty="0">
                <a:uFillTx/>
              </a:rPr>
              <a:t>(5);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(result);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  <a:p>
            <a:pPr algn="just">
              <a:spcBef>
                <a:spcPct val="0"/>
              </a:spcBef>
            </a:pPr>
            <a:endParaRPr lang="en-US" alt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27</a:t>
            </a:fld>
            <a:endParaRPr lang="en-US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924300" y="4876800"/>
            <a:ext cx="533400" cy="37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514600" y="3124200"/>
            <a:ext cx="914400" cy="494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33528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5105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40386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Parameter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120148" y="4920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uFillTx/>
              </a:rPr>
              <a:t>Argument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Parameters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82000" cy="51054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uFillTx/>
              </a:rPr>
              <a:t>Data types in Java:</a:t>
            </a:r>
          </a:p>
          <a:p>
            <a:pPr lvl="1"/>
            <a:r>
              <a:rPr lang="en-GB" b="1" u="sng" dirty="0">
                <a:uFillTx/>
              </a:rPr>
              <a:t>Primitive data types</a:t>
            </a:r>
            <a:r>
              <a:rPr lang="en-GB" dirty="0">
                <a:uFillTx/>
              </a:rPr>
              <a:t>, such as doubles, floats, and integers, </a:t>
            </a:r>
          </a:p>
          <a:p>
            <a:pPr lvl="1"/>
            <a:r>
              <a:rPr lang="en-GB" b="1" u="sng" dirty="0">
                <a:uFillTx/>
              </a:rPr>
              <a:t>Reference data types</a:t>
            </a:r>
            <a:r>
              <a:rPr lang="en-GB" dirty="0">
                <a:uFillTx/>
              </a:rPr>
              <a:t>, such as objects and arrays.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Primitive data types when passed as arguments, they  are passed by </a:t>
            </a:r>
            <a:r>
              <a:rPr lang="en-GB" u="sng" dirty="0">
                <a:uFillTx/>
              </a:rPr>
              <a:t>value</a:t>
            </a:r>
            <a:r>
              <a:rPr lang="en-GB" dirty="0">
                <a:uFillTx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>
              <a:uFillTx/>
            </a:endParaRPr>
          </a:p>
          <a:p>
            <a:pPr>
              <a:spcAft>
                <a:spcPts val="600"/>
              </a:spcAft>
            </a:pPr>
            <a:r>
              <a:rPr lang="en-US" dirty="0">
                <a:uFillTx/>
              </a:rPr>
              <a:t>In case of reference data types, </a:t>
            </a:r>
            <a:r>
              <a:rPr lang="en-US" u="sng" dirty="0">
                <a:uFillTx/>
              </a:rPr>
              <a:t>a copy of their references are passed not their actual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by value example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class </a:t>
            </a:r>
            <a:r>
              <a:rPr lang="en-GB" dirty="0">
                <a:uFillTx/>
              </a:rPr>
              <a:t>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 = 5;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change(x);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change(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	x = 10;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572000" y="5562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uFillTx/>
              </a:rPr>
              <a:t>Output = 5</a:t>
            </a:r>
            <a:endParaRPr lang="en-GB" sz="20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Declaration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3</a:t>
            </a:fld>
            <a:endParaRPr lang="en-GB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4114800" y="30115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uFillTx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3011556"/>
            <a:ext cx="7467600" cy="34623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uFillTx/>
              </a:rPr>
              <a:t>Public static int </a:t>
            </a:r>
            <a:r>
              <a:rPr lang="en-US" dirty="0" err="1">
                <a:uFillTx/>
              </a:rPr>
              <a:t>myMethod</a:t>
            </a:r>
            <a:r>
              <a:rPr lang="en-US" dirty="0">
                <a:uFillTx/>
              </a:rPr>
              <a:t>(</a:t>
            </a:r>
            <a:r>
              <a:rPr lang="en-US" dirty="0">
                <a:solidFill>
                  <a:srgbClr val="002060"/>
                </a:solidFill>
                <a:uFillTx/>
              </a:rPr>
              <a:t>int</a:t>
            </a:r>
            <a:r>
              <a:rPr lang="en-US" dirty="0">
                <a:uFillTx/>
              </a:rPr>
              <a:t> a, </a:t>
            </a:r>
            <a:r>
              <a:rPr lang="en-US" dirty="0">
                <a:solidFill>
                  <a:srgbClr val="002060"/>
                </a:solidFill>
                <a:uFillTx/>
              </a:rPr>
              <a:t>int</a:t>
            </a:r>
            <a:r>
              <a:rPr lang="en-US" dirty="0">
                <a:uFillTx/>
              </a:rPr>
              <a:t> b){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	//body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  <a:endParaRPr lang="en-GB" dirty="0">
              <a:uFillTx/>
            </a:endParaRPr>
          </a:p>
        </p:txBody>
      </p:sp>
      <p:sp>
        <p:nvSpPr>
          <p:cNvPr id="13" name="Speech Bubble: Rectangle with Corners Rounded 12"/>
          <p:cNvSpPr>
            <a:spLocks/>
          </p:cNvSpPr>
          <p:nvPr/>
        </p:nvSpPr>
        <p:spPr>
          <a:xfrm>
            <a:off x="876299" y="1988869"/>
            <a:ext cx="1295400" cy="451456"/>
          </a:xfrm>
          <a:prstGeom prst="wedgeRoundRectCallout">
            <a:avLst>
              <a:gd name="adj1" fmla="val 34180"/>
              <a:gd name="adj2" fmla="val 497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Modifiers</a:t>
            </a:r>
          </a:p>
        </p:txBody>
      </p:sp>
      <p:sp>
        <p:nvSpPr>
          <p:cNvPr id="14" name="Left Brace 13"/>
          <p:cNvSpPr>
            <a:spLocks/>
          </p:cNvSpPr>
          <p:nvPr/>
        </p:nvSpPr>
        <p:spPr>
          <a:xfrm rot="5246995">
            <a:off x="1217675" y="2341106"/>
            <a:ext cx="6126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5" name="Speech Bubble: Rectangle with Corners Rounded 14"/>
          <p:cNvSpPr>
            <a:spLocks/>
          </p:cNvSpPr>
          <p:nvPr/>
        </p:nvSpPr>
        <p:spPr>
          <a:xfrm>
            <a:off x="2018957" y="2236558"/>
            <a:ext cx="1295400" cy="652726"/>
          </a:xfrm>
          <a:prstGeom prst="wedgeRoundRectCallout">
            <a:avLst>
              <a:gd name="adj1" fmla="val -11361"/>
              <a:gd name="adj2" fmla="val 954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Return Type</a:t>
            </a:r>
          </a:p>
        </p:txBody>
      </p:sp>
      <p:sp>
        <p:nvSpPr>
          <p:cNvPr id="16" name="Speech Bubble: Rectangle with Corners Rounded 15"/>
          <p:cNvSpPr>
            <a:spLocks/>
          </p:cNvSpPr>
          <p:nvPr/>
        </p:nvSpPr>
        <p:spPr>
          <a:xfrm>
            <a:off x="3467100" y="1988869"/>
            <a:ext cx="1295400" cy="574052"/>
          </a:xfrm>
          <a:prstGeom prst="wedgeRoundRectCallout">
            <a:avLst>
              <a:gd name="adj1" fmla="val 2302"/>
              <a:gd name="adj2" fmla="val 1510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Method’s Name</a:t>
            </a:r>
          </a:p>
        </p:txBody>
      </p:sp>
      <p:sp>
        <p:nvSpPr>
          <p:cNvPr id="17" name="Speech Bubble: Rectangle with Corners Rounded 16"/>
          <p:cNvSpPr>
            <a:spLocks/>
          </p:cNvSpPr>
          <p:nvPr/>
        </p:nvSpPr>
        <p:spPr>
          <a:xfrm>
            <a:off x="5181944" y="1866272"/>
            <a:ext cx="1599855" cy="657311"/>
          </a:xfrm>
          <a:prstGeom prst="wedgeRoundRectCallout">
            <a:avLst>
              <a:gd name="adj1" fmla="val -1385"/>
              <a:gd name="adj2" fmla="val 1196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uFillTx/>
              </a:rPr>
              <a:t> Parameter’s list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6299" y="3429000"/>
            <a:ext cx="21235" cy="1099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152399" y="4800600"/>
            <a:ext cx="135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Private</a:t>
            </a:r>
          </a:p>
          <a:p>
            <a:r>
              <a:rPr lang="en-US" dirty="0">
                <a:uFillTx/>
              </a:rPr>
              <a:t>Protected</a:t>
            </a:r>
          </a:p>
          <a:p>
            <a:r>
              <a:rPr lang="en-US" dirty="0">
                <a:solidFill>
                  <a:srgbClr val="FF0000"/>
                </a:solidFill>
                <a:uFillTx/>
              </a:rPr>
              <a:t>[Optional]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47020" y="3460515"/>
            <a:ext cx="21235" cy="1099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1323120" y="4832115"/>
            <a:ext cx="135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final</a:t>
            </a:r>
          </a:p>
          <a:p>
            <a:r>
              <a:rPr lang="en-US" dirty="0">
                <a:uFillTx/>
              </a:rPr>
              <a:t>abstract</a:t>
            </a:r>
          </a:p>
          <a:p>
            <a:r>
              <a:rPr lang="en-US" dirty="0">
                <a:solidFill>
                  <a:srgbClr val="FF0000"/>
                </a:solidFill>
                <a:uFillTx/>
              </a:rPr>
              <a:t>[Optional]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an object example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) { x =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;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// t is a reference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 t =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dirty="0">
                <a:uFillTx/>
              </a:rPr>
              <a:t> Test(5);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change(t);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t.x</a:t>
            </a:r>
            <a:r>
              <a:rPr lang="en-GB" dirty="0">
                <a:uFillTx/>
              </a:rPr>
              <a:t>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795677"/>
            <a:ext cx="4648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change(Test 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ts.x</a:t>
            </a:r>
            <a:r>
              <a:rPr lang="en-GB" sz="2000" dirty="0">
                <a:uFillTx/>
              </a:rPr>
              <a:t> = 10;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 </a:t>
            </a:r>
          </a:p>
          <a:p>
            <a:pPr marL="0" indent="0">
              <a:buFont typeface="Wingdings"/>
              <a:buNone/>
            </a:pPr>
            <a:endParaRPr lang="en-GB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257800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410200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5</a:t>
            </a:r>
            <a:endParaRPr lang="en-GB" b="1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257800" y="4227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0x100</a:t>
            </a:r>
            <a:endParaRPr lang="en-GB" dirty="0">
              <a:uFillTx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391150" y="46285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10</a:t>
            </a:r>
            <a:endParaRPr lang="en-GB" b="1" dirty="0">
              <a:uFillTx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2578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t</a:t>
            </a:r>
            <a:endParaRPr lang="en-GB" b="1" dirty="0">
              <a:uFillTx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562600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5981700" y="5835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uFillTx/>
              </a:rPr>
              <a:t>ts</a:t>
            </a:r>
            <a:endParaRPr lang="en-GB" b="1" dirty="0">
              <a:uFillTx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943600" y="5105400"/>
            <a:ext cx="34290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/>
          </p:cNvSpPr>
          <p:nvPr/>
        </p:nvSpPr>
        <p:spPr>
          <a:xfrm>
            <a:off x="1447800" y="4997930"/>
            <a:ext cx="25146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362700" y="2971800"/>
            <a:ext cx="11811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543800" y="1795677"/>
            <a:ext cx="10668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47800" y="5299315"/>
            <a:ext cx="1257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10" grpId="0"/>
      <p:bldP spid="11" grpId="0"/>
      <p:bldP spid="14" grpId="0"/>
      <p:bldP spid="16" grpId="0" animBg="1"/>
      <p:bldP spid="16" grpId="1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Passing an object example </a:t>
            </a:r>
            <a:r>
              <a:rPr lang="en-US" dirty="0" err="1">
                <a:uFillTx/>
              </a:rPr>
              <a:t>i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672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Test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x;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) { x = </a:t>
            </a:r>
            <a:r>
              <a:rPr lang="en-GB" dirty="0" err="1">
                <a:uFillTx/>
              </a:rPr>
              <a:t>i</a:t>
            </a:r>
            <a:r>
              <a:rPr lang="en-GB" dirty="0">
                <a:uFillTx/>
              </a:rPr>
              <a:t>;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dirty="0">
                <a:uFillTx/>
              </a:rPr>
              <a:t> Main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{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// t is a reference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Test t =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dirty="0">
                <a:uFillTx/>
              </a:rPr>
              <a:t> Test(5);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change(t);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</a:t>
            </a:r>
            <a:r>
              <a:rPr lang="en-GB" dirty="0" err="1">
                <a:uFillTx/>
              </a:rPr>
              <a:t>t.x</a:t>
            </a:r>
            <a:r>
              <a:rPr lang="en-GB" dirty="0">
                <a:uFillTx/>
              </a:rPr>
              <a:t>);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 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795677"/>
            <a:ext cx="4648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change(Test 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{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</a:t>
            </a:r>
            <a:r>
              <a:rPr lang="en-GB" sz="2000" dirty="0">
                <a:uFillTx/>
              </a:rPr>
              <a:t> =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GB" sz="2000" dirty="0">
                <a:uFillTx/>
              </a:rPr>
              <a:t> Test(5);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	</a:t>
            </a:r>
            <a:r>
              <a:rPr lang="en-GB" sz="2000" dirty="0" err="1">
                <a:uFillTx/>
              </a:rPr>
              <a:t>ts.x</a:t>
            </a:r>
            <a:r>
              <a:rPr lang="en-GB" sz="2000" dirty="0">
                <a:uFillTx/>
              </a:rPr>
              <a:t> = 10;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 </a:t>
            </a:r>
          </a:p>
          <a:p>
            <a:pPr marL="0" indent="0">
              <a:buFont typeface="Wingdings"/>
              <a:buNone/>
            </a:pPr>
            <a:endParaRPr lang="en-GB" dirty="0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257800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410200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5</a:t>
            </a:r>
            <a:endParaRPr lang="en-GB" b="1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257800" y="4227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0x100</a:t>
            </a:r>
            <a:endParaRPr lang="en-GB" dirty="0">
              <a:uFillTx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2578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t</a:t>
            </a:r>
            <a:endParaRPr lang="en-GB" b="1" dirty="0">
              <a:uFillTx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562600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5981700" y="5835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uFillTx/>
              </a:rPr>
              <a:t>ts</a:t>
            </a:r>
            <a:endParaRPr lang="en-GB" b="1" dirty="0">
              <a:uFillTx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943600" y="5105400"/>
            <a:ext cx="34290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/>
          </p:cNvSpPr>
          <p:nvPr/>
        </p:nvSpPr>
        <p:spPr>
          <a:xfrm>
            <a:off x="1447800" y="4997930"/>
            <a:ext cx="25146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362700" y="2597631"/>
            <a:ext cx="2019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543800" y="1795677"/>
            <a:ext cx="10668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447800" y="5299315"/>
            <a:ext cx="1257300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6685581" y="45720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757416" y="41939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0x200</a:t>
            </a:r>
            <a:endParaRPr lang="en-GB" dirty="0">
              <a:uFillTx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286500" y="5162518"/>
            <a:ext cx="470916" cy="67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/>
          </p:cNvSpPr>
          <p:nvPr/>
        </p:nvSpPr>
        <p:spPr>
          <a:xfrm>
            <a:off x="6362700" y="2971800"/>
            <a:ext cx="1232916" cy="37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6837981" y="4654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10</a:t>
            </a:r>
            <a:endParaRPr lang="en-GB" b="1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4" grpId="0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US" dirty="0">
                <a:uFillTx/>
              </a:rPr>
              <a:t>Balloon {</a:t>
            </a:r>
          </a:p>
          <a:p>
            <a:pPr marL="0" indent="0">
              <a:buNone/>
            </a:pPr>
            <a:endParaRPr lang="en-US" dirty="0"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private</a:t>
            </a:r>
            <a:r>
              <a:rPr lang="en-US" dirty="0">
                <a:uFillTx/>
              </a:rPr>
              <a:t> String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Balloon(String c){		color=c;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String </a:t>
            </a:r>
            <a:r>
              <a:rPr lang="en-US" dirty="0" err="1">
                <a:uFillTx/>
              </a:rPr>
              <a:t>getColor</a:t>
            </a:r>
            <a:r>
              <a:rPr lang="en-US" dirty="0">
                <a:uFillTx/>
              </a:rPr>
              <a:t>()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return</a:t>
            </a:r>
            <a:r>
              <a:rPr lang="en-US" dirty="0">
                <a:uFillTx/>
              </a:rPr>
              <a:t>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endParaRPr lang="en-US" dirty="0"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public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setColor</a:t>
            </a:r>
            <a:r>
              <a:rPr lang="en-US" dirty="0">
                <a:uFillTx/>
              </a:rPr>
              <a:t>(String color) {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	</a:t>
            </a:r>
            <a:r>
              <a:rPr lang="en-US" dirty="0" err="1" smtClean="0">
                <a:uFillTx/>
              </a:rPr>
              <a:t>this.color</a:t>
            </a:r>
            <a:r>
              <a:rPr lang="en-US" dirty="0" smtClean="0">
                <a:uFillTx/>
              </a:rPr>
              <a:t> </a:t>
            </a:r>
            <a:r>
              <a:rPr lang="en-US" dirty="0">
                <a:uFillTx/>
              </a:rPr>
              <a:t>= color;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32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17638"/>
            <a:ext cx="44958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public class </a:t>
            </a:r>
            <a:r>
              <a:rPr lang="en-US" sz="1400" dirty="0">
                <a:uFillTx/>
              </a:rPr>
              <a:t>Test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 </a:t>
            </a:r>
            <a:r>
              <a:rPr lang="en-US" sz="1400" dirty="0">
                <a:uFillTx/>
              </a:rPr>
              <a:t>main(String[] </a:t>
            </a:r>
            <a:r>
              <a:rPr lang="en-US" sz="1400" dirty="0" err="1">
                <a:uFillTx/>
              </a:rPr>
              <a:t>args</a:t>
            </a:r>
            <a:r>
              <a:rPr lang="en-US" sz="1400" dirty="0">
                <a:uFillTx/>
              </a:rPr>
              <a:t>) {</a:t>
            </a:r>
          </a:p>
          <a:p>
            <a:pPr marL="0" indent="0">
              <a:buNone/>
            </a:pPr>
            <a:endParaRPr lang="en-US" sz="1400" dirty="0">
              <a:uFillTx/>
            </a:endParaRPr>
          </a:p>
          <a:p>
            <a:pPr marL="0" indent="0">
              <a:buNone/>
            </a:pPr>
            <a:r>
              <a:rPr lang="en-US" sz="1400" dirty="0">
                <a:uFillTx/>
              </a:rPr>
              <a:t>Balloon red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Balloon("Red");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Balloon blue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Balloon("Blue"); 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("red color="+</a:t>
            </a:r>
            <a:r>
              <a:rPr lang="en-US" sz="1400" dirty="0" err="1">
                <a:uFillTx/>
              </a:rPr>
              <a:t>red.getColor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("blue color="+</a:t>
            </a:r>
            <a:r>
              <a:rPr lang="en-US" sz="1400" dirty="0" err="1">
                <a:uFillTx/>
              </a:rPr>
              <a:t>blue.getColor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foo(blue);</a:t>
            </a:r>
          </a:p>
          <a:p>
            <a:pPr marL="0" indent="0">
              <a:buNone/>
            </a:pPr>
            <a:r>
              <a:rPr lang="en-US" sz="1400" dirty="0" err="1">
                <a:uFillTx/>
              </a:rPr>
              <a:t>System.out.println</a:t>
            </a:r>
            <a:r>
              <a:rPr lang="en-US" sz="1400" dirty="0">
                <a:uFillTx/>
              </a:rPr>
              <a:t>("blue color="+</a:t>
            </a:r>
            <a:r>
              <a:rPr lang="en-US" sz="1400" dirty="0" err="1">
                <a:uFillTx/>
              </a:rPr>
              <a:t>blue.getColor</a:t>
            </a:r>
            <a:r>
              <a:rPr lang="en-US" sz="1400" dirty="0">
                <a:uFillTx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}</a:t>
            </a:r>
          </a:p>
          <a:p>
            <a:pPr marL="0" indent="0">
              <a:buNone/>
            </a:pPr>
            <a:endParaRPr lang="en-US" sz="1400" dirty="0">
              <a:uFillTx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private static void </a:t>
            </a:r>
            <a:r>
              <a:rPr lang="en-US" sz="1400" dirty="0">
                <a:uFillTx/>
              </a:rPr>
              <a:t>foo(Balloon balloon)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{</a:t>
            </a:r>
          </a:p>
          <a:p>
            <a:pPr marL="288925" indent="0">
              <a:buNone/>
            </a:pPr>
            <a:r>
              <a:rPr lang="en-US" sz="1400" dirty="0" err="1">
                <a:uFillTx/>
              </a:rPr>
              <a:t>balloon.setColor</a:t>
            </a:r>
            <a:r>
              <a:rPr lang="en-US" sz="1400" dirty="0">
                <a:uFillTx/>
              </a:rPr>
              <a:t>("Red"); </a:t>
            </a:r>
          </a:p>
          <a:p>
            <a:pPr marL="288925" indent="0">
              <a:buNone/>
            </a:pPr>
            <a:r>
              <a:rPr lang="en-US" sz="1400" dirty="0">
                <a:uFillTx/>
              </a:rPr>
              <a:t>balloon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Tx/>
              </a:rPr>
              <a:t>new</a:t>
            </a:r>
            <a:r>
              <a:rPr lang="en-US" sz="1400" dirty="0">
                <a:uFillTx/>
              </a:rPr>
              <a:t> Balloon("Green"); </a:t>
            </a:r>
          </a:p>
          <a:p>
            <a:pPr marL="288925" indent="0">
              <a:buNone/>
            </a:pPr>
            <a:r>
              <a:rPr lang="en-US" sz="1400" dirty="0" err="1">
                <a:uFillTx/>
              </a:rPr>
              <a:t>balloon.setColor</a:t>
            </a:r>
            <a:r>
              <a:rPr lang="en-US" sz="1400" dirty="0">
                <a:uFillTx/>
              </a:rPr>
              <a:t>("Blue"); </a:t>
            </a:r>
          </a:p>
          <a:p>
            <a:pPr marL="0" indent="0">
              <a:buNone/>
            </a:pPr>
            <a:r>
              <a:rPr lang="en-US" sz="1400" dirty="0">
                <a:uFillTx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This keyword</a:t>
            </a: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There can be a lot of usage of </a:t>
            </a:r>
            <a:r>
              <a:rPr lang="en-GB" b="1" dirty="0">
                <a:uFillTx/>
              </a:rPr>
              <a:t>java this keyword</a:t>
            </a:r>
            <a:r>
              <a:rPr lang="en-GB" dirty="0">
                <a:uFillTx/>
              </a:rPr>
              <a:t>. In java, this is a </a:t>
            </a:r>
            <a:r>
              <a:rPr lang="en-GB" b="1" dirty="0">
                <a:uFillTx/>
              </a:rPr>
              <a:t>reference variable</a:t>
            </a:r>
            <a:r>
              <a:rPr lang="en-GB" dirty="0">
                <a:uFillTx/>
              </a:rPr>
              <a:t> that refers to the current object.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33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48186"/>
            <a:ext cx="437515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This keyword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5410200"/>
          </a:xfrm>
        </p:spPr>
        <p:txBody>
          <a:bodyPr>
            <a:normAutofit/>
          </a:bodyPr>
          <a:lstStyle/>
          <a:p>
            <a:r>
              <a:rPr lang="en-GB" dirty="0">
                <a:uFillTx/>
              </a:rPr>
              <a:t>Some of the usages of java this keyword:</a:t>
            </a:r>
          </a:p>
          <a:p>
            <a:pPr lvl="1"/>
            <a:r>
              <a:rPr lang="en-GB" sz="2400" dirty="0">
                <a:uFillTx/>
              </a:rPr>
              <a:t>this can be used to </a:t>
            </a:r>
            <a:r>
              <a:rPr lang="en-GB" sz="2400" b="1" u="sng" dirty="0">
                <a:uFillTx/>
              </a:rPr>
              <a:t>refer current class instance variable</a:t>
            </a:r>
            <a:r>
              <a:rPr lang="en-GB" sz="2400" u="sng" dirty="0">
                <a:uFillTx/>
              </a:rPr>
              <a:t>.</a:t>
            </a:r>
          </a:p>
          <a:p>
            <a:pPr lvl="1"/>
            <a:r>
              <a:rPr lang="en-GB" sz="2400" dirty="0">
                <a:uFillTx/>
              </a:rPr>
              <a:t>this can be used to </a:t>
            </a:r>
            <a:r>
              <a:rPr lang="en-GB" sz="2400" b="1" u="sng" dirty="0">
                <a:uFillTx/>
              </a:rPr>
              <a:t>invoke current class method </a:t>
            </a:r>
            <a:endParaRPr lang="en-GB" sz="2400" b="1" dirty="0">
              <a:uFillTx/>
            </a:endParaRPr>
          </a:p>
          <a:p>
            <a:pPr lvl="1"/>
            <a:r>
              <a:rPr lang="en-GB" sz="2400" dirty="0">
                <a:uFillTx/>
              </a:rPr>
              <a:t>this() can be used to </a:t>
            </a:r>
            <a:r>
              <a:rPr lang="en-GB" sz="2400" b="1" u="sng" dirty="0">
                <a:uFillTx/>
              </a:rPr>
              <a:t>invoke current class constructor</a:t>
            </a:r>
            <a:r>
              <a:rPr lang="en-GB" sz="2400" b="1" dirty="0">
                <a:uFillTx/>
              </a:rPr>
              <a:t>.</a:t>
            </a:r>
          </a:p>
          <a:p>
            <a:endParaRPr lang="en-US" sz="2100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34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 this keyword can be used to refer current class instance variable.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If there is </a:t>
            </a:r>
            <a:r>
              <a:rPr lang="en-GB" b="1" u="sng" dirty="0">
                <a:uFillTx/>
              </a:rPr>
              <a:t>ambiguity</a:t>
            </a:r>
            <a:r>
              <a:rPr lang="en-GB" dirty="0">
                <a:uFillTx/>
              </a:rPr>
              <a:t> between the instance </a:t>
            </a:r>
            <a:r>
              <a:rPr lang="en-GB" b="1" u="sng" dirty="0">
                <a:uFillTx/>
              </a:rPr>
              <a:t>variables and parameters</a:t>
            </a:r>
            <a:r>
              <a:rPr lang="en-GB" dirty="0">
                <a:uFillTx/>
              </a:rPr>
              <a:t>, this keyword resolves the problem of ambiguity.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If the </a:t>
            </a:r>
            <a:r>
              <a:rPr lang="en-GB" b="1" u="sng" dirty="0">
                <a:uFillTx/>
              </a:rPr>
              <a:t>name</a:t>
            </a:r>
            <a:r>
              <a:rPr lang="en-GB" dirty="0">
                <a:uFillTx/>
              </a:rPr>
              <a:t> of local variables(formal arguments) and instance </a:t>
            </a:r>
            <a:r>
              <a:rPr lang="en-GB" b="1" u="sng" dirty="0">
                <a:uFillTx/>
              </a:rPr>
              <a:t>variables are different</a:t>
            </a:r>
            <a:r>
              <a:rPr lang="en-GB" dirty="0">
                <a:uFillTx/>
              </a:rPr>
              <a:t>, </a:t>
            </a:r>
            <a:r>
              <a:rPr lang="en-GB" dirty="0">
                <a:solidFill>
                  <a:srgbClr val="FF0000"/>
                </a:solidFill>
                <a:uFillTx/>
              </a:rPr>
              <a:t>there is no need </a:t>
            </a:r>
            <a:r>
              <a:rPr lang="en-GB" dirty="0">
                <a:uFillTx/>
              </a:rPr>
              <a:t>to use this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35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rollno,String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name,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=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name=name;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fee=fee;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GB" sz="2000" dirty="0">
                <a:uFillTx/>
              </a:rPr>
              <a:t> display()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  <a:r>
              <a:rPr lang="en-GB" sz="2000" dirty="0" err="1">
                <a:uFillTx/>
              </a:rPr>
              <a:t>System.out.println</a:t>
            </a:r>
            <a:r>
              <a:rPr lang="en-GB" sz="2000" dirty="0">
                <a:uFillTx/>
              </a:rPr>
              <a:t>(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+" "+name+" "+fee);}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36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34428"/>
            <a:ext cx="47244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TestThis1{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main(String </a:t>
            </a:r>
            <a:r>
              <a:rPr lang="en-GB" sz="2000" dirty="0" err="1">
                <a:uFillTx/>
              </a:rPr>
              <a:t>args</a:t>
            </a:r>
            <a:r>
              <a:rPr lang="en-GB" sz="2000" dirty="0">
                <a:uFillTx/>
              </a:rPr>
              <a:t>[])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s1=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Student(111,"ali",5000f);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s2=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Student(112,"samy",6000f);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s1.display();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s2.display();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}}</a:t>
            </a:r>
          </a:p>
          <a:p>
            <a:pPr marL="0" indent="0">
              <a:buFont typeface="Wingdings"/>
              <a:buNone/>
            </a:pPr>
            <a:endParaRPr lang="en-GB" sz="2000" dirty="0">
              <a:uFillTx/>
            </a:endParaRPr>
          </a:p>
        </p:txBody>
      </p:sp>
      <p:sp>
        <p:nvSpPr>
          <p:cNvPr id="7" name="Rectangle: Rounded Corners 6"/>
          <p:cNvSpPr>
            <a:spLocks/>
          </p:cNvSpPr>
          <p:nvPr/>
        </p:nvSpPr>
        <p:spPr>
          <a:xfrm>
            <a:off x="6391361" y="4521035"/>
            <a:ext cx="1533439" cy="1213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553200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0 null 0.0</a:t>
            </a:r>
          </a:p>
          <a:p>
            <a:r>
              <a:rPr lang="it-IT" dirty="0">
                <a:uFillTx/>
              </a:rPr>
              <a:t>0 null 0.0</a:t>
            </a:r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1) this: to refer current class instance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int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rollno,String</a:t>
            </a:r>
            <a:r>
              <a:rPr lang="en-GB" sz="2000" dirty="0">
                <a:uFillTx/>
              </a:rPr>
              <a:t> </a:t>
            </a:r>
            <a:r>
              <a:rPr lang="en-GB" sz="2000" dirty="0" err="1">
                <a:uFillTx/>
              </a:rPr>
              <a:t>name,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uFillTx/>
              </a:rPr>
              <a:t>float</a:t>
            </a:r>
            <a:r>
              <a:rPr lang="en-GB" sz="2000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 err="1">
                <a:uFillTx/>
              </a:rPr>
              <a:t>.rollno</a:t>
            </a:r>
            <a:r>
              <a:rPr lang="en-GB" sz="2000" dirty="0">
                <a:uFillTx/>
              </a:rPr>
              <a:t>=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>
                <a:uFillTx/>
              </a:rPr>
              <a:t>.name=name;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  <a:uFillTx/>
              </a:rPr>
              <a:t>this</a:t>
            </a:r>
            <a:r>
              <a:rPr lang="en-GB" sz="2000" dirty="0" err="1">
                <a:uFillTx/>
              </a:rPr>
              <a:t>.fee</a:t>
            </a:r>
            <a:r>
              <a:rPr lang="en-GB" sz="2000" dirty="0">
                <a:uFillTx/>
              </a:rPr>
              <a:t>=fee;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uFillTx/>
              </a:rPr>
              <a:t>void</a:t>
            </a:r>
            <a:r>
              <a:rPr lang="en-GB" sz="2000" dirty="0">
                <a:uFillTx/>
              </a:rPr>
              <a:t> display()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  <a:r>
              <a:rPr lang="en-GB" sz="2000" dirty="0" err="1">
                <a:uFillTx/>
              </a:rPr>
              <a:t>System.out.println</a:t>
            </a:r>
            <a:r>
              <a:rPr lang="en-GB" sz="2000" dirty="0">
                <a:uFillTx/>
              </a:rPr>
              <a:t>(</a:t>
            </a:r>
            <a:r>
              <a:rPr lang="en-GB" sz="2000" dirty="0" err="1">
                <a:uFillTx/>
              </a:rPr>
              <a:t>rollno</a:t>
            </a:r>
            <a:r>
              <a:rPr lang="en-GB" sz="2000" dirty="0">
                <a:uFillTx/>
              </a:rPr>
              <a:t>+" "+name+" "+fee);}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37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34428"/>
            <a:ext cx="47244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class</a:t>
            </a:r>
            <a:r>
              <a:rPr lang="en-GB" sz="2000" dirty="0">
                <a:uFillTx/>
              </a:rPr>
              <a:t> TestThis1{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sz="2000" dirty="0">
                <a:uFillTx/>
              </a:rPr>
              <a:t>main(String </a:t>
            </a:r>
            <a:r>
              <a:rPr lang="en-GB" sz="2000" dirty="0" err="1">
                <a:uFillTx/>
              </a:rPr>
              <a:t>args</a:t>
            </a:r>
            <a:r>
              <a:rPr lang="en-GB" sz="2000" dirty="0">
                <a:uFillTx/>
              </a:rPr>
              <a:t>[])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s1=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Student(111,"ali",5000f);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Student s2=</a:t>
            </a:r>
            <a:r>
              <a:rPr lang="en-GB" sz="2000" dirty="0">
                <a:solidFill>
                  <a:srgbClr val="0070C0"/>
                </a:solidFill>
                <a:uFillTx/>
              </a:rPr>
              <a:t>new</a:t>
            </a:r>
            <a:r>
              <a:rPr lang="en-GB" sz="2000" dirty="0">
                <a:uFillTx/>
              </a:rPr>
              <a:t> Student(112,"samy",6000f);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s1.display();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s2.display();</a:t>
            </a:r>
          </a:p>
          <a:p>
            <a:pPr marL="0" indent="0">
              <a:buNone/>
            </a:pPr>
            <a:r>
              <a:rPr lang="en-GB" sz="2000" dirty="0">
                <a:uFillTx/>
              </a:rPr>
              <a:t>}}</a:t>
            </a:r>
          </a:p>
          <a:p>
            <a:pPr marL="0" indent="0">
              <a:buFont typeface="Wingdings"/>
              <a:buNone/>
            </a:pPr>
            <a:endParaRPr lang="en-GB" sz="2000" dirty="0">
              <a:uFillTx/>
            </a:endParaRPr>
          </a:p>
        </p:txBody>
      </p:sp>
      <p:sp>
        <p:nvSpPr>
          <p:cNvPr id="7" name="Rectangle: Rounded Corners 6"/>
          <p:cNvSpPr>
            <a:spLocks/>
          </p:cNvSpPr>
          <p:nvPr/>
        </p:nvSpPr>
        <p:spPr>
          <a:xfrm>
            <a:off x="6391361" y="4521035"/>
            <a:ext cx="2295439" cy="134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553200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111 ali 5000</a:t>
            </a:r>
          </a:p>
          <a:p>
            <a:r>
              <a:rPr lang="it-IT" dirty="0">
                <a:uFillTx/>
              </a:rPr>
              <a:t>112 samy 6000</a:t>
            </a:r>
            <a:endParaRPr lang="en-GB" dirty="0"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57200" y="3886200"/>
            <a:ext cx="2362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uFillTx/>
              </a:rPr>
              <a:t>2) this: to invoke current class method</a:t>
            </a:r>
            <a:br>
              <a:rPr lang="en-GB" dirty="0">
                <a:uFillTx/>
              </a:rPr>
            </a:b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You may invoke the method of the </a:t>
            </a:r>
            <a:r>
              <a:rPr lang="en-GB" u="sng" dirty="0">
                <a:uFillTx/>
              </a:rPr>
              <a:t>current class </a:t>
            </a:r>
            <a:r>
              <a:rPr lang="en-GB" dirty="0">
                <a:uFillTx/>
              </a:rPr>
              <a:t>by using the this keyword. If you don't use the this keyword, compiler automatically adds this keyword while invoking the method.</a:t>
            </a:r>
          </a:p>
          <a:p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38</a:t>
            </a:fld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3524005"/>
            <a:ext cx="7396163" cy="2762250"/>
          </a:xfrm>
          <a:prstGeom prst="rect">
            <a:avLst/>
          </a:prstGeom>
        </p:spPr>
      </p:pic>
      <p:sp>
        <p:nvSpPr>
          <p:cNvPr id="6" name="Rectangle 5"/>
          <p:cNvSpPr>
            <a:spLocks/>
          </p:cNvSpPr>
          <p:nvPr/>
        </p:nvSpPr>
        <p:spPr>
          <a:xfrm>
            <a:off x="914400" y="4495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486400" y="4495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uFillTx/>
              </a:rPr>
              <a:t>2) this: to invoke current class method example</a:t>
            </a:r>
            <a:br>
              <a:rPr lang="en-GB" dirty="0">
                <a:uFillTx/>
              </a:rPr>
            </a:br>
            <a:endParaRPr lang="en-GB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void</a:t>
            </a:r>
            <a:r>
              <a:rPr lang="en-GB" dirty="0">
                <a:uFillTx/>
              </a:rPr>
              <a:t> m(){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m");}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void</a:t>
            </a:r>
            <a:r>
              <a:rPr lang="en-GB" dirty="0">
                <a:uFillTx/>
              </a:rPr>
              <a:t> n(){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n");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//m();	//same as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uFillTx/>
              </a:rPr>
              <a:t>this.m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</a:t>
            </a:r>
            <a:r>
              <a:rPr lang="en-GB" dirty="0" err="1">
                <a:solidFill>
                  <a:srgbClr val="0070C0"/>
                </a:solidFill>
                <a:uFillTx/>
              </a:rPr>
              <a:t>this</a:t>
            </a:r>
            <a:r>
              <a:rPr lang="en-GB" dirty="0" err="1">
                <a:uFillTx/>
              </a:rPr>
              <a:t>.m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TestThis4{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a.n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endParaRPr lang="en-GB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39</a:t>
            </a:fld>
            <a:endParaRPr lang="en-US">
              <a:uFillTx/>
            </a:endParaRPr>
          </a:p>
        </p:txBody>
      </p:sp>
      <p:sp>
        <p:nvSpPr>
          <p:cNvPr id="6" name="Rectangle: Rounded Corners 5"/>
          <p:cNvSpPr>
            <a:spLocks/>
          </p:cNvSpPr>
          <p:nvPr/>
        </p:nvSpPr>
        <p:spPr>
          <a:xfrm>
            <a:off x="6409443" y="3581399"/>
            <a:ext cx="1362958" cy="990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71281" y="370856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hello n</a:t>
            </a:r>
          </a:p>
          <a:p>
            <a:r>
              <a:rPr lang="it-IT" dirty="0">
                <a:uFillTx/>
              </a:rPr>
              <a:t>hello m</a:t>
            </a:r>
            <a:endParaRPr lang="en-GB" dirty="0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0" y="3358045"/>
            <a:ext cx="129540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356360" y="54102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480060" y="2286000"/>
            <a:ext cx="4853940" cy="174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Methods in java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46238"/>
            <a:ext cx="8267218" cy="5440362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uFillTx/>
              </a:rPr>
              <a:t>Types of Methods in Java:</a:t>
            </a:r>
          </a:p>
          <a:p>
            <a:pPr lvl="2"/>
            <a:r>
              <a:rPr lang="en-US" sz="2400" dirty="0">
                <a:uFillTx/>
              </a:rPr>
              <a:t>Main Method</a:t>
            </a:r>
          </a:p>
          <a:p>
            <a:pPr lvl="2"/>
            <a:r>
              <a:rPr lang="en-US" sz="2400" dirty="0">
                <a:uFillTx/>
              </a:rPr>
              <a:t>Constructors</a:t>
            </a:r>
          </a:p>
          <a:p>
            <a:pPr lvl="2"/>
            <a:r>
              <a:rPr lang="en-US" sz="2400" dirty="0">
                <a:uFillTx/>
              </a:rPr>
              <a:t>Instance Method</a:t>
            </a:r>
          </a:p>
          <a:p>
            <a:pPr lvl="2"/>
            <a:r>
              <a:rPr lang="en-US" sz="2400" dirty="0">
                <a:uFillTx/>
              </a:rPr>
              <a:t>Class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617960-00CB-4A0F-BA56-942F4E205CA4}" type="slidenum">
              <a:rPr lang="he-IL" smtClean="0">
                <a:uFillTx/>
              </a:rPr>
              <a:pPr/>
              <a:t>4</a:t>
            </a:fld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3) this() : to invoke current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The this() constructor call can be used to </a:t>
            </a:r>
            <a:r>
              <a:rPr lang="en-GB" b="1" u="sng" dirty="0">
                <a:uFillTx/>
              </a:rPr>
              <a:t>invoke the current class constructor</a:t>
            </a:r>
            <a:r>
              <a:rPr lang="en-GB" dirty="0">
                <a:uFillTx/>
              </a:rPr>
              <a:t>. </a:t>
            </a:r>
          </a:p>
          <a:p>
            <a:endParaRPr lang="en-GB" dirty="0">
              <a:uFillTx/>
            </a:endParaRPr>
          </a:p>
          <a:p>
            <a:r>
              <a:rPr lang="en-GB" dirty="0">
                <a:uFillTx/>
              </a:rPr>
              <a:t>It is used to reuse the constructor. In other words, it is used for </a:t>
            </a:r>
            <a:r>
              <a:rPr lang="en-GB" b="1" u="sng" dirty="0">
                <a:uFillTx/>
              </a:rPr>
              <a:t>constructor chaining</a:t>
            </a:r>
            <a:r>
              <a:rPr lang="en-GB" dirty="0">
                <a:uFillTx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40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3) this() : to invoke current class 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uFillTx/>
              </a:rPr>
              <a:t>Calling default constructor from parameterized constructor:</a:t>
            </a:r>
            <a:endParaRPr lang="en-GB" dirty="0">
              <a:solidFill>
                <a:srgbClr val="0070C0"/>
              </a:solidFill>
              <a:uFillTx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A(){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a");}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this</a:t>
            </a:r>
            <a:r>
              <a:rPr lang="en-GB" dirty="0">
                <a:uFillTx/>
              </a:rPr>
              <a:t>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TestThis5{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A(10);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41</a:t>
            </a:fld>
            <a:endParaRPr lang="en-US">
              <a:uFillTx/>
            </a:endParaRPr>
          </a:p>
        </p:txBody>
      </p:sp>
      <p:sp>
        <p:nvSpPr>
          <p:cNvPr id="5" name="Rectangle: Rounded Corners 4"/>
          <p:cNvSpPr>
            <a:spLocks/>
          </p:cNvSpPr>
          <p:nvPr/>
        </p:nvSpPr>
        <p:spPr>
          <a:xfrm>
            <a:off x="6409442" y="3581399"/>
            <a:ext cx="1286757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uFillTx/>
              </a:rPr>
              <a:t>hello a</a:t>
            </a:r>
          </a:p>
          <a:p>
            <a:r>
              <a:rPr lang="it-IT" b="1" dirty="0">
                <a:solidFill>
                  <a:schemeClr val="tx1"/>
                </a:solidFill>
                <a:uFillTx/>
              </a:rPr>
              <a:t>10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356360" y="5715000"/>
            <a:ext cx="207264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72440" y="3048000"/>
            <a:ext cx="394716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409700" y="3459479"/>
            <a:ext cx="9829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28422" y="2662276"/>
            <a:ext cx="4844796" cy="405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1447800" y="3777996"/>
            <a:ext cx="2819400" cy="36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uFillTx/>
              </a:rPr>
              <a:t>3) this() : to invoke current class 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uFillTx/>
              </a:rPr>
              <a:t>Calling parameterized constructor from default constructor: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A{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A(){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	this</a:t>
            </a:r>
            <a:r>
              <a:rPr lang="en-GB" dirty="0">
                <a:uFillTx/>
              </a:rPr>
              <a:t>(5);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uFillTx/>
              </a:rPr>
              <a:t>//calls the parametrizes constructor that takes 1 							parameter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("hello a");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       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A(</a:t>
            </a:r>
            <a:r>
              <a:rPr lang="en-GB" dirty="0">
                <a:solidFill>
                  <a:srgbClr val="0070C0"/>
                </a:solidFill>
                <a:uFillTx/>
              </a:rPr>
              <a:t>int</a:t>
            </a:r>
            <a:r>
              <a:rPr lang="en-GB" dirty="0">
                <a:uFillTx/>
              </a:rPr>
              <a:t> x){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</a:t>
            </a:r>
            <a:r>
              <a:rPr lang="en-GB" dirty="0" err="1">
                <a:uFillTx/>
              </a:rPr>
              <a:t>System.out.println</a:t>
            </a:r>
            <a:r>
              <a:rPr lang="en-GB" dirty="0">
                <a:uFillTx/>
              </a:rPr>
              <a:t>(x);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class</a:t>
            </a:r>
            <a:r>
              <a:rPr lang="en-GB" dirty="0">
                <a:uFillTx/>
              </a:rPr>
              <a:t> </a:t>
            </a:r>
            <a:r>
              <a:rPr lang="en-GB" dirty="0" err="1">
                <a:uFillTx/>
              </a:rPr>
              <a:t>TestThis</a:t>
            </a:r>
            <a:r>
              <a:rPr lang="en-GB" dirty="0">
                <a:uFillTx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uFillTx/>
              </a:rPr>
              <a:t>public static void </a:t>
            </a:r>
            <a:r>
              <a:rPr lang="en-GB" dirty="0">
                <a:uFillTx/>
              </a:rPr>
              <a:t>main(String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[]){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A a=</a:t>
            </a:r>
            <a:r>
              <a:rPr lang="en-GB" dirty="0">
                <a:solidFill>
                  <a:srgbClr val="0070C0"/>
                </a:solidFill>
                <a:uFillTx/>
              </a:rPr>
              <a:t>new</a:t>
            </a:r>
            <a:r>
              <a:rPr lang="en-GB" dirty="0">
                <a:uFillTx/>
              </a:rPr>
              <a:t> A();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	}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42</a:t>
            </a:fld>
            <a:endParaRPr lang="en-US">
              <a:uFillTx/>
            </a:endParaRPr>
          </a:p>
        </p:txBody>
      </p:sp>
      <p:sp>
        <p:nvSpPr>
          <p:cNvPr id="6" name="Rectangle: Rounded Corners 5"/>
          <p:cNvSpPr>
            <a:spLocks/>
          </p:cNvSpPr>
          <p:nvPr/>
        </p:nvSpPr>
        <p:spPr>
          <a:xfrm>
            <a:off x="6409443" y="3581399"/>
            <a:ext cx="1286758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571281" y="370856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uFillTx/>
              </a:rPr>
              <a:t>5</a:t>
            </a:r>
          </a:p>
          <a:p>
            <a:r>
              <a:rPr lang="it-IT" dirty="0">
                <a:uFillTx/>
              </a:rPr>
              <a:t>hello a</a:t>
            </a:r>
          </a:p>
          <a:p>
            <a:endParaRPr lang="en-GB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Take care!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796" y="1616990"/>
            <a:ext cx="779322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u="sng" dirty="0">
                <a:solidFill>
                  <a:srgbClr val="00B050"/>
                </a:solidFill>
                <a:uFillTx/>
              </a:rPr>
              <a:t>Rule: Call to this() must be the first statement in constructor.</a:t>
            </a:r>
            <a:endParaRPr lang="en-US" i="1" u="sng" dirty="0">
              <a:solidFill>
                <a:srgbClr val="00B050"/>
              </a:solidFill>
              <a:uFillTx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class</a:t>
            </a:r>
            <a:r>
              <a:rPr lang="en-US" dirty="0">
                <a:uFillTx/>
              </a:rPr>
              <a:t> Student{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float</a:t>
            </a:r>
            <a:r>
              <a:rPr lang="en-US" dirty="0">
                <a:uFillTx/>
              </a:rPr>
              <a:t> fee;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Student(</a:t>
            </a: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rollno,String</a:t>
            </a:r>
            <a:r>
              <a:rPr lang="en-US" dirty="0">
                <a:uFillTx/>
              </a:rPr>
              <a:t> name){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uFillTx/>
              </a:rPr>
              <a:t>this</a:t>
            </a:r>
            <a:r>
              <a:rPr lang="en-US" dirty="0" err="1">
                <a:uFillTx/>
              </a:rPr>
              <a:t>.rollno</a:t>
            </a:r>
            <a:r>
              <a:rPr lang="en-US" dirty="0">
                <a:uFillTx/>
              </a:rPr>
              <a:t>=</a:t>
            </a:r>
            <a:r>
              <a:rPr lang="en-US" dirty="0" err="1">
                <a:uFillTx/>
              </a:rPr>
              <a:t>rollno</a:t>
            </a:r>
            <a:r>
              <a:rPr lang="en-US" dirty="0">
                <a:uFillTx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this</a:t>
            </a:r>
            <a:r>
              <a:rPr lang="en-US" dirty="0">
                <a:uFillTx/>
              </a:rPr>
              <a:t>.name=name;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Student(</a:t>
            </a:r>
            <a:r>
              <a:rPr lang="en-US" dirty="0">
                <a:solidFill>
                  <a:srgbClr val="0070C0"/>
                </a:solidFill>
                <a:uFillTx/>
              </a:rPr>
              <a:t>int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rollno,String</a:t>
            </a:r>
            <a:r>
              <a:rPr lang="en-US" dirty="0">
                <a:uFillTx/>
              </a:rPr>
              <a:t> </a:t>
            </a:r>
            <a:r>
              <a:rPr lang="en-US" dirty="0" err="1">
                <a:uFillTx/>
              </a:rPr>
              <a:t>name,</a:t>
            </a:r>
            <a:r>
              <a:rPr lang="en-US" dirty="0" err="1">
                <a:solidFill>
                  <a:srgbClr val="0070C0"/>
                </a:solidFill>
                <a:uFillTx/>
              </a:rPr>
              <a:t>float</a:t>
            </a:r>
            <a:r>
              <a:rPr lang="en-US" dirty="0">
                <a:uFillTx/>
              </a:rPr>
              <a:t> fee){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uFillTx/>
              </a:rPr>
              <a:t>this</a:t>
            </a:r>
            <a:r>
              <a:rPr lang="en-US" dirty="0" err="1">
                <a:uFillTx/>
              </a:rPr>
              <a:t>.fee</a:t>
            </a:r>
            <a:r>
              <a:rPr lang="en-US" dirty="0">
                <a:uFillTx/>
              </a:rPr>
              <a:t>=fee;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uFillTx/>
              </a:rPr>
              <a:t>this</a:t>
            </a:r>
            <a:r>
              <a:rPr lang="en-US" dirty="0">
                <a:uFillTx/>
              </a:rPr>
              <a:t>(</a:t>
            </a:r>
            <a:r>
              <a:rPr lang="en-US" dirty="0" err="1">
                <a:uFillTx/>
              </a:rPr>
              <a:t>rollno,name</a:t>
            </a:r>
            <a:r>
              <a:rPr lang="en-US" dirty="0">
                <a:uFillTx/>
              </a:rPr>
              <a:t>);	</a:t>
            </a:r>
            <a:r>
              <a:rPr lang="en-US" dirty="0">
                <a:solidFill>
                  <a:srgbClr val="FF0000"/>
                </a:solidFill>
                <a:uFillTx/>
              </a:rPr>
              <a:t>//Error</a:t>
            </a:r>
          </a:p>
          <a:p>
            <a:pPr marL="0" indent="0">
              <a:buNone/>
            </a:pPr>
            <a:r>
              <a:rPr lang="en-US" dirty="0">
                <a:uFillTx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43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63" y="53445"/>
            <a:ext cx="7467600" cy="1143000"/>
          </a:xfrm>
        </p:spPr>
        <p:txBody>
          <a:bodyPr/>
          <a:lstStyle/>
          <a:p>
            <a:r>
              <a:rPr lang="en-US" dirty="0">
                <a:uFillTx/>
              </a:rPr>
              <a:t>Let us practice .. Hands-on 2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(Without Help)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219" y="1222248"/>
            <a:ext cx="7467600" cy="5330952"/>
          </a:xfrm>
        </p:spPr>
        <p:txBody>
          <a:bodyPr>
            <a:normAutofit fontScale="92500"/>
          </a:bodyPr>
          <a:lstStyle/>
          <a:p>
            <a:r>
              <a:rPr lang="en-US" dirty="0">
                <a:uFillTx/>
              </a:rPr>
              <a:t>Create Employee’s class such that: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US" dirty="0">
                <a:uFillTx/>
              </a:rPr>
              <a:t>It contains name , address and salary. </a:t>
            </a:r>
          </a:p>
          <a:p>
            <a:pPr lvl="1">
              <a:spcAft>
                <a:spcPts val="1000"/>
              </a:spcAft>
              <a:buFont typeface="Wingdings" pitchFamily="2" charset="2"/>
              <a:buChar char="§"/>
            </a:pPr>
            <a:r>
              <a:rPr lang="en-US" dirty="0">
                <a:uFillTx/>
              </a:rPr>
              <a:t>Create a parametrized constructor that has </a:t>
            </a:r>
            <a:r>
              <a:rPr lang="en-US" b="1" u="sng" dirty="0">
                <a:uFillTx/>
              </a:rPr>
              <a:t>name</a:t>
            </a:r>
            <a:r>
              <a:rPr lang="en-US" dirty="0">
                <a:uFillTx/>
              </a:rPr>
              <a:t>, </a:t>
            </a:r>
            <a:r>
              <a:rPr lang="en-US" b="1" u="sng" dirty="0">
                <a:uFillTx/>
              </a:rPr>
              <a:t>salary and address</a:t>
            </a:r>
            <a:r>
              <a:rPr lang="en-US" dirty="0">
                <a:uFillTx/>
              </a:rPr>
              <a:t> as parameters.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uFillTx/>
              </a:rPr>
              <a:t>Create a </a:t>
            </a:r>
            <a:r>
              <a:rPr lang="en-US" b="1" u="sng" dirty="0"/>
              <a:t>name and salary</a:t>
            </a:r>
            <a:r>
              <a:rPr lang="en-US" dirty="0" smtClean="0">
                <a:uFillTx/>
              </a:rPr>
              <a:t> </a:t>
            </a:r>
            <a:r>
              <a:rPr lang="en-US" dirty="0">
                <a:uFillTx/>
              </a:rPr>
              <a:t>parametrized constructor that </a:t>
            </a:r>
            <a:r>
              <a:rPr lang="en-US" dirty="0" smtClean="0">
                <a:uFillTx/>
              </a:rPr>
              <a:t>uses the 3-parameter constructor </a:t>
            </a:r>
            <a:r>
              <a:rPr lang="en-US" b="1" u="sng" dirty="0" smtClean="0">
                <a:uFillTx/>
              </a:rPr>
              <a:t>“</a:t>
            </a:r>
            <a:r>
              <a:rPr lang="en-US" b="1" u="sng" dirty="0">
                <a:uFillTx/>
              </a:rPr>
              <a:t>constructor chaining</a:t>
            </a:r>
            <a:r>
              <a:rPr lang="en-US" b="1" u="sng" dirty="0" smtClean="0">
                <a:uFillTx/>
              </a:rPr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Create a </a:t>
            </a:r>
            <a:r>
              <a:rPr lang="en-US" b="1" u="sng" dirty="0" smtClean="0"/>
              <a:t>name</a:t>
            </a:r>
            <a:r>
              <a:rPr lang="en-US" dirty="0" smtClean="0"/>
              <a:t> </a:t>
            </a:r>
            <a:r>
              <a:rPr lang="en-US" dirty="0" err="1"/>
              <a:t>parametrized</a:t>
            </a:r>
            <a:r>
              <a:rPr lang="en-US" dirty="0"/>
              <a:t> </a:t>
            </a:r>
            <a:r>
              <a:rPr lang="en-US" dirty="0" smtClean="0"/>
              <a:t>constructor </a:t>
            </a:r>
            <a:r>
              <a:rPr lang="en-US" dirty="0"/>
              <a:t>that uses the </a:t>
            </a:r>
            <a:r>
              <a:rPr lang="en-US" dirty="0" smtClean="0"/>
              <a:t>2-parameter </a:t>
            </a:r>
            <a:r>
              <a:rPr lang="en-US" dirty="0"/>
              <a:t>constructor </a:t>
            </a:r>
            <a:r>
              <a:rPr lang="en-US" b="1" u="sng" dirty="0"/>
              <a:t>“constructor chaining</a:t>
            </a:r>
            <a:r>
              <a:rPr lang="en-US" b="1" u="sng" dirty="0" smtClean="0"/>
              <a:t>”</a:t>
            </a:r>
            <a:endParaRPr lang="en-US" b="1" u="sng" dirty="0">
              <a:uFillTx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uFillTx/>
              </a:rPr>
              <a:t>Create  </a:t>
            </a:r>
            <a:r>
              <a:rPr lang="en-US" b="1" u="sng" dirty="0">
                <a:uFillTx/>
              </a:rPr>
              <a:t>default constructor </a:t>
            </a:r>
            <a:r>
              <a:rPr lang="en-US" dirty="0">
                <a:uFillTx/>
              </a:rPr>
              <a:t>that uses the </a:t>
            </a:r>
            <a:r>
              <a:rPr lang="en-US" b="1" u="sng" dirty="0">
                <a:uFillTx/>
              </a:rPr>
              <a:t>parametrized constructor with name parameter “constructor chaining”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uFillTx/>
              </a:rPr>
              <a:t>Implement a method that displays the Employee’s values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uFillTx/>
              </a:rPr>
              <a:t>In main: create a new object that uses </a:t>
            </a:r>
            <a:r>
              <a:rPr lang="en-US" b="1" u="sng" dirty="0">
                <a:uFillTx/>
              </a:rPr>
              <a:t>the default constructor</a:t>
            </a:r>
            <a:r>
              <a:rPr lang="en-US" dirty="0">
                <a:uFillTx/>
              </a:rPr>
              <a:t> and display its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44</a:t>
            </a:fld>
            <a:endParaRPr lang="en-US">
              <a:uFillTx/>
            </a:endParaRPr>
          </a:p>
        </p:txBody>
      </p:sp>
      <p:pic>
        <p:nvPicPr>
          <p:cNvPr id="5" name="Picture 2" descr="C:\Users\Nehal\Desktop\6a00e54f8c25c988340167648e5a21970b-800w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480" y="53445"/>
            <a:ext cx="1988067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5867400" y="629159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uFillTx/>
              </a:rPr>
              <a:t>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22" y="77514"/>
            <a:ext cx="7315200" cy="537377"/>
          </a:xfrm>
        </p:spPr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45</a:t>
            </a:fld>
            <a:endParaRPr lang="en-US">
              <a:uFillTx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92664" y="1632488"/>
            <a:ext cx="42672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uFillTx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9522" y="659488"/>
            <a:ext cx="4992128" cy="62478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empSalary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address;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//default constructor of the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//this will call the constructor with //String 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"Chaitanya"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//call the constructor with (String, int) param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120035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name, </a:t>
            </a: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sal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600" dirty="0">
                <a:solidFill>
                  <a:srgbClr val="80808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//call the constructor with (String, int, String) param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sal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"Gurgaon"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56151" y="208754"/>
            <a:ext cx="4387849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name, </a:t>
            </a: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sal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.empName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=name; 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.empSalary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sal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.address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US" sz="1600" dirty="0" err="1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"Employee Name: "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empName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sz="1600" dirty="0" err="1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"Employee Salary: "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empSalary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sz="1600" dirty="0" err="1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"Employee Address: "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+address);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600" dirty="0">
                <a:uFillTx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obj = </a:t>
            </a:r>
            <a:r>
              <a:rPr lang="en-US" altLang="en-US" sz="1600" dirty="0">
                <a:solidFill>
                  <a:srgbClr val="00008B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2B91AF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obj.disp</a:t>
            </a: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600" dirty="0">
                <a:uFillTx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sp>
        <p:nvSpPr>
          <p:cNvPr id="18" name="Rectangle: Rounded Corners 17"/>
          <p:cNvSpPr>
            <a:spLocks/>
          </p:cNvSpPr>
          <p:nvPr/>
        </p:nvSpPr>
        <p:spPr>
          <a:xfrm>
            <a:off x="5257800" y="5356752"/>
            <a:ext cx="3480816" cy="1465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Employee Name: Chaitanya Employee Salary: 120035 Employee Address: Gurgaon</a:t>
            </a:r>
            <a:r>
              <a:rPr lang="en-US" altLang="en-US" sz="1600" dirty="0">
                <a:solidFill>
                  <a:schemeClr val="tx1"/>
                </a:solidFill>
                <a:uFillTx/>
              </a:rPr>
              <a:t> </a:t>
            </a:r>
            <a:endParaRPr lang="en-US" altLang="en-US" sz="44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pic>
        <p:nvPicPr>
          <p:cNvPr id="5" name="Content Placeholder 4" descr="orange_man_thinking_ques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60575" y="1450975"/>
            <a:ext cx="4873625" cy="4873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46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uFillTx/>
              </a:rPr>
              <a:t>A Java application is a public Java class with a </a:t>
            </a:r>
            <a:r>
              <a:rPr lang="en-GB" u="sng" dirty="0" smtClean="0">
                <a:uFillTx/>
              </a:rPr>
              <a:t>single </a:t>
            </a:r>
            <a:r>
              <a:rPr lang="en-GB" b="1" u="sng" dirty="0" smtClean="0">
                <a:solidFill>
                  <a:srgbClr val="FF0000"/>
                </a:solidFill>
                <a:uFillTx/>
              </a:rPr>
              <a:t>main</a:t>
            </a:r>
            <a:r>
              <a:rPr lang="en-GB" u="sng" dirty="0">
                <a:solidFill>
                  <a:srgbClr val="FF0000"/>
                </a:solidFill>
                <a:uFillTx/>
              </a:rPr>
              <a:t>()</a:t>
            </a:r>
            <a:r>
              <a:rPr lang="en-GB" u="sng" dirty="0">
                <a:uFillTx/>
              </a:rPr>
              <a:t> </a:t>
            </a:r>
            <a:r>
              <a:rPr lang="en-GB" b="1" u="sng" dirty="0">
                <a:uFillTx/>
              </a:rPr>
              <a:t>method</a:t>
            </a:r>
            <a:r>
              <a:rPr lang="en-GB" dirty="0">
                <a:uFillTx/>
              </a:rPr>
              <a:t>. </a:t>
            </a:r>
          </a:p>
          <a:p>
            <a:r>
              <a:rPr lang="en-GB" dirty="0">
                <a:uFillTx/>
              </a:rPr>
              <a:t>The </a:t>
            </a:r>
            <a:r>
              <a:rPr lang="en-GB" b="1" dirty="0">
                <a:solidFill>
                  <a:srgbClr val="FF0000"/>
                </a:solidFill>
                <a:uFillTx/>
              </a:rPr>
              <a:t>main</a:t>
            </a:r>
            <a:r>
              <a:rPr lang="en-GB" dirty="0">
                <a:solidFill>
                  <a:srgbClr val="FF0000"/>
                </a:solidFill>
                <a:uFillTx/>
              </a:rPr>
              <a:t>()</a:t>
            </a:r>
            <a:r>
              <a:rPr lang="en-GB" dirty="0">
                <a:uFillTx/>
              </a:rPr>
              <a:t> </a:t>
            </a:r>
            <a:r>
              <a:rPr lang="en-GB" b="1" dirty="0">
                <a:uFillTx/>
              </a:rPr>
              <a:t>method </a:t>
            </a:r>
            <a:r>
              <a:rPr lang="en-GB" dirty="0">
                <a:uFillTx/>
              </a:rPr>
              <a:t>is the </a:t>
            </a:r>
            <a:r>
              <a:rPr lang="en-GB" b="1" u="sng" dirty="0">
                <a:uFillTx/>
              </a:rPr>
              <a:t>entry point </a:t>
            </a:r>
            <a:r>
              <a:rPr lang="en-GB" dirty="0">
                <a:uFillTx/>
              </a:rPr>
              <a:t>into the application. </a:t>
            </a:r>
            <a:endParaRPr lang="en-GB" dirty="0" smtClean="0">
              <a:uFillTx/>
            </a:endParaRPr>
          </a:p>
          <a:p>
            <a:r>
              <a:rPr lang="en-GB" dirty="0" smtClean="0">
                <a:uFillTx/>
              </a:rPr>
              <a:t>The </a:t>
            </a:r>
            <a:r>
              <a:rPr lang="en-GB" dirty="0">
                <a:uFillTx/>
              </a:rPr>
              <a:t>signature of the </a:t>
            </a:r>
            <a:r>
              <a:rPr lang="en-GB" b="1" dirty="0">
                <a:uFillTx/>
              </a:rPr>
              <a:t>method</a:t>
            </a:r>
            <a:r>
              <a:rPr lang="en-GB" dirty="0">
                <a:uFillTx/>
              </a:rPr>
              <a:t> is always: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uFillTx/>
              </a:rPr>
              <a:t>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uFillTx/>
              </a:rPr>
              <a:t>public static void</a:t>
            </a:r>
            <a:r>
              <a:rPr lang="en-GB" dirty="0">
                <a:uFillTx/>
              </a:rPr>
              <a:t> </a:t>
            </a:r>
            <a:r>
              <a:rPr lang="en-GB" b="1" dirty="0">
                <a:uFillTx/>
              </a:rPr>
              <a:t>main</a:t>
            </a:r>
            <a:r>
              <a:rPr lang="en-GB" dirty="0">
                <a:uFillTx/>
              </a:rPr>
              <a:t>(String[] </a:t>
            </a:r>
            <a:r>
              <a:rPr lang="en-GB" dirty="0" err="1">
                <a:uFillTx/>
              </a:rPr>
              <a:t>args</a:t>
            </a:r>
            <a:r>
              <a:rPr lang="en-GB" dirty="0">
                <a:uFillTx/>
              </a:rPr>
              <a:t>) </a:t>
            </a:r>
          </a:p>
          <a:p>
            <a:pPr marL="0" indent="0">
              <a:buNone/>
            </a:pPr>
            <a:r>
              <a:rPr lang="en-GB" dirty="0">
                <a:uFillTx/>
              </a:rPr>
              <a:t>Command-line arguments are passed through the </a:t>
            </a:r>
            <a:r>
              <a:rPr lang="en-GB" b="1" dirty="0" err="1">
                <a:uFillTx/>
              </a:rPr>
              <a:t>args</a:t>
            </a:r>
            <a:r>
              <a:rPr lang="en-GB" dirty="0">
                <a:uFillTx/>
              </a:rPr>
              <a:t> parameter, which is an </a:t>
            </a:r>
            <a:r>
              <a:rPr lang="en-GB" b="1" u="sng" dirty="0">
                <a:uFillTx/>
              </a:rPr>
              <a:t>array of Strings</a:t>
            </a:r>
            <a:r>
              <a:rPr lang="en-GB" dirty="0">
                <a:uFillTx/>
              </a:rPr>
              <a:t>.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5" y="1371600"/>
            <a:ext cx="847603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Main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09600" y="4086225"/>
            <a:ext cx="6329363" cy="1171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06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Constructors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uFillTx/>
              </a:rPr>
              <a:t>In Java, constructors are like methods that are </a:t>
            </a:r>
            <a:r>
              <a:rPr lang="en-GB" b="1" u="sng" dirty="0">
                <a:uFillTx/>
              </a:rPr>
              <a:t>called when an object is created</a:t>
            </a:r>
            <a:r>
              <a:rPr lang="en-GB" dirty="0">
                <a:uFillTx/>
              </a:rPr>
              <a:t>.</a:t>
            </a:r>
          </a:p>
          <a:p>
            <a:r>
              <a:rPr lang="en-GB" dirty="0">
                <a:uFillTx/>
              </a:rPr>
              <a:t>They have </a:t>
            </a:r>
            <a:r>
              <a:rPr lang="en-GB" b="1" u="sng" dirty="0">
                <a:uFillTx/>
              </a:rPr>
              <a:t>no return type</a:t>
            </a:r>
            <a:r>
              <a:rPr lang="en-GB" dirty="0">
                <a:uFillTx/>
              </a:rPr>
              <a:t>, not even void and are called like the class. </a:t>
            </a:r>
          </a:p>
          <a:p>
            <a:r>
              <a:rPr lang="en-GB" dirty="0">
                <a:uFillTx/>
              </a:rPr>
              <a:t>They can be public, private, protected. You can also </a:t>
            </a:r>
            <a:r>
              <a:rPr lang="en-GB" b="1" u="sng" dirty="0">
                <a:uFillTx/>
              </a:rPr>
              <a:t>overload</a:t>
            </a:r>
            <a:r>
              <a:rPr lang="en-GB" dirty="0">
                <a:uFillTx/>
              </a:rPr>
              <a:t> them (write several of them with different inputs).</a:t>
            </a:r>
            <a:endParaRPr lang="en-US" dirty="0"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r>
              <a:rPr lang="en-GB" dirty="0">
                <a:uFillTx/>
              </a:rPr>
              <a:t>Instance methods are methods which </a:t>
            </a:r>
            <a:r>
              <a:rPr lang="en-GB" b="1" u="sng" dirty="0">
                <a:uFillTx/>
              </a:rPr>
              <a:t>require an object of its class</a:t>
            </a:r>
            <a:r>
              <a:rPr lang="en-GB" dirty="0">
                <a:uFillTx/>
              </a:rPr>
              <a:t> to be created before it can be called. To invoke a instance method, we have to create an Object of the class in within which it defined.</a:t>
            </a:r>
          </a:p>
          <a:p>
            <a:pPr fontAlgn="base"/>
            <a:endParaRPr lang="en-GB" dirty="0">
              <a:uFillTx/>
            </a:endParaRPr>
          </a:p>
          <a:p>
            <a:pPr fontAlgn="base"/>
            <a:r>
              <a:rPr lang="en-GB" b="1" u="sng" dirty="0">
                <a:uFillTx/>
              </a:rPr>
              <a:t>Every individual Object </a:t>
            </a:r>
            <a:r>
              <a:rPr lang="en-GB" dirty="0">
                <a:uFillTx/>
              </a:rPr>
              <a:t>created from the class has its </a:t>
            </a:r>
            <a:r>
              <a:rPr lang="en-GB" b="1" u="sng" dirty="0">
                <a:uFillTx/>
              </a:rPr>
              <a:t>own copy </a:t>
            </a:r>
            <a:r>
              <a:rPr lang="en-GB" dirty="0">
                <a:uFillTx/>
              </a:rPr>
              <a:t>of the instance method of that class.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Instance Methods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676400"/>
            <a:ext cx="6611938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>
                <a:uFillTx/>
              </a:rPr>
              <a:pPr/>
              <a:t>9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371600" y="2514600"/>
            <a:ext cx="556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905000" y="4876799"/>
            <a:ext cx="1295400" cy="40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  <a:tint val="91000"/>
              </a:schemeClr>
              <a:schemeClr val="phClr">
                <a:shade val="80000"/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10990</TotalTime>
  <Words>2186</Words>
  <Application>Microsoft Office PowerPoint</Application>
  <PresentationFormat>On-screen Show (4:3)</PresentationFormat>
  <Paragraphs>602</Paragraphs>
  <Slides>46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Object Oriented Programming using Java</vt:lpstr>
      <vt:lpstr>Content</vt:lpstr>
      <vt:lpstr>Methods Declaration in Java</vt:lpstr>
      <vt:lpstr>Methods in java</vt:lpstr>
      <vt:lpstr>Main method</vt:lpstr>
      <vt:lpstr>Main method</vt:lpstr>
      <vt:lpstr>Constructors</vt:lpstr>
      <vt:lpstr>Instance Methods</vt:lpstr>
      <vt:lpstr>Instance Methods Example</vt:lpstr>
      <vt:lpstr>Class Methods (Static Methods)</vt:lpstr>
      <vt:lpstr>Class Method Example</vt:lpstr>
      <vt:lpstr>Class Method Example cont.</vt:lpstr>
      <vt:lpstr>Class Method vs instance method i</vt:lpstr>
      <vt:lpstr>Class Method vs instance method i</vt:lpstr>
      <vt:lpstr>Class Method vs instance method i</vt:lpstr>
      <vt:lpstr>Class Method vs instance method ii</vt:lpstr>
      <vt:lpstr>Class Method vs instance method ii</vt:lpstr>
      <vt:lpstr>Class Method vs instance method iii</vt:lpstr>
      <vt:lpstr>Class Method vs instance method iii</vt:lpstr>
      <vt:lpstr>Class Method vs instance method Example</vt:lpstr>
      <vt:lpstr>Let us practice .. Hands-on 1  (With Help)</vt:lpstr>
      <vt:lpstr>solution</vt:lpstr>
      <vt:lpstr>Methods overloading</vt:lpstr>
      <vt:lpstr>Method Overloading: changing no. of arguments</vt:lpstr>
      <vt:lpstr>Method Overloading: changing data type of arguments</vt:lpstr>
      <vt:lpstr>Constructor overloading</vt:lpstr>
      <vt:lpstr>Parameters and arguments</vt:lpstr>
      <vt:lpstr>Parameters in java</vt:lpstr>
      <vt:lpstr>Passing by value example</vt:lpstr>
      <vt:lpstr>Passing an object example i</vt:lpstr>
      <vt:lpstr>Passing an object example i</vt:lpstr>
      <vt:lpstr>What is the output?</vt:lpstr>
      <vt:lpstr>This keyword</vt:lpstr>
      <vt:lpstr>This keyword usages</vt:lpstr>
      <vt:lpstr>1) this: to refer current class instance variable</vt:lpstr>
      <vt:lpstr>1) this: to refer current class instance variable example</vt:lpstr>
      <vt:lpstr>1) this: to refer current class instance variable example</vt:lpstr>
      <vt:lpstr>2) this: to invoke current class method </vt:lpstr>
      <vt:lpstr>2) this: to invoke current class method example </vt:lpstr>
      <vt:lpstr>3) this() : to invoke current class constructor</vt:lpstr>
      <vt:lpstr>3) this() : to invoke current class constructor example</vt:lpstr>
      <vt:lpstr>3) this() : to invoke current class constructor example</vt:lpstr>
      <vt:lpstr>Take care!</vt:lpstr>
      <vt:lpstr>Let us practice .. Hands-on 2 (Without Help)</vt:lpstr>
      <vt:lpstr>solution</vt:lpstr>
      <vt:lpstr>questions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creator>USER</dc:creator>
  <cp:lastModifiedBy>amosa3d</cp:lastModifiedBy>
  <cp:revision>499</cp:revision>
  <dcterms:created xsi:type="dcterms:W3CDTF">2012-02-27T05:48:46Z</dcterms:created>
  <dcterms:modified xsi:type="dcterms:W3CDTF">2020-11-15T17:27:12Z</dcterms:modified>
</cp:coreProperties>
</file>