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5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Lst>
  <p:sldSz cx="9144000" cy="6858000" type="screen4x3"/>
  <p:notesSz cx="6858000" cy="9144000"/>
  <p:embeddedFontLst>
    <p:embeddedFont>
      <p:font typeface="Calibri" panose="020F0502020204030204" pitchFamily="34" charset="0"/>
      <p:regular r:id="rId60"/>
      <p:bold r:id="rId61"/>
      <p:italic r:id="rId62"/>
      <p:boldItalic r:id="rId63"/>
    </p:embeddedFont>
    <p:embeddedFont>
      <p:font typeface="Century Schoolbook" panose="02040604050505020304" pitchFamily="18" charset="0"/>
      <p:regular r:id="rId64"/>
      <p:bold r:id="rId65"/>
      <p:italic r:id="rId66"/>
      <p:boldItalic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8" roundtripDataSignature="AMtx7mgdDzKsBh5B2vWL5sW/Xe3UOCfn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49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4.fntdata"/><Relationship Id="rId68" Type="http://customschemas.google.com/relationships/presentationmetadata" Target="metadata"/><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5.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4" name="Google Shape;304;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 name="Google Shape;331;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0" name="Google Shape;350;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8" name="Google Shape;35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5" name="Google Shape;365;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2" name="Google Shape;372;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73" name="Google Shape;373;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0" name="Google Shape;38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7" name="Google Shape;387;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5" name="Google Shape;395;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4" name="Google Shape;404;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1" name="Google Shape;411;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8" name="Google Shape;418;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7" name="Google Shape;427;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5" name="Google Shape;435;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2" name="Google Shape;442;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9" name="Google Shape;449;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6" name="Google Shape;456;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4" name="Google Shape;464;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1" name="Google Shape;471;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478" name="Google Shape;478;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4" name="Google Shape;484;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r>
              <a:rPr lang="en-US"/>
              <a:t>An interface is just like Java Class, but it only has static constants and abstract method. Java uses Interface to implement multiple inheritance. A Java class can implement multiple Java Interfaces. All methods in an interface are implicitly public and abstract.</a:t>
            </a:r>
            <a:endParaRPr b="1"/>
          </a:p>
          <a:p>
            <a:pPr marL="0" lvl="0" indent="0" algn="l" rtl="0">
              <a:spcBef>
                <a:spcPts val="0"/>
              </a:spcBef>
              <a:spcAft>
                <a:spcPts val="0"/>
              </a:spcAft>
              <a:buClr>
                <a:schemeClr val="dk1"/>
              </a:buClr>
              <a:buSzPts val="1200"/>
              <a:buFont typeface="Calibri"/>
              <a:buNone/>
            </a:pPr>
            <a:endParaRPr/>
          </a:p>
        </p:txBody>
      </p:sp>
      <p:sp>
        <p:nvSpPr>
          <p:cNvPr id="485" name="Google Shape;485;p3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2" name="Google Shape;492;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r>
              <a:rPr lang="en-US" sz="1200" b="0" i="0">
                <a:solidFill>
                  <a:schemeClr val="dk1"/>
                </a:solidFill>
                <a:latin typeface="Calibri"/>
                <a:ea typeface="Calibri"/>
                <a:cs typeface="Calibri"/>
                <a:sym typeface="Calibri"/>
              </a:rPr>
              <a:t>Interfaces specify what a class must do and not how. It is the blueprint of the class.</a:t>
            </a:r>
            <a:endParaRPr/>
          </a:p>
        </p:txBody>
      </p:sp>
      <p:sp>
        <p:nvSpPr>
          <p:cNvPr id="493" name="Google Shape;493;p3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500" name="Google Shape;500;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508" name="Google Shape;508;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515" name="Google Shape;515;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3" name="Google Shape;523;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524" name="Google Shape;524;p4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535" name="Google Shape;535;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542" name="Google Shape;542;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9" name="Google Shape;549;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r>
              <a:rPr lang="en-US" sz="1200" b="0" i="0">
                <a:solidFill>
                  <a:schemeClr val="dk1"/>
                </a:solidFill>
                <a:latin typeface="Calibri"/>
                <a:ea typeface="Calibri"/>
                <a:cs typeface="Calibri"/>
                <a:sym typeface="Calibri"/>
              </a:rPr>
              <a:t>Default methods can be added to any existing interface and we do not need to implement these methods in the implementation classes mandatorily, thus we can add these default methods to existing interfaces without breaking the code.</a:t>
            </a:r>
            <a:endParaRPr/>
          </a:p>
        </p:txBody>
      </p:sp>
      <p:sp>
        <p:nvSpPr>
          <p:cNvPr id="550" name="Google Shape;550;p4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7" name="Google Shape;557;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r>
              <a:rPr lang="en-US"/>
              <a:t>Before Java 8 Java interfaces could not contain an implementation of the methods, but only contain the method signatures. </a:t>
            </a:r>
            <a:endParaRPr/>
          </a:p>
          <a:p>
            <a:pPr marL="0" lvl="0" indent="0" algn="l" rtl="0">
              <a:spcBef>
                <a:spcPts val="0"/>
              </a:spcBef>
              <a:spcAft>
                <a:spcPts val="0"/>
              </a:spcAft>
              <a:buClr>
                <a:schemeClr val="dk1"/>
              </a:buClr>
              <a:buSzPts val="1200"/>
              <a:buFont typeface="Calibri"/>
              <a:buNone/>
            </a:pPr>
            <a:r>
              <a:rPr lang="en-US"/>
              <a:t>However, this results in some problems when an API needs to add a method to one of its interfaces. If the API just adds the method to the desired interface, all classes that implements the interface must implement that new method. That is fine if all implementing classes are located within the API. But if some implementing classes are located in client code of the API (the code that uses the API), then that code breaks.</a:t>
            </a:r>
            <a:endParaRPr/>
          </a:p>
          <a:p>
            <a:pPr marL="0" lvl="0" indent="0" algn="l" rtl="0">
              <a:spcBef>
                <a:spcPts val="0"/>
              </a:spcBef>
              <a:spcAft>
                <a:spcPts val="0"/>
              </a:spcAft>
              <a:buClr>
                <a:schemeClr val="dk1"/>
              </a:buClr>
              <a:buSzPts val="1200"/>
              <a:buFont typeface="Calibri"/>
              <a:buNone/>
            </a:pPr>
            <a:endParaRPr/>
          </a:p>
        </p:txBody>
      </p:sp>
      <p:sp>
        <p:nvSpPr>
          <p:cNvPr id="558" name="Google Shape;558;p4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45</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7" name="Google Shape;567;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Classes that implement the interface but which contain no implementation for the default interface will then automatically get the default method implementation.</a:t>
            </a:r>
            <a:endParaRPr/>
          </a:p>
          <a:p>
            <a:pPr marL="0" lvl="0" indent="0" algn="l" rtl="0">
              <a:spcBef>
                <a:spcPts val="0"/>
              </a:spcBef>
              <a:spcAft>
                <a:spcPts val="0"/>
              </a:spcAft>
              <a:buClr>
                <a:schemeClr val="dk1"/>
              </a:buClr>
              <a:buSzPts val="1200"/>
              <a:buFont typeface="Calibri"/>
              <a:buNone/>
            </a:pPr>
            <a:endParaRPr/>
          </a:p>
        </p:txBody>
      </p:sp>
      <p:sp>
        <p:nvSpPr>
          <p:cNvPr id="568" name="Google Shape;568;p4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46</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576" name="Google Shape;576;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584" name="Google Shape;584;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2" name="Google Shape;592;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r>
              <a:rPr lang="en-US"/>
              <a:t>Some care is necessary when you use this capability. If two or more super-interfaces declare a method with </a:t>
            </a:r>
            <a:endParaRPr/>
          </a:p>
          <a:p>
            <a:pPr marL="0" lvl="0" indent="0" algn="l" rtl="0">
              <a:spcBef>
                <a:spcPts val="0"/>
              </a:spcBef>
              <a:spcAft>
                <a:spcPts val="0"/>
              </a:spcAft>
              <a:buClr>
                <a:schemeClr val="dk1"/>
              </a:buClr>
              <a:buSzPts val="1200"/>
              <a:buFont typeface="Calibri"/>
              <a:buNone/>
            </a:pPr>
            <a:r>
              <a:rPr lang="en-US"/>
              <a:t>the same signature — that is, with identical names and parameters — the method must have the same return </a:t>
            </a:r>
            <a:endParaRPr/>
          </a:p>
          <a:p>
            <a:pPr marL="0" lvl="0" indent="0" algn="l" rtl="0">
              <a:spcBef>
                <a:spcPts val="0"/>
              </a:spcBef>
              <a:spcAft>
                <a:spcPts val="0"/>
              </a:spcAft>
              <a:buClr>
                <a:schemeClr val="dk1"/>
              </a:buClr>
              <a:buSzPts val="1200"/>
              <a:buFont typeface="Calibri"/>
              <a:buNone/>
            </a:pPr>
            <a:r>
              <a:rPr lang="en-US"/>
              <a:t>type in all the interfaces that declare it. If they don't, the compiler reports an error. This is because it would </a:t>
            </a:r>
            <a:endParaRPr/>
          </a:p>
          <a:p>
            <a:pPr marL="0" lvl="0" indent="0" algn="l" rtl="0">
              <a:spcBef>
                <a:spcPts val="0"/>
              </a:spcBef>
              <a:spcAft>
                <a:spcPts val="0"/>
              </a:spcAft>
              <a:buClr>
                <a:schemeClr val="dk1"/>
              </a:buClr>
              <a:buSzPts val="1200"/>
              <a:buFont typeface="Calibri"/>
              <a:buNone/>
            </a:pPr>
            <a:r>
              <a:rPr lang="en-US"/>
              <a:t>be impossible for a class to implement both methods, as they have the same signature. If the method is </a:t>
            </a:r>
            <a:endParaRPr/>
          </a:p>
          <a:p>
            <a:pPr marL="0" lvl="0" indent="0" algn="l" rtl="0">
              <a:spcBef>
                <a:spcPts val="0"/>
              </a:spcBef>
              <a:spcAft>
                <a:spcPts val="0"/>
              </a:spcAft>
              <a:buClr>
                <a:schemeClr val="dk1"/>
              </a:buClr>
              <a:buSzPts val="1200"/>
              <a:buFont typeface="Calibri"/>
              <a:buNone/>
            </a:pPr>
            <a:r>
              <a:rPr lang="en-US"/>
              <a:t>declared identically in all the interfaces that declare it, then a single definition in the class satisfi es all the </a:t>
            </a:r>
            <a:endParaRPr/>
          </a:p>
          <a:p>
            <a:pPr marL="0" lvl="0" indent="0" algn="l" rtl="0">
              <a:spcBef>
                <a:spcPts val="0"/>
              </a:spcBef>
              <a:spcAft>
                <a:spcPts val="0"/>
              </a:spcAft>
              <a:buClr>
                <a:schemeClr val="dk1"/>
              </a:buClr>
              <a:buSzPts val="1200"/>
              <a:buFont typeface="Calibri"/>
              <a:buNone/>
            </a:pPr>
            <a:r>
              <a:rPr lang="en-US"/>
              <a:t>interfaces. As I said in the previous chapter, every method in a class must have a unique signature, and the </a:t>
            </a:r>
            <a:endParaRPr/>
          </a:p>
          <a:p>
            <a:pPr marL="0" lvl="0" indent="0" algn="l" rtl="0">
              <a:spcBef>
                <a:spcPts val="0"/>
              </a:spcBef>
              <a:spcAft>
                <a:spcPts val="0"/>
              </a:spcAft>
              <a:buClr>
                <a:schemeClr val="dk1"/>
              </a:buClr>
              <a:buSzPts val="1200"/>
              <a:buFont typeface="Calibri"/>
              <a:buNone/>
            </a:pPr>
            <a:r>
              <a:rPr lang="en-US"/>
              <a:t>return type is not part of it.</a:t>
            </a:r>
            <a:endParaRPr/>
          </a:p>
          <a:p>
            <a:pPr marL="0" lvl="0" indent="0" algn="l" rtl="0">
              <a:spcBef>
                <a:spcPts val="0"/>
              </a:spcBef>
              <a:spcAft>
                <a:spcPts val="0"/>
              </a:spcAft>
              <a:buClr>
                <a:schemeClr val="dk1"/>
              </a:buClr>
              <a:buSzPts val="1200"/>
              <a:buFont typeface="Calibri"/>
              <a:buNone/>
            </a:pPr>
            <a:endParaRPr/>
          </a:p>
        </p:txBody>
      </p:sp>
      <p:sp>
        <p:nvSpPr>
          <p:cNvPr id="593" name="Google Shape;593;p5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49</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601" name="Google Shape;601;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0" name="Google Shape;610;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FF0000"/>
              </a:buClr>
              <a:buSzPts val="1200"/>
              <a:buFont typeface="Calibri"/>
              <a:buNone/>
            </a:pPr>
            <a:r>
              <a:rPr lang="en-US" sz="1200">
                <a:solidFill>
                  <a:srgbClr val="FF0000"/>
                </a:solidFill>
              </a:rPr>
              <a:t>If you want to implement only some methods(not all methods) you must declare this class as </a:t>
            </a:r>
            <a:r>
              <a:rPr lang="en-US" sz="1200" b="1"/>
              <a:t>abstract</a:t>
            </a:r>
            <a:endParaRPr/>
          </a:p>
          <a:p>
            <a:pPr marL="0" lvl="0" indent="0" algn="l" rtl="0">
              <a:spcBef>
                <a:spcPts val="0"/>
              </a:spcBef>
              <a:spcAft>
                <a:spcPts val="0"/>
              </a:spcAft>
              <a:buClr>
                <a:schemeClr val="dk1"/>
              </a:buClr>
              <a:buSzPts val="1200"/>
              <a:buFont typeface="Calibri"/>
              <a:buNone/>
            </a:pPr>
            <a:endParaRPr sz="1200" b="1"/>
          </a:p>
          <a:p>
            <a:pPr marL="0" lvl="0" indent="0" algn="l" rtl="0">
              <a:spcBef>
                <a:spcPts val="0"/>
              </a:spcBef>
              <a:spcAft>
                <a:spcPts val="0"/>
              </a:spcAft>
              <a:buClr>
                <a:schemeClr val="dk1"/>
              </a:buClr>
              <a:buSzPts val="1200"/>
              <a:buFont typeface="Calibri"/>
              <a:buNone/>
            </a:pPr>
            <a:r>
              <a:rPr lang="en-US" sz="1200" b="1"/>
              <a:t>Note 1: Why the abstract class needs to implement an interface?</a:t>
            </a:r>
            <a:endParaRPr/>
          </a:p>
          <a:p>
            <a:pPr marL="628650" lvl="1" indent="-171450" algn="l" rtl="0">
              <a:spcBef>
                <a:spcPts val="0"/>
              </a:spcBef>
              <a:spcAft>
                <a:spcPts val="0"/>
              </a:spcAft>
              <a:buClr>
                <a:schemeClr val="dk1"/>
              </a:buClr>
              <a:buSzPts val="1200"/>
              <a:buFont typeface="Arial"/>
              <a:buChar char="•"/>
            </a:pPr>
            <a:r>
              <a:rPr lang="en-US" sz="1200" b="0"/>
              <a:t>The interface may contain some common features which have to existed in all the subclasses.</a:t>
            </a:r>
            <a:endParaRPr/>
          </a:p>
          <a:p>
            <a:pPr marL="0" lvl="0" indent="0" algn="l" rtl="0">
              <a:spcBef>
                <a:spcPts val="0"/>
              </a:spcBef>
              <a:spcAft>
                <a:spcPts val="0"/>
              </a:spcAft>
              <a:buClr>
                <a:schemeClr val="dk1"/>
              </a:buClr>
              <a:buSzPts val="1200"/>
              <a:buFont typeface="Arial"/>
              <a:buNone/>
            </a:pPr>
            <a:r>
              <a:rPr lang="en-US" sz="1200" b="1"/>
              <a:t>Note 2: Why the abstract class keeps some methods which exist in an interface abstract methods?</a:t>
            </a:r>
            <a:endParaRPr/>
          </a:p>
          <a:p>
            <a:pPr marL="628650" lvl="1" indent="-171450" algn="l" rtl="0">
              <a:spcBef>
                <a:spcPts val="0"/>
              </a:spcBef>
              <a:spcAft>
                <a:spcPts val="0"/>
              </a:spcAft>
              <a:buClr>
                <a:schemeClr val="dk1"/>
              </a:buClr>
              <a:buSzPts val="1200"/>
              <a:buFont typeface="Arial"/>
              <a:buChar char="•"/>
            </a:pPr>
            <a:r>
              <a:rPr lang="en-US" sz="1200" b="0"/>
              <a:t>Because the implementation of those methods is different based on the subclass.</a:t>
            </a:r>
            <a:endParaRPr/>
          </a:p>
          <a:p>
            <a:pPr marL="0" lvl="0" indent="0" algn="l" rtl="0">
              <a:spcBef>
                <a:spcPts val="0"/>
              </a:spcBef>
              <a:spcAft>
                <a:spcPts val="0"/>
              </a:spcAft>
              <a:buClr>
                <a:schemeClr val="dk1"/>
              </a:buClr>
              <a:buSzPts val="1200"/>
              <a:buFont typeface="Calibri"/>
              <a:buNone/>
            </a:pPr>
            <a:endParaRPr/>
          </a:p>
        </p:txBody>
      </p:sp>
      <p:sp>
        <p:nvSpPr>
          <p:cNvPr id="611" name="Google Shape;611;p5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51</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9" name="Google Shape;619;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r>
              <a:rPr lang="en-US"/>
              <a:t>Interface is a complete abstract class</a:t>
            </a:r>
            <a:endParaRPr/>
          </a:p>
        </p:txBody>
      </p:sp>
      <p:sp>
        <p:nvSpPr>
          <p:cNvPr id="620" name="Google Shape;620;p5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52</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9" name="Google Shape;629;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r>
              <a:rPr lang="en-US"/>
              <a:t>One possibility is to cast the reference to the original class type</a:t>
            </a:r>
            <a:endParaRPr/>
          </a:p>
        </p:txBody>
      </p:sp>
      <p:sp>
        <p:nvSpPr>
          <p:cNvPr id="630" name="Google Shape;630;p5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US"/>
              <a:t>53</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p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639" name="Google Shape;639;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p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8" name="Google Shape;648;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p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5" name="Google Shape;655;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p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2" name="Google Shape;662;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lt1"/>
        </a:solidFill>
        <a:effectLst/>
      </p:bgPr>
    </p:bg>
    <p:spTree>
      <p:nvGrpSpPr>
        <p:cNvPr id="1" name="Shape 21"/>
        <p:cNvGrpSpPr/>
        <p:nvPr/>
      </p:nvGrpSpPr>
      <p:grpSpPr>
        <a:xfrm>
          <a:off x="0" y="0"/>
          <a:ext cx="0" cy="0"/>
          <a:chOff x="0" y="0"/>
          <a:chExt cx="0" cy="0"/>
        </a:xfrm>
      </p:grpSpPr>
      <p:sp>
        <p:nvSpPr>
          <p:cNvPr id="22" name="Google Shape;22;p66"/>
          <p:cNvSpPr txBox="1">
            <a:spLocks noGrp="1"/>
          </p:cNvSpPr>
          <p:nvPr>
            <p:ph type="ctrTitle"/>
          </p:nvPr>
        </p:nvSpPr>
        <p:spPr>
          <a:xfrm>
            <a:off x="2286000" y="3124200"/>
            <a:ext cx="6172200" cy="189436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3000"/>
              <a:buFont typeface="Century Schoolbook"/>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66"/>
          <p:cNvSpPr txBox="1">
            <a:spLocks noGrp="1"/>
          </p:cNvSpPr>
          <p:nvPr>
            <p:ph type="subTitle" idx="1"/>
          </p:nvPr>
        </p:nvSpPr>
        <p:spPr>
          <a:xfrm>
            <a:off x="2286000" y="5003322"/>
            <a:ext cx="6172200" cy="1371600"/>
          </a:xfrm>
          <a:prstGeom prst="rect">
            <a:avLst/>
          </a:prstGeom>
          <a:noFill/>
          <a:ln>
            <a:noFill/>
          </a:ln>
        </p:spPr>
        <p:txBody>
          <a:bodyPr spcFirstLastPara="1" wrap="square" lIns="91425" tIns="45700" rIns="91425" bIns="45700" anchor="t" anchorCtr="0">
            <a:normAutofit/>
          </a:bodyPr>
          <a:lstStyle>
            <a:lvl1pPr lvl="0" algn="l">
              <a:spcBef>
                <a:spcPts val="600"/>
              </a:spcBef>
              <a:spcAft>
                <a:spcPts val="0"/>
              </a:spcAft>
              <a:buSzPts val="1260"/>
              <a:buNone/>
              <a:defRPr sz="1800" b="1">
                <a:solidFill>
                  <a:schemeClr val="dk2"/>
                </a:solidFill>
              </a:defRPr>
            </a:lvl1pPr>
            <a:lvl2pPr lvl="1" algn="ctr">
              <a:spcBef>
                <a:spcPts val="360"/>
              </a:spcBef>
              <a:spcAft>
                <a:spcPts val="0"/>
              </a:spcAft>
              <a:buSzPts val="1440"/>
              <a:buNone/>
              <a:defRPr/>
            </a:lvl2pPr>
            <a:lvl3pPr lvl="2" algn="ctr">
              <a:spcBef>
                <a:spcPts val="360"/>
              </a:spcBef>
              <a:spcAft>
                <a:spcPts val="0"/>
              </a:spcAft>
              <a:buSzPts val="1080"/>
              <a:buNone/>
              <a:defRPr/>
            </a:lvl3pPr>
            <a:lvl4pPr lvl="3" algn="ctr">
              <a:spcBef>
                <a:spcPts val="360"/>
              </a:spcBef>
              <a:spcAft>
                <a:spcPts val="0"/>
              </a:spcAft>
              <a:buSzPts val="1080"/>
              <a:buNone/>
              <a:defRPr/>
            </a:lvl4pPr>
            <a:lvl5pPr lvl="4" algn="ctr">
              <a:spcBef>
                <a:spcPts val="360"/>
              </a:spcBef>
              <a:spcAft>
                <a:spcPts val="0"/>
              </a:spcAft>
              <a:buSzPts val="1224"/>
              <a:buNone/>
              <a:defRPr/>
            </a:lvl5pPr>
            <a:lvl6pPr lvl="5" algn="ctr">
              <a:spcBef>
                <a:spcPts val="360"/>
              </a:spcBef>
              <a:spcAft>
                <a:spcPts val="0"/>
              </a:spcAft>
              <a:buSzPts val="1800"/>
              <a:buNone/>
              <a:defRPr/>
            </a:lvl6pPr>
            <a:lvl7pPr lvl="6" algn="ctr">
              <a:spcBef>
                <a:spcPts val="360"/>
              </a:spcBef>
              <a:spcAft>
                <a:spcPts val="0"/>
              </a:spcAft>
              <a:buSzPts val="108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24" name="Google Shape;24;p66"/>
          <p:cNvSpPr txBox="1">
            <a:spLocks noGrp="1"/>
          </p:cNvSpPr>
          <p:nvPr>
            <p:ph type="dt" idx="10"/>
          </p:nvPr>
        </p:nvSpPr>
        <p:spPr>
          <a:xfrm rot="5400000">
            <a:off x="7764621" y="1174097"/>
            <a:ext cx="2286000" cy="3810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66"/>
          <p:cNvSpPr txBox="1">
            <a:spLocks noGrp="1"/>
          </p:cNvSpPr>
          <p:nvPr>
            <p:ph type="ftr" idx="11"/>
          </p:nvPr>
        </p:nvSpPr>
        <p:spPr>
          <a:xfrm rot="5400000">
            <a:off x="7077269" y="4181669"/>
            <a:ext cx="3657600" cy="38404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66"/>
          <p:cNvSpPr/>
          <p:nvPr/>
        </p:nvSpPr>
        <p:spPr>
          <a:xfrm>
            <a:off x="381000" y="0"/>
            <a:ext cx="609600" cy="6858000"/>
          </a:xfrm>
          <a:prstGeom prst="rect">
            <a:avLst/>
          </a:prstGeom>
          <a:solidFill>
            <a:srgbClr val="FEC2AC">
              <a:alpha val="5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27" name="Google Shape;27;p66"/>
          <p:cNvSpPr/>
          <p:nvPr/>
        </p:nvSpPr>
        <p:spPr>
          <a:xfrm>
            <a:off x="276336" y="0"/>
            <a:ext cx="104664" cy="6858000"/>
          </a:xfrm>
          <a:prstGeom prst="rect">
            <a:avLst/>
          </a:prstGeom>
          <a:solidFill>
            <a:srgbClr val="FFD8CC">
              <a:alpha val="3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28" name="Google Shape;28;p66"/>
          <p:cNvSpPr/>
          <p:nvPr/>
        </p:nvSpPr>
        <p:spPr>
          <a:xfrm>
            <a:off x="990600" y="0"/>
            <a:ext cx="181872" cy="6858000"/>
          </a:xfrm>
          <a:prstGeom prst="rect">
            <a:avLst/>
          </a:prstGeom>
          <a:solidFill>
            <a:srgbClr val="FFD8CC">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29" name="Google Shape;29;p66"/>
          <p:cNvSpPr/>
          <p:nvPr/>
        </p:nvSpPr>
        <p:spPr>
          <a:xfrm>
            <a:off x="1141320" y="0"/>
            <a:ext cx="230280" cy="6858000"/>
          </a:xfrm>
          <a:prstGeom prst="rect">
            <a:avLst/>
          </a:prstGeom>
          <a:solidFill>
            <a:srgbClr val="FFEDE7">
              <a:alpha val="7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cxnSp>
        <p:nvCxnSpPr>
          <p:cNvPr id="30" name="Google Shape;30;p66"/>
          <p:cNvCxnSpPr/>
          <p:nvPr/>
        </p:nvCxnSpPr>
        <p:spPr>
          <a:xfrm>
            <a:off x="106344" y="0"/>
            <a:ext cx="0" cy="6858000"/>
          </a:xfrm>
          <a:prstGeom prst="straightConnector1">
            <a:avLst/>
          </a:prstGeom>
          <a:noFill/>
          <a:ln w="57150" cap="flat" cmpd="sng">
            <a:solidFill>
              <a:srgbClr val="FEC2AC">
                <a:alpha val="72941"/>
              </a:srgbClr>
            </a:solidFill>
            <a:prstDash val="solid"/>
            <a:round/>
            <a:headEnd type="none" w="sm" len="sm"/>
            <a:tailEnd type="none" w="sm" len="sm"/>
          </a:ln>
        </p:spPr>
      </p:cxnSp>
      <p:cxnSp>
        <p:nvCxnSpPr>
          <p:cNvPr id="31" name="Google Shape;31;p66"/>
          <p:cNvCxnSpPr/>
          <p:nvPr/>
        </p:nvCxnSpPr>
        <p:spPr>
          <a:xfrm>
            <a:off x="914400" y="0"/>
            <a:ext cx="0" cy="6858000"/>
          </a:xfrm>
          <a:prstGeom prst="straightConnector1">
            <a:avLst/>
          </a:prstGeom>
          <a:noFill/>
          <a:ln w="57150" cap="flat" cmpd="sng">
            <a:solidFill>
              <a:srgbClr val="FFEDE7">
                <a:alpha val="82745"/>
              </a:srgbClr>
            </a:solidFill>
            <a:prstDash val="solid"/>
            <a:round/>
            <a:headEnd type="none" w="sm" len="sm"/>
            <a:tailEnd type="none" w="sm" len="sm"/>
          </a:ln>
        </p:spPr>
      </p:cxnSp>
      <p:cxnSp>
        <p:nvCxnSpPr>
          <p:cNvPr id="32" name="Google Shape;32;p66"/>
          <p:cNvCxnSpPr/>
          <p:nvPr/>
        </p:nvCxnSpPr>
        <p:spPr>
          <a:xfrm>
            <a:off x="854112" y="0"/>
            <a:ext cx="0" cy="6858000"/>
          </a:xfrm>
          <a:prstGeom prst="straightConnector1">
            <a:avLst/>
          </a:prstGeom>
          <a:noFill/>
          <a:ln w="57150" cap="flat" cmpd="sng">
            <a:solidFill>
              <a:srgbClr val="FEC2AC"/>
            </a:solidFill>
            <a:prstDash val="solid"/>
            <a:round/>
            <a:headEnd type="none" w="sm" len="sm"/>
            <a:tailEnd type="none" w="sm" len="sm"/>
          </a:ln>
        </p:spPr>
      </p:cxnSp>
      <p:cxnSp>
        <p:nvCxnSpPr>
          <p:cNvPr id="33" name="Google Shape;33;p66"/>
          <p:cNvCxnSpPr/>
          <p:nvPr/>
        </p:nvCxnSpPr>
        <p:spPr>
          <a:xfrm>
            <a:off x="1726640" y="0"/>
            <a:ext cx="0" cy="6858000"/>
          </a:xfrm>
          <a:prstGeom prst="straightConnector1">
            <a:avLst/>
          </a:prstGeom>
          <a:noFill/>
          <a:ln w="28575" cap="flat" cmpd="sng">
            <a:solidFill>
              <a:srgbClr val="FEC2AC">
                <a:alpha val="81960"/>
              </a:srgbClr>
            </a:solidFill>
            <a:prstDash val="solid"/>
            <a:round/>
            <a:headEnd type="none" w="sm" len="sm"/>
            <a:tailEnd type="none" w="sm" len="sm"/>
          </a:ln>
        </p:spPr>
      </p:cxnSp>
      <p:cxnSp>
        <p:nvCxnSpPr>
          <p:cNvPr id="34" name="Google Shape;34;p66"/>
          <p:cNvCxnSpPr/>
          <p:nvPr/>
        </p:nvCxnSpPr>
        <p:spPr>
          <a:xfrm>
            <a:off x="1066800" y="0"/>
            <a:ext cx="0" cy="6858000"/>
          </a:xfrm>
          <a:prstGeom prst="straightConnector1">
            <a:avLst/>
          </a:prstGeom>
          <a:noFill/>
          <a:ln w="9525" cap="flat" cmpd="sng">
            <a:solidFill>
              <a:srgbClr val="FEC2AC"/>
            </a:solidFill>
            <a:prstDash val="solid"/>
            <a:round/>
            <a:headEnd type="none" w="sm" len="sm"/>
            <a:tailEnd type="none" w="sm" len="sm"/>
          </a:ln>
        </p:spPr>
      </p:cxnSp>
      <p:cxnSp>
        <p:nvCxnSpPr>
          <p:cNvPr id="35" name="Google Shape;35;p66"/>
          <p:cNvCxnSpPr/>
          <p:nvPr/>
        </p:nvCxnSpPr>
        <p:spPr>
          <a:xfrm>
            <a:off x="9113856" y="0"/>
            <a:ext cx="0" cy="6858000"/>
          </a:xfrm>
          <a:prstGeom prst="straightConnector1">
            <a:avLst/>
          </a:prstGeom>
          <a:noFill/>
          <a:ln w="57150" cap="flat" cmpd="thickThin">
            <a:solidFill>
              <a:srgbClr val="FEC2AC"/>
            </a:solidFill>
            <a:prstDash val="solid"/>
            <a:round/>
            <a:headEnd type="none" w="sm" len="sm"/>
            <a:tailEnd type="none" w="sm" len="sm"/>
          </a:ln>
        </p:spPr>
      </p:cxnSp>
      <p:sp>
        <p:nvSpPr>
          <p:cNvPr id="36" name="Google Shape;36;p66"/>
          <p:cNvSpPr/>
          <p:nvPr/>
        </p:nvSpPr>
        <p:spPr>
          <a:xfrm>
            <a:off x="1219200" y="0"/>
            <a:ext cx="76200" cy="6858000"/>
          </a:xfrm>
          <a:prstGeom prst="rect">
            <a:avLst/>
          </a:prstGeom>
          <a:solidFill>
            <a:srgbClr val="FEC2AC">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37" name="Google Shape;37;p66"/>
          <p:cNvSpPr/>
          <p:nvPr/>
        </p:nvSpPr>
        <p:spPr>
          <a:xfrm>
            <a:off x="609600" y="3429000"/>
            <a:ext cx="1295400" cy="1295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38" name="Google Shape;38;p66"/>
          <p:cNvSpPr/>
          <p:nvPr/>
        </p:nvSpPr>
        <p:spPr>
          <a:xfrm>
            <a:off x="1309632" y="4866752"/>
            <a:ext cx="641424" cy="64142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39" name="Google Shape;39;p66"/>
          <p:cNvSpPr/>
          <p:nvPr/>
        </p:nvSpPr>
        <p:spPr>
          <a:xfrm>
            <a:off x="1091080" y="5500632"/>
            <a:ext cx="137160" cy="13716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40" name="Google Shape;40;p66"/>
          <p:cNvSpPr/>
          <p:nvPr/>
        </p:nvSpPr>
        <p:spPr>
          <a:xfrm>
            <a:off x="1664208" y="5788152"/>
            <a:ext cx="274320" cy="27432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41" name="Google Shape;41;p66"/>
          <p:cNvSpPr/>
          <p:nvPr/>
        </p:nvSpPr>
        <p:spPr>
          <a:xfrm>
            <a:off x="1905000" y="4495800"/>
            <a:ext cx="365760" cy="36576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42" name="Google Shape;42;p66"/>
          <p:cNvSpPr txBox="1">
            <a:spLocks noGrp="1"/>
          </p:cNvSpPr>
          <p:nvPr>
            <p:ph type="sldNum" idx="12"/>
          </p:nvPr>
        </p:nvSpPr>
        <p:spPr>
          <a:xfrm>
            <a:off x="1325544" y="4928702"/>
            <a:ext cx="609600" cy="51752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4"/>
        <p:cNvGrpSpPr/>
        <p:nvPr/>
      </p:nvGrpSpPr>
      <p:grpSpPr>
        <a:xfrm>
          <a:off x="0" y="0"/>
          <a:ext cx="0" cy="0"/>
          <a:chOff x="0" y="0"/>
          <a:chExt cx="0" cy="0"/>
        </a:xfrm>
      </p:grpSpPr>
      <p:sp>
        <p:nvSpPr>
          <p:cNvPr id="125" name="Google Shape;125;p7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6" name="Google Shape;126;p75"/>
          <p:cNvSpPr txBox="1">
            <a:spLocks noGrp="1"/>
          </p:cNvSpPr>
          <p:nvPr>
            <p:ph type="body" idx="1"/>
          </p:nvPr>
        </p:nvSpPr>
        <p:spPr>
          <a:xfrm rot="5400000">
            <a:off x="1754124" y="303276"/>
            <a:ext cx="4873752" cy="7467600"/>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27" name="Google Shape;127;p75"/>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75"/>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75"/>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0"/>
        <p:cNvGrpSpPr/>
        <p:nvPr/>
      </p:nvGrpSpPr>
      <p:grpSpPr>
        <a:xfrm>
          <a:off x="0" y="0"/>
          <a:ext cx="0" cy="0"/>
          <a:chOff x="0" y="0"/>
          <a:chExt cx="0" cy="0"/>
        </a:xfrm>
      </p:grpSpPr>
      <p:sp>
        <p:nvSpPr>
          <p:cNvPr id="131" name="Google Shape;131;p76"/>
          <p:cNvSpPr txBox="1">
            <a:spLocks noGrp="1"/>
          </p:cNvSpPr>
          <p:nvPr>
            <p:ph type="title"/>
          </p:nvPr>
        </p:nvSpPr>
        <p:spPr>
          <a:xfrm rot="5400000">
            <a:off x="4541837" y="2362202"/>
            <a:ext cx="5851525" cy="1676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2" name="Google Shape;132;p76"/>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33" name="Google Shape;133;p76"/>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76"/>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76"/>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3"/>
        <p:cNvGrpSpPr/>
        <p:nvPr/>
      </p:nvGrpSpPr>
      <p:grpSpPr>
        <a:xfrm>
          <a:off x="0" y="0"/>
          <a:ext cx="0" cy="0"/>
          <a:chOff x="0" y="0"/>
          <a:chExt cx="0" cy="0"/>
        </a:xfrm>
      </p:grpSpPr>
      <p:sp>
        <p:nvSpPr>
          <p:cNvPr id="44" name="Google Shape;44;p67"/>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67"/>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6" name="Google Shape;46;p67"/>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7"/>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48" name="Google Shape;48;p67"/>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sp>
        <p:nvSpPr>
          <p:cNvPr id="50" name="Google Shape;50;p68"/>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68"/>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8"/>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68"/>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54" name="Google Shape;54;p68"/>
          <p:cNvSpPr txBox="1">
            <a:spLocks noGrp="1"/>
          </p:cNvSpPr>
          <p:nvPr>
            <p:ph type="body" idx="1"/>
          </p:nvPr>
        </p:nvSpPr>
        <p:spPr>
          <a:xfrm>
            <a:off x="457200" y="1600200"/>
            <a:ext cx="3657600" cy="4572000"/>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5" name="Google Shape;55;p68"/>
          <p:cNvSpPr txBox="1">
            <a:spLocks noGrp="1"/>
          </p:cNvSpPr>
          <p:nvPr>
            <p:ph type="body" idx="2"/>
          </p:nvPr>
        </p:nvSpPr>
        <p:spPr>
          <a:xfrm>
            <a:off x="4270248" y="1600200"/>
            <a:ext cx="3657600" cy="4572000"/>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dk2"/>
        </a:solidFill>
        <a:effectLst/>
      </p:bgPr>
    </p:bg>
    <p:spTree>
      <p:nvGrpSpPr>
        <p:cNvPr id="1" name="Shape 56"/>
        <p:cNvGrpSpPr/>
        <p:nvPr/>
      </p:nvGrpSpPr>
      <p:grpSpPr>
        <a:xfrm>
          <a:off x="0" y="0"/>
          <a:ext cx="0" cy="0"/>
          <a:chOff x="0" y="0"/>
          <a:chExt cx="0" cy="0"/>
        </a:xfrm>
      </p:grpSpPr>
      <p:sp>
        <p:nvSpPr>
          <p:cNvPr id="57" name="Google Shape;57;p69"/>
          <p:cNvSpPr txBox="1">
            <a:spLocks noGrp="1"/>
          </p:cNvSpPr>
          <p:nvPr>
            <p:ph type="title"/>
          </p:nvPr>
        </p:nvSpPr>
        <p:spPr>
          <a:xfrm>
            <a:off x="2286000" y="2895600"/>
            <a:ext cx="6172200" cy="205359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3000"/>
              <a:buFont typeface="Century Schoolbook"/>
              <a:buNone/>
              <a:defRPr sz="3000" b="1" cap="small"/>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69"/>
          <p:cNvSpPr txBox="1">
            <a:spLocks noGrp="1"/>
          </p:cNvSpPr>
          <p:nvPr>
            <p:ph type="body" idx="1"/>
          </p:nvPr>
        </p:nvSpPr>
        <p:spPr>
          <a:xfrm>
            <a:off x="2286000" y="5010150"/>
            <a:ext cx="6172200" cy="1371600"/>
          </a:xfrm>
          <a:prstGeom prst="rect">
            <a:avLst/>
          </a:prstGeom>
          <a:noFill/>
          <a:ln>
            <a:noFill/>
          </a:ln>
        </p:spPr>
        <p:txBody>
          <a:bodyPr spcFirstLastPara="1" wrap="square" lIns="91425" tIns="45700" rIns="91425" bIns="45700" anchor="t" anchorCtr="0">
            <a:normAutofit/>
          </a:bodyPr>
          <a:lstStyle>
            <a:lvl1pPr marL="457200" lvl="0" indent="-228600" algn="l">
              <a:spcBef>
                <a:spcPts val="600"/>
              </a:spcBef>
              <a:spcAft>
                <a:spcPts val="0"/>
              </a:spcAft>
              <a:buSzPts val="1260"/>
              <a:buNone/>
              <a:defRPr sz="1800" b="1">
                <a:solidFill>
                  <a:schemeClr val="lt2"/>
                </a:solidFill>
              </a:defRPr>
            </a:lvl1pPr>
            <a:lvl2pPr marL="914400" lvl="1" indent="-228600" algn="l">
              <a:spcBef>
                <a:spcPts val="360"/>
              </a:spcBef>
              <a:spcAft>
                <a:spcPts val="0"/>
              </a:spcAft>
              <a:buSzPts val="1440"/>
              <a:buNone/>
              <a:defRPr sz="1800">
                <a:solidFill>
                  <a:schemeClr val="lt1"/>
                </a:solidFill>
              </a:defRPr>
            </a:lvl2pPr>
            <a:lvl3pPr marL="1371600" lvl="2" indent="-228600" algn="l">
              <a:spcBef>
                <a:spcPts val="320"/>
              </a:spcBef>
              <a:spcAft>
                <a:spcPts val="0"/>
              </a:spcAft>
              <a:buSzPts val="960"/>
              <a:buNone/>
              <a:defRPr sz="1600">
                <a:solidFill>
                  <a:schemeClr val="lt1"/>
                </a:solidFill>
              </a:defRPr>
            </a:lvl3pPr>
            <a:lvl4pPr marL="1828800" lvl="3" indent="-228600" algn="l">
              <a:spcBef>
                <a:spcPts val="280"/>
              </a:spcBef>
              <a:spcAft>
                <a:spcPts val="0"/>
              </a:spcAft>
              <a:buSzPts val="840"/>
              <a:buNone/>
              <a:defRPr sz="1400">
                <a:solidFill>
                  <a:schemeClr val="lt1"/>
                </a:solidFill>
              </a:defRPr>
            </a:lvl4pPr>
            <a:lvl5pPr marL="2286000" lvl="4" indent="-228600" algn="l">
              <a:spcBef>
                <a:spcPts val="280"/>
              </a:spcBef>
              <a:spcAft>
                <a:spcPts val="0"/>
              </a:spcAft>
              <a:buSzPts val="952"/>
              <a:buNone/>
              <a:defRPr sz="1400">
                <a:solidFill>
                  <a:schemeClr val="lt1"/>
                </a:solidFill>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9" name="Google Shape;59;p69"/>
          <p:cNvSpPr txBox="1">
            <a:spLocks noGrp="1"/>
          </p:cNvSpPr>
          <p:nvPr>
            <p:ph type="dt" idx="10"/>
          </p:nvPr>
        </p:nvSpPr>
        <p:spPr>
          <a:xfrm rot="5400000">
            <a:off x="7763256" y="1170432"/>
            <a:ext cx="2286000" cy="3810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9"/>
          <p:cNvSpPr txBox="1">
            <a:spLocks noGrp="1"/>
          </p:cNvSpPr>
          <p:nvPr>
            <p:ph type="ftr" idx="11"/>
          </p:nvPr>
        </p:nvSpPr>
        <p:spPr>
          <a:xfrm rot="5400000">
            <a:off x="7077456" y="4178808"/>
            <a:ext cx="3657600" cy="38404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69"/>
          <p:cNvSpPr/>
          <p:nvPr/>
        </p:nvSpPr>
        <p:spPr>
          <a:xfrm>
            <a:off x="381000" y="0"/>
            <a:ext cx="609600" cy="6858000"/>
          </a:xfrm>
          <a:prstGeom prst="rect">
            <a:avLst/>
          </a:prstGeom>
          <a:solidFill>
            <a:srgbClr val="FEC2AC">
              <a:alpha val="5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62" name="Google Shape;62;p69"/>
          <p:cNvSpPr/>
          <p:nvPr/>
        </p:nvSpPr>
        <p:spPr>
          <a:xfrm>
            <a:off x="276336" y="0"/>
            <a:ext cx="104664" cy="6858000"/>
          </a:xfrm>
          <a:prstGeom prst="rect">
            <a:avLst/>
          </a:prstGeom>
          <a:solidFill>
            <a:srgbClr val="FFD8CC">
              <a:alpha val="3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63" name="Google Shape;63;p69"/>
          <p:cNvSpPr/>
          <p:nvPr/>
        </p:nvSpPr>
        <p:spPr>
          <a:xfrm>
            <a:off x="990600" y="0"/>
            <a:ext cx="181872" cy="6858000"/>
          </a:xfrm>
          <a:prstGeom prst="rect">
            <a:avLst/>
          </a:prstGeom>
          <a:solidFill>
            <a:srgbClr val="FFD8CC">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64" name="Google Shape;64;p69"/>
          <p:cNvSpPr/>
          <p:nvPr/>
        </p:nvSpPr>
        <p:spPr>
          <a:xfrm>
            <a:off x="1141320" y="0"/>
            <a:ext cx="230280" cy="6858000"/>
          </a:xfrm>
          <a:prstGeom prst="rect">
            <a:avLst/>
          </a:prstGeom>
          <a:solidFill>
            <a:srgbClr val="FFEDE7">
              <a:alpha val="7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cxnSp>
        <p:nvCxnSpPr>
          <p:cNvPr id="65" name="Google Shape;65;p69"/>
          <p:cNvCxnSpPr/>
          <p:nvPr/>
        </p:nvCxnSpPr>
        <p:spPr>
          <a:xfrm>
            <a:off x="106344" y="0"/>
            <a:ext cx="0" cy="6858000"/>
          </a:xfrm>
          <a:prstGeom prst="straightConnector1">
            <a:avLst/>
          </a:prstGeom>
          <a:noFill/>
          <a:ln w="57150" cap="flat" cmpd="sng">
            <a:solidFill>
              <a:srgbClr val="FEC2AC">
                <a:alpha val="72941"/>
              </a:srgbClr>
            </a:solidFill>
            <a:prstDash val="solid"/>
            <a:round/>
            <a:headEnd type="none" w="sm" len="sm"/>
            <a:tailEnd type="none" w="sm" len="sm"/>
          </a:ln>
        </p:spPr>
      </p:cxnSp>
      <p:cxnSp>
        <p:nvCxnSpPr>
          <p:cNvPr id="66" name="Google Shape;66;p69"/>
          <p:cNvCxnSpPr/>
          <p:nvPr/>
        </p:nvCxnSpPr>
        <p:spPr>
          <a:xfrm>
            <a:off x="914400" y="0"/>
            <a:ext cx="0" cy="6858000"/>
          </a:xfrm>
          <a:prstGeom prst="straightConnector1">
            <a:avLst/>
          </a:prstGeom>
          <a:noFill/>
          <a:ln w="57150" cap="flat" cmpd="sng">
            <a:solidFill>
              <a:srgbClr val="FFEDE7">
                <a:alpha val="82745"/>
              </a:srgbClr>
            </a:solidFill>
            <a:prstDash val="solid"/>
            <a:round/>
            <a:headEnd type="none" w="sm" len="sm"/>
            <a:tailEnd type="none" w="sm" len="sm"/>
          </a:ln>
        </p:spPr>
      </p:cxnSp>
      <p:cxnSp>
        <p:nvCxnSpPr>
          <p:cNvPr id="67" name="Google Shape;67;p69"/>
          <p:cNvCxnSpPr/>
          <p:nvPr/>
        </p:nvCxnSpPr>
        <p:spPr>
          <a:xfrm>
            <a:off x="854112" y="0"/>
            <a:ext cx="0" cy="6858000"/>
          </a:xfrm>
          <a:prstGeom prst="straightConnector1">
            <a:avLst/>
          </a:prstGeom>
          <a:noFill/>
          <a:ln w="57150" cap="flat" cmpd="sng">
            <a:solidFill>
              <a:srgbClr val="FEC2AC"/>
            </a:solidFill>
            <a:prstDash val="solid"/>
            <a:round/>
            <a:headEnd type="none" w="sm" len="sm"/>
            <a:tailEnd type="none" w="sm" len="sm"/>
          </a:ln>
        </p:spPr>
      </p:cxnSp>
      <p:cxnSp>
        <p:nvCxnSpPr>
          <p:cNvPr id="68" name="Google Shape;68;p69"/>
          <p:cNvCxnSpPr/>
          <p:nvPr/>
        </p:nvCxnSpPr>
        <p:spPr>
          <a:xfrm>
            <a:off x="1726640" y="0"/>
            <a:ext cx="0" cy="6858000"/>
          </a:xfrm>
          <a:prstGeom prst="straightConnector1">
            <a:avLst/>
          </a:prstGeom>
          <a:noFill/>
          <a:ln w="28575" cap="flat" cmpd="sng">
            <a:solidFill>
              <a:srgbClr val="FEC2AC">
                <a:alpha val="81960"/>
              </a:srgbClr>
            </a:solidFill>
            <a:prstDash val="solid"/>
            <a:round/>
            <a:headEnd type="none" w="sm" len="sm"/>
            <a:tailEnd type="none" w="sm" len="sm"/>
          </a:ln>
        </p:spPr>
      </p:cxnSp>
      <p:cxnSp>
        <p:nvCxnSpPr>
          <p:cNvPr id="69" name="Google Shape;69;p69"/>
          <p:cNvCxnSpPr/>
          <p:nvPr/>
        </p:nvCxnSpPr>
        <p:spPr>
          <a:xfrm>
            <a:off x="1066800" y="0"/>
            <a:ext cx="0" cy="6858000"/>
          </a:xfrm>
          <a:prstGeom prst="straightConnector1">
            <a:avLst/>
          </a:prstGeom>
          <a:noFill/>
          <a:ln w="9525" cap="flat" cmpd="sng">
            <a:solidFill>
              <a:srgbClr val="FEC2AC"/>
            </a:solidFill>
            <a:prstDash val="solid"/>
            <a:round/>
            <a:headEnd type="none" w="sm" len="sm"/>
            <a:tailEnd type="none" w="sm" len="sm"/>
          </a:ln>
        </p:spPr>
      </p:cxnSp>
      <p:sp>
        <p:nvSpPr>
          <p:cNvPr id="70" name="Google Shape;70;p69"/>
          <p:cNvSpPr/>
          <p:nvPr/>
        </p:nvSpPr>
        <p:spPr>
          <a:xfrm>
            <a:off x="1219200" y="0"/>
            <a:ext cx="76200" cy="6858000"/>
          </a:xfrm>
          <a:prstGeom prst="rect">
            <a:avLst/>
          </a:prstGeom>
          <a:solidFill>
            <a:srgbClr val="FEC2AC">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71" name="Google Shape;71;p69"/>
          <p:cNvSpPr/>
          <p:nvPr/>
        </p:nvSpPr>
        <p:spPr>
          <a:xfrm>
            <a:off x="609600" y="3429000"/>
            <a:ext cx="1295400" cy="12954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72" name="Google Shape;72;p69"/>
          <p:cNvSpPr/>
          <p:nvPr/>
        </p:nvSpPr>
        <p:spPr>
          <a:xfrm>
            <a:off x="1324704" y="4866752"/>
            <a:ext cx="641424" cy="64142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73" name="Google Shape;73;p69"/>
          <p:cNvSpPr/>
          <p:nvPr/>
        </p:nvSpPr>
        <p:spPr>
          <a:xfrm>
            <a:off x="1091080" y="5500632"/>
            <a:ext cx="137160" cy="13716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74" name="Google Shape;74;p69"/>
          <p:cNvSpPr/>
          <p:nvPr/>
        </p:nvSpPr>
        <p:spPr>
          <a:xfrm>
            <a:off x="1664208" y="5791200"/>
            <a:ext cx="274320" cy="27432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75" name="Google Shape;75;p69"/>
          <p:cNvSpPr/>
          <p:nvPr/>
        </p:nvSpPr>
        <p:spPr>
          <a:xfrm>
            <a:off x="1879040" y="4479888"/>
            <a:ext cx="365760" cy="36576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cxnSp>
        <p:nvCxnSpPr>
          <p:cNvPr id="76" name="Google Shape;76;p69"/>
          <p:cNvCxnSpPr/>
          <p:nvPr/>
        </p:nvCxnSpPr>
        <p:spPr>
          <a:xfrm>
            <a:off x="9097944" y="0"/>
            <a:ext cx="0" cy="6858000"/>
          </a:xfrm>
          <a:prstGeom prst="straightConnector1">
            <a:avLst/>
          </a:prstGeom>
          <a:noFill/>
          <a:ln w="57150" cap="flat" cmpd="thickThin">
            <a:solidFill>
              <a:srgbClr val="FEC2AC"/>
            </a:solidFill>
            <a:prstDash val="solid"/>
            <a:round/>
            <a:headEnd type="none" w="sm" len="sm"/>
            <a:tailEnd type="none" w="sm" len="sm"/>
          </a:ln>
        </p:spPr>
      </p:cxnSp>
      <p:sp>
        <p:nvSpPr>
          <p:cNvPr id="77" name="Google Shape;77;p69"/>
          <p:cNvSpPr txBox="1">
            <a:spLocks noGrp="1"/>
          </p:cNvSpPr>
          <p:nvPr>
            <p:ph type="sldNum" idx="12"/>
          </p:nvPr>
        </p:nvSpPr>
        <p:spPr>
          <a:xfrm>
            <a:off x="1340616" y="4928702"/>
            <a:ext cx="609600" cy="51752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8"/>
        <p:cNvGrpSpPr/>
        <p:nvPr/>
      </p:nvGrpSpPr>
      <p:grpSpPr>
        <a:xfrm>
          <a:off x="0" y="0"/>
          <a:ext cx="0" cy="0"/>
          <a:chOff x="0" y="0"/>
          <a:chExt cx="0" cy="0"/>
        </a:xfrm>
      </p:grpSpPr>
      <p:sp>
        <p:nvSpPr>
          <p:cNvPr id="79" name="Google Shape;79;p70"/>
          <p:cNvSpPr txBox="1">
            <a:spLocks noGrp="1"/>
          </p:cNvSpPr>
          <p:nvPr>
            <p:ph type="title"/>
          </p:nvPr>
        </p:nvSpPr>
        <p:spPr>
          <a:xfrm>
            <a:off x="457200" y="273050"/>
            <a:ext cx="75438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3000"/>
              <a:buFont typeface="Century Schoolboo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70"/>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70"/>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70"/>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83" name="Google Shape;83;p70"/>
          <p:cNvSpPr txBox="1">
            <a:spLocks noGrp="1"/>
          </p:cNvSpPr>
          <p:nvPr>
            <p:ph type="body" idx="1"/>
          </p:nvPr>
        </p:nvSpPr>
        <p:spPr>
          <a:xfrm>
            <a:off x="457200" y="2362200"/>
            <a:ext cx="3657600" cy="3886200"/>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4" name="Google Shape;84;p70"/>
          <p:cNvSpPr txBox="1">
            <a:spLocks noGrp="1"/>
          </p:cNvSpPr>
          <p:nvPr>
            <p:ph type="body" idx="2"/>
          </p:nvPr>
        </p:nvSpPr>
        <p:spPr>
          <a:xfrm>
            <a:off x="4371975" y="2362200"/>
            <a:ext cx="3657600" cy="3886200"/>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5" name="Google Shape;85;p70"/>
          <p:cNvSpPr>
            <a:spLocks noGrp="1"/>
          </p:cNvSpPr>
          <p:nvPr>
            <p:ph type="body" idx="3"/>
          </p:nvPr>
        </p:nvSpPr>
        <p:spPr>
          <a:xfrm>
            <a:off x="457200" y="1569720"/>
            <a:ext cx="3657600" cy="658368"/>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lvl1pPr marL="457200" lvl="0" indent="-228600" algn="l">
              <a:spcBef>
                <a:spcPts val="600"/>
              </a:spcBef>
              <a:spcAft>
                <a:spcPts val="0"/>
              </a:spcAft>
              <a:buSzPts val="1400"/>
              <a:buFont typeface="Century Schoolbook"/>
              <a:buNone/>
              <a:defRPr sz="2000" b="1">
                <a:solidFill>
                  <a:srgbClr val="FFFFFF"/>
                </a:solidFill>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6" name="Google Shape;86;p70"/>
          <p:cNvSpPr>
            <a:spLocks noGrp="1"/>
          </p:cNvSpPr>
          <p:nvPr>
            <p:ph type="body" idx="4"/>
          </p:nvPr>
        </p:nvSpPr>
        <p:spPr>
          <a:xfrm>
            <a:off x="4343400" y="1569720"/>
            <a:ext cx="3657600" cy="658368"/>
          </a:xfrm>
          <a:prstGeom prst="roundRect">
            <a:avLst>
              <a:gd name="adj" fmla="val 16667"/>
            </a:avLst>
          </a:prstGeom>
          <a:solidFill>
            <a:schemeClr val="accent1"/>
          </a:solidFill>
          <a:ln>
            <a:noFill/>
          </a:ln>
        </p:spPr>
        <p:txBody>
          <a:bodyPr spcFirstLastPara="1" wrap="square" lIns="91425" tIns="45700" rIns="91425" bIns="45700" anchor="ctr" anchorCtr="0">
            <a:noAutofit/>
          </a:bodyPr>
          <a:lstStyle>
            <a:lvl1pPr marL="457200" lvl="0" indent="-228600" algn="l">
              <a:spcBef>
                <a:spcPts val="600"/>
              </a:spcBef>
              <a:spcAft>
                <a:spcPts val="0"/>
              </a:spcAft>
              <a:buSzPts val="1400"/>
              <a:buFont typeface="Century Schoolbook"/>
              <a:buNone/>
              <a:defRPr sz="2000" b="1">
                <a:solidFill>
                  <a:srgbClr val="FFFFFF"/>
                </a:solidFill>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p71"/>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71"/>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71"/>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91" name="Google Shape;91;p71"/>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2"/>
        <p:cNvGrpSpPr/>
        <p:nvPr/>
      </p:nvGrpSpPr>
      <p:grpSpPr>
        <a:xfrm>
          <a:off x="0" y="0"/>
          <a:ext cx="0" cy="0"/>
          <a:chOff x="0" y="0"/>
          <a:chExt cx="0" cy="0"/>
        </a:xfrm>
      </p:grpSpPr>
      <p:sp>
        <p:nvSpPr>
          <p:cNvPr id="93" name="Google Shape;93;p72"/>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72"/>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72"/>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bg>
      <p:bgPr>
        <a:solidFill>
          <a:schemeClr val="lt1"/>
        </a:solidFill>
        <a:effectLst/>
      </p:bgPr>
    </p:bg>
    <p:spTree>
      <p:nvGrpSpPr>
        <p:cNvPr id="1" name="Shape 96"/>
        <p:cNvGrpSpPr/>
        <p:nvPr/>
      </p:nvGrpSpPr>
      <p:grpSpPr>
        <a:xfrm>
          <a:off x="0" y="0"/>
          <a:ext cx="0" cy="0"/>
          <a:chOff x="0" y="0"/>
          <a:chExt cx="0" cy="0"/>
        </a:xfrm>
      </p:grpSpPr>
      <p:cxnSp>
        <p:nvCxnSpPr>
          <p:cNvPr id="97" name="Google Shape;97;p73"/>
          <p:cNvCxnSpPr/>
          <p:nvPr/>
        </p:nvCxnSpPr>
        <p:spPr>
          <a:xfrm>
            <a:off x="8763000" y="0"/>
            <a:ext cx="0" cy="6858000"/>
          </a:xfrm>
          <a:prstGeom prst="straightConnector1">
            <a:avLst/>
          </a:prstGeom>
          <a:noFill/>
          <a:ln w="38100" cap="flat" cmpd="sng">
            <a:solidFill>
              <a:srgbClr val="FEC2AC">
                <a:alpha val="92941"/>
              </a:srgbClr>
            </a:solidFill>
            <a:prstDash val="solid"/>
            <a:round/>
            <a:headEnd type="none" w="sm" len="sm"/>
            <a:tailEnd type="none" w="sm" len="sm"/>
          </a:ln>
        </p:spPr>
      </p:cxnSp>
      <p:sp>
        <p:nvSpPr>
          <p:cNvPr id="98" name="Google Shape;98;p73"/>
          <p:cNvSpPr txBox="1">
            <a:spLocks noGrp="1"/>
          </p:cNvSpPr>
          <p:nvPr>
            <p:ph type="title"/>
          </p:nvPr>
        </p:nvSpPr>
        <p:spPr>
          <a:xfrm rot="5400000">
            <a:off x="3371850" y="3200400"/>
            <a:ext cx="6309360" cy="457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2000"/>
              <a:buFont typeface="Century Schoolbook"/>
              <a:buNone/>
              <a:defRPr sz="2000" b="1" cap="small"/>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73"/>
          <p:cNvSpPr txBox="1">
            <a:spLocks noGrp="1"/>
          </p:cNvSpPr>
          <p:nvPr>
            <p:ph type="body" idx="1"/>
          </p:nvPr>
        </p:nvSpPr>
        <p:spPr>
          <a:xfrm>
            <a:off x="6812280" y="274320"/>
            <a:ext cx="1527048" cy="498348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840"/>
              <a:buNone/>
              <a:defRPr sz="1200"/>
            </a:lvl1pPr>
            <a:lvl2pPr marL="914400" lvl="1" indent="-228600" algn="l">
              <a:spcBef>
                <a:spcPts val="1000"/>
              </a:spcBef>
              <a:spcAft>
                <a:spcPts val="0"/>
              </a:spcAft>
              <a:buSzPts val="960"/>
              <a:buNone/>
              <a:defRPr sz="1200"/>
            </a:lvl2pPr>
            <a:lvl3pPr marL="1371600" lvl="2" indent="-228600" algn="l">
              <a:spcBef>
                <a:spcPts val="200"/>
              </a:spcBef>
              <a:spcAft>
                <a:spcPts val="0"/>
              </a:spcAft>
              <a:buSzPts val="600"/>
              <a:buNone/>
              <a:defRPr sz="1000"/>
            </a:lvl3pPr>
            <a:lvl4pPr marL="1828800" lvl="3" indent="-228600" algn="l">
              <a:spcBef>
                <a:spcPts val="180"/>
              </a:spcBef>
              <a:spcAft>
                <a:spcPts val="0"/>
              </a:spcAft>
              <a:buSzPts val="540"/>
              <a:buNone/>
              <a:defRPr sz="900"/>
            </a:lvl4pPr>
            <a:lvl5pPr marL="2286000" lvl="4" indent="-228600" algn="l">
              <a:spcBef>
                <a:spcPts val="180"/>
              </a:spcBef>
              <a:spcAft>
                <a:spcPts val="0"/>
              </a:spcAft>
              <a:buSzPts val="612"/>
              <a:buNone/>
              <a:defRPr sz="900"/>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cxnSp>
        <p:nvCxnSpPr>
          <p:cNvPr id="100" name="Google Shape;100;p73"/>
          <p:cNvCxnSpPr/>
          <p:nvPr/>
        </p:nvCxnSpPr>
        <p:spPr>
          <a:xfrm>
            <a:off x="6248400" y="0"/>
            <a:ext cx="0" cy="6858000"/>
          </a:xfrm>
          <a:prstGeom prst="straightConnector1">
            <a:avLst/>
          </a:prstGeom>
          <a:noFill/>
          <a:ln w="38100" cap="flat" cmpd="sng">
            <a:solidFill>
              <a:srgbClr val="FEC2AC"/>
            </a:solidFill>
            <a:prstDash val="solid"/>
            <a:round/>
            <a:headEnd type="none" w="sm" len="sm"/>
            <a:tailEnd type="none" w="sm" len="sm"/>
          </a:ln>
        </p:spPr>
      </p:cxnSp>
      <p:cxnSp>
        <p:nvCxnSpPr>
          <p:cNvPr id="101" name="Google Shape;101;p73"/>
          <p:cNvCxnSpPr/>
          <p:nvPr/>
        </p:nvCxnSpPr>
        <p:spPr>
          <a:xfrm>
            <a:off x="6192296" y="0"/>
            <a:ext cx="0" cy="6858000"/>
          </a:xfrm>
          <a:prstGeom prst="straightConnector1">
            <a:avLst/>
          </a:prstGeom>
          <a:noFill/>
          <a:ln w="12700" cap="flat" cmpd="sng">
            <a:solidFill>
              <a:schemeClr val="accent1"/>
            </a:solidFill>
            <a:prstDash val="solid"/>
            <a:round/>
            <a:headEnd type="none" w="sm" len="sm"/>
            <a:tailEnd type="none" w="sm" len="sm"/>
          </a:ln>
        </p:spPr>
      </p:cxnSp>
      <p:cxnSp>
        <p:nvCxnSpPr>
          <p:cNvPr id="102" name="Google Shape;102;p73"/>
          <p:cNvCxnSpPr/>
          <p:nvPr/>
        </p:nvCxnSpPr>
        <p:spPr>
          <a:xfrm>
            <a:off x="8991600" y="0"/>
            <a:ext cx="0" cy="6858000"/>
          </a:xfrm>
          <a:prstGeom prst="straightConnector1">
            <a:avLst/>
          </a:prstGeom>
          <a:noFill/>
          <a:ln w="19050" cap="flat" cmpd="sng">
            <a:solidFill>
              <a:schemeClr val="accent1"/>
            </a:solidFill>
            <a:prstDash val="solid"/>
            <a:round/>
            <a:headEnd type="none" w="sm" len="sm"/>
            <a:tailEnd type="none" w="sm" len="sm"/>
          </a:ln>
        </p:spPr>
      </p:cxnSp>
      <p:sp>
        <p:nvSpPr>
          <p:cNvPr id="103" name="Google Shape;103;p73"/>
          <p:cNvSpPr/>
          <p:nvPr/>
        </p:nvSpPr>
        <p:spPr>
          <a:xfrm>
            <a:off x="8839200" y="0"/>
            <a:ext cx="304800" cy="6858000"/>
          </a:xfrm>
          <a:prstGeom prst="rect">
            <a:avLst/>
          </a:prstGeom>
          <a:solidFill>
            <a:srgbClr val="FEC2AC">
              <a:alpha val="8666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cxnSp>
        <p:nvCxnSpPr>
          <p:cNvPr id="104" name="Google Shape;104;p73"/>
          <p:cNvCxnSpPr/>
          <p:nvPr/>
        </p:nvCxnSpPr>
        <p:spPr>
          <a:xfrm>
            <a:off x="8915400" y="0"/>
            <a:ext cx="0" cy="6858000"/>
          </a:xfrm>
          <a:prstGeom prst="straightConnector1">
            <a:avLst/>
          </a:prstGeom>
          <a:noFill/>
          <a:ln w="9525" cap="flat" cmpd="sng">
            <a:solidFill>
              <a:schemeClr val="accent1"/>
            </a:solidFill>
            <a:prstDash val="solid"/>
            <a:round/>
            <a:headEnd type="none" w="sm" len="sm"/>
            <a:tailEnd type="none" w="sm" len="sm"/>
          </a:ln>
        </p:spPr>
      </p:cxnSp>
      <p:sp>
        <p:nvSpPr>
          <p:cNvPr id="105" name="Google Shape;105;p73"/>
          <p:cNvSpPr/>
          <p:nvPr/>
        </p:nvSpPr>
        <p:spPr>
          <a:xfrm>
            <a:off x="8156448" y="5715000"/>
            <a:ext cx="548640" cy="54864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06" name="Google Shape;106;p73"/>
          <p:cNvSpPr txBox="1">
            <a:spLocks noGrp="1"/>
          </p:cNvSpPr>
          <p:nvPr>
            <p:ph type="body" idx="2"/>
          </p:nvPr>
        </p:nvSpPr>
        <p:spPr>
          <a:xfrm>
            <a:off x="304800" y="274320"/>
            <a:ext cx="5638800" cy="6327648"/>
          </a:xfrm>
          <a:prstGeom prst="rect">
            <a:avLst/>
          </a:prstGeom>
          <a:noFill/>
          <a:ln>
            <a:noFill/>
          </a:ln>
        </p:spPr>
        <p:txBody>
          <a:bodyPr spcFirstLastPara="1" wrap="square" lIns="91425" tIns="45700" rIns="91425" bIns="45700" anchor="t" anchorCtr="0">
            <a:normAutofit/>
          </a:bodyPr>
          <a:lstStyle>
            <a:lvl1pPr marL="457200" lvl="0" indent="-308610" algn="l">
              <a:spcBef>
                <a:spcPts val="600"/>
              </a:spcBef>
              <a:spcAft>
                <a:spcPts val="0"/>
              </a:spcAft>
              <a:buSzPts val="1260"/>
              <a:buChar char="🞆"/>
              <a:defRPr/>
            </a:lvl1pPr>
            <a:lvl2pPr marL="914400" lvl="1" indent="-320040" algn="l">
              <a:spcBef>
                <a:spcPts val="360"/>
              </a:spcBef>
              <a:spcAft>
                <a:spcPts val="0"/>
              </a:spcAft>
              <a:buSzPts val="1440"/>
              <a:buChar char="⚫"/>
              <a:defRPr/>
            </a:lvl2pPr>
            <a:lvl3pPr marL="1371600" lvl="2" indent="-297180" algn="l">
              <a:spcBef>
                <a:spcPts val="360"/>
              </a:spcBef>
              <a:spcAft>
                <a:spcPts val="0"/>
              </a:spcAft>
              <a:buSzPts val="1080"/>
              <a:buChar char="🞆"/>
              <a:defRPr/>
            </a:lvl3pPr>
            <a:lvl4pPr marL="1828800" lvl="3" indent="-297180" algn="l">
              <a:spcBef>
                <a:spcPts val="360"/>
              </a:spcBef>
              <a:spcAft>
                <a:spcPts val="0"/>
              </a:spcAft>
              <a:buSzPts val="1080"/>
              <a:buChar char="🞆"/>
              <a:defRPr/>
            </a:lvl4pPr>
            <a:lvl5pPr marL="2286000" lvl="4" indent="-306323" algn="l">
              <a:spcBef>
                <a:spcPts val="360"/>
              </a:spcBef>
              <a:spcAft>
                <a:spcPts val="0"/>
              </a:spcAft>
              <a:buSzPts val="1224"/>
              <a:buChar char="⚫"/>
              <a:defRPr/>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07" name="Google Shape;107;p73"/>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73"/>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09" name="Google Shape;109;p73"/>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10"/>
        <p:cNvGrpSpPr/>
        <p:nvPr/>
      </p:nvGrpSpPr>
      <p:grpSpPr>
        <a:xfrm>
          <a:off x="0" y="0"/>
          <a:ext cx="0" cy="0"/>
          <a:chOff x="0" y="0"/>
          <a:chExt cx="0" cy="0"/>
        </a:xfrm>
      </p:grpSpPr>
      <p:cxnSp>
        <p:nvCxnSpPr>
          <p:cNvPr id="111" name="Google Shape;111;p74"/>
          <p:cNvCxnSpPr/>
          <p:nvPr/>
        </p:nvCxnSpPr>
        <p:spPr>
          <a:xfrm>
            <a:off x="8763000" y="0"/>
            <a:ext cx="0" cy="6858000"/>
          </a:xfrm>
          <a:prstGeom prst="straightConnector1">
            <a:avLst/>
          </a:prstGeom>
          <a:noFill/>
          <a:ln w="38100" cap="flat" cmpd="sng">
            <a:solidFill>
              <a:srgbClr val="FEC2AC"/>
            </a:solidFill>
            <a:prstDash val="solid"/>
            <a:round/>
            <a:headEnd type="none" w="sm" len="sm"/>
            <a:tailEnd type="none" w="sm" len="sm"/>
          </a:ln>
        </p:spPr>
      </p:cxnSp>
      <p:sp>
        <p:nvSpPr>
          <p:cNvPr id="112" name="Google Shape;112;p74"/>
          <p:cNvSpPr/>
          <p:nvPr/>
        </p:nvSpPr>
        <p:spPr>
          <a:xfrm>
            <a:off x="8156448" y="5715000"/>
            <a:ext cx="548640" cy="54864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113" name="Google Shape;113;p74"/>
          <p:cNvSpPr txBox="1">
            <a:spLocks noGrp="1"/>
          </p:cNvSpPr>
          <p:nvPr>
            <p:ph type="title"/>
          </p:nvPr>
        </p:nvSpPr>
        <p:spPr>
          <a:xfrm rot="5400000">
            <a:off x="3350133" y="3200400"/>
            <a:ext cx="6309360" cy="457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2000"/>
              <a:buFont typeface="Century Schoolbook"/>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4" name="Google Shape;114;p74"/>
          <p:cNvSpPr>
            <a:spLocks noGrp="1"/>
          </p:cNvSpPr>
          <p:nvPr>
            <p:ph type="pic" idx="2"/>
          </p:nvPr>
        </p:nvSpPr>
        <p:spPr>
          <a:xfrm>
            <a:off x="0" y="0"/>
            <a:ext cx="6172200" cy="6858000"/>
          </a:xfrm>
          <a:prstGeom prst="rect">
            <a:avLst/>
          </a:prstGeom>
          <a:solidFill>
            <a:schemeClr val="lt2"/>
          </a:solidFill>
          <a:ln>
            <a:noFill/>
          </a:ln>
        </p:spPr>
        <p:txBody>
          <a:bodyPr spcFirstLastPara="1" wrap="square" lIns="91425" tIns="45700" rIns="91425" bIns="45700" anchor="t" anchorCtr="0">
            <a:normAutofit/>
          </a:bodyPr>
          <a:lstStyle>
            <a:lvl1pPr marR="0" lvl="0" algn="l" rtl="0">
              <a:spcBef>
                <a:spcPts val="600"/>
              </a:spcBef>
              <a:spcAft>
                <a:spcPts val="0"/>
              </a:spcAft>
              <a:buClr>
                <a:schemeClr val="accent1"/>
              </a:buClr>
              <a:buSzPts val="2240"/>
              <a:buFont typeface="Noto Sans Symbols"/>
              <a:buNone/>
              <a:defRPr sz="3200" b="0" i="0" u="none" strike="noStrike" cap="none">
                <a:solidFill>
                  <a:schemeClr val="dk1"/>
                </a:solidFill>
                <a:latin typeface="Century Schoolbook"/>
                <a:ea typeface="Century Schoolbook"/>
                <a:cs typeface="Century Schoolbook"/>
                <a:sym typeface="Century Schoolbook"/>
              </a:defRPr>
            </a:lvl1pPr>
            <a:lvl2pPr marR="0" lvl="1" algn="l" rtl="0">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R="0" lvl="2" algn="l" rtl="0">
              <a:spcBef>
                <a:spcPts val="360"/>
              </a:spcBef>
              <a:spcAft>
                <a:spcPts val="0"/>
              </a:spcAft>
              <a:buClr>
                <a:srgbClr val="DE7530"/>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R="0" lvl="3" algn="l" rtl="0">
              <a:spcBef>
                <a:spcPts val="360"/>
              </a:spcBef>
              <a:spcAft>
                <a:spcPts val="0"/>
              </a:spcAft>
              <a:buClr>
                <a:srgbClr val="FEC2AC"/>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R="0" lvl="4" algn="l" rtl="0">
              <a:spcBef>
                <a:spcPts val="320"/>
              </a:spcBef>
              <a:spcAft>
                <a:spcPts val="0"/>
              </a:spcAft>
              <a:buClr>
                <a:srgbClr val="BBC9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R="0" lvl="5" algn="l" rtl="0">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R="0" lvl="6" algn="l" rtl="0">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R="0" lvl="7" algn="l" rtl="0">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R="0" lvl="8" algn="l" rtl="0">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115" name="Google Shape;115;p74"/>
          <p:cNvSpPr txBox="1">
            <a:spLocks noGrp="1"/>
          </p:cNvSpPr>
          <p:nvPr>
            <p:ph type="body" idx="1"/>
          </p:nvPr>
        </p:nvSpPr>
        <p:spPr>
          <a:xfrm>
            <a:off x="6765798" y="264795"/>
            <a:ext cx="1524000" cy="4956048"/>
          </a:xfrm>
          <a:prstGeom prst="rect">
            <a:avLst/>
          </a:prstGeom>
          <a:noFill/>
          <a:ln>
            <a:noFill/>
          </a:ln>
        </p:spPr>
        <p:txBody>
          <a:bodyPr spcFirstLastPara="1" wrap="square" lIns="91425" tIns="45700" rIns="91425" bIns="45700" anchor="t" anchorCtr="0">
            <a:normAutofit/>
          </a:bodyPr>
          <a:lstStyle>
            <a:lvl1pPr marL="457200" lvl="0" indent="-228600" algn="l">
              <a:spcBef>
                <a:spcPts val="100"/>
              </a:spcBef>
              <a:spcAft>
                <a:spcPts val="0"/>
              </a:spcAft>
              <a:buSzPts val="840"/>
              <a:buFont typeface="Century Schoolbook"/>
              <a:buNone/>
              <a:defRPr sz="1200"/>
            </a:lvl1pPr>
            <a:lvl2pPr marL="914400" lvl="1" indent="-289560" algn="l">
              <a:spcBef>
                <a:spcPts val="400"/>
              </a:spcBef>
              <a:spcAft>
                <a:spcPts val="0"/>
              </a:spcAft>
              <a:buSzPts val="960"/>
              <a:buChar char="⚫"/>
              <a:defRPr sz="1200"/>
            </a:lvl2pPr>
            <a:lvl3pPr marL="1371600" lvl="2" indent="-266700" algn="l">
              <a:spcBef>
                <a:spcPts val="200"/>
              </a:spcBef>
              <a:spcAft>
                <a:spcPts val="0"/>
              </a:spcAft>
              <a:buSzPts val="600"/>
              <a:buChar char="🞆"/>
              <a:defRPr sz="1000"/>
            </a:lvl3pPr>
            <a:lvl4pPr marL="1828800" lvl="3" indent="-262889" algn="l">
              <a:spcBef>
                <a:spcPts val="180"/>
              </a:spcBef>
              <a:spcAft>
                <a:spcPts val="0"/>
              </a:spcAft>
              <a:buSzPts val="540"/>
              <a:buChar char="🞆"/>
              <a:defRPr sz="900"/>
            </a:lvl4pPr>
            <a:lvl5pPr marL="2286000" lvl="4" indent="-267461" algn="l">
              <a:spcBef>
                <a:spcPts val="180"/>
              </a:spcBef>
              <a:spcAft>
                <a:spcPts val="0"/>
              </a:spcAft>
              <a:buSzPts val="612"/>
              <a:buChar char="⚫"/>
              <a:defRPr sz="900"/>
            </a:lvl5pPr>
            <a:lvl6pPr marL="2743200" lvl="5" indent="-342900" algn="l">
              <a:spcBef>
                <a:spcPts val="360"/>
              </a:spcBef>
              <a:spcAft>
                <a:spcPts val="0"/>
              </a:spcAft>
              <a:buSzPts val="1800"/>
              <a:buChar char="•"/>
              <a:defRPr/>
            </a:lvl6pPr>
            <a:lvl7pPr marL="3200400" lvl="6" indent="-297179" algn="l">
              <a:spcBef>
                <a:spcPts val="360"/>
              </a:spcBef>
              <a:spcAft>
                <a:spcPts val="0"/>
              </a:spcAft>
              <a:buSzPts val="108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cxnSp>
        <p:nvCxnSpPr>
          <p:cNvPr id="116" name="Google Shape;116;p74"/>
          <p:cNvCxnSpPr/>
          <p:nvPr/>
        </p:nvCxnSpPr>
        <p:spPr>
          <a:xfrm>
            <a:off x="8991600" y="0"/>
            <a:ext cx="0" cy="6858000"/>
          </a:xfrm>
          <a:prstGeom prst="straightConnector1">
            <a:avLst/>
          </a:prstGeom>
          <a:noFill/>
          <a:ln w="9525" cap="flat" cmpd="sng">
            <a:solidFill>
              <a:schemeClr val="dk1"/>
            </a:solidFill>
            <a:prstDash val="solid"/>
            <a:round/>
            <a:headEnd type="none" w="sm" len="sm"/>
            <a:tailEnd type="none" w="sm" len="sm"/>
          </a:ln>
        </p:spPr>
      </p:cxnSp>
      <p:sp>
        <p:nvSpPr>
          <p:cNvPr id="117" name="Google Shape;117;p74"/>
          <p:cNvSpPr/>
          <p:nvPr/>
        </p:nvSpPr>
        <p:spPr>
          <a:xfrm>
            <a:off x="8839200" y="0"/>
            <a:ext cx="304800" cy="6858000"/>
          </a:xfrm>
          <a:prstGeom prst="rect">
            <a:avLst/>
          </a:prstGeom>
          <a:solidFill>
            <a:srgbClr val="FEC2A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cxnSp>
        <p:nvCxnSpPr>
          <p:cNvPr id="118" name="Google Shape;118;p74"/>
          <p:cNvCxnSpPr/>
          <p:nvPr/>
        </p:nvCxnSpPr>
        <p:spPr>
          <a:xfrm>
            <a:off x="8915400" y="0"/>
            <a:ext cx="0" cy="6858000"/>
          </a:xfrm>
          <a:prstGeom prst="straightConnector1">
            <a:avLst/>
          </a:prstGeom>
          <a:noFill/>
          <a:ln w="9525" cap="flat" cmpd="sng">
            <a:solidFill>
              <a:schemeClr val="accent1"/>
            </a:solidFill>
            <a:prstDash val="solid"/>
            <a:round/>
            <a:headEnd type="none" w="sm" len="sm"/>
            <a:tailEnd type="none" w="sm" len="sm"/>
          </a:ln>
        </p:spPr>
      </p:cxnSp>
      <p:cxnSp>
        <p:nvCxnSpPr>
          <p:cNvPr id="119" name="Google Shape;119;p74"/>
          <p:cNvCxnSpPr/>
          <p:nvPr/>
        </p:nvCxnSpPr>
        <p:spPr>
          <a:xfrm>
            <a:off x="6248400" y="0"/>
            <a:ext cx="0" cy="6858000"/>
          </a:xfrm>
          <a:prstGeom prst="straightConnector1">
            <a:avLst/>
          </a:prstGeom>
          <a:noFill/>
          <a:ln w="38100" cap="flat" cmpd="sng">
            <a:solidFill>
              <a:srgbClr val="FEC2AC"/>
            </a:solidFill>
            <a:prstDash val="solid"/>
            <a:round/>
            <a:headEnd type="none" w="sm" len="sm"/>
            <a:tailEnd type="none" w="sm" len="sm"/>
          </a:ln>
        </p:spPr>
      </p:cxnSp>
      <p:cxnSp>
        <p:nvCxnSpPr>
          <p:cNvPr id="120" name="Google Shape;120;p74"/>
          <p:cNvCxnSpPr/>
          <p:nvPr/>
        </p:nvCxnSpPr>
        <p:spPr>
          <a:xfrm>
            <a:off x="6192296" y="0"/>
            <a:ext cx="0" cy="6858000"/>
          </a:xfrm>
          <a:prstGeom prst="straightConnector1">
            <a:avLst/>
          </a:prstGeom>
          <a:noFill/>
          <a:ln w="12700" cap="flat" cmpd="sng">
            <a:solidFill>
              <a:schemeClr val="accent1"/>
            </a:solidFill>
            <a:prstDash val="solid"/>
            <a:round/>
            <a:headEnd type="none" w="sm" len="sm"/>
            <a:tailEnd type="none" w="sm" len="sm"/>
          </a:ln>
        </p:spPr>
      </p:cxnSp>
      <p:sp>
        <p:nvSpPr>
          <p:cNvPr id="121" name="Google Shape;121;p74"/>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74"/>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23" name="Google Shape;123;p74"/>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cxnSp>
        <p:nvCxnSpPr>
          <p:cNvPr id="10" name="Google Shape;10;p65"/>
          <p:cNvCxnSpPr/>
          <p:nvPr/>
        </p:nvCxnSpPr>
        <p:spPr>
          <a:xfrm>
            <a:off x="8763000" y="0"/>
            <a:ext cx="0" cy="6858000"/>
          </a:xfrm>
          <a:prstGeom prst="straightConnector1">
            <a:avLst/>
          </a:prstGeom>
          <a:noFill/>
          <a:ln w="38100" cap="flat" cmpd="sng">
            <a:solidFill>
              <a:srgbClr val="FEC2AC">
                <a:alpha val="92941"/>
              </a:srgbClr>
            </a:solidFill>
            <a:prstDash val="solid"/>
            <a:round/>
            <a:headEnd type="none" w="sm" len="sm"/>
            <a:tailEnd type="none" w="sm" len="sm"/>
          </a:ln>
        </p:spPr>
      </p:cxnSp>
      <p:sp>
        <p:nvSpPr>
          <p:cNvPr id="11" name="Google Shape;11;p6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dk2"/>
              </a:buClr>
              <a:buSzPts val="3000"/>
              <a:buFont typeface="Century Schoolbook"/>
              <a:buNone/>
              <a:defRPr sz="3000" b="0" i="0" u="none" strike="noStrike" cap="small">
                <a:solidFill>
                  <a:schemeClr val="dk2"/>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65"/>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lvl1pPr marL="457200" marR="0" lvl="0" indent="-335280" algn="l" rtl="0">
              <a:spcBef>
                <a:spcPts val="600"/>
              </a:spcBef>
              <a:spcAft>
                <a:spcPts val="0"/>
              </a:spcAft>
              <a:buClr>
                <a:schemeClr val="accent1"/>
              </a:buClr>
              <a:buSzPts val="1680"/>
              <a:buFont typeface="Noto Sans Symbols"/>
              <a:buChar char="🞆"/>
              <a:defRPr sz="2400" b="0" i="0" u="none" strike="noStrike" cap="none">
                <a:solidFill>
                  <a:schemeClr val="dk1"/>
                </a:solidFill>
                <a:latin typeface="Century Schoolbook"/>
                <a:ea typeface="Century Schoolbook"/>
                <a:cs typeface="Century Schoolbook"/>
                <a:sym typeface="Century Schoolbook"/>
              </a:defRPr>
            </a:lvl1pPr>
            <a:lvl2pPr marL="914400" marR="0" lvl="1" indent="-335280" algn="l" rtl="0">
              <a:spcBef>
                <a:spcPts val="420"/>
              </a:spcBef>
              <a:spcAft>
                <a:spcPts val="0"/>
              </a:spcAft>
              <a:buClr>
                <a:schemeClr val="accent1"/>
              </a:buClr>
              <a:buSzPts val="1680"/>
              <a:buFont typeface="Noto Sans Symbols"/>
              <a:buChar char="⚫"/>
              <a:defRPr sz="2100" b="0" i="0" u="none" strike="noStrike" cap="none">
                <a:solidFill>
                  <a:schemeClr val="dk1"/>
                </a:solidFill>
                <a:latin typeface="Century Schoolbook"/>
                <a:ea typeface="Century Schoolbook"/>
                <a:cs typeface="Century Schoolbook"/>
                <a:sym typeface="Century Schoolbook"/>
              </a:defRPr>
            </a:lvl2pPr>
            <a:lvl3pPr marL="1371600" marR="0" lvl="2" indent="-297180" algn="l" rtl="0">
              <a:spcBef>
                <a:spcPts val="360"/>
              </a:spcBef>
              <a:spcAft>
                <a:spcPts val="0"/>
              </a:spcAft>
              <a:buClr>
                <a:srgbClr val="DE7530"/>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3pPr>
            <a:lvl4pPr marL="1828800" marR="0" lvl="3" indent="-297180" algn="l" rtl="0">
              <a:spcBef>
                <a:spcPts val="360"/>
              </a:spcBef>
              <a:spcAft>
                <a:spcPts val="0"/>
              </a:spcAft>
              <a:buClr>
                <a:srgbClr val="FEC2AC"/>
              </a:buClr>
              <a:buSzPts val="1080"/>
              <a:buFont typeface="Noto Sans Symbols"/>
              <a:buChar char="🞆"/>
              <a:defRPr sz="1800" b="0" i="0" u="none" strike="noStrike" cap="none">
                <a:solidFill>
                  <a:schemeClr val="dk1"/>
                </a:solidFill>
                <a:latin typeface="Century Schoolbook"/>
                <a:ea typeface="Century Schoolbook"/>
                <a:cs typeface="Century Schoolbook"/>
                <a:sym typeface="Century Schoolbook"/>
              </a:defRPr>
            </a:lvl4pPr>
            <a:lvl5pPr marL="2286000" marR="0" lvl="4" indent="-297688" algn="l" rtl="0">
              <a:spcBef>
                <a:spcPts val="320"/>
              </a:spcBef>
              <a:spcAft>
                <a:spcPts val="0"/>
              </a:spcAft>
              <a:buClr>
                <a:srgbClr val="BBC9E9"/>
              </a:buClr>
              <a:buSzPts val="1088"/>
              <a:buFont typeface="Noto Sans Symbols"/>
              <a:buChar char="⚫"/>
              <a:defRPr sz="1600" b="0" i="0" u="none" strike="noStrike" cap="none">
                <a:solidFill>
                  <a:schemeClr val="dk1"/>
                </a:solidFill>
                <a:latin typeface="Century Schoolbook"/>
                <a:ea typeface="Century Schoolbook"/>
                <a:cs typeface="Century Schoolbook"/>
                <a:sym typeface="Century Schoolbook"/>
              </a:defRPr>
            </a:lvl5pPr>
            <a:lvl6pPr marL="2743200" marR="0" lvl="5" indent="-330200" algn="l" rtl="0">
              <a:spcBef>
                <a:spcPts val="320"/>
              </a:spcBef>
              <a:spcAft>
                <a:spcPts val="0"/>
              </a:spcAft>
              <a:buClr>
                <a:schemeClr val="accent1"/>
              </a:buClr>
              <a:buSzPts val="1600"/>
              <a:buFont typeface="Century Schoolbook"/>
              <a:buChar char="•"/>
              <a:defRPr sz="1600" b="0" i="0" u="none" strike="noStrike" cap="none">
                <a:solidFill>
                  <a:schemeClr val="dk2"/>
                </a:solidFill>
                <a:latin typeface="Century Schoolbook"/>
                <a:ea typeface="Century Schoolbook"/>
                <a:cs typeface="Century Schoolbook"/>
                <a:sym typeface="Century Schoolbook"/>
              </a:defRPr>
            </a:lvl6pPr>
            <a:lvl7pPr marL="3200400" marR="0" lvl="6" indent="-281939" algn="l" rtl="0">
              <a:spcBef>
                <a:spcPts val="280"/>
              </a:spcBef>
              <a:spcAft>
                <a:spcPts val="0"/>
              </a:spcAft>
              <a:buClr>
                <a:srgbClr val="FEC2AC"/>
              </a:buClr>
              <a:buSzPts val="840"/>
              <a:buFont typeface="Noto Sans Symbols"/>
              <a:buChar char="⚪"/>
              <a:defRPr sz="1400" b="0" i="0" u="none" strike="noStrike" cap="none">
                <a:solidFill>
                  <a:schemeClr val="dk2"/>
                </a:solidFill>
                <a:latin typeface="Century Schoolbook"/>
                <a:ea typeface="Century Schoolbook"/>
                <a:cs typeface="Century Schoolbook"/>
                <a:sym typeface="Century Schoolbook"/>
              </a:defRPr>
            </a:lvl7pPr>
            <a:lvl8pPr marL="3657600" marR="0" lvl="7" indent="-317500" algn="l" rtl="0">
              <a:spcBef>
                <a:spcPts val="280"/>
              </a:spcBef>
              <a:spcAft>
                <a:spcPts val="0"/>
              </a:spcAft>
              <a:buClr>
                <a:schemeClr val="accent2"/>
              </a:buClr>
              <a:buSzPts val="1400"/>
              <a:buFont typeface="Century Schoolbook"/>
              <a:buChar char="•"/>
              <a:defRPr sz="1400" b="0" i="0" u="none" strike="noStrike" cap="small">
                <a:solidFill>
                  <a:schemeClr val="dk2"/>
                </a:solidFill>
                <a:latin typeface="Century Schoolbook"/>
                <a:ea typeface="Century Schoolbook"/>
                <a:cs typeface="Century Schoolbook"/>
                <a:sym typeface="Century Schoolbook"/>
              </a:defRPr>
            </a:lvl8pPr>
            <a:lvl9pPr marL="4114800" marR="0" lvl="8" indent="-317500" algn="l" rtl="0">
              <a:spcBef>
                <a:spcPts val="280"/>
              </a:spcBef>
              <a:spcAft>
                <a:spcPts val="0"/>
              </a:spcAft>
              <a:buClr>
                <a:srgbClr val="DE7530"/>
              </a:buClr>
              <a:buSzPts val="1400"/>
              <a:buFont typeface="Century Schoolbook"/>
              <a:buChar char="•"/>
              <a:defRPr sz="1400" b="0" i="0" u="none" strike="noStrike" cap="none">
                <a:solidFill>
                  <a:schemeClr val="dk2"/>
                </a:solidFill>
                <a:latin typeface="Century Schoolbook"/>
                <a:ea typeface="Century Schoolbook"/>
                <a:cs typeface="Century Schoolbook"/>
                <a:sym typeface="Century Schoolbook"/>
              </a:defRPr>
            </a:lvl9pPr>
          </a:lstStyle>
          <a:p>
            <a:endParaRPr/>
          </a:p>
        </p:txBody>
      </p:sp>
      <p:sp>
        <p:nvSpPr>
          <p:cNvPr id="13" name="Google Shape;13;p65"/>
          <p:cNvSpPr txBox="1">
            <a:spLocks noGrp="1"/>
          </p:cNvSpPr>
          <p:nvPr>
            <p:ph type="dt" idx="10"/>
          </p:nvPr>
        </p:nvSpPr>
        <p:spPr>
          <a:xfrm rot="5400000">
            <a:off x="7589520" y="1081851"/>
            <a:ext cx="2011680" cy="384048"/>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dk2"/>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sp>
        <p:nvSpPr>
          <p:cNvPr id="14" name="Google Shape;14;p65"/>
          <p:cNvSpPr txBox="1">
            <a:spLocks noGrp="1"/>
          </p:cNvSpPr>
          <p:nvPr>
            <p:ph type="ftr" idx="11"/>
          </p:nvPr>
        </p:nvSpPr>
        <p:spPr>
          <a:xfrm rot="5400000">
            <a:off x="6990186" y="3737240"/>
            <a:ext cx="3200400" cy="36576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Century Schoolbook"/>
                <a:ea typeface="Century Schoolbook"/>
                <a:cs typeface="Century Schoolbook"/>
                <a:sym typeface="Century Schoolbook"/>
              </a:defRPr>
            </a:lvl1pPr>
            <a:lvl2pPr marR="0" lvl="1"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2pPr>
            <a:lvl3pPr marR="0" lvl="2"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3pPr>
            <a:lvl4pPr marR="0" lvl="3"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4pPr>
            <a:lvl5pPr marR="0" lvl="4"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5pPr>
            <a:lvl6pPr marR="0" lvl="5"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6pPr>
            <a:lvl7pPr marR="0" lvl="6"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7pPr>
            <a:lvl8pPr marR="0" lvl="7"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8pPr>
            <a:lvl9pPr marR="0" lvl="8" algn="l" rtl="0">
              <a:spcBef>
                <a:spcPts val="0"/>
              </a:spcBef>
              <a:spcAft>
                <a:spcPts val="0"/>
              </a:spcAft>
              <a:buSzPts val="1400"/>
              <a:buNone/>
              <a:defRPr sz="1800" b="0" i="0" u="none" strike="noStrike" cap="none">
                <a:solidFill>
                  <a:schemeClr val="dk1"/>
                </a:solidFill>
                <a:latin typeface="Century Schoolbook"/>
                <a:ea typeface="Century Schoolbook"/>
                <a:cs typeface="Century Schoolbook"/>
                <a:sym typeface="Century Schoolbook"/>
              </a:defRPr>
            </a:lvl9pPr>
          </a:lstStyle>
          <a:p>
            <a:endParaRPr/>
          </a:p>
        </p:txBody>
      </p:sp>
      <p:cxnSp>
        <p:nvCxnSpPr>
          <p:cNvPr id="15" name="Google Shape;15;p65"/>
          <p:cNvCxnSpPr/>
          <p:nvPr/>
        </p:nvCxnSpPr>
        <p:spPr>
          <a:xfrm>
            <a:off x="76200" y="0"/>
            <a:ext cx="0" cy="6858000"/>
          </a:xfrm>
          <a:prstGeom prst="straightConnector1">
            <a:avLst/>
          </a:prstGeom>
          <a:noFill/>
          <a:ln w="57150" cap="flat" cmpd="thickThin">
            <a:solidFill>
              <a:srgbClr val="FEC2AC"/>
            </a:solidFill>
            <a:prstDash val="solid"/>
            <a:round/>
            <a:headEnd type="none" w="sm" len="sm"/>
            <a:tailEnd type="none" w="sm" len="sm"/>
          </a:ln>
        </p:spPr>
      </p:cxnSp>
      <p:cxnSp>
        <p:nvCxnSpPr>
          <p:cNvPr id="16" name="Google Shape;16;p65"/>
          <p:cNvCxnSpPr/>
          <p:nvPr/>
        </p:nvCxnSpPr>
        <p:spPr>
          <a:xfrm>
            <a:off x="8991600" y="0"/>
            <a:ext cx="0" cy="6858000"/>
          </a:xfrm>
          <a:prstGeom prst="straightConnector1">
            <a:avLst/>
          </a:prstGeom>
          <a:noFill/>
          <a:ln w="19050" cap="flat" cmpd="sng">
            <a:solidFill>
              <a:schemeClr val="accent1"/>
            </a:solidFill>
            <a:prstDash val="solid"/>
            <a:round/>
            <a:headEnd type="none" w="sm" len="sm"/>
            <a:tailEnd type="none" w="sm" len="sm"/>
          </a:ln>
        </p:spPr>
      </p:cxnSp>
      <p:sp>
        <p:nvSpPr>
          <p:cNvPr id="17" name="Google Shape;17;p65"/>
          <p:cNvSpPr/>
          <p:nvPr/>
        </p:nvSpPr>
        <p:spPr>
          <a:xfrm>
            <a:off x="8839200" y="0"/>
            <a:ext cx="304800" cy="6858000"/>
          </a:xfrm>
          <a:prstGeom prst="rect">
            <a:avLst/>
          </a:prstGeom>
          <a:solidFill>
            <a:srgbClr val="FEC2AC">
              <a:alpha val="8666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cxnSp>
        <p:nvCxnSpPr>
          <p:cNvPr id="18" name="Google Shape;18;p65"/>
          <p:cNvCxnSpPr/>
          <p:nvPr/>
        </p:nvCxnSpPr>
        <p:spPr>
          <a:xfrm>
            <a:off x="8915400" y="0"/>
            <a:ext cx="0" cy="6858000"/>
          </a:xfrm>
          <a:prstGeom prst="straightConnector1">
            <a:avLst/>
          </a:prstGeom>
          <a:noFill/>
          <a:ln w="9525" cap="flat" cmpd="sng">
            <a:solidFill>
              <a:schemeClr val="accent1"/>
            </a:solidFill>
            <a:prstDash val="solid"/>
            <a:round/>
            <a:headEnd type="none" w="sm" len="sm"/>
            <a:tailEnd type="none" w="sm" len="sm"/>
          </a:ln>
        </p:spPr>
      </p:cxnSp>
      <p:sp>
        <p:nvSpPr>
          <p:cNvPr id="19" name="Google Shape;19;p65"/>
          <p:cNvSpPr/>
          <p:nvPr/>
        </p:nvSpPr>
        <p:spPr>
          <a:xfrm>
            <a:off x="8156448" y="5715000"/>
            <a:ext cx="548640" cy="54864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20" name="Google Shape;20;p65"/>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1pPr>
            <a:lvl2pPr marL="0" marR="0" lvl="1"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2pPr>
            <a:lvl3pPr marL="0" marR="0" lvl="2"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3pPr>
            <a:lvl4pPr marL="0" marR="0" lvl="3"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4pPr>
            <a:lvl5pPr marL="0" marR="0" lvl="4"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5pPr>
            <a:lvl6pPr marL="0" marR="0" lvl="5"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6pPr>
            <a:lvl7pPr marL="0" marR="0" lvl="6"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7pPr>
            <a:lvl8pPr marL="0" marR="0" lvl="7"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8pPr>
            <a:lvl9pPr marL="0" marR="0" lvl="8" indent="0" algn="ctr" rtl="0">
              <a:spcBef>
                <a:spcPts val="0"/>
              </a:spcBef>
              <a:buNone/>
              <a:defRPr sz="1400" b="1" i="0" u="none" strike="noStrike" cap="none">
                <a:solidFill>
                  <a:srgbClr val="FFFFFF"/>
                </a:solidFill>
                <a:latin typeface="Century Schoolbook"/>
                <a:ea typeface="Century Schoolbook"/>
                <a:cs typeface="Century Schoolbook"/>
                <a:sym typeface="Century Schoolbook"/>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
          <p:cNvSpPr txBox="1">
            <a:spLocks noGrp="1"/>
          </p:cNvSpPr>
          <p:nvPr>
            <p:ph type="ctrTitle"/>
          </p:nvPr>
        </p:nvSpPr>
        <p:spPr>
          <a:xfrm>
            <a:off x="3429000" y="3981521"/>
            <a:ext cx="6172200" cy="1894362"/>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Object Oriented Programming using Java</a:t>
            </a:r>
            <a:endParaRPr/>
          </a:p>
        </p:txBody>
      </p:sp>
      <p:sp>
        <p:nvSpPr>
          <p:cNvPr id="141" name="Google Shape;141;p1"/>
          <p:cNvSpPr txBox="1">
            <a:spLocks noGrp="1"/>
          </p:cNvSpPr>
          <p:nvPr>
            <p:ph type="subTitle" idx="1"/>
          </p:nvPr>
        </p:nvSpPr>
        <p:spPr>
          <a:xfrm>
            <a:off x="2286000" y="5003322"/>
            <a:ext cx="6172200" cy="1371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260"/>
              <a:buNone/>
            </a:pPr>
            <a:r>
              <a:rPr lang="en-US"/>
              <a:t>Lab 8</a:t>
            </a:r>
            <a:endParaRPr/>
          </a:p>
        </p:txBody>
      </p:sp>
      <p:sp>
        <p:nvSpPr>
          <p:cNvPr id="142" name="Google Shape;142;p1"/>
          <p:cNvSpPr txBox="1">
            <a:spLocks noGrp="1"/>
          </p:cNvSpPr>
          <p:nvPr>
            <p:ph type="sldNum" idx="12"/>
          </p:nvPr>
        </p:nvSpPr>
        <p:spPr>
          <a:xfrm>
            <a:off x="1325544" y="4928702"/>
            <a:ext cx="609600" cy="51752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12"/>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Exception handling Example 1</a:t>
            </a:r>
            <a:endParaRPr/>
          </a:p>
        </p:txBody>
      </p:sp>
      <p:sp>
        <p:nvSpPr>
          <p:cNvPr id="261" name="Google Shape;261;p12"/>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554"/>
              <a:buNone/>
            </a:pPr>
            <a:r>
              <a:rPr lang="en-US" sz="2220"/>
              <a:t> </a:t>
            </a:r>
            <a:r>
              <a:rPr lang="en-US" sz="2220">
                <a:solidFill>
                  <a:srgbClr val="3667C4"/>
                </a:solidFill>
              </a:rPr>
              <a:t>public static void </a:t>
            </a:r>
            <a:r>
              <a:rPr lang="en-US" sz="2220" i="1"/>
              <a:t>main</a:t>
            </a:r>
            <a:r>
              <a:rPr lang="en-US" sz="2220"/>
              <a:t>(String[] args) {</a:t>
            </a:r>
            <a:endParaRPr/>
          </a:p>
          <a:p>
            <a:pPr marL="0" lvl="0" indent="0" algn="l" rtl="0">
              <a:lnSpc>
                <a:spcPct val="90000"/>
              </a:lnSpc>
              <a:spcBef>
                <a:spcPts val="600"/>
              </a:spcBef>
              <a:spcAft>
                <a:spcPts val="0"/>
              </a:spcAft>
              <a:buSzPts val="1554"/>
              <a:buNone/>
            </a:pPr>
            <a:r>
              <a:rPr lang="en-US" sz="2220"/>
              <a:t>        int i,j,k = 0;</a:t>
            </a:r>
            <a:endParaRPr/>
          </a:p>
          <a:p>
            <a:pPr marL="0" lvl="0" indent="0" algn="l" rtl="0">
              <a:lnSpc>
                <a:spcPct val="90000"/>
              </a:lnSpc>
              <a:spcBef>
                <a:spcPts val="600"/>
              </a:spcBef>
              <a:spcAft>
                <a:spcPts val="0"/>
              </a:spcAft>
              <a:buSzPts val="1554"/>
              <a:buNone/>
            </a:pPr>
            <a:r>
              <a:rPr lang="en-US" sz="2220"/>
              <a:t>        Scanner scan = new Scanner(System.</a:t>
            </a:r>
            <a:r>
              <a:rPr lang="en-US" sz="2220">
                <a:solidFill>
                  <a:srgbClr val="00B050"/>
                </a:solidFill>
              </a:rPr>
              <a:t>in</a:t>
            </a:r>
            <a:r>
              <a:rPr lang="en-US" sz="2220"/>
              <a:t>);</a:t>
            </a:r>
            <a:endParaRPr/>
          </a:p>
          <a:p>
            <a:pPr marL="0" lvl="0" indent="0" algn="l" rtl="0">
              <a:lnSpc>
                <a:spcPct val="90000"/>
              </a:lnSpc>
              <a:spcBef>
                <a:spcPts val="600"/>
              </a:spcBef>
              <a:spcAft>
                <a:spcPts val="0"/>
              </a:spcAft>
              <a:buSzPts val="1554"/>
              <a:buNone/>
            </a:pPr>
            <a:r>
              <a:rPr lang="en-US" sz="2220"/>
              <a:t>        i = scan.nextInt();</a:t>
            </a:r>
            <a:endParaRPr/>
          </a:p>
          <a:p>
            <a:pPr marL="0" lvl="0" indent="0" algn="l" rtl="0">
              <a:lnSpc>
                <a:spcPct val="90000"/>
              </a:lnSpc>
              <a:spcBef>
                <a:spcPts val="600"/>
              </a:spcBef>
              <a:spcAft>
                <a:spcPts val="0"/>
              </a:spcAft>
              <a:buSzPts val="1554"/>
              <a:buNone/>
            </a:pPr>
            <a:r>
              <a:rPr lang="en-US" sz="2220"/>
              <a:t>        j = scan.nextInt();</a:t>
            </a:r>
            <a:endParaRPr/>
          </a:p>
          <a:p>
            <a:pPr marL="0" lvl="0" indent="0" algn="l" rtl="0">
              <a:lnSpc>
                <a:spcPct val="90000"/>
              </a:lnSpc>
              <a:spcBef>
                <a:spcPts val="600"/>
              </a:spcBef>
              <a:spcAft>
                <a:spcPts val="0"/>
              </a:spcAft>
              <a:buSzPts val="1554"/>
              <a:buNone/>
            </a:pPr>
            <a:r>
              <a:rPr lang="en-US" sz="2220"/>
              <a:t>        </a:t>
            </a:r>
            <a:endParaRPr/>
          </a:p>
          <a:p>
            <a:pPr marL="0" lvl="0" indent="0" algn="l" rtl="0">
              <a:lnSpc>
                <a:spcPct val="90000"/>
              </a:lnSpc>
              <a:spcBef>
                <a:spcPts val="600"/>
              </a:spcBef>
              <a:spcAft>
                <a:spcPts val="0"/>
              </a:spcAft>
              <a:buSzPts val="1554"/>
              <a:buNone/>
            </a:pPr>
            <a:r>
              <a:rPr lang="en-US" sz="2220"/>
              <a:t>       try {</a:t>
            </a:r>
            <a:endParaRPr/>
          </a:p>
          <a:p>
            <a:pPr marL="0" lvl="0" indent="0" algn="l" rtl="0">
              <a:lnSpc>
                <a:spcPct val="90000"/>
              </a:lnSpc>
              <a:spcBef>
                <a:spcPts val="600"/>
              </a:spcBef>
              <a:spcAft>
                <a:spcPts val="0"/>
              </a:spcAft>
              <a:buSzPts val="1554"/>
              <a:buNone/>
            </a:pPr>
            <a:r>
              <a:rPr lang="en-US" sz="2220"/>
              <a:t>                k = i/j;</a:t>
            </a:r>
            <a:endParaRPr/>
          </a:p>
          <a:p>
            <a:pPr marL="0" lvl="0" indent="0" algn="l" rtl="0">
              <a:lnSpc>
                <a:spcPct val="90000"/>
              </a:lnSpc>
              <a:spcBef>
                <a:spcPts val="600"/>
              </a:spcBef>
              <a:spcAft>
                <a:spcPts val="0"/>
              </a:spcAft>
              <a:buSzPts val="1554"/>
              <a:buNone/>
            </a:pPr>
            <a:r>
              <a:rPr lang="en-US" sz="2220"/>
              <a:t>               }</a:t>
            </a:r>
            <a:endParaRPr/>
          </a:p>
          <a:p>
            <a:pPr marL="0" lvl="0" indent="0" algn="l" rtl="0">
              <a:lnSpc>
                <a:spcPct val="90000"/>
              </a:lnSpc>
              <a:spcBef>
                <a:spcPts val="600"/>
              </a:spcBef>
              <a:spcAft>
                <a:spcPts val="0"/>
              </a:spcAft>
              <a:buSzPts val="1554"/>
              <a:buNone/>
            </a:pPr>
            <a:r>
              <a:rPr lang="en-US" sz="2220"/>
              <a:t>       </a:t>
            </a:r>
            <a:endParaRPr/>
          </a:p>
          <a:p>
            <a:pPr marL="0" lvl="0" indent="0" algn="l" rtl="0">
              <a:lnSpc>
                <a:spcPct val="90000"/>
              </a:lnSpc>
              <a:spcBef>
                <a:spcPts val="600"/>
              </a:spcBef>
              <a:spcAft>
                <a:spcPts val="0"/>
              </a:spcAft>
              <a:buSzPts val="1554"/>
              <a:buNone/>
            </a:pPr>
            <a:r>
              <a:rPr lang="en-US" sz="2220"/>
              <a:t>       System.</a:t>
            </a:r>
            <a:r>
              <a:rPr lang="en-US" sz="2220">
                <a:solidFill>
                  <a:srgbClr val="00B050"/>
                </a:solidFill>
              </a:rPr>
              <a:t>out</a:t>
            </a:r>
            <a:r>
              <a:rPr lang="en-US" sz="2220"/>
              <a:t>.println(k);</a:t>
            </a:r>
            <a:endParaRPr/>
          </a:p>
          <a:p>
            <a:pPr marL="0" lvl="0" indent="0" algn="l" rtl="0">
              <a:lnSpc>
                <a:spcPct val="90000"/>
              </a:lnSpc>
              <a:spcBef>
                <a:spcPts val="600"/>
              </a:spcBef>
              <a:spcAft>
                <a:spcPts val="0"/>
              </a:spcAft>
              <a:buSzPts val="1554"/>
              <a:buNone/>
            </a:pPr>
            <a:r>
              <a:rPr lang="en-US" sz="2220"/>
              <a:t>    }</a:t>
            </a:r>
            <a:endParaRPr/>
          </a:p>
          <a:p>
            <a:pPr marL="274320" lvl="0" indent="-175641" algn="l" rtl="0">
              <a:lnSpc>
                <a:spcPct val="90000"/>
              </a:lnSpc>
              <a:spcBef>
                <a:spcPts val="600"/>
              </a:spcBef>
              <a:spcAft>
                <a:spcPts val="0"/>
              </a:spcAft>
              <a:buSzPts val="1554"/>
              <a:buNone/>
            </a:pPr>
            <a:endParaRPr sz="2220"/>
          </a:p>
        </p:txBody>
      </p:sp>
      <p:sp>
        <p:nvSpPr>
          <p:cNvPr id="262" name="Google Shape;262;p12"/>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10</a:t>
            </a:fld>
            <a:endParaRPr/>
          </a:p>
        </p:txBody>
      </p:sp>
      <p:sp>
        <p:nvSpPr>
          <p:cNvPr id="263" name="Google Shape;263;p12"/>
          <p:cNvSpPr/>
          <p:nvPr/>
        </p:nvSpPr>
        <p:spPr>
          <a:xfrm>
            <a:off x="914400" y="3810000"/>
            <a:ext cx="2743200" cy="1447800"/>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64" name="Google Shape;264;p12"/>
          <p:cNvSpPr txBox="1"/>
          <p:nvPr/>
        </p:nvSpPr>
        <p:spPr>
          <a:xfrm>
            <a:off x="4343400" y="3872180"/>
            <a:ext cx="4038600" cy="1323439"/>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entury Schoolbook"/>
                <a:ea typeface="Century Schoolbook"/>
                <a:cs typeface="Century Schoolbook"/>
                <a:sym typeface="Century Schoolbook"/>
              </a:rPr>
              <a:t>An exception object is created and thrown but was not handled. Program would still terminate abnormally. </a:t>
            </a:r>
            <a:endParaRPr/>
          </a:p>
        </p:txBody>
      </p:sp>
      <p:cxnSp>
        <p:nvCxnSpPr>
          <p:cNvPr id="265" name="Google Shape;265;p12"/>
          <p:cNvCxnSpPr>
            <a:stCxn id="264" idx="1"/>
          </p:cNvCxnSpPr>
          <p:nvPr/>
        </p:nvCxnSpPr>
        <p:spPr>
          <a:xfrm rot="10800000">
            <a:off x="3657600" y="4533900"/>
            <a:ext cx="685800" cy="0"/>
          </a:xfrm>
          <a:prstGeom prst="straightConnector1">
            <a:avLst/>
          </a:prstGeom>
          <a:noFill/>
          <a:ln w="38100" cap="flat" cmpd="sng">
            <a:solidFill>
              <a:srgbClr val="002060"/>
            </a:solidFill>
            <a:prstDash val="solid"/>
            <a:round/>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13"/>
          <p:cNvSpPr txBox="1">
            <a:spLocks noGrp="1"/>
          </p:cNvSpPr>
          <p:nvPr>
            <p:ph type="title"/>
          </p:nvPr>
        </p:nvSpPr>
        <p:spPr>
          <a:xfrm>
            <a:off x="457200" y="-381000"/>
            <a:ext cx="7467600" cy="990005"/>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Exception handling Example 1</a:t>
            </a:r>
            <a:endParaRPr/>
          </a:p>
        </p:txBody>
      </p:sp>
      <p:sp>
        <p:nvSpPr>
          <p:cNvPr id="271" name="Google Shape;271;p13"/>
          <p:cNvSpPr txBox="1">
            <a:spLocks noGrp="1"/>
          </p:cNvSpPr>
          <p:nvPr>
            <p:ph type="body" idx="1"/>
          </p:nvPr>
        </p:nvSpPr>
        <p:spPr>
          <a:xfrm>
            <a:off x="228600" y="914400"/>
            <a:ext cx="9296400" cy="555955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a:t>                             try {</a:t>
            </a:r>
            <a:endParaRPr/>
          </a:p>
          <a:p>
            <a:pPr marL="0" lvl="0" indent="0" algn="l" rtl="0">
              <a:spcBef>
                <a:spcPts val="600"/>
              </a:spcBef>
              <a:spcAft>
                <a:spcPts val="0"/>
              </a:spcAft>
              <a:buSzPts val="1680"/>
              <a:buNone/>
            </a:pPr>
            <a:r>
              <a:rPr lang="en-US"/>
              <a:t>                                      k = i/j; </a:t>
            </a:r>
            <a:endParaRPr/>
          </a:p>
          <a:p>
            <a:pPr marL="0" lvl="0" indent="0" algn="l" rtl="0">
              <a:spcBef>
                <a:spcPts val="600"/>
              </a:spcBef>
              <a:spcAft>
                <a:spcPts val="0"/>
              </a:spcAft>
              <a:buSzPts val="1680"/>
              <a:buNone/>
            </a:pPr>
            <a:r>
              <a:rPr lang="en-US"/>
              <a:t>                                    }</a:t>
            </a:r>
            <a:endParaRPr/>
          </a:p>
          <a:p>
            <a:pPr marL="0" lvl="0" indent="0" algn="l" rtl="0">
              <a:spcBef>
                <a:spcPts val="600"/>
              </a:spcBef>
              <a:spcAft>
                <a:spcPts val="0"/>
              </a:spcAft>
              <a:buSzPts val="1680"/>
              <a:buNone/>
            </a:pPr>
            <a:r>
              <a:rPr lang="en-US"/>
              <a:t>                             catch(ArithmeticException  ae) {</a:t>
            </a:r>
            <a:endParaRPr/>
          </a:p>
          <a:p>
            <a:pPr marL="0" lvl="0" indent="0" algn="l" rtl="0">
              <a:spcBef>
                <a:spcPts val="600"/>
              </a:spcBef>
              <a:spcAft>
                <a:spcPts val="0"/>
              </a:spcAft>
              <a:buSzPts val="1680"/>
              <a:buNone/>
            </a:pPr>
            <a:r>
              <a:rPr lang="en-US"/>
              <a:t>                              System.out.println("Cannot divide by Zero");</a:t>
            </a:r>
            <a:endParaRPr/>
          </a:p>
          <a:p>
            <a:pPr marL="0" lvl="0" indent="0" algn="l" rtl="0">
              <a:spcBef>
                <a:spcPts val="600"/>
              </a:spcBef>
              <a:spcAft>
                <a:spcPts val="0"/>
              </a:spcAft>
              <a:buSzPts val="1680"/>
              <a:buNone/>
            </a:pPr>
            <a:r>
              <a:rPr lang="en-US"/>
              <a:t>                              }</a:t>
            </a:r>
            <a:endParaRPr/>
          </a:p>
          <a:p>
            <a:pPr marL="0" lvl="0" indent="0" algn="l" rtl="0">
              <a:spcBef>
                <a:spcPts val="600"/>
              </a:spcBef>
              <a:spcAft>
                <a:spcPts val="0"/>
              </a:spcAft>
              <a:buSzPts val="1680"/>
              <a:buNone/>
            </a:pPr>
            <a:r>
              <a:rPr lang="en-US"/>
              <a:t>                    </a:t>
            </a:r>
            <a:endParaRPr/>
          </a:p>
          <a:p>
            <a:pPr marL="0" lvl="0" indent="0" algn="l" rtl="0">
              <a:spcBef>
                <a:spcPts val="600"/>
              </a:spcBef>
              <a:spcAft>
                <a:spcPts val="0"/>
              </a:spcAft>
              <a:buSzPts val="1680"/>
              <a:buNone/>
            </a:pPr>
            <a:r>
              <a:rPr lang="en-US"/>
              <a:t>              </a:t>
            </a:r>
            <a:endParaRPr/>
          </a:p>
          <a:p>
            <a:pPr marL="0" lvl="0" indent="0" algn="l" rtl="0">
              <a:spcBef>
                <a:spcPts val="600"/>
              </a:spcBef>
              <a:spcAft>
                <a:spcPts val="0"/>
              </a:spcAft>
              <a:buSzPts val="1680"/>
              <a:buNone/>
            </a:pPr>
            <a:endParaRPr/>
          </a:p>
          <a:p>
            <a:pPr marL="0" lvl="0" indent="0" algn="l" rtl="0">
              <a:spcBef>
                <a:spcPts val="600"/>
              </a:spcBef>
              <a:spcAft>
                <a:spcPts val="0"/>
              </a:spcAft>
              <a:buSzPts val="1680"/>
              <a:buNone/>
            </a:pPr>
            <a:r>
              <a:rPr lang="en-US"/>
              <a:t> </a:t>
            </a:r>
            <a:endParaRPr/>
          </a:p>
          <a:p>
            <a:pPr marL="0" lvl="0" indent="0" algn="l" rtl="0">
              <a:spcBef>
                <a:spcPts val="600"/>
              </a:spcBef>
              <a:spcAft>
                <a:spcPts val="0"/>
              </a:spcAft>
              <a:buSzPts val="1680"/>
              <a:buNone/>
            </a:pPr>
            <a:r>
              <a:rPr lang="en-US"/>
              <a:t>                         System.</a:t>
            </a:r>
            <a:r>
              <a:rPr lang="en-US">
                <a:solidFill>
                  <a:srgbClr val="00B050"/>
                </a:solidFill>
              </a:rPr>
              <a:t>out</a:t>
            </a:r>
            <a:r>
              <a:rPr lang="en-US"/>
              <a:t>.println(k);</a:t>
            </a:r>
            <a:endParaRPr/>
          </a:p>
          <a:p>
            <a:pPr marL="274320" lvl="0" indent="-167640" algn="l" rtl="0">
              <a:spcBef>
                <a:spcPts val="600"/>
              </a:spcBef>
              <a:spcAft>
                <a:spcPts val="0"/>
              </a:spcAft>
              <a:buSzPts val="1680"/>
              <a:buNone/>
            </a:pPr>
            <a:endParaRPr/>
          </a:p>
        </p:txBody>
      </p:sp>
      <p:sp>
        <p:nvSpPr>
          <p:cNvPr id="272" name="Google Shape;272;p13"/>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11</a:t>
            </a:fld>
            <a:endParaRPr/>
          </a:p>
        </p:txBody>
      </p:sp>
      <p:grpSp>
        <p:nvGrpSpPr>
          <p:cNvPr id="273" name="Google Shape;273;p13"/>
          <p:cNvGrpSpPr/>
          <p:nvPr/>
        </p:nvGrpSpPr>
        <p:grpSpPr>
          <a:xfrm>
            <a:off x="5057203" y="1044714"/>
            <a:ext cx="3352800" cy="707886"/>
            <a:chOff x="3276600" y="1494719"/>
            <a:chExt cx="3352800" cy="707886"/>
          </a:xfrm>
        </p:grpSpPr>
        <p:sp>
          <p:nvSpPr>
            <p:cNvPr id="274" name="Google Shape;274;p13"/>
            <p:cNvSpPr txBox="1"/>
            <p:nvPr/>
          </p:nvSpPr>
          <p:spPr>
            <a:xfrm>
              <a:off x="4342829" y="1494719"/>
              <a:ext cx="2286571" cy="707886"/>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entury Schoolbook"/>
                  <a:ea typeface="Century Schoolbook"/>
                  <a:cs typeface="Century Schoolbook"/>
                  <a:sym typeface="Century Schoolbook"/>
                </a:rPr>
                <a:t>Exception object thrown</a:t>
              </a:r>
              <a:endParaRPr/>
            </a:p>
          </p:txBody>
        </p:sp>
        <p:sp>
          <p:nvSpPr>
            <p:cNvPr id="275" name="Google Shape;275;p13"/>
            <p:cNvSpPr/>
            <p:nvPr/>
          </p:nvSpPr>
          <p:spPr>
            <a:xfrm>
              <a:off x="3276600" y="1623167"/>
              <a:ext cx="381000" cy="381000"/>
            </a:xfrm>
            <a:prstGeom prst="ellipse">
              <a:avLst/>
            </a:prstGeom>
            <a:solidFill>
              <a:schemeClr val="l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76" name="Google Shape;276;p13"/>
            <p:cNvSpPr txBox="1"/>
            <p:nvPr/>
          </p:nvSpPr>
          <p:spPr>
            <a:xfrm>
              <a:off x="3276600" y="1582834"/>
              <a:ext cx="2286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entury Schoolbook"/>
                  <a:ea typeface="Century Schoolbook"/>
                  <a:cs typeface="Century Schoolbook"/>
                  <a:sym typeface="Century Schoolbook"/>
                </a:rPr>
                <a:t>1</a:t>
              </a:r>
              <a:endParaRPr/>
            </a:p>
          </p:txBody>
        </p:sp>
        <p:cxnSp>
          <p:nvCxnSpPr>
            <p:cNvPr id="277" name="Google Shape;277;p13"/>
            <p:cNvCxnSpPr>
              <a:stCxn id="274" idx="1"/>
              <a:endCxn id="275" idx="6"/>
            </p:cNvCxnSpPr>
            <p:nvPr/>
          </p:nvCxnSpPr>
          <p:spPr>
            <a:xfrm rot="10800000">
              <a:off x="3657629" y="1813562"/>
              <a:ext cx="685200" cy="35100"/>
            </a:xfrm>
            <a:prstGeom prst="straightConnector1">
              <a:avLst/>
            </a:prstGeom>
            <a:noFill/>
            <a:ln w="38100" cap="flat" cmpd="sng">
              <a:solidFill>
                <a:srgbClr val="244582"/>
              </a:solidFill>
              <a:prstDash val="solid"/>
              <a:round/>
              <a:headEnd type="none" w="sm" len="sm"/>
              <a:tailEnd type="triangle" w="med" len="med"/>
            </a:ln>
          </p:spPr>
        </p:cxnSp>
      </p:grpSp>
      <p:grpSp>
        <p:nvGrpSpPr>
          <p:cNvPr id="278" name="Google Shape;278;p13"/>
          <p:cNvGrpSpPr/>
          <p:nvPr/>
        </p:nvGrpSpPr>
        <p:grpSpPr>
          <a:xfrm>
            <a:off x="289940" y="639901"/>
            <a:ext cx="2529460" cy="3170099"/>
            <a:chOff x="289940" y="639901"/>
            <a:chExt cx="2529460" cy="3170099"/>
          </a:xfrm>
        </p:grpSpPr>
        <p:sp>
          <p:nvSpPr>
            <p:cNvPr id="279" name="Google Shape;279;p13"/>
            <p:cNvSpPr/>
            <p:nvPr/>
          </p:nvSpPr>
          <p:spPr>
            <a:xfrm>
              <a:off x="2438400" y="1608416"/>
              <a:ext cx="381000" cy="381000"/>
            </a:xfrm>
            <a:prstGeom prst="ellipse">
              <a:avLst/>
            </a:prstGeom>
            <a:solidFill>
              <a:schemeClr val="l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80" name="Google Shape;280;p13"/>
            <p:cNvSpPr txBox="1"/>
            <p:nvPr/>
          </p:nvSpPr>
          <p:spPr>
            <a:xfrm>
              <a:off x="2438400" y="1568083"/>
              <a:ext cx="2286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entury Schoolbook"/>
                  <a:ea typeface="Century Schoolbook"/>
                  <a:cs typeface="Century Schoolbook"/>
                  <a:sym typeface="Century Schoolbook"/>
                </a:rPr>
                <a:t>2</a:t>
              </a:r>
              <a:endParaRPr/>
            </a:p>
          </p:txBody>
        </p:sp>
        <p:sp>
          <p:nvSpPr>
            <p:cNvPr id="281" name="Google Shape;281;p13"/>
            <p:cNvSpPr txBox="1"/>
            <p:nvPr/>
          </p:nvSpPr>
          <p:spPr>
            <a:xfrm>
              <a:off x="289940" y="639901"/>
              <a:ext cx="1596009" cy="3170099"/>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entury Schoolbook"/>
                  <a:ea typeface="Century Schoolbook"/>
                  <a:cs typeface="Century Schoolbook"/>
                  <a:sym typeface="Century Schoolbook"/>
                </a:rPr>
                <a:t>Execution reference variable leaves the try block and goes to check available catch conditions</a:t>
              </a:r>
              <a:endParaRPr/>
            </a:p>
          </p:txBody>
        </p:sp>
        <p:cxnSp>
          <p:nvCxnSpPr>
            <p:cNvPr id="282" name="Google Shape;282;p13"/>
            <p:cNvCxnSpPr>
              <a:endCxn id="279" idx="2"/>
            </p:cNvCxnSpPr>
            <p:nvPr/>
          </p:nvCxnSpPr>
          <p:spPr>
            <a:xfrm>
              <a:off x="1885800" y="1798916"/>
              <a:ext cx="552600" cy="0"/>
            </a:xfrm>
            <a:prstGeom prst="straightConnector1">
              <a:avLst/>
            </a:prstGeom>
            <a:noFill/>
            <a:ln w="38100" cap="flat" cmpd="sng">
              <a:solidFill>
                <a:srgbClr val="244582"/>
              </a:solidFill>
              <a:prstDash val="solid"/>
              <a:round/>
              <a:headEnd type="none" w="sm" len="sm"/>
              <a:tailEnd type="triangle" w="med" len="med"/>
            </a:ln>
          </p:spPr>
        </p:cxnSp>
      </p:grpSp>
      <p:sp>
        <p:nvSpPr>
          <p:cNvPr id="283" name="Google Shape;283;p13"/>
          <p:cNvSpPr/>
          <p:nvPr/>
        </p:nvSpPr>
        <p:spPr>
          <a:xfrm>
            <a:off x="2133600" y="1066800"/>
            <a:ext cx="533400" cy="1486772"/>
          </a:xfrm>
          <a:prstGeom prst="curvedRightArrow">
            <a:avLst>
              <a:gd name="adj1" fmla="val 25000"/>
              <a:gd name="adj2" fmla="val 50000"/>
              <a:gd name="adj3" fmla="val 25000"/>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grpSp>
        <p:nvGrpSpPr>
          <p:cNvPr id="284" name="Google Shape;284;p13"/>
          <p:cNvGrpSpPr/>
          <p:nvPr/>
        </p:nvGrpSpPr>
        <p:grpSpPr>
          <a:xfrm>
            <a:off x="3509009" y="2903366"/>
            <a:ext cx="4359401" cy="1679660"/>
            <a:chOff x="4360165" y="880608"/>
            <a:chExt cx="4359401" cy="1679660"/>
          </a:xfrm>
        </p:grpSpPr>
        <p:sp>
          <p:nvSpPr>
            <p:cNvPr id="285" name="Google Shape;285;p13"/>
            <p:cNvSpPr txBox="1"/>
            <p:nvPr/>
          </p:nvSpPr>
          <p:spPr>
            <a:xfrm>
              <a:off x="4360165" y="1544605"/>
              <a:ext cx="4359401" cy="1015663"/>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entury Schoolbook"/>
                  <a:ea typeface="Century Schoolbook"/>
                  <a:cs typeface="Century Schoolbook"/>
                  <a:sym typeface="Century Schoolbook"/>
                </a:rPr>
                <a:t>Thrown Exception object type matches catch parameter exception type; catch executes </a:t>
              </a:r>
              <a:endParaRPr/>
            </a:p>
          </p:txBody>
        </p:sp>
        <p:sp>
          <p:nvSpPr>
            <p:cNvPr id="286" name="Google Shape;286;p13"/>
            <p:cNvSpPr/>
            <p:nvPr/>
          </p:nvSpPr>
          <p:spPr>
            <a:xfrm>
              <a:off x="6167438" y="920941"/>
              <a:ext cx="381000" cy="381000"/>
            </a:xfrm>
            <a:prstGeom prst="ellipse">
              <a:avLst/>
            </a:prstGeom>
            <a:solidFill>
              <a:schemeClr val="l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87" name="Google Shape;287;p13"/>
            <p:cNvSpPr txBox="1"/>
            <p:nvPr/>
          </p:nvSpPr>
          <p:spPr>
            <a:xfrm>
              <a:off x="6167438" y="880608"/>
              <a:ext cx="22860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entury Schoolbook"/>
                  <a:ea typeface="Century Schoolbook"/>
                  <a:cs typeface="Century Schoolbook"/>
                  <a:sym typeface="Century Schoolbook"/>
                </a:rPr>
                <a:t>3</a:t>
              </a:r>
              <a:endParaRPr/>
            </a:p>
          </p:txBody>
        </p:sp>
      </p:grpSp>
      <p:cxnSp>
        <p:nvCxnSpPr>
          <p:cNvPr id="288" name="Google Shape;288;p13"/>
          <p:cNvCxnSpPr/>
          <p:nvPr/>
        </p:nvCxnSpPr>
        <p:spPr>
          <a:xfrm rot="10800000">
            <a:off x="5451917" y="3320234"/>
            <a:ext cx="0" cy="247130"/>
          </a:xfrm>
          <a:prstGeom prst="straightConnector1">
            <a:avLst/>
          </a:prstGeom>
          <a:noFill/>
          <a:ln w="38100" cap="flat" cmpd="sng">
            <a:solidFill>
              <a:srgbClr val="244582"/>
            </a:solidFill>
            <a:prstDash val="solid"/>
            <a:round/>
            <a:headEnd type="none" w="sm" len="sm"/>
            <a:tailEnd type="triangle" w="med" len="med"/>
          </a:ln>
        </p:spPr>
      </p:cxnSp>
      <p:grpSp>
        <p:nvGrpSpPr>
          <p:cNvPr id="289" name="Google Shape;289;p13"/>
          <p:cNvGrpSpPr/>
          <p:nvPr/>
        </p:nvGrpSpPr>
        <p:grpSpPr>
          <a:xfrm>
            <a:off x="5833715" y="4800600"/>
            <a:ext cx="2576288" cy="1631216"/>
            <a:chOff x="3085195" y="1120773"/>
            <a:chExt cx="4487598" cy="1631216"/>
          </a:xfrm>
        </p:grpSpPr>
        <p:sp>
          <p:nvSpPr>
            <p:cNvPr id="290" name="Google Shape;290;p13"/>
            <p:cNvSpPr txBox="1"/>
            <p:nvPr/>
          </p:nvSpPr>
          <p:spPr>
            <a:xfrm>
              <a:off x="4342829" y="1120773"/>
              <a:ext cx="3229964" cy="1631216"/>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chemeClr val="dk1"/>
                  </a:solidFill>
                  <a:latin typeface="Century Schoolbook"/>
                  <a:ea typeface="Century Schoolbook"/>
                  <a:cs typeface="Century Schoolbook"/>
                  <a:sym typeface="Century Schoolbook"/>
                </a:rPr>
                <a:t>Program executes rest of statements normally</a:t>
              </a:r>
              <a:endParaRPr/>
            </a:p>
          </p:txBody>
        </p:sp>
        <p:sp>
          <p:nvSpPr>
            <p:cNvPr id="291" name="Google Shape;291;p13"/>
            <p:cNvSpPr/>
            <p:nvPr/>
          </p:nvSpPr>
          <p:spPr>
            <a:xfrm>
              <a:off x="3085195" y="1623167"/>
              <a:ext cx="572406" cy="381000"/>
            </a:xfrm>
            <a:prstGeom prst="ellipse">
              <a:avLst/>
            </a:prstGeom>
            <a:solidFill>
              <a:schemeClr val="l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292" name="Google Shape;292;p13"/>
            <p:cNvSpPr txBox="1"/>
            <p:nvPr/>
          </p:nvSpPr>
          <p:spPr>
            <a:xfrm>
              <a:off x="3085195" y="1582834"/>
              <a:ext cx="42000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entury Schoolbook"/>
                  <a:ea typeface="Century Schoolbook"/>
                  <a:cs typeface="Century Schoolbook"/>
                  <a:sym typeface="Century Schoolbook"/>
                </a:rPr>
                <a:t>4</a:t>
              </a:r>
              <a:endParaRPr/>
            </a:p>
          </p:txBody>
        </p:sp>
      </p:grpSp>
      <p:cxnSp>
        <p:nvCxnSpPr>
          <p:cNvPr id="293" name="Google Shape;293;p13"/>
          <p:cNvCxnSpPr/>
          <p:nvPr/>
        </p:nvCxnSpPr>
        <p:spPr>
          <a:xfrm rot="10800000">
            <a:off x="6123432" y="5486400"/>
            <a:ext cx="429768" cy="0"/>
          </a:xfrm>
          <a:prstGeom prst="straightConnector1">
            <a:avLst/>
          </a:prstGeom>
          <a:noFill/>
          <a:ln w="38100" cap="flat" cmpd="sng">
            <a:solidFill>
              <a:srgbClr val="244582"/>
            </a:solidFill>
            <a:prstDash val="solid"/>
            <a:round/>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8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4"/>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Exception handling Example 1 (Without try..catch)</a:t>
            </a:r>
            <a:endParaRPr/>
          </a:p>
        </p:txBody>
      </p:sp>
      <p:sp>
        <p:nvSpPr>
          <p:cNvPr id="299" name="Google Shape;299;p14"/>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12</a:t>
            </a:fld>
            <a:endParaRPr/>
          </a:p>
        </p:txBody>
      </p:sp>
      <p:pic>
        <p:nvPicPr>
          <p:cNvPr id="300" name="Google Shape;300;p14"/>
          <p:cNvPicPr preferRelativeResize="0"/>
          <p:nvPr/>
        </p:nvPicPr>
        <p:blipFill rotWithShape="1">
          <a:blip r:embed="rId3">
            <a:alphaModFix/>
          </a:blip>
          <a:srcRect/>
          <a:stretch/>
        </p:blipFill>
        <p:spPr>
          <a:xfrm>
            <a:off x="1219200" y="1752600"/>
            <a:ext cx="6196675" cy="2929070"/>
          </a:xfrm>
          <a:prstGeom prst="rect">
            <a:avLst/>
          </a:prstGeom>
          <a:noFill/>
          <a:ln>
            <a:noFill/>
          </a:ln>
        </p:spPr>
      </p:pic>
      <p:pic>
        <p:nvPicPr>
          <p:cNvPr id="301" name="Google Shape;301;p14"/>
          <p:cNvPicPr preferRelativeResize="0"/>
          <p:nvPr/>
        </p:nvPicPr>
        <p:blipFill rotWithShape="1">
          <a:blip r:embed="rId4">
            <a:alphaModFix/>
          </a:blip>
          <a:srcRect/>
          <a:stretch/>
        </p:blipFill>
        <p:spPr>
          <a:xfrm>
            <a:off x="509587" y="4591315"/>
            <a:ext cx="7900416" cy="192138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15"/>
          <p:cNvSpPr txBox="1">
            <a:spLocks noGrp="1"/>
          </p:cNvSpPr>
          <p:nvPr>
            <p:ph type="title"/>
          </p:nvPr>
        </p:nvSpPr>
        <p:spPr>
          <a:xfrm>
            <a:off x="457200" y="0"/>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Exception handling Example 1 (With try..catch)</a:t>
            </a:r>
            <a:endParaRPr/>
          </a:p>
        </p:txBody>
      </p:sp>
      <p:sp>
        <p:nvSpPr>
          <p:cNvPr id="307" name="Google Shape;307;p15"/>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13</a:t>
            </a:fld>
            <a:endParaRPr/>
          </a:p>
        </p:txBody>
      </p:sp>
      <p:pic>
        <p:nvPicPr>
          <p:cNvPr id="308" name="Google Shape;308;p15"/>
          <p:cNvPicPr preferRelativeResize="0"/>
          <p:nvPr/>
        </p:nvPicPr>
        <p:blipFill rotWithShape="1">
          <a:blip r:embed="rId3">
            <a:alphaModFix/>
          </a:blip>
          <a:srcRect/>
          <a:stretch/>
        </p:blipFill>
        <p:spPr>
          <a:xfrm>
            <a:off x="1143001" y="1143001"/>
            <a:ext cx="5929713" cy="3581400"/>
          </a:xfrm>
          <a:prstGeom prst="rect">
            <a:avLst/>
          </a:prstGeom>
          <a:noFill/>
          <a:ln>
            <a:noFill/>
          </a:ln>
        </p:spPr>
      </p:pic>
      <p:pic>
        <p:nvPicPr>
          <p:cNvPr id="309" name="Google Shape;309;p15"/>
          <p:cNvPicPr preferRelativeResize="0"/>
          <p:nvPr/>
        </p:nvPicPr>
        <p:blipFill rotWithShape="1">
          <a:blip r:embed="rId4">
            <a:alphaModFix/>
          </a:blip>
          <a:srcRect/>
          <a:stretch/>
        </p:blipFill>
        <p:spPr>
          <a:xfrm>
            <a:off x="1309285" y="4724400"/>
            <a:ext cx="5763429" cy="177189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6"/>
          <p:cNvSpPr txBox="1">
            <a:spLocks noGrp="1"/>
          </p:cNvSpPr>
          <p:nvPr>
            <p:ph type="title"/>
          </p:nvPr>
        </p:nvSpPr>
        <p:spPr>
          <a:xfrm>
            <a:off x="457200" y="118269"/>
            <a:ext cx="7467600" cy="804069"/>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Multiple catch blocks</a:t>
            </a:r>
            <a:endParaRPr/>
          </a:p>
        </p:txBody>
      </p:sp>
      <p:sp>
        <p:nvSpPr>
          <p:cNvPr id="315" name="Google Shape;315;p16"/>
          <p:cNvSpPr txBox="1">
            <a:spLocks noGrp="1"/>
          </p:cNvSpPr>
          <p:nvPr>
            <p:ph type="body" idx="1"/>
          </p:nvPr>
        </p:nvSpPr>
        <p:spPr>
          <a:xfrm>
            <a:off x="457200" y="1066800"/>
            <a:ext cx="7467600" cy="5407152"/>
          </a:xfrm>
          <a:prstGeom prst="rect">
            <a:avLst/>
          </a:prstGeom>
          <a:noFill/>
          <a:ln>
            <a:noFill/>
          </a:ln>
        </p:spPr>
        <p:txBody>
          <a:bodyPr spcFirstLastPara="1" wrap="square" lIns="91425" tIns="45700" rIns="91425" bIns="45700" anchor="t" anchorCtr="0">
            <a:normAutofit/>
          </a:bodyPr>
          <a:lstStyle/>
          <a:p>
            <a:pPr marL="274320" lvl="0" indent="-274320" algn="l" rtl="0">
              <a:lnSpc>
                <a:spcPct val="90000"/>
              </a:lnSpc>
              <a:spcBef>
                <a:spcPts val="0"/>
              </a:spcBef>
              <a:spcAft>
                <a:spcPts val="0"/>
              </a:spcAft>
              <a:buSzPts val="1428"/>
              <a:buChar char="🞆"/>
            </a:pPr>
            <a:r>
              <a:rPr lang="en-US" sz="2040"/>
              <a:t>One try block can be associated with multiple catch blocks</a:t>
            </a:r>
            <a:endParaRPr/>
          </a:p>
          <a:p>
            <a:pPr marL="0" lvl="0" indent="0" algn="l" rtl="0">
              <a:lnSpc>
                <a:spcPct val="90000"/>
              </a:lnSpc>
              <a:spcBef>
                <a:spcPts val="600"/>
              </a:spcBef>
              <a:spcAft>
                <a:spcPts val="0"/>
              </a:spcAft>
              <a:buSzPts val="1428"/>
              <a:buNone/>
            </a:pPr>
            <a:r>
              <a:rPr lang="en-US" sz="2040"/>
              <a:t>   </a:t>
            </a:r>
            <a:endParaRPr/>
          </a:p>
          <a:p>
            <a:pPr marL="0" lvl="0" indent="0" algn="l" rtl="0">
              <a:lnSpc>
                <a:spcPct val="90000"/>
              </a:lnSpc>
              <a:spcBef>
                <a:spcPts val="600"/>
              </a:spcBef>
              <a:spcAft>
                <a:spcPts val="0"/>
              </a:spcAft>
              <a:buSzPts val="1428"/>
              <a:buNone/>
            </a:pPr>
            <a:r>
              <a:rPr lang="en-US" sz="2040"/>
              <a:t>    try</a:t>
            </a:r>
            <a:endParaRPr/>
          </a:p>
          <a:p>
            <a:pPr marL="0" lvl="0" indent="0" algn="l" rtl="0">
              <a:lnSpc>
                <a:spcPct val="90000"/>
              </a:lnSpc>
              <a:spcBef>
                <a:spcPts val="600"/>
              </a:spcBef>
              <a:spcAft>
                <a:spcPts val="0"/>
              </a:spcAft>
              <a:buSzPts val="1428"/>
              <a:buNone/>
            </a:pPr>
            <a:r>
              <a:rPr lang="en-US" sz="2040"/>
              <a:t>    {  </a:t>
            </a:r>
            <a:endParaRPr/>
          </a:p>
          <a:p>
            <a:pPr marL="0" lvl="0" indent="0" algn="l" rtl="0">
              <a:lnSpc>
                <a:spcPct val="90000"/>
              </a:lnSpc>
              <a:spcBef>
                <a:spcPts val="600"/>
              </a:spcBef>
              <a:spcAft>
                <a:spcPts val="0"/>
              </a:spcAft>
              <a:buSzPts val="1428"/>
              <a:buNone/>
            </a:pPr>
            <a:r>
              <a:rPr lang="en-US" sz="2040"/>
              <a:t>        </a:t>
            </a:r>
            <a:r>
              <a:rPr lang="en-US" sz="2040">
                <a:solidFill>
                  <a:srgbClr val="244582"/>
                </a:solidFill>
              </a:rPr>
              <a:t>//try these statements</a:t>
            </a:r>
            <a:endParaRPr/>
          </a:p>
          <a:p>
            <a:pPr marL="0" lvl="0" indent="0" algn="l" rtl="0">
              <a:lnSpc>
                <a:spcPct val="90000"/>
              </a:lnSpc>
              <a:spcBef>
                <a:spcPts val="600"/>
              </a:spcBef>
              <a:spcAft>
                <a:spcPts val="0"/>
              </a:spcAft>
              <a:buSzPts val="1428"/>
              <a:buNone/>
            </a:pPr>
            <a:r>
              <a:rPr lang="en-US" sz="2040">
                <a:solidFill>
                  <a:srgbClr val="244582"/>
                </a:solidFill>
              </a:rPr>
              <a:t>       //</a:t>
            </a:r>
            <a:r>
              <a:rPr lang="en-US" sz="2040">
                <a:solidFill>
                  <a:srgbClr val="FF0000"/>
                </a:solidFill>
              </a:rPr>
              <a:t>If Exception is thrown</a:t>
            </a:r>
            <a:endParaRPr/>
          </a:p>
          <a:p>
            <a:pPr marL="0" lvl="0" indent="0" algn="l" rtl="0">
              <a:lnSpc>
                <a:spcPct val="90000"/>
              </a:lnSpc>
              <a:spcBef>
                <a:spcPts val="600"/>
              </a:spcBef>
              <a:spcAft>
                <a:spcPts val="0"/>
              </a:spcAft>
              <a:buSzPts val="1428"/>
              <a:buNone/>
            </a:pPr>
            <a:r>
              <a:rPr lang="en-US" sz="2040"/>
              <a:t>    }  </a:t>
            </a:r>
            <a:endParaRPr/>
          </a:p>
          <a:p>
            <a:pPr marL="0" lvl="0" indent="0" algn="l" rtl="0">
              <a:lnSpc>
                <a:spcPct val="90000"/>
              </a:lnSpc>
              <a:spcBef>
                <a:spcPts val="600"/>
              </a:spcBef>
              <a:spcAft>
                <a:spcPts val="0"/>
              </a:spcAft>
              <a:buSzPts val="1428"/>
              <a:buNone/>
            </a:pPr>
            <a:r>
              <a:rPr lang="en-US" sz="2040"/>
              <a:t>    catch(Exception_type_1){</a:t>
            </a:r>
            <a:endParaRPr/>
          </a:p>
          <a:p>
            <a:pPr marL="0" lvl="0" indent="0" algn="l" rtl="0">
              <a:lnSpc>
                <a:spcPct val="90000"/>
              </a:lnSpc>
              <a:spcBef>
                <a:spcPts val="600"/>
              </a:spcBef>
              <a:spcAft>
                <a:spcPts val="0"/>
              </a:spcAft>
              <a:buSzPts val="1428"/>
              <a:buNone/>
            </a:pPr>
            <a:r>
              <a:rPr lang="en-US" sz="2040"/>
              <a:t>    }</a:t>
            </a:r>
            <a:endParaRPr/>
          </a:p>
          <a:p>
            <a:pPr marL="0" lvl="0" indent="0" algn="l" rtl="0">
              <a:lnSpc>
                <a:spcPct val="90000"/>
              </a:lnSpc>
              <a:spcBef>
                <a:spcPts val="600"/>
              </a:spcBef>
              <a:spcAft>
                <a:spcPts val="0"/>
              </a:spcAft>
              <a:buSzPts val="1428"/>
              <a:buNone/>
            </a:pPr>
            <a:r>
              <a:rPr lang="en-US" sz="2040"/>
              <a:t>    catch(Exception_type_2){</a:t>
            </a:r>
            <a:endParaRPr/>
          </a:p>
          <a:p>
            <a:pPr marL="0" lvl="0" indent="0" algn="l" rtl="0">
              <a:lnSpc>
                <a:spcPct val="90000"/>
              </a:lnSpc>
              <a:spcBef>
                <a:spcPts val="600"/>
              </a:spcBef>
              <a:spcAft>
                <a:spcPts val="0"/>
              </a:spcAft>
              <a:buSzPts val="1428"/>
              <a:buNone/>
            </a:pPr>
            <a:r>
              <a:rPr lang="en-US" sz="2040"/>
              <a:t>    }</a:t>
            </a:r>
            <a:endParaRPr/>
          </a:p>
          <a:p>
            <a:pPr marL="0" lvl="0" indent="0" algn="l" rtl="0">
              <a:lnSpc>
                <a:spcPct val="90000"/>
              </a:lnSpc>
              <a:spcBef>
                <a:spcPts val="600"/>
              </a:spcBef>
              <a:spcAft>
                <a:spcPts val="0"/>
              </a:spcAft>
              <a:buSzPts val="1428"/>
              <a:buNone/>
            </a:pPr>
            <a:r>
              <a:rPr lang="en-US" sz="2040"/>
              <a:t>    catch(Exception_type_3){</a:t>
            </a:r>
            <a:endParaRPr/>
          </a:p>
          <a:p>
            <a:pPr marL="0" lvl="0" indent="0" algn="l" rtl="0">
              <a:lnSpc>
                <a:spcPct val="90000"/>
              </a:lnSpc>
              <a:spcBef>
                <a:spcPts val="600"/>
              </a:spcBef>
              <a:spcAft>
                <a:spcPts val="0"/>
              </a:spcAft>
              <a:buSzPts val="1428"/>
              <a:buNone/>
            </a:pPr>
            <a:r>
              <a:rPr lang="en-US" sz="2040"/>
              <a:t>     </a:t>
            </a:r>
            <a:r>
              <a:rPr lang="en-US" sz="2040">
                <a:solidFill>
                  <a:srgbClr val="244582"/>
                </a:solidFill>
              </a:rPr>
              <a:t>//Exception is caught by </a:t>
            </a:r>
            <a:endParaRPr/>
          </a:p>
          <a:p>
            <a:pPr marL="0" lvl="0" indent="0" algn="l" rtl="0">
              <a:lnSpc>
                <a:spcPct val="90000"/>
              </a:lnSpc>
              <a:spcBef>
                <a:spcPts val="600"/>
              </a:spcBef>
              <a:spcAft>
                <a:spcPts val="0"/>
              </a:spcAft>
              <a:buSzPts val="1428"/>
              <a:buNone/>
            </a:pPr>
            <a:r>
              <a:rPr lang="en-US" sz="2040">
                <a:solidFill>
                  <a:srgbClr val="244582"/>
                </a:solidFill>
              </a:rPr>
              <a:t>      suitable catch block</a:t>
            </a:r>
            <a:endParaRPr/>
          </a:p>
          <a:p>
            <a:pPr marL="0" lvl="0" indent="0" algn="l" rtl="0">
              <a:lnSpc>
                <a:spcPct val="90000"/>
              </a:lnSpc>
              <a:spcBef>
                <a:spcPts val="600"/>
              </a:spcBef>
              <a:spcAft>
                <a:spcPts val="0"/>
              </a:spcAft>
              <a:buSzPts val="1428"/>
              <a:buNone/>
            </a:pPr>
            <a:r>
              <a:rPr lang="en-US" sz="2040"/>
              <a:t>    }</a:t>
            </a:r>
            <a:endParaRPr/>
          </a:p>
        </p:txBody>
      </p:sp>
      <p:sp>
        <p:nvSpPr>
          <p:cNvPr id="316" name="Google Shape;316;p16"/>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14</a:t>
            </a:fld>
            <a:endParaRPr/>
          </a:p>
        </p:txBody>
      </p:sp>
      <p:sp>
        <p:nvSpPr>
          <p:cNvPr id="317" name="Google Shape;317;p16"/>
          <p:cNvSpPr/>
          <p:nvPr/>
        </p:nvSpPr>
        <p:spPr>
          <a:xfrm>
            <a:off x="3938016" y="2874834"/>
            <a:ext cx="838200" cy="990600"/>
          </a:xfrm>
          <a:prstGeom prst="curvedLeftArrow">
            <a:avLst>
              <a:gd name="adj1" fmla="val 25000"/>
              <a:gd name="adj2" fmla="val 50000"/>
              <a:gd name="adj3" fmla="val 25000"/>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318" name="Google Shape;318;p16"/>
          <p:cNvSpPr txBox="1"/>
          <p:nvPr/>
        </p:nvSpPr>
        <p:spPr>
          <a:xfrm>
            <a:off x="5257800" y="2979443"/>
            <a:ext cx="3605784" cy="2246769"/>
          </a:xfrm>
          <a:prstGeom prst="rect">
            <a:avLst/>
          </a:prstGeom>
          <a:noFill/>
          <a:ln w="2857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chemeClr val="dk1"/>
                </a:solidFill>
                <a:latin typeface="Century Schoolbook"/>
                <a:ea typeface="Century Schoolbook"/>
                <a:cs typeface="Century Schoolbook"/>
                <a:sym typeface="Century Schoolbook"/>
              </a:rPr>
              <a:t>When the thrown Exception object type matches catch parameter exception type; catch executes; </a:t>
            </a:r>
            <a:endParaRPr/>
          </a:p>
          <a:p>
            <a:pPr marL="0" marR="0" lvl="0" indent="0" algn="ctr" rtl="0">
              <a:spcBef>
                <a:spcPts val="0"/>
              </a:spcBef>
              <a:spcAft>
                <a:spcPts val="0"/>
              </a:spcAft>
              <a:buNone/>
            </a:pPr>
            <a:r>
              <a:rPr lang="en-US" sz="2000" b="1">
                <a:solidFill>
                  <a:schemeClr val="dk1"/>
                </a:solidFill>
                <a:latin typeface="Century Schoolbook"/>
                <a:ea typeface="Century Schoolbook"/>
                <a:cs typeface="Century Schoolbook"/>
                <a:sym typeface="Century Schoolbook"/>
              </a:rPr>
              <a:t>Otherwise it checks other catch statements </a:t>
            </a:r>
            <a:endParaRPr/>
          </a:p>
        </p:txBody>
      </p:sp>
      <p:sp>
        <p:nvSpPr>
          <p:cNvPr id="319" name="Google Shape;319;p16"/>
          <p:cNvSpPr/>
          <p:nvPr/>
        </p:nvSpPr>
        <p:spPr>
          <a:xfrm>
            <a:off x="4040124" y="3607528"/>
            <a:ext cx="838200" cy="990600"/>
          </a:xfrm>
          <a:prstGeom prst="curvedLeftArrow">
            <a:avLst>
              <a:gd name="adj1" fmla="val 25000"/>
              <a:gd name="adj2" fmla="val 50000"/>
              <a:gd name="adj3" fmla="val 25000"/>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320" name="Google Shape;320;p16"/>
          <p:cNvSpPr/>
          <p:nvPr/>
        </p:nvSpPr>
        <p:spPr>
          <a:xfrm>
            <a:off x="4046410" y="4340222"/>
            <a:ext cx="838200" cy="990600"/>
          </a:xfrm>
          <a:prstGeom prst="curvedLeftArrow">
            <a:avLst>
              <a:gd name="adj1" fmla="val 25000"/>
              <a:gd name="adj2" fmla="val 50000"/>
              <a:gd name="adj3" fmla="val 25000"/>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17"/>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Multiple catch blocks Example</a:t>
            </a:r>
            <a:endParaRPr/>
          </a:p>
        </p:txBody>
      </p:sp>
      <p:sp>
        <p:nvSpPr>
          <p:cNvPr id="326" name="Google Shape;326;p17"/>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15</a:t>
            </a:fld>
            <a:endParaRPr/>
          </a:p>
        </p:txBody>
      </p:sp>
      <p:pic>
        <p:nvPicPr>
          <p:cNvPr id="327" name="Google Shape;327;p17"/>
          <p:cNvPicPr preferRelativeResize="0"/>
          <p:nvPr/>
        </p:nvPicPr>
        <p:blipFill rotWithShape="1">
          <a:blip r:embed="rId3">
            <a:alphaModFix/>
          </a:blip>
          <a:srcRect/>
          <a:stretch/>
        </p:blipFill>
        <p:spPr>
          <a:xfrm>
            <a:off x="923416" y="1417638"/>
            <a:ext cx="7297168" cy="5059362"/>
          </a:xfrm>
          <a:prstGeom prst="rect">
            <a:avLst/>
          </a:prstGeom>
          <a:noFill/>
          <a:ln>
            <a:noFill/>
          </a:ln>
        </p:spPr>
      </p:pic>
      <p:pic>
        <p:nvPicPr>
          <p:cNvPr id="328" name="Google Shape;328;p17"/>
          <p:cNvPicPr preferRelativeResize="0"/>
          <p:nvPr/>
        </p:nvPicPr>
        <p:blipFill rotWithShape="1">
          <a:blip r:embed="rId4">
            <a:alphaModFix/>
          </a:blip>
          <a:srcRect/>
          <a:stretch/>
        </p:blipFill>
        <p:spPr>
          <a:xfrm>
            <a:off x="4838567" y="1475285"/>
            <a:ext cx="3848233" cy="1419423"/>
          </a:xfrm>
          <a:prstGeom prst="rect">
            <a:avLst/>
          </a:prstGeom>
          <a:noFill/>
          <a:ln>
            <a:noFill/>
          </a:ln>
          <a:effectLst>
            <a:outerShdw blurRad="50800" dist="38100" dir="8100000" algn="tr" rotWithShape="0">
              <a:srgbClr val="000000">
                <a:alpha val="4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8"/>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Try..catch..finally</a:t>
            </a:r>
            <a:endParaRPr/>
          </a:p>
        </p:txBody>
      </p:sp>
      <p:sp>
        <p:nvSpPr>
          <p:cNvPr id="334" name="Google Shape;334;p18"/>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680"/>
              <a:buChar char="🞆"/>
            </a:pPr>
            <a:r>
              <a:rPr lang="en-US"/>
              <a:t>A finally block is always executed whether an exception is thrown or not.</a:t>
            </a:r>
            <a:endParaRPr/>
          </a:p>
        </p:txBody>
      </p:sp>
      <p:sp>
        <p:nvSpPr>
          <p:cNvPr id="335" name="Google Shape;335;p18"/>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16</a:t>
            </a:fld>
            <a:endParaRPr/>
          </a:p>
        </p:txBody>
      </p:sp>
      <p:pic>
        <p:nvPicPr>
          <p:cNvPr id="336" name="Google Shape;336;p18"/>
          <p:cNvPicPr preferRelativeResize="0"/>
          <p:nvPr/>
        </p:nvPicPr>
        <p:blipFill rotWithShape="1">
          <a:blip r:embed="rId3">
            <a:alphaModFix/>
          </a:blip>
          <a:srcRect/>
          <a:stretch/>
        </p:blipFill>
        <p:spPr>
          <a:xfrm>
            <a:off x="417401" y="2431615"/>
            <a:ext cx="8078327" cy="4426385"/>
          </a:xfrm>
          <a:prstGeom prst="rect">
            <a:avLst/>
          </a:prstGeom>
          <a:noFill/>
          <a:ln>
            <a:noFill/>
          </a:ln>
        </p:spPr>
      </p:pic>
      <p:sp>
        <p:nvSpPr>
          <p:cNvPr id="337" name="Google Shape;337;p18"/>
          <p:cNvSpPr/>
          <p:nvPr/>
        </p:nvSpPr>
        <p:spPr>
          <a:xfrm>
            <a:off x="4648200" y="1066800"/>
            <a:ext cx="3898217" cy="2402418"/>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338" name="Google Shape;338;p18"/>
          <p:cNvSpPr txBox="1"/>
          <p:nvPr/>
        </p:nvSpPr>
        <p:spPr>
          <a:xfrm>
            <a:off x="4743727" y="1125668"/>
            <a:ext cx="3752001" cy="2246769"/>
          </a:xfrm>
          <a:prstGeom prst="rect">
            <a:avLst/>
          </a:prstGeom>
          <a:noFill/>
          <a:ln w="2857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chemeClr val="dk1"/>
                </a:solidFill>
                <a:latin typeface="Century Schoolbook"/>
                <a:ea typeface="Century Schoolbook"/>
                <a:cs typeface="Century Schoolbook"/>
                <a:sym typeface="Century Schoolbook"/>
              </a:rPr>
              <a:t>br.close() is guaranteed to be executed even if no exception is thrown.</a:t>
            </a:r>
            <a:endParaRPr/>
          </a:p>
          <a:p>
            <a:pPr marL="0" marR="0" lvl="0" indent="0" algn="ctr" rtl="0">
              <a:spcBef>
                <a:spcPts val="0"/>
              </a:spcBef>
              <a:spcAft>
                <a:spcPts val="0"/>
              </a:spcAft>
              <a:buNone/>
            </a:pPr>
            <a:endParaRPr sz="2000" b="1">
              <a:solidFill>
                <a:schemeClr val="dk1"/>
              </a:solidFill>
              <a:latin typeface="Century Schoolbook"/>
              <a:ea typeface="Century Schoolbook"/>
              <a:cs typeface="Century Schoolbook"/>
              <a:sym typeface="Century Schoolbook"/>
            </a:endParaRPr>
          </a:p>
          <a:p>
            <a:pPr marL="0" marR="0" lvl="0" indent="0" algn="ctr" rtl="0">
              <a:spcBef>
                <a:spcPts val="0"/>
              </a:spcBef>
              <a:spcAft>
                <a:spcPts val="0"/>
              </a:spcAft>
              <a:buNone/>
            </a:pPr>
            <a:r>
              <a:rPr lang="en-US" sz="2000" b="1">
                <a:solidFill>
                  <a:schemeClr val="dk1"/>
                </a:solidFill>
                <a:latin typeface="Century Schoolbook"/>
                <a:ea typeface="Century Schoolbook"/>
                <a:cs typeface="Century Schoolbook"/>
                <a:sym typeface="Century Schoolbook"/>
              </a:rPr>
              <a:t>It is best practice to close any locally used resources in a finally block</a:t>
            </a:r>
            <a:endParaRPr/>
          </a:p>
        </p:txBody>
      </p:sp>
      <p:sp>
        <p:nvSpPr>
          <p:cNvPr id="339" name="Google Shape;339;p18"/>
          <p:cNvSpPr/>
          <p:nvPr/>
        </p:nvSpPr>
        <p:spPr>
          <a:xfrm>
            <a:off x="304800" y="2971800"/>
            <a:ext cx="457200" cy="1600200"/>
          </a:xfrm>
          <a:prstGeom prst="curvedRightArrow">
            <a:avLst>
              <a:gd name="adj1" fmla="val 25000"/>
              <a:gd name="adj2" fmla="val 50000"/>
              <a:gd name="adj3" fmla="val 25000"/>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
        <p:nvSpPr>
          <p:cNvPr id="340" name="Google Shape;340;p18"/>
          <p:cNvSpPr/>
          <p:nvPr/>
        </p:nvSpPr>
        <p:spPr>
          <a:xfrm>
            <a:off x="4953000" y="4572000"/>
            <a:ext cx="685800" cy="1901952"/>
          </a:xfrm>
          <a:prstGeom prst="curvedLeftArrow">
            <a:avLst>
              <a:gd name="adj1" fmla="val 25000"/>
              <a:gd name="adj2" fmla="val 50000"/>
              <a:gd name="adj3" fmla="val 25000"/>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19"/>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Throw keyword</a:t>
            </a:r>
            <a:endParaRPr/>
          </a:p>
        </p:txBody>
      </p:sp>
      <p:sp>
        <p:nvSpPr>
          <p:cNvPr id="346" name="Google Shape;346;p19"/>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680"/>
              <a:buChar char="🞆"/>
            </a:pPr>
            <a:r>
              <a:rPr lang="en-US"/>
              <a:t>To catch an exception, some code must throw one.</a:t>
            </a:r>
            <a:endParaRPr/>
          </a:p>
          <a:p>
            <a:pPr marL="274320" lvl="0" indent="-274320" algn="l" rtl="0">
              <a:spcBef>
                <a:spcPts val="600"/>
              </a:spcBef>
              <a:spcAft>
                <a:spcPts val="0"/>
              </a:spcAft>
              <a:buSzPts val="1680"/>
              <a:buChar char="🞆"/>
            </a:pPr>
            <a:r>
              <a:rPr lang="en-US"/>
              <a:t>You can do this using the “</a:t>
            </a:r>
            <a:r>
              <a:rPr lang="en-US">
                <a:solidFill>
                  <a:srgbClr val="244582"/>
                </a:solidFill>
              </a:rPr>
              <a:t>throw”</a:t>
            </a:r>
            <a:r>
              <a:rPr lang="en-US"/>
              <a:t> keyword.</a:t>
            </a:r>
            <a:endParaRPr/>
          </a:p>
          <a:p>
            <a:pPr marL="274320" lvl="0" indent="-167640" algn="l" rtl="0">
              <a:spcBef>
                <a:spcPts val="600"/>
              </a:spcBef>
              <a:spcAft>
                <a:spcPts val="0"/>
              </a:spcAft>
              <a:buSzPts val="1680"/>
              <a:buNone/>
            </a:pPr>
            <a:endParaRPr/>
          </a:p>
          <a:p>
            <a:pPr marL="274320" lvl="0" indent="-274320" algn="l" rtl="0">
              <a:spcBef>
                <a:spcPts val="600"/>
              </a:spcBef>
              <a:spcAft>
                <a:spcPts val="0"/>
              </a:spcAft>
              <a:buSzPts val="1680"/>
              <a:buChar char="🞆"/>
            </a:pPr>
            <a:r>
              <a:rPr lang="en-US"/>
              <a:t>You can use the “</a:t>
            </a:r>
            <a:r>
              <a:rPr lang="en-US">
                <a:solidFill>
                  <a:srgbClr val="244582"/>
                </a:solidFill>
              </a:rPr>
              <a:t>throw”</a:t>
            </a:r>
            <a:r>
              <a:rPr lang="en-US"/>
              <a:t> keyword in two ways:</a:t>
            </a:r>
            <a:endParaRPr/>
          </a:p>
          <a:p>
            <a:pPr marL="628650" lvl="0" indent="-285749" algn="l" rtl="0">
              <a:spcBef>
                <a:spcPts val="600"/>
              </a:spcBef>
              <a:spcAft>
                <a:spcPts val="0"/>
              </a:spcAft>
              <a:buSzPts val="1680"/>
              <a:buFont typeface="Century Schoolbook"/>
              <a:buAutoNum type="arabicPeriod"/>
            </a:pPr>
            <a:r>
              <a:rPr lang="en-US"/>
              <a:t>To throw a java-defined exception explicitly/manually.</a:t>
            </a:r>
            <a:endParaRPr/>
          </a:p>
          <a:p>
            <a:pPr marL="628650" lvl="0" indent="-285749" algn="l" rtl="0">
              <a:spcBef>
                <a:spcPts val="600"/>
              </a:spcBef>
              <a:spcAft>
                <a:spcPts val="0"/>
              </a:spcAft>
              <a:buSzPts val="1680"/>
              <a:buFont typeface="Century Schoolbook"/>
              <a:buAutoNum type="arabicPeriod"/>
            </a:pPr>
            <a:r>
              <a:rPr lang="en-US"/>
              <a:t>To throw a user defined exception.</a:t>
            </a:r>
            <a:endParaRPr/>
          </a:p>
        </p:txBody>
      </p:sp>
      <p:sp>
        <p:nvSpPr>
          <p:cNvPr id="347" name="Google Shape;347;p19"/>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20"/>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Throw keyword – Java Defined exception</a:t>
            </a:r>
            <a:endParaRPr/>
          </a:p>
        </p:txBody>
      </p:sp>
      <p:sp>
        <p:nvSpPr>
          <p:cNvPr id="353" name="Google Shape;353;p20"/>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a:t>       </a:t>
            </a:r>
            <a:r>
              <a:rPr lang="en-US">
                <a:solidFill>
                  <a:srgbClr val="244582"/>
                </a:solidFill>
              </a:rPr>
              <a:t>int</a:t>
            </a:r>
            <a:r>
              <a:rPr lang="en-US"/>
              <a:t> x = 5;</a:t>
            </a:r>
            <a:endParaRPr/>
          </a:p>
          <a:p>
            <a:pPr marL="0" lvl="0" indent="0" algn="l" rtl="0">
              <a:spcBef>
                <a:spcPts val="600"/>
              </a:spcBef>
              <a:spcAft>
                <a:spcPts val="0"/>
              </a:spcAft>
              <a:buSzPts val="1680"/>
              <a:buNone/>
            </a:pPr>
            <a:r>
              <a:rPr lang="en-US"/>
              <a:t>        </a:t>
            </a:r>
            <a:r>
              <a:rPr lang="en-US">
                <a:solidFill>
                  <a:srgbClr val="244582"/>
                </a:solidFill>
              </a:rPr>
              <a:t>try</a:t>
            </a:r>
            <a:endParaRPr/>
          </a:p>
          <a:p>
            <a:pPr marL="0" lvl="0" indent="0" algn="l" rtl="0">
              <a:spcBef>
                <a:spcPts val="600"/>
              </a:spcBef>
              <a:spcAft>
                <a:spcPts val="0"/>
              </a:spcAft>
              <a:buSzPts val="1680"/>
              <a:buNone/>
            </a:pPr>
            <a:r>
              <a:rPr lang="en-US"/>
              <a:t>        {</a:t>
            </a:r>
            <a:endParaRPr/>
          </a:p>
          <a:p>
            <a:pPr marL="0" lvl="0" indent="0" algn="l" rtl="0">
              <a:spcBef>
                <a:spcPts val="600"/>
              </a:spcBef>
              <a:spcAft>
                <a:spcPts val="0"/>
              </a:spcAft>
              <a:buSzPts val="1680"/>
              <a:buNone/>
            </a:pPr>
            <a:r>
              <a:rPr lang="en-US"/>
              <a:t>           </a:t>
            </a:r>
            <a:r>
              <a:rPr lang="en-US">
                <a:solidFill>
                  <a:srgbClr val="244582"/>
                </a:solidFill>
              </a:rPr>
              <a:t>if</a:t>
            </a:r>
            <a:r>
              <a:rPr lang="en-US"/>
              <a:t>(x &lt; 10)</a:t>
            </a:r>
            <a:endParaRPr/>
          </a:p>
          <a:p>
            <a:pPr marL="0" lvl="0" indent="0" algn="l" rtl="0">
              <a:spcBef>
                <a:spcPts val="600"/>
              </a:spcBef>
              <a:spcAft>
                <a:spcPts val="0"/>
              </a:spcAft>
              <a:buSzPts val="1680"/>
              <a:buNone/>
            </a:pPr>
            <a:r>
              <a:rPr lang="en-US"/>
              <a:t>               </a:t>
            </a:r>
            <a:r>
              <a:rPr lang="en-US">
                <a:solidFill>
                  <a:srgbClr val="244582"/>
                </a:solidFill>
              </a:rPr>
              <a:t>throw new </a:t>
            </a:r>
            <a:r>
              <a:rPr lang="en-US"/>
              <a:t>Exception(</a:t>
            </a:r>
            <a:r>
              <a:rPr lang="en-US">
                <a:solidFill>
                  <a:schemeClr val="accent1"/>
                </a:solidFill>
              </a:rPr>
              <a:t>"Errorrrr!!"</a:t>
            </a:r>
            <a:r>
              <a:rPr lang="en-US"/>
              <a:t>)</a:t>
            </a:r>
            <a:r>
              <a:rPr lang="en-US">
                <a:solidFill>
                  <a:schemeClr val="accent1"/>
                </a:solidFill>
              </a:rPr>
              <a:t>;</a:t>
            </a:r>
            <a:endParaRPr/>
          </a:p>
          <a:p>
            <a:pPr marL="0" lvl="0" indent="0" algn="l" rtl="0">
              <a:spcBef>
                <a:spcPts val="600"/>
              </a:spcBef>
              <a:spcAft>
                <a:spcPts val="0"/>
              </a:spcAft>
              <a:buSzPts val="1680"/>
              <a:buNone/>
            </a:pPr>
            <a:r>
              <a:rPr lang="en-US"/>
              <a:t>        }</a:t>
            </a:r>
            <a:endParaRPr/>
          </a:p>
          <a:p>
            <a:pPr marL="0" lvl="0" indent="0" algn="l" rtl="0">
              <a:spcBef>
                <a:spcPts val="600"/>
              </a:spcBef>
              <a:spcAft>
                <a:spcPts val="0"/>
              </a:spcAft>
              <a:buSzPts val="1680"/>
              <a:buNone/>
            </a:pPr>
            <a:r>
              <a:rPr lang="en-US"/>
              <a:t>        </a:t>
            </a:r>
            <a:r>
              <a:rPr lang="en-US">
                <a:solidFill>
                  <a:srgbClr val="244582"/>
                </a:solidFill>
              </a:rPr>
              <a:t>catch</a:t>
            </a:r>
            <a:r>
              <a:rPr lang="en-US"/>
              <a:t>(Exception e)</a:t>
            </a:r>
            <a:endParaRPr/>
          </a:p>
          <a:p>
            <a:pPr marL="0" lvl="0" indent="0" algn="l" rtl="0">
              <a:spcBef>
                <a:spcPts val="600"/>
              </a:spcBef>
              <a:spcAft>
                <a:spcPts val="0"/>
              </a:spcAft>
              <a:buSzPts val="1680"/>
              <a:buNone/>
            </a:pPr>
            <a:r>
              <a:rPr lang="en-US"/>
              <a:t>        {</a:t>
            </a:r>
            <a:endParaRPr/>
          </a:p>
          <a:p>
            <a:pPr marL="0" lvl="0" indent="0" algn="l" rtl="0">
              <a:spcBef>
                <a:spcPts val="600"/>
              </a:spcBef>
              <a:spcAft>
                <a:spcPts val="0"/>
              </a:spcAft>
              <a:buSzPts val="1680"/>
              <a:buNone/>
            </a:pPr>
            <a:r>
              <a:rPr lang="en-US"/>
              <a:t>          System.out.println(e);</a:t>
            </a:r>
            <a:endParaRPr/>
          </a:p>
          <a:p>
            <a:pPr marL="0" lvl="0" indent="0" algn="l" rtl="0">
              <a:spcBef>
                <a:spcPts val="600"/>
              </a:spcBef>
              <a:spcAft>
                <a:spcPts val="0"/>
              </a:spcAft>
              <a:buSzPts val="1680"/>
              <a:buNone/>
            </a:pPr>
            <a:r>
              <a:rPr lang="en-US"/>
              <a:t>        }</a:t>
            </a:r>
            <a:endParaRPr/>
          </a:p>
        </p:txBody>
      </p:sp>
      <p:sp>
        <p:nvSpPr>
          <p:cNvPr id="354" name="Google Shape;354;p20"/>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18</a:t>
            </a:fld>
            <a:endParaRPr/>
          </a:p>
        </p:txBody>
      </p:sp>
      <p:pic>
        <p:nvPicPr>
          <p:cNvPr id="355" name="Google Shape;355;p20"/>
          <p:cNvPicPr preferRelativeResize="0"/>
          <p:nvPr/>
        </p:nvPicPr>
        <p:blipFill rotWithShape="1">
          <a:blip r:embed="rId3">
            <a:alphaModFix/>
          </a:blip>
          <a:srcRect/>
          <a:stretch/>
        </p:blipFill>
        <p:spPr>
          <a:xfrm>
            <a:off x="4052887" y="1600200"/>
            <a:ext cx="3886200" cy="1514686"/>
          </a:xfrm>
          <a:prstGeom prst="rect">
            <a:avLst/>
          </a:prstGeom>
          <a:noFill/>
          <a:ln>
            <a:noFill/>
          </a:ln>
          <a:effectLst>
            <a:outerShdw blurRad="50800" dist="38100" algn="l" rotWithShape="0">
              <a:srgbClr val="000000">
                <a:alpha val="4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8"/>
          <p:cNvSpPr txBox="1">
            <a:spLocks noGrp="1"/>
          </p:cNvSpPr>
          <p:nvPr>
            <p:ph type="title"/>
          </p:nvPr>
        </p:nvSpPr>
        <p:spPr>
          <a:xfrm>
            <a:off x="228600" y="0"/>
            <a:ext cx="7467600" cy="838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2"/>
              </a:buClr>
              <a:buSzPts val="3000"/>
              <a:buFont typeface="Century Schoolbook"/>
              <a:buNone/>
            </a:pPr>
            <a:r>
              <a:rPr lang="en-US"/>
              <a:t>Exception classes in java</a:t>
            </a:r>
            <a:endParaRPr/>
          </a:p>
        </p:txBody>
      </p:sp>
      <p:sp>
        <p:nvSpPr>
          <p:cNvPr id="361" name="Google Shape;361;p8"/>
          <p:cNvSpPr txBox="1">
            <a:spLocks noGrp="1"/>
          </p:cNvSpPr>
          <p:nvPr>
            <p:ph type="sldNum" idx="12"/>
          </p:nvPr>
        </p:nvSpPr>
        <p:spPr>
          <a:xfrm>
            <a:off x="8129016" y="5734050"/>
            <a:ext cx="609600" cy="521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19</a:t>
            </a:fld>
            <a:endParaRPr/>
          </a:p>
        </p:txBody>
      </p:sp>
      <p:pic>
        <p:nvPicPr>
          <p:cNvPr id="362" name="Google Shape;362;p8"/>
          <p:cNvPicPr preferRelativeResize="0"/>
          <p:nvPr/>
        </p:nvPicPr>
        <p:blipFill rotWithShape="1">
          <a:blip r:embed="rId3">
            <a:alphaModFix/>
          </a:blip>
          <a:srcRect/>
          <a:stretch/>
        </p:blipFill>
        <p:spPr>
          <a:xfrm>
            <a:off x="304800" y="1045230"/>
            <a:ext cx="8458201" cy="497456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What is exception handling?</a:t>
            </a:r>
            <a:endParaRPr/>
          </a:p>
        </p:txBody>
      </p:sp>
      <p:sp>
        <p:nvSpPr>
          <p:cNvPr id="148" name="Google Shape;148;p2"/>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680"/>
              <a:buChar char="🞆"/>
            </a:pPr>
            <a:r>
              <a:rPr lang="en-US"/>
              <a:t>An exception is an </a:t>
            </a:r>
            <a:r>
              <a:rPr lang="en-US">
                <a:solidFill>
                  <a:srgbClr val="244582"/>
                </a:solidFill>
              </a:rPr>
              <a:t>unwanted</a:t>
            </a:r>
            <a:r>
              <a:rPr lang="en-US"/>
              <a:t> event, which occurs during the execution of a program </a:t>
            </a:r>
            <a:r>
              <a:rPr lang="en-US">
                <a:solidFill>
                  <a:srgbClr val="244582"/>
                </a:solidFill>
              </a:rPr>
              <a:t>(at run time)</a:t>
            </a:r>
            <a:r>
              <a:rPr lang="en-US"/>
              <a:t>,</a:t>
            </a:r>
            <a:r>
              <a:rPr lang="en-US">
                <a:solidFill>
                  <a:srgbClr val="244582"/>
                </a:solidFill>
              </a:rPr>
              <a:t> </a:t>
            </a:r>
            <a:r>
              <a:rPr lang="en-US"/>
              <a:t>that interrupts the normal flow of the program’s instructions. </a:t>
            </a:r>
            <a:r>
              <a:rPr lang="en-US">
                <a:solidFill>
                  <a:srgbClr val="244582"/>
                </a:solidFill>
              </a:rPr>
              <a:t> (e.g. divide by zero, array access out of bound, etc.)</a:t>
            </a:r>
            <a:r>
              <a:rPr lang="en-US"/>
              <a:t>.</a:t>
            </a:r>
            <a:endParaRPr/>
          </a:p>
          <a:p>
            <a:pPr marL="0" lvl="0" indent="0" algn="l" rtl="0">
              <a:spcBef>
                <a:spcPts val="600"/>
              </a:spcBef>
              <a:spcAft>
                <a:spcPts val="0"/>
              </a:spcAft>
              <a:buSzPts val="1680"/>
              <a:buNone/>
            </a:pPr>
            <a:r>
              <a:rPr lang="en-US"/>
              <a:t>  </a:t>
            </a:r>
            <a:endParaRPr/>
          </a:p>
          <a:p>
            <a:pPr marL="274320" lvl="0" indent="-167640" algn="l" rtl="0">
              <a:spcBef>
                <a:spcPts val="600"/>
              </a:spcBef>
              <a:spcAft>
                <a:spcPts val="0"/>
              </a:spcAft>
              <a:buSzPts val="1680"/>
              <a:buNone/>
            </a:pPr>
            <a:endParaRPr/>
          </a:p>
          <a:p>
            <a:pPr marL="274320" lvl="0" indent="-274320" algn="l" rtl="0">
              <a:spcBef>
                <a:spcPts val="600"/>
              </a:spcBef>
              <a:spcAft>
                <a:spcPts val="0"/>
              </a:spcAft>
              <a:buSzPts val="1680"/>
              <a:buChar char="🞆"/>
            </a:pPr>
            <a:r>
              <a:rPr lang="en-US"/>
              <a:t>The core advantage of exception handling is </a:t>
            </a:r>
            <a:r>
              <a:rPr lang="en-US" b="1"/>
              <a:t>to maintain the normal flow of the application</a:t>
            </a:r>
            <a:r>
              <a:rPr lang="en-US"/>
              <a:t>.</a:t>
            </a:r>
            <a:endParaRPr/>
          </a:p>
          <a:p>
            <a:pPr marL="274320" lvl="0" indent="-167640" algn="l" rtl="0">
              <a:spcBef>
                <a:spcPts val="600"/>
              </a:spcBef>
              <a:spcAft>
                <a:spcPts val="0"/>
              </a:spcAft>
              <a:buSzPts val="1680"/>
              <a:buNone/>
            </a:pPr>
            <a:endParaRPr/>
          </a:p>
          <a:p>
            <a:pPr marL="274320" lvl="0" indent="-167640" algn="l" rtl="0">
              <a:spcBef>
                <a:spcPts val="600"/>
              </a:spcBef>
              <a:spcAft>
                <a:spcPts val="0"/>
              </a:spcAft>
              <a:buSzPts val="1680"/>
              <a:buNone/>
            </a:pPr>
            <a:endParaRPr/>
          </a:p>
          <a:p>
            <a:pPr marL="274320" lvl="0" indent="-167640" algn="l" rtl="0">
              <a:spcBef>
                <a:spcPts val="600"/>
              </a:spcBef>
              <a:spcAft>
                <a:spcPts val="0"/>
              </a:spcAft>
              <a:buSzPts val="1680"/>
              <a:buNone/>
            </a:pPr>
            <a:endParaRPr/>
          </a:p>
          <a:p>
            <a:pPr marL="274320" lvl="0" indent="-167640" algn="l" rtl="0">
              <a:spcBef>
                <a:spcPts val="600"/>
              </a:spcBef>
              <a:spcAft>
                <a:spcPts val="0"/>
              </a:spcAft>
              <a:buSzPts val="1680"/>
              <a:buNone/>
            </a:pPr>
            <a:endParaRPr/>
          </a:p>
          <a:p>
            <a:pPr marL="274320" lvl="0" indent="-167640" algn="l" rtl="0">
              <a:spcBef>
                <a:spcPts val="600"/>
              </a:spcBef>
              <a:spcAft>
                <a:spcPts val="0"/>
              </a:spcAft>
              <a:buSzPts val="1680"/>
              <a:buNone/>
            </a:pPr>
            <a:endParaRPr/>
          </a:p>
          <a:p>
            <a:pPr marL="274320" lvl="0" indent="-167640" algn="l" rtl="0">
              <a:spcBef>
                <a:spcPts val="600"/>
              </a:spcBef>
              <a:spcAft>
                <a:spcPts val="0"/>
              </a:spcAft>
              <a:buSzPts val="1680"/>
              <a:buNone/>
            </a:pPr>
            <a:endParaRPr/>
          </a:p>
          <a:p>
            <a:pPr marL="274320" lvl="0" indent="-167640" algn="l" rtl="0">
              <a:spcBef>
                <a:spcPts val="600"/>
              </a:spcBef>
              <a:spcAft>
                <a:spcPts val="0"/>
              </a:spcAft>
              <a:buSzPts val="1680"/>
              <a:buNone/>
            </a:pPr>
            <a:endParaRPr/>
          </a:p>
        </p:txBody>
      </p:sp>
      <p:sp>
        <p:nvSpPr>
          <p:cNvPr id="149" name="Google Shape;149;p2"/>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2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Exception classes in java</a:t>
            </a:r>
            <a:endParaRPr/>
          </a:p>
        </p:txBody>
      </p:sp>
      <p:sp>
        <p:nvSpPr>
          <p:cNvPr id="368" name="Google Shape;368;p25"/>
          <p:cNvSpPr txBox="1">
            <a:spLocks noGrp="1"/>
          </p:cNvSpPr>
          <p:nvPr>
            <p:ph type="body" idx="1"/>
          </p:nvPr>
        </p:nvSpPr>
        <p:spPr>
          <a:xfrm>
            <a:off x="457200" y="1524000"/>
            <a:ext cx="8281416" cy="5334000"/>
          </a:xfrm>
          <a:prstGeom prst="rect">
            <a:avLst/>
          </a:prstGeom>
          <a:noFill/>
          <a:ln>
            <a:noFill/>
          </a:ln>
        </p:spPr>
        <p:txBody>
          <a:bodyPr spcFirstLastPara="1" wrap="square" lIns="91425" tIns="45700" rIns="91425" bIns="45700" anchor="t" anchorCtr="0">
            <a:normAutofit/>
          </a:bodyPr>
          <a:lstStyle/>
          <a:p>
            <a:pPr marL="274320" lvl="0" indent="-274320" algn="l" rtl="0">
              <a:lnSpc>
                <a:spcPct val="90000"/>
              </a:lnSpc>
              <a:spcBef>
                <a:spcPts val="0"/>
              </a:spcBef>
              <a:spcAft>
                <a:spcPts val="0"/>
              </a:spcAft>
              <a:buSzPts val="1680"/>
              <a:buChar char="🞆"/>
            </a:pPr>
            <a:r>
              <a:rPr lang="en-US" b="1"/>
              <a:t>Checked Exceptions: </a:t>
            </a:r>
            <a:endParaRPr/>
          </a:p>
          <a:p>
            <a:pPr marL="285750" lvl="0" indent="0" algn="l" rtl="0">
              <a:lnSpc>
                <a:spcPct val="90000"/>
              </a:lnSpc>
              <a:spcBef>
                <a:spcPts val="600"/>
              </a:spcBef>
              <a:spcAft>
                <a:spcPts val="0"/>
              </a:spcAft>
              <a:buSzPts val="1680"/>
              <a:buNone/>
            </a:pPr>
            <a:endParaRPr/>
          </a:p>
          <a:p>
            <a:pPr marL="285750" lvl="0" indent="0" algn="l" rtl="0">
              <a:lnSpc>
                <a:spcPct val="90000"/>
              </a:lnSpc>
              <a:spcBef>
                <a:spcPts val="600"/>
              </a:spcBef>
              <a:spcAft>
                <a:spcPts val="0"/>
              </a:spcAft>
              <a:buSzPts val="1680"/>
              <a:buNone/>
            </a:pPr>
            <a:r>
              <a:rPr lang="en-US"/>
              <a:t>The classes which directly inherit Throwable class except RuntimeException and Error are known as checked exceptions e.g. IOException, SQLException. </a:t>
            </a:r>
            <a:r>
              <a:rPr lang="en-US">
                <a:solidFill>
                  <a:srgbClr val="244582"/>
                </a:solidFill>
              </a:rPr>
              <a:t>Checked exceptions are checked at compile-time</a:t>
            </a:r>
            <a:r>
              <a:rPr lang="en-US"/>
              <a:t>.</a:t>
            </a:r>
            <a:endParaRPr/>
          </a:p>
          <a:p>
            <a:pPr marL="0" lvl="0" indent="0" algn="l" rtl="0">
              <a:lnSpc>
                <a:spcPct val="90000"/>
              </a:lnSpc>
              <a:spcBef>
                <a:spcPts val="600"/>
              </a:spcBef>
              <a:spcAft>
                <a:spcPts val="0"/>
              </a:spcAft>
              <a:buSzPts val="1680"/>
              <a:buNone/>
            </a:pPr>
            <a:endParaRPr/>
          </a:p>
          <a:p>
            <a:pPr marL="274320" lvl="0" indent="-274320" algn="l" rtl="0">
              <a:lnSpc>
                <a:spcPct val="90000"/>
              </a:lnSpc>
              <a:spcBef>
                <a:spcPts val="600"/>
              </a:spcBef>
              <a:spcAft>
                <a:spcPts val="0"/>
              </a:spcAft>
              <a:buSzPts val="1680"/>
              <a:buChar char="🞆"/>
            </a:pPr>
            <a:r>
              <a:rPr lang="en-US" b="1"/>
              <a:t>Unchecked Exceptions:</a:t>
            </a:r>
            <a:endParaRPr/>
          </a:p>
          <a:p>
            <a:pPr marL="228600" lvl="0" indent="0" algn="l" rtl="0">
              <a:lnSpc>
                <a:spcPct val="90000"/>
              </a:lnSpc>
              <a:spcBef>
                <a:spcPts val="600"/>
              </a:spcBef>
              <a:spcAft>
                <a:spcPts val="0"/>
              </a:spcAft>
              <a:buSzPts val="1680"/>
              <a:buNone/>
            </a:pPr>
            <a:endParaRPr/>
          </a:p>
          <a:p>
            <a:pPr marL="228600" lvl="0" indent="0" algn="l" rtl="0">
              <a:lnSpc>
                <a:spcPct val="90000"/>
              </a:lnSpc>
              <a:spcBef>
                <a:spcPts val="600"/>
              </a:spcBef>
              <a:spcAft>
                <a:spcPts val="0"/>
              </a:spcAft>
              <a:buSzPts val="1680"/>
              <a:buNone/>
            </a:pPr>
            <a:r>
              <a:rPr lang="en-US"/>
              <a:t>The classes which inherit RuntimeException are known as unchecked exceptions (e.g. ArithmeticException, NullPointerException, etc.) </a:t>
            </a:r>
            <a:r>
              <a:rPr lang="en-US">
                <a:solidFill>
                  <a:srgbClr val="244582"/>
                </a:solidFill>
              </a:rPr>
              <a:t>Unchecked exceptions are not checked at compile-time, but they are checked at runtime.</a:t>
            </a:r>
            <a:endParaRPr b="1">
              <a:solidFill>
                <a:srgbClr val="244582"/>
              </a:solidFill>
            </a:endParaRPr>
          </a:p>
        </p:txBody>
      </p:sp>
      <p:sp>
        <p:nvSpPr>
          <p:cNvPr id="369" name="Google Shape;369;p25"/>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1"/>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Throws keyword</a:t>
            </a:r>
            <a:endParaRPr/>
          </a:p>
        </p:txBody>
      </p:sp>
      <p:sp>
        <p:nvSpPr>
          <p:cNvPr id="376" name="Google Shape;376;p21"/>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680"/>
              <a:buChar char="🞆"/>
            </a:pPr>
            <a:r>
              <a:rPr lang="en-US"/>
              <a:t>Java insists that checked exceptions(IOException, SQLException) need to be explicitly handled.</a:t>
            </a:r>
            <a:endParaRPr/>
          </a:p>
          <a:p>
            <a:pPr marL="274320" lvl="0" indent="-167640" algn="l" rtl="0">
              <a:spcBef>
                <a:spcPts val="600"/>
              </a:spcBef>
              <a:spcAft>
                <a:spcPts val="0"/>
              </a:spcAft>
              <a:buSzPts val="1680"/>
              <a:buNone/>
            </a:pPr>
            <a:endParaRPr/>
          </a:p>
          <a:p>
            <a:pPr marL="274320" lvl="0" indent="-274320" algn="l" rtl="0">
              <a:spcBef>
                <a:spcPts val="600"/>
              </a:spcBef>
              <a:spcAft>
                <a:spcPts val="0"/>
              </a:spcAft>
              <a:buSzPts val="1680"/>
              <a:buChar char="🞆"/>
            </a:pPr>
            <a:r>
              <a:rPr lang="en-US"/>
              <a:t>If you use an IO or SQL resource without handling it within a try catch block, java will declare it a syntax error. This error can be subdued by using throws keyword.</a:t>
            </a:r>
            <a:endParaRPr/>
          </a:p>
          <a:p>
            <a:pPr marL="0" lvl="0" indent="0" algn="l" rtl="0">
              <a:spcBef>
                <a:spcPts val="600"/>
              </a:spcBef>
              <a:spcAft>
                <a:spcPts val="0"/>
              </a:spcAft>
              <a:buSzPts val="1680"/>
              <a:buNone/>
            </a:pPr>
            <a:endParaRPr/>
          </a:p>
          <a:p>
            <a:pPr marL="274320" lvl="0" indent="-274320" algn="l" rtl="0">
              <a:spcBef>
                <a:spcPts val="600"/>
              </a:spcBef>
              <a:spcAft>
                <a:spcPts val="0"/>
              </a:spcAft>
              <a:buSzPts val="1680"/>
              <a:buChar char="🞆"/>
            </a:pPr>
            <a:r>
              <a:rPr lang="en-US"/>
              <a:t>Throws doesn’t handle the exception but declares that the developer is aware that it may throw that exception </a:t>
            </a:r>
            <a:endParaRPr/>
          </a:p>
        </p:txBody>
      </p:sp>
      <p:sp>
        <p:nvSpPr>
          <p:cNvPr id="377" name="Google Shape;377;p21"/>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22"/>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Throws keyword</a:t>
            </a:r>
            <a:endParaRPr/>
          </a:p>
        </p:txBody>
      </p:sp>
      <p:sp>
        <p:nvSpPr>
          <p:cNvPr id="383" name="Google Shape;383;p22"/>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680"/>
              <a:buChar char="🞆"/>
            </a:pPr>
            <a:r>
              <a:rPr lang="en-US"/>
              <a:t>You don't need to specify a “throws” clause for all classes. Specifically, classes that are either an </a:t>
            </a:r>
            <a:r>
              <a:rPr lang="en-US">
                <a:solidFill>
                  <a:srgbClr val="244582"/>
                </a:solidFill>
              </a:rPr>
              <a:t>Error</a:t>
            </a:r>
            <a:r>
              <a:rPr lang="en-US"/>
              <a:t> or </a:t>
            </a:r>
            <a:r>
              <a:rPr lang="en-US">
                <a:solidFill>
                  <a:srgbClr val="244582"/>
                </a:solidFill>
              </a:rPr>
              <a:t>RuntimeException</a:t>
            </a:r>
            <a:r>
              <a:rPr lang="en-US"/>
              <a:t> or any of the subclasses of these two don’t need “throws”.</a:t>
            </a:r>
            <a:endParaRPr/>
          </a:p>
          <a:p>
            <a:pPr marL="274320" lvl="0" indent="-167640" algn="l" rtl="0">
              <a:spcBef>
                <a:spcPts val="600"/>
              </a:spcBef>
              <a:spcAft>
                <a:spcPts val="0"/>
              </a:spcAft>
              <a:buSzPts val="1680"/>
              <a:buNone/>
            </a:pPr>
            <a:endParaRPr/>
          </a:p>
          <a:p>
            <a:pPr marL="274320" lvl="0" indent="-167640" algn="l" rtl="0">
              <a:spcBef>
                <a:spcPts val="600"/>
              </a:spcBef>
              <a:spcAft>
                <a:spcPts val="0"/>
              </a:spcAft>
              <a:buSzPts val="1680"/>
              <a:buNone/>
            </a:pPr>
            <a:endParaRPr/>
          </a:p>
          <a:p>
            <a:pPr marL="274320" lvl="0" indent="-274320" algn="l" rtl="0">
              <a:spcBef>
                <a:spcPts val="600"/>
              </a:spcBef>
              <a:spcAft>
                <a:spcPts val="0"/>
              </a:spcAft>
              <a:buSzPts val="1680"/>
              <a:buChar char="🞆"/>
            </a:pPr>
            <a:r>
              <a:rPr lang="en-US"/>
              <a:t>Since “Exception” class doesn’t extend “Error” or “RuntimeException”; it is considered a checked class.</a:t>
            </a:r>
            <a:endParaRPr/>
          </a:p>
        </p:txBody>
      </p:sp>
      <p:sp>
        <p:nvSpPr>
          <p:cNvPr id="384" name="Google Shape;384;p22"/>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23"/>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Throws keyword example</a:t>
            </a:r>
            <a:endParaRPr/>
          </a:p>
        </p:txBody>
      </p:sp>
      <p:pic>
        <p:nvPicPr>
          <p:cNvPr id="390" name="Google Shape;390;p23"/>
          <p:cNvPicPr preferRelativeResize="0">
            <a:picLocks noGrp="1"/>
          </p:cNvPicPr>
          <p:nvPr>
            <p:ph type="body" idx="1"/>
          </p:nvPr>
        </p:nvPicPr>
        <p:blipFill rotWithShape="1">
          <a:blip r:embed="rId3">
            <a:alphaModFix/>
          </a:blip>
          <a:srcRect/>
          <a:stretch/>
        </p:blipFill>
        <p:spPr>
          <a:xfrm>
            <a:off x="914400" y="2438400"/>
            <a:ext cx="6347056" cy="2819400"/>
          </a:xfrm>
          <a:prstGeom prst="rect">
            <a:avLst/>
          </a:prstGeom>
          <a:noFill/>
          <a:ln>
            <a:noFill/>
          </a:ln>
        </p:spPr>
      </p:pic>
      <p:sp>
        <p:nvSpPr>
          <p:cNvPr id="391" name="Google Shape;391;p23"/>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23</a:t>
            </a:fld>
            <a:endParaRPr/>
          </a:p>
        </p:txBody>
      </p:sp>
      <p:sp>
        <p:nvSpPr>
          <p:cNvPr id="392" name="Google Shape;392;p23"/>
          <p:cNvSpPr/>
          <p:nvPr/>
        </p:nvSpPr>
        <p:spPr>
          <a:xfrm>
            <a:off x="5762053" y="2133600"/>
            <a:ext cx="2400300" cy="1485900"/>
          </a:xfrm>
          <a:prstGeom prst="irregularSeal1">
            <a:avLst/>
          </a:prstGeom>
          <a:solidFill>
            <a:schemeClr val="accent1"/>
          </a:solidFill>
          <a:ln w="25400" cap="flat" cmpd="sng">
            <a:solidFill>
              <a:srgbClr val="B96128"/>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US" sz="1350">
                <a:solidFill>
                  <a:srgbClr val="000000"/>
                </a:solidFill>
                <a:latin typeface="Century Schoolbook"/>
                <a:ea typeface="Century Schoolbook"/>
                <a:cs typeface="Century Schoolbook"/>
                <a:sym typeface="Century Schoolbook"/>
              </a:rPr>
              <a:t>Compile time error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24"/>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Throws keyword example</a:t>
            </a:r>
            <a:endParaRPr/>
          </a:p>
        </p:txBody>
      </p:sp>
      <p:sp>
        <p:nvSpPr>
          <p:cNvPr id="398" name="Google Shape;398;p24"/>
          <p:cNvSpPr txBox="1">
            <a:spLocks noGrp="1"/>
          </p:cNvSpPr>
          <p:nvPr>
            <p:ph type="body" idx="1"/>
          </p:nvPr>
        </p:nvSpPr>
        <p:spPr>
          <a:xfrm>
            <a:off x="457200" y="1600200"/>
            <a:ext cx="8991600" cy="487375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a:solidFill>
                  <a:srgbClr val="244582"/>
                </a:solidFill>
              </a:rPr>
              <a:t>public class </a:t>
            </a:r>
            <a:r>
              <a:rPr lang="en-US"/>
              <a:t>ExceptionHandlingExample {</a:t>
            </a:r>
            <a:endParaRPr/>
          </a:p>
          <a:p>
            <a:pPr marL="0" lvl="0" indent="0" algn="l" rtl="0">
              <a:spcBef>
                <a:spcPts val="600"/>
              </a:spcBef>
              <a:spcAft>
                <a:spcPts val="0"/>
              </a:spcAft>
              <a:buSzPts val="1680"/>
              <a:buNone/>
            </a:pPr>
            <a:endParaRPr/>
          </a:p>
          <a:p>
            <a:pPr marL="0" lvl="0" indent="0" algn="l" rtl="0">
              <a:spcBef>
                <a:spcPts val="600"/>
              </a:spcBef>
              <a:spcAft>
                <a:spcPts val="0"/>
              </a:spcAft>
              <a:buSzPts val="1680"/>
              <a:buNone/>
            </a:pPr>
            <a:r>
              <a:rPr lang="en-US"/>
              <a:t>    </a:t>
            </a:r>
            <a:r>
              <a:rPr lang="en-US">
                <a:solidFill>
                  <a:srgbClr val="244582"/>
                </a:solidFill>
              </a:rPr>
              <a:t>public static void</a:t>
            </a:r>
            <a:r>
              <a:rPr lang="en-US"/>
              <a:t> </a:t>
            </a:r>
            <a:r>
              <a:rPr lang="en-US" i="1"/>
              <a:t>main</a:t>
            </a:r>
            <a:r>
              <a:rPr lang="en-US"/>
              <a:t>(String[] args) </a:t>
            </a:r>
            <a:r>
              <a:rPr lang="en-US">
                <a:solidFill>
                  <a:srgbClr val="244582"/>
                </a:solidFill>
              </a:rPr>
              <a:t>throws</a:t>
            </a:r>
            <a:r>
              <a:rPr lang="en-US"/>
              <a:t> Exception{</a:t>
            </a:r>
            <a:endParaRPr/>
          </a:p>
          <a:p>
            <a:pPr marL="0" lvl="0" indent="0" algn="l" rtl="0">
              <a:spcBef>
                <a:spcPts val="600"/>
              </a:spcBef>
              <a:spcAft>
                <a:spcPts val="0"/>
              </a:spcAft>
              <a:buSzPts val="1680"/>
              <a:buNone/>
            </a:pPr>
            <a:r>
              <a:rPr lang="en-US"/>
              <a:t>        </a:t>
            </a:r>
            <a:r>
              <a:rPr lang="en-US">
                <a:solidFill>
                  <a:srgbClr val="244582"/>
                </a:solidFill>
              </a:rPr>
              <a:t>int</a:t>
            </a:r>
            <a:r>
              <a:rPr lang="en-US"/>
              <a:t> x = 5;</a:t>
            </a:r>
            <a:endParaRPr/>
          </a:p>
          <a:p>
            <a:pPr marL="0" lvl="0" indent="0" algn="l" rtl="0">
              <a:spcBef>
                <a:spcPts val="600"/>
              </a:spcBef>
              <a:spcAft>
                <a:spcPts val="0"/>
              </a:spcAft>
              <a:buSzPts val="1680"/>
              <a:buNone/>
            </a:pPr>
            <a:r>
              <a:rPr lang="en-US">
                <a:solidFill>
                  <a:srgbClr val="244582"/>
                </a:solidFill>
              </a:rPr>
              <a:t>        if</a:t>
            </a:r>
            <a:r>
              <a:rPr lang="en-US"/>
              <a:t>(x &lt; 10)</a:t>
            </a:r>
            <a:endParaRPr/>
          </a:p>
          <a:p>
            <a:pPr marL="0" lvl="0" indent="0" algn="l" rtl="0">
              <a:spcBef>
                <a:spcPts val="600"/>
              </a:spcBef>
              <a:spcAft>
                <a:spcPts val="0"/>
              </a:spcAft>
              <a:buSzPts val="1680"/>
              <a:buNone/>
            </a:pPr>
            <a:r>
              <a:rPr lang="en-US"/>
              <a:t>               </a:t>
            </a:r>
            <a:r>
              <a:rPr lang="en-US">
                <a:solidFill>
                  <a:srgbClr val="244582"/>
                </a:solidFill>
              </a:rPr>
              <a:t>throw new </a:t>
            </a:r>
            <a:r>
              <a:rPr lang="en-US"/>
              <a:t>Exception(</a:t>
            </a:r>
            <a:r>
              <a:rPr lang="en-US">
                <a:solidFill>
                  <a:schemeClr val="accent1"/>
                </a:solidFill>
              </a:rPr>
              <a:t>“Not Compile Error!!"</a:t>
            </a:r>
            <a:r>
              <a:rPr lang="en-US"/>
              <a:t>);    </a:t>
            </a:r>
            <a:endParaRPr/>
          </a:p>
          <a:p>
            <a:pPr marL="0" lvl="0" indent="0" algn="l" rtl="0">
              <a:spcBef>
                <a:spcPts val="600"/>
              </a:spcBef>
              <a:spcAft>
                <a:spcPts val="0"/>
              </a:spcAft>
              <a:buSzPts val="1680"/>
              <a:buNone/>
            </a:pPr>
            <a:r>
              <a:rPr lang="en-US"/>
              <a:t>}</a:t>
            </a:r>
            <a:endParaRPr/>
          </a:p>
        </p:txBody>
      </p:sp>
      <p:sp>
        <p:nvSpPr>
          <p:cNvPr id="399" name="Google Shape;399;p24"/>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24</a:t>
            </a:fld>
            <a:endParaRPr/>
          </a:p>
        </p:txBody>
      </p:sp>
      <p:sp>
        <p:nvSpPr>
          <p:cNvPr id="400" name="Google Shape;400;p24"/>
          <p:cNvSpPr/>
          <p:nvPr/>
        </p:nvSpPr>
        <p:spPr>
          <a:xfrm>
            <a:off x="2514600" y="4495800"/>
            <a:ext cx="5041217" cy="1323439"/>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401" name="Google Shape;401;p24"/>
          <p:cNvSpPr txBox="1"/>
          <p:nvPr/>
        </p:nvSpPr>
        <p:spPr>
          <a:xfrm>
            <a:off x="2514600" y="4495800"/>
            <a:ext cx="5029200" cy="1323439"/>
          </a:xfrm>
          <a:prstGeom prst="rect">
            <a:avLst/>
          </a:prstGeom>
          <a:noFill/>
          <a:ln w="2857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entury Schoolbook"/>
                <a:ea typeface="Century Schoolbook"/>
                <a:cs typeface="Century Schoolbook"/>
                <a:sym typeface="Century Schoolbook"/>
              </a:rPr>
              <a:t>Exception is a checked exception class. Therefore, any code that throws it must handle it (try..catch) or declare it(throws).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26"/>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Throw vs throws</a:t>
            </a:r>
            <a:endParaRPr/>
          </a:p>
        </p:txBody>
      </p:sp>
      <p:sp>
        <p:nvSpPr>
          <p:cNvPr id="407" name="Google Shape;407;p26"/>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680"/>
              <a:buChar char="🞆"/>
            </a:pPr>
            <a:r>
              <a:rPr lang="en-US"/>
              <a:t>If a method does not handle a checked exception, the method must declare it using the </a:t>
            </a:r>
            <a:r>
              <a:rPr lang="en-US" b="1"/>
              <a:t>throws</a:t>
            </a:r>
            <a:r>
              <a:rPr lang="en-US"/>
              <a:t> keyword. The throws keyword appears at the end of a method's signature.</a:t>
            </a:r>
            <a:endParaRPr/>
          </a:p>
          <a:p>
            <a:pPr marL="0" lvl="0" indent="0" algn="l" rtl="0">
              <a:spcBef>
                <a:spcPts val="600"/>
              </a:spcBef>
              <a:spcAft>
                <a:spcPts val="0"/>
              </a:spcAft>
              <a:buSzPts val="1680"/>
              <a:buNone/>
            </a:pPr>
            <a:endParaRPr/>
          </a:p>
          <a:p>
            <a:pPr marL="274320" lvl="0" indent="-274320" algn="l" rtl="0">
              <a:spcBef>
                <a:spcPts val="600"/>
              </a:spcBef>
              <a:spcAft>
                <a:spcPts val="0"/>
              </a:spcAft>
              <a:buSzPts val="1680"/>
              <a:buChar char="🞆"/>
            </a:pPr>
            <a:r>
              <a:rPr lang="en-US"/>
              <a:t>You can throw an exception, either a newly instantiated one or an exception that you just caught, by using the </a:t>
            </a:r>
            <a:r>
              <a:rPr lang="en-US" b="1"/>
              <a:t>throw</a:t>
            </a:r>
            <a:r>
              <a:rPr lang="en-US"/>
              <a:t> keyword.</a:t>
            </a:r>
            <a:endParaRPr/>
          </a:p>
          <a:p>
            <a:pPr marL="0" lvl="0" indent="0" algn="l" rtl="0">
              <a:spcBef>
                <a:spcPts val="600"/>
              </a:spcBef>
              <a:spcAft>
                <a:spcPts val="0"/>
              </a:spcAft>
              <a:buSzPts val="1680"/>
              <a:buNone/>
            </a:pPr>
            <a:endParaRPr/>
          </a:p>
          <a:p>
            <a:pPr marL="274320" lvl="0" indent="-274320" algn="l" rtl="0">
              <a:spcBef>
                <a:spcPts val="600"/>
              </a:spcBef>
              <a:spcAft>
                <a:spcPts val="0"/>
              </a:spcAft>
              <a:buSzPts val="1680"/>
              <a:buChar char="🞆"/>
            </a:pPr>
            <a:r>
              <a:rPr lang="en-US" i="1"/>
              <a:t>Throws </a:t>
            </a:r>
            <a:r>
              <a:rPr lang="en-US"/>
              <a:t>is used to </a:t>
            </a:r>
            <a:r>
              <a:rPr lang="en-US" b="1"/>
              <a:t>postpone</a:t>
            </a:r>
            <a:r>
              <a:rPr lang="en-US"/>
              <a:t> the handling of a checked exception and </a:t>
            </a:r>
            <a:r>
              <a:rPr lang="en-US" i="1"/>
              <a:t>throw</a:t>
            </a:r>
            <a:r>
              <a:rPr lang="en-US"/>
              <a:t> is used to </a:t>
            </a:r>
            <a:r>
              <a:rPr lang="en-US" b="1"/>
              <a:t>invoke</a:t>
            </a:r>
            <a:r>
              <a:rPr lang="en-US"/>
              <a:t> an exception explicitly.</a:t>
            </a:r>
            <a:endParaRPr/>
          </a:p>
          <a:p>
            <a:pPr marL="274320" lvl="0" indent="-167640" algn="l" rtl="0">
              <a:spcBef>
                <a:spcPts val="600"/>
              </a:spcBef>
              <a:spcAft>
                <a:spcPts val="0"/>
              </a:spcAft>
              <a:buSzPts val="1680"/>
              <a:buNone/>
            </a:pPr>
            <a:endParaRPr/>
          </a:p>
        </p:txBody>
      </p:sp>
      <p:sp>
        <p:nvSpPr>
          <p:cNvPr id="408" name="Google Shape;408;p26"/>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pic>
        <p:nvPicPr>
          <p:cNvPr id="413" name="Google Shape;413;p27"/>
          <p:cNvPicPr preferRelativeResize="0"/>
          <p:nvPr/>
        </p:nvPicPr>
        <p:blipFill rotWithShape="1">
          <a:blip r:embed="rId3">
            <a:alphaModFix/>
          </a:blip>
          <a:srcRect/>
          <a:stretch/>
        </p:blipFill>
        <p:spPr>
          <a:xfrm>
            <a:off x="307180" y="965455"/>
            <a:ext cx="7796213" cy="5029199"/>
          </a:xfrm>
          <a:prstGeom prst="rect">
            <a:avLst/>
          </a:prstGeom>
          <a:noFill/>
          <a:ln>
            <a:noFill/>
          </a:ln>
        </p:spPr>
      </p:pic>
      <p:sp>
        <p:nvSpPr>
          <p:cNvPr id="414" name="Google Shape;414;p27"/>
          <p:cNvSpPr txBox="1">
            <a:spLocks noGrp="1"/>
          </p:cNvSpPr>
          <p:nvPr>
            <p:ph type="title"/>
          </p:nvPr>
        </p:nvSpPr>
        <p:spPr>
          <a:xfrm>
            <a:off x="471487" y="-14288"/>
            <a:ext cx="7467600" cy="85248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Exception propagation</a:t>
            </a:r>
            <a:endParaRPr/>
          </a:p>
        </p:txBody>
      </p:sp>
      <p:sp>
        <p:nvSpPr>
          <p:cNvPr id="415" name="Google Shape;415;p27"/>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28"/>
          <p:cNvSpPr txBox="1">
            <a:spLocks noGrp="1"/>
          </p:cNvSpPr>
          <p:nvPr>
            <p:ph type="title"/>
          </p:nvPr>
        </p:nvSpPr>
        <p:spPr>
          <a:xfrm>
            <a:off x="457200" y="0"/>
            <a:ext cx="7467600" cy="563562"/>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Answer</a:t>
            </a:r>
            <a:endParaRPr/>
          </a:p>
        </p:txBody>
      </p:sp>
      <p:sp>
        <p:nvSpPr>
          <p:cNvPr id="421" name="Google Shape;421;p28"/>
          <p:cNvSpPr txBox="1">
            <a:spLocks noGrp="1"/>
          </p:cNvSpPr>
          <p:nvPr>
            <p:ph type="body" idx="1"/>
          </p:nvPr>
        </p:nvSpPr>
        <p:spPr>
          <a:xfrm>
            <a:off x="457200" y="609600"/>
            <a:ext cx="7467600" cy="5635752"/>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680"/>
              <a:buChar char="🞆"/>
            </a:pPr>
            <a:r>
              <a:rPr lang="en-US"/>
              <a:t>In this case </a:t>
            </a:r>
            <a:r>
              <a:rPr lang="en-US">
                <a:solidFill>
                  <a:srgbClr val="244582"/>
                </a:solidFill>
              </a:rPr>
              <a:t>Exception</a:t>
            </a:r>
            <a:r>
              <a:rPr lang="en-US"/>
              <a:t> is a </a:t>
            </a:r>
            <a:r>
              <a:rPr lang="en-US" b="1"/>
              <a:t>checked exception</a:t>
            </a:r>
            <a:r>
              <a:rPr lang="en-US"/>
              <a:t> and must be specified in the throws clause, if you don't handle that particular exception. That is why you needed the throws clause.</a:t>
            </a:r>
            <a:endParaRPr/>
          </a:p>
          <a:p>
            <a:pPr marL="274320" lvl="0" indent="-167640" algn="l" rtl="0">
              <a:spcBef>
                <a:spcPts val="600"/>
              </a:spcBef>
              <a:spcAft>
                <a:spcPts val="0"/>
              </a:spcAft>
              <a:buSzPts val="1680"/>
              <a:buNone/>
            </a:pPr>
            <a:endParaRPr/>
          </a:p>
          <a:p>
            <a:pPr marL="274320" lvl="0" indent="-274320" algn="l" rtl="0">
              <a:spcBef>
                <a:spcPts val="600"/>
              </a:spcBef>
              <a:spcAft>
                <a:spcPts val="0"/>
              </a:spcAft>
              <a:buSzPts val="1680"/>
              <a:buChar char="🞆"/>
            </a:pPr>
            <a:r>
              <a:rPr lang="en-US"/>
              <a:t>But why does show2() need to use throws keyword even though it doesn’t explicitly throw an exception?</a:t>
            </a:r>
            <a:endParaRPr/>
          </a:p>
          <a:p>
            <a:pPr marL="274320" lvl="0" indent="-167640" algn="l" rtl="0">
              <a:spcBef>
                <a:spcPts val="600"/>
              </a:spcBef>
              <a:spcAft>
                <a:spcPts val="0"/>
              </a:spcAft>
              <a:buSzPts val="1680"/>
              <a:buNone/>
            </a:pPr>
            <a:endParaRPr/>
          </a:p>
        </p:txBody>
      </p:sp>
      <p:sp>
        <p:nvSpPr>
          <p:cNvPr id="422" name="Google Shape;422;p28"/>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27</a:t>
            </a:fld>
            <a:endParaRPr/>
          </a:p>
        </p:txBody>
      </p:sp>
      <p:sp>
        <p:nvSpPr>
          <p:cNvPr id="423" name="Google Shape;423;p28"/>
          <p:cNvSpPr/>
          <p:nvPr/>
        </p:nvSpPr>
        <p:spPr>
          <a:xfrm>
            <a:off x="1752600" y="4495800"/>
            <a:ext cx="4572000" cy="8382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424" name="Google Shape;424;p28"/>
          <p:cNvSpPr txBox="1"/>
          <p:nvPr/>
        </p:nvSpPr>
        <p:spPr>
          <a:xfrm>
            <a:off x="1905000" y="4724400"/>
            <a:ext cx="426720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entury Schoolbook"/>
                <a:ea typeface="Century Schoolbook"/>
                <a:cs typeface="Century Schoolbook"/>
                <a:sym typeface="Century Schoolbook"/>
              </a:rPr>
              <a:t>Because of Exception Propagation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29"/>
          <p:cNvSpPr txBox="1">
            <a:spLocks noGrp="1"/>
          </p:cNvSpPr>
          <p:nvPr>
            <p:ph type="title"/>
          </p:nvPr>
        </p:nvSpPr>
        <p:spPr>
          <a:xfrm>
            <a:off x="457200" y="228600"/>
            <a:ext cx="7467600" cy="57943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Exception propagation</a:t>
            </a:r>
            <a:endParaRPr/>
          </a:p>
        </p:txBody>
      </p:sp>
      <p:sp>
        <p:nvSpPr>
          <p:cNvPr id="430" name="Google Shape;430;p29"/>
          <p:cNvSpPr txBox="1">
            <a:spLocks noGrp="1"/>
          </p:cNvSpPr>
          <p:nvPr>
            <p:ph type="body" idx="1"/>
          </p:nvPr>
        </p:nvSpPr>
        <p:spPr>
          <a:xfrm>
            <a:off x="457200" y="808038"/>
            <a:ext cx="7467600" cy="5665914"/>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680"/>
              <a:buChar char="🞆"/>
            </a:pPr>
            <a:r>
              <a:rPr lang="en-US"/>
              <a:t>Considering a scenario, in which your program starts its execution at the main() method, </a:t>
            </a:r>
            <a:r>
              <a:rPr lang="en-US" b="1"/>
              <a:t>main() </a:t>
            </a:r>
            <a:r>
              <a:rPr lang="en-US">
                <a:solidFill>
                  <a:srgbClr val="FF0000"/>
                </a:solidFill>
              </a:rPr>
              <a:t>calls</a:t>
            </a:r>
            <a:r>
              <a:rPr lang="en-US"/>
              <a:t> </a:t>
            </a:r>
            <a:r>
              <a:rPr lang="en-US" b="1"/>
              <a:t>method1()</a:t>
            </a:r>
            <a:r>
              <a:rPr lang="en-US"/>
              <a:t>, </a:t>
            </a:r>
            <a:r>
              <a:rPr lang="en-US">
                <a:solidFill>
                  <a:srgbClr val="244582"/>
                </a:solidFill>
              </a:rPr>
              <a:t>method1() </a:t>
            </a:r>
            <a:r>
              <a:rPr lang="en-US">
                <a:solidFill>
                  <a:srgbClr val="FF0000"/>
                </a:solidFill>
              </a:rPr>
              <a:t>calls</a:t>
            </a:r>
            <a:r>
              <a:rPr lang="en-US"/>
              <a:t> </a:t>
            </a:r>
            <a:r>
              <a:rPr lang="en-US">
                <a:solidFill>
                  <a:srgbClr val="244582"/>
                </a:solidFill>
              </a:rPr>
              <a:t>method2(), </a:t>
            </a:r>
            <a:r>
              <a:rPr lang="en-US">
                <a:solidFill>
                  <a:srgbClr val="7030A0"/>
                </a:solidFill>
              </a:rPr>
              <a:t>method2() </a:t>
            </a:r>
            <a:r>
              <a:rPr lang="en-US">
                <a:solidFill>
                  <a:srgbClr val="FF0000"/>
                </a:solidFill>
              </a:rPr>
              <a:t>calls</a:t>
            </a:r>
            <a:r>
              <a:rPr lang="en-US"/>
              <a:t> </a:t>
            </a:r>
            <a:endParaRPr/>
          </a:p>
          <a:p>
            <a:pPr marL="0" lvl="0" indent="0" algn="l" rtl="0">
              <a:spcBef>
                <a:spcPts val="600"/>
              </a:spcBef>
              <a:spcAft>
                <a:spcPts val="0"/>
              </a:spcAft>
              <a:buSzPts val="1680"/>
              <a:buNone/>
            </a:pPr>
            <a:r>
              <a:rPr lang="en-US"/>
              <a:t>   </a:t>
            </a:r>
            <a:r>
              <a:rPr lang="en-US">
                <a:solidFill>
                  <a:srgbClr val="7030A0"/>
                </a:solidFill>
              </a:rPr>
              <a:t>method3(), </a:t>
            </a:r>
            <a:endParaRPr/>
          </a:p>
          <a:p>
            <a:pPr marL="0" lvl="0" indent="0" algn="l" rtl="0">
              <a:spcBef>
                <a:spcPts val="600"/>
              </a:spcBef>
              <a:spcAft>
                <a:spcPts val="0"/>
              </a:spcAft>
              <a:buSzPts val="1680"/>
              <a:buNone/>
            </a:pPr>
            <a:r>
              <a:rPr lang="en-US"/>
              <a:t>   Now the call stack </a:t>
            </a:r>
            <a:endParaRPr/>
          </a:p>
          <a:p>
            <a:pPr marL="0" lvl="0" indent="0" algn="l" rtl="0">
              <a:spcBef>
                <a:spcPts val="600"/>
              </a:spcBef>
              <a:spcAft>
                <a:spcPts val="0"/>
              </a:spcAft>
              <a:buSzPts val="1680"/>
              <a:buNone/>
            </a:pPr>
            <a:r>
              <a:rPr lang="en-US"/>
              <a:t>   looks like this:</a:t>
            </a:r>
            <a:endParaRPr/>
          </a:p>
        </p:txBody>
      </p:sp>
      <p:sp>
        <p:nvSpPr>
          <p:cNvPr id="431" name="Google Shape;431;p29"/>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28</a:t>
            </a:fld>
            <a:endParaRPr/>
          </a:p>
        </p:txBody>
      </p:sp>
      <p:pic>
        <p:nvPicPr>
          <p:cNvPr id="432" name="Google Shape;432;p29"/>
          <p:cNvPicPr preferRelativeResize="0"/>
          <p:nvPr/>
        </p:nvPicPr>
        <p:blipFill rotWithShape="1">
          <a:blip r:embed="rId3">
            <a:alphaModFix/>
          </a:blip>
          <a:srcRect/>
          <a:stretch/>
        </p:blipFill>
        <p:spPr>
          <a:xfrm>
            <a:off x="3595759" y="1905000"/>
            <a:ext cx="5142857" cy="484359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30"/>
          <p:cNvSpPr txBox="1">
            <a:spLocks noGrp="1"/>
          </p:cNvSpPr>
          <p:nvPr>
            <p:ph type="title"/>
          </p:nvPr>
        </p:nvSpPr>
        <p:spPr>
          <a:xfrm>
            <a:off x="457200" y="76200"/>
            <a:ext cx="7467600" cy="8382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Exception propagation</a:t>
            </a:r>
            <a:endParaRPr/>
          </a:p>
        </p:txBody>
      </p:sp>
      <p:sp>
        <p:nvSpPr>
          <p:cNvPr id="438" name="Google Shape;438;p30"/>
          <p:cNvSpPr txBox="1">
            <a:spLocks noGrp="1"/>
          </p:cNvSpPr>
          <p:nvPr>
            <p:ph type="body" idx="1"/>
          </p:nvPr>
        </p:nvSpPr>
        <p:spPr>
          <a:xfrm>
            <a:off x="457200" y="1066800"/>
            <a:ext cx="7467600" cy="5407152"/>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680"/>
              <a:buChar char="🞆"/>
            </a:pPr>
            <a:r>
              <a:rPr lang="en-US"/>
              <a:t>Let's say while executing method3(), an exception is raised/thrown. </a:t>
            </a:r>
            <a:endParaRPr/>
          </a:p>
          <a:p>
            <a:pPr marL="274320" lvl="0" indent="-167640" algn="l" rtl="0">
              <a:spcBef>
                <a:spcPts val="600"/>
              </a:spcBef>
              <a:spcAft>
                <a:spcPts val="0"/>
              </a:spcAft>
              <a:buSzPts val="1680"/>
              <a:buNone/>
            </a:pPr>
            <a:endParaRPr/>
          </a:p>
          <a:p>
            <a:pPr marL="274320" lvl="0" indent="-274320" algn="l" rtl="0">
              <a:spcBef>
                <a:spcPts val="600"/>
              </a:spcBef>
              <a:spcAft>
                <a:spcPts val="0"/>
              </a:spcAft>
              <a:buSzPts val="1680"/>
              <a:buChar char="🞆"/>
            </a:pPr>
            <a:r>
              <a:rPr lang="en-US"/>
              <a:t>Now this exception is thrown down to the next method in the call stack, i.e. method2(), </a:t>
            </a:r>
            <a:endParaRPr/>
          </a:p>
          <a:p>
            <a:pPr marL="288925" lvl="0" indent="0" algn="l" rtl="0">
              <a:spcBef>
                <a:spcPts val="600"/>
              </a:spcBef>
              <a:spcAft>
                <a:spcPts val="0"/>
              </a:spcAft>
              <a:buSzPts val="1680"/>
              <a:buNone/>
            </a:pPr>
            <a:r>
              <a:rPr lang="en-US"/>
              <a:t>which in turn throws the exception down to next method in the call stack, i.e. method1(). The process continues until the exception is thrown to the method at the bottom of the call stack, i.e. main() method.</a:t>
            </a:r>
            <a:endParaRPr/>
          </a:p>
          <a:p>
            <a:pPr marL="288925" lvl="0" indent="0" algn="l" rtl="0">
              <a:spcBef>
                <a:spcPts val="600"/>
              </a:spcBef>
              <a:spcAft>
                <a:spcPts val="0"/>
              </a:spcAft>
              <a:buSzPts val="1680"/>
              <a:buNone/>
            </a:pPr>
            <a:r>
              <a:rPr lang="en-US"/>
              <a:t> </a:t>
            </a:r>
            <a:endParaRPr/>
          </a:p>
          <a:p>
            <a:pPr marL="288925" lvl="0" indent="-288925" algn="l" rtl="0">
              <a:spcBef>
                <a:spcPts val="600"/>
              </a:spcBef>
              <a:spcAft>
                <a:spcPts val="0"/>
              </a:spcAft>
              <a:buSzPts val="1680"/>
              <a:buChar char="🞆"/>
            </a:pPr>
            <a:r>
              <a:rPr lang="en-US"/>
              <a:t>Now, at this time call stack explodes which leads to the abrupt termination of the program.</a:t>
            </a:r>
            <a:endParaRPr/>
          </a:p>
        </p:txBody>
      </p:sp>
      <p:sp>
        <p:nvSpPr>
          <p:cNvPr id="439" name="Google Shape;439;p30"/>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What Happens?</a:t>
            </a:r>
            <a:endParaRPr/>
          </a:p>
        </p:txBody>
      </p:sp>
      <p:sp>
        <p:nvSpPr>
          <p:cNvPr id="155" name="Google Shape;155;p4"/>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p>
            <a:pPr marL="274320" lvl="0" indent="-274320" algn="l" rtl="0">
              <a:lnSpc>
                <a:spcPct val="90000"/>
              </a:lnSpc>
              <a:spcBef>
                <a:spcPts val="0"/>
              </a:spcBef>
              <a:spcAft>
                <a:spcPts val="0"/>
              </a:spcAft>
              <a:buSzPts val="1680"/>
              <a:buChar char="🞆"/>
            </a:pPr>
            <a:r>
              <a:rPr lang="en-US"/>
              <a:t>When an error occurs within a method; the method creates an object and hands it to the runtime system; </a:t>
            </a:r>
            <a:r>
              <a:rPr lang="en-US">
                <a:solidFill>
                  <a:srgbClr val="244582"/>
                </a:solidFill>
              </a:rPr>
              <a:t>This is called throwing an exception</a:t>
            </a:r>
            <a:endParaRPr/>
          </a:p>
          <a:p>
            <a:pPr marL="274320" lvl="0" indent="-167640" algn="l" rtl="0">
              <a:lnSpc>
                <a:spcPct val="90000"/>
              </a:lnSpc>
              <a:spcBef>
                <a:spcPts val="600"/>
              </a:spcBef>
              <a:spcAft>
                <a:spcPts val="0"/>
              </a:spcAft>
              <a:buSzPts val="1680"/>
              <a:buNone/>
            </a:pPr>
            <a:endParaRPr>
              <a:solidFill>
                <a:srgbClr val="244582"/>
              </a:solidFill>
            </a:endParaRPr>
          </a:p>
          <a:p>
            <a:pPr marL="274320" lvl="0" indent="-274320" algn="l" rtl="0">
              <a:lnSpc>
                <a:spcPct val="90000"/>
              </a:lnSpc>
              <a:spcBef>
                <a:spcPts val="600"/>
              </a:spcBef>
              <a:spcAft>
                <a:spcPts val="0"/>
              </a:spcAft>
              <a:buSzPts val="1680"/>
              <a:buChar char="🞆"/>
            </a:pPr>
            <a:r>
              <a:rPr lang="en-US"/>
              <a:t>The Runtime system will search the code block for an appropriate handler for the exception, if it doesn’t find one, </a:t>
            </a:r>
            <a:r>
              <a:rPr lang="en-US">
                <a:solidFill>
                  <a:srgbClr val="FF0000"/>
                </a:solidFill>
              </a:rPr>
              <a:t>the program terminates</a:t>
            </a:r>
            <a:r>
              <a:rPr lang="en-US"/>
              <a:t>.</a:t>
            </a:r>
            <a:endParaRPr/>
          </a:p>
          <a:p>
            <a:pPr marL="274320" lvl="0" indent="-167640" algn="l" rtl="0">
              <a:lnSpc>
                <a:spcPct val="90000"/>
              </a:lnSpc>
              <a:spcBef>
                <a:spcPts val="600"/>
              </a:spcBef>
              <a:spcAft>
                <a:spcPts val="0"/>
              </a:spcAft>
              <a:buSzPts val="1680"/>
              <a:buNone/>
            </a:pPr>
            <a:endParaRPr/>
          </a:p>
          <a:p>
            <a:pPr marL="274320" lvl="0" indent="-274320" algn="l" rtl="0">
              <a:lnSpc>
                <a:spcPct val="90000"/>
              </a:lnSpc>
              <a:spcBef>
                <a:spcPts val="600"/>
              </a:spcBef>
              <a:spcAft>
                <a:spcPts val="0"/>
              </a:spcAft>
              <a:buSzPts val="1680"/>
              <a:buChar char="🞆"/>
            </a:pPr>
            <a:r>
              <a:rPr lang="en-US"/>
              <a:t>If an exception handler is found it is said that it </a:t>
            </a:r>
            <a:r>
              <a:rPr lang="en-US">
                <a:solidFill>
                  <a:srgbClr val="244582"/>
                </a:solidFill>
              </a:rPr>
              <a:t>catches the exception</a:t>
            </a:r>
            <a:r>
              <a:rPr lang="en-US"/>
              <a:t>, the program will continue execution normally after the exception is handled.  </a:t>
            </a:r>
            <a:endParaRPr/>
          </a:p>
        </p:txBody>
      </p:sp>
      <p:sp>
        <p:nvSpPr>
          <p:cNvPr id="156" name="Google Shape;156;p4"/>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31"/>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User- defined exceptions</a:t>
            </a:r>
            <a:endParaRPr/>
          </a:p>
        </p:txBody>
      </p:sp>
      <p:sp>
        <p:nvSpPr>
          <p:cNvPr id="445" name="Google Shape;445;p31"/>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680"/>
              <a:buChar char="🞆"/>
            </a:pPr>
            <a:r>
              <a:rPr lang="en-US"/>
              <a:t>Java provides us facility to create our own exceptions. </a:t>
            </a:r>
            <a:endParaRPr/>
          </a:p>
          <a:p>
            <a:pPr marL="274320" lvl="0" indent="-167640" algn="l" rtl="0">
              <a:spcBef>
                <a:spcPts val="600"/>
              </a:spcBef>
              <a:spcAft>
                <a:spcPts val="0"/>
              </a:spcAft>
              <a:buSzPts val="1680"/>
              <a:buNone/>
            </a:pPr>
            <a:endParaRPr/>
          </a:p>
          <a:p>
            <a:pPr marL="274320" lvl="0" indent="-274320" algn="l" rtl="0">
              <a:spcBef>
                <a:spcPts val="600"/>
              </a:spcBef>
              <a:spcAft>
                <a:spcPts val="0"/>
              </a:spcAft>
              <a:buSzPts val="1680"/>
              <a:buChar char="🞆"/>
            </a:pPr>
            <a:r>
              <a:rPr lang="en-US"/>
              <a:t>You create your own exceptions if there are conditions or constraints in your code that may cause errors and there are no corresponding java exceptions.</a:t>
            </a:r>
            <a:endParaRPr/>
          </a:p>
          <a:p>
            <a:pPr marL="274320" lvl="0" indent="-167640" algn="l" rtl="0">
              <a:spcBef>
                <a:spcPts val="600"/>
              </a:spcBef>
              <a:spcAft>
                <a:spcPts val="0"/>
              </a:spcAft>
              <a:buSzPts val="1680"/>
              <a:buNone/>
            </a:pPr>
            <a:endParaRPr/>
          </a:p>
          <a:p>
            <a:pPr marL="274320" lvl="0" indent="-274320" algn="l" rtl="0">
              <a:spcBef>
                <a:spcPts val="600"/>
              </a:spcBef>
              <a:spcAft>
                <a:spcPts val="0"/>
              </a:spcAft>
              <a:buSzPts val="1680"/>
              <a:buChar char="🞆"/>
            </a:pPr>
            <a:r>
              <a:rPr lang="en-US"/>
              <a:t>This is done by creating our own exception class which extends from the java defined “Exception” class; since only sub-classes of throwable can be thrown.</a:t>
            </a:r>
            <a:endParaRPr/>
          </a:p>
          <a:p>
            <a:pPr marL="274320" lvl="0" indent="-167640" algn="l" rtl="0">
              <a:spcBef>
                <a:spcPts val="600"/>
              </a:spcBef>
              <a:spcAft>
                <a:spcPts val="0"/>
              </a:spcAft>
              <a:buSzPts val="1680"/>
              <a:buNone/>
            </a:pPr>
            <a:endParaRPr/>
          </a:p>
        </p:txBody>
      </p:sp>
      <p:sp>
        <p:nvSpPr>
          <p:cNvPr id="446" name="Google Shape;446;p31"/>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2"/>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User Defined Exceptions Rules</a:t>
            </a:r>
            <a:endParaRPr/>
          </a:p>
        </p:txBody>
      </p:sp>
      <p:sp>
        <p:nvSpPr>
          <p:cNvPr id="452" name="Google Shape;452;p32"/>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680"/>
              <a:buChar char="🞆"/>
            </a:pPr>
            <a:r>
              <a:rPr lang="en-US"/>
              <a:t>All exceptions must be a child of Throwable.</a:t>
            </a:r>
            <a:endParaRPr/>
          </a:p>
          <a:p>
            <a:pPr marL="0" lvl="0" indent="0" algn="l" rtl="0">
              <a:spcBef>
                <a:spcPts val="600"/>
              </a:spcBef>
              <a:spcAft>
                <a:spcPts val="0"/>
              </a:spcAft>
              <a:buSzPts val="1680"/>
              <a:buNone/>
            </a:pPr>
            <a:endParaRPr/>
          </a:p>
          <a:p>
            <a:pPr marL="274320" lvl="0" indent="-274320" algn="l" rtl="0">
              <a:spcBef>
                <a:spcPts val="600"/>
              </a:spcBef>
              <a:spcAft>
                <a:spcPts val="0"/>
              </a:spcAft>
              <a:buSzPts val="1680"/>
              <a:buChar char="🞆"/>
            </a:pPr>
            <a:r>
              <a:rPr lang="en-US"/>
              <a:t>If you want to write a checked exception that is automatically enforced by the Handle or Declare Rule, you need to extend the Exception class.</a:t>
            </a:r>
            <a:endParaRPr/>
          </a:p>
          <a:p>
            <a:pPr marL="0" lvl="0" indent="0" algn="l" rtl="0">
              <a:spcBef>
                <a:spcPts val="600"/>
              </a:spcBef>
              <a:spcAft>
                <a:spcPts val="0"/>
              </a:spcAft>
              <a:buSzPts val="1680"/>
              <a:buNone/>
            </a:pPr>
            <a:endParaRPr/>
          </a:p>
          <a:p>
            <a:pPr marL="274320" lvl="0" indent="-274320" algn="l" rtl="0">
              <a:spcBef>
                <a:spcPts val="600"/>
              </a:spcBef>
              <a:spcAft>
                <a:spcPts val="0"/>
              </a:spcAft>
              <a:buSzPts val="1680"/>
              <a:buChar char="🞆"/>
            </a:pPr>
            <a:r>
              <a:rPr lang="en-US"/>
              <a:t>If you want to write a runtime exception, you need to extend the RuntimeException class.</a:t>
            </a:r>
            <a:endParaRPr/>
          </a:p>
        </p:txBody>
      </p:sp>
      <p:sp>
        <p:nvSpPr>
          <p:cNvPr id="453" name="Google Shape;453;p32"/>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33"/>
          <p:cNvSpPr txBox="1">
            <a:spLocks noGrp="1"/>
          </p:cNvSpPr>
          <p:nvPr>
            <p:ph type="title"/>
          </p:nvPr>
        </p:nvSpPr>
        <p:spPr>
          <a:xfrm>
            <a:off x="457200" y="30162"/>
            <a:ext cx="7467600" cy="50323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2700"/>
              <a:buFont typeface="Century Schoolbook"/>
              <a:buNone/>
            </a:pPr>
            <a:r>
              <a:rPr lang="en-US" sz="2700"/>
              <a:t>User defined exceptions – example 1</a:t>
            </a:r>
            <a:endParaRPr/>
          </a:p>
        </p:txBody>
      </p:sp>
      <p:sp>
        <p:nvSpPr>
          <p:cNvPr id="459" name="Google Shape;459;p33"/>
          <p:cNvSpPr txBox="1">
            <a:spLocks noGrp="1"/>
          </p:cNvSpPr>
          <p:nvPr>
            <p:ph type="body" idx="1"/>
          </p:nvPr>
        </p:nvSpPr>
        <p:spPr>
          <a:xfrm>
            <a:off x="457200" y="609600"/>
            <a:ext cx="7467600" cy="2768600"/>
          </a:xfrm>
          <a:prstGeom prst="rect">
            <a:avLst/>
          </a:prstGeom>
          <a:noFill/>
          <a:ln w="38100" cap="flat" cmpd="sng">
            <a:solidFill>
              <a:srgbClr val="244582"/>
            </a:solidFill>
            <a:prstDash val="solid"/>
            <a:round/>
            <a:headEnd type="none" w="sm" len="sm"/>
            <a:tailEnd type="none" w="sm" len="sm"/>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230"/>
              <a:buNone/>
            </a:pPr>
            <a:r>
              <a:rPr lang="en-US" sz="1757">
                <a:solidFill>
                  <a:srgbClr val="244582"/>
                </a:solidFill>
              </a:rPr>
              <a:t>class</a:t>
            </a:r>
            <a:r>
              <a:rPr lang="en-US" sz="1757"/>
              <a:t> MyException </a:t>
            </a:r>
            <a:r>
              <a:rPr lang="en-US" sz="1757">
                <a:solidFill>
                  <a:srgbClr val="244582"/>
                </a:solidFill>
              </a:rPr>
              <a:t>extends</a:t>
            </a:r>
            <a:r>
              <a:rPr lang="en-US" sz="1757"/>
              <a:t> Exception </a:t>
            </a:r>
            <a:endParaRPr/>
          </a:p>
          <a:p>
            <a:pPr marL="0" lvl="0" indent="0" algn="l" rtl="0">
              <a:lnSpc>
                <a:spcPct val="90000"/>
              </a:lnSpc>
              <a:spcBef>
                <a:spcPts val="600"/>
              </a:spcBef>
              <a:spcAft>
                <a:spcPts val="0"/>
              </a:spcAft>
              <a:buSzPts val="1230"/>
              <a:buNone/>
            </a:pPr>
            <a:r>
              <a:rPr lang="en-US" sz="1757"/>
              <a:t>{ </a:t>
            </a:r>
            <a:endParaRPr/>
          </a:p>
          <a:p>
            <a:pPr marL="0" lvl="0" indent="0" algn="l" rtl="0">
              <a:lnSpc>
                <a:spcPct val="90000"/>
              </a:lnSpc>
              <a:spcBef>
                <a:spcPts val="600"/>
              </a:spcBef>
              <a:spcAft>
                <a:spcPts val="0"/>
              </a:spcAft>
              <a:buSzPts val="1230"/>
              <a:buNone/>
            </a:pPr>
            <a:r>
              <a:rPr lang="en-US" sz="1757"/>
              <a:t>    public MyException(String s) </a:t>
            </a:r>
            <a:endParaRPr/>
          </a:p>
          <a:p>
            <a:pPr marL="0" lvl="0" indent="0" algn="l" rtl="0">
              <a:lnSpc>
                <a:spcPct val="90000"/>
              </a:lnSpc>
              <a:spcBef>
                <a:spcPts val="600"/>
              </a:spcBef>
              <a:spcAft>
                <a:spcPts val="0"/>
              </a:spcAft>
              <a:buSzPts val="1230"/>
              <a:buNone/>
            </a:pPr>
            <a:r>
              <a:rPr lang="en-US" sz="1757"/>
              <a:t>    { </a:t>
            </a:r>
            <a:endParaRPr/>
          </a:p>
          <a:p>
            <a:pPr marL="742950" lvl="0" indent="-742950" algn="l" rtl="0">
              <a:lnSpc>
                <a:spcPct val="90000"/>
              </a:lnSpc>
              <a:spcBef>
                <a:spcPts val="600"/>
              </a:spcBef>
              <a:spcAft>
                <a:spcPts val="0"/>
              </a:spcAft>
              <a:buSzPts val="1230"/>
              <a:buNone/>
            </a:pPr>
            <a:r>
              <a:rPr lang="en-US" sz="1757"/>
              <a:t>        </a:t>
            </a:r>
            <a:r>
              <a:rPr lang="en-US" sz="1757">
                <a:solidFill>
                  <a:srgbClr val="A5A5A5"/>
                </a:solidFill>
              </a:rPr>
              <a:t>// Call constructor of parent Exception </a:t>
            </a:r>
            <a:endParaRPr/>
          </a:p>
          <a:p>
            <a:pPr marL="0" lvl="0" indent="0" algn="l" rtl="0">
              <a:lnSpc>
                <a:spcPct val="90000"/>
              </a:lnSpc>
              <a:spcBef>
                <a:spcPts val="600"/>
              </a:spcBef>
              <a:spcAft>
                <a:spcPts val="0"/>
              </a:spcAft>
              <a:buSzPts val="1230"/>
              <a:buNone/>
            </a:pPr>
            <a:r>
              <a:rPr lang="en-US" sz="1757"/>
              <a:t>        </a:t>
            </a:r>
            <a:r>
              <a:rPr lang="en-US" sz="1757">
                <a:solidFill>
                  <a:srgbClr val="244582"/>
                </a:solidFill>
              </a:rPr>
              <a:t>super</a:t>
            </a:r>
            <a:r>
              <a:rPr lang="en-US" sz="1757"/>
              <a:t>(s); </a:t>
            </a:r>
            <a:endParaRPr/>
          </a:p>
          <a:p>
            <a:pPr marL="0" lvl="0" indent="0" algn="l" rtl="0">
              <a:lnSpc>
                <a:spcPct val="90000"/>
              </a:lnSpc>
              <a:spcBef>
                <a:spcPts val="600"/>
              </a:spcBef>
              <a:spcAft>
                <a:spcPts val="0"/>
              </a:spcAft>
              <a:buSzPts val="1230"/>
              <a:buNone/>
            </a:pPr>
            <a:r>
              <a:rPr lang="en-US" sz="1757"/>
              <a:t>    } </a:t>
            </a:r>
            <a:endParaRPr/>
          </a:p>
          <a:p>
            <a:pPr marL="0" lvl="0" indent="0" algn="l" rtl="0">
              <a:lnSpc>
                <a:spcPct val="90000"/>
              </a:lnSpc>
              <a:spcBef>
                <a:spcPts val="600"/>
              </a:spcBef>
              <a:spcAft>
                <a:spcPts val="0"/>
              </a:spcAft>
              <a:buSzPts val="1230"/>
              <a:buNone/>
            </a:pPr>
            <a:r>
              <a:rPr lang="en-US" sz="1757"/>
              <a:t>} </a:t>
            </a:r>
            <a:endParaRPr/>
          </a:p>
          <a:p>
            <a:pPr marL="0" lvl="0" indent="0" algn="l" rtl="0">
              <a:lnSpc>
                <a:spcPct val="90000"/>
              </a:lnSpc>
              <a:spcBef>
                <a:spcPts val="600"/>
              </a:spcBef>
              <a:spcAft>
                <a:spcPts val="0"/>
              </a:spcAft>
              <a:buSzPts val="1554"/>
              <a:buNone/>
            </a:pPr>
            <a:endParaRPr sz="2220"/>
          </a:p>
        </p:txBody>
      </p:sp>
      <p:sp>
        <p:nvSpPr>
          <p:cNvPr id="460" name="Google Shape;460;p33"/>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32</a:t>
            </a:fld>
            <a:endParaRPr/>
          </a:p>
        </p:txBody>
      </p:sp>
      <p:sp>
        <p:nvSpPr>
          <p:cNvPr id="461" name="Google Shape;461;p33"/>
          <p:cNvSpPr txBox="1"/>
          <p:nvPr/>
        </p:nvSpPr>
        <p:spPr>
          <a:xfrm>
            <a:off x="457200" y="3429000"/>
            <a:ext cx="7467600" cy="3108960"/>
          </a:xfrm>
          <a:prstGeom prst="rect">
            <a:avLst/>
          </a:prstGeom>
          <a:noFill/>
          <a:ln w="38100" cap="flat" cmpd="sng">
            <a:solidFill>
              <a:srgbClr val="24458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244582"/>
                </a:solidFill>
                <a:latin typeface="Century Schoolbook"/>
                <a:ea typeface="Century Schoolbook"/>
                <a:cs typeface="Century Schoolbook"/>
                <a:sym typeface="Century Schoolbook"/>
              </a:rPr>
              <a:t>public static void </a:t>
            </a:r>
            <a:r>
              <a:rPr lang="en-US" sz="1800" i="1">
                <a:solidFill>
                  <a:schemeClr val="dk1"/>
                </a:solidFill>
                <a:latin typeface="Century Schoolbook"/>
                <a:ea typeface="Century Schoolbook"/>
                <a:cs typeface="Century Schoolbook"/>
                <a:sym typeface="Century Schoolbook"/>
              </a:rPr>
              <a:t>main</a:t>
            </a:r>
            <a:r>
              <a:rPr lang="en-US" sz="1800">
                <a:solidFill>
                  <a:schemeClr val="dk1"/>
                </a:solidFill>
                <a:latin typeface="Century Schoolbook"/>
                <a:ea typeface="Century Schoolbook"/>
                <a:cs typeface="Century Schoolbook"/>
                <a:sym typeface="Century Schoolbook"/>
              </a:rPr>
              <a:t>(String args[]) </a:t>
            </a:r>
            <a:endParaRPr/>
          </a:p>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    { </a:t>
            </a:r>
            <a:endParaRPr/>
          </a:p>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        </a:t>
            </a:r>
            <a:r>
              <a:rPr lang="en-US" sz="1800">
                <a:solidFill>
                  <a:srgbClr val="244582"/>
                </a:solidFill>
                <a:latin typeface="Century Schoolbook"/>
                <a:ea typeface="Century Schoolbook"/>
                <a:cs typeface="Century Schoolbook"/>
                <a:sym typeface="Century Schoolbook"/>
              </a:rPr>
              <a:t>try</a:t>
            </a:r>
            <a:endParaRPr/>
          </a:p>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        { </a:t>
            </a:r>
            <a:endParaRPr/>
          </a:p>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            </a:t>
            </a:r>
            <a:r>
              <a:rPr lang="en-US" sz="1800">
                <a:solidFill>
                  <a:srgbClr val="244582"/>
                </a:solidFill>
                <a:latin typeface="Century Schoolbook"/>
                <a:ea typeface="Century Schoolbook"/>
                <a:cs typeface="Century Schoolbook"/>
                <a:sym typeface="Century Schoolbook"/>
              </a:rPr>
              <a:t>throw new </a:t>
            </a:r>
            <a:r>
              <a:rPr lang="en-US" sz="1800">
                <a:solidFill>
                  <a:schemeClr val="dk1"/>
                </a:solidFill>
                <a:latin typeface="Century Schoolbook"/>
                <a:ea typeface="Century Schoolbook"/>
                <a:cs typeface="Century Schoolbook"/>
                <a:sym typeface="Century Schoolbook"/>
              </a:rPr>
              <a:t>MyException(</a:t>
            </a:r>
            <a:r>
              <a:rPr lang="en-US" sz="1800">
                <a:solidFill>
                  <a:schemeClr val="accent1"/>
                </a:solidFill>
                <a:latin typeface="Century Schoolbook"/>
                <a:ea typeface="Century Schoolbook"/>
                <a:cs typeface="Century Schoolbook"/>
                <a:sym typeface="Century Schoolbook"/>
              </a:rPr>
              <a:t>“YOU ARE WRONG!!"</a:t>
            </a:r>
            <a:r>
              <a:rPr lang="en-US" sz="1800">
                <a:solidFill>
                  <a:schemeClr val="dk1"/>
                </a:solidFill>
                <a:latin typeface="Century Schoolbook"/>
                <a:ea typeface="Century Schoolbook"/>
                <a:cs typeface="Century Schoolbook"/>
                <a:sym typeface="Century Schoolbook"/>
              </a:rPr>
              <a:t>);</a:t>
            </a:r>
            <a:r>
              <a:rPr lang="en-US" sz="1800">
                <a:solidFill>
                  <a:schemeClr val="accent1"/>
                </a:solidFill>
                <a:latin typeface="Century Schoolbook"/>
                <a:ea typeface="Century Schoolbook"/>
                <a:cs typeface="Century Schoolbook"/>
                <a:sym typeface="Century Schoolbook"/>
              </a:rPr>
              <a:t> </a:t>
            </a:r>
            <a:endParaRPr/>
          </a:p>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        } </a:t>
            </a:r>
            <a:endParaRPr/>
          </a:p>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        </a:t>
            </a:r>
            <a:r>
              <a:rPr lang="en-US" sz="1800">
                <a:solidFill>
                  <a:srgbClr val="244582"/>
                </a:solidFill>
                <a:latin typeface="Century Schoolbook"/>
                <a:ea typeface="Century Schoolbook"/>
                <a:cs typeface="Century Schoolbook"/>
                <a:sym typeface="Century Schoolbook"/>
              </a:rPr>
              <a:t>catch</a:t>
            </a:r>
            <a:r>
              <a:rPr lang="en-US" sz="1800">
                <a:solidFill>
                  <a:schemeClr val="dk1"/>
                </a:solidFill>
                <a:latin typeface="Century Schoolbook"/>
                <a:ea typeface="Century Schoolbook"/>
                <a:cs typeface="Century Schoolbook"/>
                <a:sym typeface="Century Schoolbook"/>
              </a:rPr>
              <a:t> (MyException ex) </a:t>
            </a:r>
            <a:endParaRPr/>
          </a:p>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        {  </a:t>
            </a:r>
            <a:endParaRPr/>
          </a:p>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            System.out.println(ex.getMessage()); </a:t>
            </a:r>
            <a:endParaRPr/>
          </a:p>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        } </a:t>
            </a:r>
            <a:endParaRPr/>
          </a:p>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    } </a:t>
            </a:r>
            <a:endParaRPr/>
          </a:p>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 </a:t>
            </a:r>
            <a:endParaRPr/>
          </a:p>
          <a:p>
            <a:pPr marL="0" marR="0" lvl="0" indent="0" algn="l" rtl="0">
              <a:spcBef>
                <a:spcPts val="0"/>
              </a:spcBef>
              <a:spcAft>
                <a:spcPts val="0"/>
              </a:spcAft>
              <a:buNone/>
            </a:pPr>
            <a:endParaRPr sz="180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34"/>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User defined exceptions – example 2</a:t>
            </a:r>
            <a:endParaRPr/>
          </a:p>
        </p:txBody>
      </p:sp>
      <p:sp>
        <p:nvSpPr>
          <p:cNvPr id="467" name="Google Shape;467;p34"/>
          <p:cNvSpPr txBox="1">
            <a:spLocks noGrp="1"/>
          </p:cNvSpPr>
          <p:nvPr>
            <p:ph type="body" idx="1"/>
          </p:nvPr>
        </p:nvSpPr>
        <p:spPr>
          <a:xfrm>
            <a:off x="76200" y="1417638"/>
            <a:ext cx="8686800" cy="5059362"/>
          </a:xfrm>
          <a:prstGeom prst="rect">
            <a:avLst/>
          </a:prstGeom>
          <a:noFill/>
          <a:ln w="38100" cap="flat" cmpd="sng">
            <a:solidFill>
              <a:srgbClr val="2B2F36"/>
            </a:solidFill>
            <a:prstDash val="solid"/>
            <a:round/>
            <a:headEnd type="none" w="sm" len="sm"/>
            <a:tailEnd type="none" w="sm" len="sm"/>
          </a:ln>
        </p:spPr>
        <p:txBody>
          <a:bodyPr spcFirstLastPara="1" wrap="square" lIns="91425" tIns="45700" rIns="91425" bIns="45700" anchor="t" anchorCtr="0">
            <a:normAutofit/>
          </a:bodyPr>
          <a:lstStyle/>
          <a:p>
            <a:pPr marL="0" lvl="0" indent="0" algn="l" rtl="0">
              <a:lnSpc>
                <a:spcPct val="80000"/>
              </a:lnSpc>
              <a:spcBef>
                <a:spcPts val="0"/>
              </a:spcBef>
              <a:spcAft>
                <a:spcPts val="0"/>
              </a:spcAft>
              <a:buSzPts val="1554"/>
              <a:buNone/>
            </a:pPr>
            <a:endParaRPr sz="2220">
              <a:solidFill>
                <a:srgbClr val="244582"/>
              </a:solidFill>
            </a:endParaRPr>
          </a:p>
          <a:p>
            <a:pPr marL="0" lvl="0" indent="0" algn="l" rtl="0">
              <a:lnSpc>
                <a:spcPct val="80000"/>
              </a:lnSpc>
              <a:spcBef>
                <a:spcPts val="600"/>
              </a:spcBef>
              <a:spcAft>
                <a:spcPts val="0"/>
              </a:spcAft>
              <a:buSzPts val="1554"/>
              <a:buNone/>
            </a:pPr>
            <a:r>
              <a:rPr lang="en-US" sz="2220">
                <a:solidFill>
                  <a:srgbClr val="244582"/>
                </a:solidFill>
              </a:rPr>
              <a:t>public class </a:t>
            </a:r>
            <a:r>
              <a:rPr lang="en-US" sz="2220"/>
              <a:t>InsufficientFundsException </a:t>
            </a:r>
            <a:r>
              <a:rPr lang="en-US" sz="2220">
                <a:solidFill>
                  <a:srgbClr val="244582"/>
                </a:solidFill>
              </a:rPr>
              <a:t>extends</a:t>
            </a:r>
            <a:r>
              <a:rPr lang="en-US" sz="2220"/>
              <a:t> Exception {</a:t>
            </a:r>
            <a:endParaRPr/>
          </a:p>
          <a:p>
            <a:pPr marL="0" lvl="0" indent="0" algn="l" rtl="0">
              <a:lnSpc>
                <a:spcPct val="80000"/>
              </a:lnSpc>
              <a:spcBef>
                <a:spcPts val="600"/>
              </a:spcBef>
              <a:spcAft>
                <a:spcPts val="0"/>
              </a:spcAft>
              <a:buSzPts val="1554"/>
              <a:buNone/>
            </a:pPr>
            <a:r>
              <a:rPr lang="en-US" sz="2220"/>
              <a:t>   </a:t>
            </a:r>
            <a:r>
              <a:rPr lang="en-US" sz="2220">
                <a:solidFill>
                  <a:srgbClr val="244582"/>
                </a:solidFill>
              </a:rPr>
              <a:t>private double</a:t>
            </a:r>
            <a:r>
              <a:rPr lang="en-US" sz="2220"/>
              <a:t> amount;</a:t>
            </a:r>
            <a:endParaRPr/>
          </a:p>
          <a:p>
            <a:pPr marL="0" lvl="0" indent="0" algn="l" rtl="0">
              <a:lnSpc>
                <a:spcPct val="80000"/>
              </a:lnSpc>
              <a:spcBef>
                <a:spcPts val="600"/>
              </a:spcBef>
              <a:spcAft>
                <a:spcPts val="0"/>
              </a:spcAft>
              <a:buSzPts val="1554"/>
              <a:buNone/>
            </a:pPr>
            <a:r>
              <a:rPr lang="en-US" sz="2220"/>
              <a:t>   </a:t>
            </a:r>
            <a:endParaRPr/>
          </a:p>
          <a:p>
            <a:pPr marL="0" lvl="0" indent="0" algn="l" rtl="0">
              <a:lnSpc>
                <a:spcPct val="80000"/>
              </a:lnSpc>
              <a:spcBef>
                <a:spcPts val="600"/>
              </a:spcBef>
              <a:spcAft>
                <a:spcPts val="0"/>
              </a:spcAft>
              <a:buSzPts val="1554"/>
              <a:buNone/>
            </a:pPr>
            <a:r>
              <a:rPr lang="en-US" sz="2220"/>
              <a:t>   </a:t>
            </a:r>
            <a:r>
              <a:rPr lang="en-US" sz="2220">
                <a:solidFill>
                  <a:srgbClr val="244582"/>
                </a:solidFill>
              </a:rPr>
              <a:t>public</a:t>
            </a:r>
            <a:r>
              <a:rPr lang="en-US" sz="2220"/>
              <a:t> InsufficientFundsException(</a:t>
            </a:r>
            <a:r>
              <a:rPr lang="en-US" sz="2220">
                <a:solidFill>
                  <a:srgbClr val="244582"/>
                </a:solidFill>
              </a:rPr>
              <a:t>String</a:t>
            </a:r>
            <a:r>
              <a:rPr lang="en-US" sz="2220"/>
              <a:t> msg, </a:t>
            </a:r>
            <a:r>
              <a:rPr lang="en-US" sz="2220">
                <a:solidFill>
                  <a:srgbClr val="244582"/>
                </a:solidFill>
              </a:rPr>
              <a:t>double</a:t>
            </a:r>
            <a:r>
              <a:rPr lang="en-US" sz="2220"/>
              <a:t> amount)    {</a:t>
            </a:r>
            <a:endParaRPr/>
          </a:p>
          <a:p>
            <a:pPr marL="0" lvl="0" indent="0" algn="l" rtl="0">
              <a:lnSpc>
                <a:spcPct val="80000"/>
              </a:lnSpc>
              <a:spcBef>
                <a:spcPts val="600"/>
              </a:spcBef>
              <a:spcAft>
                <a:spcPts val="0"/>
              </a:spcAft>
              <a:buSzPts val="1554"/>
              <a:buNone/>
            </a:pPr>
            <a:r>
              <a:rPr lang="en-US" sz="2220"/>
              <a:t>   </a:t>
            </a:r>
            <a:r>
              <a:rPr lang="en-US" sz="2220">
                <a:solidFill>
                  <a:srgbClr val="244582"/>
                </a:solidFill>
              </a:rPr>
              <a:t>super</a:t>
            </a:r>
            <a:r>
              <a:rPr lang="en-US" sz="2220"/>
              <a:t>(msg);   </a:t>
            </a:r>
            <a:endParaRPr/>
          </a:p>
          <a:p>
            <a:pPr marL="0" lvl="0" indent="0" algn="l" rtl="0">
              <a:lnSpc>
                <a:spcPct val="80000"/>
              </a:lnSpc>
              <a:spcBef>
                <a:spcPts val="600"/>
              </a:spcBef>
              <a:spcAft>
                <a:spcPts val="0"/>
              </a:spcAft>
              <a:buSzPts val="1554"/>
              <a:buNone/>
            </a:pPr>
            <a:r>
              <a:rPr lang="en-US" sz="2220">
                <a:solidFill>
                  <a:srgbClr val="244582"/>
                </a:solidFill>
              </a:rPr>
              <a:t>   this</a:t>
            </a:r>
            <a:r>
              <a:rPr lang="en-US" sz="2220"/>
              <a:t>.amount = amount;</a:t>
            </a:r>
            <a:endParaRPr/>
          </a:p>
          <a:p>
            <a:pPr marL="0" lvl="0" indent="0" algn="l" rtl="0">
              <a:lnSpc>
                <a:spcPct val="80000"/>
              </a:lnSpc>
              <a:spcBef>
                <a:spcPts val="600"/>
              </a:spcBef>
              <a:spcAft>
                <a:spcPts val="0"/>
              </a:spcAft>
              <a:buSzPts val="1554"/>
              <a:buNone/>
            </a:pPr>
            <a:r>
              <a:rPr lang="en-US" sz="2220"/>
              <a:t> }</a:t>
            </a:r>
            <a:endParaRPr/>
          </a:p>
          <a:p>
            <a:pPr marL="0" lvl="0" indent="0" algn="l" rtl="0">
              <a:lnSpc>
                <a:spcPct val="80000"/>
              </a:lnSpc>
              <a:spcBef>
                <a:spcPts val="600"/>
              </a:spcBef>
              <a:spcAft>
                <a:spcPts val="0"/>
              </a:spcAft>
              <a:buSzPts val="1554"/>
              <a:buNone/>
            </a:pPr>
            <a:r>
              <a:rPr lang="en-US" sz="2220"/>
              <a:t>   </a:t>
            </a:r>
            <a:endParaRPr/>
          </a:p>
          <a:p>
            <a:pPr marL="0" lvl="0" indent="0" algn="l" rtl="0">
              <a:lnSpc>
                <a:spcPct val="80000"/>
              </a:lnSpc>
              <a:spcBef>
                <a:spcPts val="600"/>
              </a:spcBef>
              <a:spcAft>
                <a:spcPts val="0"/>
              </a:spcAft>
              <a:buSzPts val="1554"/>
              <a:buNone/>
            </a:pPr>
            <a:r>
              <a:rPr lang="en-US" sz="2220"/>
              <a:t>   </a:t>
            </a:r>
            <a:r>
              <a:rPr lang="en-US" sz="2220">
                <a:solidFill>
                  <a:srgbClr val="244582"/>
                </a:solidFill>
              </a:rPr>
              <a:t>public double</a:t>
            </a:r>
            <a:r>
              <a:rPr lang="en-US" sz="2220"/>
              <a:t> getAmount() {</a:t>
            </a:r>
            <a:endParaRPr/>
          </a:p>
          <a:p>
            <a:pPr marL="0" lvl="0" indent="0" algn="l" rtl="0">
              <a:lnSpc>
                <a:spcPct val="80000"/>
              </a:lnSpc>
              <a:spcBef>
                <a:spcPts val="600"/>
              </a:spcBef>
              <a:spcAft>
                <a:spcPts val="0"/>
              </a:spcAft>
              <a:buSzPts val="1554"/>
              <a:buNone/>
            </a:pPr>
            <a:r>
              <a:rPr lang="en-US" sz="2220"/>
              <a:t>      </a:t>
            </a:r>
            <a:r>
              <a:rPr lang="en-US" sz="2220">
                <a:solidFill>
                  <a:srgbClr val="244582"/>
                </a:solidFill>
              </a:rPr>
              <a:t>return</a:t>
            </a:r>
            <a:r>
              <a:rPr lang="en-US" sz="2220"/>
              <a:t> amount;</a:t>
            </a:r>
            <a:endParaRPr/>
          </a:p>
          <a:p>
            <a:pPr marL="0" lvl="0" indent="0" algn="l" rtl="0">
              <a:lnSpc>
                <a:spcPct val="80000"/>
              </a:lnSpc>
              <a:spcBef>
                <a:spcPts val="600"/>
              </a:spcBef>
              <a:spcAft>
                <a:spcPts val="0"/>
              </a:spcAft>
              <a:buSzPts val="1554"/>
              <a:buNone/>
            </a:pPr>
            <a:r>
              <a:rPr lang="en-US" sz="2220"/>
              <a:t>   }</a:t>
            </a:r>
            <a:endParaRPr/>
          </a:p>
          <a:p>
            <a:pPr marL="0" lvl="0" indent="0" algn="l" rtl="0">
              <a:lnSpc>
                <a:spcPct val="80000"/>
              </a:lnSpc>
              <a:spcBef>
                <a:spcPts val="600"/>
              </a:spcBef>
              <a:spcAft>
                <a:spcPts val="0"/>
              </a:spcAft>
              <a:buSzPts val="1554"/>
              <a:buNone/>
            </a:pPr>
            <a:r>
              <a:rPr lang="en-US" sz="2220"/>
              <a:t>}</a:t>
            </a:r>
            <a:endParaRPr/>
          </a:p>
        </p:txBody>
      </p:sp>
      <p:sp>
        <p:nvSpPr>
          <p:cNvPr id="468" name="Google Shape;468;p34"/>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35"/>
          <p:cNvSpPr txBox="1">
            <a:spLocks noGrp="1"/>
          </p:cNvSpPr>
          <p:nvPr>
            <p:ph type="title"/>
          </p:nvPr>
        </p:nvSpPr>
        <p:spPr>
          <a:xfrm>
            <a:off x="457200" y="152400"/>
            <a:ext cx="7467600" cy="579438"/>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User defined exceptions – example 2</a:t>
            </a:r>
            <a:endParaRPr/>
          </a:p>
        </p:txBody>
      </p:sp>
      <p:sp>
        <p:nvSpPr>
          <p:cNvPr id="474" name="Google Shape;474;p35"/>
          <p:cNvSpPr txBox="1">
            <a:spLocks noGrp="1"/>
          </p:cNvSpPr>
          <p:nvPr>
            <p:ph type="body" idx="1"/>
          </p:nvPr>
        </p:nvSpPr>
        <p:spPr>
          <a:xfrm>
            <a:off x="304800" y="685800"/>
            <a:ext cx="8382000" cy="601980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SzPts val="1260"/>
              <a:buNone/>
            </a:pPr>
            <a:r>
              <a:rPr lang="en-US" sz="1800">
                <a:solidFill>
                  <a:srgbClr val="244582"/>
                </a:solidFill>
              </a:rPr>
              <a:t>public class</a:t>
            </a:r>
            <a:r>
              <a:rPr lang="en-US" sz="1800"/>
              <a:t> CheckingAccount {</a:t>
            </a:r>
            <a:endParaRPr/>
          </a:p>
          <a:p>
            <a:pPr marL="0" lvl="0" indent="0" algn="l" rtl="0">
              <a:spcBef>
                <a:spcPts val="600"/>
              </a:spcBef>
              <a:spcAft>
                <a:spcPts val="0"/>
              </a:spcAft>
              <a:buSzPts val="1260"/>
              <a:buNone/>
            </a:pPr>
            <a:r>
              <a:rPr lang="en-US" sz="1800"/>
              <a:t>   </a:t>
            </a:r>
            <a:r>
              <a:rPr lang="en-US" sz="1800">
                <a:solidFill>
                  <a:srgbClr val="244582"/>
                </a:solidFill>
              </a:rPr>
              <a:t>private double </a:t>
            </a:r>
            <a:r>
              <a:rPr lang="en-US" sz="1800"/>
              <a:t>balance;</a:t>
            </a:r>
            <a:endParaRPr/>
          </a:p>
          <a:p>
            <a:pPr marL="0" lvl="0" indent="0" algn="l" rtl="0">
              <a:spcBef>
                <a:spcPts val="600"/>
              </a:spcBef>
              <a:spcAft>
                <a:spcPts val="0"/>
              </a:spcAft>
              <a:buSzPts val="1260"/>
              <a:buNone/>
            </a:pPr>
            <a:r>
              <a:rPr lang="en-US" sz="1800"/>
              <a:t>      </a:t>
            </a:r>
            <a:endParaRPr/>
          </a:p>
          <a:p>
            <a:pPr marL="0" lvl="0" indent="0" algn="l" rtl="0">
              <a:spcBef>
                <a:spcPts val="600"/>
              </a:spcBef>
              <a:spcAft>
                <a:spcPts val="0"/>
              </a:spcAft>
              <a:buSzPts val="1260"/>
              <a:buNone/>
            </a:pPr>
            <a:r>
              <a:rPr lang="en-US" sz="1800"/>
              <a:t>   </a:t>
            </a:r>
            <a:r>
              <a:rPr lang="en-US" sz="1800">
                <a:solidFill>
                  <a:srgbClr val="244582"/>
                </a:solidFill>
              </a:rPr>
              <a:t>public void</a:t>
            </a:r>
            <a:r>
              <a:rPr lang="en-US" sz="1800"/>
              <a:t> deposit(double amount) {</a:t>
            </a:r>
            <a:endParaRPr/>
          </a:p>
          <a:p>
            <a:pPr marL="0" lvl="0" indent="0" algn="l" rtl="0">
              <a:spcBef>
                <a:spcPts val="600"/>
              </a:spcBef>
              <a:spcAft>
                <a:spcPts val="0"/>
              </a:spcAft>
              <a:buSzPts val="1260"/>
              <a:buNone/>
            </a:pPr>
            <a:r>
              <a:rPr lang="en-US" sz="1800"/>
              <a:t>      balance += amount;</a:t>
            </a:r>
            <a:endParaRPr/>
          </a:p>
          <a:p>
            <a:pPr marL="0" lvl="0" indent="0" algn="l" rtl="0">
              <a:spcBef>
                <a:spcPts val="600"/>
              </a:spcBef>
              <a:spcAft>
                <a:spcPts val="0"/>
              </a:spcAft>
              <a:buSzPts val="1260"/>
              <a:buNone/>
            </a:pPr>
            <a:r>
              <a:rPr lang="en-US" sz="1800"/>
              <a:t>   }</a:t>
            </a:r>
            <a:endParaRPr/>
          </a:p>
          <a:p>
            <a:pPr marL="0" lvl="0" indent="0" algn="l" rtl="0">
              <a:spcBef>
                <a:spcPts val="600"/>
              </a:spcBef>
              <a:spcAft>
                <a:spcPts val="0"/>
              </a:spcAft>
              <a:buSzPts val="1260"/>
              <a:buNone/>
            </a:pPr>
            <a:r>
              <a:rPr lang="en-US" sz="1800"/>
              <a:t>   </a:t>
            </a:r>
            <a:endParaRPr/>
          </a:p>
          <a:p>
            <a:pPr marL="0" lvl="0" indent="0" algn="l" rtl="0">
              <a:spcBef>
                <a:spcPts val="600"/>
              </a:spcBef>
              <a:spcAft>
                <a:spcPts val="0"/>
              </a:spcAft>
              <a:buSzPts val="1260"/>
              <a:buNone/>
            </a:pPr>
            <a:r>
              <a:rPr lang="en-US" sz="1800"/>
              <a:t> </a:t>
            </a:r>
            <a:r>
              <a:rPr lang="en-US" sz="1800">
                <a:solidFill>
                  <a:srgbClr val="244582"/>
                </a:solidFill>
              </a:rPr>
              <a:t>public void </a:t>
            </a:r>
            <a:r>
              <a:rPr lang="en-US" sz="1800"/>
              <a:t>withdraw(</a:t>
            </a:r>
            <a:r>
              <a:rPr lang="en-US" sz="1800">
                <a:solidFill>
                  <a:srgbClr val="244582"/>
                </a:solidFill>
              </a:rPr>
              <a:t>double</a:t>
            </a:r>
            <a:r>
              <a:rPr lang="en-US" sz="1800"/>
              <a:t> amount) </a:t>
            </a:r>
            <a:r>
              <a:rPr lang="en-US" sz="1800">
                <a:solidFill>
                  <a:srgbClr val="244582"/>
                </a:solidFill>
              </a:rPr>
              <a:t>throws</a:t>
            </a:r>
            <a:r>
              <a:rPr lang="en-US" sz="1800"/>
              <a:t> InsufficientFundsException {</a:t>
            </a:r>
            <a:endParaRPr/>
          </a:p>
          <a:p>
            <a:pPr marL="0" lvl="0" indent="0" algn="l" rtl="0">
              <a:spcBef>
                <a:spcPts val="600"/>
              </a:spcBef>
              <a:spcAft>
                <a:spcPts val="0"/>
              </a:spcAft>
              <a:buSzPts val="1260"/>
              <a:buNone/>
            </a:pPr>
            <a:r>
              <a:rPr lang="en-US" sz="1800"/>
              <a:t>      </a:t>
            </a:r>
            <a:r>
              <a:rPr lang="en-US" sz="1800">
                <a:solidFill>
                  <a:srgbClr val="244582"/>
                </a:solidFill>
              </a:rPr>
              <a:t>if</a:t>
            </a:r>
            <a:r>
              <a:rPr lang="en-US" sz="1800"/>
              <a:t>(amount &lt;= balance) {</a:t>
            </a:r>
            <a:endParaRPr/>
          </a:p>
          <a:p>
            <a:pPr marL="0" lvl="0" indent="0" algn="l" rtl="0">
              <a:spcBef>
                <a:spcPts val="600"/>
              </a:spcBef>
              <a:spcAft>
                <a:spcPts val="0"/>
              </a:spcAft>
              <a:buSzPts val="1260"/>
              <a:buNone/>
            </a:pPr>
            <a:r>
              <a:rPr lang="en-US" sz="1800"/>
              <a:t>         balance -= amount;</a:t>
            </a:r>
            <a:endParaRPr/>
          </a:p>
          <a:p>
            <a:pPr marL="0" lvl="0" indent="0" algn="l" rtl="0">
              <a:spcBef>
                <a:spcPts val="600"/>
              </a:spcBef>
              <a:spcAft>
                <a:spcPts val="0"/>
              </a:spcAft>
              <a:buSzPts val="1260"/>
              <a:buNone/>
            </a:pPr>
            <a:r>
              <a:rPr lang="en-US" sz="1800"/>
              <a:t>      }</a:t>
            </a:r>
            <a:endParaRPr/>
          </a:p>
          <a:p>
            <a:pPr marL="0" lvl="0" indent="0" algn="l" rtl="0">
              <a:spcBef>
                <a:spcPts val="600"/>
              </a:spcBef>
              <a:spcAft>
                <a:spcPts val="0"/>
              </a:spcAft>
              <a:buSzPts val="1260"/>
              <a:buNone/>
            </a:pPr>
            <a:r>
              <a:rPr lang="en-US" sz="1800">
                <a:solidFill>
                  <a:srgbClr val="244582"/>
                </a:solidFill>
              </a:rPr>
              <a:t>      else</a:t>
            </a:r>
            <a:r>
              <a:rPr lang="en-US" sz="1800"/>
              <a:t> {</a:t>
            </a:r>
            <a:endParaRPr/>
          </a:p>
          <a:p>
            <a:pPr marL="0" lvl="0" indent="0" algn="l" rtl="0">
              <a:spcBef>
                <a:spcPts val="600"/>
              </a:spcBef>
              <a:spcAft>
                <a:spcPts val="0"/>
              </a:spcAft>
              <a:buSzPts val="1260"/>
              <a:buNone/>
            </a:pPr>
            <a:r>
              <a:rPr lang="en-US" sz="1800"/>
              <a:t>         </a:t>
            </a:r>
            <a:r>
              <a:rPr lang="en-US" sz="1800">
                <a:solidFill>
                  <a:srgbClr val="244582"/>
                </a:solidFill>
              </a:rPr>
              <a:t>double</a:t>
            </a:r>
            <a:r>
              <a:rPr lang="en-US" sz="1800"/>
              <a:t> needs = amount - balance;</a:t>
            </a:r>
            <a:endParaRPr/>
          </a:p>
          <a:p>
            <a:pPr marL="0" lvl="0" indent="0" algn="l" rtl="0">
              <a:spcBef>
                <a:spcPts val="600"/>
              </a:spcBef>
              <a:spcAft>
                <a:spcPts val="0"/>
              </a:spcAft>
              <a:buSzPts val="1260"/>
              <a:buNone/>
            </a:pPr>
            <a:r>
              <a:rPr lang="en-US" sz="1800"/>
              <a:t>         </a:t>
            </a:r>
            <a:r>
              <a:rPr lang="en-US" sz="1800">
                <a:solidFill>
                  <a:srgbClr val="244582"/>
                </a:solidFill>
              </a:rPr>
              <a:t>throw</a:t>
            </a:r>
            <a:r>
              <a:rPr lang="en-US" sz="1800"/>
              <a:t> </a:t>
            </a:r>
            <a:r>
              <a:rPr lang="en-US" sz="1800">
                <a:solidFill>
                  <a:srgbClr val="244582"/>
                </a:solidFill>
              </a:rPr>
              <a:t>new</a:t>
            </a:r>
            <a:r>
              <a:rPr lang="en-US" sz="1800"/>
              <a:t> InsufficientFundsException("Your account balance doesn't"</a:t>
            </a:r>
            <a:endParaRPr/>
          </a:p>
          <a:p>
            <a:pPr marL="0" lvl="0" indent="0" algn="l" rtl="0">
              <a:spcBef>
                <a:spcPts val="600"/>
              </a:spcBef>
              <a:spcAft>
                <a:spcPts val="0"/>
              </a:spcAft>
              <a:buSzPts val="1260"/>
              <a:buNone/>
            </a:pPr>
            <a:r>
              <a:rPr lang="en-US" sz="1800"/>
              <a:t>                 + " allow for this amount to be withdrawn“, needs);</a:t>
            </a:r>
            <a:endParaRPr/>
          </a:p>
          <a:p>
            <a:pPr marL="0" lvl="0" indent="0" algn="l" rtl="0">
              <a:spcBef>
                <a:spcPts val="600"/>
              </a:spcBef>
              <a:spcAft>
                <a:spcPts val="0"/>
              </a:spcAft>
              <a:buSzPts val="1260"/>
              <a:buNone/>
            </a:pPr>
            <a:r>
              <a:rPr lang="en-US" sz="1800"/>
              <a:t>      }</a:t>
            </a:r>
            <a:endParaRPr/>
          </a:p>
          <a:p>
            <a:pPr marL="0" lvl="0" indent="0" algn="l" rtl="0">
              <a:spcBef>
                <a:spcPts val="600"/>
              </a:spcBef>
              <a:spcAft>
                <a:spcPts val="0"/>
              </a:spcAft>
              <a:buSzPts val="1260"/>
              <a:buNone/>
            </a:pPr>
            <a:r>
              <a:rPr lang="en-US" sz="1800"/>
              <a:t>   } </a:t>
            </a:r>
            <a:endParaRPr/>
          </a:p>
          <a:p>
            <a:pPr marL="0" lvl="0" indent="0" algn="l" rtl="0">
              <a:spcBef>
                <a:spcPts val="600"/>
              </a:spcBef>
              <a:spcAft>
                <a:spcPts val="0"/>
              </a:spcAft>
              <a:buSzPts val="1260"/>
              <a:buNone/>
            </a:pPr>
            <a:r>
              <a:rPr lang="en-US" sz="1800"/>
              <a:t>}</a:t>
            </a:r>
            <a:endParaRPr/>
          </a:p>
        </p:txBody>
      </p:sp>
      <p:sp>
        <p:nvSpPr>
          <p:cNvPr id="475" name="Google Shape;475;p35"/>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6"/>
          <p:cNvSpPr txBox="1">
            <a:spLocks noGrp="1"/>
          </p:cNvSpPr>
          <p:nvPr>
            <p:ph type="title"/>
          </p:nvPr>
        </p:nvSpPr>
        <p:spPr>
          <a:xfrm>
            <a:off x="1752600" y="2857500"/>
            <a:ext cx="5410200" cy="11430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2"/>
              </a:buClr>
              <a:buSzPts val="3000"/>
              <a:buFont typeface="Century Schoolbook"/>
              <a:buNone/>
            </a:pPr>
            <a:r>
              <a:rPr lang="en-US" sz="6600"/>
              <a:t>Interfaces</a:t>
            </a:r>
            <a:endParaRPr sz="6600"/>
          </a:p>
        </p:txBody>
      </p:sp>
      <p:sp>
        <p:nvSpPr>
          <p:cNvPr id="481" name="Google Shape;481;p36"/>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rgbClr val="FFFFFF"/>
                </a:solidFill>
                <a:latin typeface="Century Schoolbook"/>
                <a:ea typeface="Century Schoolbook"/>
                <a:cs typeface="Century Schoolbook"/>
                <a:sym typeface="Century Schoolbook"/>
              </a:rPr>
              <a:t>35</a:t>
            </a:fld>
            <a:endParaRPr sz="1400" b="1" i="0" u="none" strike="noStrike" cap="none">
              <a:solidFill>
                <a:srgbClr val="FFFFFF"/>
              </a:solidFill>
              <a:latin typeface="Century Schoolbook"/>
              <a:ea typeface="Century Schoolbook"/>
              <a:cs typeface="Century Schoolbook"/>
              <a:sym typeface="Century Schoolbook"/>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37"/>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2"/>
              </a:buClr>
              <a:buSzPts val="3000"/>
              <a:buFont typeface="Century Schoolbook"/>
              <a:buNone/>
            </a:pPr>
            <a:r>
              <a:rPr lang="en-US"/>
              <a:t>Interfaces - When to use Interface and Abstract Class?</a:t>
            </a:r>
            <a:endParaRPr/>
          </a:p>
        </p:txBody>
      </p:sp>
      <p:sp>
        <p:nvSpPr>
          <p:cNvPr id="488" name="Google Shape;488;p37"/>
          <p:cNvSpPr txBox="1">
            <a:spLocks noGrp="1"/>
          </p:cNvSpPr>
          <p:nvPr>
            <p:ph type="body" idx="1"/>
          </p:nvPr>
        </p:nvSpPr>
        <p:spPr>
          <a:xfrm>
            <a:off x="457200" y="1600200"/>
            <a:ext cx="8001000" cy="5181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680"/>
              <a:buNone/>
            </a:pPr>
            <a:endParaRPr b="1"/>
          </a:p>
          <a:p>
            <a:pPr marL="274320" lvl="0" indent="-274320" algn="l" rtl="0">
              <a:spcBef>
                <a:spcPts val="600"/>
              </a:spcBef>
              <a:spcAft>
                <a:spcPts val="0"/>
              </a:spcAft>
              <a:buSzPts val="1680"/>
              <a:buChar char="?"/>
            </a:pPr>
            <a:r>
              <a:rPr lang="en-US"/>
              <a:t>Use an </a:t>
            </a:r>
            <a:r>
              <a:rPr lang="en-US" b="1" i="1" u="sng">
                <a:solidFill>
                  <a:srgbClr val="E65C01"/>
                </a:solidFill>
              </a:rPr>
              <a:t>abstract</a:t>
            </a:r>
            <a:r>
              <a:rPr lang="en-US"/>
              <a:t> class when a template needs to be defined for a group of subclasses</a:t>
            </a:r>
            <a:br>
              <a:rPr lang="en-US"/>
            </a:br>
            <a:endParaRPr/>
          </a:p>
          <a:p>
            <a:pPr marL="274320" lvl="0" indent="-274320" algn="l" rtl="0">
              <a:spcBef>
                <a:spcPts val="600"/>
              </a:spcBef>
              <a:spcAft>
                <a:spcPts val="0"/>
              </a:spcAft>
              <a:buSzPts val="1680"/>
              <a:buChar char="?"/>
            </a:pPr>
            <a:r>
              <a:rPr lang="en-US"/>
              <a:t>Use an </a:t>
            </a:r>
            <a:r>
              <a:rPr lang="en-US" b="1" i="1" u="sng">
                <a:solidFill>
                  <a:srgbClr val="E65C01"/>
                </a:solidFill>
              </a:rPr>
              <a:t>interface</a:t>
            </a:r>
            <a:r>
              <a:rPr lang="en-US"/>
              <a:t> when a role needs to be defined for other classes, regardless of the inheritance tree of these classes (i.e. IComparable in C#)</a:t>
            </a:r>
            <a:endParaRPr/>
          </a:p>
          <a:p>
            <a:pPr marL="274320" lvl="0" indent="-167640" algn="l" rtl="0">
              <a:spcBef>
                <a:spcPts val="600"/>
              </a:spcBef>
              <a:spcAft>
                <a:spcPts val="0"/>
              </a:spcAft>
              <a:buSzPts val="1680"/>
              <a:buNone/>
            </a:pPr>
            <a:endParaRPr/>
          </a:p>
        </p:txBody>
      </p:sp>
      <p:sp>
        <p:nvSpPr>
          <p:cNvPr id="489" name="Google Shape;489;p37"/>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rgbClr val="FFFFFF"/>
                </a:solidFill>
                <a:latin typeface="Century Schoolbook"/>
                <a:ea typeface="Century Schoolbook"/>
                <a:cs typeface="Century Schoolbook"/>
                <a:sym typeface="Century Schoolbook"/>
              </a:rPr>
              <a:t>36</a:t>
            </a:fld>
            <a:endParaRPr sz="1400" b="1" i="0" u="none" strike="noStrike" cap="none">
              <a:solidFill>
                <a:srgbClr val="FFFFFF"/>
              </a:solidFill>
              <a:latin typeface="Century Schoolbook"/>
              <a:ea typeface="Century Schoolbook"/>
              <a:cs typeface="Century Schoolbook"/>
              <a:sym typeface="Century Schoolbook"/>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38"/>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2"/>
              </a:buClr>
              <a:buSzPts val="3000"/>
              <a:buFont typeface="Century Schoolbook"/>
              <a:buNone/>
            </a:pPr>
            <a:r>
              <a:rPr lang="en-US"/>
              <a:t>Interfaces</a:t>
            </a:r>
            <a:endParaRPr/>
          </a:p>
        </p:txBody>
      </p:sp>
      <p:sp>
        <p:nvSpPr>
          <p:cNvPr id="496" name="Google Shape;496;p38"/>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274320" lvl="0" indent="-274320" algn="l" rtl="0">
              <a:lnSpc>
                <a:spcPct val="90000"/>
              </a:lnSpc>
              <a:spcBef>
                <a:spcPts val="0"/>
              </a:spcBef>
              <a:spcAft>
                <a:spcPts val="0"/>
              </a:spcAft>
              <a:buSzPts val="1680"/>
              <a:buChar char="🞆"/>
            </a:pPr>
            <a:r>
              <a:rPr lang="en-US"/>
              <a:t>All </a:t>
            </a:r>
            <a:r>
              <a:rPr lang="en-US" u="sng">
                <a:solidFill>
                  <a:srgbClr val="E65C01"/>
                </a:solidFill>
              </a:rPr>
              <a:t>methods</a:t>
            </a:r>
            <a:r>
              <a:rPr lang="en-US"/>
              <a:t> in an interface are </a:t>
            </a:r>
            <a:r>
              <a:rPr lang="en-US">
                <a:solidFill>
                  <a:srgbClr val="E65C01"/>
                </a:solidFill>
              </a:rPr>
              <a:t>implicitly public and abstract</a:t>
            </a:r>
            <a:r>
              <a:rPr lang="en-US"/>
              <a:t> (only declaration with no body).</a:t>
            </a:r>
            <a:br>
              <a:rPr lang="en-US"/>
            </a:br>
            <a:endParaRPr/>
          </a:p>
          <a:p>
            <a:pPr marL="274320" lvl="0" indent="-274320" algn="l" rtl="0">
              <a:lnSpc>
                <a:spcPct val="90000"/>
              </a:lnSpc>
              <a:spcBef>
                <a:spcPts val="600"/>
              </a:spcBef>
              <a:spcAft>
                <a:spcPts val="0"/>
              </a:spcAft>
              <a:buSzPts val="1680"/>
              <a:buChar char="🞆"/>
            </a:pPr>
            <a:r>
              <a:rPr lang="en-US"/>
              <a:t>All </a:t>
            </a:r>
            <a:r>
              <a:rPr lang="en-US" u="sng">
                <a:solidFill>
                  <a:srgbClr val="E65C01"/>
                </a:solidFill>
              </a:rPr>
              <a:t>data fields </a:t>
            </a:r>
            <a:r>
              <a:rPr lang="en-US"/>
              <a:t>are </a:t>
            </a:r>
            <a:r>
              <a:rPr lang="en-US">
                <a:solidFill>
                  <a:srgbClr val="E65C01"/>
                </a:solidFill>
              </a:rPr>
              <a:t>implicitly public static final</a:t>
            </a:r>
            <a:br>
              <a:rPr lang="en-US"/>
            </a:br>
            <a:endParaRPr/>
          </a:p>
          <a:p>
            <a:pPr marL="274320" lvl="0" indent="-274320" algn="l" rtl="0">
              <a:lnSpc>
                <a:spcPct val="90000"/>
              </a:lnSpc>
              <a:spcBef>
                <a:spcPts val="600"/>
              </a:spcBef>
              <a:spcAft>
                <a:spcPts val="0"/>
              </a:spcAft>
              <a:buSzPts val="1680"/>
              <a:buChar char="🞆"/>
            </a:pPr>
            <a:r>
              <a:rPr lang="en-US"/>
              <a:t>An interface </a:t>
            </a:r>
            <a:r>
              <a:rPr lang="en-US" u="sng">
                <a:solidFill>
                  <a:srgbClr val="E65C01"/>
                </a:solidFill>
              </a:rPr>
              <a:t>cannot</a:t>
            </a:r>
            <a:r>
              <a:rPr lang="en-US"/>
              <a:t> </a:t>
            </a:r>
            <a:r>
              <a:rPr lang="en-US">
                <a:solidFill>
                  <a:srgbClr val="E65C01"/>
                </a:solidFill>
              </a:rPr>
              <a:t>be instantiated </a:t>
            </a:r>
            <a:r>
              <a:rPr lang="en-US"/>
              <a:t>(no constructor is given)</a:t>
            </a:r>
            <a:br>
              <a:rPr lang="en-US"/>
            </a:br>
            <a:endParaRPr/>
          </a:p>
          <a:p>
            <a:pPr marL="274320" lvl="0" indent="-274320" algn="l" rtl="0">
              <a:lnSpc>
                <a:spcPct val="90000"/>
              </a:lnSpc>
              <a:spcBef>
                <a:spcPts val="600"/>
              </a:spcBef>
              <a:spcAft>
                <a:spcPts val="0"/>
              </a:spcAft>
              <a:buSzPts val="1680"/>
              <a:buChar char="🞆"/>
            </a:pPr>
            <a:r>
              <a:rPr lang="en-US"/>
              <a:t>An interface </a:t>
            </a:r>
            <a:r>
              <a:rPr lang="en-US">
                <a:solidFill>
                  <a:srgbClr val="E65C01"/>
                </a:solidFill>
              </a:rPr>
              <a:t>can extend </a:t>
            </a:r>
            <a:r>
              <a:rPr lang="en-US"/>
              <a:t>from </a:t>
            </a:r>
            <a:r>
              <a:rPr lang="en-US">
                <a:solidFill>
                  <a:srgbClr val="E65C01"/>
                </a:solidFill>
              </a:rPr>
              <a:t>one or many interfaces. </a:t>
            </a:r>
            <a:endParaRPr/>
          </a:p>
          <a:p>
            <a:pPr marL="274320" lvl="0" indent="-274320" algn="l" rtl="0">
              <a:lnSpc>
                <a:spcPct val="90000"/>
              </a:lnSpc>
              <a:spcBef>
                <a:spcPts val="600"/>
              </a:spcBef>
              <a:spcAft>
                <a:spcPts val="0"/>
              </a:spcAft>
              <a:buSzPts val="1680"/>
              <a:buChar char="🞆"/>
            </a:pPr>
            <a:r>
              <a:rPr lang="en-US"/>
              <a:t>A class can </a:t>
            </a:r>
            <a:r>
              <a:rPr lang="en-US">
                <a:solidFill>
                  <a:srgbClr val="E65C01"/>
                </a:solidFill>
              </a:rPr>
              <a:t>extend only one solid class </a:t>
            </a:r>
            <a:r>
              <a:rPr lang="en-US"/>
              <a:t>but </a:t>
            </a:r>
            <a:r>
              <a:rPr lang="en-US">
                <a:solidFill>
                  <a:srgbClr val="E65C01"/>
                </a:solidFill>
              </a:rPr>
              <a:t>implement any number of interfaces </a:t>
            </a:r>
            <a:r>
              <a:rPr lang="en-US"/>
              <a:t>(Multiple inheritance)</a:t>
            </a:r>
            <a:endParaRPr/>
          </a:p>
        </p:txBody>
      </p:sp>
      <p:sp>
        <p:nvSpPr>
          <p:cNvPr id="497" name="Google Shape;497;p38"/>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rgbClr val="FFFFFF"/>
                </a:solidFill>
                <a:latin typeface="Century Schoolbook"/>
                <a:ea typeface="Century Schoolbook"/>
                <a:cs typeface="Century Schoolbook"/>
                <a:sym typeface="Century Schoolbook"/>
              </a:rPr>
              <a:t>37</a:t>
            </a:fld>
            <a:endParaRPr sz="1400" b="1" i="0" u="none" strike="noStrike" cap="none">
              <a:solidFill>
                <a:srgbClr val="FFFFFF"/>
              </a:solidFill>
              <a:latin typeface="Century Schoolbook"/>
              <a:ea typeface="Century Schoolbook"/>
              <a:cs typeface="Century Schoolbook"/>
              <a:sym typeface="Century Schoolbook"/>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39"/>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2"/>
              </a:buClr>
              <a:buSzPts val="3000"/>
              <a:buFont typeface="Century Schoolbook"/>
              <a:buNone/>
            </a:pPr>
            <a:r>
              <a:rPr lang="en-US"/>
              <a:t>How to add an interface</a:t>
            </a:r>
            <a:endParaRPr/>
          </a:p>
        </p:txBody>
      </p:sp>
      <p:pic>
        <p:nvPicPr>
          <p:cNvPr id="503" name="Google Shape;503;p39" descr="A screenshot of a cell phone&#10;&#10;Description automatically generated"/>
          <p:cNvPicPr preferRelativeResize="0">
            <a:picLocks noGrp="1"/>
          </p:cNvPicPr>
          <p:nvPr>
            <p:ph type="body" idx="1"/>
          </p:nvPr>
        </p:nvPicPr>
        <p:blipFill rotWithShape="1">
          <a:blip r:embed="rId3">
            <a:alphaModFix/>
          </a:blip>
          <a:srcRect/>
          <a:stretch/>
        </p:blipFill>
        <p:spPr>
          <a:xfrm>
            <a:off x="609600" y="1812467"/>
            <a:ext cx="7696200" cy="4419600"/>
          </a:xfrm>
          <a:prstGeom prst="rect">
            <a:avLst/>
          </a:prstGeom>
          <a:noFill/>
          <a:ln>
            <a:noFill/>
          </a:ln>
        </p:spPr>
      </p:pic>
      <p:sp>
        <p:nvSpPr>
          <p:cNvPr id="504" name="Google Shape;504;p39"/>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rgbClr val="FFFFFF"/>
                </a:solidFill>
                <a:latin typeface="Century Schoolbook"/>
                <a:ea typeface="Century Schoolbook"/>
                <a:cs typeface="Century Schoolbook"/>
                <a:sym typeface="Century Schoolbook"/>
              </a:rPr>
              <a:t>38</a:t>
            </a:fld>
            <a:endParaRPr sz="1400" b="1" i="0" u="none" strike="noStrike" cap="none">
              <a:solidFill>
                <a:srgbClr val="FFFFFF"/>
              </a:solidFill>
              <a:latin typeface="Century Schoolbook"/>
              <a:ea typeface="Century Schoolbook"/>
              <a:cs typeface="Century Schoolbook"/>
              <a:sym typeface="Century Schoolbook"/>
            </a:endParaRPr>
          </a:p>
        </p:txBody>
      </p:sp>
      <p:pic>
        <p:nvPicPr>
          <p:cNvPr id="505" name="Google Shape;505;p39" descr="A screenshot of a cell phone&#10;&#10;Description automatically generated"/>
          <p:cNvPicPr preferRelativeResize="0"/>
          <p:nvPr/>
        </p:nvPicPr>
        <p:blipFill rotWithShape="1">
          <a:blip r:embed="rId4">
            <a:alphaModFix/>
          </a:blip>
          <a:srcRect/>
          <a:stretch/>
        </p:blipFill>
        <p:spPr>
          <a:xfrm>
            <a:off x="632791" y="1782092"/>
            <a:ext cx="7139609" cy="480127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40"/>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2"/>
              </a:buClr>
              <a:buSzPts val="3000"/>
              <a:buFont typeface="Century Schoolbook"/>
              <a:buNone/>
            </a:pPr>
            <a:r>
              <a:rPr lang="en-US"/>
              <a:t>Interface Syntax</a:t>
            </a:r>
            <a:endParaRPr/>
          </a:p>
        </p:txBody>
      </p:sp>
      <p:sp>
        <p:nvSpPr>
          <p:cNvPr id="511" name="Google Shape;511;p40"/>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rgbClr val="FFFFFF"/>
                </a:solidFill>
                <a:latin typeface="Century Schoolbook"/>
                <a:ea typeface="Century Schoolbook"/>
                <a:cs typeface="Century Schoolbook"/>
                <a:sym typeface="Century Schoolbook"/>
              </a:rPr>
              <a:t>39</a:t>
            </a:fld>
            <a:endParaRPr sz="1400" b="1" i="0" u="none" strike="noStrike" cap="none">
              <a:solidFill>
                <a:srgbClr val="FFFFFF"/>
              </a:solidFill>
              <a:latin typeface="Century Schoolbook"/>
              <a:ea typeface="Century Schoolbook"/>
              <a:cs typeface="Century Schoolbook"/>
              <a:sym typeface="Century Schoolbook"/>
            </a:endParaRPr>
          </a:p>
        </p:txBody>
      </p:sp>
      <p:pic>
        <p:nvPicPr>
          <p:cNvPr id="512" name="Google Shape;512;p40" descr="A picture containing bird&#10;&#10;Description automatically generated"/>
          <p:cNvPicPr preferRelativeResize="0">
            <a:picLocks noGrp="1"/>
          </p:cNvPicPr>
          <p:nvPr>
            <p:ph type="body" idx="1"/>
          </p:nvPr>
        </p:nvPicPr>
        <p:blipFill rotWithShape="1">
          <a:blip r:embed="rId3">
            <a:alphaModFix/>
          </a:blip>
          <a:srcRect/>
          <a:stretch/>
        </p:blipFill>
        <p:spPr>
          <a:xfrm>
            <a:off x="457201" y="1981201"/>
            <a:ext cx="7467600" cy="4419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Exception classes in java</a:t>
            </a:r>
            <a:endParaRPr/>
          </a:p>
        </p:txBody>
      </p:sp>
      <p:sp>
        <p:nvSpPr>
          <p:cNvPr id="162" name="Google Shape;162;p5"/>
          <p:cNvSpPr txBox="1">
            <a:spLocks noGrp="1"/>
          </p:cNvSpPr>
          <p:nvPr>
            <p:ph type="body" idx="1"/>
          </p:nvPr>
        </p:nvSpPr>
        <p:spPr>
          <a:xfrm>
            <a:off x="381000" y="1525524"/>
            <a:ext cx="7467600" cy="4873752"/>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680"/>
              <a:buChar char="🞆"/>
            </a:pPr>
            <a:r>
              <a:rPr lang="en-US"/>
              <a:t>The </a:t>
            </a:r>
            <a:r>
              <a:rPr lang="en-US" b="1">
                <a:solidFill>
                  <a:srgbClr val="244582"/>
                </a:solidFill>
              </a:rPr>
              <a:t>java.lang.Throwable</a:t>
            </a:r>
            <a:r>
              <a:rPr lang="en-US"/>
              <a:t> class is the root class of Java Exception hierarchy. Which is inherited by two subclasses: </a:t>
            </a:r>
            <a:r>
              <a:rPr lang="en-US" b="1">
                <a:solidFill>
                  <a:srgbClr val="244582"/>
                </a:solidFill>
              </a:rPr>
              <a:t>Exception</a:t>
            </a:r>
            <a:r>
              <a:rPr lang="en-US"/>
              <a:t> and </a:t>
            </a:r>
            <a:r>
              <a:rPr lang="en-US" b="1">
                <a:solidFill>
                  <a:srgbClr val="244582"/>
                </a:solidFill>
              </a:rPr>
              <a:t>Error</a:t>
            </a:r>
            <a:r>
              <a:rPr lang="en-US"/>
              <a:t>.</a:t>
            </a:r>
            <a:endParaRPr/>
          </a:p>
          <a:p>
            <a:pPr marL="274320" lvl="0" indent="-167640" algn="l" rtl="0">
              <a:spcBef>
                <a:spcPts val="600"/>
              </a:spcBef>
              <a:spcAft>
                <a:spcPts val="0"/>
              </a:spcAft>
              <a:buSzPts val="1680"/>
              <a:buNone/>
            </a:pPr>
            <a:endParaRPr/>
          </a:p>
        </p:txBody>
      </p:sp>
      <p:sp>
        <p:nvSpPr>
          <p:cNvPr id="163" name="Google Shape;163;p5"/>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4</a:t>
            </a:fld>
            <a:endParaRPr/>
          </a:p>
        </p:txBody>
      </p:sp>
      <p:grpSp>
        <p:nvGrpSpPr>
          <p:cNvPr id="164" name="Google Shape;164;p5"/>
          <p:cNvGrpSpPr/>
          <p:nvPr/>
        </p:nvGrpSpPr>
        <p:grpSpPr>
          <a:xfrm>
            <a:off x="1524000" y="3048000"/>
            <a:ext cx="5562600" cy="3048000"/>
            <a:chOff x="1447800" y="3276600"/>
            <a:chExt cx="5512308" cy="3352800"/>
          </a:xfrm>
        </p:grpSpPr>
        <p:sp>
          <p:nvSpPr>
            <p:cNvPr id="165" name="Google Shape;165;p5"/>
            <p:cNvSpPr/>
            <p:nvPr/>
          </p:nvSpPr>
          <p:spPr>
            <a:xfrm>
              <a:off x="3200400" y="4648200"/>
              <a:ext cx="2133600" cy="762000"/>
            </a:xfrm>
            <a:prstGeom prst="roundRect">
              <a:avLst>
                <a:gd name="adj" fmla="val 16667"/>
              </a:avLst>
            </a:prstGeom>
            <a:solidFill>
              <a:schemeClr val="l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166" name="Google Shape;166;p5"/>
            <p:cNvSpPr/>
            <p:nvPr/>
          </p:nvSpPr>
          <p:spPr>
            <a:xfrm>
              <a:off x="1447800" y="5829300"/>
              <a:ext cx="2133600" cy="762000"/>
            </a:xfrm>
            <a:prstGeom prst="roundRect">
              <a:avLst>
                <a:gd name="adj" fmla="val 16667"/>
              </a:avLst>
            </a:prstGeom>
            <a:solidFill>
              <a:schemeClr val="l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167" name="Google Shape;167;p5"/>
            <p:cNvSpPr/>
            <p:nvPr/>
          </p:nvSpPr>
          <p:spPr>
            <a:xfrm>
              <a:off x="4826508" y="5867400"/>
              <a:ext cx="2133600" cy="762000"/>
            </a:xfrm>
            <a:prstGeom prst="roundRect">
              <a:avLst>
                <a:gd name="adj" fmla="val 16667"/>
              </a:avLst>
            </a:prstGeom>
            <a:solidFill>
              <a:schemeClr val="l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168" name="Google Shape;168;p5"/>
            <p:cNvSpPr txBox="1"/>
            <p:nvPr/>
          </p:nvSpPr>
          <p:spPr>
            <a:xfrm>
              <a:off x="3365373" y="4740547"/>
              <a:ext cx="1956054"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dk1"/>
                  </a:solidFill>
                  <a:latin typeface="Century Schoolbook"/>
                  <a:ea typeface="Century Schoolbook"/>
                  <a:cs typeface="Century Schoolbook"/>
                  <a:sym typeface="Century Schoolbook"/>
                </a:rPr>
                <a:t>Throwable</a:t>
              </a:r>
              <a:endParaRPr/>
            </a:p>
          </p:txBody>
        </p:sp>
        <p:sp>
          <p:nvSpPr>
            <p:cNvPr id="169" name="Google Shape;169;p5"/>
            <p:cNvSpPr txBox="1"/>
            <p:nvPr/>
          </p:nvSpPr>
          <p:spPr>
            <a:xfrm>
              <a:off x="1577531" y="5936902"/>
              <a:ext cx="1956054" cy="507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dk1"/>
                  </a:solidFill>
                  <a:latin typeface="Century Schoolbook"/>
                  <a:ea typeface="Century Schoolbook"/>
                  <a:cs typeface="Century Schoolbook"/>
                  <a:sym typeface="Century Schoolbook"/>
                </a:rPr>
                <a:t>Error</a:t>
              </a:r>
              <a:endParaRPr/>
            </a:p>
          </p:txBody>
        </p:sp>
        <p:sp>
          <p:nvSpPr>
            <p:cNvPr id="170" name="Google Shape;170;p5"/>
            <p:cNvSpPr txBox="1"/>
            <p:nvPr/>
          </p:nvSpPr>
          <p:spPr>
            <a:xfrm>
              <a:off x="4906804" y="5983299"/>
              <a:ext cx="1956054" cy="5078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dk1"/>
                  </a:solidFill>
                  <a:latin typeface="Century Schoolbook"/>
                  <a:ea typeface="Century Schoolbook"/>
                  <a:cs typeface="Century Schoolbook"/>
                  <a:sym typeface="Century Schoolbook"/>
                </a:rPr>
                <a:t>Exception</a:t>
              </a:r>
              <a:endParaRPr/>
            </a:p>
          </p:txBody>
        </p:sp>
        <p:sp>
          <p:nvSpPr>
            <p:cNvPr id="171" name="Google Shape;171;p5"/>
            <p:cNvSpPr/>
            <p:nvPr/>
          </p:nvSpPr>
          <p:spPr>
            <a:xfrm>
              <a:off x="3200400" y="3276600"/>
              <a:ext cx="2133600" cy="762000"/>
            </a:xfrm>
            <a:prstGeom prst="roundRect">
              <a:avLst>
                <a:gd name="adj" fmla="val 16667"/>
              </a:avLst>
            </a:prstGeom>
            <a:solidFill>
              <a:schemeClr val="l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172" name="Google Shape;172;p5"/>
            <p:cNvSpPr txBox="1"/>
            <p:nvPr/>
          </p:nvSpPr>
          <p:spPr>
            <a:xfrm>
              <a:off x="3301746" y="3368947"/>
              <a:ext cx="1956054"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dk1"/>
                  </a:solidFill>
                  <a:latin typeface="Century Schoolbook"/>
                  <a:ea typeface="Century Schoolbook"/>
                  <a:cs typeface="Century Schoolbook"/>
                  <a:sym typeface="Century Schoolbook"/>
                </a:rPr>
                <a:t>Object</a:t>
              </a:r>
              <a:endParaRPr/>
            </a:p>
          </p:txBody>
        </p:sp>
        <p:cxnSp>
          <p:nvCxnSpPr>
            <p:cNvPr id="173" name="Google Shape;173;p5"/>
            <p:cNvCxnSpPr>
              <a:stCxn id="165" idx="0"/>
              <a:endCxn id="171" idx="2"/>
            </p:cNvCxnSpPr>
            <p:nvPr/>
          </p:nvCxnSpPr>
          <p:spPr>
            <a:xfrm rot="10800000">
              <a:off x="4267200" y="4038600"/>
              <a:ext cx="0" cy="609600"/>
            </a:xfrm>
            <a:prstGeom prst="straightConnector1">
              <a:avLst/>
            </a:prstGeom>
            <a:noFill/>
            <a:ln w="38100" cap="flat" cmpd="sng">
              <a:solidFill>
                <a:srgbClr val="244582"/>
              </a:solidFill>
              <a:prstDash val="solid"/>
              <a:round/>
              <a:headEnd type="none" w="sm" len="sm"/>
              <a:tailEnd type="triangle" w="med" len="med"/>
            </a:ln>
          </p:spPr>
        </p:cxnSp>
        <p:cxnSp>
          <p:nvCxnSpPr>
            <p:cNvPr id="174" name="Google Shape;174;p5"/>
            <p:cNvCxnSpPr/>
            <p:nvPr/>
          </p:nvCxnSpPr>
          <p:spPr>
            <a:xfrm rot="10800000" flipH="1">
              <a:off x="2895600" y="5410200"/>
              <a:ext cx="406146" cy="419100"/>
            </a:xfrm>
            <a:prstGeom prst="straightConnector1">
              <a:avLst/>
            </a:prstGeom>
            <a:noFill/>
            <a:ln w="38100" cap="flat" cmpd="sng">
              <a:solidFill>
                <a:srgbClr val="244582"/>
              </a:solidFill>
              <a:prstDash val="solid"/>
              <a:round/>
              <a:headEnd type="none" w="sm" len="sm"/>
              <a:tailEnd type="triangle" w="med" len="med"/>
            </a:ln>
          </p:spPr>
        </p:cxnSp>
        <p:cxnSp>
          <p:nvCxnSpPr>
            <p:cNvPr id="175" name="Google Shape;175;p5"/>
            <p:cNvCxnSpPr/>
            <p:nvPr/>
          </p:nvCxnSpPr>
          <p:spPr>
            <a:xfrm rot="10800000">
              <a:off x="5105400" y="5410200"/>
              <a:ext cx="381000" cy="457200"/>
            </a:xfrm>
            <a:prstGeom prst="straightConnector1">
              <a:avLst/>
            </a:prstGeom>
            <a:noFill/>
            <a:ln w="38100" cap="flat" cmpd="sng">
              <a:solidFill>
                <a:srgbClr val="244582"/>
              </a:solidFill>
              <a:prstDash val="solid"/>
              <a:round/>
              <a:headEnd type="none" w="sm" len="sm"/>
              <a:tailEnd type="triangle" w="med" len="med"/>
            </a:ln>
          </p:spPr>
        </p:cxn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41"/>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2"/>
              </a:buClr>
              <a:buSzPts val="3000"/>
              <a:buFont typeface="Century Schoolbook"/>
              <a:buNone/>
            </a:pPr>
            <a:r>
              <a:rPr lang="en-US"/>
              <a:t>Interface’s Attributes</a:t>
            </a:r>
            <a:endParaRPr/>
          </a:p>
        </p:txBody>
      </p:sp>
      <p:sp>
        <p:nvSpPr>
          <p:cNvPr id="518" name="Google Shape;518;p41"/>
          <p:cNvSpPr txBox="1">
            <a:spLocks noGrp="1"/>
          </p:cNvSpPr>
          <p:nvPr>
            <p:ph type="body" idx="1"/>
          </p:nvPr>
        </p:nvSpPr>
        <p:spPr>
          <a:xfrm>
            <a:off x="457200" y="1600200"/>
            <a:ext cx="7671816" cy="4873752"/>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1680"/>
              <a:buChar char="🞆"/>
            </a:pPr>
            <a:r>
              <a:rPr lang="en-US"/>
              <a:t>The attributes’ access modifiers are always 	</a:t>
            </a:r>
            <a:r>
              <a:rPr lang="en-US" b="1"/>
              <a:t>public static final </a:t>
            </a:r>
            <a:r>
              <a:rPr lang="en-US"/>
              <a:t>so they are </a:t>
            </a:r>
            <a:r>
              <a:rPr lang="en-US" b="1"/>
              <a:t>Constants</a:t>
            </a:r>
            <a:endParaRPr/>
          </a:p>
        </p:txBody>
      </p:sp>
      <p:sp>
        <p:nvSpPr>
          <p:cNvPr id="519" name="Google Shape;519;p41"/>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rgbClr val="FFFFFF"/>
                </a:solidFill>
                <a:latin typeface="Century Schoolbook"/>
                <a:ea typeface="Century Schoolbook"/>
                <a:cs typeface="Century Schoolbook"/>
                <a:sym typeface="Century Schoolbook"/>
              </a:rPr>
              <a:t>40</a:t>
            </a:fld>
            <a:endParaRPr sz="1400" b="1" i="0" u="none" strike="noStrike" cap="none">
              <a:solidFill>
                <a:srgbClr val="FFFFFF"/>
              </a:solidFill>
              <a:latin typeface="Century Schoolbook"/>
              <a:ea typeface="Century Schoolbook"/>
              <a:cs typeface="Century Schoolbook"/>
              <a:sym typeface="Century Schoolbook"/>
            </a:endParaRPr>
          </a:p>
        </p:txBody>
      </p:sp>
      <p:pic>
        <p:nvPicPr>
          <p:cNvPr id="520" name="Google Shape;520;p41" descr="A screenshot of a cell phone&#10;&#10;Description automatically generated"/>
          <p:cNvPicPr preferRelativeResize="0"/>
          <p:nvPr/>
        </p:nvPicPr>
        <p:blipFill rotWithShape="1">
          <a:blip r:embed="rId3">
            <a:alphaModFix/>
          </a:blip>
          <a:srcRect/>
          <a:stretch/>
        </p:blipFill>
        <p:spPr>
          <a:xfrm>
            <a:off x="457200" y="2601532"/>
            <a:ext cx="7671816" cy="387242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42"/>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2"/>
              </a:buClr>
              <a:buSzPts val="3000"/>
              <a:buFont typeface="Century Schoolbook"/>
              <a:buNone/>
            </a:pPr>
            <a:r>
              <a:rPr lang="en-US"/>
              <a:t>Interface’s Attributes</a:t>
            </a:r>
            <a:endParaRPr/>
          </a:p>
        </p:txBody>
      </p:sp>
      <p:sp>
        <p:nvSpPr>
          <p:cNvPr id="527" name="Google Shape;527;p42"/>
          <p:cNvSpPr txBox="1">
            <a:spLocks noGrp="1"/>
          </p:cNvSpPr>
          <p:nvPr>
            <p:ph type="body" idx="1"/>
          </p:nvPr>
        </p:nvSpPr>
        <p:spPr>
          <a:xfrm>
            <a:off x="457200" y="1600200"/>
            <a:ext cx="7671816" cy="4873752"/>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1680"/>
              <a:buChar char="🞆"/>
            </a:pPr>
            <a:r>
              <a:rPr lang="en-US"/>
              <a:t>We can access the interface constants as any Static Attributes either by:</a:t>
            </a:r>
            <a:endParaRPr/>
          </a:p>
          <a:p>
            <a:pPr marL="274320" lvl="0" indent="-274320" algn="l" rtl="0">
              <a:spcBef>
                <a:spcPts val="600"/>
              </a:spcBef>
              <a:spcAft>
                <a:spcPts val="0"/>
              </a:spcAft>
              <a:buSzPts val="1680"/>
              <a:buChar char="🞆"/>
            </a:pPr>
            <a:r>
              <a:rPr lang="en-US"/>
              <a:t>(1) calling by the Interface Name.</a:t>
            </a:r>
            <a:br>
              <a:rPr lang="en-US"/>
            </a:br>
            <a:r>
              <a:rPr lang="en-US"/>
              <a:t>them</a:t>
            </a:r>
            <a:br>
              <a:rPr lang="en-US"/>
            </a:br>
            <a:br>
              <a:rPr lang="en-US"/>
            </a:br>
            <a:br>
              <a:rPr lang="en-US"/>
            </a:br>
            <a:br>
              <a:rPr lang="en-US"/>
            </a:br>
            <a:endParaRPr/>
          </a:p>
          <a:p>
            <a:pPr marL="274320" lvl="0" indent="-274320" algn="l" rtl="0">
              <a:spcBef>
                <a:spcPts val="600"/>
              </a:spcBef>
              <a:spcAft>
                <a:spcPts val="0"/>
              </a:spcAft>
              <a:buSzPts val="1680"/>
              <a:buChar char="🞆"/>
            </a:pPr>
            <a:r>
              <a:rPr lang="en-US"/>
              <a:t>(2) implement this interface</a:t>
            </a:r>
            <a:endParaRPr/>
          </a:p>
          <a:p>
            <a:pPr marL="0" lvl="0" indent="0" algn="l" rtl="0">
              <a:spcBef>
                <a:spcPts val="600"/>
              </a:spcBef>
              <a:spcAft>
                <a:spcPts val="0"/>
              </a:spcAft>
              <a:buSzPts val="1680"/>
              <a:buNone/>
            </a:pPr>
            <a:endParaRPr b="1"/>
          </a:p>
        </p:txBody>
      </p:sp>
      <p:sp>
        <p:nvSpPr>
          <p:cNvPr id="528" name="Google Shape;528;p42"/>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rgbClr val="FFFFFF"/>
                </a:solidFill>
                <a:latin typeface="Century Schoolbook"/>
                <a:ea typeface="Century Schoolbook"/>
                <a:cs typeface="Century Schoolbook"/>
                <a:sym typeface="Century Schoolbook"/>
              </a:rPr>
              <a:t>41</a:t>
            </a:fld>
            <a:endParaRPr sz="1400" b="1" i="0" u="none" strike="noStrike" cap="none">
              <a:solidFill>
                <a:srgbClr val="FFFFFF"/>
              </a:solidFill>
              <a:latin typeface="Century Schoolbook"/>
              <a:ea typeface="Century Schoolbook"/>
              <a:cs typeface="Century Schoolbook"/>
              <a:sym typeface="Century Schoolbook"/>
            </a:endParaRPr>
          </a:p>
        </p:txBody>
      </p:sp>
      <p:cxnSp>
        <p:nvCxnSpPr>
          <p:cNvPr id="529" name="Google Shape;529;p42"/>
          <p:cNvCxnSpPr/>
          <p:nvPr/>
        </p:nvCxnSpPr>
        <p:spPr>
          <a:xfrm flipH="1">
            <a:off x="5410200" y="4925176"/>
            <a:ext cx="762000" cy="235863"/>
          </a:xfrm>
          <a:prstGeom prst="straightConnector1">
            <a:avLst/>
          </a:prstGeom>
          <a:noFill/>
          <a:ln w="12700" cap="flat" cmpd="sng">
            <a:solidFill>
              <a:srgbClr val="FF6803"/>
            </a:solidFill>
            <a:prstDash val="solid"/>
            <a:round/>
            <a:headEnd type="none" w="sm" len="sm"/>
            <a:tailEnd type="triangle" w="med" len="med"/>
          </a:ln>
        </p:spPr>
      </p:cxnSp>
      <p:pic>
        <p:nvPicPr>
          <p:cNvPr id="530" name="Google Shape;530;p42" descr="A screenshot of a cell phone&#10;&#10;Description automatically generated"/>
          <p:cNvPicPr preferRelativeResize="0"/>
          <p:nvPr/>
        </p:nvPicPr>
        <p:blipFill rotWithShape="1">
          <a:blip r:embed="rId3">
            <a:alphaModFix/>
          </a:blip>
          <a:srcRect/>
          <a:stretch/>
        </p:blipFill>
        <p:spPr>
          <a:xfrm>
            <a:off x="1687531" y="5214730"/>
            <a:ext cx="5385816" cy="1562318"/>
          </a:xfrm>
          <a:prstGeom prst="rect">
            <a:avLst/>
          </a:prstGeom>
          <a:noFill/>
          <a:ln>
            <a:noFill/>
          </a:ln>
        </p:spPr>
      </p:pic>
      <p:pic>
        <p:nvPicPr>
          <p:cNvPr id="531" name="Google Shape;531;p42" descr="A screenshot of a cell phone&#10;&#10;Description automatically generated"/>
          <p:cNvPicPr preferRelativeResize="0"/>
          <p:nvPr/>
        </p:nvPicPr>
        <p:blipFill rotWithShape="1">
          <a:blip r:embed="rId4">
            <a:alphaModFix/>
          </a:blip>
          <a:srcRect/>
          <a:stretch/>
        </p:blipFill>
        <p:spPr>
          <a:xfrm>
            <a:off x="1664340" y="3028735"/>
            <a:ext cx="5269860" cy="1543265"/>
          </a:xfrm>
          <a:prstGeom prst="rect">
            <a:avLst/>
          </a:prstGeom>
          <a:noFill/>
          <a:ln>
            <a:noFill/>
          </a:ln>
        </p:spPr>
      </p:pic>
      <p:cxnSp>
        <p:nvCxnSpPr>
          <p:cNvPr id="532" name="Google Shape;532;p42"/>
          <p:cNvCxnSpPr/>
          <p:nvPr/>
        </p:nvCxnSpPr>
        <p:spPr>
          <a:xfrm flipH="1">
            <a:off x="4380439" y="3789272"/>
            <a:ext cx="838200" cy="257743"/>
          </a:xfrm>
          <a:prstGeom prst="straightConnector1">
            <a:avLst/>
          </a:prstGeom>
          <a:noFill/>
          <a:ln w="12700" cap="flat" cmpd="sng">
            <a:solidFill>
              <a:srgbClr val="FF6803"/>
            </a:solidFill>
            <a:prstDash val="solid"/>
            <a:round/>
            <a:headEnd type="none" w="sm" len="sm"/>
            <a:tailEnd type="triangle" w="med" len="med"/>
          </a:ln>
        </p:spPr>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43"/>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2"/>
              </a:buClr>
              <a:buSzPts val="3000"/>
              <a:buFont typeface="Century Schoolbook"/>
              <a:buNone/>
            </a:pPr>
            <a:r>
              <a:rPr lang="en-US"/>
              <a:t>Interface’s Methods</a:t>
            </a:r>
            <a:endParaRPr/>
          </a:p>
        </p:txBody>
      </p:sp>
      <p:sp>
        <p:nvSpPr>
          <p:cNvPr id="538" name="Google Shape;538;p43"/>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1680"/>
              <a:buChar char="🞆"/>
            </a:pPr>
            <a:r>
              <a:rPr lang="en-US"/>
              <a:t>Interface can have only abstract methods. Since Java 8, it can have default and static methods also.</a:t>
            </a:r>
            <a:endParaRPr/>
          </a:p>
          <a:p>
            <a:pPr marL="274320" lvl="0" indent="-274320" algn="l" rtl="0">
              <a:spcBef>
                <a:spcPts val="600"/>
              </a:spcBef>
              <a:spcAft>
                <a:spcPts val="0"/>
              </a:spcAft>
              <a:buSzPts val="1680"/>
              <a:buChar char="🞆"/>
            </a:pPr>
            <a:r>
              <a:rPr lang="en-US"/>
              <a:t>All methods in any interface must have only declaration, </a:t>
            </a:r>
            <a:r>
              <a:rPr lang="en-US" i="1"/>
              <a:t>except for the default and static methods</a:t>
            </a:r>
            <a:r>
              <a:rPr lang="en-US"/>
              <a:t>.</a:t>
            </a:r>
            <a:endParaRPr/>
          </a:p>
          <a:p>
            <a:pPr marL="274320" lvl="0" indent="-274320" algn="l" rtl="0">
              <a:spcBef>
                <a:spcPts val="600"/>
              </a:spcBef>
              <a:spcAft>
                <a:spcPts val="0"/>
              </a:spcAft>
              <a:buSzPts val="1680"/>
              <a:buChar char="🞆"/>
            </a:pPr>
            <a:r>
              <a:rPr lang="en-US"/>
              <a:t>Remember all methods are by default </a:t>
            </a:r>
            <a:r>
              <a:rPr lang="en-US" b="1"/>
              <a:t>Public.</a:t>
            </a:r>
            <a:endParaRPr/>
          </a:p>
          <a:p>
            <a:pPr marL="274320" lvl="0" indent="-167640" algn="l" rtl="0">
              <a:spcBef>
                <a:spcPts val="600"/>
              </a:spcBef>
              <a:spcAft>
                <a:spcPts val="0"/>
              </a:spcAft>
              <a:buSzPts val="1680"/>
              <a:buNone/>
            </a:pPr>
            <a:endParaRPr/>
          </a:p>
        </p:txBody>
      </p:sp>
      <p:sp>
        <p:nvSpPr>
          <p:cNvPr id="539" name="Google Shape;539;p43"/>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rgbClr val="FFFFFF"/>
                </a:solidFill>
                <a:latin typeface="Century Schoolbook"/>
                <a:ea typeface="Century Schoolbook"/>
                <a:cs typeface="Century Schoolbook"/>
                <a:sym typeface="Century Schoolbook"/>
              </a:rPr>
              <a:t>42</a:t>
            </a:fld>
            <a:endParaRPr sz="1400" b="1" i="0" u="none" strike="noStrike" cap="none">
              <a:solidFill>
                <a:srgbClr val="FFFFFF"/>
              </a:solidFill>
              <a:latin typeface="Century Schoolbook"/>
              <a:ea typeface="Century Schoolbook"/>
              <a:cs typeface="Century Schoolbook"/>
              <a:sym typeface="Century Schoolbook"/>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44"/>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2"/>
              </a:buClr>
              <a:buSzPts val="3000"/>
              <a:buFont typeface="Century Schoolbook"/>
              <a:buNone/>
            </a:pPr>
            <a:r>
              <a:rPr lang="en-US"/>
              <a:t>Interface's Methods </a:t>
            </a:r>
            <a:r>
              <a:rPr lang="en-US" sz="2000"/>
              <a:t>(cont.)</a:t>
            </a:r>
            <a:endParaRPr/>
          </a:p>
        </p:txBody>
      </p:sp>
      <p:sp>
        <p:nvSpPr>
          <p:cNvPr id="545" name="Google Shape;545;p44"/>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274320" lvl="0" indent="-274320" algn="just" rtl="0">
              <a:spcBef>
                <a:spcPts val="0"/>
              </a:spcBef>
              <a:spcAft>
                <a:spcPts val="0"/>
              </a:spcAft>
              <a:buSzPts val="1400"/>
              <a:buChar char="🞆"/>
            </a:pPr>
            <a:r>
              <a:rPr lang="en-US" sz="2000"/>
              <a:t>Because the methods in an interface are, by definition, public, you </a:t>
            </a:r>
            <a:r>
              <a:rPr lang="en-US" sz="2000">
                <a:solidFill>
                  <a:srgbClr val="E65C01"/>
                </a:solidFill>
              </a:rPr>
              <a:t>must use the public keyword </a:t>
            </a:r>
            <a:r>
              <a:rPr lang="en-US" sz="2000"/>
              <a:t>when you </a:t>
            </a:r>
            <a:r>
              <a:rPr lang="en-US" sz="2000">
                <a:solidFill>
                  <a:srgbClr val="E65C01"/>
                </a:solidFill>
              </a:rPr>
              <a:t>define them in your class</a:t>
            </a:r>
            <a:r>
              <a:rPr lang="en-US" sz="2000"/>
              <a:t> otherwise, your code does not compile.</a:t>
            </a:r>
            <a:endParaRPr/>
          </a:p>
        </p:txBody>
      </p:sp>
      <p:sp>
        <p:nvSpPr>
          <p:cNvPr id="546" name="Google Shape;546;p44"/>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rgbClr val="FFFFFF"/>
                </a:solidFill>
                <a:latin typeface="Century Schoolbook"/>
                <a:ea typeface="Century Schoolbook"/>
                <a:cs typeface="Century Schoolbook"/>
                <a:sym typeface="Century Schoolbook"/>
              </a:rPr>
              <a:t>43</a:t>
            </a:fld>
            <a:endParaRPr sz="1400" b="1" i="0" u="none" strike="noStrike" cap="none">
              <a:solidFill>
                <a:srgbClr val="FFFFFF"/>
              </a:solidFill>
              <a:latin typeface="Century Schoolbook"/>
              <a:ea typeface="Century Schoolbook"/>
              <a:cs typeface="Century Schoolbook"/>
              <a:sym typeface="Century Schoolbook"/>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4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2"/>
              </a:buClr>
              <a:buSzPts val="3000"/>
              <a:buFont typeface="Century Schoolbook"/>
              <a:buNone/>
            </a:pPr>
            <a:r>
              <a:rPr lang="en-US"/>
              <a:t>Default Methods</a:t>
            </a:r>
            <a:endParaRPr/>
          </a:p>
        </p:txBody>
      </p:sp>
      <p:sp>
        <p:nvSpPr>
          <p:cNvPr id="553" name="Google Shape;553;p45"/>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1680"/>
              <a:buChar char="🞆"/>
            </a:pPr>
            <a:r>
              <a:rPr lang="en-US"/>
              <a:t>Default methods allow the interfaces to have methods with implementation without affecting the classes that implement the interface.</a:t>
            </a:r>
            <a:endParaRPr b="1"/>
          </a:p>
          <a:p>
            <a:pPr marL="274320" lvl="0" indent="-274320" algn="l" rtl="0">
              <a:spcBef>
                <a:spcPts val="600"/>
              </a:spcBef>
              <a:spcAft>
                <a:spcPts val="0"/>
              </a:spcAft>
              <a:buSzPts val="1680"/>
              <a:buChar char="🞆"/>
            </a:pPr>
            <a:r>
              <a:rPr lang="en-US"/>
              <a:t>Developers frequently encountered situations where a method's implementation is the same in all classes. </a:t>
            </a:r>
            <a:endParaRPr/>
          </a:p>
          <a:p>
            <a:pPr marL="274320" lvl="0" indent="-274320" algn="l" rtl="0">
              <a:spcBef>
                <a:spcPts val="600"/>
              </a:spcBef>
              <a:spcAft>
                <a:spcPts val="0"/>
              </a:spcAft>
              <a:buSzPts val="1680"/>
              <a:buChar char="🞆"/>
            </a:pPr>
            <a:r>
              <a:rPr lang="en-US"/>
              <a:t>An implementing class can override default methods, but it can’t override the static methods.</a:t>
            </a:r>
            <a:br>
              <a:rPr lang="en-US"/>
            </a:br>
            <a:endParaRPr/>
          </a:p>
        </p:txBody>
      </p:sp>
      <p:sp>
        <p:nvSpPr>
          <p:cNvPr id="554" name="Google Shape;554;p45"/>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rgbClr val="FFFFFF"/>
                </a:solidFill>
                <a:latin typeface="Century Schoolbook"/>
                <a:ea typeface="Century Schoolbook"/>
                <a:cs typeface="Century Schoolbook"/>
                <a:sym typeface="Century Schoolbook"/>
              </a:rPr>
              <a:t>44</a:t>
            </a:fld>
            <a:endParaRPr sz="1400" b="1" i="0" u="none" strike="noStrike" cap="none">
              <a:solidFill>
                <a:srgbClr val="FFFFFF"/>
              </a:solidFill>
              <a:latin typeface="Century Schoolbook"/>
              <a:ea typeface="Century Schoolbook"/>
              <a:cs typeface="Century Schoolbook"/>
              <a:sym typeface="Century Schoolbook"/>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46"/>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2"/>
              </a:buClr>
              <a:buSzPts val="3000"/>
              <a:buFont typeface="Century Schoolbook"/>
              <a:buNone/>
            </a:pPr>
            <a:r>
              <a:rPr lang="en-US"/>
              <a:t>Default Methods</a:t>
            </a:r>
            <a:r>
              <a:rPr lang="en-US" sz="3200"/>
              <a:t> </a:t>
            </a:r>
            <a:r>
              <a:rPr lang="en-US" sz="2000"/>
              <a:t>(cont.)</a:t>
            </a:r>
            <a:endParaRPr/>
          </a:p>
        </p:txBody>
      </p:sp>
      <p:sp>
        <p:nvSpPr>
          <p:cNvPr id="561" name="Google Shape;561;p46"/>
          <p:cNvSpPr txBox="1">
            <a:spLocks noGrp="1"/>
          </p:cNvSpPr>
          <p:nvPr>
            <p:ph type="body" idx="1"/>
          </p:nvPr>
        </p:nvSpPr>
        <p:spPr>
          <a:xfrm>
            <a:off x="457200" y="1600200"/>
            <a:ext cx="7848600" cy="4873752"/>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1680"/>
              <a:buChar char="?"/>
            </a:pPr>
            <a:r>
              <a:rPr lang="en-US"/>
              <a:t>Look at this interface and imagine that it is part of e.g. an open source API which many applications are using internally:</a:t>
            </a:r>
            <a:endParaRPr/>
          </a:p>
          <a:p>
            <a:pPr marL="274320" lvl="0" indent="-167640" algn="l" rtl="0">
              <a:spcBef>
                <a:spcPts val="600"/>
              </a:spcBef>
              <a:spcAft>
                <a:spcPts val="0"/>
              </a:spcAft>
              <a:buSzPts val="1680"/>
              <a:buNone/>
            </a:pPr>
            <a:endParaRPr/>
          </a:p>
          <a:p>
            <a:pPr marL="274320" lvl="0" indent="-167640" algn="l" rtl="0">
              <a:spcBef>
                <a:spcPts val="600"/>
              </a:spcBef>
              <a:spcAft>
                <a:spcPts val="0"/>
              </a:spcAft>
              <a:buSzPts val="1680"/>
              <a:buNone/>
            </a:pPr>
            <a:endParaRPr/>
          </a:p>
          <a:p>
            <a:pPr marL="274320" lvl="0" indent="-167640" algn="l" rtl="0">
              <a:spcBef>
                <a:spcPts val="600"/>
              </a:spcBef>
              <a:spcAft>
                <a:spcPts val="0"/>
              </a:spcAft>
              <a:buSzPts val="1680"/>
              <a:buNone/>
            </a:pPr>
            <a:endParaRPr/>
          </a:p>
          <a:p>
            <a:pPr marL="274320" lvl="0" indent="-274320" algn="l" rtl="0">
              <a:spcBef>
                <a:spcPts val="600"/>
              </a:spcBef>
              <a:spcAft>
                <a:spcPts val="0"/>
              </a:spcAft>
              <a:buSzPts val="1680"/>
              <a:buChar char="?"/>
            </a:pPr>
            <a:r>
              <a:rPr lang="en-US"/>
              <a:t>Now imagine that a project uses this API and has implemented the </a:t>
            </a:r>
            <a:r>
              <a:rPr lang="en-US">
                <a:solidFill>
                  <a:srgbClr val="E65C01"/>
                </a:solidFill>
              </a:rPr>
              <a:t>ResourceLoader</a:t>
            </a:r>
            <a:r>
              <a:rPr lang="en-US"/>
              <a:t> interface like this:</a:t>
            </a:r>
            <a:endParaRPr/>
          </a:p>
        </p:txBody>
      </p:sp>
      <p:sp>
        <p:nvSpPr>
          <p:cNvPr id="562" name="Google Shape;562;p46"/>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rgbClr val="FFFFFF"/>
                </a:solidFill>
                <a:latin typeface="Century Schoolbook"/>
                <a:ea typeface="Century Schoolbook"/>
                <a:cs typeface="Century Schoolbook"/>
                <a:sym typeface="Century Schoolbook"/>
              </a:rPr>
              <a:t>45</a:t>
            </a:fld>
            <a:endParaRPr sz="1400" b="1" i="0" u="none" strike="noStrike" cap="none">
              <a:solidFill>
                <a:srgbClr val="FFFFFF"/>
              </a:solidFill>
              <a:latin typeface="Century Schoolbook"/>
              <a:ea typeface="Century Schoolbook"/>
              <a:cs typeface="Century Schoolbook"/>
              <a:sym typeface="Century Schoolbook"/>
            </a:endParaRPr>
          </a:p>
        </p:txBody>
      </p:sp>
      <p:pic>
        <p:nvPicPr>
          <p:cNvPr id="563" name="Google Shape;563;p46"/>
          <p:cNvPicPr preferRelativeResize="0"/>
          <p:nvPr/>
        </p:nvPicPr>
        <p:blipFill rotWithShape="1">
          <a:blip r:embed="rId3">
            <a:alphaModFix/>
          </a:blip>
          <a:srcRect/>
          <a:stretch/>
        </p:blipFill>
        <p:spPr>
          <a:xfrm>
            <a:off x="838200" y="2743200"/>
            <a:ext cx="7086600" cy="1443038"/>
          </a:xfrm>
          <a:prstGeom prst="rect">
            <a:avLst/>
          </a:prstGeom>
          <a:noFill/>
          <a:ln>
            <a:noFill/>
          </a:ln>
        </p:spPr>
      </p:pic>
      <p:pic>
        <p:nvPicPr>
          <p:cNvPr id="564" name="Google Shape;564;p46"/>
          <p:cNvPicPr preferRelativeResize="0"/>
          <p:nvPr/>
        </p:nvPicPr>
        <p:blipFill rotWithShape="1">
          <a:blip r:embed="rId4">
            <a:alphaModFix/>
          </a:blip>
          <a:srcRect/>
          <a:stretch/>
        </p:blipFill>
        <p:spPr>
          <a:xfrm>
            <a:off x="838200" y="4956048"/>
            <a:ext cx="7086600" cy="190195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3"/>
                                        </p:tgtEl>
                                        <p:attrNameLst>
                                          <p:attrName>style.visibility</p:attrName>
                                        </p:attrNameLst>
                                      </p:cBhvr>
                                      <p:to>
                                        <p:strVal val="visible"/>
                                      </p:to>
                                    </p:set>
                                    <p:animEffect transition="in" filter="fade">
                                      <p:cBhvr>
                                        <p:cTn id="7" dur="500"/>
                                        <p:tgtEl>
                                          <p:spTgt spid="56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4"/>
                                        </p:tgtEl>
                                        <p:attrNameLst>
                                          <p:attrName>style.visibility</p:attrName>
                                        </p:attrNameLst>
                                      </p:cBhvr>
                                      <p:to>
                                        <p:strVal val="visible"/>
                                      </p:to>
                                    </p:set>
                                    <p:animEffect transition="in" filter="fade">
                                      <p:cBhvr>
                                        <p:cTn id="12" dur="500"/>
                                        <p:tgtEl>
                                          <p:spTgt spid="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47"/>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2"/>
              </a:buClr>
              <a:buSzPts val="3000"/>
              <a:buFont typeface="Century Schoolbook"/>
              <a:buNone/>
            </a:pPr>
            <a:r>
              <a:rPr lang="en-US"/>
              <a:t>Default Methods </a:t>
            </a:r>
            <a:r>
              <a:rPr lang="en-US" sz="2000"/>
              <a:t>(cont.)</a:t>
            </a:r>
            <a:endParaRPr/>
          </a:p>
        </p:txBody>
      </p:sp>
      <p:sp>
        <p:nvSpPr>
          <p:cNvPr id="571" name="Google Shape;571;p47"/>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rgbClr val="FFFFFF"/>
                </a:solidFill>
                <a:latin typeface="Century Schoolbook"/>
                <a:ea typeface="Century Schoolbook"/>
                <a:cs typeface="Century Schoolbook"/>
                <a:sym typeface="Century Schoolbook"/>
              </a:rPr>
              <a:t>46</a:t>
            </a:fld>
            <a:endParaRPr sz="1400" b="1" i="0" u="none" strike="noStrike" cap="none">
              <a:solidFill>
                <a:srgbClr val="FFFFFF"/>
              </a:solidFill>
              <a:latin typeface="Century Schoolbook"/>
              <a:ea typeface="Century Schoolbook"/>
              <a:cs typeface="Century Schoolbook"/>
              <a:sym typeface="Century Schoolbook"/>
            </a:endParaRPr>
          </a:p>
        </p:txBody>
      </p:sp>
      <p:sp>
        <p:nvSpPr>
          <p:cNvPr id="572" name="Google Shape;572;p47"/>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1680"/>
              <a:buChar char="?"/>
            </a:pPr>
            <a:r>
              <a:rPr lang="en-US">
                <a:solidFill>
                  <a:srgbClr val="000000"/>
                </a:solidFill>
                <a:latin typeface="Century Schoolbook"/>
                <a:ea typeface="Century Schoolbook"/>
                <a:cs typeface="Century Schoolbook"/>
                <a:sym typeface="Century Schoolbook"/>
              </a:rPr>
              <a:t>If the developer of the API wants to </a:t>
            </a:r>
            <a:r>
              <a:rPr lang="en-US">
                <a:solidFill>
                  <a:srgbClr val="E65C01"/>
                </a:solidFill>
                <a:latin typeface="Century Schoolbook"/>
                <a:ea typeface="Century Schoolbook"/>
                <a:cs typeface="Century Schoolbook"/>
                <a:sym typeface="Century Schoolbook"/>
              </a:rPr>
              <a:t>add one more method </a:t>
            </a:r>
            <a:r>
              <a:rPr lang="en-US">
                <a:solidFill>
                  <a:srgbClr val="000000"/>
                </a:solidFill>
                <a:latin typeface="Century Schoolbook"/>
                <a:ea typeface="Century Schoolbook"/>
                <a:cs typeface="Century Schoolbook"/>
                <a:sym typeface="Century Schoolbook"/>
              </a:rPr>
              <a:t>to the ResourceLoader interface, then the </a:t>
            </a:r>
            <a:r>
              <a:rPr lang="en-US">
                <a:solidFill>
                  <a:srgbClr val="E65C01"/>
                </a:solidFill>
                <a:latin typeface="Century Schoolbook"/>
                <a:ea typeface="Century Schoolbook"/>
                <a:cs typeface="Century Schoolbook"/>
                <a:sym typeface="Century Schoolbook"/>
              </a:rPr>
              <a:t>FileLoader class will be broken </a:t>
            </a:r>
            <a:r>
              <a:rPr lang="en-US">
                <a:solidFill>
                  <a:srgbClr val="000000"/>
                </a:solidFill>
                <a:latin typeface="Century Schoolbook"/>
                <a:ea typeface="Century Schoolbook"/>
                <a:cs typeface="Century Schoolbook"/>
                <a:sym typeface="Century Schoolbook"/>
              </a:rPr>
              <a:t>when that project upgrades to the new version of the API.</a:t>
            </a:r>
            <a:r>
              <a:rPr lang="en-US">
                <a:latin typeface="Century Schoolbook"/>
                <a:ea typeface="Century Schoolbook"/>
                <a:cs typeface="Century Schoolbook"/>
                <a:sym typeface="Century Schoolbook"/>
              </a:rPr>
              <a:t> </a:t>
            </a:r>
            <a:endParaRPr/>
          </a:p>
          <a:p>
            <a:pPr marL="274320" lvl="0" indent="-274320" algn="l" rtl="0">
              <a:spcBef>
                <a:spcPts val="600"/>
              </a:spcBef>
              <a:spcAft>
                <a:spcPts val="0"/>
              </a:spcAft>
              <a:buSzPts val="1680"/>
              <a:buChar char="?"/>
            </a:pPr>
            <a:r>
              <a:rPr lang="en-US"/>
              <a:t>To alleviate this Java interface evolution problem, </a:t>
            </a:r>
            <a:r>
              <a:rPr lang="en-US">
                <a:solidFill>
                  <a:srgbClr val="E65C01"/>
                </a:solidFill>
              </a:rPr>
              <a:t>You mark a method in an interface as a default method </a:t>
            </a:r>
            <a:r>
              <a:rPr lang="en-US"/>
              <a:t>using the default keyword.</a:t>
            </a:r>
            <a:endParaRPr/>
          </a:p>
          <a:p>
            <a:pPr marL="274320" lvl="0" indent="-274320" algn="l" rtl="0">
              <a:spcBef>
                <a:spcPts val="600"/>
              </a:spcBef>
              <a:spcAft>
                <a:spcPts val="0"/>
              </a:spcAft>
              <a:buSzPts val="1680"/>
              <a:buChar char="?"/>
            </a:pPr>
            <a:r>
              <a:rPr lang="en-US"/>
              <a:t>An </a:t>
            </a:r>
            <a:r>
              <a:rPr lang="en-US">
                <a:solidFill>
                  <a:srgbClr val="E65C01"/>
                </a:solidFill>
              </a:rPr>
              <a:t>interface default method </a:t>
            </a:r>
            <a:r>
              <a:rPr lang="en-US"/>
              <a:t>can contain a default implementation of that method. </a:t>
            </a:r>
            <a:endParaRPr/>
          </a:p>
        </p:txBody>
      </p:sp>
      <p:pic>
        <p:nvPicPr>
          <p:cNvPr id="573" name="Google Shape;573;p47"/>
          <p:cNvPicPr preferRelativeResize="0"/>
          <p:nvPr/>
        </p:nvPicPr>
        <p:blipFill rotWithShape="1">
          <a:blip r:embed="rId3">
            <a:alphaModFix/>
          </a:blip>
          <a:srcRect/>
          <a:stretch/>
        </p:blipFill>
        <p:spPr>
          <a:xfrm>
            <a:off x="609600" y="5105400"/>
            <a:ext cx="7315199" cy="1752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2">
                                            <p:txEl>
                                              <p:pRg st="0" end="0"/>
                                            </p:txEl>
                                          </p:spTgt>
                                        </p:tgtEl>
                                        <p:attrNameLst>
                                          <p:attrName>style.visibility</p:attrName>
                                        </p:attrNameLst>
                                      </p:cBhvr>
                                      <p:to>
                                        <p:strVal val="visible"/>
                                      </p:to>
                                    </p:set>
                                    <p:animEffect transition="in" filter="fade">
                                      <p:cBhvr>
                                        <p:cTn id="7" dur="500"/>
                                        <p:tgtEl>
                                          <p:spTgt spid="5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2">
                                            <p:txEl>
                                              <p:pRg st="1" end="1"/>
                                            </p:txEl>
                                          </p:spTgt>
                                        </p:tgtEl>
                                        <p:attrNameLst>
                                          <p:attrName>style.visibility</p:attrName>
                                        </p:attrNameLst>
                                      </p:cBhvr>
                                      <p:to>
                                        <p:strVal val="visible"/>
                                      </p:to>
                                    </p:set>
                                    <p:animEffect transition="in" filter="fade">
                                      <p:cBhvr>
                                        <p:cTn id="12" dur="500"/>
                                        <p:tgtEl>
                                          <p:spTgt spid="57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72">
                                            <p:txEl>
                                              <p:pRg st="2" end="2"/>
                                            </p:txEl>
                                          </p:spTgt>
                                        </p:tgtEl>
                                        <p:attrNameLst>
                                          <p:attrName>style.visibility</p:attrName>
                                        </p:attrNameLst>
                                      </p:cBhvr>
                                      <p:to>
                                        <p:strVal val="visible"/>
                                      </p:to>
                                    </p:set>
                                    <p:animEffect transition="in" filter="fade">
                                      <p:cBhvr>
                                        <p:cTn id="17" dur="500"/>
                                        <p:tgtEl>
                                          <p:spTgt spid="57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73"/>
                                        </p:tgtEl>
                                        <p:attrNameLst>
                                          <p:attrName>style.visibility</p:attrName>
                                        </p:attrNameLst>
                                      </p:cBhvr>
                                      <p:to>
                                        <p:strVal val="visible"/>
                                      </p:to>
                                    </p:set>
                                    <p:animEffect transition="in" filter="fade">
                                      <p:cBhvr>
                                        <p:cTn id="22" dur="500"/>
                                        <p:tgtEl>
                                          <p:spTgt spid="5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48"/>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2"/>
              </a:buClr>
              <a:buSzPts val="3000"/>
              <a:buFont typeface="Century Schoolbook"/>
              <a:buNone/>
            </a:pPr>
            <a:r>
              <a:rPr lang="en-US"/>
              <a:t>Interface's Methods Example</a:t>
            </a:r>
            <a:endParaRPr/>
          </a:p>
        </p:txBody>
      </p:sp>
      <p:sp>
        <p:nvSpPr>
          <p:cNvPr id="579" name="Google Shape;579;p48"/>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rgbClr val="FFFFFF"/>
                </a:solidFill>
                <a:latin typeface="Century Schoolbook"/>
                <a:ea typeface="Century Schoolbook"/>
                <a:cs typeface="Century Schoolbook"/>
                <a:sym typeface="Century Schoolbook"/>
              </a:rPr>
              <a:t>47</a:t>
            </a:fld>
            <a:endParaRPr sz="1400" b="1" i="0" u="none" strike="noStrike" cap="none">
              <a:solidFill>
                <a:srgbClr val="FFFFFF"/>
              </a:solidFill>
              <a:latin typeface="Century Schoolbook"/>
              <a:ea typeface="Century Schoolbook"/>
              <a:cs typeface="Century Schoolbook"/>
              <a:sym typeface="Century Schoolbook"/>
            </a:endParaRPr>
          </a:p>
        </p:txBody>
      </p:sp>
      <p:pic>
        <p:nvPicPr>
          <p:cNvPr id="580" name="Google Shape;580;p48" descr="A screenshot of a cell phone&#10;&#10;Description automatically generated"/>
          <p:cNvPicPr preferRelativeResize="0">
            <a:picLocks noGrp="1"/>
          </p:cNvPicPr>
          <p:nvPr>
            <p:ph type="body" idx="1"/>
          </p:nvPr>
        </p:nvPicPr>
        <p:blipFill rotWithShape="1">
          <a:blip r:embed="rId3">
            <a:alphaModFix/>
          </a:blip>
          <a:srcRect/>
          <a:stretch/>
        </p:blipFill>
        <p:spPr>
          <a:xfrm>
            <a:off x="532777" y="2209800"/>
            <a:ext cx="7596239" cy="3524250"/>
          </a:xfrm>
          <a:prstGeom prst="rect">
            <a:avLst/>
          </a:prstGeom>
          <a:noFill/>
          <a:ln>
            <a:noFill/>
          </a:ln>
        </p:spPr>
      </p:pic>
      <p:pic>
        <p:nvPicPr>
          <p:cNvPr id="581" name="Google Shape;581;p48" descr="A screenshot of a cell phone&#10;&#10;Description automatically generated"/>
          <p:cNvPicPr preferRelativeResize="0"/>
          <p:nvPr/>
        </p:nvPicPr>
        <p:blipFill rotWithShape="1">
          <a:blip r:embed="rId4">
            <a:alphaModFix/>
          </a:blip>
          <a:srcRect/>
          <a:stretch/>
        </p:blipFill>
        <p:spPr>
          <a:xfrm>
            <a:off x="532777" y="2176530"/>
            <a:ext cx="7849223" cy="35242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49"/>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2"/>
              </a:buClr>
              <a:buSzPts val="3000"/>
              <a:buFont typeface="Century Schoolbook"/>
              <a:buNone/>
            </a:pPr>
            <a:r>
              <a:rPr lang="en-US"/>
              <a:t>Interface's Methods Example </a:t>
            </a:r>
            <a:r>
              <a:rPr lang="en-US" sz="2000"/>
              <a:t>(cont.)</a:t>
            </a:r>
            <a:endParaRPr/>
          </a:p>
        </p:txBody>
      </p:sp>
      <p:pic>
        <p:nvPicPr>
          <p:cNvPr id="587" name="Google Shape;587;p49" descr="A screenshot of a social media post&#10;&#10;Description automatically generated"/>
          <p:cNvPicPr preferRelativeResize="0">
            <a:picLocks noGrp="1"/>
          </p:cNvPicPr>
          <p:nvPr>
            <p:ph type="body" idx="1"/>
          </p:nvPr>
        </p:nvPicPr>
        <p:blipFill rotWithShape="1">
          <a:blip r:embed="rId3">
            <a:alphaModFix/>
          </a:blip>
          <a:srcRect/>
          <a:stretch/>
        </p:blipFill>
        <p:spPr>
          <a:xfrm>
            <a:off x="609600" y="1586744"/>
            <a:ext cx="7315200" cy="4996618"/>
          </a:xfrm>
          <a:prstGeom prst="rect">
            <a:avLst/>
          </a:prstGeom>
          <a:noFill/>
          <a:ln>
            <a:noFill/>
          </a:ln>
        </p:spPr>
      </p:pic>
      <p:sp>
        <p:nvSpPr>
          <p:cNvPr id="588" name="Google Shape;588;p49"/>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rgbClr val="FFFFFF"/>
                </a:solidFill>
                <a:latin typeface="Century Schoolbook"/>
                <a:ea typeface="Century Schoolbook"/>
                <a:cs typeface="Century Schoolbook"/>
                <a:sym typeface="Century Schoolbook"/>
              </a:rPr>
              <a:t>48</a:t>
            </a:fld>
            <a:endParaRPr sz="1400" b="1" i="0" u="none" strike="noStrike" cap="none">
              <a:solidFill>
                <a:srgbClr val="FFFFFF"/>
              </a:solidFill>
              <a:latin typeface="Century Schoolbook"/>
              <a:ea typeface="Century Schoolbook"/>
              <a:cs typeface="Century Schoolbook"/>
              <a:sym typeface="Century Schoolbook"/>
            </a:endParaRPr>
          </a:p>
        </p:txBody>
      </p:sp>
      <p:sp>
        <p:nvSpPr>
          <p:cNvPr id="589" name="Google Shape;589;p49"/>
          <p:cNvSpPr txBox="1"/>
          <p:nvPr/>
        </p:nvSpPr>
        <p:spPr>
          <a:xfrm rot="1494636">
            <a:off x="5693925" y="2924761"/>
            <a:ext cx="3352800" cy="120032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E65C01"/>
              </a:buClr>
              <a:buSzPts val="1800"/>
              <a:buFont typeface="Century Schoolbook"/>
              <a:buNone/>
            </a:pPr>
            <a:r>
              <a:rPr lang="en-US" sz="1800" b="0" i="0" u="sng" strike="noStrike" cap="none">
                <a:solidFill>
                  <a:srgbClr val="E65C01"/>
                </a:solidFill>
                <a:latin typeface="Century Schoolbook"/>
                <a:ea typeface="Century Schoolbook"/>
                <a:cs typeface="Century Schoolbook"/>
                <a:sym typeface="Century Schoolbook"/>
              </a:rPr>
              <a:t>Output</a:t>
            </a:r>
            <a:endParaRPr sz="1800" b="0" i="0" u="none" strike="noStrike" cap="none">
              <a:solidFill>
                <a:srgbClr val="E65C01"/>
              </a:solidFill>
              <a:latin typeface="Century Schoolbook"/>
              <a:ea typeface="Century Schoolbook"/>
              <a:cs typeface="Century Schoolbook"/>
              <a:sym typeface="Century Schoolbook"/>
            </a:endParaRPr>
          </a:p>
          <a:p>
            <a:pPr marL="0" marR="0" lvl="0" indent="0" algn="ctr" rtl="0">
              <a:spcBef>
                <a:spcPts val="0"/>
              </a:spcBef>
              <a:spcAft>
                <a:spcPts val="0"/>
              </a:spcAft>
              <a:buClr>
                <a:srgbClr val="414751"/>
              </a:buClr>
              <a:buSzPts val="1800"/>
              <a:buFont typeface="Century Schoolbook"/>
              <a:buNone/>
            </a:pPr>
            <a:r>
              <a:rPr lang="en-US" sz="1800" b="0" i="0" u="none" strike="noStrike" cap="none">
                <a:solidFill>
                  <a:srgbClr val="414751"/>
                </a:solidFill>
                <a:latin typeface="Century Schoolbook"/>
                <a:ea typeface="Century Schoolbook"/>
                <a:cs typeface="Century Schoolbook"/>
                <a:sym typeface="Century Schoolbook"/>
              </a:rPr>
              <a:t>16</a:t>
            </a:r>
            <a:endParaRPr sz="1800">
              <a:solidFill>
                <a:schemeClr val="dk1"/>
              </a:solidFill>
              <a:latin typeface="Century Schoolbook"/>
              <a:ea typeface="Century Schoolbook"/>
              <a:cs typeface="Century Schoolbook"/>
              <a:sym typeface="Century Schoolbook"/>
            </a:endParaRPr>
          </a:p>
          <a:p>
            <a:pPr marL="0" marR="0" lvl="0" indent="0" algn="ctr" rtl="0">
              <a:spcBef>
                <a:spcPts val="0"/>
              </a:spcBef>
              <a:spcAft>
                <a:spcPts val="0"/>
              </a:spcAft>
              <a:buClr>
                <a:srgbClr val="414751"/>
              </a:buClr>
              <a:buSzPts val="1800"/>
              <a:buFont typeface="Century Schoolbook"/>
              <a:buNone/>
            </a:pPr>
            <a:r>
              <a:rPr lang="en-US" sz="1800" b="0" i="0" u="none" strike="noStrike" cap="none">
                <a:solidFill>
                  <a:srgbClr val="414751"/>
                </a:solidFill>
                <a:latin typeface="Century Schoolbook"/>
                <a:ea typeface="Century Schoolbook"/>
                <a:cs typeface="Century Schoolbook"/>
                <a:sym typeface="Century Schoolbook"/>
              </a:rPr>
              <a:t>Default Method Executed</a:t>
            </a:r>
            <a:endParaRPr sz="1800">
              <a:solidFill>
                <a:schemeClr val="dk1"/>
              </a:solidFill>
              <a:latin typeface="Century Schoolbook"/>
              <a:ea typeface="Century Schoolbook"/>
              <a:cs typeface="Century Schoolbook"/>
              <a:sym typeface="Century Schoolbook"/>
            </a:endParaRPr>
          </a:p>
          <a:p>
            <a:pPr marL="0" marR="0" lvl="0" indent="0" algn="ctr" rtl="0">
              <a:spcBef>
                <a:spcPts val="0"/>
              </a:spcBef>
              <a:spcAft>
                <a:spcPts val="0"/>
              </a:spcAft>
              <a:buClr>
                <a:schemeClr val="dk1"/>
              </a:buClr>
              <a:buSzPts val="1800"/>
              <a:buFont typeface="Century Schoolbook"/>
              <a:buNone/>
            </a:pPr>
            <a:endParaRPr sz="1800" b="0" i="0" u="none" strike="noStrike" cap="none">
              <a:solidFill>
                <a:schemeClr val="dk1"/>
              </a:solidFill>
              <a:latin typeface="Century Schoolbook"/>
              <a:ea typeface="Century Schoolbook"/>
              <a:cs typeface="Century Schoolbook"/>
              <a:sym typeface="Century Schoolbook"/>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52"/>
          <p:cNvSpPr txBox="1">
            <a:spLocks noGrp="1"/>
          </p:cNvSpPr>
          <p:nvPr>
            <p:ph type="title"/>
          </p:nvPr>
        </p:nvSpPr>
        <p:spPr>
          <a:xfrm>
            <a:off x="457200" y="304800"/>
            <a:ext cx="7467600" cy="731838"/>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2"/>
              </a:buClr>
              <a:buSzPts val="3000"/>
              <a:buFont typeface="Century Schoolbook"/>
              <a:buNone/>
            </a:pPr>
            <a:r>
              <a:rPr lang="en-US"/>
              <a:t>Extending Interfaces</a:t>
            </a:r>
            <a:endParaRPr/>
          </a:p>
        </p:txBody>
      </p:sp>
      <p:sp>
        <p:nvSpPr>
          <p:cNvPr id="596" name="Google Shape;596;p52"/>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FFFFFF"/>
              </a:buClr>
              <a:buSzPts val="1400"/>
              <a:buFont typeface="Century Schoolbook"/>
              <a:buNone/>
            </a:pPr>
            <a:fld id="{00000000-1234-1234-1234-123412341234}" type="slidenum">
              <a:rPr lang="en-US"/>
              <a:t>49</a:t>
            </a:fld>
            <a:endParaRPr/>
          </a:p>
        </p:txBody>
      </p:sp>
      <p:sp>
        <p:nvSpPr>
          <p:cNvPr id="597" name="Google Shape;597;p52"/>
          <p:cNvSpPr txBox="1">
            <a:spLocks noGrp="1"/>
          </p:cNvSpPr>
          <p:nvPr>
            <p:ph type="body" idx="1"/>
          </p:nvPr>
        </p:nvSpPr>
        <p:spPr>
          <a:xfrm>
            <a:off x="457200" y="1457738"/>
            <a:ext cx="3657600" cy="4714461"/>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1260"/>
              <a:buChar char="?"/>
            </a:pPr>
            <a:r>
              <a:rPr lang="en-US" sz="1800"/>
              <a:t>You can </a:t>
            </a:r>
            <a:r>
              <a:rPr lang="en-US" sz="1800">
                <a:solidFill>
                  <a:srgbClr val="E65C01"/>
                </a:solidFill>
              </a:rPr>
              <a:t>define one interface based on another</a:t>
            </a:r>
            <a:r>
              <a:rPr lang="en-US" sz="1800"/>
              <a:t> by using the </a:t>
            </a:r>
            <a:r>
              <a:rPr lang="en-US" sz="1800">
                <a:solidFill>
                  <a:srgbClr val="E65C01"/>
                </a:solidFill>
              </a:rPr>
              <a:t>keyword extends </a:t>
            </a:r>
            <a:r>
              <a:rPr lang="en-US" sz="1800"/>
              <a:t>to identify the base interface name. so it will extend all members of the base interface.</a:t>
            </a:r>
            <a:endParaRPr/>
          </a:p>
          <a:p>
            <a:pPr marL="274320" lvl="0" indent="-167640" algn="l" rtl="0">
              <a:spcBef>
                <a:spcPts val="600"/>
              </a:spcBef>
              <a:spcAft>
                <a:spcPts val="0"/>
              </a:spcAft>
              <a:buSzPts val="1680"/>
              <a:buNone/>
            </a:pPr>
            <a:endParaRPr/>
          </a:p>
        </p:txBody>
      </p:sp>
      <p:pic>
        <p:nvPicPr>
          <p:cNvPr id="598" name="Google Shape;598;p52" descr="A screenshot of a cell phone&#10;&#10;Description automatically generated"/>
          <p:cNvPicPr preferRelativeResize="0">
            <a:picLocks noGrp="1"/>
          </p:cNvPicPr>
          <p:nvPr>
            <p:ph type="body" idx="2"/>
          </p:nvPr>
        </p:nvPicPr>
        <p:blipFill rotWithShape="1">
          <a:blip r:embed="rId3">
            <a:alphaModFix/>
          </a:blip>
          <a:srcRect/>
          <a:stretch/>
        </p:blipFill>
        <p:spPr>
          <a:xfrm>
            <a:off x="4147931" y="1295400"/>
            <a:ext cx="3981085" cy="530374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6"/>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Exception classes in java</a:t>
            </a:r>
            <a:endParaRPr/>
          </a:p>
        </p:txBody>
      </p:sp>
      <p:sp>
        <p:nvSpPr>
          <p:cNvPr id="181" name="Google Shape;181;p6"/>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680"/>
              <a:buChar char="🞆"/>
            </a:pPr>
            <a:r>
              <a:rPr lang="en-US" b="1"/>
              <a:t>Exception:</a:t>
            </a:r>
            <a:r>
              <a:rPr lang="en-US"/>
              <a:t> can be handled by </a:t>
            </a:r>
            <a:endParaRPr/>
          </a:p>
          <a:p>
            <a:pPr marL="0" lvl="0" indent="0" algn="l" rtl="0">
              <a:spcBef>
                <a:spcPts val="600"/>
              </a:spcBef>
              <a:spcAft>
                <a:spcPts val="0"/>
              </a:spcAft>
              <a:buSzPts val="1680"/>
              <a:buNone/>
            </a:pPr>
            <a:r>
              <a:rPr lang="en-US"/>
              <a:t>   the developer and recovered from.</a:t>
            </a:r>
            <a:endParaRPr/>
          </a:p>
          <a:p>
            <a:pPr marL="0" lvl="0" indent="0" algn="l" rtl="0">
              <a:spcBef>
                <a:spcPts val="600"/>
              </a:spcBef>
              <a:spcAft>
                <a:spcPts val="0"/>
              </a:spcAft>
              <a:buSzPts val="1680"/>
              <a:buNone/>
            </a:pPr>
            <a:r>
              <a:rPr lang="en-US"/>
              <a:t>   </a:t>
            </a:r>
            <a:endParaRPr/>
          </a:p>
          <a:p>
            <a:pPr marL="274320" lvl="0" indent="-274320" algn="l" rtl="0">
              <a:spcBef>
                <a:spcPts val="600"/>
              </a:spcBef>
              <a:spcAft>
                <a:spcPts val="0"/>
              </a:spcAft>
              <a:buSzPts val="1680"/>
              <a:buChar char="🞆"/>
            </a:pPr>
            <a:r>
              <a:rPr lang="en-US" b="1">
                <a:solidFill>
                  <a:schemeClr val="accent1"/>
                </a:solidFill>
              </a:rPr>
              <a:t>Examples:</a:t>
            </a:r>
            <a:endParaRPr/>
          </a:p>
          <a:p>
            <a:pPr marL="457200" lvl="0" indent="-228600" algn="l" rtl="0">
              <a:spcBef>
                <a:spcPts val="600"/>
              </a:spcBef>
              <a:spcAft>
                <a:spcPts val="0"/>
              </a:spcAft>
              <a:buSzPts val="1680"/>
              <a:buFont typeface="Century Schoolbook"/>
              <a:buAutoNum type="arabicPeriod"/>
            </a:pPr>
            <a:r>
              <a:rPr lang="en-US"/>
              <a:t> Opening a file that does not exist.</a:t>
            </a:r>
            <a:endParaRPr/>
          </a:p>
          <a:p>
            <a:pPr marL="457200" lvl="0" indent="-228600" algn="l" rtl="0">
              <a:spcBef>
                <a:spcPts val="600"/>
              </a:spcBef>
              <a:spcAft>
                <a:spcPts val="0"/>
              </a:spcAft>
              <a:buSzPts val="1680"/>
              <a:buFont typeface="Century Schoolbook"/>
              <a:buAutoNum type="arabicPeriod"/>
            </a:pPr>
            <a:r>
              <a:rPr lang="en-US"/>
              <a:t> Incorrect user input.</a:t>
            </a:r>
            <a:endParaRPr/>
          </a:p>
          <a:p>
            <a:pPr marL="457200" lvl="0" indent="-228600" algn="l" rtl="0">
              <a:spcBef>
                <a:spcPts val="600"/>
              </a:spcBef>
              <a:spcAft>
                <a:spcPts val="0"/>
              </a:spcAft>
              <a:buSzPts val="1680"/>
              <a:buFont typeface="Century Schoolbook"/>
              <a:buAutoNum type="arabicPeriod"/>
            </a:pPr>
            <a:r>
              <a:rPr lang="en-US"/>
              <a:t> Divide by 0.</a:t>
            </a:r>
            <a:endParaRPr/>
          </a:p>
          <a:p>
            <a:pPr marL="0" lvl="0" indent="0" algn="l" rtl="0">
              <a:spcBef>
                <a:spcPts val="600"/>
              </a:spcBef>
              <a:spcAft>
                <a:spcPts val="0"/>
              </a:spcAft>
              <a:buSzPts val="1680"/>
              <a:buNone/>
            </a:pPr>
            <a:endParaRPr/>
          </a:p>
          <a:p>
            <a:pPr marL="0" lvl="0" indent="0" algn="l" rtl="0">
              <a:spcBef>
                <a:spcPts val="600"/>
              </a:spcBef>
              <a:spcAft>
                <a:spcPts val="0"/>
              </a:spcAft>
              <a:buSzPts val="1680"/>
              <a:buNone/>
            </a:pPr>
            <a:r>
              <a:rPr lang="en-US"/>
              <a:t>  </a:t>
            </a:r>
            <a:endParaRPr/>
          </a:p>
        </p:txBody>
      </p:sp>
      <p:sp>
        <p:nvSpPr>
          <p:cNvPr id="182" name="Google Shape;182;p6"/>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5</a:t>
            </a:fld>
            <a:endParaRPr/>
          </a:p>
        </p:txBody>
      </p:sp>
      <p:grpSp>
        <p:nvGrpSpPr>
          <p:cNvPr id="183" name="Google Shape;183;p6"/>
          <p:cNvGrpSpPr/>
          <p:nvPr/>
        </p:nvGrpSpPr>
        <p:grpSpPr>
          <a:xfrm>
            <a:off x="4561903" y="1066800"/>
            <a:ext cx="4191000" cy="2055876"/>
            <a:chOff x="1447800" y="3276600"/>
            <a:chExt cx="5512308" cy="3352800"/>
          </a:xfrm>
        </p:grpSpPr>
        <p:sp>
          <p:nvSpPr>
            <p:cNvPr id="184" name="Google Shape;184;p6"/>
            <p:cNvSpPr/>
            <p:nvPr/>
          </p:nvSpPr>
          <p:spPr>
            <a:xfrm>
              <a:off x="3200400" y="4648200"/>
              <a:ext cx="2133600" cy="762000"/>
            </a:xfrm>
            <a:prstGeom prst="roundRect">
              <a:avLst>
                <a:gd name="adj" fmla="val 16667"/>
              </a:avLst>
            </a:prstGeom>
            <a:solidFill>
              <a:schemeClr val="l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185" name="Google Shape;185;p6"/>
            <p:cNvSpPr/>
            <p:nvPr/>
          </p:nvSpPr>
          <p:spPr>
            <a:xfrm>
              <a:off x="1447800" y="5829300"/>
              <a:ext cx="2133600" cy="762000"/>
            </a:xfrm>
            <a:prstGeom prst="roundRect">
              <a:avLst>
                <a:gd name="adj" fmla="val 16667"/>
              </a:avLst>
            </a:prstGeom>
            <a:no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186" name="Google Shape;186;p6"/>
            <p:cNvSpPr/>
            <p:nvPr/>
          </p:nvSpPr>
          <p:spPr>
            <a:xfrm>
              <a:off x="4826508" y="5867400"/>
              <a:ext cx="2133600" cy="762000"/>
            </a:xfrm>
            <a:prstGeom prst="roundRect">
              <a:avLst>
                <a:gd name="adj" fmla="val 16667"/>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187" name="Google Shape;187;p6"/>
            <p:cNvSpPr txBox="1"/>
            <p:nvPr/>
          </p:nvSpPr>
          <p:spPr>
            <a:xfrm>
              <a:off x="3365373" y="4740548"/>
              <a:ext cx="1956054" cy="3780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dk1"/>
                  </a:solidFill>
                  <a:latin typeface="Century Schoolbook"/>
                  <a:ea typeface="Century Schoolbook"/>
                  <a:cs typeface="Century Schoolbook"/>
                  <a:sym typeface="Century Schoolbook"/>
                </a:rPr>
                <a:t>Throwable</a:t>
              </a:r>
              <a:endParaRPr/>
            </a:p>
          </p:txBody>
        </p:sp>
        <p:sp>
          <p:nvSpPr>
            <p:cNvPr id="188" name="Google Shape;188;p6"/>
            <p:cNvSpPr txBox="1"/>
            <p:nvPr/>
          </p:nvSpPr>
          <p:spPr>
            <a:xfrm>
              <a:off x="1577531" y="5936902"/>
              <a:ext cx="1956054" cy="6023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dk1"/>
                  </a:solidFill>
                  <a:latin typeface="Century Schoolbook"/>
                  <a:ea typeface="Century Schoolbook"/>
                  <a:cs typeface="Century Schoolbook"/>
                  <a:sym typeface="Century Schoolbook"/>
                </a:rPr>
                <a:t>Error</a:t>
              </a:r>
              <a:endParaRPr/>
            </a:p>
          </p:txBody>
        </p:sp>
        <p:sp>
          <p:nvSpPr>
            <p:cNvPr id="189" name="Google Shape;189;p6"/>
            <p:cNvSpPr txBox="1"/>
            <p:nvPr/>
          </p:nvSpPr>
          <p:spPr>
            <a:xfrm>
              <a:off x="4955632" y="5886267"/>
              <a:ext cx="1956054" cy="6023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dk1"/>
                  </a:solidFill>
                  <a:latin typeface="Century Schoolbook"/>
                  <a:ea typeface="Century Schoolbook"/>
                  <a:cs typeface="Century Schoolbook"/>
                  <a:sym typeface="Century Schoolbook"/>
                </a:rPr>
                <a:t>Exception</a:t>
              </a:r>
              <a:endParaRPr/>
            </a:p>
          </p:txBody>
        </p:sp>
        <p:sp>
          <p:nvSpPr>
            <p:cNvPr id="190" name="Google Shape;190;p6"/>
            <p:cNvSpPr/>
            <p:nvPr/>
          </p:nvSpPr>
          <p:spPr>
            <a:xfrm>
              <a:off x="3200400" y="3276600"/>
              <a:ext cx="2133600" cy="762000"/>
            </a:xfrm>
            <a:prstGeom prst="roundRect">
              <a:avLst>
                <a:gd name="adj" fmla="val 16667"/>
              </a:avLst>
            </a:prstGeom>
            <a:solidFill>
              <a:schemeClr val="l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191" name="Google Shape;191;p6"/>
            <p:cNvSpPr txBox="1"/>
            <p:nvPr/>
          </p:nvSpPr>
          <p:spPr>
            <a:xfrm>
              <a:off x="3301746" y="3368947"/>
              <a:ext cx="1956054" cy="3780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dk1"/>
                  </a:solidFill>
                  <a:latin typeface="Century Schoolbook"/>
                  <a:ea typeface="Century Schoolbook"/>
                  <a:cs typeface="Century Schoolbook"/>
                  <a:sym typeface="Century Schoolbook"/>
                </a:rPr>
                <a:t>Object</a:t>
              </a:r>
              <a:endParaRPr/>
            </a:p>
          </p:txBody>
        </p:sp>
        <p:cxnSp>
          <p:nvCxnSpPr>
            <p:cNvPr id="192" name="Google Shape;192;p6"/>
            <p:cNvCxnSpPr>
              <a:stCxn id="184" idx="0"/>
              <a:endCxn id="190" idx="2"/>
            </p:cNvCxnSpPr>
            <p:nvPr/>
          </p:nvCxnSpPr>
          <p:spPr>
            <a:xfrm rot="10800000">
              <a:off x="4267200" y="4038600"/>
              <a:ext cx="0" cy="609600"/>
            </a:xfrm>
            <a:prstGeom prst="straightConnector1">
              <a:avLst/>
            </a:prstGeom>
            <a:noFill/>
            <a:ln w="38100" cap="flat" cmpd="sng">
              <a:solidFill>
                <a:srgbClr val="244582"/>
              </a:solidFill>
              <a:prstDash val="solid"/>
              <a:round/>
              <a:headEnd type="none" w="sm" len="sm"/>
              <a:tailEnd type="triangle" w="med" len="med"/>
            </a:ln>
          </p:spPr>
        </p:cxnSp>
        <p:cxnSp>
          <p:nvCxnSpPr>
            <p:cNvPr id="193" name="Google Shape;193;p6"/>
            <p:cNvCxnSpPr/>
            <p:nvPr/>
          </p:nvCxnSpPr>
          <p:spPr>
            <a:xfrm rot="10800000" flipH="1">
              <a:off x="2895600" y="5410200"/>
              <a:ext cx="406146" cy="419100"/>
            </a:xfrm>
            <a:prstGeom prst="straightConnector1">
              <a:avLst/>
            </a:prstGeom>
            <a:noFill/>
            <a:ln w="38100" cap="flat" cmpd="sng">
              <a:solidFill>
                <a:srgbClr val="244582"/>
              </a:solidFill>
              <a:prstDash val="solid"/>
              <a:round/>
              <a:headEnd type="none" w="sm" len="sm"/>
              <a:tailEnd type="triangle" w="med" len="med"/>
            </a:ln>
          </p:spPr>
        </p:cxnSp>
        <p:cxnSp>
          <p:nvCxnSpPr>
            <p:cNvPr id="194" name="Google Shape;194;p6"/>
            <p:cNvCxnSpPr/>
            <p:nvPr/>
          </p:nvCxnSpPr>
          <p:spPr>
            <a:xfrm rot="10800000">
              <a:off x="5105400" y="5410200"/>
              <a:ext cx="381000" cy="457200"/>
            </a:xfrm>
            <a:prstGeom prst="straightConnector1">
              <a:avLst/>
            </a:prstGeom>
            <a:noFill/>
            <a:ln w="38100" cap="flat" cmpd="sng">
              <a:solidFill>
                <a:srgbClr val="244582"/>
              </a:solidFill>
              <a:prstDash val="solid"/>
              <a:round/>
              <a:headEnd type="none" w="sm" len="sm"/>
              <a:tailEnd type="triangle" w="med" len="med"/>
            </a:ln>
          </p:spPr>
        </p:cxn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53"/>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2"/>
              </a:buClr>
              <a:buSzPts val="3000"/>
              <a:buFont typeface="Century Schoolbook"/>
              <a:buNone/>
            </a:pPr>
            <a:r>
              <a:rPr lang="en-US"/>
              <a:t>Interfaces Multiple Inheritance</a:t>
            </a:r>
            <a:endParaRPr/>
          </a:p>
        </p:txBody>
      </p:sp>
      <p:sp>
        <p:nvSpPr>
          <p:cNvPr id="604" name="Google Shape;604;p53"/>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1260"/>
              <a:buChar char="?"/>
            </a:pPr>
            <a:r>
              <a:rPr lang="en-US" sz="1800"/>
              <a:t>A Java class can only extend one parent class. Multiple inheritance is not allowed in Java. Interfaces are not classes, however, and an interface can extend more than one parent interface.</a:t>
            </a:r>
            <a:endParaRPr/>
          </a:p>
        </p:txBody>
      </p:sp>
      <p:sp>
        <p:nvSpPr>
          <p:cNvPr id="605" name="Google Shape;605;p53"/>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rgbClr val="FFFFFF"/>
                </a:solidFill>
                <a:latin typeface="Century Schoolbook"/>
                <a:ea typeface="Century Schoolbook"/>
                <a:cs typeface="Century Schoolbook"/>
                <a:sym typeface="Century Schoolbook"/>
              </a:rPr>
              <a:t>50</a:t>
            </a:fld>
            <a:endParaRPr sz="1400" b="1" i="0" u="none" strike="noStrike" cap="none">
              <a:solidFill>
                <a:srgbClr val="FFFFFF"/>
              </a:solidFill>
              <a:latin typeface="Century Schoolbook"/>
              <a:ea typeface="Century Schoolbook"/>
              <a:cs typeface="Century Schoolbook"/>
              <a:sym typeface="Century Schoolbook"/>
            </a:endParaRPr>
          </a:p>
        </p:txBody>
      </p:sp>
      <p:pic>
        <p:nvPicPr>
          <p:cNvPr id="606" name="Google Shape;606;p53" descr="A picture containing clock&#10;&#10;Description automatically generated"/>
          <p:cNvPicPr preferRelativeResize="0"/>
          <p:nvPr/>
        </p:nvPicPr>
        <p:blipFill rotWithShape="1">
          <a:blip r:embed="rId3">
            <a:alphaModFix/>
          </a:blip>
          <a:srcRect/>
          <a:stretch/>
        </p:blipFill>
        <p:spPr>
          <a:xfrm>
            <a:off x="608579" y="2743200"/>
            <a:ext cx="7316221" cy="2248214"/>
          </a:xfrm>
          <a:prstGeom prst="rect">
            <a:avLst/>
          </a:prstGeom>
          <a:noFill/>
          <a:ln>
            <a:noFill/>
          </a:ln>
        </p:spPr>
      </p:pic>
      <p:pic>
        <p:nvPicPr>
          <p:cNvPr id="607" name="Google Shape;607;p53" descr="A screenshot of a cell phone&#10;&#10;Description automatically generated"/>
          <p:cNvPicPr preferRelativeResize="0"/>
          <p:nvPr/>
        </p:nvPicPr>
        <p:blipFill rotWithShape="1">
          <a:blip r:embed="rId4">
            <a:alphaModFix/>
          </a:blip>
          <a:srcRect/>
          <a:stretch/>
        </p:blipFill>
        <p:spPr>
          <a:xfrm>
            <a:off x="288750" y="4922838"/>
            <a:ext cx="7840266" cy="1325562"/>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54"/>
          <p:cNvSpPr txBox="1">
            <a:spLocks noGrp="1"/>
          </p:cNvSpPr>
          <p:nvPr>
            <p:ph type="title"/>
          </p:nvPr>
        </p:nvSpPr>
        <p:spPr>
          <a:xfrm>
            <a:off x="457200" y="304800"/>
            <a:ext cx="7467600" cy="731838"/>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2"/>
              </a:buClr>
              <a:buSzPts val="3000"/>
              <a:buFont typeface="Century Schoolbook"/>
              <a:buNone/>
            </a:pPr>
            <a:r>
              <a:rPr lang="en-US"/>
              <a:t>A Partial Interface Implementation</a:t>
            </a:r>
            <a:endParaRPr/>
          </a:p>
        </p:txBody>
      </p:sp>
      <p:sp>
        <p:nvSpPr>
          <p:cNvPr id="614" name="Google Shape;614;p54"/>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FFFFFF"/>
              </a:buClr>
              <a:buSzPts val="1400"/>
              <a:buFont typeface="Century Schoolbook"/>
              <a:buNone/>
            </a:pPr>
            <a:fld id="{00000000-1234-1234-1234-123412341234}" type="slidenum">
              <a:rPr lang="en-US"/>
              <a:t>51</a:t>
            </a:fld>
            <a:endParaRPr/>
          </a:p>
        </p:txBody>
      </p:sp>
      <p:sp>
        <p:nvSpPr>
          <p:cNvPr id="615" name="Google Shape;615;p54"/>
          <p:cNvSpPr txBox="1">
            <a:spLocks noGrp="1"/>
          </p:cNvSpPr>
          <p:nvPr>
            <p:ph type="body" idx="1"/>
          </p:nvPr>
        </p:nvSpPr>
        <p:spPr>
          <a:xfrm>
            <a:off x="179959" y="1371600"/>
            <a:ext cx="3657600" cy="4714461"/>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1260"/>
              <a:buChar char="?"/>
            </a:pPr>
            <a:r>
              <a:rPr lang="en-US" sz="1800"/>
              <a:t>You can </a:t>
            </a:r>
            <a:r>
              <a:rPr lang="en-US" sz="1800">
                <a:solidFill>
                  <a:srgbClr val="E65C01"/>
                </a:solidFill>
              </a:rPr>
              <a:t>omit the implementation of one or more of the methods from an interface </a:t>
            </a:r>
            <a:r>
              <a:rPr lang="en-US" sz="1800"/>
              <a:t>in a class that implements the interface.</a:t>
            </a:r>
            <a:endParaRPr/>
          </a:p>
          <a:p>
            <a:pPr marL="274320" lvl="0" indent="-274320" algn="l" rtl="0">
              <a:spcBef>
                <a:spcPts val="600"/>
              </a:spcBef>
              <a:spcAft>
                <a:spcPts val="0"/>
              </a:spcAft>
              <a:buSzPts val="1260"/>
              <a:buChar char="?"/>
            </a:pPr>
            <a:r>
              <a:rPr lang="en-US" sz="1800"/>
              <a:t>The </a:t>
            </a:r>
            <a:r>
              <a:rPr lang="en-US" sz="1800">
                <a:solidFill>
                  <a:srgbClr val="E65C01"/>
                </a:solidFill>
              </a:rPr>
              <a:t>class inherits some abstract methods </a:t>
            </a:r>
            <a:r>
              <a:rPr lang="en-US" sz="1800"/>
              <a:t>from the interface so you would need to declare </a:t>
            </a:r>
            <a:r>
              <a:rPr lang="en-US" sz="1800">
                <a:solidFill>
                  <a:srgbClr val="E65C01"/>
                </a:solidFill>
              </a:rPr>
              <a:t>the class itself as abstract</a:t>
            </a:r>
            <a:r>
              <a:rPr lang="en-US" sz="1800"/>
              <a:t>.</a:t>
            </a:r>
            <a:endParaRPr/>
          </a:p>
          <a:p>
            <a:pPr marL="274320" lvl="0" indent="-167640" algn="l" rtl="0">
              <a:spcBef>
                <a:spcPts val="600"/>
              </a:spcBef>
              <a:spcAft>
                <a:spcPts val="0"/>
              </a:spcAft>
              <a:buSzPts val="1680"/>
              <a:buNone/>
            </a:pPr>
            <a:endParaRPr/>
          </a:p>
        </p:txBody>
      </p:sp>
      <p:pic>
        <p:nvPicPr>
          <p:cNvPr id="616" name="Google Shape;616;p54" descr="A screenshot of a cell phone&#10;&#10;Description automatically generated"/>
          <p:cNvPicPr preferRelativeResize="0">
            <a:picLocks noGrp="1"/>
          </p:cNvPicPr>
          <p:nvPr>
            <p:ph type="body" idx="2"/>
          </p:nvPr>
        </p:nvPicPr>
        <p:blipFill rotWithShape="1">
          <a:blip r:embed="rId3">
            <a:alphaModFix/>
          </a:blip>
          <a:srcRect/>
          <a:stretch/>
        </p:blipFill>
        <p:spPr>
          <a:xfrm>
            <a:off x="3806825" y="1219200"/>
            <a:ext cx="4322191" cy="53340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55"/>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2"/>
              </a:buClr>
              <a:buSzPts val="3000"/>
              <a:buFont typeface="Century Schoolbook"/>
              <a:buNone/>
            </a:pPr>
            <a:r>
              <a:rPr lang="en-US"/>
              <a:t>Interfaces Instantiation</a:t>
            </a:r>
            <a:endParaRPr/>
          </a:p>
        </p:txBody>
      </p:sp>
      <p:sp>
        <p:nvSpPr>
          <p:cNvPr id="623" name="Google Shape;623;p55"/>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274320" lvl="0" indent="-274320" algn="l" rtl="0">
              <a:spcBef>
                <a:spcPts val="0"/>
              </a:spcBef>
              <a:spcAft>
                <a:spcPts val="0"/>
              </a:spcAft>
              <a:buSzPts val="1680"/>
              <a:buChar char="?"/>
            </a:pPr>
            <a:r>
              <a:rPr lang="en-US"/>
              <a:t>Abstract Class</a:t>
            </a:r>
            <a:br>
              <a:rPr lang="en-US"/>
            </a:br>
            <a:endParaRPr/>
          </a:p>
          <a:p>
            <a:pPr marL="274320" lvl="0" indent="-167640" algn="l" rtl="0">
              <a:spcBef>
                <a:spcPts val="600"/>
              </a:spcBef>
              <a:spcAft>
                <a:spcPts val="0"/>
              </a:spcAft>
              <a:buSzPts val="1680"/>
              <a:buNone/>
            </a:pPr>
            <a:endParaRPr/>
          </a:p>
          <a:p>
            <a:pPr marL="274320" lvl="0" indent="-167640" algn="l" rtl="0">
              <a:spcBef>
                <a:spcPts val="600"/>
              </a:spcBef>
              <a:spcAft>
                <a:spcPts val="0"/>
              </a:spcAft>
              <a:buSzPts val="1680"/>
              <a:buNone/>
            </a:pPr>
            <a:endParaRPr/>
          </a:p>
          <a:p>
            <a:pPr marL="0" lvl="0" indent="0" algn="l" rtl="0">
              <a:spcBef>
                <a:spcPts val="600"/>
              </a:spcBef>
              <a:spcAft>
                <a:spcPts val="0"/>
              </a:spcAft>
              <a:buSzPts val="1680"/>
              <a:buNone/>
            </a:pPr>
            <a:endParaRPr/>
          </a:p>
          <a:p>
            <a:pPr marL="274320" lvl="0" indent="-274320" algn="l" rtl="0">
              <a:spcBef>
                <a:spcPts val="600"/>
              </a:spcBef>
              <a:spcAft>
                <a:spcPts val="0"/>
              </a:spcAft>
              <a:buSzPts val="1680"/>
              <a:buChar char="?"/>
            </a:pPr>
            <a:r>
              <a:rPr lang="en-US"/>
              <a:t>We can’t create object from the interface. </a:t>
            </a:r>
            <a:endParaRPr/>
          </a:p>
          <a:p>
            <a:pPr marL="274320" lvl="0" indent="-274320" algn="l" rtl="0">
              <a:spcBef>
                <a:spcPts val="600"/>
              </a:spcBef>
              <a:spcAft>
                <a:spcPts val="0"/>
              </a:spcAft>
              <a:buSzPts val="1680"/>
              <a:buChar char="?"/>
            </a:pPr>
            <a:r>
              <a:rPr lang="en-US"/>
              <a:t>But we can create variable from it that can be reference to any class that implements it.</a:t>
            </a:r>
            <a:endParaRPr/>
          </a:p>
        </p:txBody>
      </p:sp>
      <p:sp>
        <p:nvSpPr>
          <p:cNvPr id="624" name="Google Shape;624;p55"/>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rgbClr val="FFFFFF"/>
                </a:solidFill>
                <a:latin typeface="Century Schoolbook"/>
                <a:ea typeface="Century Schoolbook"/>
                <a:cs typeface="Century Schoolbook"/>
                <a:sym typeface="Century Schoolbook"/>
              </a:rPr>
              <a:t>52</a:t>
            </a:fld>
            <a:endParaRPr sz="1400" b="1" i="0" u="none" strike="noStrike" cap="none">
              <a:solidFill>
                <a:srgbClr val="FFFFFF"/>
              </a:solidFill>
              <a:latin typeface="Century Schoolbook"/>
              <a:ea typeface="Century Schoolbook"/>
              <a:cs typeface="Century Schoolbook"/>
              <a:sym typeface="Century Schoolbook"/>
            </a:endParaRPr>
          </a:p>
        </p:txBody>
      </p:sp>
      <p:pic>
        <p:nvPicPr>
          <p:cNvPr id="625" name="Google Shape;625;p55" descr="A close up of a logo&#10;&#10;Description automatically generated"/>
          <p:cNvPicPr preferRelativeResize="0"/>
          <p:nvPr/>
        </p:nvPicPr>
        <p:blipFill rotWithShape="1">
          <a:blip r:embed="rId3">
            <a:alphaModFix/>
          </a:blip>
          <a:srcRect/>
          <a:stretch/>
        </p:blipFill>
        <p:spPr>
          <a:xfrm>
            <a:off x="1085581" y="2113713"/>
            <a:ext cx="6210838" cy="1722269"/>
          </a:xfrm>
          <a:prstGeom prst="rect">
            <a:avLst/>
          </a:prstGeom>
          <a:noFill/>
          <a:ln>
            <a:noFill/>
          </a:ln>
        </p:spPr>
      </p:pic>
      <p:sp>
        <p:nvSpPr>
          <p:cNvPr id="626" name="Google Shape;626;p55"/>
          <p:cNvSpPr txBox="1"/>
          <p:nvPr/>
        </p:nvSpPr>
        <p:spPr>
          <a:xfrm>
            <a:off x="770187" y="5349329"/>
            <a:ext cx="7256721" cy="38472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900"/>
              <a:buFont typeface="Century Schoolbook"/>
              <a:buNone/>
            </a:pPr>
            <a:r>
              <a:rPr lang="en-US" sz="1900">
                <a:solidFill>
                  <a:schemeClr val="dk1"/>
                </a:solidFill>
                <a:latin typeface="Century Schoolbook"/>
                <a:ea typeface="Century Schoolbook"/>
                <a:cs typeface="Century Schoolbook"/>
                <a:sym typeface="Century Schoolbook"/>
              </a:rPr>
              <a:t>Study st = null;       // Variable of the Study interface type</a:t>
            </a:r>
            <a:endParaRPr sz="180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57"/>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2"/>
              </a:buClr>
              <a:buSzPts val="3000"/>
              <a:buFont typeface="Century Schoolbook"/>
              <a:buNone/>
            </a:pPr>
            <a:r>
              <a:rPr lang="en-US"/>
              <a:t>Interfaces and Polymorphism </a:t>
            </a:r>
            <a:endParaRPr/>
          </a:p>
        </p:txBody>
      </p:sp>
      <p:sp>
        <p:nvSpPr>
          <p:cNvPr id="633" name="Google Shape;633;p57"/>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Autofit/>
          </a:bodyPr>
          <a:lstStyle/>
          <a:p>
            <a:pPr marL="274320" lvl="0" indent="-274320" algn="l" rtl="0">
              <a:lnSpc>
                <a:spcPct val="80000"/>
              </a:lnSpc>
              <a:spcBef>
                <a:spcPts val="0"/>
              </a:spcBef>
              <a:spcAft>
                <a:spcPts val="0"/>
              </a:spcAft>
              <a:buSzPts val="1554"/>
              <a:buChar char="?"/>
            </a:pPr>
            <a:r>
              <a:rPr lang="en-US" sz="2220"/>
              <a:t>Using multiple Interfaces.</a:t>
            </a:r>
            <a:endParaRPr/>
          </a:p>
          <a:p>
            <a:pPr marL="640080" lvl="1" indent="-274320" algn="l" rtl="0">
              <a:lnSpc>
                <a:spcPct val="80000"/>
              </a:lnSpc>
              <a:spcBef>
                <a:spcPts val="388"/>
              </a:spcBef>
              <a:spcAft>
                <a:spcPts val="0"/>
              </a:spcAft>
              <a:buSzPts val="1554"/>
              <a:buChar char="⚫"/>
            </a:pPr>
            <a:r>
              <a:rPr lang="en-US" sz="1942"/>
              <a:t>A class can </a:t>
            </a:r>
            <a:r>
              <a:rPr lang="en-US" sz="1942">
                <a:solidFill>
                  <a:srgbClr val="E65C01"/>
                </a:solidFill>
              </a:rPr>
              <a:t>implement more than one interface</a:t>
            </a:r>
            <a:r>
              <a:rPr lang="en-US" sz="1942"/>
              <a:t>. </a:t>
            </a:r>
            <a:endParaRPr/>
          </a:p>
          <a:p>
            <a:pPr marL="640080" lvl="1" indent="-274320" algn="l" rtl="0">
              <a:lnSpc>
                <a:spcPct val="80000"/>
              </a:lnSpc>
              <a:spcBef>
                <a:spcPts val="388"/>
              </a:spcBef>
              <a:spcAft>
                <a:spcPts val="0"/>
              </a:spcAft>
              <a:buSzPts val="1554"/>
              <a:buChar char="⚫"/>
            </a:pPr>
            <a:r>
              <a:rPr lang="en-US" sz="1942"/>
              <a:t>Write the names of all the interfaces that the class implements separated by commas following the implements keyword.</a:t>
            </a:r>
            <a:endParaRPr/>
          </a:p>
          <a:p>
            <a:pPr marL="274320" lvl="0" indent="-175641" algn="l" rtl="0">
              <a:lnSpc>
                <a:spcPct val="80000"/>
              </a:lnSpc>
              <a:spcBef>
                <a:spcPts val="600"/>
              </a:spcBef>
              <a:spcAft>
                <a:spcPts val="0"/>
              </a:spcAft>
              <a:buSzPts val="1554"/>
              <a:buNone/>
            </a:pPr>
            <a:endParaRPr sz="2220">
              <a:solidFill>
                <a:srgbClr val="FF0000"/>
              </a:solidFill>
            </a:endParaRPr>
          </a:p>
          <a:p>
            <a:pPr marL="274320" lvl="0" indent="-175641" algn="l" rtl="0">
              <a:lnSpc>
                <a:spcPct val="80000"/>
              </a:lnSpc>
              <a:spcBef>
                <a:spcPts val="600"/>
              </a:spcBef>
              <a:spcAft>
                <a:spcPts val="0"/>
              </a:spcAft>
              <a:buSzPts val="1554"/>
              <a:buNone/>
            </a:pPr>
            <a:endParaRPr sz="2220">
              <a:solidFill>
                <a:srgbClr val="FF0000"/>
              </a:solidFill>
            </a:endParaRPr>
          </a:p>
          <a:p>
            <a:pPr marL="274320" lvl="0" indent="-175641" algn="l" rtl="0">
              <a:lnSpc>
                <a:spcPct val="80000"/>
              </a:lnSpc>
              <a:spcBef>
                <a:spcPts val="600"/>
              </a:spcBef>
              <a:spcAft>
                <a:spcPts val="0"/>
              </a:spcAft>
              <a:buSzPts val="1554"/>
              <a:buNone/>
            </a:pPr>
            <a:endParaRPr sz="2220">
              <a:solidFill>
                <a:srgbClr val="FF0000"/>
              </a:solidFill>
            </a:endParaRPr>
          </a:p>
          <a:p>
            <a:pPr marL="274320" lvl="0" indent="-175641" algn="l" rtl="0">
              <a:lnSpc>
                <a:spcPct val="80000"/>
              </a:lnSpc>
              <a:spcBef>
                <a:spcPts val="600"/>
              </a:spcBef>
              <a:spcAft>
                <a:spcPts val="0"/>
              </a:spcAft>
              <a:buSzPts val="1554"/>
              <a:buNone/>
            </a:pPr>
            <a:endParaRPr sz="2220">
              <a:solidFill>
                <a:srgbClr val="FF0000"/>
              </a:solidFill>
            </a:endParaRPr>
          </a:p>
          <a:p>
            <a:pPr marL="274320" lvl="0" indent="-274320" algn="l" rtl="0">
              <a:lnSpc>
                <a:spcPct val="80000"/>
              </a:lnSpc>
              <a:spcBef>
                <a:spcPts val="600"/>
              </a:spcBef>
              <a:spcAft>
                <a:spcPts val="0"/>
              </a:spcAft>
              <a:buSzPts val="1554"/>
              <a:buChar char="?"/>
            </a:pPr>
            <a:r>
              <a:rPr lang="en-US" sz="2220"/>
              <a:t>If you create variable from any interface from them and make it as a reference to object from this class. </a:t>
            </a:r>
            <a:br>
              <a:rPr lang="en-US" sz="2220"/>
            </a:br>
            <a:endParaRPr sz="2220"/>
          </a:p>
          <a:p>
            <a:pPr marL="0" lvl="0" indent="0" algn="l" rtl="0">
              <a:lnSpc>
                <a:spcPct val="80000"/>
              </a:lnSpc>
              <a:spcBef>
                <a:spcPts val="600"/>
              </a:spcBef>
              <a:spcAft>
                <a:spcPts val="0"/>
              </a:spcAft>
              <a:buSzPts val="1554"/>
              <a:buNone/>
            </a:pPr>
            <a:endParaRPr sz="2220"/>
          </a:p>
          <a:p>
            <a:pPr marL="0" lvl="0" indent="0" algn="l" rtl="0">
              <a:lnSpc>
                <a:spcPct val="80000"/>
              </a:lnSpc>
              <a:spcBef>
                <a:spcPts val="600"/>
              </a:spcBef>
              <a:spcAft>
                <a:spcPts val="0"/>
              </a:spcAft>
              <a:buSzPts val="1554"/>
              <a:buNone/>
            </a:pPr>
            <a:r>
              <a:rPr lang="en-US" sz="2220"/>
              <a:t>Then this reference variable </a:t>
            </a:r>
            <a:r>
              <a:rPr lang="en-US" sz="2220">
                <a:solidFill>
                  <a:srgbClr val="E65C01"/>
                </a:solidFill>
              </a:rPr>
              <a:t>can call only the methods that are implemented from this interface variable</a:t>
            </a:r>
            <a:r>
              <a:rPr lang="en-US" sz="2220"/>
              <a:t>.</a:t>
            </a:r>
            <a:endParaRPr/>
          </a:p>
        </p:txBody>
      </p:sp>
      <p:sp>
        <p:nvSpPr>
          <p:cNvPr id="634" name="Google Shape;634;p57"/>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rgbClr val="FFFFFF"/>
                </a:solidFill>
                <a:latin typeface="Century Schoolbook"/>
                <a:ea typeface="Century Schoolbook"/>
                <a:cs typeface="Century Schoolbook"/>
                <a:sym typeface="Century Schoolbook"/>
              </a:rPr>
              <a:t>53</a:t>
            </a:fld>
            <a:endParaRPr sz="1400" b="1" i="0" u="none" strike="noStrike" cap="none">
              <a:solidFill>
                <a:srgbClr val="FFFFFF"/>
              </a:solidFill>
              <a:latin typeface="Century Schoolbook"/>
              <a:ea typeface="Century Schoolbook"/>
              <a:cs typeface="Century Schoolbook"/>
              <a:sym typeface="Century Schoolbook"/>
            </a:endParaRPr>
          </a:p>
        </p:txBody>
      </p:sp>
      <p:pic>
        <p:nvPicPr>
          <p:cNvPr id="635" name="Google Shape;635;p57" descr="A screenshot of a cell phone&#10;&#10;Description automatically generated"/>
          <p:cNvPicPr preferRelativeResize="0"/>
          <p:nvPr/>
        </p:nvPicPr>
        <p:blipFill rotWithShape="1">
          <a:blip r:embed="rId3">
            <a:alphaModFix/>
          </a:blip>
          <a:srcRect/>
          <a:stretch/>
        </p:blipFill>
        <p:spPr>
          <a:xfrm>
            <a:off x="152400" y="2971800"/>
            <a:ext cx="8534400" cy="1447799"/>
          </a:xfrm>
          <a:prstGeom prst="rect">
            <a:avLst/>
          </a:prstGeom>
          <a:noFill/>
          <a:ln>
            <a:noFill/>
          </a:ln>
        </p:spPr>
      </p:pic>
      <p:pic>
        <p:nvPicPr>
          <p:cNvPr id="636" name="Google Shape;636;p57"/>
          <p:cNvPicPr preferRelativeResize="0"/>
          <p:nvPr/>
        </p:nvPicPr>
        <p:blipFill rotWithShape="1">
          <a:blip r:embed="rId4">
            <a:alphaModFix/>
          </a:blip>
          <a:srcRect/>
          <a:stretch/>
        </p:blipFill>
        <p:spPr>
          <a:xfrm>
            <a:off x="838200" y="5029200"/>
            <a:ext cx="7467600" cy="513483"/>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61"/>
          <p:cNvSpPr txBox="1">
            <a:spLocks noGrp="1"/>
          </p:cNvSpPr>
          <p:nvPr>
            <p:ph type="title"/>
          </p:nvPr>
        </p:nvSpPr>
        <p:spPr>
          <a:xfrm>
            <a:off x="457200" y="304800"/>
            <a:ext cx="7467600" cy="554038"/>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2"/>
              </a:buClr>
              <a:buSzPts val="3000"/>
              <a:buFont typeface="Century Schoolbook"/>
              <a:buNone/>
            </a:pPr>
            <a:r>
              <a:rPr lang="en-US" dirty="0"/>
              <a:t>Practice– 20 mins </a:t>
            </a:r>
            <a:endParaRPr dirty="0"/>
          </a:p>
        </p:txBody>
      </p:sp>
      <p:sp>
        <p:nvSpPr>
          <p:cNvPr id="642" name="Google Shape;642;p61"/>
          <p:cNvSpPr txBox="1">
            <a:spLocks noGrp="1"/>
          </p:cNvSpPr>
          <p:nvPr>
            <p:ph type="body" idx="1"/>
          </p:nvPr>
        </p:nvSpPr>
        <p:spPr>
          <a:xfrm>
            <a:off x="457200" y="990600"/>
            <a:ext cx="8281416" cy="5791200"/>
          </a:xfrm>
          <a:prstGeom prst="rect">
            <a:avLst/>
          </a:prstGeom>
          <a:noFill/>
          <a:ln>
            <a:noFill/>
          </a:ln>
        </p:spPr>
        <p:txBody>
          <a:bodyPr spcFirstLastPara="1" wrap="square" lIns="91425" tIns="45700" rIns="91425" bIns="45700" anchor="t" anchorCtr="0">
            <a:noAutofit/>
          </a:bodyPr>
          <a:lstStyle/>
          <a:p>
            <a:pPr marL="274320" lvl="0" indent="-274320" algn="l" rtl="0">
              <a:lnSpc>
                <a:spcPct val="80000"/>
              </a:lnSpc>
              <a:spcBef>
                <a:spcPts val="0"/>
              </a:spcBef>
              <a:spcAft>
                <a:spcPts val="0"/>
              </a:spcAft>
              <a:buSzPts val="1050"/>
              <a:buChar char="?"/>
            </a:pPr>
            <a:r>
              <a:rPr lang="en-US" sz="1500"/>
              <a:t>Create an interface (Called Measurable)  has a constant float attribute PI = 3.14 and two methods float getArea() and void show() to display the value of area to the user (use getArea()).</a:t>
            </a:r>
            <a:endParaRPr/>
          </a:p>
          <a:p>
            <a:pPr marL="274320" lvl="0" indent="-207645" algn="l" rtl="0">
              <a:lnSpc>
                <a:spcPct val="80000"/>
              </a:lnSpc>
              <a:spcBef>
                <a:spcPts val="600"/>
              </a:spcBef>
              <a:spcAft>
                <a:spcPts val="0"/>
              </a:spcAft>
              <a:buSzPts val="1050"/>
              <a:buNone/>
            </a:pPr>
            <a:endParaRPr sz="1500"/>
          </a:p>
          <a:p>
            <a:pPr marL="274320" lvl="0" indent="-274320" algn="l" rtl="0">
              <a:lnSpc>
                <a:spcPct val="80000"/>
              </a:lnSpc>
              <a:spcBef>
                <a:spcPts val="600"/>
              </a:spcBef>
              <a:spcAft>
                <a:spcPts val="0"/>
              </a:spcAft>
              <a:buSzPts val="1050"/>
              <a:buChar char="?"/>
            </a:pPr>
            <a:r>
              <a:rPr lang="en-US" sz="1500"/>
              <a:t>Create 2 Classes (</a:t>
            </a:r>
            <a:r>
              <a:rPr lang="en-US" sz="1500" b="1"/>
              <a:t>Rectangle, Circle</a:t>
            </a:r>
            <a:r>
              <a:rPr lang="en-US" sz="1500"/>
              <a:t>) that implementing the Measurable interface:</a:t>
            </a:r>
            <a:endParaRPr/>
          </a:p>
          <a:p>
            <a:pPr marL="0" lvl="0" indent="0" algn="l" rtl="0">
              <a:lnSpc>
                <a:spcPct val="80000"/>
              </a:lnSpc>
              <a:spcBef>
                <a:spcPts val="600"/>
              </a:spcBef>
              <a:spcAft>
                <a:spcPts val="0"/>
              </a:spcAft>
              <a:buSzPts val="1050"/>
              <a:buNone/>
            </a:pPr>
            <a:r>
              <a:rPr lang="en-US" sz="1500"/>
              <a:t>       Rectangle class has two integer attributes: breadth and length.     </a:t>
            </a:r>
            <a:endParaRPr/>
          </a:p>
          <a:p>
            <a:pPr marL="0" lvl="0" indent="0" algn="l" rtl="0">
              <a:lnSpc>
                <a:spcPct val="80000"/>
              </a:lnSpc>
              <a:spcBef>
                <a:spcPts val="600"/>
              </a:spcBef>
              <a:spcAft>
                <a:spcPts val="0"/>
              </a:spcAft>
              <a:buSzPts val="1050"/>
              <a:buNone/>
            </a:pPr>
            <a:r>
              <a:rPr lang="en-US" sz="1500"/>
              <a:t>       Circle class has one integer attribute: radius.</a:t>
            </a:r>
            <a:endParaRPr/>
          </a:p>
          <a:p>
            <a:pPr marL="0" lvl="0" indent="0" algn="l" rtl="0">
              <a:lnSpc>
                <a:spcPct val="80000"/>
              </a:lnSpc>
              <a:spcBef>
                <a:spcPts val="600"/>
              </a:spcBef>
              <a:spcAft>
                <a:spcPts val="0"/>
              </a:spcAft>
              <a:buSzPts val="1050"/>
              <a:buNone/>
            </a:pPr>
            <a:endParaRPr sz="1500"/>
          </a:p>
          <a:p>
            <a:pPr marL="274320" lvl="0" indent="-274320" algn="l" rtl="0">
              <a:lnSpc>
                <a:spcPct val="80000"/>
              </a:lnSpc>
              <a:spcBef>
                <a:spcPts val="600"/>
              </a:spcBef>
              <a:spcAft>
                <a:spcPts val="0"/>
              </a:spcAft>
              <a:buSzPts val="1050"/>
              <a:buChar char="?"/>
            </a:pPr>
            <a:r>
              <a:rPr lang="en-US" sz="1500"/>
              <a:t>The two class Rectangle and Circle should calculate the area as following:</a:t>
            </a:r>
            <a:endParaRPr/>
          </a:p>
          <a:p>
            <a:pPr marL="0" lvl="0" indent="0" algn="l" rtl="0">
              <a:lnSpc>
                <a:spcPct val="80000"/>
              </a:lnSpc>
              <a:spcBef>
                <a:spcPts val="600"/>
              </a:spcBef>
              <a:spcAft>
                <a:spcPts val="0"/>
              </a:spcAft>
              <a:buSzPts val="1050"/>
              <a:buNone/>
            </a:pPr>
            <a:r>
              <a:rPr lang="en-US" sz="1500"/>
              <a:t>      Rectangle:</a:t>
            </a:r>
            <a:endParaRPr/>
          </a:p>
          <a:p>
            <a:pPr marL="0" lvl="0" indent="0" algn="l" rtl="0">
              <a:lnSpc>
                <a:spcPct val="80000"/>
              </a:lnSpc>
              <a:spcBef>
                <a:spcPts val="600"/>
              </a:spcBef>
              <a:spcAft>
                <a:spcPts val="0"/>
              </a:spcAft>
              <a:buSzPts val="1050"/>
              <a:buNone/>
            </a:pPr>
            <a:r>
              <a:rPr lang="en-US" sz="1500"/>
              <a:t>	Area = breadth * length </a:t>
            </a:r>
            <a:endParaRPr/>
          </a:p>
          <a:p>
            <a:pPr marL="0" lvl="0" indent="0" algn="l" rtl="0">
              <a:lnSpc>
                <a:spcPct val="80000"/>
              </a:lnSpc>
              <a:spcBef>
                <a:spcPts val="600"/>
              </a:spcBef>
              <a:spcAft>
                <a:spcPts val="0"/>
              </a:spcAft>
              <a:buSzPts val="1050"/>
              <a:buNone/>
            </a:pPr>
            <a:r>
              <a:rPr lang="en-US" sz="1500"/>
              <a:t>      Circle:</a:t>
            </a:r>
            <a:endParaRPr/>
          </a:p>
          <a:p>
            <a:pPr marL="0" lvl="0" indent="0" algn="l" rtl="0">
              <a:lnSpc>
                <a:spcPct val="80000"/>
              </a:lnSpc>
              <a:spcBef>
                <a:spcPts val="600"/>
              </a:spcBef>
              <a:spcAft>
                <a:spcPts val="0"/>
              </a:spcAft>
              <a:buSzPts val="1050"/>
              <a:buNone/>
            </a:pPr>
            <a:r>
              <a:rPr lang="en-US" sz="1500"/>
              <a:t>                    Arear = 2*PI*(radius)</a:t>
            </a:r>
            <a:r>
              <a:rPr lang="en-US" sz="2062"/>
              <a:t>²</a:t>
            </a:r>
            <a:endParaRPr/>
          </a:p>
          <a:p>
            <a:pPr marL="274320" lvl="0" indent="-274320" algn="l" rtl="0">
              <a:lnSpc>
                <a:spcPct val="80000"/>
              </a:lnSpc>
              <a:spcBef>
                <a:spcPts val="600"/>
              </a:spcBef>
              <a:spcAft>
                <a:spcPts val="0"/>
              </a:spcAft>
              <a:buSzPts val="1050"/>
              <a:buChar char="?"/>
            </a:pPr>
            <a:r>
              <a:rPr lang="en-US" sz="1500"/>
              <a:t>In the main:</a:t>
            </a:r>
            <a:endParaRPr/>
          </a:p>
          <a:p>
            <a:pPr marL="512763" lvl="0" indent="-239711" algn="l" rtl="0">
              <a:lnSpc>
                <a:spcPct val="80000"/>
              </a:lnSpc>
              <a:spcBef>
                <a:spcPts val="600"/>
              </a:spcBef>
              <a:spcAft>
                <a:spcPts val="0"/>
              </a:spcAft>
              <a:buSzPts val="1050"/>
              <a:buChar char="?"/>
            </a:pPr>
            <a:r>
              <a:rPr lang="en-US" sz="1500"/>
              <a:t>Define an object from </a:t>
            </a:r>
            <a:r>
              <a:rPr lang="en-US" sz="1500" b="1"/>
              <a:t>Measurable interface </a:t>
            </a:r>
            <a:r>
              <a:rPr lang="en-US" sz="1500"/>
              <a:t>and set it to null.</a:t>
            </a:r>
            <a:endParaRPr/>
          </a:p>
          <a:p>
            <a:pPr marL="512763" lvl="0" indent="-239711" algn="l" rtl="0">
              <a:lnSpc>
                <a:spcPct val="80000"/>
              </a:lnSpc>
              <a:spcBef>
                <a:spcPts val="600"/>
              </a:spcBef>
              <a:spcAft>
                <a:spcPts val="0"/>
              </a:spcAft>
              <a:buSzPts val="1050"/>
              <a:buChar char="?"/>
            </a:pPr>
            <a:r>
              <a:rPr lang="en-US" sz="1500"/>
              <a:t>Ask the user to enter character R for Rectangle and C for Circle</a:t>
            </a:r>
            <a:endParaRPr/>
          </a:p>
          <a:p>
            <a:pPr marL="512763" lvl="0" indent="-239711" algn="l" rtl="0">
              <a:lnSpc>
                <a:spcPct val="80000"/>
              </a:lnSpc>
              <a:spcBef>
                <a:spcPts val="600"/>
              </a:spcBef>
              <a:spcAft>
                <a:spcPts val="0"/>
              </a:spcAft>
              <a:buSzPts val="1050"/>
              <a:buChar char="?"/>
            </a:pPr>
            <a:r>
              <a:rPr lang="en-US" sz="1500"/>
              <a:t>If the user enters R make this </a:t>
            </a:r>
            <a:r>
              <a:rPr lang="en-US" sz="1500" b="1"/>
              <a:t>Measurable </a:t>
            </a:r>
            <a:r>
              <a:rPr lang="en-US" sz="1500"/>
              <a:t>object reference to  </a:t>
            </a:r>
            <a:br>
              <a:rPr lang="en-US" sz="1500"/>
            </a:br>
            <a:r>
              <a:rPr lang="en-US" sz="1500"/>
              <a:t>     Rectangle object else to Circle object.</a:t>
            </a:r>
            <a:endParaRPr/>
          </a:p>
          <a:p>
            <a:pPr marL="512763" lvl="0" indent="-239711" algn="l" rtl="0">
              <a:lnSpc>
                <a:spcPct val="80000"/>
              </a:lnSpc>
              <a:spcBef>
                <a:spcPts val="600"/>
              </a:spcBef>
              <a:spcAft>
                <a:spcPts val="0"/>
              </a:spcAft>
              <a:buSzPts val="1050"/>
              <a:buChar char="?"/>
            </a:pPr>
            <a:r>
              <a:rPr lang="en-US" sz="1500"/>
              <a:t>Output the values of the area of the selected object.</a:t>
            </a:r>
            <a:endParaRPr/>
          </a:p>
        </p:txBody>
      </p:sp>
      <p:sp>
        <p:nvSpPr>
          <p:cNvPr id="643" name="Google Shape;643;p61"/>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n-US" sz="1400" b="1" i="0" u="none" strike="noStrike" cap="none">
                <a:solidFill>
                  <a:srgbClr val="FFFFFF"/>
                </a:solidFill>
                <a:latin typeface="Century Schoolbook"/>
                <a:ea typeface="Century Schoolbook"/>
                <a:cs typeface="Century Schoolbook"/>
                <a:sym typeface="Century Schoolbook"/>
              </a:rPr>
              <a:t>54</a:t>
            </a:fld>
            <a:endParaRPr sz="1400" b="1" i="0" u="none" strike="noStrike" cap="none">
              <a:solidFill>
                <a:srgbClr val="FFFFFF"/>
              </a:solidFill>
              <a:latin typeface="Century Schoolbook"/>
              <a:ea typeface="Century Schoolbook"/>
              <a:cs typeface="Century Schoolbook"/>
              <a:sym typeface="Century Schoolbook"/>
            </a:endParaRPr>
          </a:p>
        </p:txBody>
      </p:sp>
      <p:sp>
        <p:nvSpPr>
          <p:cNvPr id="644" name="Google Shape;644;p61"/>
          <p:cNvSpPr/>
          <p:nvPr/>
        </p:nvSpPr>
        <p:spPr>
          <a:xfrm>
            <a:off x="4565904" y="5804702"/>
            <a:ext cx="3557016" cy="971550"/>
          </a:xfrm>
          <a:prstGeom prst="rect">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Schoolbook"/>
              <a:ea typeface="Century Schoolbook"/>
              <a:cs typeface="Century Schoolbook"/>
              <a:sym typeface="Century Schoolbook"/>
            </a:endParaRPr>
          </a:p>
        </p:txBody>
      </p:sp>
      <p:sp>
        <p:nvSpPr>
          <p:cNvPr id="645" name="Google Shape;645;p61"/>
          <p:cNvSpPr txBox="1"/>
          <p:nvPr/>
        </p:nvSpPr>
        <p:spPr>
          <a:xfrm>
            <a:off x="4572000" y="5867400"/>
            <a:ext cx="365760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entury Schoolbook"/>
                <a:ea typeface="Century Schoolbook"/>
                <a:cs typeface="Century Schoolbook"/>
                <a:sym typeface="Century Schoolbook"/>
              </a:rPr>
              <a:t>Hint: use “insert code” to add parameterized constructors</a:t>
            </a:r>
            <a:br>
              <a:rPr lang="en-US" sz="1800">
                <a:solidFill>
                  <a:schemeClr val="dk1"/>
                </a:solidFill>
                <a:latin typeface="Century Schoolbook"/>
                <a:ea typeface="Century Schoolbook"/>
                <a:cs typeface="Century Schoolbook"/>
                <a:sym typeface="Century Schoolbook"/>
              </a:rPr>
            </a:br>
            <a:r>
              <a:rPr lang="en-US" sz="1800">
                <a:solidFill>
                  <a:schemeClr val="dk1"/>
                </a:solidFill>
                <a:latin typeface="Century Schoolbook"/>
                <a:ea typeface="Century Schoolbook"/>
                <a:cs typeface="Century Schoolbook"/>
                <a:sym typeface="Century Schoolbook"/>
              </a:rPr>
              <a:t>to rectangle and circle classes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p62"/>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lvl="0">
              <a:buSzPts val="3000"/>
            </a:pPr>
            <a:r>
              <a:rPr lang="en-US" dirty="0"/>
              <a:t>Practice - Solution</a:t>
            </a:r>
            <a:endParaRPr dirty="0"/>
          </a:p>
        </p:txBody>
      </p:sp>
      <p:sp>
        <p:nvSpPr>
          <p:cNvPr id="651" name="Google Shape;651;p62"/>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55</a:t>
            </a:fld>
            <a:endParaRPr/>
          </a:p>
        </p:txBody>
      </p:sp>
      <p:pic>
        <p:nvPicPr>
          <p:cNvPr id="652" name="Google Shape;652;p62" descr="Graphical user interface, application&#10;&#10;Description automatically generated"/>
          <p:cNvPicPr preferRelativeResize="0"/>
          <p:nvPr/>
        </p:nvPicPr>
        <p:blipFill rotWithShape="1">
          <a:blip r:embed="rId3">
            <a:alphaModFix/>
          </a:blip>
          <a:srcRect/>
          <a:stretch/>
        </p:blipFill>
        <p:spPr>
          <a:xfrm>
            <a:off x="0" y="2286000"/>
            <a:ext cx="9144000" cy="2529332"/>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63"/>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56</a:t>
            </a:fld>
            <a:endParaRPr/>
          </a:p>
        </p:txBody>
      </p:sp>
      <p:pic>
        <p:nvPicPr>
          <p:cNvPr id="658" name="Google Shape;658;p63" descr="Graphical user interface, text, application&#10;&#10;Description automatically generated"/>
          <p:cNvPicPr preferRelativeResize="0"/>
          <p:nvPr/>
        </p:nvPicPr>
        <p:blipFill rotWithShape="1">
          <a:blip r:embed="rId3">
            <a:alphaModFix/>
          </a:blip>
          <a:srcRect/>
          <a:stretch/>
        </p:blipFill>
        <p:spPr>
          <a:xfrm>
            <a:off x="238908" y="133349"/>
            <a:ext cx="6923892" cy="3676651"/>
          </a:xfrm>
          <a:prstGeom prst="rect">
            <a:avLst/>
          </a:prstGeom>
          <a:noFill/>
          <a:ln>
            <a:noFill/>
          </a:ln>
        </p:spPr>
      </p:pic>
      <p:pic>
        <p:nvPicPr>
          <p:cNvPr id="659" name="Google Shape;659;p63" descr="Graphical user interface, text, application&#10;&#10;Description automatically generated"/>
          <p:cNvPicPr preferRelativeResize="0"/>
          <p:nvPr/>
        </p:nvPicPr>
        <p:blipFill rotWithShape="1">
          <a:blip r:embed="rId4">
            <a:alphaModFix/>
          </a:blip>
          <a:srcRect/>
          <a:stretch/>
        </p:blipFill>
        <p:spPr>
          <a:xfrm>
            <a:off x="220620" y="3733800"/>
            <a:ext cx="7696200" cy="3286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64"/>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endParaRPr/>
          </a:p>
        </p:txBody>
      </p:sp>
      <p:sp>
        <p:nvSpPr>
          <p:cNvPr id="665" name="Google Shape;665;p64"/>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p>
            <a:pPr marL="274320" lvl="0" indent="-167640" algn="l" rtl="0">
              <a:spcBef>
                <a:spcPts val="0"/>
              </a:spcBef>
              <a:spcAft>
                <a:spcPts val="0"/>
              </a:spcAft>
              <a:buSzPts val="1680"/>
              <a:buNone/>
            </a:pPr>
            <a:endParaRPr/>
          </a:p>
        </p:txBody>
      </p:sp>
      <p:sp>
        <p:nvSpPr>
          <p:cNvPr id="666" name="Google Shape;666;p64"/>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57</a:t>
            </a:fld>
            <a:endParaRPr/>
          </a:p>
        </p:txBody>
      </p:sp>
      <p:pic>
        <p:nvPicPr>
          <p:cNvPr id="667" name="Google Shape;667;p64" descr="Graphical user interface, text, application&#10;&#10;Description automatically generated"/>
          <p:cNvPicPr preferRelativeResize="0"/>
          <p:nvPr/>
        </p:nvPicPr>
        <p:blipFill rotWithShape="1">
          <a:blip r:embed="rId3">
            <a:alphaModFix/>
          </a:blip>
          <a:srcRect/>
          <a:stretch/>
        </p:blipFill>
        <p:spPr>
          <a:xfrm>
            <a:off x="9144" y="0"/>
            <a:ext cx="8802624" cy="684556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7"/>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Exception classes in java</a:t>
            </a:r>
            <a:endParaRPr/>
          </a:p>
        </p:txBody>
      </p:sp>
      <p:sp>
        <p:nvSpPr>
          <p:cNvPr id="200" name="Google Shape;200;p7"/>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p>
            <a:pPr marL="274320" lvl="0" indent="-274320" algn="l" rtl="0">
              <a:lnSpc>
                <a:spcPct val="90000"/>
              </a:lnSpc>
              <a:spcBef>
                <a:spcPts val="0"/>
              </a:spcBef>
              <a:spcAft>
                <a:spcPts val="0"/>
              </a:spcAft>
              <a:buSzPts val="1680"/>
              <a:buChar char="🞆"/>
            </a:pPr>
            <a:r>
              <a:rPr lang="en-US" b="1"/>
              <a:t>Error:</a:t>
            </a:r>
            <a:r>
              <a:rPr lang="en-US"/>
              <a:t> Unnatural conditions </a:t>
            </a:r>
            <a:endParaRPr/>
          </a:p>
          <a:p>
            <a:pPr marL="0" lvl="0" indent="0" algn="l" rtl="0">
              <a:lnSpc>
                <a:spcPct val="90000"/>
              </a:lnSpc>
              <a:spcBef>
                <a:spcPts val="600"/>
              </a:spcBef>
              <a:spcAft>
                <a:spcPts val="0"/>
              </a:spcAft>
              <a:buSzPts val="1680"/>
              <a:buNone/>
            </a:pPr>
            <a:r>
              <a:rPr lang="en-US"/>
              <a:t>   external to the application;</a:t>
            </a:r>
            <a:endParaRPr/>
          </a:p>
          <a:p>
            <a:pPr marL="0" lvl="0" indent="0" algn="l" rtl="0">
              <a:lnSpc>
                <a:spcPct val="90000"/>
              </a:lnSpc>
              <a:spcBef>
                <a:spcPts val="600"/>
              </a:spcBef>
              <a:spcAft>
                <a:spcPts val="0"/>
              </a:spcAft>
              <a:buSzPts val="1680"/>
              <a:buNone/>
            </a:pPr>
            <a:r>
              <a:rPr lang="en-US"/>
              <a:t>   cannot be recovered from.</a:t>
            </a:r>
            <a:endParaRPr/>
          </a:p>
          <a:p>
            <a:pPr marL="0" lvl="0" indent="0" algn="l" rtl="0">
              <a:lnSpc>
                <a:spcPct val="90000"/>
              </a:lnSpc>
              <a:spcBef>
                <a:spcPts val="600"/>
              </a:spcBef>
              <a:spcAft>
                <a:spcPts val="0"/>
              </a:spcAft>
              <a:buSzPts val="1680"/>
              <a:buNone/>
            </a:pPr>
            <a:r>
              <a:rPr lang="en-US"/>
              <a:t>   </a:t>
            </a:r>
            <a:endParaRPr/>
          </a:p>
          <a:p>
            <a:pPr marL="274320" lvl="0" indent="-274320" algn="l" rtl="0">
              <a:lnSpc>
                <a:spcPct val="90000"/>
              </a:lnSpc>
              <a:spcBef>
                <a:spcPts val="600"/>
              </a:spcBef>
              <a:spcAft>
                <a:spcPts val="0"/>
              </a:spcAft>
              <a:buSzPts val="1680"/>
              <a:buChar char="🞆"/>
            </a:pPr>
            <a:r>
              <a:rPr lang="en-US" b="1">
                <a:solidFill>
                  <a:schemeClr val="accent1"/>
                </a:solidFill>
              </a:rPr>
              <a:t>Examples:</a:t>
            </a:r>
            <a:endParaRPr/>
          </a:p>
          <a:p>
            <a:pPr marL="457200" lvl="0" indent="-228600" algn="l" rtl="0">
              <a:lnSpc>
                <a:spcPct val="90000"/>
              </a:lnSpc>
              <a:spcBef>
                <a:spcPts val="600"/>
              </a:spcBef>
              <a:spcAft>
                <a:spcPts val="0"/>
              </a:spcAft>
              <a:buSzPts val="1680"/>
              <a:buFont typeface="Century Schoolbook"/>
              <a:buAutoNum type="arabicPeriod"/>
            </a:pPr>
            <a:r>
              <a:rPr lang="en-US"/>
              <a:t> JVM stopped working.</a:t>
            </a:r>
            <a:endParaRPr/>
          </a:p>
          <a:p>
            <a:pPr marL="457200" lvl="0" indent="-228600" algn="l" rtl="0">
              <a:lnSpc>
                <a:spcPct val="90000"/>
              </a:lnSpc>
              <a:spcBef>
                <a:spcPts val="600"/>
              </a:spcBef>
              <a:spcAft>
                <a:spcPts val="0"/>
              </a:spcAft>
              <a:buSzPts val="1680"/>
              <a:buFont typeface="Century Schoolbook"/>
              <a:buAutoNum type="arabicPeriod"/>
            </a:pPr>
            <a:r>
              <a:rPr lang="en-US"/>
              <a:t> RAM OutOfMemory.</a:t>
            </a:r>
            <a:endParaRPr/>
          </a:p>
          <a:p>
            <a:pPr marL="0" lvl="0" indent="0" algn="l" rtl="0">
              <a:lnSpc>
                <a:spcPct val="90000"/>
              </a:lnSpc>
              <a:spcBef>
                <a:spcPts val="600"/>
              </a:spcBef>
              <a:spcAft>
                <a:spcPts val="0"/>
              </a:spcAft>
              <a:buSzPts val="1680"/>
              <a:buNone/>
            </a:pPr>
            <a:endParaRPr/>
          </a:p>
          <a:p>
            <a:pPr marL="0" lvl="0" indent="0" algn="l" rtl="0">
              <a:lnSpc>
                <a:spcPct val="90000"/>
              </a:lnSpc>
              <a:spcBef>
                <a:spcPts val="600"/>
              </a:spcBef>
              <a:spcAft>
                <a:spcPts val="0"/>
              </a:spcAft>
              <a:buSzPts val="1680"/>
              <a:buNone/>
            </a:pPr>
            <a:r>
              <a:rPr lang="en-US"/>
              <a:t>What can a developer do in </a:t>
            </a:r>
            <a:endParaRPr/>
          </a:p>
          <a:p>
            <a:pPr marL="0" lvl="0" indent="0" algn="l" rtl="0">
              <a:lnSpc>
                <a:spcPct val="90000"/>
              </a:lnSpc>
              <a:spcBef>
                <a:spcPts val="600"/>
              </a:spcBef>
              <a:spcAft>
                <a:spcPts val="0"/>
              </a:spcAft>
              <a:buSzPts val="1680"/>
              <a:buNone/>
            </a:pPr>
            <a:r>
              <a:rPr lang="en-US"/>
              <a:t>these situations? </a:t>
            </a:r>
            <a:r>
              <a:rPr lang="en-US">
                <a:solidFill>
                  <a:srgbClr val="FF0000"/>
                </a:solidFill>
              </a:rPr>
              <a:t>NOTHING!!</a:t>
            </a:r>
            <a:endParaRPr/>
          </a:p>
          <a:p>
            <a:pPr marL="0" lvl="0" indent="0" algn="l" rtl="0">
              <a:lnSpc>
                <a:spcPct val="90000"/>
              </a:lnSpc>
              <a:spcBef>
                <a:spcPts val="600"/>
              </a:spcBef>
              <a:spcAft>
                <a:spcPts val="0"/>
              </a:spcAft>
              <a:buSzPts val="1680"/>
              <a:buNone/>
            </a:pPr>
            <a:r>
              <a:rPr lang="en-US"/>
              <a:t>  </a:t>
            </a:r>
            <a:endParaRPr/>
          </a:p>
        </p:txBody>
      </p:sp>
      <p:sp>
        <p:nvSpPr>
          <p:cNvPr id="201" name="Google Shape;201;p7"/>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6</a:t>
            </a:fld>
            <a:endParaRPr/>
          </a:p>
        </p:txBody>
      </p:sp>
      <p:pic>
        <p:nvPicPr>
          <p:cNvPr id="202" name="Google Shape;202;p7"/>
          <p:cNvPicPr preferRelativeResize="0"/>
          <p:nvPr/>
        </p:nvPicPr>
        <p:blipFill rotWithShape="1">
          <a:blip r:embed="rId3">
            <a:alphaModFix/>
          </a:blip>
          <a:srcRect/>
          <a:stretch/>
        </p:blipFill>
        <p:spPr>
          <a:xfrm>
            <a:off x="5034259" y="3048289"/>
            <a:ext cx="3515051" cy="3515051"/>
          </a:xfrm>
          <a:prstGeom prst="rect">
            <a:avLst/>
          </a:prstGeom>
          <a:noFill/>
          <a:ln>
            <a:noFill/>
          </a:ln>
        </p:spPr>
      </p:pic>
      <p:grpSp>
        <p:nvGrpSpPr>
          <p:cNvPr id="203" name="Google Shape;203;p7"/>
          <p:cNvGrpSpPr/>
          <p:nvPr/>
        </p:nvGrpSpPr>
        <p:grpSpPr>
          <a:xfrm>
            <a:off x="4547616" y="846138"/>
            <a:ext cx="4191000" cy="2055876"/>
            <a:chOff x="1447800" y="3276600"/>
            <a:chExt cx="5512308" cy="3352800"/>
          </a:xfrm>
        </p:grpSpPr>
        <p:sp>
          <p:nvSpPr>
            <p:cNvPr id="204" name="Google Shape;204;p7"/>
            <p:cNvSpPr/>
            <p:nvPr/>
          </p:nvSpPr>
          <p:spPr>
            <a:xfrm>
              <a:off x="3200400" y="4648200"/>
              <a:ext cx="2133600" cy="762000"/>
            </a:xfrm>
            <a:prstGeom prst="roundRect">
              <a:avLst>
                <a:gd name="adj" fmla="val 16667"/>
              </a:avLst>
            </a:prstGeom>
            <a:solidFill>
              <a:schemeClr val="l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u="none" strike="noStrike" cap="none">
                <a:solidFill>
                  <a:schemeClr val="lt1"/>
                </a:solidFill>
                <a:latin typeface="Century Schoolbook"/>
                <a:ea typeface="Century Schoolbook"/>
                <a:cs typeface="Century Schoolbook"/>
                <a:sym typeface="Century Schoolbook"/>
              </a:endParaRPr>
            </a:p>
          </p:txBody>
        </p:sp>
        <p:sp>
          <p:nvSpPr>
            <p:cNvPr id="205" name="Google Shape;205;p7"/>
            <p:cNvSpPr/>
            <p:nvPr/>
          </p:nvSpPr>
          <p:spPr>
            <a:xfrm>
              <a:off x="1447800" y="5829300"/>
              <a:ext cx="2133600" cy="762000"/>
            </a:xfrm>
            <a:prstGeom prst="roundRect">
              <a:avLst>
                <a:gd name="adj" fmla="val 16667"/>
              </a:avLst>
            </a:prstGeom>
            <a:solidFill>
              <a:schemeClr val="accen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u="none" strike="noStrike" cap="none">
                <a:solidFill>
                  <a:schemeClr val="lt1"/>
                </a:solidFill>
                <a:latin typeface="Century Schoolbook"/>
                <a:ea typeface="Century Schoolbook"/>
                <a:cs typeface="Century Schoolbook"/>
                <a:sym typeface="Century Schoolbook"/>
              </a:endParaRPr>
            </a:p>
          </p:txBody>
        </p:sp>
        <p:sp>
          <p:nvSpPr>
            <p:cNvPr id="206" name="Google Shape;206;p7"/>
            <p:cNvSpPr/>
            <p:nvPr/>
          </p:nvSpPr>
          <p:spPr>
            <a:xfrm>
              <a:off x="4826508" y="5867400"/>
              <a:ext cx="2133600" cy="762000"/>
            </a:xfrm>
            <a:prstGeom prst="roundRect">
              <a:avLst>
                <a:gd name="adj" fmla="val 16667"/>
              </a:avLst>
            </a:prstGeom>
            <a:solidFill>
              <a:schemeClr val="l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u="none" strike="noStrike" cap="none">
                <a:solidFill>
                  <a:schemeClr val="lt1"/>
                </a:solidFill>
                <a:latin typeface="Century Schoolbook"/>
                <a:ea typeface="Century Schoolbook"/>
                <a:cs typeface="Century Schoolbook"/>
                <a:sym typeface="Century Schoolbook"/>
              </a:endParaRPr>
            </a:p>
          </p:txBody>
        </p:sp>
        <p:sp>
          <p:nvSpPr>
            <p:cNvPr id="207" name="Google Shape;207;p7"/>
            <p:cNvSpPr txBox="1"/>
            <p:nvPr/>
          </p:nvSpPr>
          <p:spPr>
            <a:xfrm>
              <a:off x="3365373" y="4740548"/>
              <a:ext cx="1956054" cy="6023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dk1"/>
                  </a:solidFill>
                  <a:latin typeface="Century Schoolbook"/>
                  <a:ea typeface="Century Schoolbook"/>
                  <a:cs typeface="Century Schoolbook"/>
                  <a:sym typeface="Century Schoolbook"/>
                </a:rPr>
                <a:t>Throwable</a:t>
              </a:r>
              <a:endParaRPr/>
            </a:p>
          </p:txBody>
        </p:sp>
        <p:sp>
          <p:nvSpPr>
            <p:cNvPr id="208" name="Google Shape;208;p7"/>
            <p:cNvSpPr txBox="1"/>
            <p:nvPr/>
          </p:nvSpPr>
          <p:spPr>
            <a:xfrm>
              <a:off x="1577531" y="5936902"/>
              <a:ext cx="1956054" cy="6023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dk1"/>
                  </a:solidFill>
                  <a:latin typeface="Century Schoolbook"/>
                  <a:ea typeface="Century Schoolbook"/>
                  <a:cs typeface="Century Schoolbook"/>
                  <a:sym typeface="Century Schoolbook"/>
                </a:rPr>
                <a:t>Error</a:t>
              </a:r>
              <a:endParaRPr/>
            </a:p>
          </p:txBody>
        </p:sp>
        <p:sp>
          <p:nvSpPr>
            <p:cNvPr id="209" name="Google Shape;209;p7"/>
            <p:cNvSpPr txBox="1"/>
            <p:nvPr/>
          </p:nvSpPr>
          <p:spPr>
            <a:xfrm>
              <a:off x="4906804" y="5983300"/>
              <a:ext cx="1956054" cy="6023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dk1"/>
                  </a:solidFill>
                  <a:latin typeface="Century Schoolbook"/>
                  <a:ea typeface="Century Schoolbook"/>
                  <a:cs typeface="Century Schoolbook"/>
                  <a:sym typeface="Century Schoolbook"/>
                </a:rPr>
                <a:t>Exception</a:t>
              </a:r>
              <a:endParaRPr/>
            </a:p>
          </p:txBody>
        </p:sp>
        <p:sp>
          <p:nvSpPr>
            <p:cNvPr id="210" name="Google Shape;210;p7"/>
            <p:cNvSpPr/>
            <p:nvPr/>
          </p:nvSpPr>
          <p:spPr>
            <a:xfrm>
              <a:off x="3200400" y="3276600"/>
              <a:ext cx="2133600" cy="762000"/>
            </a:xfrm>
            <a:prstGeom prst="roundRect">
              <a:avLst>
                <a:gd name="adj" fmla="val 16667"/>
              </a:avLst>
            </a:prstGeom>
            <a:solidFill>
              <a:schemeClr val="l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u="none" strike="noStrike" cap="none">
                <a:solidFill>
                  <a:schemeClr val="lt1"/>
                </a:solidFill>
                <a:latin typeface="Century Schoolbook"/>
                <a:ea typeface="Century Schoolbook"/>
                <a:cs typeface="Century Schoolbook"/>
                <a:sym typeface="Century Schoolbook"/>
              </a:endParaRPr>
            </a:p>
          </p:txBody>
        </p:sp>
        <p:sp>
          <p:nvSpPr>
            <p:cNvPr id="211" name="Google Shape;211;p7"/>
            <p:cNvSpPr txBox="1"/>
            <p:nvPr/>
          </p:nvSpPr>
          <p:spPr>
            <a:xfrm>
              <a:off x="3301747" y="3368948"/>
              <a:ext cx="1956054" cy="6023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dk1"/>
                  </a:solidFill>
                  <a:latin typeface="Century Schoolbook"/>
                  <a:ea typeface="Century Schoolbook"/>
                  <a:cs typeface="Century Schoolbook"/>
                  <a:sym typeface="Century Schoolbook"/>
                </a:rPr>
                <a:t>Object</a:t>
              </a:r>
              <a:endParaRPr/>
            </a:p>
          </p:txBody>
        </p:sp>
        <p:cxnSp>
          <p:nvCxnSpPr>
            <p:cNvPr id="212" name="Google Shape;212;p7"/>
            <p:cNvCxnSpPr>
              <a:stCxn id="204" idx="0"/>
              <a:endCxn id="210" idx="2"/>
            </p:cNvCxnSpPr>
            <p:nvPr/>
          </p:nvCxnSpPr>
          <p:spPr>
            <a:xfrm rot="10800000">
              <a:off x="4267200" y="4038600"/>
              <a:ext cx="0" cy="609600"/>
            </a:xfrm>
            <a:prstGeom prst="straightConnector1">
              <a:avLst/>
            </a:prstGeom>
            <a:noFill/>
            <a:ln w="38100" cap="flat" cmpd="sng">
              <a:solidFill>
                <a:srgbClr val="244582"/>
              </a:solidFill>
              <a:prstDash val="solid"/>
              <a:round/>
              <a:headEnd type="none" w="sm" len="sm"/>
              <a:tailEnd type="triangle" w="med" len="med"/>
            </a:ln>
          </p:spPr>
        </p:cxnSp>
        <p:cxnSp>
          <p:nvCxnSpPr>
            <p:cNvPr id="213" name="Google Shape;213;p7"/>
            <p:cNvCxnSpPr/>
            <p:nvPr/>
          </p:nvCxnSpPr>
          <p:spPr>
            <a:xfrm rot="10800000" flipH="1">
              <a:off x="2895600" y="5410200"/>
              <a:ext cx="406146" cy="419100"/>
            </a:xfrm>
            <a:prstGeom prst="straightConnector1">
              <a:avLst/>
            </a:prstGeom>
            <a:noFill/>
            <a:ln w="38100" cap="flat" cmpd="sng">
              <a:solidFill>
                <a:srgbClr val="244582"/>
              </a:solidFill>
              <a:prstDash val="solid"/>
              <a:round/>
              <a:headEnd type="none" w="sm" len="sm"/>
              <a:tailEnd type="triangle" w="med" len="med"/>
            </a:ln>
          </p:spPr>
        </p:cxnSp>
        <p:cxnSp>
          <p:nvCxnSpPr>
            <p:cNvPr id="214" name="Google Shape;214;p7"/>
            <p:cNvCxnSpPr/>
            <p:nvPr/>
          </p:nvCxnSpPr>
          <p:spPr>
            <a:xfrm rot="10800000">
              <a:off x="5105400" y="5410200"/>
              <a:ext cx="381000" cy="457200"/>
            </a:xfrm>
            <a:prstGeom prst="straightConnector1">
              <a:avLst/>
            </a:prstGeom>
            <a:noFill/>
            <a:ln w="38100" cap="flat" cmpd="sng">
              <a:solidFill>
                <a:srgbClr val="244582"/>
              </a:solidFill>
              <a:prstDash val="solid"/>
              <a:round/>
              <a:headEnd type="none" w="sm" len="sm"/>
              <a:tailEnd type="triangle" w="med" len="med"/>
            </a:ln>
          </p:spPr>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9"/>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When do we need to handle an exception?</a:t>
            </a:r>
            <a:endParaRPr/>
          </a:p>
        </p:txBody>
      </p:sp>
      <p:sp>
        <p:nvSpPr>
          <p:cNvPr id="220" name="Google Shape;220;p9"/>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7</a:t>
            </a:fld>
            <a:endParaRPr/>
          </a:p>
        </p:txBody>
      </p:sp>
      <p:grpSp>
        <p:nvGrpSpPr>
          <p:cNvPr id="221" name="Google Shape;221;p9"/>
          <p:cNvGrpSpPr/>
          <p:nvPr/>
        </p:nvGrpSpPr>
        <p:grpSpPr>
          <a:xfrm>
            <a:off x="1219200" y="1600200"/>
            <a:ext cx="5562600" cy="1801091"/>
            <a:chOff x="1524000" y="4294909"/>
            <a:chExt cx="5562600" cy="1801091"/>
          </a:xfrm>
        </p:grpSpPr>
        <p:sp>
          <p:nvSpPr>
            <p:cNvPr id="222" name="Google Shape;222;p9"/>
            <p:cNvSpPr/>
            <p:nvPr/>
          </p:nvSpPr>
          <p:spPr>
            <a:xfrm>
              <a:off x="3292590" y="4294909"/>
              <a:ext cx="2153066" cy="692727"/>
            </a:xfrm>
            <a:prstGeom prst="roundRect">
              <a:avLst>
                <a:gd name="adj" fmla="val 16667"/>
              </a:avLst>
            </a:prstGeom>
            <a:solidFill>
              <a:schemeClr val="l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223" name="Google Shape;223;p9"/>
            <p:cNvSpPr/>
            <p:nvPr/>
          </p:nvSpPr>
          <p:spPr>
            <a:xfrm>
              <a:off x="1524000" y="5368636"/>
              <a:ext cx="2153066" cy="692727"/>
            </a:xfrm>
            <a:prstGeom prst="roundRect">
              <a:avLst>
                <a:gd name="adj" fmla="val 16667"/>
              </a:avLst>
            </a:prstGeom>
            <a:solidFill>
              <a:schemeClr val="l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224" name="Google Shape;224;p9"/>
            <p:cNvSpPr/>
            <p:nvPr/>
          </p:nvSpPr>
          <p:spPr>
            <a:xfrm>
              <a:off x="4933534" y="5403273"/>
              <a:ext cx="2153066" cy="692727"/>
            </a:xfrm>
            <a:prstGeom prst="roundRect">
              <a:avLst>
                <a:gd name="adj" fmla="val 16667"/>
              </a:avLst>
            </a:prstGeom>
            <a:solidFill>
              <a:schemeClr val="lt1"/>
            </a:solid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225" name="Google Shape;225;p9"/>
            <p:cNvSpPr txBox="1"/>
            <p:nvPr/>
          </p:nvSpPr>
          <p:spPr>
            <a:xfrm>
              <a:off x="3459068" y="4378861"/>
              <a:ext cx="197390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dk1"/>
                  </a:solidFill>
                  <a:latin typeface="Century Schoolbook"/>
                  <a:ea typeface="Century Schoolbook"/>
                  <a:cs typeface="Century Schoolbook"/>
                  <a:sym typeface="Century Schoolbook"/>
                </a:rPr>
                <a:t>Statement</a:t>
              </a:r>
              <a:endParaRPr/>
            </a:p>
          </p:txBody>
        </p:sp>
        <p:sp>
          <p:nvSpPr>
            <p:cNvPr id="226" name="Google Shape;226;p9"/>
            <p:cNvSpPr txBox="1"/>
            <p:nvPr/>
          </p:nvSpPr>
          <p:spPr>
            <a:xfrm>
              <a:off x="1654915" y="5466456"/>
              <a:ext cx="197390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dk1"/>
                  </a:solidFill>
                  <a:latin typeface="Century Schoolbook"/>
                  <a:ea typeface="Century Schoolbook"/>
                  <a:cs typeface="Century Schoolbook"/>
                  <a:sym typeface="Century Schoolbook"/>
                </a:rPr>
                <a:t>Normal</a:t>
              </a:r>
              <a:endParaRPr/>
            </a:p>
          </p:txBody>
        </p:sp>
        <p:sp>
          <p:nvSpPr>
            <p:cNvPr id="227" name="Google Shape;227;p9"/>
            <p:cNvSpPr txBox="1"/>
            <p:nvPr/>
          </p:nvSpPr>
          <p:spPr>
            <a:xfrm>
              <a:off x="5014563" y="5508635"/>
              <a:ext cx="197390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dk1"/>
                  </a:solidFill>
                  <a:latin typeface="Century Schoolbook"/>
                  <a:ea typeface="Century Schoolbook"/>
                  <a:cs typeface="Century Schoolbook"/>
                  <a:sym typeface="Century Schoolbook"/>
                </a:rPr>
                <a:t>Critical</a:t>
              </a:r>
              <a:endParaRPr/>
            </a:p>
          </p:txBody>
        </p:sp>
      </p:grpSp>
      <p:cxnSp>
        <p:nvCxnSpPr>
          <p:cNvPr id="228" name="Google Shape;228;p9"/>
          <p:cNvCxnSpPr/>
          <p:nvPr/>
        </p:nvCxnSpPr>
        <p:spPr>
          <a:xfrm>
            <a:off x="4038600" y="2895600"/>
            <a:ext cx="0" cy="3505200"/>
          </a:xfrm>
          <a:prstGeom prst="straightConnector1">
            <a:avLst/>
          </a:prstGeom>
          <a:noFill/>
          <a:ln w="38100" cap="flat" cmpd="sng">
            <a:solidFill>
              <a:srgbClr val="244582"/>
            </a:solidFill>
            <a:prstDash val="solid"/>
            <a:round/>
            <a:headEnd type="none" w="sm" len="sm"/>
            <a:tailEnd type="none" w="sm" len="sm"/>
          </a:ln>
        </p:spPr>
      </p:cxnSp>
      <p:cxnSp>
        <p:nvCxnSpPr>
          <p:cNvPr id="229" name="Google Shape;229;p9"/>
          <p:cNvCxnSpPr>
            <a:endCxn id="223" idx="0"/>
          </p:cNvCxnSpPr>
          <p:nvPr/>
        </p:nvCxnSpPr>
        <p:spPr>
          <a:xfrm flipH="1">
            <a:off x="2295733" y="2292927"/>
            <a:ext cx="1028400" cy="381000"/>
          </a:xfrm>
          <a:prstGeom prst="straightConnector1">
            <a:avLst/>
          </a:prstGeom>
          <a:noFill/>
          <a:ln w="38100" cap="flat" cmpd="sng">
            <a:solidFill>
              <a:srgbClr val="244582"/>
            </a:solidFill>
            <a:prstDash val="solid"/>
            <a:round/>
            <a:headEnd type="none" w="sm" len="sm"/>
            <a:tailEnd type="triangle" w="med" len="med"/>
          </a:ln>
        </p:spPr>
      </p:cxnSp>
      <p:cxnSp>
        <p:nvCxnSpPr>
          <p:cNvPr id="230" name="Google Shape;230;p9"/>
          <p:cNvCxnSpPr>
            <a:endCxn id="224" idx="0"/>
          </p:cNvCxnSpPr>
          <p:nvPr/>
        </p:nvCxnSpPr>
        <p:spPr>
          <a:xfrm>
            <a:off x="4709867" y="2293064"/>
            <a:ext cx="995400" cy="415500"/>
          </a:xfrm>
          <a:prstGeom prst="straightConnector1">
            <a:avLst/>
          </a:prstGeom>
          <a:noFill/>
          <a:ln w="38100" cap="flat" cmpd="sng">
            <a:solidFill>
              <a:srgbClr val="244582"/>
            </a:solidFill>
            <a:prstDash val="solid"/>
            <a:round/>
            <a:headEnd type="none" w="sm" len="sm"/>
            <a:tailEnd type="triangle" w="med" len="med"/>
          </a:ln>
        </p:spPr>
      </p:cxnSp>
      <p:sp>
        <p:nvSpPr>
          <p:cNvPr id="231" name="Google Shape;231;p9"/>
          <p:cNvSpPr/>
          <p:nvPr/>
        </p:nvSpPr>
        <p:spPr>
          <a:xfrm>
            <a:off x="1219200" y="3733800"/>
            <a:ext cx="2153066" cy="2819400"/>
          </a:xfrm>
          <a:prstGeom prst="rect">
            <a:avLst/>
          </a:prstGeom>
          <a:no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232" name="Google Shape;232;p9"/>
          <p:cNvSpPr/>
          <p:nvPr/>
        </p:nvSpPr>
        <p:spPr>
          <a:xfrm>
            <a:off x="4704935" y="3733800"/>
            <a:ext cx="2153066" cy="2819400"/>
          </a:xfrm>
          <a:prstGeom prst="rect">
            <a:avLst/>
          </a:prstGeom>
          <a:noFill/>
          <a:ln w="25400" cap="flat" cmpd="sng">
            <a:solidFill>
              <a:srgbClr val="B961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sp>
        <p:nvSpPr>
          <p:cNvPr id="233" name="Google Shape;233;p9"/>
          <p:cNvSpPr txBox="1"/>
          <p:nvPr/>
        </p:nvSpPr>
        <p:spPr>
          <a:xfrm>
            <a:off x="1350115" y="3962400"/>
            <a:ext cx="1804153"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a:solidFill>
                  <a:schemeClr val="dk1"/>
                </a:solidFill>
                <a:latin typeface="Century Schoolbook"/>
                <a:ea typeface="Century Schoolbook"/>
                <a:cs typeface="Century Schoolbook"/>
                <a:sym typeface="Century Schoolbook"/>
              </a:rPr>
              <a:t>int i = 0;</a:t>
            </a:r>
            <a:endParaRPr/>
          </a:p>
        </p:txBody>
      </p:sp>
      <p:sp>
        <p:nvSpPr>
          <p:cNvPr id="234" name="Google Shape;234;p9"/>
          <p:cNvSpPr txBox="1"/>
          <p:nvPr/>
        </p:nvSpPr>
        <p:spPr>
          <a:xfrm>
            <a:off x="1350115" y="4578684"/>
            <a:ext cx="2022151" cy="193899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a:solidFill>
                  <a:schemeClr val="dk1"/>
                </a:solidFill>
                <a:latin typeface="Century Schoolbook"/>
                <a:ea typeface="Century Schoolbook"/>
                <a:cs typeface="Century Schoolbook"/>
                <a:sym typeface="Century Schoolbook"/>
              </a:rPr>
              <a:t>Nothing could go wrong; Doesn’t need handling.</a:t>
            </a:r>
            <a:endParaRPr/>
          </a:p>
        </p:txBody>
      </p:sp>
      <p:sp>
        <p:nvSpPr>
          <p:cNvPr id="235" name="Google Shape;235;p9"/>
          <p:cNvSpPr txBox="1"/>
          <p:nvPr/>
        </p:nvSpPr>
        <p:spPr>
          <a:xfrm>
            <a:off x="4803190" y="3845503"/>
            <a:ext cx="1804153"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a:solidFill>
                  <a:schemeClr val="dk1"/>
                </a:solidFill>
                <a:latin typeface="Century Schoolbook"/>
                <a:ea typeface="Century Schoolbook"/>
                <a:cs typeface="Century Schoolbook"/>
                <a:sym typeface="Century Schoolbook"/>
              </a:rPr>
              <a:t>int k = i/j;</a:t>
            </a:r>
            <a:endParaRPr/>
          </a:p>
        </p:txBody>
      </p:sp>
      <p:sp>
        <p:nvSpPr>
          <p:cNvPr id="236" name="Google Shape;236;p9"/>
          <p:cNvSpPr txBox="1"/>
          <p:nvPr/>
        </p:nvSpPr>
        <p:spPr>
          <a:xfrm>
            <a:off x="4803190" y="4461787"/>
            <a:ext cx="2022151" cy="193899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a:solidFill>
                  <a:schemeClr val="dk1"/>
                </a:solidFill>
                <a:latin typeface="Century Schoolbook"/>
                <a:ea typeface="Century Schoolbook"/>
                <a:cs typeface="Century Schoolbook"/>
                <a:sym typeface="Century Schoolbook"/>
              </a:rPr>
              <a:t>Divide by zero error may occur;</a:t>
            </a:r>
            <a:endParaRPr/>
          </a:p>
          <a:p>
            <a:pPr marL="0" marR="0" lvl="0" indent="0" algn="ctr" rtl="0">
              <a:spcBef>
                <a:spcPts val="0"/>
              </a:spcBef>
              <a:spcAft>
                <a:spcPts val="0"/>
              </a:spcAft>
              <a:buNone/>
            </a:pPr>
            <a:r>
              <a:rPr lang="en-US" sz="2400" b="0" i="0" u="none" strike="noStrike" cap="none">
                <a:solidFill>
                  <a:schemeClr val="dk1"/>
                </a:solidFill>
                <a:latin typeface="Century Schoolbook"/>
                <a:ea typeface="Century Schoolbook"/>
                <a:cs typeface="Century Schoolbook"/>
                <a:sym typeface="Century Schoolbook"/>
              </a:rPr>
              <a:t>Needs to be handled.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0"/>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What To do after catching an exception?</a:t>
            </a:r>
            <a:endParaRPr/>
          </a:p>
        </p:txBody>
      </p:sp>
      <p:sp>
        <p:nvSpPr>
          <p:cNvPr id="242" name="Google Shape;242;p10"/>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680"/>
              <a:buChar char="🞆"/>
            </a:pPr>
            <a:r>
              <a:rPr lang="en-US"/>
              <a:t>When you catch an error you can:</a:t>
            </a:r>
            <a:endParaRPr/>
          </a:p>
          <a:p>
            <a:pPr marL="274320" lvl="0" indent="-167640" algn="l" rtl="0">
              <a:spcBef>
                <a:spcPts val="600"/>
              </a:spcBef>
              <a:spcAft>
                <a:spcPts val="0"/>
              </a:spcAft>
              <a:buSzPts val="1680"/>
              <a:buNone/>
            </a:pPr>
            <a:endParaRPr/>
          </a:p>
          <a:p>
            <a:pPr marL="685800" lvl="0" indent="-342899" algn="l" rtl="0">
              <a:spcBef>
                <a:spcPts val="600"/>
              </a:spcBef>
              <a:spcAft>
                <a:spcPts val="0"/>
              </a:spcAft>
              <a:buSzPts val="1680"/>
              <a:buFont typeface="Century Schoolbook"/>
              <a:buAutoNum type="arabicPeriod"/>
            </a:pPr>
            <a:r>
              <a:rPr lang="en-US"/>
              <a:t>Terminate program</a:t>
            </a:r>
            <a:endParaRPr/>
          </a:p>
          <a:p>
            <a:pPr marL="685800" lvl="0" indent="-236219" algn="l" rtl="0">
              <a:spcBef>
                <a:spcPts val="600"/>
              </a:spcBef>
              <a:spcAft>
                <a:spcPts val="0"/>
              </a:spcAft>
              <a:buSzPts val="1680"/>
              <a:buFont typeface="Century Schoolbook"/>
              <a:buNone/>
            </a:pPr>
            <a:endParaRPr/>
          </a:p>
          <a:p>
            <a:pPr marL="685800" lvl="0" indent="-342899" algn="l" rtl="0">
              <a:spcBef>
                <a:spcPts val="600"/>
              </a:spcBef>
              <a:spcAft>
                <a:spcPts val="0"/>
              </a:spcAft>
              <a:buSzPts val="1680"/>
              <a:buFont typeface="Century Schoolbook"/>
              <a:buAutoNum type="arabicPeriod"/>
            </a:pPr>
            <a:r>
              <a:rPr lang="en-US"/>
              <a:t>Fix error and continue</a:t>
            </a:r>
            <a:endParaRPr/>
          </a:p>
          <a:p>
            <a:pPr marL="685800" lvl="0" indent="-236219" algn="l" rtl="0">
              <a:spcBef>
                <a:spcPts val="600"/>
              </a:spcBef>
              <a:spcAft>
                <a:spcPts val="0"/>
              </a:spcAft>
              <a:buSzPts val="1680"/>
              <a:buFont typeface="Century Schoolbook"/>
              <a:buNone/>
            </a:pPr>
            <a:endParaRPr/>
          </a:p>
          <a:p>
            <a:pPr marL="685800" lvl="0" indent="-342899" algn="l" rtl="0">
              <a:spcBef>
                <a:spcPts val="600"/>
              </a:spcBef>
              <a:spcAft>
                <a:spcPts val="0"/>
              </a:spcAft>
              <a:buSzPts val="1680"/>
              <a:buFont typeface="Century Schoolbook"/>
              <a:buAutoNum type="arabicPeriod"/>
            </a:pPr>
            <a:r>
              <a:rPr lang="en-US"/>
              <a:t>Log error and continue</a:t>
            </a:r>
            <a:endParaRPr/>
          </a:p>
          <a:p>
            <a:pPr marL="685800" lvl="0" indent="-236219" algn="l" rtl="0">
              <a:spcBef>
                <a:spcPts val="600"/>
              </a:spcBef>
              <a:spcAft>
                <a:spcPts val="0"/>
              </a:spcAft>
              <a:buSzPts val="1680"/>
              <a:buFont typeface="Century Schoolbook"/>
              <a:buNone/>
            </a:pPr>
            <a:endParaRPr/>
          </a:p>
          <a:p>
            <a:pPr marL="685800" lvl="0" indent="-342899" algn="l" rtl="0">
              <a:spcBef>
                <a:spcPts val="600"/>
              </a:spcBef>
              <a:spcAft>
                <a:spcPts val="0"/>
              </a:spcAft>
              <a:buSzPts val="1680"/>
              <a:buFont typeface="Century Schoolbook"/>
              <a:buAutoNum type="arabicPeriod"/>
            </a:pPr>
            <a:r>
              <a:rPr lang="en-US"/>
              <a:t>Re-throw exception</a:t>
            </a:r>
            <a:endParaRPr/>
          </a:p>
        </p:txBody>
      </p:sp>
      <p:sp>
        <p:nvSpPr>
          <p:cNvPr id="243" name="Google Shape;243;p10"/>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1"/>
          <p:cNvSpPr txBox="1">
            <a:spLocks noGrp="1"/>
          </p:cNvSpPr>
          <p:nvPr>
            <p:ph type="title"/>
          </p:nvPr>
        </p:nvSpPr>
        <p:spPr>
          <a:xfrm>
            <a:off x="457200" y="274638"/>
            <a:ext cx="7467600" cy="11430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000"/>
              <a:buFont typeface="Century Schoolbook"/>
              <a:buNone/>
            </a:pPr>
            <a:r>
              <a:rPr lang="en-US"/>
              <a:t>Exception handling Example 1</a:t>
            </a:r>
            <a:endParaRPr/>
          </a:p>
        </p:txBody>
      </p:sp>
      <p:sp>
        <p:nvSpPr>
          <p:cNvPr id="249" name="Google Shape;249;p11"/>
          <p:cNvSpPr txBox="1">
            <a:spLocks noGrp="1"/>
          </p:cNvSpPr>
          <p:nvPr>
            <p:ph type="body" idx="1"/>
          </p:nvPr>
        </p:nvSpPr>
        <p:spPr>
          <a:xfrm>
            <a:off x="457200" y="1600200"/>
            <a:ext cx="7467600" cy="487375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680"/>
              <a:buNone/>
            </a:pPr>
            <a:r>
              <a:rPr lang="en-US"/>
              <a:t> </a:t>
            </a:r>
            <a:r>
              <a:rPr lang="en-US">
                <a:solidFill>
                  <a:srgbClr val="3667C4"/>
                </a:solidFill>
              </a:rPr>
              <a:t>public static void </a:t>
            </a:r>
            <a:r>
              <a:rPr lang="en-US" i="1"/>
              <a:t>main</a:t>
            </a:r>
            <a:r>
              <a:rPr lang="en-US"/>
              <a:t>(String[] args) {</a:t>
            </a:r>
            <a:endParaRPr/>
          </a:p>
          <a:p>
            <a:pPr marL="0" lvl="0" indent="0" algn="l" rtl="0">
              <a:spcBef>
                <a:spcPts val="600"/>
              </a:spcBef>
              <a:spcAft>
                <a:spcPts val="0"/>
              </a:spcAft>
              <a:buSzPts val="1680"/>
              <a:buNone/>
            </a:pPr>
            <a:endParaRPr/>
          </a:p>
          <a:p>
            <a:pPr marL="0" lvl="0" indent="0" algn="l" rtl="0">
              <a:spcBef>
                <a:spcPts val="600"/>
              </a:spcBef>
              <a:spcAft>
                <a:spcPts val="0"/>
              </a:spcAft>
              <a:buSzPts val="1680"/>
              <a:buNone/>
            </a:pPr>
            <a:r>
              <a:rPr lang="en-US"/>
              <a:t>        int i,j,k;</a:t>
            </a:r>
            <a:endParaRPr/>
          </a:p>
          <a:p>
            <a:pPr marL="0" lvl="0" indent="0" algn="l" rtl="0">
              <a:spcBef>
                <a:spcPts val="600"/>
              </a:spcBef>
              <a:spcAft>
                <a:spcPts val="0"/>
              </a:spcAft>
              <a:buSzPts val="1680"/>
              <a:buNone/>
            </a:pPr>
            <a:r>
              <a:rPr lang="en-US"/>
              <a:t>        Scanner scan = new Scanner(System.</a:t>
            </a:r>
            <a:r>
              <a:rPr lang="en-US">
                <a:solidFill>
                  <a:srgbClr val="00B050"/>
                </a:solidFill>
              </a:rPr>
              <a:t>in</a:t>
            </a:r>
            <a:r>
              <a:rPr lang="en-US"/>
              <a:t>);</a:t>
            </a:r>
            <a:endParaRPr/>
          </a:p>
          <a:p>
            <a:pPr marL="0" lvl="0" indent="0" algn="l" rtl="0">
              <a:spcBef>
                <a:spcPts val="600"/>
              </a:spcBef>
              <a:spcAft>
                <a:spcPts val="0"/>
              </a:spcAft>
              <a:buSzPts val="1680"/>
              <a:buNone/>
            </a:pPr>
            <a:r>
              <a:rPr lang="en-US"/>
              <a:t>        i = scan.nextInt();</a:t>
            </a:r>
            <a:endParaRPr/>
          </a:p>
          <a:p>
            <a:pPr marL="0" lvl="0" indent="0" algn="l" rtl="0">
              <a:spcBef>
                <a:spcPts val="600"/>
              </a:spcBef>
              <a:spcAft>
                <a:spcPts val="0"/>
              </a:spcAft>
              <a:buSzPts val="1680"/>
              <a:buNone/>
            </a:pPr>
            <a:r>
              <a:rPr lang="en-US"/>
              <a:t>        j = scan.nextInt();</a:t>
            </a:r>
            <a:endParaRPr/>
          </a:p>
          <a:p>
            <a:pPr marL="0" lvl="0" indent="0" algn="l" rtl="0">
              <a:spcBef>
                <a:spcPts val="600"/>
              </a:spcBef>
              <a:spcAft>
                <a:spcPts val="0"/>
              </a:spcAft>
              <a:buSzPts val="1680"/>
              <a:buNone/>
            </a:pPr>
            <a:r>
              <a:rPr lang="en-US"/>
              <a:t>        k = i/j;</a:t>
            </a:r>
            <a:endParaRPr/>
          </a:p>
          <a:p>
            <a:pPr marL="0" lvl="0" indent="0" algn="l" rtl="0">
              <a:spcBef>
                <a:spcPts val="600"/>
              </a:spcBef>
              <a:spcAft>
                <a:spcPts val="0"/>
              </a:spcAft>
              <a:buSzPts val="1680"/>
              <a:buNone/>
            </a:pPr>
            <a:r>
              <a:rPr lang="en-US"/>
              <a:t>        System.</a:t>
            </a:r>
            <a:r>
              <a:rPr lang="en-US">
                <a:solidFill>
                  <a:srgbClr val="00B050"/>
                </a:solidFill>
              </a:rPr>
              <a:t>out</a:t>
            </a:r>
            <a:r>
              <a:rPr lang="en-US"/>
              <a:t>.println(k);</a:t>
            </a:r>
            <a:endParaRPr/>
          </a:p>
          <a:p>
            <a:pPr marL="0" lvl="0" indent="0" algn="l" rtl="0">
              <a:spcBef>
                <a:spcPts val="600"/>
              </a:spcBef>
              <a:spcAft>
                <a:spcPts val="0"/>
              </a:spcAft>
              <a:buSzPts val="1680"/>
              <a:buNone/>
            </a:pPr>
            <a:r>
              <a:rPr lang="en-US"/>
              <a:t>    }</a:t>
            </a:r>
            <a:endParaRPr/>
          </a:p>
        </p:txBody>
      </p:sp>
      <p:sp>
        <p:nvSpPr>
          <p:cNvPr id="250" name="Google Shape;250;p11"/>
          <p:cNvSpPr txBox="1">
            <a:spLocks noGrp="1"/>
          </p:cNvSpPr>
          <p:nvPr>
            <p:ph type="sldNum" idx="12"/>
          </p:nvPr>
        </p:nvSpPr>
        <p:spPr>
          <a:xfrm>
            <a:off x="8129016" y="5734050"/>
            <a:ext cx="609600" cy="52120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9</a:t>
            </a:fld>
            <a:endParaRPr/>
          </a:p>
        </p:txBody>
      </p:sp>
      <p:grpSp>
        <p:nvGrpSpPr>
          <p:cNvPr id="251" name="Google Shape;251;p11"/>
          <p:cNvGrpSpPr/>
          <p:nvPr/>
        </p:nvGrpSpPr>
        <p:grpSpPr>
          <a:xfrm>
            <a:off x="1066800" y="4311134"/>
            <a:ext cx="6857999" cy="413266"/>
            <a:chOff x="1066800" y="4311134"/>
            <a:chExt cx="6857999" cy="413266"/>
          </a:xfrm>
        </p:grpSpPr>
        <p:sp>
          <p:nvSpPr>
            <p:cNvPr id="252" name="Google Shape;252;p11"/>
            <p:cNvSpPr/>
            <p:nvPr/>
          </p:nvSpPr>
          <p:spPr>
            <a:xfrm>
              <a:off x="1066800" y="4311134"/>
              <a:ext cx="1371600" cy="413266"/>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Schoolbook"/>
                <a:ea typeface="Century Schoolbook"/>
                <a:cs typeface="Century Schoolbook"/>
                <a:sym typeface="Century Schoolbook"/>
              </a:endParaRPr>
            </a:p>
          </p:txBody>
        </p:sp>
        <p:cxnSp>
          <p:nvCxnSpPr>
            <p:cNvPr id="253" name="Google Shape;253;p11"/>
            <p:cNvCxnSpPr/>
            <p:nvPr/>
          </p:nvCxnSpPr>
          <p:spPr>
            <a:xfrm rot="10800000">
              <a:off x="2438400" y="4495800"/>
              <a:ext cx="1228724" cy="0"/>
            </a:xfrm>
            <a:prstGeom prst="straightConnector1">
              <a:avLst/>
            </a:prstGeom>
            <a:noFill/>
            <a:ln w="22225" cap="flat" cmpd="sng">
              <a:solidFill>
                <a:srgbClr val="FF0000"/>
              </a:solidFill>
              <a:prstDash val="solid"/>
              <a:round/>
              <a:headEnd type="none" w="sm" len="sm"/>
              <a:tailEnd type="triangle" w="med" len="med"/>
            </a:ln>
          </p:spPr>
        </p:cxnSp>
        <p:sp>
          <p:nvSpPr>
            <p:cNvPr id="254" name="Google Shape;254;p11"/>
            <p:cNvSpPr txBox="1"/>
            <p:nvPr/>
          </p:nvSpPr>
          <p:spPr>
            <a:xfrm>
              <a:off x="3667124" y="4311134"/>
              <a:ext cx="4257675" cy="400110"/>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a:solidFill>
                    <a:schemeClr val="dk1"/>
                  </a:solidFill>
                  <a:latin typeface="Century Schoolbook"/>
                  <a:ea typeface="Century Schoolbook"/>
                  <a:cs typeface="Century Schoolbook"/>
                  <a:sym typeface="Century Schoolbook"/>
                </a:rPr>
                <a:t>Critical statement identified</a:t>
              </a:r>
              <a:endParaRPr/>
            </a:p>
          </p:txBody>
        </p:sp>
      </p:grpSp>
      <p:sp>
        <p:nvSpPr>
          <p:cNvPr id="255" name="Google Shape;255;p11"/>
          <p:cNvSpPr txBox="1"/>
          <p:nvPr/>
        </p:nvSpPr>
        <p:spPr>
          <a:xfrm>
            <a:off x="3769233" y="5734050"/>
            <a:ext cx="4257675" cy="707886"/>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Century Schoolbook"/>
                <a:ea typeface="Century Schoolbook"/>
                <a:cs typeface="Century Schoolbook"/>
                <a:sym typeface="Century Schoolbook"/>
              </a:rPr>
              <a:t>Critical blocks should always be written within a try block</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riel">
  <a:themeElement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3356</Words>
  <Application>Microsoft Office PowerPoint</Application>
  <PresentationFormat>On-screen Show (4:3)</PresentationFormat>
  <Paragraphs>462</Paragraphs>
  <Slides>57</Slides>
  <Notes>57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Calibri</vt:lpstr>
      <vt:lpstr>Noto Sans Symbols</vt:lpstr>
      <vt:lpstr>Arial</vt:lpstr>
      <vt:lpstr>Century Schoolbook</vt:lpstr>
      <vt:lpstr>Oriel</vt:lpstr>
      <vt:lpstr>Object Oriented Programming using Java</vt:lpstr>
      <vt:lpstr>What is exception handling?</vt:lpstr>
      <vt:lpstr>What Happens?</vt:lpstr>
      <vt:lpstr>Exception classes in java</vt:lpstr>
      <vt:lpstr>Exception classes in java</vt:lpstr>
      <vt:lpstr>Exception classes in java</vt:lpstr>
      <vt:lpstr>When do we need to handle an exception?</vt:lpstr>
      <vt:lpstr>What To do after catching an exception?</vt:lpstr>
      <vt:lpstr>Exception handling Example 1</vt:lpstr>
      <vt:lpstr>Exception handling Example 1</vt:lpstr>
      <vt:lpstr>Exception handling Example 1</vt:lpstr>
      <vt:lpstr>Exception handling Example 1 (Without try..catch)</vt:lpstr>
      <vt:lpstr>Exception handling Example 1 (With try..catch)</vt:lpstr>
      <vt:lpstr>Multiple catch blocks</vt:lpstr>
      <vt:lpstr>Multiple catch blocks Example</vt:lpstr>
      <vt:lpstr>Try..catch..finally</vt:lpstr>
      <vt:lpstr>Throw keyword</vt:lpstr>
      <vt:lpstr>Throw keyword – Java Defined exception</vt:lpstr>
      <vt:lpstr>Exception classes in java</vt:lpstr>
      <vt:lpstr>Exception classes in java</vt:lpstr>
      <vt:lpstr>Throws keyword</vt:lpstr>
      <vt:lpstr>Throws keyword</vt:lpstr>
      <vt:lpstr>Throws keyword example</vt:lpstr>
      <vt:lpstr>Throws keyword example</vt:lpstr>
      <vt:lpstr>Throw vs throws</vt:lpstr>
      <vt:lpstr>Exception propagation</vt:lpstr>
      <vt:lpstr>Answer</vt:lpstr>
      <vt:lpstr>Exception propagation</vt:lpstr>
      <vt:lpstr>Exception propagation</vt:lpstr>
      <vt:lpstr>User- defined exceptions</vt:lpstr>
      <vt:lpstr>User Defined Exceptions Rules</vt:lpstr>
      <vt:lpstr>User defined exceptions – example 1</vt:lpstr>
      <vt:lpstr>User defined exceptions – example 2</vt:lpstr>
      <vt:lpstr>User defined exceptions – example 2</vt:lpstr>
      <vt:lpstr>Interfaces</vt:lpstr>
      <vt:lpstr>Interfaces - When to use Interface and Abstract Class?</vt:lpstr>
      <vt:lpstr>Interfaces</vt:lpstr>
      <vt:lpstr>How to add an interface</vt:lpstr>
      <vt:lpstr>Interface Syntax</vt:lpstr>
      <vt:lpstr>Interface’s Attributes</vt:lpstr>
      <vt:lpstr>Interface’s Attributes</vt:lpstr>
      <vt:lpstr>Interface’s Methods</vt:lpstr>
      <vt:lpstr>Interface's Methods (cont.)</vt:lpstr>
      <vt:lpstr>Default Methods</vt:lpstr>
      <vt:lpstr>Default Methods (cont.)</vt:lpstr>
      <vt:lpstr>Default Methods (cont.)</vt:lpstr>
      <vt:lpstr>Interface's Methods Example</vt:lpstr>
      <vt:lpstr>Interface's Methods Example (cont.)</vt:lpstr>
      <vt:lpstr>Extending Interfaces</vt:lpstr>
      <vt:lpstr>Interfaces Multiple Inheritance</vt:lpstr>
      <vt:lpstr>A Partial Interface Implementation</vt:lpstr>
      <vt:lpstr>Interfaces Instantiation</vt:lpstr>
      <vt:lpstr>Interfaces and Polymorphism </vt:lpstr>
      <vt:lpstr>Practice– 20 mins </vt:lpstr>
      <vt:lpstr>Practice - Solution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using Java</dc:title>
  <dc:creator>USER</dc:creator>
  <cp:lastModifiedBy>Dell</cp:lastModifiedBy>
  <cp:revision>2</cp:revision>
  <dcterms:created xsi:type="dcterms:W3CDTF">2012-02-27T05:48:46Z</dcterms:created>
  <dcterms:modified xsi:type="dcterms:W3CDTF">2020-12-27T21:26:30Z</dcterms:modified>
</cp:coreProperties>
</file>