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52"/>
  </p:notesMasterIdLst>
  <p:sldIdLst>
    <p:sldId id="256" r:id="rId2"/>
    <p:sldId id="390" r:id="rId3"/>
    <p:sldId id="389" r:id="rId4"/>
    <p:sldId id="392" r:id="rId5"/>
    <p:sldId id="393" r:id="rId6"/>
    <p:sldId id="398" r:id="rId7"/>
    <p:sldId id="399" r:id="rId8"/>
    <p:sldId id="394" r:id="rId9"/>
    <p:sldId id="401" r:id="rId10"/>
    <p:sldId id="406" r:id="rId11"/>
    <p:sldId id="407" r:id="rId12"/>
    <p:sldId id="402" r:id="rId13"/>
    <p:sldId id="410" r:id="rId14"/>
    <p:sldId id="405" r:id="rId15"/>
    <p:sldId id="456" r:id="rId16"/>
    <p:sldId id="404" r:id="rId17"/>
    <p:sldId id="446" r:id="rId18"/>
    <p:sldId id="412" r:id="rId19"/>
    <p:sldId id="447" r:id="rId20"/>
    <p:sldId id="413" r:id="rId21"/>
    <p:sldId id="408" r:id="rId22"/>
    <p:sldId id="440" r:id="rId23"/>
    <p:sldId id="471" r:id="rId24"/>
    <p:sldId id="409" r:id="rId25"/>
    <p:sldId id="411" r:id="rId26"/>
    <p:sldId id="414" r:id="rId27"/>
    <p:sldId id="415" r:id="rId28"/>
    <p:sldId id="472" r:id="rId29"/>
    <p:sldId id="416" r:id="rId30"/>
    <p:sldId id="417" r:id="rId31"/>
    <p:sldId id="419" r:id="rId32"/>
    <p:sldId id="443" r:id="rId33"/>
    <p:sldId id="442" r:id="rId34"/>
    <p:sldId id="421" r:id="rId35"/>
    <p:sldId id="444" r:id="rId36"/>
    <p:sldId id="420" r:id="rId37"/>
    <p:sldId id="422" r:id="rId38"/>
    <p:sldId id="423" r:id="rId39"/>
    <p:sldId id="464" r:id="rId40"/>
    <p:sldId id="465" r:id="rId41"/>
    <p:sldId id="466" r:id="rId42"/>
    <p:sldId id="428" r:id="rId43"/>
    <p:sldId id="429" r:id="rId44"/>
    <p:sldId id="430" r:id="rId45"/>
    <p:sldId id="431" r:id="rId46"/>
    <p:sldId id="432" r:id="rId47"/>
    <p:sldId id="434" r:id="rId48"/>
    <p:sldId id="451" r:id="rId49"/>
    <p:sldId id="452" r:id="rId50"/>
    <p:sldId id="29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a Sadik" initials="MS" lastIdx="1" clrIdx="0">
    <p:extLst>
      <p:ext uri="{19B8F6BF-5375-455C-9EA6-DF929625EA0E}">
        <p15:presenceInfo xmlns:p15="http://schemas.microsoft.com/office/powerpoint/2012/main" userId="276112364_tp_dropbox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86073" autoAdjust="0"/>
  </p:normalViewPr>
  <p:slideViewPr>
    <p:cSldViewPr>
      <p:cViewPr varScale="1">
        <p:scale>
          <a:sx n="74" d="100"/>
          <a:sy n="74" d="100"/>
        </p:scale>
        <p:origin x="174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EA91F-C590-4C14-836A-B539EE15AE41}" type="datetimeFigureOut">
              <a:rPr lang="en-US" smtClean="0"/>
              <a:pPr/>
              <a:t>18-Dec-20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CD0D7-D670-4DAE-98CC-5504F0B767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4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Swing is built on the top of AWT API and entirely written in java.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9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getSelectedFile</a:t>
            </a:r>
            <a:r>
              <a:rPr lang="en-US" dirty="0"/>
              <a:t>() : Return the path of the file </a:t>
            </a:r>
            <a:r>
              <a:rPr lang="en-US"/>
              <a:t>you selected.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66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note:</a:t>
            </a:r>
          </a:p>
          <a:p>
            <a:r>
              <a:rPr lang="en-US" dirty="0"/>
              <a:t>Any component added after setting visible with true will NOT appear on the frame except after refreshing the frame by calling validate();</a:t>
            </a:r>
          </a:p>
          <a:p>
            <a:r>
              <a:rPr lang="en-US" dirty="0"/>
              <a:t>Else, let setting the frame visibility with true the last line in you design.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08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40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6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determines the Frame in which the dialog is displayed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3AF278-0A72-40EF-9D40-F60D59662A1A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FC93-A053-4439-A76A-A93C2DB5FB49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716-C7B3-40C1-ABFF-86EDA4922AAB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B01820-F669-4C46-B3DE-87ACC8180497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48B747-2F16-4333-A0B5-28C81F9C3D2F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3044-563E-4F45-8C7F-412E9FE87DC0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4C6D-54E7-4151-9EC7-C15D01A59AC6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A92F14-1798-4D0F-8409-73AFDE120D5E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A1D-4D99-475A-B0B1-0EED2BDF5EC3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1D043A-1918-4DAC-B2C3-0B785E3F0DF9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E057DB-8468-4284-94E3-33236383BA12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A8F7203-FA79-48DA-8851-D0C759F914BA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amples.javacodegeeks.com/java-swing-layouts-exampl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ar-EG" dirty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3FEF-D025-4E19-8440-C612C85E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 vs. Swing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95F0-B93F-4DE1-AA41-48867BF6EE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Java Swing</a:t>
            </a:r>
            <a:r>
              <a:rPr lang="en-US" dirty="0"/>
              <a:t> is a part of Java Foundation Classes (JFC) </a:t>
            </a:r>
          </a:p>
          <a:p>
            <a:r>
              <a:rPr lang="en-US" dirty="0"/>
              <a:t> JFC are a set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GUI components </a:t>
            </a:r>
            <a:r>
              <a:rPr lang="en-US" dirty="0"/>
              <a:t>which simplify the development of desktop applications.</a:t>
            </a:r>
          </a:p>
          <a:p>
            <a:r>
              <a:rPr lang="en-US" dirty="0"/>
              <a:t>Unlike AWT, Java Swing provides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platform-independent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lightweight</a:t>
            </a:r>
            <a:r>
              <a:rPr lang="en-US" dirty="0"/>
              <a:t> components.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javax.swing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package </a:t>
            </a:r>
            <a:r>
              <a:rPr lang="en-US" dirty="0"/>
              <a:t>provides classes for java swing API such as:</a:t>
            </a:r>
          </a:p>
          <a:p>
            <a:pPr lvl="1"/>
            <a:r>
              <a:rPr lang="en-US" dirty="0" err="1"/>
              <a:t>JButton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, </a:t>
            </a:r>
            <a:r>
              <a:rPr lang="en-US" dirty="0" err="1"/>
              <a:t>JTextArea</a:t>
            </a:r>
            <a:r>
              <a:rPr lang="en-US" dirty="0"/>
              <a:t>, </a:t>
            </a:r>
            <a:r>
              <a:rPr lang="en-US" dirty="0" err="1"/>
              <a:t>JRadioButton</a:t>
            </a:r>
            <a:r>
              <a:rPr lang="en-US" dirty="0"/>
              <a:t>, </a:t>
            </a:r>
            <a:r>
              <a:rPr lang="en-US" dirty="0" err="1"/>
              <a:t>JCheckbox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, </a:t>
            </a:r>
            <a:r>
              <a:rPr lang="en-US" dirty="0" err="1"/>
              <a:t>JColorChooser</a:t>
            </a:r>
            <a:r>
              <a:rPr lang="en-US" dirty="0"/>
              <a:t>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F1449-950F-4F3C-8C7B-0A2B20AA2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fig11-1">
            <a:extLst>
              <a:ext uri="{FF2B5EF4-FFF2-40B4-BE49-F238E27FC236}">
                <a16:creationId xmlns:a16="http://schemas.microsoft.com/office/drawing/2014/main" id="{D383F2D8-2B3A-4D6B-B83F-E170F6A9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181"/>
            <a:ext cx="4166616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91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B867-560A-48B8-8845-5E6E1D45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E36C-C6A2-4C0D-905A-21D22CBFA5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hierarchy of Java Swing classes is: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BDFB-AB6E-4938-B585-149E5E9A4F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220" name="Picture 4" descr="Image result for swing hierarchy in java">
            <a:extLst>
              <a:ext uri="{FF2B5EF4-FFF2-40B4-BE49-F238E27FC236}">
                <a16:creationId xmlns:a16="http://schemas.microsoft.com/office/drawing/2014/main" id="{17DD09CD-17B3-44FC-978C-8398769E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599"/>
            <a:ext cx="7824216" cy="452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1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99EF-8512-4E06-9D17-EB213A0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4210-FD87-421B-A5C8-13F0C77BCF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To have everything placed on a screen to a particular position, we have to add them to a container. </a:t>
            </a:r>
          </a:p>
          <a:p>
            <a:pPr lvl="1"/>
            <a:r>
              <a:rPr lang="en-US" dirty="0"/>
              <a:t>It is like a screen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wherein we are placing components </a:t>
            </a:r>
            <a:r>
              <a:rPr lang="en-US" dirty="0"/>
              <a:t>like buttons, text fields, checkbox etc. 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contains and controls </a:t>
            </a:r>
            <a:r>
              <a:rPr lang="en-US" dirty="0"/>
              <a:t>the layout of components. </a:t>
            </a:r>
          </a:p>
          <a:p>
            <a:pPr lvl="1"/>
            <a:r>
              <a:rPr lang="en-US" dirty="0"/>
              <a:t>We can add a container inside container.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713DB-9536-4B1B-A0A9-7C4B04865F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91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99E5-0AFA-49E5-B763-76BFC575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C28A-7769-43EA-BB9C-1432D69B26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JComponent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JComponent</a:t>
            </a:r>
            <a:r>
              <a:rPr lang="en-US" dirty="0"/>
              <a:t>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 class for all SWING UI components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JComponent</a:t>
            </a:r>
            <a:r>
              <a:rPr lang="en-US" dirty="0"/>
              <a:t>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 abstract class</a:t>
            </a:r>
            <a:r>
              <a:rPr lang="en-US" dirty="0"/>
              <a:t>, so it cannot be instantiated directly, but can be </a:t>
            </a:r>
            <a:r>
              <a:rPr lang="en-US" dirty="0" err="1"/>
              <a:t>subclassed</a:t>
            </a:r>
            <a:endParaRPr lang="en-US" dirty="0"/>
          </a:p>
          <a:p>
            <a:r>
              <a:rPr lang="en-US" b="1" dirty="0" err="1"/>
              <a:t>JWindow</a:t>
            </a:r>
            <a:endParaRPr lang="en-US" b="1" dirty="0"/>
          </a:p>
          <a:p>
            <a:pPr lvl="1"/>
            <a:r>
              <a:rPr lang="en-US" dirty="0"/>
              <a:t>An instance of the Window class has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border and no title.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BDC04-1DCF-4290-88FE-954B18877C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A751-16A7-4AE1-9676-71A39AD2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879B-C8E0-4E46-B7C3-D562CBDB5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JFrame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Java.Swing.JFrame</a:t>
            </a:r>
            <a:endParaRPr lang="en-US" dirty="0"/>
          </a:p>
          <a:p>
            <a:pPr lvl="1"/>
            <a:r>
              <a:rPr lang="en-US" dirty="0"/>
              <a:t>A frame has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title, border and menu bars</a:t>
            </a:r>
            <a:r>
              <a:rPr lang="en-US" dirty="0"/>
              <a:t>. </a:t>
            </a:r>
          </a:p>
          <a:p>
            <a:pPr lvl="1"/>
            <a:r>
              <a:rPr lang="en-GB" sz="2400" dirty="0"/>
              <a:t>Usually used as a program's main window.</a:t>
            </a:r>
            <a:endParaRPr lang="en-US" dirty="0"/>
          </a:p>
          <a:p>
            <a:pPr lvl="1"/>
            <a:r>
              <a:rPr lang="en-US" dirty="0"/>
              <a:t>It can contain several components like buttons, text fields, scrollbars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4BD3A-C65C-448C-A73D-36B14C5663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1" descr="imageviewer-jframe.tiff">
            <a:extLst>
              <a:ext uri="{FF2B5EF4-FFF2-40B4-BE49-F238E27FC236}">
                <a16:creationId xmlns:a16="http://schemas.microsoft.com/office/drawing/2014/main" id="{D9786124-A981-4728-A0E9-17FAAFE0A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246" y="4405312"/>
            <a:ext cx="4572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9472E16A-FC88-423A-A643-D7003879D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309" y="3962400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800"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D44BA74-98E4-40D7-A861-E3535370C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21" y="4281487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800">
                <a:latin typeface="Arial" panose="020B0604020202020204" pitchFamily="34" charset="0"/>
              </a:rPr>
              <a:t>Menu bar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A9DDF73-CA6B-45ED-9390-CCD68C203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21" y="6491287"/>
            <a:ext cx="164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800">
                <a:latin typeface="Arial" panose="020B0604020202020204" pitchFamily="34" charset="0"/>
              </a:rPr>
              <a:t>Content pane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F143F975-A625-47D4-A9CD-CB794A103D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8109" y="4267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97A1816-A2D5-4C0F-BC38-B04D56FBE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9921" y="4510087"/>
            <a:ext cx="858838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44F04B43-4A2A-44FB-AB7B-7847E3C2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59" y="3810000"/>
            <a:ext cx="202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800">
                <a:latin typeface="Arial" panose="020B0604020202020204" pitchFamily="34" charset="0"/>
              </a:rPr>
              <a:t>Window controls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A0A7A05-96A5-4188-B0B1-0F49DD40FB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8021" y="41910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5E070114-8721-4D6C-9DC4-98DF3843C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7121" y="6034087"/>
            <a:ext cx="1905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BA82-0AD3-46DA-A992-335F42CE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0ADA-AF6D-4800-A94D-44AA24D750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7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/>
              <a:t>JFrame</a:t>
            </a:r>
            <a:r>
              <a:rPr lang="en-GB" b="1" dirty="0"/>
              <a:t>:</a:t>
            </a:r>
          </a:p>
          <a:p>
            <a:pPr lvl="1">
              <a:lnSpc>
                <a:spcPct val="7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Made of several layer</a:t>
            </a:r>
          </a:p>
          <a:p>
            <a:pPr lvl="1">
              <a:lnSpc>
                <a:spcPct val="7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Widgets are added to the Content Pane layer.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Use </a:t>
            </a:r>
            <a:r>
              <a:rPr lang="en-GB" sz="1900" dirty="0" err="1">
                <a:latin typeface="Courier New" pitchFamily="49" charset="0"/>
              </a:rPr>
              <a:t>getContentPane</a:t>
            </a:r>
            <a:r>
              <a:rPr lang="en-GB" sz="1900" dirty="0">
                <a:latin typeface="Courier New" pitchFamily="49" charset="0"/>
              </a:rPr>
              <a:t>()</a:t>
            </a:r>
            <a:r>
              <a:rPr lang="en-GB" sz="2100" dirty="0"/>
              <a:t> to obtain 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3C5B8-9AF2-46C1-85E0-BABF564118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EA97072D-87F5-4A29-8494-D822E856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29000"/>
            <a:ext cx="5410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28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D8E6-2600-499D-BBCE-2AC3CCAF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845B-8DD1-492F-880D-A2F42D39E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JPanel</a:t>
            </a:r>
            <a:r>
              <a:rPr lang="en-US" b="1" dirty="0"/>
              <a:t>: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Javax.Swing.JPanel</a:t>
            </a:r>
            <a:endParaRPr lang="en-US" dirty="0"/>
          </a:p>
          <a:p>
            <a:pPr lvl="1"/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does not contain </a:t>
            </a:r>
            <a:r>
              <a:rPr lang="en-US" dirty="0"/>
              <a:t>title bar, menu bar or border. </a:t>
            </a:r>
          </a:p>
          <a:p>
            <a:pPr lvl="1"/>
            <a:r>
              <a:rPr lang="en-US" dirty="0"/>
              <a:t>It is a generic container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holding components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An instance of the Panel class provides a container to which to add components.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3BA0-F701-40D3-91A4-2952E58E2D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23056-E97C-455F-B711-031DD353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5972175" cy="2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C143-2BFB-4626-B0A3-8BD22960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34D8-505C-4547-8F92-95D2FF121E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JFileChooser</a:t>
            </a:r>
            <a:endParaRPr lang="en-US" b="1" dirty="0"/>
          </a:p>
          <a:p>
            <a:pPr lvl="1"/>
            <a:r>
              <a:rPr lang="en-US" dirty="0"/>
              <a:t>Allows the user to choose a file</a:t>
            </a:r>
          </a:p>
          <a:p>
            <a:pPr lvl="1"/>
            <a:r>
              <a:rPr lang="en-US" dirty="0"/>
              <a:t>Supports “open” and “save”</a:t>
            </a:r>
          </a:p>
          <a:p>
            <a:pPr lvl="2"/>
            <a:r>
              <a:rPr lang="en-US" dirty="0" err="1"/>
              <a:t>showOpenDialog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showSaveDialog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2B56-4641-4686-9D17-42ACEEAFE9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3B4E7-29AA-4AC2-B2F4-0EBE5188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4" y="3571875"/>
            <a:ext cx="6591300" cy="328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44382-1172-42B4-A71A-E3261D33D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391" y="1465326"/>
            <a:ext cx="4848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C37-7424-4A50-9E0F-B79AF149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0ACA-40F9-43BF-A82D-9145DDB20F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GUI Components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5F39-3CCE-498D-AE8C-7D71AB2B1E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0BAE59F0-FA8F-4DDD-9EDE-2CA302B0A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160005"/>
              </p:ext>
            </p:extLst>
          </p:nvPr>
        </p:nvGraphicFramePr>
        <p:xfrm>
          <a:off x="457200" y="2286000"/>
          <a:ext cx="7467600" cy="418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070012" imgH="3495564" progId="Word.Document.8">
                  <p:embed/>
                </p:oleObj>
              </mc:Choice>
              <mc:Fallback>
                <p:oleObj name="Document" r:id="rId2" imgW="7070012" imgH="3495564" progId="Word.Document.8">
                  <p:embed/>
                  <p:pic>
                    <p:nvPicPr>
                      <p:cNvPr id="92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7467600" cy="4187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51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EF77-63E5-4AC7-9DEA-AA65F4F2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242A-FAF2-4347-90D8-BB485D8D1D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Swing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BFD4-244D-43BC-9F1E-7DD4A40EB4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6E89925-1544-4A0A-B499-9BCA1FDF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2209800"/>
            <a:ext cx="80645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07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949F-635C-41D6-9503-64F88BE2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128B-FF45-4876-B4B8-791DC11724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User Interface (GUI)</a:t>
            </a:r>
          </a:p>
          <a:p>
            <a:r>
              <a:rPr lang="en-US" dirty="0"/>
              <a:t>Java Application</a:t>
            </a:r>
          </a:p>
          <a:p>
            <a:r>
              <a:rPr lang="en-US" dirty="0"/>
              <a:t>AWT vs. Swing</a:t>
            </a:r>
          </a:p>
          <a:p>
            <a:r>
              <a:rPr lang="en-US" dirty="0"/>
              <a:t>Swing Hierarchy</a:t>
            </a:r>
          </a:p>
          <a:p>
            <a:r>
              <a:rPr lang="en-US" dirty="0"/>
              <a:t>Component classes’ methods</a:t>
            </a:r>
          </a:p>
          <a:p>
            <a:r>
              <a:rPr lang="en-US" dirty="0"/>
              <a:t>Containers Layout Types</a:t>
            </a:r>
          </a:p>
          <a:p>
            <a:r>
              <a:rPr lang="en-US" dirty="0"/>
              <a:t>Creating your first GUI App</a:t>
            </a:r>
          </a:p>
          <a:p>
            <a:r>
              <a:rPr lang="en-US" dirty="0" err="1"/>
              <a:t>JOptionPane</a:t>
            </a:r>
            <a:endParaRPr lang="en-US" dirty="0"/>
          </a:p>
          <a:p>
            <a:r>
              <a:rPr lang="en-US" dirty="0"/>
              <a:t>GUI Builder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6C6B5-06FF-4185-AA78-954F2E666A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430F-1D29-402F-B49D-807FD8E2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D85B-E3E5-44A4-9367-66F2B6C488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Internal Containers</a:t>
            </a:r>
            <a:endParaRPr lang="en-GB" dirty="0">
              <a:latin typeface="Century Schoolbook (Body)"/>
            </a:endParaRP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entury Schoolbook (Body)"/>
              </a:rPr>
              <a:t>Not Top level containers</a:t>
            </a: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entury Schoolbook (Body)"/>
              </a:rPr>
              <a:t>Can contain other non-top level components</a:t>
            </a:r>
          </a:p>
          <a:p>
            <a:pPr>
              <a:lnSpc>
                <a:spcPct val="84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entury Schoolbook (Body)"/>
            </a:endParaRPr>
          </a:p>
          <a:p>
            <a:pPr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entury Schoolbook (Body)"/>
              </a:rPr>
              <a:t>Examples:</a:t>
            </a: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entury Schoolbook (Body)"/>
                <a:cs typeface="Courier New" pitchFamily="49" charset="0"/>
              </a:rPr>
              <a:t>JScrollPane</a:t>
            </a:r>
            <a:r>
              <a:rPr lang="en-GB" sz="2000" dirty="0">
                <a:latin typeface="Century Schoolbook (Body)"/>
              </a:rPr>
              <a:t>: Provides a scrollable view of its </a:t>
            </a:r>
            <a:br>
              <a:rPr lang="en-GB" sz="2000" dirty="0">
                <a:latin typeface="Century Schoolbook (Body)"/>
              </a:rPr>
            </a:br>
            <a:r>
              <a:rPr lang="en-GB" sz="2000" dirty="0">
                <a:latin typeface="Century Schoolbook (Body)"/>
              </a:rPr>
              <a:t>components</a:t>
            </a: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Century Schoolbook (Body)"/>
            </a:endParaRP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entury Schoolbook (Body)"/>
                <a:cs typeface="Courier New" pitchFamily="49" charset="0"/>
              </a:rPr>
              <a:t>JSplitPane</a:t>
            </a:r>
            <a:r>
              <a:rPr lang="en-GB" sz="2000" dirty="0">
                <a:latin typeface="Century Schoolbook (Body)"/>
              </a:rPr>
              <a:t>: Separates two components </a:t>
            </a: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Century Schoolbook (Body)"/>
            </a:endParaRP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entury Schoolbook (Body)"/>
                <a:cs typeface="Courier New" pitchFamily="49" charset="0"/>
              </a:rPr>
              <a:t>JTabbedPane</a:t>
            </a:r>
            <a:r>
              <a:rPr lang="en-GB" sz="2000" dirty="0">
                <a:latin typeface="Century Schoolbook (Body)"/>
              </a:rPr>
              <a:t>: User chooses which</a:t>
            </a:r>
            <a:br>
              <a:rPr lang="en-GB" sz="2000" dirty="0">
                <a:latin typeface="Century Schoolbook (Body)"/>
              </a:rPr>
            </a:br>
            <a:r>
              <a:rPr lang="en-GB" sz="2000" dirty="0">
                <a:latin typeface="Century Schoolbook (Body)"/>
              </a:rPr>
              <a:t>component to see</a:t>
            </a:r>
          </a:p>
          <a:p>
            <a:endParaRPr lang="en-US" dirty="0">
              <a:latin typeface="Century Schoolbook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B80-3AF1-4B92-B3F6-398066E916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DC6B2B0-BBF6-45A6-9F8F-88BD6C9D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78018"/>
            <a:ext cx="199010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B638986-DBE9-4F6F-97AA-5B54E5B1C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136955"/>
            <a:ext cx="26622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62A6003C-72E3-4181-8602-133DD1B3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05380"/>
            <a:ext cx="3101009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29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336D-6877-4FD5-A263-4ACA1FEE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classes’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EB79-5847-4B77-87DE-DF6D121EB5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methods of Component class are widely used in java swing that are: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BDEA5-246A-478E-972C-C30AD25438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191382-6852-4E94-9484-B7A614D1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44283"/>
              </p:ext>
            </p:extLst>
          </p:nvPr>
        </p:nvGraphicFramePr>
        <p:xfrm>
          <a:off x="457200" y="2743200"/>
          <a:ext cx="7671816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91835049"/>
                    </a:ext>
                  </a:extLst>
                </a:gridCol>
                <a:gridCol w="2718816">
                  <a:extLst>
                    <a:ext uri="{9D8B030D-6E8A-4147-A177-3AD203B41FA5}">
                      <a16:colId xmlns:a16="http://schemas.microsoft.com/office/drawing/2014/main" val="205114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743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add(Component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 a component on another component.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9308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setSize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(int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width,int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height)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size of the component.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7485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setLayout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LayoutManager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the layout manager for the component.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076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setVisible(boolean b)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the visibility of the component. It is by default false.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44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592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E690-756E-49B0-8644-C066B4D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Layout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EEC6-4D01-4661-B420-6D14B611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18CC-7E42-4372-86C9-101AFA76D0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13048" cy="4983162"/>
          </a:xfrm>
        </p:spPr>
        <p:txBody>
          <a:bodyPr>
            <a:normAutofit/>
          </a:bodyPr>
          <a:lstStyle/>
          <a:p>
            <a:r>
              <a:rPr lang="en-US" b="1" dirty="0" err="1"/>
              <a:t>FlowLayout</a:t>
            </a:r>
            <a:endParaRPr lang="en-US" b="1" dirty="0"/>
          </a:p>
          <a:p>
            <a:pPr lvl="1"/>
            <a:r>
              <a:rPr lang="en-US" dirty="0"/>
              <a:t>It places components from left to right in a row using preferred component sizes until no space is available in the container. </a:t>
            </a:r>
            <a:endParaRPr lang="en-US" b="1" dirty="0"/>
          </a:p>
          <a:p>
            <a:r>
              <a:rPr lang="en-US" b="1" dirty="0" err="1"/>
              <a:t>GridLayout</a:t>
            </a:r>
            <a:endParaRPr lang="en-US" b="1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GridLayout</a:t>
            </a:r>
            <a:r>
              <a:rPr lang="en-US" dirty="0"/>
              <a:t> manages the components in the form of a rectangular grid.</a:t>
            </a:r>
          </a:p>
        </p:txBody>
      </p:sp>
      <p:pic>
        <p:nvPicPr>
          <p:cNvPr id="14338" name="Picture 2" descr="http://www.zentut.com/wp-content/uploads/2012/10/flowlayout.gif">
            <a:extLst>
              <a:ext uri="{FF2B5EF4-FFF2-40B4-BE49-F238E27FC236}">
                <a16:creationId xmlns:a16="http://schemas.microsoft.com/office/drawing/2014/main" id="{EB98C882-0184-4443-A010-4101005D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48" y="1600200"/>
            <a:ext cx="365455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Java GridLayout">
            <a:extLst>
              <a:ext uri="{FF2B5EF4-FFF2-40B4-BE49-F238E27FC236}">
                <a16:creationId xmlns:a16="http://schemas.microsoft.com/office/drawing/2014/main" id="{08873541-3EFD-4D83-8CAD-FE828B14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04" y="4572000"/>
            <a:ext cx="3690995" cy="201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A69EBB-BA35-4834-B4CC-D7F5C922553D}"/>
              </a:ext>
            </a:extLst>
          </p:cNvPr>
          <p:cNvSpPr/>
          <p:nvPr/>
        </p:nvSpPr>
        <p:spPr>
          <a:xfrm>
            <a:off x="228600" y="5943600"/>
            <a:ext cx="3800987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other layout types at this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1C70-62FF-4FBC-BFA7-280D18C3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7792"/>
            <a:ext cx="7467600" cy="52120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LET’S CODE!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0AAAF2-F68C-481B-A9B5-03E94B3B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80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105-EAE4-46F1-BB9B-F4C47CAB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B33D-ABDA-4215-B45B-8234F1F2D1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the following GUI counter program where every time we press the button the counter is incremented by 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F60D-B913-400D-A17D-3C3E8D9428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33D5D-52FF-4D5B-88B7-1948B57F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915" y="2958098"/>
            <a:ext cx="3724275" cy="1309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C249E9-EFA0-44D8-9E31-EDAF4C256114}"/>
              </a:ext>
            </a:extLst>
          </p:cNvPr>
          <p:cNvSpPr/>
          <p:nvPr/>
        </p:nvSpPr>
        <p:spPr>
          <a:xfrm>
            <a:off x="7032995" y="3429000"/>
            <a:ext cx="66320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A12F6-6205-432B-9C34-EFE5A40A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15" y="2971800"/>
            <a:ext cx="3733800" cy="12774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67CCD-C250-45A7-9B90-CD60D1CA821A}"/>
              </a:ext>
            </a:extLst>
          </p:cNvPr>
          <p:cNvCxnSpPr>
            <a:cxnSpLocks/>
          </p:cNvCxnSpPr>
          <p:nvPr/>
        </p:nvCxnSpPr>
        <p:spPr>
          <a:xfrm flipH="1">
            <a:off x="3429000" y="3200400"/>
            <a:ext cx="127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199283-7B43-4B78-98F0-4E4461D3FC43}"/>
              </a:ext>
            </a:extLst>
          </p:cNvPr>
          <p:cNvSpPr txBox="1"/>
          <p:nvPr/>
        </p:nvSpPr>
        <p:spPr>
          <a:xfrm>
            <a:off x="1752600" y="2971800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Frame</a:t>
            </a:r>
          </a:p>
          <a:p>
            <a:pPr algn="ctr"/>
            <a:r>
              <a:rPr lang="en-US" dirty="0"/>
              <a:t>(Top-Level Container)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D8F876-C72B-4677-9B9F-4F33DC88961F}"/>
              </a:ext>
            </a:extLst>
          </p:cNvPr>
          <p:cNvCxnSpPr>
            <a:cxnSpLocks/>
          </p:cNvCxnSpPr>
          <p:nvPr/>
        </p:nvCxnSpPr>
        <p:spPr>
          <a:xfrm flipH="1">
            <a:off x="4191000" y="3697224"/>
            <a:ext cx="1230605" cy="4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2CF206-0EE6-4FBA-BC15-8853BC46725D}"/>
              </a:ext>
            </a:extLst>
          </p:cNvPr>
          <p:cNvSpPr txBox="1"/>
          <p:nvPr/>
        </p:nvSpPr>
        <p:spPr>
          <a:xfrm>
            <a:off x="3001112" y="3863170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</a:t>
            </a:r>
          </a:p>
          <a:p>
            <a:pPr algn="ctr"/>
            <a:r>
              <a:rPr lang="en-US" dirty="0"/>
              <a:t>(Component)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EC2780-3D34-4059-B1FA-B3BED836095C}"/>
              </a:ext>
            </a:extLst>
          </p:cNvPr>
          <p:cNvCxnSpPr>
            <a:cxnSpLocks/>
          </p:cNvCxnSpPr>
          <p:nvPr/>
        </p:nvCxnSpPr>
        <p:spPr>
          <a:xfrm flipH="1">
            <a:off x="5611997" y="3763695"/>
            <a:ext cx="848656" cy="96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93483A-9638-469C-8730-200B72DA2A28}"/>
              </a:ext>
            </a:extLst>
          </p:cNvPr>
          <p:cNvSpPr txBox="1"/>
          <p:nvPr/>
        </p:nvSpPr>
        <p:spPr>
          <a:xfrm>
            <a:off x="4449224" y="4762422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TextField</a:t>
            </a:r>
            <a:endParaRPr lang="en-US" dirty="0"/>
          </a:p>
          <a:p>
            <a:pPr algn="ctr"/>
            <a:r>
              <a:rPr lang="en-US" dirty="0"/>
              <a:t>(Component)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E395D7-11A1-4EF2-8C4C-14E33129C0F8}"/>
              </a:ext>
            </a:extLst>
          </p:cNvPr>
          <p:cNvCxnSpPr>
            <a:cxnSpLocks/>
          </p:cNvCxnSpPr>
          <p:nvPr/>
        </p:nvCxnSpPr>
        <p:spPr>
          <a:xfrm>
            <a:off x="7508141" y="3823226"/>
            <a:ext cx="1751" cy="8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779835-6517-4C08-9A46-FC5116AA172C}"/>
              </a:ext>
            </a:extLst>
          </p:cNvPr>
          <p:cNvSpPr txBox="1"/>
          <p:nvPr/>
        </p:nvSpPr>
        <p:spPr>
          <a:xfrm>
            <a:off x="6286474" y="4608584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Button</a:t>
            </a:r>
          </a:p>
          <a:p>
            <a:pPr algn="ctr"/>
            <a:r>
              <a:rPr lang="en-US" dirty="0"/>
              <a:t>(Component)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Source of </a:t>
            </a:r>
            <a:r>
              <a:rPr lang="en-US" dirty="0" err="1">
                <a:solidFill>
                  <a:srgbClr val="FF0000"/>
                </a:solidFill>
              </a:rPr>
              <a:t>ActionEvent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2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5" grpId="0"/>
      <p:bldP spid="18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A82C-BB4B-4387-B124-91D47878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B484-A80B-4589-9A76-C80FF90022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frame: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We need to import </a:t>
            </a:r>
            <a:r>
              <a:rPr lang="en-US" dirty="0" err="1"/>
              <a:t>JFrame</a:t>
            </a:r>
            <a:r>
              <a:rPr lang="en-US" dirty="0"/>
              <a:t> class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Create object of </a:t>
            </a:r>
            <a:r>
              <a:rPr lang="en-US" dirty="0" err="1"/>
              <a:t>JFrame</a:t>
            </a:r>
            <a:r>
              <a:rPr lang="en-US" dirty="0"/>
              <a:t> and give a title.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F231E-14BC-4EA3-9DDC-FFA7D212A8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3B26F-1F51-4D5E-83D0-2CD01A7DB4C6}"/>
              </a:ext>
            </a:extLst>
          </p:cNvPr>
          <p:cNvSpPr/>
          <p:nvPr/>
        </p:nvSpPr>
        <p:spPr>
          <a:xfrm>
            <a:off x="1219200" y="2514600"/>
            <a:ext cx="47625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javax.swing.Jframe</a:t>
            </a:r>
            <a:r>
              <a:rPr lang="en-US" b="1" dirty="0"/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BFD8D-AFD4-456E-B3D5-EEC863741029}"/>
              </a:ext>
            </a:extLst>
          </p:cNvPr>
          <p:cNvSpPr/>
          <p:nvPr/>
        </p:nvSpPr>
        <p:spPr>
          <a:xfrm>
            <a:off x="1219200" y="4191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JFrame</a:t>
            </a:r>
            <a:r>
              <a:rPr lang="en-US" b="1" dirty="0"/>
              <a:t> Frame1 = new </a:t>
            </a:r>
            <a:r>
              <a:rPr lang="en-US" b="1" dirty="0" err="1"/>
              <a:t>JFrame</a:t>
            </a:r>
            <a:r>
              <a:rPr lang="en-US" b="1" dirty="0"/>
              <a:t>(“My First App”) ;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DC5954F6-ACE0-4177-9657-3FD3E085266E}"/>
              </a:ext>
            </a:extLst>
          </p:cNvPr>
          <p:cNvSpPr/>
          <p:nvPr/>
        </p:nvSpPr>
        <p:spPr>
          <a:xfrm>
            <a:off x="6425184" y="1600200"/>
            <a:ext cx="2490216" cy="1335155"/>
          </a:xfrm>
          <a:prstGeom prst="cloudCallout">
            <a:avLst>
              <a:gd name="adj1" fmla="val -65233"/>
              <a:gd name="adj2" fmla="val 4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 you can  import all the classes at once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A1560-2727-4870-925F-07A2C17577BB}"/>
              </a:ext>
            </a:extLst>
          </p:cNvPr>
          <p:cNvSpPr/>
          <p:nvPr/>
        </p:nvSpPr>
        <p:spPr>
          <a:xfrm>
            <a:off x="1219200" y="2514600"/>
            <a:ext cx="47625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9440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D097-1024-44E6-9058-1127AE4D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C6C3-8F70-475B-A567-04F4303677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frame:</a:t>
            </a:r>
          </a:p>
          <a:p>
            <a:pPr marL="822960" lvl="1" indent="-457200">
              <a:buFont typeface="+mj-lt"/>
              <a:buAutoNum type="arabicPeriod" startAt="3"/>
            </a:pPr>
            <a:r>
              <a:rPr lang="en-US" dirty="0"/>
              <a:t>Set the Layout of </a:t>
            </a:r>
            <a:r>
              <a:rPr lang="en-US" dirty="0" err="1"/>
              <a:t>Jframe</a:t>
            </a:r>
            <a:r>
              <a:rPr lang="en-US" dirty="0"/>
              <a:t> (</a:t>
            </a:r>
            <a:r>
              <a:rPr lang="en-US" dirty="0" err="1"/>
              <a:t>FlowLayout</a:t>
            </a:r>
            <a:r>
              <a:rPr lang="en-US" dirty="0"/>
              <a:t>, </a:t>
            </a:r>
            <a:r>
              <a:rPr lang="en-US" dirty="0" err="1"/>
              <a:t>GroupLayout</a:t>
            </a:r>
            <a:r>
              <a:rPr lang="en-US" dirty="0"/>
              <a:t>,…)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/>
              <a:t>We will use </a:t>
            </a:r>
            <a:r>
              <a:rPr lang="en-US" dirty="0" err="1"/>
              <a:t>FlowLayout</a:t>
            </a:r>
            <a:endParaRPr lang="en-US" dirty="0"/>
          </a:p>
          <a:p>
            <a:pPr marL="1097280" lvl="2" indent="-457200">
              <a:buFont typeface="+mj-lt"/>
              <a:buAutoNum type="arabicPeriod"/>
            </a:pPr>
            <a:r>
              <a:rPr lang="en-US" dirty="0"/>
              <a:t>Each layout is a class in </a:t>
            </a:r>
            <a:r>
              <a:rPr lang="en-US" dirty="0" err="1"/>
              <a:t>java.awt</a:t>
            </a:r>
            <a:r>
              <a:rPr lang="en-US" dirty="0"/>
              <a:t> package. So, first we need to import this class</a:t>
            </a:r>
          </a:p>
          <a:p>
            <a:pPr marL="1097280" lvl="2" indent="-457200">
              <a:buFont typeface="+mj-lt"/>
              <a:buAutoNum type="arabicPeriod"/>
            </a:pPr>
            <a:endParaRPr lang="en-US" dirty="0"/>
          </a:p>
          <a:p>
            <a:pPr marL="1097280" lvl="2" indent="-457200">
              <a:buFont typeface="+mj-lt"/>
              <a:buAutoNum type="arabicPeriod"/>
            </a:pPr>
            <a:endParaRPr lang="en-US" dirty="0"/>
          </a:p>
          <a:p>
            <a:pPr marL="1097280" lvl="2" indent="-457200">
              <a:buFont typeface="+mj-lt"/>
              <a:buAutoNum type="arabicPeriod"/>
            </a:pPr>
            <a:endParaRPr lang="en-US" dirty="0"/>
          </a:p>
          <a:p>
            <a:pPr marL="1097280" lvl="2" indent="-457200">
              <a:buFont typeface="+mj-lt"/>
              <a:buAutoNum type="arabicPeriod"/>
            </a:pPr>
            <a:r>
              <a:rPr lang="en-US" dirty="0"/>
              <a:t>Now we can set the layout of the frame</a:t>
            </a:r>
          </a:p>
          <a:p>
            <a:pPr marL="1097280" lvl="2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9C35D-946F-45DB-ABC7-E08A2045C9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A6D78-0158-4E6D-A7BB-B9C21AFF4B2A}"/>
              </a:ext>
            </a:extLst>
          </p:cNvPr>
          <p:cNvSpPr/>
          <p:nvPr/>
        </p:nvSpPr>
        <p:spPr>
          <a:xfrm>
            <a:off x="1371600" y="3810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java.awt.FlowLayout</a:t>
            </a:r>
            <a:r>
              <a:rPr lang="en-US" b="1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FE90A-5023-497F-B740-942CA49ABA9C}"/>
              </a:ext>
            </a:extLst>
          </p:cNvPr>
          <p:cNvSpPr/>
          <p:nvPr/>
        </p:nvSpPr>
        <p:spPr>
          <a:xfrm>
            <a:off x="1371600" y="5334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Frame1.setLayout(new </a:t>
            </a:r>
            <a:r>
              <a:rPr lang="en-US" b="1" dirty="0" err="1"/>
              <a:t>FlowLayout</a:t>
            </a:r>
            <a:r>
              <a:rPr lang="en-US" b="1" dirty="0"/>
              <a:t>());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DDB37C2-0E54-446F-BB9B-9CB0FDBD53CD}"/>
              </a:ext>
            </a:extLst>
          </p:cNvPr>
          <p:cNvSpPr/>
          <p:nvPr/>
        </p:nvSpPr>
        <p:spPr>
          <a:xfrm>
            <a:off x="4724400" y="3048000"/>
            <a:ext cx="4014215" cy="2090610"/>
          </a:xfrm>
          <a:prstGeom prst="cloudCallout">
            <a:avLst>
              <a:gd name="adj1" fmla="val -33972"/>
              <a:gd name="adj2" fmla="val 67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set layout with </a:t>
            </a:r>
            <a:r>
              <a:rPr lang="en-US" b="1" dirty="0"/>
              <a:t>null</a:t>
            </a:r>
            <a:r>
              <a:rPr lang="en-US" dirty="0"/>
              <a:t>, but if you do that you have to use </a:t>
            </a:r>
            <a:r>
              <a:rPr lang="en-US" b="1" dirty="0" err="1"/>
              <a:t>setBounds</a:t>
            </a:r>
            <a:r>
              <a:rPr lang="en-US" dirty="0"/>
              <a:t> method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11053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E1A2-FB76-411B-B9CB-36040C93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4710-6BF7-4DFF-9BD4-A8D79FF131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frame:</a:t>
            </a:r>
          </a:p>
          <a:p>
            <a:pPr marL="822960" lvl="1" indent="-457200">
              <a:buFont typeface="+mj-lt"/>
              <a:buAutoNum type="arabicPeriod" startAt="4"/>
            </a:pPr>
            <a:r>
              <a:rPr lang="en-US" dirty="0"/>
              <a:t>Set the size of the Frame</a:t>
            </a:r>
          </a:p>
          <a:p>
            <a:pPr marL="822960" lvl="1" indent="-457200">
              <a:buFont typeface="+mj-lt"/>
              <a:buAutoNum type="arabicPeriod" startAt="4"/>
            </a:pPr>
            <a:endParaRPr lang="en-US" dirty="0"/>
          </a:p>
          <a:p>
            <a:pPr marL="822960" lvl="1" indent="-457200">
              <a:buFont typeface="+mj-lt"/>
              <a:buAutoNum type="arabicPeriod" startAt="4"/>
            </a:pPr>
            <a:endParaRPr lang="en-US" dirty="0"/>
          </a:p>
          <a:p>
            <a:pPr marL="822960" lvl="1" indent="-457200">
              <a:buFont typeface="+mj-lt"/>
              <a:buAutoNum type="arabicPeriod" startAt="4"/>
            </a:pPr>
            <a:endParaRPr lang="en-US" dirty="0"/>
          </a:p>
          <a:p>
            <a:pPr marL="822960" lvl="1" indent="-457200">
              <a:buFont typeface="+mj-lt"/>
              <a:buAutoNum type="arabicPeriod" startAt="4"/>
            </a:pPr>
            <a:r>
              <a:rPr lang="en-US" dirty="0"/>
              <a:t>Make the frame visible.</a:t>
            </a:r>
          </a:p>
          <a:p>
            <a:pPr marL="822960" lvl="1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F27D-E312-4A7B-9C0D-E2B6E36CBE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2F79C-4C15-41C4-BD2B-5F4C4BB403FB}"/>
              </a:ext>
            </a:extLst>
          </p:cNvPr>
          <p:cNvSpPr/>
          <p:nvPr/>
        </p:nvSpPr>
        <p:spPr>
          <a:xfrm>
            <a:off x="1371600" y="27432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Frame1.setSize(500, 100);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BFE9A66-F0E5-4692-A558-1CD2379EEEE3}"/>
              </a:ext>
            </a:extLst>
          </p:cNvPr>
          <p:cNvSpPr/>
          <p:nvPr/>
        </p:nvSpPr>
        <p:spPr>
          <a:xfrm>
            <a:off x="4724400" y="2029252"/>
            <a:ext cx="1485900" cy="612648"/>
          </a:xfrm>
          <a:prstGeom prst="cloudCallout">
            <a:avLst>
              <a:gd name="adj1" fmla="val -31535"/>
              <a:gd name="adj2" fmla="val 94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169009AB-38A5-4F2E-81CD-794C1020D4CF}"/>
              </a:ext>
            </a:extLst>
          </p:cNvPr>
          <p:cNvSpPr/>
          <p:nvPr/>
        </p:nvSpPr>
        <p:spPr>
          <a:xfrm>
            <a:off x="6541008" y="2039271"/>
            <a:ext cx="1485900" cy="612648"/>
          </a:xfrm>
          <a:prstGeom prst="cloudCallout">
            <a:avLst>
              <a:gd name="adj1" fmla="val -108236"/>
              <a:gd name="adj2" fmla="val 92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03447-F2D8-4A83-9A41-459411E3BAEC}"/>
              </a:ext>
            </a:extLst>
          </p:cNvPr>
          <p:cNvSpPr/>
          <p:nvPr/>
        </p:nvSpPr>
        <p:spPr>
          <a:xfrm>
            <a:off x="1371600" y="4191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Frame1.setVisible(true);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7AE5731-369C-436B-8693-2BA4F47B5229}"/>
              </a:ext>
            </a:extLst>
          </p:cNvPr>
          <p:cNvSpPr/>
          <p:nvPr/>
        </p:nvSpPr>
        <p:spPr>
          <a:xfrm>
            <a:off x="1116814" y="4965780"/>
            <a:ext cx="3593731" cy="1818319"/>
          </a:xfrm>
          <a:prstGeom prst="cloudCallout">
            <a:avLst>
              <a:gd name="adj1" fmla="val -38082"/>
              <a:gd name="adj2" fmla="val -101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Any component added after setting visible with true will NOT appear on the frame except after refreshing the frame by calling validate();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409833B-83AF-4E2A-B654-B15F1F96FA2B}"/>
              </a:ext>
            </a:extLst>
          </p:cNvPr>
          <p:cNvSpPr/>
          <p:nvPr/>
        </p:nvSpPr>
        <p:spPr>
          <a:xfrm>
            <a:off x="5074158" y="5349081"/>
            <a:ext cx="3238500" cy="1051719"/>
          </a:xfrm>
          <a:prstGeom prst="cloudCallout">
            <a:avLst>
              <a:gd name="adj1" fmla="val -38082"/>
              <a:gd name="adj2" fmla="val -101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need to make a frame invisible (false)</a:t>
            </a:r>
          </a:p>
        </p:txBody>
      </p:sp>
    </p:spTree>
    <p:extLst>
      <p:ext uri="{BB962C8B-B14F-4D97-AF65-F5344CB8AC3E}">
        <p14:creationId xmlns:p14="http://schemas.microsoft.com/office/powerpoint/2010/main" val="40798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E1A2-FB76-411B-B9CB-36040C93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4710-6BF7-4DFF-9BD4-A8D79FF131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frame: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63DC8-5D5E-4F90-9CA7-49D28BC8A7BA}"/>
              </a:ext>
            </a:extLst>
          </p:cNvPr>
          <p:cNvSpPr/>
          <p:nvPr/>
        </p:nvSpPr>
        <p:spPr>
          <a:xfrm>
            <a:off x="762000" y="2514600"/>
            <a:ext cx="7772400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to close the frame use the following method</a:t>
            </a:r>
          </a:p>
          <a:p>
            <a:pPr algn="ctr"/>
            <a:r>
              <a:rPr lang="en-US" b="1" dirty="0"/>
              <a:t>Frame1.setDefaultCloseOperation(</a:t>
            </a:r>
            <a:r>
              <a:rPr lang="en-US" b="1" dirty="0" err="1"/>
              <a:t>JFrame.EXIT_ON_CLOSE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381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DA3F-7F25-4AD1-BCA6-0B8AE2F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C3C6-7DA8-4483-9B9D-01EF72C574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frame: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2A85A-E527-4DE2-BB03-55E7712527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177E1-8B49-4229-999C-2967A768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010400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EC92E-3786-4C42-BBFF-E7958BD5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89" y="4037076"/>
            <a:ext cx="4667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963E-B4BC-44FB-9503-5FE5A865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9459-6CFF-48E5-9F39-4A9D95D660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users today expect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interact</a:t>
            </a:r>
            <a:r>
              <a:rPr lang="en-US" dirty="0"/>
              <a:t> with their computers using a graphical user interface (GUI). </a:t>
            </a:r>
          </a:p>
          <a:p>
            <a:endParaRPr lang="en-US" dirty="0"/>
          </a:p>
          <a:p>
            <a:r>
              <a:rPr lang="en-US" altLang="en-US" dirty="0"/>
              <a:t>Presents a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user-friendly mechanism </a:t>
            </a:r>
            <a:r>
              <a:rPr lang="en-US" altLang="en-US" dirty="0"/>
              <a:t>for interacting with an application</a:t>
            </a:r>
          </a:p>
          <a:p>
            <a:endParaRPr lang="en-US" altLang="en-US" dirty="0"/>
          </a:p>
          <a:p>
            <a:r>
              <a:rPr lang="en-US" altLang="en-US" dirty="0"/>
              <a:t>Built from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GUI components</a:t>
            </a:r>
          </a:p>
          <a:p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dirty="0"/>
              <a:t>Often contains title bar, menu bar containing menus, buttons and combo boxes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31FF0-6868-4254-8FBE-1D8311AF1B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29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56F9-F872-446F-BBD7-543C6BBB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C154-F5E4-448F-9B65-886CD97EB6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b="1" dirty="0"/>
              <a:t>Label</a:t>
            </a:r>
            <a:r>
              <a:rPr lang="en-US" dirty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Importing the </a:t>
            </a:r>
            <a:r>
              <a:rPr lang="en-US" dirty="0" err="1"/>
              <a:t>JLabel</a:t>
            </a:r>
            <a:r>
              <a:rPr lang="en-US" dirty="0"/>
              <a:t> class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Create object of </a:t>
            </a:r>
            <a:r>
              <a:rPr lang="en-US" dirty="0" err="1"/>
              <a:t>JLabel</a:t>
            </a:r>
            <a:r>
              <a:rPr lang="en-US" dirty="0"/>
              <a:t> component.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Add the label to the Frame.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62F70-C0C5-45B1-A6EC-12B949CF9F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CD0E-2E40-4293-8628-6A4E6CA5CDD0}"/>
              </a:ext>
            </a:extLst>
          </p:cNvPr>
          <p:cNvSpPr/>
          <p:nvPr/>
        </p:nvSpPr>
        <p:spPr>
          <a:xfrm>
            <a:off x="1371600" y="2667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javax.swing.JLabel</a:t>
            </a:r>
            <a:r>
              <a:rPr lang="en-US" b="1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201C5-62B1-4F49-A9AE-982F75C36A0A}"/>
              </a:ext>
            </a:extLst>
          </p:cNvPr>
          <p:cNvSpPr/>
          <p:nvPr/>
        </p:nvSpPr>
        <p:spPr>
          <a:xfrm>
            <a:off x="1371600" y="41148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JLabel</a:t>
            </a:r>
            <a:r>
              <a:rPr lang="en-US" b="1" dirty="0"/>
              <a:t> Label1= new </a:t>
            </a:r>
            <a:r>
              <a:rPr lang="en-US" b="1" dirty="0" err="1"/>
              <a:t>JLabel</a:t>
            </a:r>
            <a:r>
              <a:rPr lang="en-US" b="1" dirty="0"/>
              <a:t>("Counter");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2B4F8-E466-4DDB-A8F1-CD04C63D16FB}"/>
              </a:ext>
            </a:extLst>
          </p:cNvPr>
          <p:cNvSpPr/>
          <p:nvPr/>
        </p:nvSpPr>
        <p:spPr>
          <a:xfrm>
            <a:off x="1371600" y="5334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Frame1.add(Label1);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425D34AB-08F9-49E3-A4F2-0FB845A152C8}"/>
              </a:ext>
            </a:extLst>
          </p:cNvPr>
          <p:cNvSpPr/>
          <p:nvPr/>
        </p:nvSpPr>
        <p:spPr>
          <a:xfrm>
            <a:off x="6019800" y="2667000"/>
            <a:ext cx="2667000" cy="1328610"/>
          </a:xfrm>
          <a:prstGeom prst="cloudCallout">
            <a:avLst>
              <a:gd name="adj1" fmla="val -46939"/>
              <a:gd name="adj2" fmla="val 73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text that will appear on the label</a:t>
            </a:r>
          </a:p>
        </p:txBody>
      </p:sp>
    </p:spTree>
    <p:extLst>
      <p:ext uri="{BB962C8B-B14F-4D97-AF65-F5344CB8AC3E}">
        <p14:creationId xmlns:p14="http://schemas.microsoft.com/office/powerpoint/2010/main" val="21083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39A6-A99C-4C8A-B683-382B0018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BD48-5621-4381-B22E-E28DE1FA33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b="1" dirty="0" err="1"/>
              <a:t>TextField</a:t>
            </a:r>
            <a:r>
              <a:rPr lang="en-US" dirty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JTextField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textfield</a:t>
            </a:r>
            <a:r>
              <a:rPr lang="en-US" dirty="0"/>
              <a:t>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ED40A-17EF-4C4C-9B4B-7FE5BDA9EA3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5D5FF-4A78-40C8-A3D5-FE7695DDD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90891"/>
              </p:ext>
            </p:extLst>
          </p:nvPr>
        </p:nvGraphicFramePr>
        <p:xfrm>
          <a:off x="240792" y="3741420"/>
          <a:ext cx="790041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416">
                  <a:extLst>
                    <a:ext uri="{9D8B030D-6E8A-4147-A177-3AD203B41FA5}">
                      <a16:colId xmlns:a16="http://schemas.microsoft.com/office/drawing/2014/main" val="404225516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133694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80346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JTextField()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TextField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9440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JTextField(String text)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TextField initialized with the specified text.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173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JTextField(String text, int columns)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TextField initialized with the specified text and columns.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2145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JTextField(int columns)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empty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TextField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with the specified number of columns.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9097315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555D598-538A-478E-941F-3D7600A561C0}"/>
              </a:ext>
            </a:extLst>
          </p:cNvPr>
          <p:cNvSpPr/>
          <p:nvPr/>
        </p:nvSpPr>
        <p:spPr>
          <a:xfrm>
            <a:off x="1371600" y="25146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javax.swing.JTextField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848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853-DD17-4FAF-B6B3-21569237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AC7D-F08D-4725-A731-01EB379F7B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b="1" dirty="0" err="1"/>
              <a:t>TextField</a:t>
            </a:r>
            <a:r>
              <a:rPr lang="en-US" dirty="0"/>
              <a:t>: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en-US" dirty="0"/>
              <a:t>Create </a:t>
            </a:r>
            <a:r>
              <a:rPr lang="en-US" dirty="0" err="1"/>
              <a:t>textfield</a:t>
            </a:r>
            <a:r>
              <a:rPr lang="en-US" dirty="0"/>
              <a:t> component con…</a:t>
            </a:r>
          </a:p>
          <a:p>
            <a:pPr marL="822960" lvl="1" indent="-457200">
              <a:buFont typeface="+mj-lt"/>
              <a:buAutoNum type="arabicPeriod" startAt="2"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822960" lvl="1" indent="-457200">
              <a:buFont typeface="+mj-lt"/>
              <a:buAutoNum type="arabicPeriod" startAt="3"/>
            </a:pPr>
            <a:r>
              <a:rPr lang="en-US" dirty="0"/>
              <a:t>Set text in the text field (Define counter outside the main)</a:t>
            </a:r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6BC2E-0FDF-4EB5-B932-05FDCA4BC8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DC13E-8B42-4B2F-8036-47B10822AD22}"/>
              </a:ext>
            </a:extLst>
          </p:cNvPr>
          <p:cNvSpPr/>
          <p:nvPr/>
        </p:nvSpPr>
        <p:spPr>
          <a:xfrm>
            <a:off x="1371600" y="25146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JTextField</a:t>
            </a:r>
            <a:r>
              <a:rPr lang="en-US" b="1" dirty="0"/>
              <a:t> TextField1 = new </a:t>
            </a:r>
            <a:r>
              <a:rPr lang="en-US" b="1" dirty="0" err="1"/>
              <a:t>JTextField</a:t>
            </a:r>
            <a:r>
              <a:rPr lang="en-US" b="1" dirty="0"/>
              <a:t>(10);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40198-8491-4930-B9CC-D59B872B3562}"/>
              </a:ext>
            </a:extLst>
          </p:cNvPr>
          <p:cNvSpPr/>
          <p:nvPr/>
        </p:nvSpPr>
        <p:spPr>
          <a:xfrm>
            <a:off x="1371600" y="4476958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TextField1.setText(""+counter);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FDB5B7-3464-48CB-A3C2-EA4775248B8E}"/>
              </a:ext>
            </a:extLst>
          </p:cNvPr>
          <p:cNvCxnSpPr/>
          <p:nvPr/>
        </p:nvCxnSpPr>
        <p:spPr>
          <a:xfrm>
            <a:off x="5105400" y="4855152"/>
            <a:ext cx="990600" cy="933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3A4233-E594-4614-A473-ED4335742E5C}"/>
              </a:ext>
            </a:extLst>
          </p:cNvPr>
          <p:cNvSpPr txBox="1"/>
          <p:nvPr/>
        </p:nvSpPr>
        <p:spPr>
          <a:xfrm>
            <a:off x="4218571" y="584249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Converts counter(int) to String</a:t>
            </a:r>
          </a:p>
        </p:txBody>
      </p:sp>
    </p:spTree>
    <p:extLst>
      <p:ext uri="{BB962C8B-B14F-4D97-AF65-F5344CB8AC3E}">
        <p14:creationId xmlns:p14="http://schemas.microsoft.com/office/powerpoint/2010/main" val="6374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0F4-D7BC-43E9-9A42-86B36724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AA24-F16F-414A-B60F-FA082D9BE9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81600"/>
          </a:xfrm>
        </p:spPr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dirty="0" err="1"/>
              <a:t>TextField</a:t>
            </a:r>
            <a:r>
              <a:rPr lang="en-US" dirty="0"/>
              <a:t>: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en-US" dirty="0"/>
              <a:t>Because we only display the count every time we press the button, we can make the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uneditable</a:t>
            </a:r>
            <a:r>
              <a:rPr lang="en-US" dirty="0"/>
              <a:t> using the following function.</a:t>
            </a:r>
          </a:p>
          <a:p>
            <a:pPr marL="822960" lvl="1" indent="-457200">
              <a:buFont typeface="+mj-lt"/>
              <a:buAutoNum type="arabicPeriod" startAt="5"/>
            </a:pPr>
            <a:endParaRPr lang="en-US" dirty="0"/>
          </a:p>
          <a:p>
            <a:pPr marL="822960" lvl="1" indent="-457200">
              <a:buFont typeface="+mj-lt"/>
              <a:buAutoNum type="arabicPeriod" startAt="5"/>
            </a:pPr>
            <a:endParaRPr lang="en-US" dirty="0"/>
          </a:p>
          <a:p>
            <a:pPr marL="822960" lvl="1" indent="-457200">
              <a:buFont typeface="+mj-lt"/>
              <a:buAutoNum type="arabicPeriod" startAt="5"/>
            </a:pPr>
            <a:r>
              <a:rPr lang="en-US" dirty="0"/>
              <a:t>Assign the </a:t>
            </a:r>
            <a:r>
              <a:rPr lang="en-US" dirty="0" err="1"/>
              <a:t>textfield</a:t>
            </a:r>
            <a:r>
              <a:rPr lang="en-US" dirty="0"/>
              <a:t> to the frame</a:t>
            </a:r>
          </a:p>
          <a:p>
            <a:pPr marL="822960" lvl="1" indent="-457200">
              <a:buFont typeface="+mj-lt"/>
              <a:buAutoNum type="arabicPeriod" startAt="5"/>
            </a:pPr>
            <a:endParaRPr lang="en-US" dirty="0"/>
          </a:p>
          <a:p>
            <a:pPr marL="822960" lvl="1" indent="-457200">
              <a:buFont typeface="+mj-lt"/>
              <a:buAutoNum type="arabicPeriod" startAt="5"/>
            </a:pPr>
            <a:endParaRPr lang="en-US" dirty="0"/>
          </a:p>
          <a:p>
            <a:pPr marL="822960" lvl="1" indent="-457200">
              <a:buFont typeface="+mj-lt"/>
              <a:buAutoNum type="arabicPeriod" startAt="5"/>
            </a:pPr>
            <a:r>
              <a:rPr lang="en-US" dirty="0"/>
              <a:t>Set background color to white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Run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B7509-9FA9-4927-9F5D-65F8B8D7DE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3B8B3-2C77-4941-ACAE-CD9E0F9C845B}"/>
              </a:ext>
            </a:extLst>
          </p:cNvPr>
          <p:cNvSpPr/>
          <p:nvPr/>
        </p:nvSpPr>
        <p:spPr>
          <a:xfrm>
            <a:off x="1371600" y="32004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TextField1.setEditable(false);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DE361-68F3-46E0-AC9B-676979EBC3BC}"/>
              </a:ext>
            </a:extLst>
          </p:cNvPr>
          <p:cNvSpPr/>
          <p:nvPr/>
        </p:nvSpPr>
        <p:spPr>
          <a:xfrm>
            <a:off x="1371600" y="44196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Frame1.add(TextField1);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10123-25AC-4213-9DCA-697D1FF8262D}"/>
              </a:ext>
            </a:extLst>
          </p:cNvPr>
          <p:cNvSpPr/>
          <p:nvPr/>
        </p:nvSpPr>
        <p:spPr>
          <a:xfrm>
            <a:off x="1371600" y="54864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import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java.awt.Color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algn="ctr"/>
            <a:r>
              <a:rPr lang="en-US" b="1" dirty="0"/>
              <a:t>TextField1.setBackground(</a:t>
            </a:r>
            <a:r>
              <a:rPr lang="en-US" b="1" dirty="0" err="1"/>
              <a:t>Color.WHITE</a:t>
            </a:r>
            <a:r>
              <a:rPr lang="en-US" b="1" dirty="0"/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686320-6F00-46D3-BCA1-0CB5D3F0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05" y="6085464"/>
            <a:ext cx="3752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8C1-A5FB-498A-AA35-25BE72A1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C58-6EF1-4D99-A6E3-F2415BA432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Button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JButton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JButton</a:t>
            </a:r>
            <a:r>
              <a:rPr lang="en-US" dirty="0"/>
              <a:t> component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48ED-C0F0-42AA-AA92-D92B9C4122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DED443-93B7-4A8F-A5D3-379F7C402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10820"/>
              </p:ext>
            </p:extLst>
          </p:nvPr>
        </p:nvGraphicFramePr>
        <p:xfrm>
          <a:off x="1143000" y="4191000"/>
          <a:ext cx="6705600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974134084"/>
                    </a:ext>
                  </a:extLst>
                </a:gridCol>
                <a:gridCol w="4274820">
                  <a:extLst>
                    <a:ext uri="{9D8B030D-6E8A-4147-A177-3AD203B41FA5}">
                      <a16:colId xmlns:a16="http://schemas.microsoft.com/office/drawing/2014/main" val="20943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12225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JButton()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 button with no text and icon.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4718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JButton(String 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 button with the specified text.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0414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JButton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(Icon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 button with the specified icon object.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52714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FBE9B81-E3E7-439E-8FD7-107355D5DBA4}"/>
              </a:ext>
            </a:extLst>
          </p:cNvPr>
          <p:cNvSpPr/>
          <p:nvPr/>
        </p:nvSpPr>
        <p:spPr>
          <a:xfrm>
            <a:off x="1371600" y="35814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JButton</a:t>
            </a:r>
            <a:r>
              <a:rPr lang="en-US" b="1" dirty="0"/>
              <a:t> button1= new </a:t>
            </a:r>
            <a:r>
              <a:rPr lang="en-US" b="1" dirty="0" err="1"/>
              <a:t>JButton</a:t>
            </a:r>
            <a:r>
              <a:rPr lang="en-US" b="1" dirty="0"/>
              <a:t>("Count");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A7F58-EB72-4876-B086-F23E5A190DD0}"/>
              </a:ext>
            </a:extLst>
          </p:cNvPr>
          <p:cNvSpPr/>
          <p:nvPr/>
        </p:nvSpPr>
        <p:spPr>
          <a:xfrm>
            <a:off x="1371600" y="25146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javax.swing.JButton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141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3C40-DA15-451F-A06D-C2B1DA83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A1B2-B0C7-48DA-B668-6FD1AD883F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Button</a:t>
            </a:r>
          </a:p>
          <a:p>
            <a:pPr marL="822960" lvl="1" indent="-457200">
              <a:buFont typeface="+mj-lt"/>
              <a:buAutoNum type="arabicPeriod" startAt="3"/>
            </a:pPr>
            <a:r>
              <a:rPr lang="en-US" dirty="0"/>
              <a:t>Assign the button to the frame</a:t>
            </a:r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6F52A-46DA-4244-9696-FAF2F1CFC6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B2C4F-35EC-4077-B411-5216E95B7B5E}"/>
              </a:ext>
            </a:extLst>
          </p:cNvPr>
          <p:cNvSpPr/>
          <p:nvPr/>
        </p:nvSpPr>
        <p:spPr>
          <a:xfrm>
            <a:off x="1371600" y="25908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Frame1.add(button1);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83902-75BF-4C65-9786-68DDEEA8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29" y="4953000"/>
            <a:ext cx="3705225" cy="923925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52355F0-8F87-40A5-8D68-17012EAA754D}"/>
              </a:ext>
            </a:extLst>
          </p:cNvPr>
          <p:cNvSpPr/>
          <p:nvPr/>
        </p:nvSpPr>
        <p:spPr>
          <a:xfrm>
            <a:off x="4970031" y="3429000"/>
            <a:ext cx="3768585" cy="2263398"/>
          </a:xfrm>
          <a:prstGeom prst="cloudCallout">
            <a:avLst>
              <a:gd name="adj1" fmla="val -92497"/>
              <a:gd name="adj2" fmla="val 52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we press the button, nothing will happen. So, we need to use</a:t>
            </a:r>
          </a:p>
          <a:p>
            <a:pPr algn="ctr"/>
            <a:r>
              <a:rPr lang="en-US" dirty="0"/>
              <a:t>(ActionListener Function) </a:t>
            </a:r>
          </a:p>
        </p:txBody>
      </p:sp>
    </p:spTree>
    <p:extLst>
      <p:ext uri="{BB962C8B-B14F-4D97-AF65-F5344CB8AC3E}">
        <p14:creationId xmlns:p14="http://schemas.microsoft.com/office/powerpoint/2010/main" val="39524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282A-F0E8-4306-9B18-D0DE7CF7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0B75-E12A-402D-BAB4-E20F5FD362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Button:</a:t>
            </a:r>
          </a:p>
          <a:p>
            <a:pPr lvl="1"/>
            <a:r>
              <a:rPr lang="en-US" dirty="0"/>
              <a:t>As we said before, GUI programs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event-driven.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So, to know if the user press the button or not you need to use the following method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It is used to add the action listener to this object.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 ActionListener </a:t>
            </a:r>
            <a:r>
              <a:rPr lang="en-US" dirty="0"/>
              <a:t>is notified whenever you click on the button or menu item. </a:t>
            </a:r>
          </a:p>
          <a:p>
            <a:pPr lvl="2"/>
            <a:r>
              <a:rPr lang="en-US" dirty="0"/>
              <a:t>It is notified against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ActionEvent</a:t>
            </a:r>
            <a:r>
              <a:rPr lang="en-US" dirty="0"/>
              <a:t>. </a:t>
            </a:r>
          </a:p>
          <a:p>
            <a:pPr lvl="2"/>
            <a:r>
              <a:rPr lang="en-US" dirty="0"/>
              <a:t>The ActionListener interface is found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java.awt.event</a:t>
            </a:r>
            <a:r>
              <a:rPr lang="en-US" dirty="0"/>
              <a:t> package. </a:t>
            </a:r>
          </a:p>
          <a:p>
            <a:pPr lvl="2"/>
            <a:r>
              <a:rPr lang="en-US" dirty="0"/>
              <a:t>It has only one method: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actionPerformed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722D-43EE-4CE8-9AF4-7C9046319F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65F26-29A9-4C7F-B7EF-D132E322F6BB}"/>
              </a:ext>
            </a:extLst>
          </p:cNvPr>
          <p:cNvSpPr/>
          <p:nvPr/>
        </p:nvSpPr>
        <p:spPr>
          <a:xfrm>
            <a:off x="762000" y="3124200"/>
            <a:ext cx="723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/>
              <a:t>void </a:t>
            </a:r>
            <a:r>
              <a:rPr lang="en-US" sz="2000" b="1" dirty="0" err="1"/>
              <a:t>addActionListener</a:t>
            </a:r>
            <a:r>
              <a:rPr lang="en-US" sz="2000" b="1" dirty="0"/>
              <a:t>(ActionListener a)</a:t>
            </a:r>
          </a:p>
        </p:txBody>
      </p:sp>
    </p:spTree>
    <p:extLst>
      <p:ext uri="{BB962C8B-B14F-4D97-AF65-F5344CB8AC3E}">
        <p14:creationId xmlns:p14="http://schemas.microsoft.com/office/powerpoint/2010/main" val="8005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30A5-28BD-4402-8F4C-46558080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0D7C-CE5E-4A14-96BD-1CF4EDD6B8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Button (ActionListener &amp; </a:t>
            </a:r>
            <a:r>
              <a:rPr lang="en-US" dirty="0" err="1"/>
              <a:t>ActionEvent</a:t>
            </a:r>
            <a:r>
              <a:rPr lang="en-US" dirty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Import ActionListener &amp; </a:t>
            </a:r>
            <a:r>
              <a:rPr lang="en-US" dirty="0" err="1"/>
              <a:t>ActionEvent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Use ActionListener function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D9D7-08EF-43D7-BBA6-C57B061A0D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362A6-9EB8-4817-AAE7-DD5DDCFC422C}"/>
              </a:ext>
            </a:extLst>
          </p:cNvPr>
          <p:cNvSpPr/>
          <p:nvPr/>
        </p:nvSpPr>
        <p:spPr>
          <a:xfrm>
            <a:off x="1371600" y="2514600"/>
            <a:ext cx="594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java.awt.event.ActionEvent</a:t>
            </a:r>
            <a:r>
              <a:rPr lang="en-US" b="1" dirty="0"/>
              <a:t>;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import </a:t>
            </a:r>
            <a:r>
              <a:rPr lang="en-US" b="1" dirty="0" err="1"/>
              <a:t>java.awt.event.ActionListener</a:t>
            </a:r>
            <a:r>
              <a:rPr lang="en-US" b="1" dirty="0"/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65569-7DC1-4CEB-A2C2-75CAAF01C9D0}"/>
              </a:ext>
            </a:extLst>
          </p:cNvPr>
          <p:cNvSpPr/>
          <p:nvPr/>
        </p:nvSpPr>
        <p:spPr>
          <a:xfrm>
            <a:off x="762000" y="4038600"/>
            <a:ext cx="7162800" cy="2617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button1.addActionListener(new ActionListener() {</a:t>
            </a:r>
          </a:p>
          <a:p>
            <a:endParaRPr lang="en-US" b="1" dirty="0"/>
          </a:p>
          <a:p>
            <a:r>
              <a:rPr lang="en-US" b="1" dirty="0"/>
              <a:t>            @Override</a:t>
            </a:r>
          </a:p>
          <a:p>
            <a:r>
              <a:rPr lang="en-US" b="1" dirty="0"/>
              <a:t>            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r>
              <a:rPr lang="en-US" b="1" dirty="0"/>
              <a:t>                counter=counter+1;</a:t>
            </a:r>
          </a:p>
          <a:p>
            <a:r>
              <a:rPr lang="en-US" b="1" dirty="0"/>
              <a:t>                TextField1.setText(""+counter);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});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62ECC0A-BA08-43AF-9D7E-2BAD8332843D}"/>
              </a:ext>
            </a:extLst>
          </p:cNvPr>
          <p:cNvSpPr/>
          <p:nvPr/>
        </p:nvSpPr>
        <p:spPr>
          <a:xfrm>
            <a:off x="5338972" y="2133600"/>
            <a:ext cx="3768585" cy="2263398"/>
          </a:xfrm>
          <a:prstGeom prst="cloudCallout">
            <a:avLst>
              <a:gd name="adj1" fmla="val -84057"/>
              <a:gd name="adj2" fmla="val 81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method is invoked automatically whenever you click on the registered component.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BA4DA238-023E-43D8-8006-F128D3879E93}"/>
              </a:ext>
            </a:extLst>
          </p:cNvPr>
          <p:cNvSpPr/>
          <p:nvPr/>
        </p:nvSpPr>
        <p:spPr>
          <a:xfrm>
            <a:off x="5105400" y="2842002"/>
            <a:ext cx="3768585" cy="2263398"/>
          </a:xfrm>
          <a:prstGeom prst="cloudCallout">
            <a:avLst>
              <a:gd name="adj1" fmla="val -34474"/>
              <a:gd name="adj2" fmla="val 76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your code inside </a:t>
            </a:r>
            <a:r>
              <a:rPr lang="en-US" dirty="0" err="1"/>
              <a:t>actionPerformed</a:t>
            </a:r>
            <a:r>
              <a:rPr lang="en-US" dirty="0"/>
              <a:t>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F3D30-5444-4BCA-9D19-57FE1E659D7D}"/>
              </a:ext>
            </a:extLst>
          </p:cNvPr>
          <p:cNvSpPr/>
          <p:nvPr/>
        </p:nvSpPr>
        <p:spPr>
          <a:xfrm>
            <a:off x="1828800" y="5387598"/>
            <a:ext cx="3886200" cy="55600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04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6876-FB74-472D-8CBE-BDD4AE2B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C2E4-15A3-425E-93C3-8CB8FBEB58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6291-373E-4E59-AC6C-FDE93421CB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1CF5A-35E7-4D68-991B-D23B88DE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00898"/>
            <a:ext cx="3724275" cy="13091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9BFF43-1BF5-44D7-A013-B1289B5E3C35}"/>
              </a:ext>
            </a:extLst>
          </p:cNvPr>
          <p:cNvSpPr/>
          <p:nvPr/>
        </p:nvSpPr>
        <p:spPr>
          <a:xfrm>
            <a:off x="4997080" y="2971800"/>
            <a:ext cx="66320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56F44-D214-47F9-B0B0-EC6711D7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500899"/>
            <a:ext cx="3733800" cy="12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7831-5BA5-4220-89CD-8906319B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4406-679D-4AD3-810C-BAE7722525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your code more organized, you can create a new class which extends all the attributes and methods from the </a:t>
            </a:r>
            <a:r>
              <a:rPr lang="en-US" dirty="0" err="1"/>
              <a:t>JFrame</a:t>
            </a:r>
            <a:r>
              <a:rPr lang="en-US" dirty="0"/>
              <a:t> Class. </a:t>
            </a:r>
          </a:p>
          <a:p>
            <a:r>
              <a:rPr lang="en-US" dirty="0"/>
              <a:t>This new class will be responsible of constructing the form</a:t>
            </a:r>
          </a:p>
          <a:p>
            <a:r>
              <a:rPr lang="en-US" dirty="0"/>
              <a:t>You can add any additional function in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B8DE-0646-4929-877E-49756E63A7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5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BBBB-B32F-4AC7-ABFE-0CD227BF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5D6E2-9C59-46A3-80BD-611FA0864E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02_07">
            <a:extLst>
              <a:ext uri="{FF2B5EF4-FFF2-40B4-BE49-F238E27FC236}">
                <a16:creationId xmlns:a16="http://schemas.microsoft.com/office/drawing/2014/main" id="{F8D9658B-BA5B-4471-9B30-CFD17E64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048000"/>
            <a:ext cx="6553200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7">
            <a:extLst>
              <a:ext uri="{FF2B5EF4-FFF2-40B4-BE49-F238E27FC236}">
                <a16:creationId xmlns:a16="http://schemas.microsoft.com/office/drawing/2014/main" id="{7BB5ECED-AC64-4D72-925F-586644F66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23622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F147E99-6E72-4312-8C58-34A957837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2286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03D0CF0C-19FA-4A27-B577-7F84D3E29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83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587CAB62-EDE3-420A-971A-C8C3C7E06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2286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07540751-02E8-4542-8723-CBF49E58F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AEAC7B79-A07E-4794-A74B-B8D53AB586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3900" y="22860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4D36EF64-7D37-440B-9F4D-FA25923E5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0" y="22860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8631E65B-AA08-4350-8F7F-7D1907B46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81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A653E7C7-0617-4AA5-8F1F-8074655A92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9900" y="48006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EB5322B9-E05D-42B5-9392-7E68C4A97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574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button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7CC52D85-A746-4CA9-8132-590260FF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20574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menus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611A0650-478D-4BE3-8E68-1F4828DE7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0574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title bar</a:t>
            </a: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3E4ACAE2-615E-4080-8098-C89E7F3A0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0574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menu bar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DD78A679-0838-4EE4-AA92-51E23330C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0574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combo box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6B230F19-BA4C-4471-B31A-517F6AFD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4572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scroll</a:t>
            </a:r>
          </a:p>
          <a:p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bars</a:t>
            </a:r>
          </a:p>
        </p:txBody>
      </p:sp>
    </p:spTree>
    <p:extLst>
      <p:ext uri="{BB962C8B-B14F-4D97-AF65-F5344CB8AC3E}">
        <p14:creationId xmlns:p14="http://schemas.microsoft.com/office/powerpoint/2010/main" val="3321949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828-2F46-4F62-98F3-BE7014C8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EA07F-CE38-424C-BF11-D1BCDD4409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467600" cy="49069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107D-07FC-494A-B430-7A48B665C8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84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E5A-D693-42FF-9B25-67F2819A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1CA73-B8FC-43A8-9F7E-3F603DE5B0F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05384" y="1600200"/>
            <a:ext cx="7467600" cy="5257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08A9-6714-4F02-9E69-EE555D3D0B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42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A079-BC63-4FB7-96CD-703EA6F7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16A8-1770-446A-BD4F-B34C1B18EA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JOptionPane</a:t>
            </a:r>
            <a:r>
              <a:rPr lang="en-US" dirty="0"/>
              <a:t> class is used to provide standard dialog boxes such as:</a:t>
            </a:r>
          </a:p>
          <a:p>
            <a:pPr lvl="1"/>
            <a:r>
              <a:rPr lang="en-US" dirty="0"/>
              <a:t>Message dialog box</a:t>
            </a:r>
          </a:p>
          <a:p>
            <a:pPr lvl="1"/>
            <a:r>
              <a:rPr lang="en-US" dirty="0"/>
              <a:t>Confirm dialog box </a:t>
            </a:r>
          </a:p>
          <a:p>
            <a:pPr lvl="1"/>
            <a:r>
              <a:rPr lang="en-US" dirty="0"/>
              <a:t>Input dialog box. </a:t>
            </a:r>
          </a:p>
          <a:p>
            <a:r>
              <a:rPr lang="en-US" dirty="0"/>
              <a:t>These dialog boxes are used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display information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get input </a:t>
            </a:r>
            <a:r>
              <a:rPr lang="en-US" dirty="0"/>
              <a:t>from the user. </a:t>
            </a:r>
          </a:p>
          <a:p>
            <a:r>
              <a:rPr lang="en-US" dirty="0"/>
              <a:t>The </a:t>
            </a:r>
            <a:r>
              <a:rPr lang="en-US" dirty="0" err="1"/>
              <a:t>JOptionPane</a:t>
            </a:r>
            <a:r>
              <a:rPr lang="en-US" dirty="0"/>
              <a:t> class inherits </a:t>
            </a:r>
            <a:r>
              <a:rPr lang="en-US" dirty="0" err="1"/>
              <a:t>JComponent</a:t>
            </a:r>
            <a:r>
              <a:rPr lang="en-US" dirty="0"/>
              <a:t>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9BC3-75CC-4347-9F37-EDA42122C2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21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453D-1546-46E1-9DE4-BE0A48DB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374-0F46-478C-903D-E69AD350A9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Message dialog box using </a:t>
            </a:r>
            <a:r>
              <a:rPr lang="en-US" dirty="0" err="1"/>
              <a:t>JOptionPane</a:t>
            </a:r>
            <a:endParaRPr lang="en-US" dirty="0"/>
          </a:p>
          <a:p>
            <a:pPr lvl="1"/>
            <a:r>
              <a:rPr lang="en-US" dirty="0"/>
              <a:t>import  </a:t>
            </a:r>
            <a:r>
              <a:rPr lang="en-US" dirty="0" err="1"/>
              <a:t>javax.swing.JOptionPane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41BE-31B3-4618-9CB7-02B67B2CF4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ACE2A-1E4F-48D8-A5CB-9D2F4D5D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6" y="2635112"/>
            <a:ext cx="8267700" cy="4219575"/>
          </a:xfrm>
          <a:prstGeom prst="rect">
            <a:avLst/>
          </a:prstGeom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C700EA38-47AB-4C64-9D3E-2D7086870E6E}"/>
              </a:ext>
            </a:extLst>
          </p:cNvPr>
          <p:cNvSpPr/>
          <p:nvPr/>
        </p:nvSpPr>
        <p:spPr>
          <a:xfrm>
            <a:off x="927530" y="2596128"/>
            <a:ext cx="3886200" cy="2110998"/>
          </a:xfrm>
          <a:prstGeom prst="cloudCallout">
            <a:avLst>
              <a:gd name="adj1" fmla="val 38300"/>
              <a:gd name="adj2" fmla="val 70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900" dirty="0" err="1">
                <a:solidFill>
                  <a:schemeClr val="bg1"/>
                </a:solidFill>
                <a:latin typeface="Century Schoolbook (Body)"/>
              </a:rPr>
              <a:t>ParentComponent</a:t>
            </a:r>
            <a:r>
              <a:rPr lang="en-US" altLang="en-US" sz="1900" dirty="0">
                <a:solidFill>
                  <a:schemeClr val="bg1"/>
                </a:solidFill>
                <a:latin typeface="Century Schoolbook (Body)"/>
              </a:rPr>
              <a:t>:  determines the Frame in which the dialog is displayed </a:t>
            </a:r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 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3FE6AB9-158C-4238-AF58-2403A44D5228}"/>
              </a:ext>
            </a:extLst>
          </p:cNvPr>
          <p:cNvSpPr/>
          <p:nvPr/>
        </p:nvSpPr>
        <p:spPr>
          <a:xfrm>
            <a:off x="4947959" y="2529992"/>
            <a:ext cx="3886200" cy="2110998"/>
          </a:xfrm>
          <a:prstGeom prst="cloudCallout">
            <a:avLst>
              <a:gd name="adj1" fmla="val -26343"/>
              <a:gd name="adj2" fmla="val 7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Message: the Object to display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625436-3B18-4BA6-8761-2A998A736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87" y="1975227"/>
            <a:ext cx="3886199" cy="3130173"/>
          </a:xfrm>
          <a:prstGeom prst="rect">
            <a:avLst/>
          </a:prstGeom>
        </p:spPr>
      </p:pic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72F9E366-C1FC-4945-9B89-9EA1EED2AE54}"/>
              </a:ext>
            </a:extLst>
          </p:cNvPr>
          <p:cNvSpPr/>
          <p:nvPr/>
        </p:nvSpPr>
        <p:spPr>
          <a:xfrm>
            <a:off x="1853184" y="2713031"/>
            <a:ext cx="2432196" cy="1269023"/>
          </a:xfrm>
          <a:prstGeom prst="cloudCallout">
            <a:avLst>
              <a:gd name="adj1" fmla="val 81078"/>
              <a:gd name="adj2" fmla="val 16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Other icons available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8F174B-1352-42C8-B6C6-F91ACC5D0F36}"/>
              </a:ext>
            </a:extLst>
          </p:cNvPr>
          <p:cNvSpPr/>
          <p:nvPr/>
        </p:nvSpPr>
        <p:spPr>
          <a:xfrm>
            <a:off x="5105400" y="3217029"/>
            <a:ext cx="457200" cy="434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8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FD80-7B3A-4352-85F2-E6482B04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E0DB-0ECC-4548-829F-8A3BCB3DA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Message Icons: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B4411-6F6E-4002-B8C1-186C0EAB3E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070D4E-3A1C-4566-AFDE-8A277F46F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18224"/>
              </p:ext>
            </p:extLst>
          </p:nvPr>
        </p:nvGraphicFramePr>
        <p:xfrm>
          <a:off x="236537" y="2209800"/>
          <a:ext cx="7993063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663">
                  <a:extLst>
                    <a:ext uri="{9D8B030D-6E8A-4147-A177-3AD203B41FA5}">
                      <a16:colId xmlns:a16="http://schemas.microsoft.com/office/drawing/2014/main" val="195725331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2020105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7478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Dialog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249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ERROR_MESSAGE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dialog that indicate an error to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5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INFORMATION_MESSAGE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dialog with information message to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6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WARNING_MESSAGE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dialog warning the user of a potential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7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QUESTION_MESSAGE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dialog that poses a question to the user. This dialog normally require a response, such as clicking a Yes or No button.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PLAIN-MESSAGE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dialog that contain a message, but no 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385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4B413D6-3861-4226-B3CE-8B55A605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333083"/>
            <a:ext cx="746894" cy="454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B9CA5-F157-44A7-8AC5-792BB6258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669837"/>
            <a:ext cx="746894" cy="454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680C4-058C-44D6-8057-E343C9C2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1" y="3996330"/>
            <a:ext cx="746894" cy="427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590855-1A82-4E76-9E88-10E60B70A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1" y="4606258"/>
            <a:ext cx="746894" cy="6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F91D-4741-4687-8AE7-E501704D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462DD-A8FD-4169-99CF-FAF8690FE1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2652A9-EC5D-4E9F-A081-7038D506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45321"/>
            <a:ext cx="8629650" cy="4514850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EF30AE30-B01B-435E-AC7A-C4D900C218FD}"/>
              </a:ext>
            </a:extLst>
          </p:cNvPr>
          <p:cNvSpPr/>
          <p:nvPr/>
        </p:nvSpPr>
        <p:spPr>
          <a:xfrm>
            <a:off x="2591833" y="3133679"/>
            <a:ext cx="2227980" cy="1029474"/>
          </a:xfrm>
          <a:prstGeom prst="cloudCallout">
            <a:avLst>
              <a:gd name="adj1" fmla="val 45839"/>
              <a:gd name="adj2" fmla="val 98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Parent component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65C75478-7BD0-47D0-8547-2A47FB101CB2}"/>
              </a:ext>
            </a:extLst>
          </p:cNvPr>
          <p:cNvSpPr/>
          <p:nvPr/>
        </p:nvSpPr>
        <p:spPr>
          <a:xfrm>
            <a:off x="5244912" y="3389762"/>
            <a:ext cx="1767676" cy="1029474"/>
          </a:xfrm>
          <a:prstGeom prst="cloudCallout">
            <a:avLst>
              <a:gd name="adj1" fmla="val 46031"/>
              <a:gd name="adj2" fmla="val 73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Message 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8E4D2322-9D6F-46B7-A576-CFE16151DC69}"/>
              </a:ext>
            </a:extLst>
          </p:cNvPr>
          <p:cNvSpPr/>
          <p:nvPr/>
        </p:nvSpPr>
        <p:spPr>
          <a:xfrm>
            <a:off x="7651805" y="3542021"/>
            <a:ext cx="1334895" cy="751778"/>
          </a:xfrm>
          <a:prstGeom prst="cloudCallout">
            <a:avLst>
              <a:gd name="adj1" fmla="val -23907"/>
              <a:gd name="adj2" fmla="val 88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Title 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D31BE03A-03AA-46B0-9870-69B7D4A3A602}"/>
              </a:ext>
            </a:extLst>
          </p:cNvPr>
          <p:cNvSpPr/>
          <p:nvPr/>
        </p:nvSpPr>
        <p:spPr>
          <a:xfrm>
            <a:off x="7219024" y="5371326"/>
            <a:ext cx="1767676" cy="1029474"/>
          </a:xfrm>
          <a:prstGeom prst="cloudCallout">
            <a:avLst>
              <a:gd name="adj1" fmla="val -58927"/>
              <a:gd name="adj2" fmla="val -78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Message type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693641-EE2D-45D2-958C-872735A5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38" y="-306553"/>
            <a:ext cx="309296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EF70-E1A0-4E3D-A0A0-6F77D53B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7B08-5571-4E3A-BF26-D00C585D8D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input Dialog box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E6D0-B49E-4923-BBE5-A1A5850525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2D09D-6E91-4279-A5C0-F5A445C63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333625"/>
            <a:ext cx="7658100" cy="4295775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A8BDFAF-4457-42C9-A593-C556BAB659D6}"/>
              </a:ext>
            </a:extLst>
          </p:cNvPr>
          <p:cNvSpPr/>
          <p:nvPr/>
        </p:nvSpPr>
        <p:spPr>
          <a:xfrm>
            <a:off x="3625695" y="3085326"/>
            <a:ext cx="2227980" cy="1029474"/>
          </a:xfrm>
          <a:prstGeom prst="cloudCallout">
            <a:avLst>
              <a:gd name="adj1" fmla="val 51787"/>
              <a:gd name="adj2" fmla="val 108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Parent component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BFDD0DF8-FC26-4E56-8570-ED2CA27B346E}"/>
              </a:ext>
            </a:extLst>
          </p:cNvPr>
          <p:cNvSpPr/>
          <p:nvPr/>
        </p:nvSpPr>
        <p:spPr>
          <a:xfrm>
            <a:off x="5547524" y="3085326"/>
            <a:ext cx="1767676" cy="1029474"/>
          </a:xfrm>
          <a:prstGeom prst="cloudCallout">
            <a:avLst>
              <a:gd name="adj1" fmla="val 31787"/>
              <a:gd name="adj2" fmla="val 110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Message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BEF5A9-4245-4457-973D-87C9FA1A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63" y="846138"/>
            <a:ext cx="3581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BE3F-6998-4987-82E9-08A2012A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C581-C789-4035-8677-DA706E7284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confirm dialog box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A29A7-2BBF-453C-A8DB-85BC8FEE92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DE9B7-9B37-418F-B386-6A1AB1D9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33600"/>
            <a:ext cx="7934325" cy="469458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E216329-45D6-4D1E-BDDB-200FE544EEEE}"/>
              </a:ext>
            </a:extLst>
          </p:cNvPr>
          <p:cNvSpPr txBox="1">
            <a:spLocks/>
          </p:cNvSpPr>
          <p:nvPr/>
        </p:nvSpPr>
        <p:spPr>
          <a:xfrm>
            <a:off x="6609778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D327CD-9E6A-4401-9F81-E9F6E427EA86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9EAF32-1F01-4761-BC04-65A08F733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63" y="4334899"/>
            <a:ext cx="3698081" cy="2305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F93780-8153-49A4-82EB-E3681066614D}"/>
              </a:ext>
            </a:extLst>
          </p:cNvPr>
          <p:cNvSpPr/>
          <p:nvPr/>
        </p:nvSpPr>
        <p:spPr>
          <a:xfrm>
            <a:off x="5872162" y="4735996"/>
            <a:ext cx="1066800" cy="369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9BB151-A02A-47AA-A556-64CC5DA7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627" y="4334899"/>
            <a:ext cx="3785616" cy="2351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D79B1D-F0D1-4AE8-9FBF-E698053AE79D}"/>
              </a:ext>
            </a:extLst>
          </p:cNvPr>
          <p:cNvSpPr/>
          <p:nvPr/>
        </p:nvSpPr>
        <p:spPr>
          <a:xfrm>
            <a:off x="5033962" y="5734050"/>
            <a:ext cx="685800" cy="369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5D6B4F-49B3-4E77-BEF6-566105024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1588942"/>
            <a:ext cx="3770968" cy="23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9A6-99E4-4D4B-A3DA-7F020CD8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Builder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E0A8-CED8-47BB-B1C7-980FE11AE9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093D0-A0D5-433A-BD15-5B5B72EC94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CBE6E-8863-48CD-AF42-BB9A4D66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041663"/>
            <a:ext cx="6924675" cy="481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6AE46-D737-4AFF-A672-E3B5398C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046425"/>
            <a:ext cx="6943725" cy="481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8D6AFA-38B6-4D16-976F-B4E1D4C1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1" y="1981661"/>
            <a:ext cx="6962775" cy="48737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E9F92F-EA89-49BC-A0AF-809D5B3E0EF2}"/>
              </a:ext>
            </a:extLst>
          </p:cNvPr>
          <p:cNvSpPr/>
          <p:nvPr/>
        </p:nvSpPr>
        <p:spPr>
          <a:xfrm>
            <a:off x="4876800" y="5410200"/>
            <a:ext cx="1295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7DA0B5-0CC6-4980-BF48-D2C892B4F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7" y="2009775"/>
            <a:ext cx="69532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C4C-7CC0-40B5-92A3-DD0F57DE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Builder Interface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6F968-FBE9-4D5E-B271-F4AC8C536F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AB4401-70B3-4DFF-A5A7-6753648FA5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68BBD-268F-49E7-B74E-8F80B9F0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428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D01B46-EF87-4373-AFBF-F06D1E0A9925}"/>
              </a:ext>
            </a:extLst>
          </p:cNvPr>
          <p:cNvSpPr/>
          <p:nvPr/>
        </p:nvSpPr>
        <p:spPr>
          <a:xfrm>
            <a:off x="7162800" y="1981200"/>
            <a:ext cx="1981200" cy="4602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3A294484-6F74-487A-8AE7-ABBBD0BDCE45}"/>
              </a:ext>
            </a:extLst>
          </p:cNvPr>
          <p:cNvSpPr/>
          <p:nvPr/>
        </p:nvSpPr>
        <p:spPr>
          <a:xfrm>
            <a:off x="4495800" y="1894583"/>
            <a:ext cx="2667000" cy="1529868"/>
          </a:xfrm>
          <a:prstGeom prst="cloudCallout">
            <a:avLst>
              <a:gd name="adj1" fmla="val 47099"/>
              <a:gd name="adj2" fmla="val 8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 component from palette and drop it in the frame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552176-2EA5-40D1-9D04-0CEDE1BD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65"/>
            <a:ext cx="9144000" cy="5440361"/>
          </a:xfrm>
          <a:prstGeom prst="rect">
            <a:avLst/>
          </a:prstGeom>
        </p:spPr>
      </p:pic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4F476C37-77C8-4900-AE30-F755627C3FA6}"/>
              </a:ext>
            </a:extLst>
          </p:cNvPr>
          <p:cNvSpPr/>
          <p:nvPr/>
        </p:nvSpPr>
        <p:spPr>
          <a:xfrm>
            <a:off x="990600" y="2532205"/>
            <a:ext cx="1828800" cy="892246"/>
          </a:xfrm>
          <a:prstGeom prst="cloudCallout">
            <a:avLst>
              <a:gd name="adj1" fmla="val -60384"/>
              <a:gd name="adj2" fmla="val -113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tab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31C14199-EBC8-4A4D-9B79-7E2FBFCED4AD}"/>
              </a:ext>
            </a:extLst>
          </p:cNvPr>
          <p:cNvSpPr/>
          <p:nvPr/>
        </p:nvSpPr>
        <p:spPr>
          <a:xfrm>
            <a:off x="419100" y="2496265"/>
            <a:ext cx="1828800" cy="892246"/>
          </a:xfrm>
          <a:prstGeom prst="cloudCallout">
            <a:avLst>
              <a:gd name="adj1" fmla="val -60384"/>
              <a:gd name="adj2" fmla="val -113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C2830C0A-B9D3-453A-B910-BB97E4CA1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7639"/>
            <a:ext cx="9144000" cy="5440361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09824EE9-67E2-41C6-BBBD-A42CF46E4F21}"/>
              </a:ext>
            </a:extLst>
          </p:cNvPr>
          <p:cNvSpPr/>
          <p:nvPr/>
        </p:nvSpPr>
        <p:spPr>
          <a:xfrm>
            <a:off x="4876800" y="4311396"/>
            <a:ext cx="1981200" cy="13274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Auto-Generated Variables</a:t>
            </a:r>
          </a:p>
        </p:txBody>
      </p:sp>
    </p:spTree>
    <p:extLst>
      <p:ext uri="{BB962C8B-B14F-4D97-AF65-F5344CB8AC3E}">
        <p14:creationId xmlns:p14="http://schemas.microsoft.com/office/powerpoint/2010/main" val="426357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5559-4A64-4913-B493-63CDCA3C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932B-4B60-4C2B-83C6-26F689EE06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GUI programs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event-driven.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757F5-4584-492E-8B2C-95DB258C7B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 descr="Image result for event-driven+GUI">
            <a:extLst>
              <a:ext uri="{FF2B5EF4-FFF2-40B4-BE49-F238E27FC236}">
                <a16:creationId xmlns:a16="http://schemas.microsoft.com/office/drawing/2014/main" id="{86EF1F0F-C822-4A34-8950-34F0B143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553200" cy="28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28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orange_man_thinking_questio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60575" y="1450975"/>
            <a:ext cx="4873625" cy="4873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C29F-0F34-4616-B83B-50EB43F6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Application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0FE4-49E1-462D-8AE9-3D66372848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/>
              <a:t>Java Application without GUI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1F0F-2E76-45AA-905E-9100999F0C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2" name="Picture 4" descr="Image result for java+application+main">
            <a:extLst>
              <a:ext uri="{FF2B5EF4-FFF2-40B4-BE49-F238E27FC236}">
                <a16:creationId xmlns:a16="http://schemas.microsoft.com/office/drawing/2014/main" id="{3627CC37-F1BE-4A58-B382-BD08A3A9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15717"/>
            <a:ext cx="67532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01F5-1ABE-47F2-A9CE-77549166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Application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CCF8-CF86-44D1-A7B3-DC3A548799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Application with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B606F-672A-4FBB-9B85-B5B43417C1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104" name="Picture 8" descr="Image result for java gui">
            <a:extLst>
              <a:ext uri="{FF2B5EF4-FFF2-40B4-BE49-F238E27FC236}">
                <a16:creationId xmlns:a16="http://schemas.microsoft.com/office/drawing/2014/main" id="{6577C911-A02C-4CC2-BB73-3B94FCC52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" y="2209800"/>
            <a:ext cx="7595616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4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E94A-09F1-400D-B84F-C0510117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 vs.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5AB1-CFFF-4449-B4AD-D7BD0A373E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Java AWT</a:t>
            </a:r>
            <a:r>
              <a:rPr lang="en-US" dirty="0"/>
              <a:t> (Abstract Window Toolkit) is an API to develop GUI or window-based applications in java.</a:t>
            </a:r>
          </a:p>
          <a:p>
            <a:r>
              <a:rPr lang="en-US" dirty="0"/>
              <a:t>Java AWT components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platform-dependent</a:t>
            </a:r>
          </a:p>
          <a:p>
            <a:pPr lvl="1"/>
            <a:r>
              <a:rPr lang="en-US" dirty="0"/>
              <a:t>Components are displayed according to the view of operating system. </a:t>
            </a:r>
          </a:p>
          <a:p>
            <a:r>
              <a:rPr lang="en-US" dirty="0"/>
              <a:t>AWT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heavyweight</a:t>
            </a:r>
          </a:p>
          <a:p>
            <a:pPr lvl="1"/>
            <a:r>
              <a:rPr lang="en-US" dirty="0"/>
              <a:t>Its components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using the resources of OS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java.awt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package</a:t>
            </a:r>
            <a:r>
              <a:rPr lang="en-US" dirty="0"/>
              <a:t> provides classes for AWT </a:t>
            </a:r>
            <a:r>
              <a:rPr lang="en-US" dirty="0" err="1"/>
              <a:t>api</a:t>
            </a:r>
            <a:r>
              <a:rPr lang="en-US" dirty="0"/>
              <a:t> such as:</a:t>
            </a:r>
          </a:p>
          <a:p>
            <a:pPr lvl="1"/>
            <a:r>
              <a:rPr lang="en-US" dirty="0" err="1"/>
              <a:t>TextField</a:t>
            </a:r>
            <a:r>
              <a:rPr lang="en-US" dirty="0"/>
              <a:t>, Label, 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RadioButton</a:t>
            </a:r>
            <a:r>
              <a:rPr lang="en-US" dirty="0"/>
              <a:t>, CheckBox, Choice, List 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00B47-9CF4-4007-A2B4-C3E0547A95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7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7B7C-0D2E-478D-A351-6C7494EB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 vs. Swing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D418-D973-4D86-B376-1346962C42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hierarchy of Java AWT classes 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187B7-36F2-4287-8558-BCF467145F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38747-6043-497C-922C-91FD6134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8350"/>
            <a:ext cx="7467600" cy="4819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35B802-5845-44AD-94F1-A7924F4E0DED}"/>
              </a:ext>
            </a:extLst>
          </p:cNvPr>
          <p:cNvSpPr/>
          <p:nvPr/>
        </p:nvSpPr>
        <p:spPr>
          <a:xfrm>
            <a:off x="4191000" y="2038350"/>
            <a:ext cx="2362200" cy="27605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60E083C8-493E-4226-9E34-B8170FB5093F}"/>
              </a:ext>
            </a:extLst>
          </p:cNvPr>
          <p:cNvSpPr/>
          <p:nvPr/>
        </p:nvSpPr>
        <p:spPr>
          <a:xfrm>
            <a:off x="152400" y="4951332"/>
            <a:ext cx="3166077" cy="1841017"/>
          </a:xfrm>
          <a:prstGeom prst="cloudCallout">
            <a:avLst>
              <a:gd name="adj1" fmla="val -25872"/>
              <a:gd name="adj2" fmla="val -149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class is an abstract class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0EDB6450-28BF-4A7F-AA0F-858E926C726C}"/>
              </a:ext>
            </a:extLst>
          </p:cNvPr>
          <p:cNvSpPr/>
          <p:nvPr/>
        </p:nvSpPr>
        <p:spPr>
          <a:xfrm>
            <a:off x="990600" y="4330620"/>
            <a:ext cx="3048000" cy="1841580"/>
          </a:xfrm>
          <a:prstGeom prst="cloudCallout">
            <a:avLst>
              <a:gd name="adj1" fmla="val 53567"/>
              <a:gd name="adj2" fmla="val -96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those are known as components</a:t>
            </a:r>
          </a:p>
        </p:txBody>
      </p:sp>
    </p:spTree>
    <p:extLst>
      <p:ext uri="{BB962C8B-B14F-4D97-AF65-F5344CB8AC3E}">
        <p14:creationId xmlns:p14="http://schemas.microsoft.com/office/powerpoint/2010/main" val="3234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15264</TotalTime>
  <Words>2087</Words>
  <Application>Microsoft Office PowerPoint</Application>
  <PresentationFormat>On-screen Show (4:3)</PresentationFormat>
  <Paragraphs>416</Paragraphs>
  <Slides>50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Century Schoolbook</vt:lpstr>
      <vt:lpstr>Century Schoolbook (Body)</vt:lpstr>
      <vt:lpstr>Courier New</vt:lpstr>
      <vt:lpstr>times new roman</vt:lpstr>
      <vt:lpstr>verdana</vt:lpstr>
      <vt:lpstr>Wingdings</vt:lpstr>
      <vt:lpstr>Wingdings 2</vt:lpstr>
      <vt:lpstr>Oriel</vt:lpstr>
      <vt:lpstr>Document</vt:lpstr>
      <vt:lpstr>Object Oriented Programming using Java</vt:lpstr>
      <vt:lpstr>CONTENT</vt:lpstr>
      <vt:lpstr>Graphical user interface (GUI)</vt:lpstr>
      <vt:lpstr>Graphical user interface (GUI) con…</vt:lpstr>
      <vt:lpstr>Graphical user interface (GUI) con…</vt:lpstr>
      <vt:lpstr>Java Application Con…</vt:lpstr>
      <vt:lpstr>Java Application Con…</vt:lpstr>
      <vt:lpstr>AWT vs. Swing</vt:lpstr>
      <vt:lpstr>AWT vs. Swing con…</vt:lpstr>
      <vt:lpstr>AWT vs. Swing con…</vt:lpstr>
      <vt:lpstr>Swing Hierarchy</vt:lpstr>
      <vt:lpstr>swing Hierarchy Con…</vt:lpstr>
      <vt:lpstr>swing Hierarchy Con…</vt:lpstr>
      <vt:lpstr>swing Hierarchy con…</vt:lpstr>
      <vt:lpstr>swing Hierarchy con…</vt:lpstr>
      <vt:lpstr>swing Hierarchy con…</vt:lpstr>
      <vt:lpstr>swing Hierarchy Con…</vt:lpstr>
      <vt:lpstr>swing Hierarchy con…</vt:lpstr>
      <vt:lpstr>Swing Hierarchy con…</vt:lpstr>
      <vt:lpstr>Swing Hierarchy con…</vt:lpstr>
      <vt:lpstr>Component classes’ methods</vt:lpstr>
      <vt:lpstr>Containers Layout types</vt:lpstr>
      <vt:lpstr>LET’S CODE!</vt:lpstr>
      <vt:lpstr>Creating your first GUI App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JoptionPane</vt:lpstr>
      <vt:lpstr>JoptionPane con…</vt:lpstr>
      <vt:lpstr>JoptionPane con…</vt:lpstr>
      <vt:lpstr>JoptionPane con…</vt:lpstr>
      <vt:lpstr>JoptionPane con…</vt:lpstr>
      <vt:lpstr>JoptionPane con…</vt:lpstr>
      <vt:lpstr>GUI Builder Interface</vt:lpstr>
      <vt:lpstr>GUI Builder Interface con…</vt:lpstr>
      <vt:lpstr>questions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 Java</dc:title>
  <dc:creator>USER</dc:creator>
  <cp:lastModifiedBy>Ramy Gamal</cp:lastModifiedBy>
  <cp:revision>951</cp:revision>
  <dcterms:created xsi:type="dcterms:W3CDTF">2012-02-27T05:48:46Z</dcterms:created>
  <dcterms:modified xsi:type="dcterms:W3CDTF">2020-12-18T15:45:25Z</dcterms:modified>
</cp:coreProperties>
</file>