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 Slab Light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Light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Slab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0149d7b5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0149d7b5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149d7b5e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0149d7b5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0149d7b5e_3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0149d7b5e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28050" y="1551600"/>
            <a:ext cx="6087900" cy="2040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Performance Analysis of </a:t>
            </a:r>
            <a:r>
              <a:rPr lang="en" sz="45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Different</a:t>
            </a:r>
            <a:r>
              <a:rPr lang="en" sz="45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4500">
                <a:solidFill>
                  <a:srgbClr val="9FC5E8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MANET</a:t>
            </a:r>
            <a:r>
              <a:rPr lang="en" sz="45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Protocols in Wireless Communication</a:t>
            </a:r>
            <a:endParaRPr sz="45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44200" y="4546800"/>
            <a:ext cx="8055600" cy="514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7B7B7"/>
                </a:solidFill>
              </a:rPr>
              <a:t>ICE- 4108: Wireless and Mobile Communication (Lab)</a:t>
            </a:r>
            <a:endParaRPr sz="1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</a:rPr>
              <a:t>Introduction</a:t>
            </a:r>
            <a:endParaRPr b="1">
              <a:solidFill>
                <a:srgbClr val="CFE2F3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49475"/>
            <a:ext cx="8368200" cy="375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MANET</a:t>
            </a:r>
            <a:r>
              <a:rPr lang="en" sz="1500">
                <a:latin typeface="Roboto Slab Light"/>
                <a:ea typeface="Roboto Slab Light"/>
                <a:cs typeface="Roboto Slab Light"/>
                <a:sym typeface="Roboto Slab Light"/>
              </a:rPr>
              <a:t>s (Mobile Ad Hoc Networks): A self-configuring network of mobile devices connected without any centralized infrastructure.  </a:t>
            </a:r>
            <a:endParaRPr sz="15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Roboto Slab Light"/>
              <a:buChar char="●"/>
            </a:pP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MANETs operate </a:t>
            </a:r>
            <a:r>
              <a:rPr b="1" lang="en" sz="1300">
                <a:latin typeface="Roboto Slab"/>
                <a:ea typeface="Roboto Slab"/>
                <a:cs typeface="Roboto Slab"/>
                <a:sym typeface="Roboto Slab"/>
              </a:rPr>
              <a:t>without infrastructure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.  </a:t>
            </a:r>
            <a:endParaRPr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Roboto Slab Light"/>
              <a:buChar char="●"/>
            </a:pP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Routing is challenging due to </a:t>
            </a:r>
            <a:r>
              <a:rPr b="1" lang="en" sz="1300">
                <a:latin typeface="Roboto Slab"/>
                <a:ea typeface="Roboto Slab"/>
                <a:cs typeface="Roboto Slab"/>
                <a:sym typeface="Roboto Slab"/>
              </a:rPr>
              <a:t>dynamic topology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and resource constraints.  </a:t>
            </a:r>
            <a:endParaRPr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Roboto Slab Light"/>
              <a:buChar char="●"/>
            </a:pP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The experiment evaluates </a:t>
            </a:r>
            <a:r>
              <a:rPr b="1" lang="en" sz="13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AODV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, </a:t>
            </a:r>
            <a:r>
              <a:rPr b="1" lang="en" sz="13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DSDV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, and </a:t>
            </a:r>
            <a:r>
              <a:rPr b="1" lang="en" sz="13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DSR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protocols.  </a:t>
            </a:r>
            <a:endParaRPr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Roboto Slab Light"/>
              <a:buChar char="●"/>
            </a:pPr>
            <a:r>
              <a:rPr b="1" lang="en" sz="1300">
                <a:latin typeface="Roboto Slab"/>
                <a:ea typeface="Roboto Slab"/>
                <a:cs typeface="Roboto Slab"/>
                <a:sym typeface="Roboto Slab"/>
              </a:rPr>
              <a:t>NS2.35 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and </a:t>
            </a:r>
            <a:r>
              <a:rPr b="1" lang="en" sz="1300">
                <a:latin typeface="Roboto Slab"/>
                <a:ea typeface="Roboto Slab"/>
                <a:cs typeface="Roboto Slab"/>
                <a:sym typeface="Roboto Slab"/>
              </a:rPr>
              <a:t>NSG2.1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are used as simulation tools.  </a:t>
            </a:r>
            <a:endParaRPr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Metrics for evaluation:</a:t>
            </a:r>
            <a:r>
              <a:rPr b="1" lang="en" sz="13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endParaRPr sz="1300">
              <a:solidFill>
                <a:schemeClr val="accent5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 Slab"/>
              <a:buAutoNum type="arabicPeriod"/>
            </a:pPr>
            <a:r>
              <a:rPr i="1"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  Throughput  </a:t>
            </a:r>
            <a:endParaRPr i="1"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 Slab"/>
              <a:buAutoNum type="arabicPeriod"/>
            </a:pPr>
            <a:r>
              <a:rPr i="1"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  Packet delivery ratio  </a:t>
            </a:r>
            <a:endParaRPr i="1"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 Slab"/>
              <a:buAutoNum type="arabicPeriod"/>
            </a:pPr>
            <a:r>
              <a:rPr i="1"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  End-to-end delay 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endParaRPr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Goal: </a:t>
            </a:r>
            <a:r>
              <a:rPr b="1" lang="en" sz="1300">
                <a:latin typeface="Roboto Slab"/>
                <a:ea typeface="Roboto Slab"/>
                <a:cs typeface="Roboto Slab"/>
                <a:sym typeface="Roboto Slab"/>
              </a:rPr>
              <a:t>Identify the best protocol for various network conditions.</a:t>
            </a:r>
            <a:r>
              <a:rPr lang="en" sz="1300">
                <a:latin typeface="Roboto Slab Light"/>
                <a:ea typeface="Roboto Slab Light"/>
                <a:cs typeface="Roboto Slab Light"/>
                <a:sym typeface="Roboto Slab Light"/>
              </a:rPr>
              <a:t>     </a:t>
            </a:r>
            <a:endParaRPr sz="13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00" y="2782725"/>
            <a:ext cx="3023099" cy="1884001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100000" dist="47625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</a:rPr>
              <a:t>Types of MANET</a:t>
            </a:r>
            <a:endParaRPr b="1">
              <a:solidFill>
                <a:srgbClr val="CFE2F3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15563"/>
            <a:ext cx="60960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</a:rPr>
              <a:t>Practicing Nodes</a:t>
            </a:r>
            <a:endParaRPr b="1">
              <a:solidFill>
                <a:srgbClr val="CFE2F3"/>
              </a:solidFill>
            </a:endParaRPr>
          </a:p>
        </p:txBody>
      </p:sp>
      <p:grpSp>
        <p:nvGrpSpPr>
          <p:cNvPr id="83" name="Google Shape;83;p16"/>
          <p:cNvGrpSpPr/>
          <p:nvPr/>
        </p:nvGrpSpPr>
        <p:grpSpPr>
          <a:xfrm>
            <a:off x="431925" y="1304886"/>
            <a:ext cx="2628925" cy="3138305"/>
            <a:chOff x="431925" y="1304875"/>
            <a:chExt cx="2628925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20 Nodes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3320450" y="1304867"/>
            <a:ext cx="2632500" cy="3138305"/>
            <a:chOff x="3320450" y="1304875"/>
            <a:chExt cx="2632500" cy="34164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50 Nodes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6212550" y="1304867"/>
            <a:ext cx="2632500" cy="3138305"/>
            <a:chOff x="6212550" y="1304875"/>
            <a:chExt cx="2632500" cy="3416400"/>
          </a:xfrm>
        </p:grpSpPr>
        <p:sp>
          <p:nvSpPr>
            <p:cNvPr id="92" name="Google Shape;9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80 Nodes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25" y="2052250"/>
            <a:ext cx="2628925" cy="239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225" y="2052250"/>
            <a:ext cx="2628924" cy="2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550" y="2052250"/>
            <a:ext cx="2632500" cy="2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</a:rPr>
              <a:t>Scenario with Incorporating Commands</a:t>
            </a:r>
            <a:endParaRPr b="1">
              <a:solidFill>
                <a:srgbClr val="CFE2F3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2550" r="-2550" t="0"/>
          <a:stretch/>
        </p:blipFill>
        <p:spPr>
          <a:xfrm>
            <a:off x="5315067" y="1562100"/>
            <a:ext cx="3828934" cy="32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9099"/>
          <a:stretch/>
        </p:blipFill>
        <p:spPr>
          <a:xfrm>
            <a:off x="105875" y="1562100"/>
            <a:ext cx="5147424" cy="32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</a:rPr>
              <a:t>Comparative Analysis</a:t>
            </a:r>
            <a:endParaRPr b="1">
              <a:solidFill>
                <a:srgbClr val="CFE2F3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1" y="1304867"/>
            <a:ext cx="3060857" cy="3138305"/>
            <a:chOff x="431925" y="1304875"/>
            <a:chExt cx="2628925" cy="3416400"/>
          </a:xfrm>
        </p:grpSpPr>
        <p:sp>
          <p:nvSpPr>
            <p:cNvPr id="111" name="Google Shape;111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Avarage</a:t>
            </a:r>
            <a:r>
              <a:rPr b="1" lang="en">
                <a:solidFill>
                  <a:schemeClr val="lt1"/>
                </a:solidFill>
              </a:rPr>
              <a:t> Throughput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060686" y="1304877"/>
            <a:ext cx="3151629" cy="3138305"/>
            <a:chOff x="3320450" y="1304875"/>
            <a:chExt cx="2632500" cy="3416400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End-to-End Delay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212791" y="1304877"/>
            <a:ext cx="2931552" cy="3138305"/>
            <a:chOff x="6212550" y="1304875"/>
            <a:chExt cx="2632500" cy="3416400"/>
          </a:xfrm>
        </p:grpSpPr>
        <p:sp>
          <p:nvSpPr>
            <p:cNvPr id="119" name="Google Shape;119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Packet Delivery Ratio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2250"/>
            <a:ext cx="3060850" cy="27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675" y="2052250"/>
            <a:ext cx="3151650" cy="27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800" y="2052250"/>
            <a:ext cx="2931551" cy="2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FE2F3"/>
                </a:solidFill>
              </a:rPr>
              <a:t>Discussion</a:t>
            </a:r>
            <a:endParaRPr b="1">
              <a:solidFill>
                <a:srgbClr val="CFE2F3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12150" y="1489825"/>
            <a:ext cx="7919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Performance analysis of </a:t>
            </a:r>
            <a:r>
              <a:rPr b="1" lang="en" sz="2100">
                <a:solidFill>
                  <a:schemeClr val="accent5"/>
                </a:solidFill>
              </a:rPr>
              <a:t>AODV</a:t>
            </a:r>
            <a:r>
              <a:rPr b="1" lang="en" sz="2100"/>
              <a:t>, </a:t>
            </a:r>
            <a:r>
              <a:rPr b="1" lang="en" sz="2100">
                <a:solidFill>
                  <a:schemeClr val="accent5"/>
                </a:solidFill>
              </a:rPr>
              <a:t>DSDV</a:t>
            </a:r>
            <a:r>
              <a:rPr b="1" lang="en" sz="2100"/>
              <a:t>, and </a:t>
            </a:r>
            <a:r>
              <a:rPr b="1" lang="en" sz="2100">
                <a:solidFill>
                  <a:schemeClr val="accent5"/>
                </a:solidFill>
              </a:rPr>
              <a:t>DSR</a:t>
            </a:r>
            <a:r>
              <a:rPr b="1" lang="en" sz="2100"/>
              <a:t> protocols across varying node densities highlights significant differences in their efficiency. The "</a:t>
            </a:r>
            <a:r>
              <a:rPr b="1" lang="en" sz="2100">
                <a:solidFill>
                  <a:srgbClr val="FFD966"/>
                </a:solidFill>
              </a:rPr>
              <a:t>best</a:t>
            </a:r>
            <a:r>
              <a:rPr b="1" lang="en" sz="2100"/>
              <a:t>" protocol depends on the specific </a:t>
            </a:r>
            <a:r>
              <a:rPr b="1" lang="en" sz="2100">
                <a:solidFill>
                  <a:srgbClr val="FF9900"/>
                </a:solidFill>
              </a:rPr>
              <a:t>use case</a:t>
            </a:r>
            <a:r>
              <a:rPr b="1" lang="en" sz="2100"/>
              <a:t>,</a:t>
            </a:r>
            <a:r>
              <a:rPr b="1" lang="en" sz="2100">
                <a:solidFill>
                  <a:srgbClr val="FF9900"/>
                </a:solidFill>
              </a:rPr>
              <a:t> network size</a:t>
            </a:r>
            <a:r>
              <a:rPr b="1" lang="en" sz="2100"/>
              <a:t>, and</a:t>
            </a:r>
            <a:r>
              <a:rPr b="1" lang="en" sz="2100">
                <a:solidFill>
                  <a:srgbClr val="FF9900"/>
                </a:solidFill>
              </a:rPr>
              <a:t> mobility </a:t>
            </a:r>
            <a:r>
              <a:rPr b="1" lang="en" sz="2100"/>
              <a:t>patterns. If we are dealing with a dynamic and mobile network, AODV or DSR is often preferred, while for stable environments, DSD</a:t>
            </a:r>
            <a:r>
              <a:rPr b="1" lang="en" sz="2100"/>
              <a:t>V </a:t>
            </a:r>
            <a:r>
              <a:rPr b="1" lang="en" sz="2100"/>
              <a:t>might work better. In contrast, DSR demonstrates poor performance with lower throughput, reduced PDR, and significantly higher delays, particularly in larger networks, due to its proactive routing nature. Overall, </a:t>
            </a:r>
            <a:r>
              <a:rPr b="1" lang="en" sz="2100">
                <a:solidFill>
                  <a:srgbClr val="FF9900"/>
                </a:solidFill>
              </a:rPr>
              <a:t>DSDV</a:t>
            </a:r>
            <a:r>
              <a:rPr b="1" lang="en" sz="2100"/>
              <a:t> emerges as the </a:t>
            </a:r>
            <a:r>
              <a:rPr b="1" lang="en" sz="2100">
                <a:solidFill>
                  <a:srgbClr val="FFD966"/>
                </a:solidFill>
              </a:rPr>
              <a:t>most reliable</a:t>
            </a:r>
            <a:r>
              <a:rPr b="1" lang="en" sz="2100"/>
              <a:t> protocol for networks, as per my experimental data.</a:t>
            </a:r>
            <a:endParaRPr b="1"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