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3" r:id="rId4"/>
    <p:sldId id="275" r:id="rId5"/>
    <p:sldId id="276" r:id="rId6"/>
    <p:sldId id="277" r:id="rId7"/>
    <p:sldId id="278" r:id="rId8"/>
    <p:sldId id="279" r:id="rId9"/>
    <p:sldId id="280" r:id="rId10"/>
    <p:sldId id="274" r:id="rId11"/>
    <p:sldId id="263"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22" autoAdjust="0"/>
  </p:normalViewPr>
  <p:slideViewPr>
    <p:cSldViewPr>
      <p:cViewPr varScale="1">
        <p:scale>
          <a:sx n="78" d="100"/>
          <a:sy n="78" d="100"/>
        </p:scale>
        <p:origin x="140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87D3A2D-EEE5-4831-B86C-E4DCD1DFA2F9}" type="datetimeFigureOut">
              <a:rPr lang="en-IN" smtClean="0"/>
              <a:t>01-11-2023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CC170C5-C31A-415E-871E-A9EAC2D651B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87D3A2D-EEE5-4831-B86C-E4DCD1DFA2F9}"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887D3A2D-EEE5-4831-B86C-E4DCD1DFA2F9}" type="datetimeFigureOut">
              <a:rPr lang="en-IN" smtClean="0"/>
              <a:t>01-11-2023</a:t>
            </a:fld>
            <a:endParaRPr lang="en-IN"/>
          </a:p>
        </p:txBody>
      </p:sp>
      <p:sp>
        <p:nvSpPr>
          <p:cNvPr id="8" name="Slide Number Placeholder 7"/>
          <p:cNvSpPr>
            <a:spLocks noGrp="1"/>
          </p:cNvSpPr>
          <p:nvPr>
            <p:ph type="sldNum" sz="quarter" idx="11"/>
          </p:nvPr>
        </p:nvSpPr>
        <p:spPr/>
        <p:txBody>
          <a:bodyPr/>
          <a:lstStyle/>
          <a:p>
            <a:fld id="{0CC170C5-C31A-415E-871E-A9EAC2D651B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D3A2D-EEE5-4831-B86C-E4DCD1DFA2F9}"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0CC170C5-C31A-415E-871E-A9EAC2D651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87D3A2D-EEE5-4831-B86C-E4DCD1DFA2F9}" type="datetimeFigureOut">
              <a:rPr lang="en-IN" smtClean="0"/>
              <a:t>01-11-2023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C170C5-C31A-415E-871E-A9EAC2D651B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tripe.com/docs/api" TargetMode="External"/><Relationship Id="rId2" Type="http://schemas.openxmlformats.org/officeDocument/2006/relationships/hyperlink" Target="https://developers.braintreepayments.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6328" y="3933056"/>
            <a:ext cx="6484024" cy="1944216"/>
          </a:xfrm>
        </p:spPr>
        <p:txBody>
          <a:bodyPr>
            <a:normAutofit/>
          </a:bodyPr>
          <a:lstStyle/>
          <a:p>
            <a:r>
              <a:rPr lang="en-US" sz="1800" b="1" dirty="0">
                <a:solidFill>
                  <a:schemeClr val="tx1"/>
                </a:solidFill>
                <a:latin typeface="Times New Roman" pitchFamily="18" charset="0"/>
                <a:cs typeface="Times New Roman" pitchFamily="18" charset="0"/>
              </a:rPr>
              <a:t>Submitted by</a:t>
            </a:r>
          </a:p>
          <a:p>
            <a:r>
              <a:rPr lang="en-US" sz="1800" b="1" dirty="0">
                <a:latin typeface="Times New Roman" pitchFamily="18" charset="0"/>
                <a:cs typeface="Times New Roman" pitchFamily="18" charset="0"/>
              </a:rPr>
              <a:t>THARUNIKA K</a:t>
            </a:r>
            <a:endParaRPr lang="en-US" sz="1800" b="1" dirty="0">
              <a:solidFill>
                <a:schemeClr val="tx1"/>
              </a:solidFill>
              <a:latin typeface="Times New Roman" pitchFamily="18" charset="0"/>
              <a:cs typeface="Times New Roman" pitchFamily="18" charset="0"/>
            </a:endParaRPr>
          </a:p>
          <a:p>
            <a:r>
              <a:rPr lang="en-US" sz="1800" b="1" dirty="0">
                <a:solidFill>
                  <a:schemeClr val="tx1"/>
                </a:solidFill>
                <a:latin typeface="Times New Roman" pitchFamily="18" charset="0"/>
                <a:cs typeface="Times New Roman" pitchFamily="18" charset="0"/>
              </a:rPr>
              <a:t>Department of Electronics and Communication Engineering</a:t>
            </a:r>
          </a:p>
          <a:p>
            <a:r>
              <a:rPr lang="en-US" sz="1800" b="1" dirty="0">
                <a:solidFill>
                  <a:schemeClr val="tx1"/>
                </a:solidFill>
                <a:latin typeface="Times New Roman" pitchFamily="18" charset="0"/>
                <a:cs typeface="Times New Roman" pitchFamily="18" charset="0"/>
              </a:rPr>
              <a:t>Anna University Regional Campus Coimbatore</a:t>
            </a:r>
            <a:endParaRPr lang="en-IN" sz="1800" b="1" dirty="0">
              <a:solidFill>
                <a:schemeClr val="tx1"/>
              </a:solidFill>
              <a:latin typeface="Times New Roman" pitchFamily="18" charset="0"/>
              <a:cs typeface="Times New Roman" pitchFamily="18" charset="0"/>
            </a:endParaRPr>
          </a:p>
        </p:txBody>
      </p:sp>
      <p:sp>
        <p:nvSpPr>
          <p:cNvPr id="4" name="Rectangle 3"/>
          <p:cNvSpPr/>
          <p:nvPr/>
        </p:nvSpPr>
        <p:spPr>
          <a:xfrm>
            <a:off x="1079612" y="1124744"/>
            <a:ext cx="6984776" cy="1944216"/>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4000" b="1" dirty="0">
                <a:solidFill>
                  <a:schemeClr val="accent4"/>
                </a:solidFill>
                <a:latin typeface="Times New Roman" pitchFamily="18" charset="0"/>
                <a:ea typeface="MS UI Gothic" pitchFamily="34" charset="-128"/>
                <a:cs typeface="Times New Roman" pitchFamily="18" charset="0"/>
              </a:rPr>
              <a:t>MEDIA STREAMING WITH IBM CLOUD VIDEO STREAMING</a:t>
            </a:r>
            <a:endParaRPr lang="en-IN" sz="4000" dirty="0">
              <a:solidFill>
                <a:schemeClr val="accent4"/>
              </a:solidFill>
              <a:latin typeface="Times New Roman" pitchFamily="18" charset="0"/>
              <a:ea typeface="MS UI Gothic" pitchFamily="34" charset="-128"/>
              <a:cs typeface="Times New Roman" pitchFamily="18" charset="0"/>
            </a:endParaRPr>
          </a:p>
        </p:txBody>
      </p:sp>
    </p:spTree>
    <p:extLst>
      <p:ext uri="{BB962C8B-B14F-4D97-AF65-F5344CB8AC3E}">
        <p14:creationId xmlns:p14="http://schemas.microsoft.com/office/powerpoint/2010/main" val="146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100" b="1" dirty="0">
                <a:solidFill>
                  <a:schemeClr val="accent1">
                    <a:lumMod val="40000"/>
                    <a:lumOff val="60000"/>
                  </a:schemeClr>
                </a:solidFill>
                <a:latin typeface="Times New Roman" pitchFamily="18" charset="0"/>
                <a:cs typeface="Times New Roman" pitchFamily="18" charset="0"/>
              </a:rPr>
              <a:t>IBM cloud account</a:t>
            </a: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IBM Cloud typically offers a free tier with limited usage for many of its services, but the exact limitations and services included can change. IBM Cloud Functions and the CDN service may have certain usage limitations in the free tier, and  need to upgrade to a paid plan usage exceeds those limits.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37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40000"/>
                    <a:lumOff val="60000"/>
                  </a:schemeClr>
                </a:solidFill>
                <a:latin typeface="Times New Roman" pitchFamily="18" charset="0"/>
                <a:cs typeface="Times New Roman" pitchFamily="18" charset="0"/>
              </a:rPr>
              <a:t>Conclusion</a:t>
            </a:r>
            <a:endParaRPr lang="en-IN" b="1"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p:spPr>
        <p:txBody>
          <a:bodyPr>
            <a:noAutofit/>
          </a:bodyPr>
          <a:lstStyle/>
          <a:p>
            <a:pPr marL="0" indent="0" algn="just">
              <a:lnSpc>
                <a:spcPct val="150000"/>
              </a:lnSpc>
              <a:buNone/>
            </a:pPr>
            <a:r>
              <a:rPr lang="en-US" sz="2400" dirty="0">
                <a:latin typeface="Times New Roman" pitchFamily="18" charset="0"/>
                <a:cs typeface="Times New Roman" pitchFamily="18" charset="0"/>
              </a:rPr>
              <a:t>	In Phase 3 we conclude the media streaming using IBM cloud video streaming platform creation is achieved using simple Web page features include home page, web page ,settings page and login/sign up page also further adding like live streaming, high quality video uploading, community chatting. Also we have working for the better appearance of web page for better user experience.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477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612" y="2857500"/>
            <a:ext cx="6984776" cy="1143000"/>
          </a:xfrm>
        </p:spPr>
        <p:txBody>
          <a:bodyPr>
            <a:noAutofit/>
          </a:bodyPr>
          <a:lstStyle/>
          <a:p>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IN"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7569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40000"/>
                    <a:lumOff val="60000"/>
                  </a:schemeClr>
                </a:solidFill>
                <a:latin typeface="Times New Roman" pitchFamily="18" charset="0"/>
                <a:cs typeface="Times New Roman" pitchFamily="18" charset="0"/>
              </a:rPr>
              <a:t>Problem statement</a:t>
            </a:r>
            <a:endParaRPr lang="en-IN" b="1"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277072"/>
          </a:xfrm>
        </p:spPr>
        <p:txBody>
          <a:bodyPr>
            <a:normAutofit/>
          </a:bodyPr>
          <a:lstStyle/>
          <a:p>
            <a:pPr marL="0" indent="0" algn="just">
              <a:lnSpc>
                <a:spcPct val="150000"/>
              </a:lnSpc>
              <a:buNone/>
            </a:pPr>
            <a:r>
              <a:rPr lang="en-IN" sz="2400" dirty="0">
                <a:latin typeface="Times New Roman" pitchFamily="18" charset="0"/>
                <a:cs typeface="Times New Roman" pitchFamily="18" charset="0"/>
              </a:rPr>
              <a:t>	Create a virtual cinema platform using IBM Cloud Video </a:t>
            </a:r>
            <a:r>
              <a:rPr lang="en-IN" sz="2400" dirty="0" err="1">
                <a:latin typeface="Times New Roman" pitchFamily="18" charset="0"/>
                <a:cs typeface="Times New Roman" pitchFamily="18" charset="0"/>
              </a:rPr>
              <a:t>Streaming.Where</a:t>
            </a:r>
            <a:r>
              <a:rPr lang="en-IN" sz="2400" dirty="0">
                <a:latin typeface="Times New Roman" pitchFamily="18" charset="0"/>
                <a:cs typeface="Times New Roman" pitchFamily="18" charset="0"/>
              </a:rPr>
              <a:t> users can upload and stream movies and videos on-</a:t>
            </a:r>
            <a:r>
              <a:rPr lang="en-IN" sz="2400" dirty="0" err="1">
                <a:latin typeface="Times New Roman" pitchFamily="18" charset="0"/>
                <a:cs typeface="Times New Roman" pitchFamily="18" charset="0"/>
              </a:rPr>
              <a:t>demand.Define</a:t>
            </a:r>
            <a:r>
              <a:rPr lang="en-IN" sz="2400" dirty="0">
                <a:latin typeface="Times New Roman" pitchFamily="18" charset="0"/>
                <a:cs typeface="Times New Roman" pitchFamily="18" charset="0"/>
              </a:rPr>
              <a:t> the virtual cinema platform, designing the user interface, integrating IBM Cloud Video Streaming services, enabling on-demand video playback, and ensuring a seamless and immersive cinematic experience.</a:t>
            </a:r>
          </a:p>
        </p:txBody>
      </p:sp>
    </p:spTree>
    <p:extLst>
      <p:ext uri="{BB962C8B-B14F-4D97-AF65-F5344CB8AC3E}">
        <p14:creationId xmlns:p14="http://schemas.microsoft.com/office/powerpoint/2010/main" val="270153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accent1">
                    <a:lumMod val="40000"/>
                    <a:lumOff val="60000"/>
                  </a:schemeClr>
                </a:solidFill>
                <a:latin typeface="Times New Roman" pitchFamily="18" charset="0"/>
                <a:cs typeface="Times New Roman" pitchFamily="18" charset="0"/>
              </a:rPr>
              <a:t>REQUIRED COMPONENTS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IBM Cloud Storage</a:t>
            </a:r>
          </a:p>
          <a:p>
            <a:pPr>
              <a:buFont typeface="Wingdings" pitchFamily="2" charset="2"/>
              <a:buChar char="Ø"/>
            </a:pPr>
            <a:r>
              <a:rPr lang="en-US" dirty="0">
                <a:latin typeface="Times New Roman" pitchFamily="18" charset="0"/>
                <a:cs typeface="Times New Roman" pitchFamily="18" charset="0"/>
              </a:rPr>
              <a:t>Processing</a:t>
            </a:r>
          </a:p>
          <a:p>
            <a:pPr>
              <a:buFont typeface="Wingdings" pitchFamily="2" charset="2"/>
              <a:buChar char="Ø"/>
            </a:pPr>
            <a:r>
              <a:rPr lang="en-US" dirty="0">
                <a:latin typeface="Times New Roman" pitchFamily="18" charset="0"/>
                <a:cs typeface="Times New Roman" pitchFamily="18" charset="0"/>
              </a:rPr>
              <a:t>Delivery of media content</a:t>
            </a:r>
          </a:p>
          <a:p>
            <a:pPr>
              <a:buFont typeface="Wingdings" pitchFamily="2" charset="2"/>
              <a:buChar char="Ø"/>
            </a:pPr>
            <a:r>
              <a:rPr lang="en-US" dirty="0">
                <a:latin typeface="Times New Roman" pitchFamily="18" charset="0"/>
                <a:cs typeface="Times New Roman" pitchFamily="18" charset="0"/>
              </a:rPr>
              <a:t>HTML,CSS &amp;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(for front end)</a:t>
            </a:r>
          </a:p>
          <a:p>
            <a:pPr>
              <a:buFont typeface="Wingdings" pitchFamily="2" charset="2"/>
              <a:buChar char="Ø"/>
            </a:pPr>
            <a:r>
              <a:rPr lang="en-US" dirty="0">
                <a:latin typeface="Times New Roman" pitchFamily="18" charset="0"/>
                <a:cs typeface="Times New Roman" pitchFamily="18" charset="0"/>
              </a:rPr>
              <a:t>Python with Flask</a:t>
            </a:r>
          </a:p>
          <a:p>
            <a:pPr>
              <a:buFont typeface="Wingdings" pitchFamily="2" charset="2"/>
              <a:buChar char="Ø"/>
            </a:pPr>
            <a:r>
              <a:rPr lang="en-US" dirty="0">
                <a:latin typeface="Times New Roman" pitchFamily="18" charset="0"/>
                <a:cs typeface="Times New Roman" pitchFamily="18" charset="0"/>
              </a:rPr>
              <a:t>SQLite using Db2(for database)</a:t>
            </a:r>
          </a:p>
          <a:p>
            <a:pPr marL="36576"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119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p:spPr>
        <p:txBody>
          <a:bodyPr>
            <a:noAutofit/>
          </a:bodyPr>
          <a:lstStyle/>
          <a:p>
            <a:r>
              <a:rPr lang="en-IN" sz="3600" b="1" dirty="0">
                <a:solidFill>
                  <a:schemeClr val="accent1">
                    <a:lumMod val="40000"/>
                    <a:lumOff val="60000"/>
                  </a:schemeClr>
                </a:solidFill>
                <a:latin typeface="Times New Roman" pitchFamily="18" charset="0"/>
                <a:cs typeface="Times New Roman" pitchFamily="18" charset="0"/>
              </a:rPr>
              <a:t>IBM CLOUD VIDEO STREAMING</a:t>
            </a:r>
          </a:p>
        </p:txBody>
      </p:sp>
      <p:sp>
        <p:nvSpPr>
          <p:cNvPr id="3" name="Content Placeholder 2"/>
          <p:cNvSpPr>
            <a:spLocks noGrp="1"/>
          </p:cNvSpPr>
          <p:nvPr>
            <p:ph idx="1"/>
          </p:nvPr>
        </p:nvSpPr>
        <p:spPr>
          <a:xfrm>
            <a:off x="457200" y="1600200"/>
            <a:ext cx="8363272" cy="4525963"/>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             IBM Cloud Video Streaming (previously known as </a:t>
            </a:r>
            <a:r>
              <a:rPr lang="en-US" dirty="0" err="1">
                <a:latin typeface="Times New Roman" panose="02020603050405020304" pitchFamily="18" charset="0"/>
                <a:cs typeface="Times New Roman" panose="02020603050405020304" pitchFamily="18" charset="0"/>
              </a:rPr>
              <a:t>Ustream</a:t>
            </a:r>
            <a:r>
              <a:rPr lang="en-US" dirty="0">
                <a:latin typeface="Times New Roman" panose="02020603050405020304" pitchFamily="18" charset="0"/>
                <a:cs typeface="Times New Roman" panose="02020603050405020304" pitchFamily="18" charset="0"/>
              </a:rPr>
              <a:t>) provides a platform for streaming video content to viewers over the internet. To develop media streaming using IBM Cloud Video Streaming within the free tier, general steps to be followed :</a:t>
            </a:r>
          </a:p>
          <a:p>
            <a:pPr marL="0" indent="0" algn="just">
              <a:buNone/>
            </a:pPr>
            <a:r>
              <a:rPr lang="en-US" dirty="0">
                <a:latin typeface="Times New Roman" panose="02020603050405020304" pitchFamily="18" charset="0"/>
                <a:cs typeface="Times New Roman" panose="02020603050405020304" pitchFamily="18" charset="0"/>
              </a:rPr>
              <a:t>1.Sign Up for an IBM Cloud Account.</a:t>
            </a:r>
          </a:p>
          <a:p>
            <a:pPr marL="0" indent="0" algn="just">
              <a:buNone/>
            </a:pPr>
            <a:r>
              <a:rPr lang="en-US" dirty="0">
                <a:latin typeface="Times New Roman" panose="02020603050405020304" pitchFamily="18" charset="0"/>
                <a:cs typeface="Times New Roman" panose="02020603050405020304" pitchFamily="18" charset="0"/>
              </a:rPr>
              <a:t>2. Create an IBM Cloud Video Streaming Channel.</a:t>
            </a:r>
          </a:p>
          <a:p>
            <a:pPr marL="0" indent="0" algn="just">
              <a:buNone/>
            </a:pPr>
            <a:r>
              <a:rPr lang="en-US" dirty="0">
                <a:latin typeface="Times New Roman" panose="02020603050405020304" pitchFamily="18" charset="0"/>
                <a:cs typeface="Times New Roman" panose="02020603050405020304" pitchFamily="18" charset="0"/>
              </a:rPr>
              <a:t>3. Set Up Broadcasting Software.</a:t>
            </a:r>
          </a:p>
          <a:p>
            <a:pPr marL="0" indent="0" algn="just">
              <a:buNone/>
            </a:pPr>
            <a:r>
              <a:rPr lang="en-US" dirty="0">
                <a:latin typeface="Times New Roman" panose="02020603050405020304" pitchFamily="18" charset="0"/>
                <a:cs typeface="Times New Roman" panose="02020603050405020304" pitchFamily="18" charset="0"/>
              </a:rPr>
              <a:t>4. Stream Your Media.</a:t>
            </a:r>
          </a:p>
          <a:p>
            <a:pPr marL="0" indent="0" algn="just">
              <a:buNone/>
            </a:pPr>
            <a:r>
              <a:rPr lang="en-US" dirty="0">
                <a:latin typeface="Times New Roman" panose="02020603050405020304" pitchFamily="18" charset="0"/>
                <a:cs typeface="Times New Roman" panose="02020603050405020304" pitchFamily="18" charset="0"/>
              </a:rPr>
              <a:t>5. Share Your Stream.</a:t>
            </a:r>
          </a:p>
          <a:p>
            <a:pPr marL="0" indent="0" algn="just">
              <a:buNone/>
            </a:pPr>
            <a:r>
              <a:rPr lang="en-US" dirty="0">
                <a:latin typeface="Times New Roman" panose="02020603050405020304" pitchFamily="18" charset="0"/>
                <a:cs typeface="Times New Roman" panose="02020603050405020304" pitchFamily="18" charset="0"/>
              </a:rPr>
              <a:t>6. Monitor and Manage Your Stream.</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9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4A9A90-7644-78F9-37F5-503D3ACD8672}"/>
              </a:ext>
            </a:extLst>
          </p:cNvPr>
          <p:cNvSpPr>
            <a:spLocks noGrp="1"/>
          </p:cNvSpPr>
          <p:nvPr>
            <p:ph type="title"/>
          </p:nvPr>
        </p:nvSpPr>
        <p:spPr>
          <a:xfrm>
            <a:off x="457200" y="188640"/>
            <a:ext cx="8229600" cy="1143000"/>
          </a:xfrm>
        </p:spPr>
        <p:txBody>
          <a:bodyPr/>
          <a:lstStyle/>
          <a:p>
            <a:r>
              <a:rPr lang="en-IN" b="1" dirty="0">
                <a:solidFill>
                  <a:schemeClr val="accent1">
                    <a:lumMod val="40000"/>
                    <a:lumOff val="60000"/>
                  </a:schemeClr>
                </a:solidFill>
                <a:latin typeface="Times New Roman" pitchFamily="18" charset="0"/>
                <a:cs typeface="Times New Roman" pitchFamily="18" charset="0"/>
              </a:rPr>
              <a:t>USER APPLICATIONS</a:t>
            </a:r>
          </a:p>
        </p:txBody>
      </p:sp>
      <p:sp>
        <p:nvSpPr>
          <p:cNvPr id="7" name="Content Placeholder 2">
            <a:extLst>
              <a:ext uri="{FF2B5EF4-FFF2-40B4-BE49-F238E27FC236}">
                <a16:creationId xmlns:a16="http://schemas.microsoft.com/office/drawing/2014/main" id="{4E402B69-12F1-8AAB-0762-F4AB3D314E6B}"/>
              </a:ext>
            </a:extLst>
          </p:cNvPr>
          <p:cNvSpPr>
            <a:spLocks noGrp="1"/>
          </p:cNvSpPr>
          <p:nvPr>
            <p:ph idx="1"/>
          </p:nvPr>
        </p:nvSpPr>
        <p:spPr>
          <a:xfrm>
            <a:off x="457200" y="1484784"/>
            <a:ext cx="8363272" cy="4968552"/>
          </a:xfrm>
        </p:spPr>
        <p:txBody>
          <a:bodyPr>
            <a:noAutofit/>
          </a:bodyPr>
          <a:lstStyle/>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itchFamily="18" charset="0"/>
              </a:rPr>
              <a:t>For the given problem statement we are going to </a:t>
            </a:r>
            <a:r>
              <a:rPr lang="en-US" sz="2000" dirty="0" err="1">
                <a:latin typeface="Times New Roman" panose="02020603050405020304" pitchFamily="18" charset="0"/>
                <a:cs typeface="Times New Roman" pitchFamily="18" charset="0"/>
              </a:rPr>
              <a:t>dvelope</a:t>
            </a:r>
            <a:r>
              <a:rPr lang="en-US" sz="2000" dirty="0">
                <a:latin typeface="Times New Roman" panose="02020603050405020304" pitchFamily="18" charset="0"/>
                <a:cs typeface="Times New Roman" pitchFamily="18" charset="0"/>
              </a:rPr>
              <a:t> a user friendly web application that would provide the following features: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Home page:</a:t>
            </a:r>
            <a:r>
              <a:rPr lang="en-US" sz="2000" b="0" i="0" dirty="0">
                <a:effectLst/>
                <a:latin typeface="Times New Roman" panose="02020603050405020304" pitchFamily="18" charset="0"/>
                <a:cs typeface="Times New Roman" panose="02020603050405020304" pitchFamily="18" charset="0"/>
              </a:rPr>
              <a:t> The place to inform the users of the benefits they will find, show them the capabilities, mesmerize them by the looks and promises of entertainment. The Home section highlights movies, TV shows, sports programs, and other categories of content, and is customized according to each user’s preferences.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Registration/Login:</a:t>
            </a:r>
            <a:r>
              <a:rPr lang="en-US" sz="2000" b="0" i="0" dirty="0">
                <a:effectLst/>
                <a:latin typeface="Times New Roman" panose="02020603050405020304" pitchFamily="18" charset="0"/>
                <a:cs typeface="Times New Roman" panose="02020603050405020304" pitchFamily="18" charset="0"/>
              </a:rPr>
              <a:t> An indispensable interactive element for a media streaming service. Provide a variety of ways for the users to register/log-in: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Facebook 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Google 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Mobile number for OTP verification</a:t>
            </a:r>
          </a:p>
          <a:p>
            <a:pPr marL="742950" lvl="1"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Password recovery option</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6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06D465-0FEB-F006-D8BE-0C3B394CB22B}"/>
              </a:ext>
            </a:extLst>
          </p:cNvPr>
          <p:cNvSpPr>
            <a:spLocks noGrp="1"/>
          </p:cNvSpPr>
          <p:nvPr>
            <p:ph idx="1"/>
          </p:nvPr>
        </p:nvSpPr>
        <p:spPr>
          <a:xfrm>
            <a:off x="251520" y="584684"/>
            <a:ext cx="8496944" cy="5868652"/>
          </a:xfrm>
        </p:spPr>
        <p:txBody>
          <a:bodyPr>
            <a:normAutofit fontScale="77500" lnSpcReduction="20000"/>
          </a:bodyPr>
          <a:lstStyle/>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User profile.</a:t>
            </a:r>
            <a:r>
              <a:rPr lang="en-US" sz="2900" b="0" i="0" dirty="0">
                <a:effectLst/>
                <a:latin typeface="Times New Roman" panose="02020603050405020304" pitchFamily="18" charset="0"/>
                <a:cs typeface="Times New Roman" panose="02020603050405020304" pitchFamily="18" charset="0"/>
              </a:rPr>
              <a:t> It’s good to have somewhere to feel at home in. After a home page, a user profile is virtually this dashboard to navigate through the entire journey, not to mention an excellent place for you to get insights (analytics-wise).</a:t>
            </a:r>
          </a:p>
          <a:p>
            <a:pPr algn="l">
              <a:buFont typeface="Arial" panose="020B0604020202020204" pitchFamily="34" charset="0"/>
              <a:buChar char="•"/>
            </a:pPr>
            <a:endParaRPr lang="en-US" sz="29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Settings.</a:t>
            </a:r>
            <a:r>
              <a:rPr lang="en-US" sz="2900" b="0" i="0" dirty="0">
                <a:effectLst/>
                <a:latin typeface="Times New Roman" panose="02020603050405020304" pitchFamily="18" charset="0"/>
                <a:cs typeface="Times New Roman" panose="02020603050405020304" pitchFamily="18" charset="0"/>
              </a:rPr>
              <a:t> Letting users control the level of their privacy is a good tactic. Allow users to toggle between privacy options for the audience and social platforms to broadcast to.</a:t>
            </a:r>
          </a:p>
          <a:p>
            <a:pPr algn="l">
              <a:buFont typeface="Arial" panose="020B0604020202020204" pitchFamily="34" charset="0"/>
              <a:buChar char="•"/>
            </a:pPr>
            <a:endParaRPr lang="en-US" sz="29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Search a video.</a:t>
            </a:r>
            <a:r>
              <a:rPr lang="en-US" sz="2900" b="0" i="0" dirty="0">
                <a:effectLst/>
                <a:latin typeface="Times New Roman" panose="02020603050405020304" pitchFamily="18" charset="0"/>
                <a:cs typeface="Times New Roman" panose="02020603050405020304" pitchFamily="18" charset="0"/>
              </a:rPr>
              <a:t> Once the platform has grown, it could be increasingly hard to find the content. We need a strict system of categories and an extended system of indicators for users to filter through. Keep filters for searching by location, broadcast topic, date, length of the video, genres, language, and most-watched, etc. Auto-correct and autocomplete will quicken the procedure, especially for a mobile user.</a:t>
            </a:r>
          </a:p>
          <a:p>
            <a:endParaRPr lang="en-US" sz="2900" b="1" i="0" dirty="0">
              <a:effectLst/>
              <a:latin typeface="Times New Roman" panose="02020603050405020304" pitchFamily="18" charset="0"/>
              <a:cs typeface="Times New Roman" panose="02020603050405020304" pitchFamily="18" charset="0"/>
            </a:endParaRPr>
          </a:p>
          <a:p>
            <a:r>
              <a:rPr lang="en-US" sz="2900" b="1" i="0" dirty="0">
                <a:effectLst/>
                <a:latin typeface="Times New Roman" panose="02020603050405020304" pitchFamily="18" charset="0"/>
                <a:cs typeface="Times New Roman" panose="02020603050405020304" pitchFamily="18" charset="0"/>
              </a:rPr>
              <a:t>Video library.</a:t>
            </a:r>
            <a:r>
              <a:rPr lang="en-US" sz="2900" b="0" i="0" dirty="0">
                <a:effectLst/>
                <a:latin typeface="Times New Roman" panose="02020603050405020304" pitchFamily="18" charset="0"/>
                <a:cs typeface="Times New Roman" panose="02020603050405020304" pitchFamily="18" charset="0"/>
              </a:rPr>
              <a:t> Create ‘shelves’ for viewers to treasure their best video experiences – ‘viewed’ history, to watch later, favorites, likes, shares and such. The ‘expiring’ category (Hulu) indicates the episodes that might be prioritized on your watch-list.</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839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FC18D8-7716-144A-BC15-C59DC38D7B77}"/>
              </a:ext>
            </a:extLst>
          </p:cNvPr>
          <p:cNvSpPr txBox="1">
            <a:spLocks/>
          </p:cNvSpPr>
          <p:nvPr/>
        </p:nvSpPr>
        <p:spPr>
          <a:xfrm>
            <a:off x="457200" y="260648"/>
            <a:ext cx="8229600" cy="6336704"/>
          </a:xfrm>
          <a:prstGeom prst="rect">
            <a:avLst/>
          </a:prstGeom>
        </p:spPr>
        <p:txBody>
          <a:bodyPr>
            <a:normAutofit fontScale="925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Video player &amp; play experiences.</a:t>
            </a:r>
            <a:r>
              <a:rPr lang="en-US" sz="2200" dirty="0">
                <a:latin typeface="Times New Roman" panose="02020603050405020304" pitchFamily="18" charset="0"/>
                <a:cs typeface="Times New Roman" panose="02020603050405020304" pitchFamily="18" charset="0"/>
              </a:rPr>
              <a:t> Video players are the first point of contact with the audience, so delivering the best possible experience is key. Viewers can create a familiar look and feel by customizing the following elements: player logo, watermark, a quality selector (crucial for a mobile viewer on a limited data plan), info screen, share &amp; embed options, related videos, playlist configuration, download button. Mind the integrations: analytics, monetization.</a:t>
            </a:r>
          </a:p>
          <a:p>
            <a:pPr>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Subscription &amp; interaction.</a:t>
            </a:r>
            <a:r>
              <a:rPr lang="en-US" sz="2200" dirty="0">
                <a:latin typeface="Times New Roman" panose="02020603050405020304" pitchFamily="18" charset="0"/>
                <a:cs typeface="Times New Roman" panose="02020603050405020304" pitchFamily="18" charset="0"/>
              </a:rPr>
              <a:t> Users should be able to subscribe to channels of their choice. Allow them to interact with the content and community in a variety of ways: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Subscribe to channels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Like/dislike videos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Comment on videos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Review and rate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Share links to free video on websites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Share the screen</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Live chat</a:t>
            </a:r>
          </a:p>
          <a:p>
            <a:pPr>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9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B9A52-A3FF-67F1-F196-1D5996C6F6B2}"/>
              </a:ext>
            </a:extLst>
          </p:cNvPr>
          <p:cNvSpPr txBox="1"/>
          <p:nvPr/>
        </p:nvSpPr>
        <p:spPr>
          <a:xfrm>
            <a:off x="449542" y="404664"/>
            <a:ext cx="8244916" cy="6555641"/>
          </a:xfrm>
          <a:prstGeom prst="rect">
            <a:avLst/>
          </a:prstGeom>
          <a:noFill/>
        </p:spPr>
        <p:txBody>
          <a:bodyPr wrap="square">
            <a:spAutoFit/>
          </a:bodyPr>
          <a:lstStyle/>
          <a:p>
            <a:pPr lvl="1"/>
            <a:r>
              <a:rPr lang="en-US" sz="2000" b="1" dirty="0">
                <a:latin typeface="Times New Roman" panose="02020603050405020304" pitchFamily="18" charset="0"/>
                <a:cs typeface="Times New Roman" panose="02020603050405020304" pitchFamily="18" charset="0"/>
              </a:rPr>
              <a:t>Payments.</a:t>
            </a:r>
            <a:r>
              <a:rPr lang="en-US" sz="2000" dirty="0">
                <a:latin typeface="Times New Roman" panose="02020603050405020304" pitchFamily="18" charset="0"/>
                <a:cs typeface="Times New Roman" panose="02020603050405020304" pitchFamily="18" charset="0"/>
              </a:rPr>
              <a:t> On-site payments are indispensable for user retention. Users can pay by PayPal or by their debit/credit card. The two payment models are:</a:t>
            </a:r>
          </a:p>
          <a:p>
            <a:pPr marL="800100" lvl="1"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Pay to get access to gated content (pay-per-view)</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Pay monthly subscription from the page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can be technically implemented by integrating PayPal via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Braintree</a:t>
            </a:r>
            <a:r>
              <a:rPr lang="en-US" sz="2000" b="0" i="0" dirty="0">
                <a:effectLst/>
                <a:latin typeface="Times New Roman" panose="02020603050405020304" pitchFamily="18" charset="0"/>
                <a:cs typeface="Times New Roman" panose="02020603050405020304" pitchFamily="18" charset="0"/>
              </a:rPr>
              <a:t> or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Stripe</a:t>
            </a:r>
            <a:r>
              <a:rPr lang="en-US" sz="20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Video upload and ingestion:</a:t>
            </a:r>
            <a:r>
              <a:rPr lang="en-US" sz="2000" b="0" i="0" dirty="0">
                <a:effectLst/>
                <a:latin typeface="Times New Roman" panose="02020603050405020304" pitchFamily="18" charset="0"/>
                <a:cs typeface="Times New Roman" panose="02020603050405020304" pitchFamily="18" charset="0"/>
              </a:rPr>
              <a:t> Help transfer video from their multiple devices onto our site with video upload. Video ingestion allows the receiver of the video to take it in and process it for further use. Use the studio in a variety of ways: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Upload files from the desktop and mobile devices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Capture videos from the webcam</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screen recordings in real-time</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Launch live web events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video presentations with synchronized video and slides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Import directly from YouTube at the click of a button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Edit the recording</a:t>
            </a:r>
          </a:p>
          <a:p>
            <a:pPr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248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EB826D-251E-031C-26B3-28F0D84C390A}"/>
              </a:ext>
            </a:extLst>
          </p:cNvPr>
          <p:cNvSpPr txBox="1"/>
          <p:nvPr/>
        </p:nvSpPr>
        <p:spPr>
          <a:xfrm>
            <a:off x="323528" y="476672"/>
            <a:ext cx="8424936" cy="2585323"/>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Video management:</a:t>
            </a:r>
            <a:r>
              <a:rPr lang="en-US" sz="2400" b="0" i="0" dirty="0">
                <a:effectLst/>
                <a:latin typeface="Times New Roman" panose="02020603050405020304" pitchFamily="18" charset="0"/>
                <a:cs typeface="Times New Roman" panose="02020603050405020304" pitchFamily="18" charset="0"/>
              </a:rPr>
              <a:t> Managing a media library, even a large one, should be simple and straightforward. Content creators will benefit from tools to organize videos and metadata, easily search media, edit the information, moderate, create playlists, etc.</a:t>
            </a:r>
          </a:p>
          <a:p>
            <a:endParaRPr lang="en-US" sz="22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Analytics.</a:t>
            </a:r>
            <a:r>
              <a:rPr lang="en-US" sz="2200" b="0" i="0" dirty="0">
                <a:effectLst/>
                <a:latin typeface="Times New Roman" panose="02020603050405020304" pitchFamily="18" charset="0"/>
                <a:cs typeface="Times New Roman" panose="02020603050405020304" pitchFamily="18" charset="0"/>
              </a:rPr>
              <a:t> Provide the creators with a comprehensive tracking system to measure the engagement.</a:t>
            </a:r>
          </a:p>
        </p:txBody>
      </p:sp>
    </p:spTree>
    <p:extLst>
      <p:ext uri="{BB962C8B-B14F-4D97-AF65-F5344CB8AC3E}">
        <p14:creationId xmlns:p14="http://schemas.microsoft.com/office/powerpoint/2010/main" val="428086622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743</TotalTime>
  <Words>1018</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 Book</vt:lpstr>
      <vt:lpstr>Times New Roman</vt:lpstr>
      <vt:lpstr>Wingdings</vt:lpstr>
      <vt:lpstr>Wingdings 2</vt:lpstr>
      <vt:lpstr>Technic</vt:lpstr>
      <vt:lpstr>PowerPoint Presentation</vt:lpstr>
      <vt:lpstr>Problem statement</vt:lpstr>
      <vt:lpstr>REQUIRED COMPONENTS</vt:lpstr>
      <vt:lpstr>IBM CLOUD VIDEO STREAMING</vt:lpstr>
      <vt:lpstr>USER APPLICATIONS</vt:lpstr>
      <vt:lpstr>PowerPoint Presentation</vt:lpstr>
      <vt:lpstr>PowerPoint Presentation</vt:lpstr>
      <vt:lpstr>PowerPoint Presentation</vt:lpstr>
      <vt:lpstr>PowerPoint Presentation</vt:lpstr>
      <vt:lpstr>IBM cloud account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dc:creator>
  <cp:lastModifiedBy>Tharunika K</cp:lastModifiedBy>
  <cp:revision>45</cp:revision>
  <dcterms:created xsi:type="dcterms:W3CDTF">2023-09-27T08:13:12Z</dcterms:created>
  <dcterms:modified xsi:type="dcterms:W3CDTF">2023-11-01T12:47:07Z</dcterms:modified>
</cp:coreProperties>
</file>