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6" y="-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12-May-23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12-May-23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12-May-23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12-May-23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12-May-23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20536" y="1029970"/>
            <a:ext cx="307403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600961"/>
            <a:ext cx="6218555" cy="3067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12-May-23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2315"/>
            <a:ext cx="6925470" cy="49011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140" y="2160524"/>
            <a:ext cx="4368800" cy="86931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 marR="5080">
              <a:lnSpc>
                <a:spcPct val="72800"/>
              </a:lnSpc>
              <a:spcBef>
                <a:spcPts val="114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r>
              <a:rPr sz="3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THINGS </a:t>
            </a:r>
            <a:r>
              <a:rPr sz="3200" spc="-10" dirty="0">
                <a:solidFill>
                  <a:srgbClr val="F76941"/>
                </a:solidFill>
                <a:latin typeface="Arial"/>
                <a:cs typeface="Arial"/>
              </a:rPr>
              <a:t>HARDWARE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060" y="2457450"/>
            <a:ext cx="3766185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 b="0" dirty="0">
                <a:solidFill>
                  <a:srgbClr val="00CC99"/>
                </a:solidFill>
                <a:latin typeface="Arial"/>
                <a:cs typeface="Arial"/>
              </a:rPr>
              <a:t>ESP8266</a:t>
            </a:r>
            <a:r>
              <a:rPr sz="4950" b="0" spc="-50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4950" b="0" dirty="0">
                <a:solidFill>
                  <a:srgbClr val="00CC99"/>
                </a:solidFill>
                <a:latin typeface="Arial"/>
                <a:cs typeface="Arial"/>
              </a:rPr>
              <a:t>-</a:t>
            </a:r>
            <a:r>
              <a:rPr sz="4950" b="0" spc="-25" dirty="0">
                <a:solidFill>
                  <a:srgbClr val="00CC99"/>
                </a:solidFill>
                <a:latin typeface="Arial"/>
                <a:cs typeface="Arial"/>
              </a:rPr>
              <a:t>01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1316" y="2095500"/>
            <a:ext cx="1675130" cy="149860"/>
            <a:chOff x="7481316" y="2095500"/>
            <a:chExt cx="1675130" cy="149860"/>
          </a:xfrm>
        </p:grpSpPr>
        <p:sp>
          <p:nvSpPr>
            <p:cNvPr id="3" name="object 3"/>
            <p:cNvSpPr/>
            <p:nvPr/>
          </p:nvSpPr>
          <p:spPr>
            <a:xfrm>
              <a:off x="7494270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1648968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1648968" y="123443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F76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94270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0" y="123443"/>
                  </a:moveTo>
                  <a:lnTo>
                    <a:pt x="1648968" y="123443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23443"/>
                  </a:lnTo>
                  <a:close/>
                </a:path>
              </a:pathLst>
            </a:custGeom>
            <a:ln w="25908">
              <a:solidFill>
                <a:srgbClr val="F769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 marR="5080" indent="-5873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INTRODUCTION: </a:t>
            </a:r>
            <a:r>
              <a:rPr dirty="0">
                <a:solidFill>
                  <a:srgbClr val="00CC99"/>
                </a:solidFill>
              </a:rPr>
              <a:t>ESP8266</a:t>
            </a:r>
            <a:r>
              <a:rPr spc="-65" dirty="0">
                <a:solidFill>
                  <a:srgbClr val="00CC99"/>
                </a:solidFill>
              </a:rPr>
              <a:t> </a:t>
            </a:r>
            <a:r>
              <a:rPr dirty="0">
                <a:solidFill>
                  <a:srgbClr val="00CC99"/>
                </a:solidFill>
              </a:rPr>
              <a:t>-</a:t>
            </a:r>
            <a:r>
              <a:rPr spc="-30" dirty="0">
                <a:solidFill>
                  <a:srgbClr val="00CC99"/>
                </a:solidFill>
              </a:rPr>
              <a:t> </a:t>
            </a:r>
            <a:r>
              <a:rPr spc="-25" dirty="0">
                <a:solidFill>
                  <a:srgbClr val="00CC99"/>
                </a:solidFill>
              </a:rPr>
              <a:t>01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0110" y="2511679"/>
            <a:ext cx="436308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open-</a:t>
            </a:r>
            <a:r>
              <a:rPr sz="1800" dirty="0">
                <a:latin typeface="Calibri"/>
                <a:cs typeface="Calibri"/>
              </a:rPr>
              <a:t>source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firmware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development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kit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prototype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 </a:t>
            </a:r>
            <a:r>
              <a:rPr sz="1800" dirty="0">
                <a:latin typeface="Calibri"/>
                <a:cs typeface="Calibri"/>
              </a:rPr>
              <a:t>within 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Lua/C++ script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buClr>
                <a:srgbClr val="00CC99"/>
              </a:buClr>
              <a:buFont typeface="Tahoma"/>
              <a:buChar char="►"/>
              <a:tabLst>
                <a:tab pos="270510" algn="l"/>
              </a:tabLst>
            </a:pPr>
            <a:r>
              <a:rPr sz="1800" spc="-10" dirty="0">
                <a:latin typeface="Calibri"/>
                <a:cs typeface="Calibri"/>
              </a:rPr>
              <a:t>Arduino-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hardware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IO</a:t>
            </a:r>
            <a:endParaRPr sz="18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buClr>
                <a:srgbClr val="00CC99"/>
              </a:buClr>
              <a:buFont typeface="Tahoma"/>
              <a:buChar char="►"/>
              <a:tabLst>
                <a:tab pos="270510" algn="l"/>
              </a:tabLst>
            </a:pPr>
            <a:r>
              <a:rPr sz="1800" dirty="0">
                <a:latin typeface="Calibri"/>
                <a:cs typeface="Calibri"/>
              </a:rPr>
              <a:t>Node-JS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style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network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buClr>
                <a:srgbClr val="00CC99"/>
              </a:buClr>
              <a:buFont typeface="Tahoma"/>
              <a:buChar char="►"/>
              <a:tabLst>
                <a:tab pos="270510" algn="l"/>
              </a:tabLst>
            </a:pPr>
            <a:r>
              <a:rPr sz="1800" dirty="0">
                <a:latin typeface="Calibri"/>
                <a:cs typeface="Calibri"/>
              </a:rPr>
              <a:t>Lowest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WI-</a:t>
            </a:r>
            <a:r>
              <a:rPr sz="1800" spc="-25" dirty="0">
                <a:latin typeface="Calibri"/>
                <a:cs typeface="Calibri"/>
              </a:rPr>
              <a:t>FI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7900" y="2561844"/>
            <a:ext cx="2260092" cy="20158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3639" y="1339596"/>
            <a:ext cx="2060448" cy="34808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481316" y="2095500"/>
            <a:ext cx="1675130" cy="149860"/>
            <a:chOff x="7481316" y="2095500"/>
            <a:chExt cx="1675130" cy="149860"/>
          </a:xfrm>
        </p:grpSpPr>
        <p:sp>
          <p:nvSpPr>
            <p:cNvPr id="4" name="object 4"/>
            <p:cNvSpPr/>
            <p:nvPr/>
          </p:nvSpPr>
          <p:spPr>
            <a:xfrm>
              <a:off x="7494270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1648968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1648968" y="123443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F76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94270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0" y="123443"/>
                  </a:moveTo>
                  <a:lnTo>
                    <a:pt x="1648968" y="123443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23443"/>
                  </a:lnTo>
                  <a:close/>
                </a:path>
              </a:pathLst>
            </a:custGeom>
            <a:ln w="25908">
              <a:solidFill>
                <a:srgbClr val="F769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 marR="5080" indent="-5873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INTRODUCTION: </a:t>
            </a:r>
            <a:r>
              <a:rPr dirty="0">
                <a:solidFill>
                  <a:srgbClr val="00CC99"/>
                </a:solidFill>
              </a:rPr>
              <a:t>ESP8266</a:t>
            </a:r>
            <a:r>
              <a:rPr spc="-65" dirty="0">
                <a:solidFill>
                  <a:srgbClr val="00CC99"/>
                </a:solidFill>
              </a:rPr>
              <a:t> </a:t>
            </a:r>
            <a:r>
              <a:rPr dirty="0">
                <a:solidFill>
                  <a:srgbClr val="00CC99"/>
                </a:solidFill>
              </a:rPr>
              <a:t>-</a:t>
            </a:r>
            <a:r>
              <a:rPr spc="-30" dirty="0">
                <a:solidFill>
                  <a:srgbClr val="00CC99"/>
                </a:solidFill>
              </a:rPr>
              <a:t> </a:t>
            </a:r>
            <a:r>
              <a:rPr spc="-25" dirty="0">
                <a:solidFill>
                  <a:srgbClr val="00CC99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667" y="2095500"/>
            <a:ext cx="1675130" cy="149860"/>
            <a:chOff x="-10667" y="2095500"/>
            <a:chExt cx="1675130" cy="149860"/>
          </a:xfrm>
        </p:grpSpPr>
        <p:sp>
          <p:nvSpPr>
            <p:cNvPr id="3" name="object 3"/>
            <p:cNvSpPr/>
            <p:nvPr/>
          </p:nvSpPr>
          <p:spPr>
            <a:xfrm>
              <a:off x="2286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1648968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1648968" y="123443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F76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0" y="123443"/>
                  </a:moveTo>
                  <a:lnTo>
                    <a:pt x="1648968" y="123443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23443"/>
                  </a:lnTo>
                  <a:close/>
                </a:path>
              </a:pathLst>
            </a:custGeom>
            <a:ln w="25908">
              <a:solidFill>
                <a:srgbClr val="F769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6049" y="1009650"/>
            <a:ext cx="2331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Esp8266</a:t>
            </a:r>
            <a:r>
              <a:rPr spc="-8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spc="-25" dirty="0"/>
              <a:t>01 </a:t>
            </a:r>
            <a:r>
              <a:rPr spc="-10" dirty="0">
                <a:solidFill>
                  <a:srgbClr val="00CC99"/>
                </a:solidFill>
              </a:rPr>
              <a:t>PINOUTS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89882" y="1072134"/>
            <a:ext cx="287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Digital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Pinouts: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GPIO1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GPIO2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9882" y="1620773"/>
            <a:ext cx="7118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Calibri"/>
                <a:cs typeface="Calibri"/>
              </a:rPr>
              <a:t>USART: </a:t>
            </a:r>
            <a:r>
              <a:rPr sz="1800" spc="-25" dirty="0">
                <a:latin typeface="Calibri"/>
                <a:cs typeface="Calibri"/>
              </a:rPr>
              <a:t>RXD TXD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9882" y="2718307"/>
            <a:ext cx="30359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7675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Power</a:t>
            </a:r>
            <a:r>
              <a:rPr sz="18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Supply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VCC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3.3V </a:t>
            </a:r>
            <a:r>
              <a:rPr sz="1800" dirty="0">
                <a:latin typeface="Calibri"/>
                <a:cs typeface="Calibri"/>
              </a:rPr>
              <a:t>CH_PD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3.3V </a:t>
            </a:r>
            <a:r>
              <a:rPr sz="1800" spc="-25" dirty="0">
                <a:latin typeface="Calibri"/>
                <a:cs typeface="Calibri"/>
              </a:rPr>
              <a:t>GND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Programming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Rx-</a:t>
            </a:r>
            <a:r>
              <a:rPr sz="1800" dirty="0">
                <a:latin typeface="Calibri"/>
                <a:cs typeface="Calibri"/>
              </a:rPr>
              <a:t>Tx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FTDI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USB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799" y="2565190"/>
            <a:ext cx="3678511" cy="1844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7068" y="2659379"/>
            <a:ext cx="3476243" cy="198882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59740" y="1870964"/>
            <a:ext cx="495300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390"/>
              </a:lnSpc>
              <a:spcBef>
                <a:spcPts val="100"/>
              </a:spcBef>
            </a:pPr>
            <a:r>
              <a:rPr sz="45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45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4500" spc="-10" dirty="0">
                <a:solidFill>
                  <a:srgbClr val="001F5F"/>
                </a:solidFill>
                <a:latin typeface="Arial"/>
                <a:cs typeface="Arial"/>
              </a:rPr>
              <a:t>THING</a:t>
            </a:r>
            <a:endParaRPr sz="4500">
              <a:latin typeface="Arial"/>
              <a:cs typeface="Arial"/>
            </a:endParaRPr>
          </a:p>
          <a:p>
            <a:pPr marL="12700">
              <a:lnSpc>
                <a:spcPts val="5930"/>
              </a:lnSpc>
            </a:pPr>
            <a:r>
              <a:rPr sz="4950" dirty="0">
                <a:solidFill>
                  <a:srgbClr val="001F5F"/>
                </a:solidFill>
                <a:latin typeface="Arial"/>
                <a:cs typeface="Arial"/>
              </a:rPr>
              <a:t>ARDUINO</a:t>
            </a:r>
            <a:r>
              <a:rPr sz="495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4950" spc="-20" dirty="0">
                <a:solidFill>
                  <a:srgbClr val="001F5F"/>
                </a:solidFill>
                <a:latin typeface="Arial"/>
                <a:cs typeface="Arial"/>
              </a:rPr>
              <a:t>MEGA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1316" y="2095500"/>
            <a:ext cx="1675130" cy="149860"/>
            <a:chOff x="7481316" y="2095500"/>
            <a:chExt cx="1675130" cy="149860"/>
          </a:xfrm>
        </p:grpSpPr>
        <p:sp>
          <p:nvSpPr>
            <p:cNvPr id="3" name="object 3"/>
            <p:cNvSpPr/>
            <p:nvPr/>
          </p:nvSpPr>
          <p:spPr>
            <a:xfrm>
              <a:off x="7494270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1648968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1648968" y="123443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F76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94270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0" y="123443"/>
                  </a:moveTo>
                  <a:lnTo>
                    <a:pt x="1648968" y="123443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23443"/>
                  </a:lnTo>
                  <a:close/>
                </a:path>
              </a:pathLst>
            </a:custGeom>
            <a:ln w="25908">
              <a:solidFill>
                <a:srgbClr val="F769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INTRODUCTION:</a:t>
            </a:r>
          </a:p>
          <a:p>
            <a:pPr marR="60960" algn="r">
              <a:lnSpc>
                <a:spcPct val="100000"/>
              </a:lnSpc>
            </a:pPr>
            <a:r>
              <a:rPr spc="-10" dirty="0">
                <a:solidFill>
                  <a:srgbClr val="00CC99"/>
                </a:solidFill>
              </a:rPr>
              <a:t>ARDUINO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4215" y="2204720"/>
            <a:ext cx="456692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ARDUINO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spc="-10" dirty="0">
                <a:latin typeface="Calibri"/>
                <a:cs typeface="Calibri"/>
              </a:rPr>
              <a:t>open-source </a:t>
            </a:r>
            <a:r>
              <a:rPr sz="2400" dirty="0">
                <a:latin typeface="Calibri"/>
                <a:cs typeface="Calibri"/>
              </a:rPr>
              <a:t>Electronics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Prototyping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Platform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hardware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&amp; </a:t>
            </a:r>
            <a:r>
              <a:rPr sz="2400" dirty="0">
                <a:latin typeface="Calibri"/>
                <a:cs typeface="Calibri"/>
              </a:rPr>
              <a:t>software.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It’s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intended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anyone 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interactive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5678" y="2677710"/>
            <a:ext cx="3334449" cy="19429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403" y="2104644"/>
            <a:ext cx="1315720" cy="448309"/>
          </a:xfrm>
          <a:custGeom>
            <a:avLst/>
            <a:gdLst/>
            <a:ahLst/>
            <a:cxnLst/>
            <a:rect l="l" t="t" r="r" b="b"/>
            <a:pathLst>
              <a:path w="1315720" h="448310">
                <a:moveTo>
                  <a:pt x="1315211" y="0"/>
                </a:moveTo>
                <a:lnTo>
                  <a:pt x="0" y="0"/>
                </a:lnTo>
                <a:lnTo>
                  <a:pt x="0" y="448056"/>
                </a:lnTo>
                <a:lnTo>
                  <a:pt x="1315211" y="448056"/>
                </a:lnTo>
                <a:lnTo>
                  <a:pt x="131521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2444" y="2104644"/>
            <a:ext cx="1990725" cy="448309"/>
          </a:xfrm>
          <a:custGeom>
            <a:avLst/>
            <a:gdLst/>
            <a:ahLst/>
            <a:cxnLst/>
            <a:rect l="l" t="t" r="r" b="b"/>
            <a:pathLst>
              <a:path w="1990725" h="448310">
                <a:moveTo>
                  <a:pt x="1990344" y="0"/>
                </a:moveTo>
                <a:lnTo>
                  <a:pt x="0" y="0"/>
                </a:lnTo>
                <a:lnTo>
                  <a:pt x="0" y="448056"/>
                </a:lnTo>
                <a:lnTo>
                  <a:pt x="1990344" y="448056"/>
                </a:lnTo>
                <a:lnTo>
                  <a:pt x="19903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7480" y="2104644"/>
            <a:ext cx="2171700" cy="448309"/>
          </a:xfrm>
          <a:custGeom>
            <a:avLst/>
            <a:gdLst/>
            <a:ahLst/>
            <a:cxnLst/>
            <a:rect l="l" t="t" r="r" b="b"/>
            <a:pathLst>
              <a:path w="2171700" h="448310">
                <a:moveTo>
                  <a:pt x="2171700" y="0"/>
                </a:moveTo>
                <a:lnTo>
                  <a:pt x="0" y="0"/>
                </a:lnTo>
                <a:lnTo>
                  <a:pt x="0" y="448056"/>
                </a:lnTo>
                <a:lnTo>
                  <a:pt x="2171700" y="448056"/>
                </a:lnTo>
                <a:lnTo>
                  <a:pt x="21717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20053" y="2213610"/>
            <a:ext cx="167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COMMUNITY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4382" y="2213610"/>
            <a:ext cx="1403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C81D"/>
                </a:solidFill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9002" y="2213610"/>
            <a:ext cx="920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8080"/>
                </a:solidFill>
                <a:latin typeface="Calibri"/>
                <a:cs typeface="Calibri"/>
              </a:rPr>
              <a:t>BOARD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9795" y="2865120"/>
            <a:ext cx="1760220" cy="19979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7739" y="3096293"/>
            <a:ext cx="1286727" cy="180793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2444" y="2865120"/>
            <a:ext cx="1699260" cy="20391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3047" y="713308"/>
            <a:ext cx="241935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ARDUINO </a:t>
            </a:r>
            <a:r>
              <a:rPr spc="-10" dirty="0">
                <a:solidFill>
                  <a:srgbClr val="00CC99"/>
                </a:solidFill>
              </a:rPr>
              <a:t>ECOSYSTEM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-12191" y="1787651"/>
            <a:ext cx="1675130" cy="149860"/>
            <a:chOff x="-12191" y="1787651"/>
            <a:chExt cx="1675130" cy="149860"/>
          </a:xfrm>
        </p:grpSpPr>
        <p:sp>
          <p:nvSpPr>
            <p:cNvPr id="13" name="object 13"/>
            <p:cNvSpPr/>
            <p:nvPr/>
          </p:nvSpPr>
          <p:spPr>
            <a:xfrm>
              <a:off x="762" y="1800605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1648968" y="0"/>
                  </a:moveTo>
                  <a:lnTo>
                    <a:pt x="0" y="0"/>
                  </a:lnTo>
                  <a:lnTo>
                    <a:pt x="0" y="123444"/>
                  </a:lnTo>
                  <a:lnTo>
                    <a:pt x="1648968" y="123444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F76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" y="1800605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0" y="123444"/>
                  </a:moveTo>
                  <a:lnTo>
                    <a:pt x="1648968" y="123444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23444"/>
                  </a:lnTo>
                  <a:close/>
                </a:path>
              </a:pathLst>
            </a:custGeom>
            <a:ln w="25908">
              <a:solidFill>
                <a:srgbClr val="F769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667" y="2095500"/>
            <a:ext cx="1675130" cy="149860"/>
            <a:chOff x="-10667" y="2095500"/>
            <a:chExt cx="1675130" cy="149860"/>
          </a:xfrm>
        </p:grpSpPr>
        <p:sp>
          <p:nvSpPr>
            <p:cNvPr id="3" name="object 3"/>
            <p:cNvSpPr/>
            <p:nvPr/>
          </p:nvSpPr>
          <p:spPr>
            <a:xfrm>
              <a:off x="2286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1648968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1648968" y="123443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F76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0" y="123443"/>
                  </a:moveTo>
                  <a:lnTo>
                    <a:pt x="1648968" y="123443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23443"/>
                  </a:lnTo>
                  <a:close/>
                </a:path>
              </a:pathLst>
            </a:custGeom>
            <a:ln w="25908">
              <a:solidFill>
                <a:srgbClr val="F769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6049" y="1009650"/>
            <a:ext cx="20942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ARDUINO </a:t>
            </a:r>
            <a:r>
              <a:rPr spc="-40" dirty="0">
                <a:solidFill>
                  <a:srgbClr val="00CC99"/>
                </a:solidFill>
              </a:rPr>
              <a:t>FLAVOURS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7127" y="2066544"/>
            <a:ext cx="1318260" cy="12466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0020" y="1924811"/>
            <a:ext cx="1610821" cy="12435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29755" y="1981200"/>
            <a:ext cx="2340863" cy="124812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1224" y="3447408"/>
            <a:ext cx="1703832" cy="13531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75888" y="3505200"/>
            <a:ext cx="2601467" cy="13426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97665" y="3478453"/>
            <a:ext cx="1389859" cy="13749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3851"/>
            <a:ext cx="9144000" cy="51434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055114" y="1870964"/>
            <a:ext cx="58407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001F5F"/>
                </a:solidFill>
                <a:latin typeface="Arial"/>
                <a:cs typeface="Arial"/>
              </a:rPr>
              <a:t>ARDUINO</a:t>
            </a:r>
            <a:r>
              <a:rPr sz="4500" spc="-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4500" spc="-20" dirty="0">
                <a:solidFill>
                  <a:srgbClr val="001F5F"/>
                </a:solidFill>
                <a:latin typeface="Arial"/>
                <a:cs typeface="Arial"/>
              </a:rPr>
              <a:t>MEGA </a:t>
            </a:r>
            <a:r>
              <a:rPr sz="4500" spc="-10" dirty="0">
                <a:solidFill>
                  <a:srgbClr val="001F5F"/>
                </a:solidFill>
                <a:latin typeface="Arial"/>
                <a:cs typeface="Arial"/>
              </a:rPr>
              <a:t>MICROCONTROLLER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360" y="1219200"/>
            <a:ext cx="6035040" cy="3572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7996" y="1044321"/>
            <a:ext cx="205168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CONTENT </a:t>
            </a:r>
            <a:r>
              <a:rPr sz="3300" spc="-10" dirty="0">
                <a:solidFill>
                  <a:srgbClr val="00CC99"/>
                </a:solidFill>
              </a:rPr>
              <a:t>OUTLINE</a:t>
            </a:r>
            <a:endParaRPr sz="3300"/>
          </a:p>
        </p:txBody>
      </p:sp>
      <p:grpSp>
        <p:nvGrpSpPr>
          <p:cNvPr id="3" name="object 3"/>
          <p:cNvGrpSpPr/>
          <p:nvPr/>
        </p:nvGrpSpPr>
        <p:grpSpPr>
          <a:xfrm>
            <a:off x="7482840" y="2095500"/>
            <a:ext cx="1675130" cy="149860"/>
            <a:chOff x="7482840" y="2095500"/>
            <a:chExt cx="1675130" cy="149860"/>
          </a:xfrm>
        </p:grpSpPr>
        <p:sp>
          <p:nvSpPr>
            <p:cNvPr id="4" name="object 4"/>
            <p:cNvSpPr/>
            <p:nvPr/>
          </p:nvSpPr>
          <p:spPr>
            <a:xfrm>
              <a:off x="7495794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1648968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1648968" y="123443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F76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95794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0" y="123443"/>
                  </a:moveTo>
                  <a:lnTo>
                    <a:pt x="1648968" y="123443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23443"/>
                  </a:lnTo>
                  <a:close/>
                </a:path>
              </a:pathLst>
            </a:custGeom>
            <a:ln w="25908">
              <a:solidFill>
                <a:srgbClr val="F769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0827"/>
            <a:ext cx="2305812" cy="3086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23635" y="2737485"/>
            <a:ext cx="262128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Microcontrollers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 vs.</a:t>
            </a:r>
            <a:r>
              <a:rPr sz="15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Computers</a:t>
            </a:r>
            <a:endParaRPr sz="1500">
              <a:latin typeface="Calibri"/>
              <a:cs typeface="Calibri"/>
            </a:endParaRPr>
          </a:p>
          <a:p>
            <a:pPr marL="12700" marR="5080" indent="1283335" algn="r">
              <a:lnSpc>
                <a:spcPct val="100000"/>
              </a:lnSpc>
            </a:pP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Good</a:t>
            </a:r>
            <a:r>
              <a:rPr sz="15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for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 sensors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Good</a:t>
            </a:r>
            <a:r>
              <a:rPr sz="15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for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sensors</a:t>
            </a:r>
            <a:r>
              <a:rPr sz="15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15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processing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Good</a:t>
            </a:r>
            <a:r>
              <a:rPr sz="15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for</a:t>
            </a:r>
            <a:r>
              <a:rPr sz="15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processing</a:t>
            </a:r>
            <a:r>
              <a:rPr sz="15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15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network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Ethernet</a:t>
            </a:r>
            <a:r>
              <a:rPr sz="15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vs.</a:t>
            </a:r>
            <a:r>
              <a:rPr sz="15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ESP8266</a:t>
            </a:r>
            <a:r>
              <a:rPr sz="15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500" spc="-25" dirty="0">
                <a:solidFill>
                  <a:srgbClr val="585858"/>
                </a:solidFill>
                <a:latin typeface="Calibri"/>
                <a:cs typeface="Calibri"/>
              </a:rPr>
              <a:t>01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Introduction:</a:t>
            </a:r>
            <a:r>
              <a:rPr sz="15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Esp8266</a:t>
            </a:r>
            <a:r>
              <a:rPr sz="15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node-</a:t>
            </a:r>
            <a:r>
              <a:rPr sz="1500" spc="-25" dirty="0">
                <a:solidFill>
                  <a:srgbClr val="585858"/>
                </a:solidFill>
                <a:latin typeface="Calibri"/>
                <a:cs typeface="Calibri"/>
              </a:rPr>
              <a:t>MCU</a:t>
            </a:r>
            <a:endParaRPr sz="15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</a:pP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Esp8266:</a:t>
            </a:r>
            <a:r>
              <a:rPr sz="15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Pinouts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67" y="923893"/>
            <a:ext cx="8798341" cy="35758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4" y="38098"/>
            <a:ext cx="7203947" cy="50596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1316" y="2095500"/>
            <a:ext cx="1675130" cy="149860"/>
            <a:chOff x="7481316" y="2095500"/>
            <a:chExt cx="1675130" cy="149860"/>
          </a:xfrm>
        </p:grpSpPr>
        <p:sp>
          <p:nvSpPr>
            <p:cNvPr id="3" name="object 3"/>
            <p:cNvSpPr/>
            <p:nvPr/>
          </p:nvSpPr>
          <p:spPr>
            <a:xfrm>
              <a:off x="7494270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1648968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1648968" y="123443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F76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94270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0" y="123443"/>
                  </a:moveTo>
                  <a:lnTo>
                    <a:pt x="1648968" y="123443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23443"/>
                  </a:lnTo>
                  <a:close/>
                </a:path>
              </a:pathLst>
            </a:custGeom>
            <a:ln w="25908">
              <a:solidFill>
                <a:srgbClr val="F769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5080" indent="-3721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INTRODUCTION: </a:t>
            </a:r>
            <a:r>
              <a:rPr spc="-60" dirty="0">
                <a:solidFill>
                  <a:srgbClr val="00CC99"/>
                </a:solidFill>
              </a:rPr>
              <a:t>ATMEGA</a:t>
            </a:r>
            <a:r>
              <a:rPr spc="-110" dirty="0">
                <a:solidFill>
                  <a:srgbClr val="00CC99"/>
                </a:solidFill>
              </a:rPr>
              <a:t> </a:t>
            </a:r>
            <a:r>
              <a:rPr spc="-20" dirty="0">
                <a:solidFill>
                  <a:srgbClr val="00CC99"/>
                </a:solidFill>
              </a:rPr>
              <a:t>2560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1873" y="1265775"/>
            <a:ext cx="5304155" cy="168846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885"/>
              </a:spcBef>
              <a:buClr>
                <a:srgbClr val="00CC99"/>
              </a:buClr>
              <a:buSzPct val="78787"/>
              <a:buFont typeface="Tahoma"/>
              <a:buChar char="►"/>
              <a:tabLst>
                <a:tab pos="316865" algn="l"/>
                <a:tab pos="317500" algn="l"/>
              </a:tabLst>
            </a:pPr>
            <a:r>
              <a:rPr sz="1650" dirty="0">
                <a:latin typeface="Calibri"/>
                <a:cs typeface="Calibri"/>
              </a:rPr>
              <a:t>Atmel</a:t>
            </a:r>
            <a:r>
              <a:rPr sz="1650" spc="-65" dirty="0">
                <a:latin typeface="Calibri"/>
                <a:cs typeface="Calibri"/>
              </a:rPr>
              <a:t> </a:t>
            </a:r>
            <a:r>
              <a:rPr sz="1650" spc="-25" dirty="0">
                <a:latin typeface="Calibri"/>
                <a:cs typeface="Calibri"/>
              </a:rPr>
              <a:t>ATMega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2560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is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the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heart</a:t>
            </a:r>
            <a:r>
              <a:rPr sz="1650" spc="-5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of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MEGA</a:t>
            </a:r>
            <a:r>
              <a:rPr sz="1650" spc="-4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version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Arduino.</a:t>
            </a:r>
            <a:endParaRPr sz="165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795"/>
              </a:spcBef>
              <a:buClr>
                <a:srgbClr val="00CC99"/>
              </a:buClr>
              <a:buSzPct val="78787"/>
              <a:buFont typeface="Tahoma"/>
              <a:buChar char="►"/>
              <a:tabLst>
                <a:tab pos="316865" algn="l"/>
                <a:tab pos="317500" algn="l"/>
              </a:tabLst>
            </a:pPr>
            <a:r>
              <a:rPr sz="1650" dirty="0">
                <a:latin typeface="Calibri"/>
                <a:cs typeface="Calibri"/>
              </a:rPr>
              <a:t>This</a:t>
            </a:r>
            <a:r>
              <a:rPr sz="1650" spc="-7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TQFP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microcontroller</a:t>
            </a:r>
            <a:r>
              <a:rPr sz="1650" spc="26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features</a:t>
            </a:r>
            <a:r>
              <a:rPr sz="1650" spc="-6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16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MIPS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throughput</a:t>
            </a:r>
            <a:endParaRPr sz="1650">
              <a:latin typeface="Calibri"/>
              <a:cs typeface="Calibri"/>
            </a:endParaRPr>
          </a:p>
          <a:p>
            <a:pPr marL="364490">
              <a:lnSpc>
                <a:spcPct val="100000"/>
              </a:lnSpc>
            </a:pPr>
            <a:r>
              <a:rPr sz="1650" dirty="0">
                <a:latin typeface="Calibri"/>
                <a:cs typeface="Calibri"/>
              </a:rPr>
              <a:t>capability</a:t>
            </a:r>
            <a:r>
              <a:rPr sz="1650" spc="-5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at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16MHz</a:t>
            </a:r>
            <a:r>
              <a:rPr sz="1650" spc="-2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CRYSTAL.</a:t>
            </a:r>
            <a:endParaRPr sz="165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805"/>
              </a:spcBef>
              <a:buClr>
                <a:srgbClr val="00CC99"/>
              </a:buClr>
              <a:buSzPct val="78787"/>
              <a:buFont typeface="Tahoma"/>
              <a:buChar char="►"/>
              <a:tabLst>
                <a:tab pos="316865" algn="l"/>
                <a:tab pos="317500" algn="l"/>
              </a:tabLst>
            </a:pPr>
            <a:r>
              <a:rPr sz="1650" b="1" dirty="0">
                <a:latin typeface="Calibri"/>
                <a:cs typeface="Calibri"/>
              </a:rPr>
              <a:t>I/O</a:t>
            </a:r>
            <a:r>
              <a:rPr sz="1650" b="1" spc="-5" dirty="0">
                <a:latin typeface="Calibri"/>
                <a:cs typeface="Calibri"/>
              </a:rPr>
              <a:t> </a:t>
            </a:r>
            <a:r>
              <a:rPr sz="1650" b="1" spc="-50" dirty="0">
                <a:latin typeface="Calibri"/>
                <a:cs typeface="Calibri"/>
              </a:rPr>
              <a:t>:</a:t>
            </a:r>
            <a:endParaRPr sz="1650">
              <a:latin typeface="Calibri"/>
              <a:cs typeface="Calibri"/>
            </a:endParaRPr>
          </a:p>
          <a:p>
            <a:pPr marL="956310" lvl="1" indent="-258445">
              <a:lnSpc>
                <a:spcPct val="100000"/>
              </a:lnSpc>
              <a:spcBef>
                <a:spcPts val="805"/>
              </a:spcBef>
              <a:buClr>
                <a:srgbClr val="00CC99"/>
              </a:buClr>
              <a:buSzPct val="78787"/>
              <a:buFont typeface="Tahoma"/>
              <a:buChar char="►"/>
              <a:tabLst>
                <a:tab pos="956944" algn="l"/>
              </a:tabLst>
            </a:pPr>
            <a:r>
              <a:rPr sz="1650" b="1" dirty="0">
                <a:latin typeface="Calibri"/>
                <a:cs typeface="Calibri"/>
              </a:rPr>
              <a:t>Digital</a:t>
            </a:r>
            <a:r>
              <a:rPr sz="1650" b="1" spc="-55" dirty="0">
                <a:latin typeface="Calibri"/>
                <a:cs typeface="Calibri"/>
              </a:rPr>
              <a:t> </a:t>
            </a:r>
            <a:r>
              <a:rPr sz="1650" b="1" dirty="0">
                <a:latin typeface="Calibri"/>
                <a:cs typeface="Calibri"/>
              </a:rPr>
              <a:t>Ports:</a:t>
            </a:r>
            <a:r>
              <a:rPr sz="1650" b="1" spc="-40" dirty="0">
                <a:latin typeface="Calibri"/>
                <a:cs typeface="Calibri"/>
              </a:rPr>
              <a:t> </a:t>
            </a:r>
            <a:r>
              <a:rPr sz="1650" spc="-30" dirty="0">
                <a:latin typeface="Calibri"/>
                <a:cs typeface="Calibri"/>
              </a:rPr>
              <a:t>Total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54</a:t>
            </a:r>
            <a:r>
              <a:rPr sz="1650" spc="-2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I/O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Pins.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873" y="2927121"/>
            <a:ext cx="4735195" cy="19342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003300" indent="-305435">
              <a:lnSpc>
                <a:spcPct val="100000"/>
              </a:lnSpc>
              <a:spcBef>
                <a:spcPts val="900"/>
              </a:spcBef>
              <a:buClr>
                <a:srgbClr val="00CC99"/>
              </a:buClr>
              <a:buSzPct val="78787"/>
              <a:buFont typeface="Tahoma"/>
              <a:buChar char="►"/>
              <a:tabLst>
                <a:tab pos="1003300" algn="l"/>
                <a:tab pos="1003935" algn="l"/>
              </a:tabLst>
            </a:pPr>
            <a:r>
              <a:rPr sz="1650" b="1" dirty="0">
                <a:latin typeface="Calibri"/>
                <a:cs typeface="Calibri"/>
              </a:rPr>
              <a:t>ADC</a:t>
            </a:r>
            <a:r>
              <a:rPr sz="1650" b="1" spc="-20" dirty="0">
                <a:latin typeface="Calibri"/>
                <a:cs typeface="Calibri"/>
              </a:rPr>
              <a:t> </a:t>
            </a:r>
            <a:r>
              <a:rPr sz="1650" b="1" dirty="0">
                <a:latin typeface="Calibri"/>
                <a:cs typeface="Calibri"/>
              </a:rPr>
              <a:t>Pins</a:t>
            </a:r>
            <a:r>
              <a:rPr sz="1650" b="1" spc="-10" dirty="0">
                <a:latin typeface="Calibri"/>
                <a:cs typeface="Calibri"/>
              </a:rPr>
              <a:t> </a:t>
            </a:r>
            <a:r>
              <a:rPr sz="1650" b="1" dirty="0">
                <a:latin typeface="Calibri"/>
                <a:cs typeface="Calibri"/>
              </a:rPr>
              <a:t>:</a:t>
            </a:r>
            <a:r>
              <a:rPr sz="1650" b="1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A0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to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-25" dirty="0">
                <a:latin typeface="Calibri"/>
                <a:cs typeface="Calibri"/>
              </a:rPr>
              <a:t>A15</a:t>
            </a:r>
            <a:endParaRPr sz="1650">
              <a:latin typeface="Calibri"/>
              <a:cs typeface="Calibri"/>
            </a:endParaRPr>
          </a:p>
          <a:p>
            <a:pPr marL="1003300" indent="-305435">
              <a:lnSpc>
                <a:spcPct val="100000"/>
              </a:lnSpc>
              <a:spcBef>
                <a:spcPts val="805"/>
              </a:spcBef>
              <a:buClr>
                <a:srgbClr val="00CC99"/>
              </a:buClr>
              <a:buSzPct val="78787"/>
              <a:buFont typeface="Tahoma"/>
              <a:buChar char="►"/>
              <a:tabLst>
                <a:tab pos="1003300" algn="l"/>
                <a:tab pos="1003935" algn="l"/>
              </a:tabLst>
            </a:pPr>
            <a:r>
              <a:rPr sz="1650" b="1" spc="-20" dirty="0">
                <a:latin typeface="Calibri"/>
                <a:cs typeface="Calibri"/>
              </a:rPr>
              <a:t>USART:</a:t>
            </a:r>
            <a:r>
              <a:rPr sz="1650" b="1" spc="-5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PD0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(RXD)</a:t>
            </a:r>
            <a:r>
              <a:rPr sz="1650" spc="-10" dirty="0">
                <a:latin typeface="Calibri"/>
                <a:cs typeface="Calibri"/>
              </a:rPr>
              <a:t> PD1(TXD)</a:t>
            </a:r>
            <a:endParaRPr sz="1650">
              <a:latin typeface="Calibri"/>
              <a:cs typeface="Calibri"/>
            </a:endParaRPr>
          </a:p>
          <a:p>
            <a:pPr marL="956310" marR="5080" indent="-257810">
              <a:lnSpc>
                <a:spcPct val="100000"/>
              </a:lnSpc>
              <a:spcBef>
                <a:spcPts val="805"/>
              </a:spcBef>
              <a:buClr>
                <a:srgbClr val="00CC99"/>
              </a:buClr>
              <a:buSzPct val="78787"/>
              <a:buFont typeface="Tahoma"/>
              <a:buChar char="►"/>
              <a:tabLst>
                <a:tab pos="1003300" algn="l"/>
                <a:tab pos="1003935" algn="l"/>
              </a:tabLst>
            </a:pPr>
            <a:r>
              <a:rPr dirty="0"/>
              <a:t>	</a:t>
            </a:r>
            <a:r>
              <a:rPr sz="1650" b="1" dirty="0">
                <a:latin typeface="Calibri"/>
                <a:cs typeface="Calibri"/>
              </a:rPr>
              <a:t>PWM:</a:t>
            </a:r>
            <a:r>
              <a:rPr sz="1650" b="1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15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54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Digital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I/O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used</a:t>
            </a:r>
            <a:r>
              <a:rPr sz="1600" spc="-25" dirty="0">
                <a:latin typeface="Calibri"/>
                <a:cs typeface="Calibri"/>
              </a:rPr>
              <a:t> as </a:t>
            </a:r>
            <a:r>
              <a:rPr sz="1600" dirty="0">
                <a:latin typeface="Calibri"/>
                <a:cs typeface="Calibri"/>
              </a:rPr>
              <a:t>PWM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outputs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buClr>
                <a:srgbClr val="00CC99"/>
              </a:buClr>
              <a:buSzPct val="78787"/>
              <a:buFont typeface="Tahoma"/>
              <a:buChar char="►"/>
              <a:tabLst>
                <a:tab pos="270510" algn="l"/>
              </a:tabLst>
            </a:pPr>
            <a:r>
              <a:rPr sz="1650" b="1" dirty="0">
                <a:latin typeface="Calibri"/>
                <a:cs typeface="Calibri"/>
              </a:rPr>
              <a:t>Power:</a:t>
            </a:r>
            <a:r>
              <a:rPr sz="1650" b="1" spc="30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Chip</a:t>
            </a:r>
            <a:r>
              <a:rPr sz="1650" spc="-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operates</a:t>
            </a:r>
            <a:r>
              <a:rPr sz="1650" spc="-4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</a:t>
            </a:r>
            <a:r>
              <a:rPr sz="1650" spc="-4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between</a:t>
            </a:r>
            <a:r>
              <a:rPr sz="1650" spc="-6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1.8V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to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spc="-20" dirty="0">
                <a:latin typeface="Calibri"/>
                <a:cs typeface="Calibri"/>
              </a:rPr>
              <a:t>5.5V</a:t>
            </a:r>
            <a:endParaRPr sz="16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3496" y="2581654"/>
            <a:ext cx="2971800" cy="24673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667" y="2095500"/>
            <a:ext cx="1675130" cy="149860"/>
            <a:chOff x="-10667" y="2095500"/>
            <a:chExt cx="1675130" cy="149860"/>
          </a:xfrm>
        </p:grpSpPr>
        <p:sp>
          <p:nvSpPr>
            <p:cNvPr id="3" name="object 3"/>
            <p:cNvSpPr/>
            <p:nvPr/>
          </p:nvSpPr>
          <p:spPr>
            <a:xfrm>
              <a:off x="2286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1648968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1648968" y="123443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F76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0" y="123443"/>
                  </a:moveTo>
                  <a:lnTo>
                    <a:pt x="1648968" y="123443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23443"/>
                  </a:lnTo>
                  <a:close/>
                </a:path>
              </a:pathLst>
            </a:custGeom>
            <a:ln w="25908">
              <a:solidFill>
                <a:srgbClr val="F769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6049" y="1009650"/>
            <a:ext cx="180593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ARDUINO </a:t>
            </a:r>
            <a:r>
              <a:rPr spc="-10" dirty="0">
                <a:solidFill>
                  <a:srgbClr val="00CC99"/>
                </a:solidFill>
              </a:rPr>
              <a:t>MEMORY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61130" y="2116912"/>
            <a:ext cx="5427980" cy="2745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marR="4498975" indent="-305435" algn="r">
              <a:lnSpc>
                <a:spcPct val="100000"/>
              </a:lnSpc>
              <a:spcBef>
                <a:spcPts val="105"/>
              </a:spcBef>
              <a:buClr>
                <a:srgbClr val="00CC99"/>
              </a:buClr>
              <a:buSzPct val="78787"/>
              <a:buFont typeface="Tahoma"/>
              <a:buChar char="►"/>
              <a:tabLst>
                <a:tab pos="304800" algn="l"/>
                <a:tab pos="305435" algn="l"/>
              </a:tabLst>
            </a:pPr>
            <a:r>
              <a:rPr sz="1650" b="1" spc="-10" dirty="0">
                <a:latin typeface="Calibri"/>
                <a:cs typeface="Calibri"/>
              </a:rPr>
              <a:t>FLASH:</a:t>
            </a:r>
            <a:endParaRPr sz="1650">
              <a:latin typeface="Calibri"/>
              <a:cs typeface="Calibri"/>
            </a:endParaRPr>
          </a:p>
          <a:p>
            <a:pPr marL="317500" marR="457834">
              <a:lnSpc>
                <a:spcPct val="100000"/>
              </a:lnSpc>
              <a:spcBef>
                <a:spcPts val="5"/>
              </a:spcBef>
            </a:pPr>
            <a:r>
              <a:rPr sz="1650" dirty="0">
                <a:latin typeface="Calibri"/>
                <a:cs typeface="Calibri"/>
              </a:rPr>
              <a:t>In</a:t>
            </a:r>
            <a:r>
              <a:rPr sz="1650" spc="-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system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reprogrammable</a:t>
            </a:r>
            <a:r>
              <a:rPr sz="1650" spc="-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non-volatile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program</a:t>
            </a:r>
            <a:r>
              <a:rPr sz="1650" spc="-6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space storage</a:t>
            </a:r>
            <a:r>
              <a:rPr sz="1650" spc="-2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is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b="1" spc="-10" dirty="0">
                <a:latin typeface="Calibri"/>
                <a:cs typeface="Calibri"/>
              </a:rPr>
              <a:t>256KB</a:t>
            </a:r>
            <a:r>
              <a:rPr sz="1650" spc="-10" dirty="0"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</a:pPr>
            <a:r>
              <a:rPr sz="1650" dirty="0">
                <a:latin typeface="Calibri"/>
                <a:cs typeface="Calibri"/>
              </a:rPr>
              <a:t>A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separate</a:t>
            </a:r>
            <a:r>
              <a:rPr sz="1650" spc="-4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memory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space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partitioned</a:t>
            </a:r>
            <a:r>
              <a:rPr sz="1650" spc="-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Boot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Flash</a:t>
            </a:r>
            <a:r>
              <a:rPr sz="1650" spc="-10" dirty="0">
                <a:latin typeface="Calibri"/>
                <a:cs typeface="Calibri"/>
              </a:rPr>
              <a:t> section</a:t>
            </a:r>
            <a:endParaRPr sz="1650">
              <a:latin typeface="Calibri"/>
              <a:cs typeface="Calibri"/>
            </a:endParaRPr>
          </a:p>
          <a:p>
            <a:pPr marR="4542155" algn="r">
              <a:lnSpc>
                <a:spcPct val="100000"/>
              </a:lnSpc>
            </a:pPr>
            <a:r>
              <a:rPr sz="1650" dirty="0">
                <a:latin typeface="Calibri"/>
                <a:cs typeface="Calibri"/>
              </a:rPr>
              <a:t>of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-20" dirty="0">
                <a:latin typeface="Calibri"/>
                <a:cs typeface="Calibri"/>
              </a:rPr>
              <a:t>8KB.</a:t>
            </a:r>
            <a:endParaRPr sz="1650">
              <a:latin typeface="Calibri"/>
              <a:cs typeface="Calibri"/>
            </a:endParaRPr>
          </a:p>
          <a:p>
            <a:pPr marL="304800" marR="4513580" indent="-305435" algn="r">
              <a:lnSpc>
                <a:spcPct val="100000"/>
              </a:lnSpc>
              <a:spcBef>
                <a:spcPts val="795"/>
              </a:spcBef>
              <a:buClr>
                <a:srgbClr val="00CC99"/>
              </a:buClr>
              <a:buSzPct val="78787"/>
              <a:buFont typeface="Tahoma"/>
              <a:buChar char="►"/>
              <a:tabLst>
                <a:tab pos="304800" algn="l"/>
                <a:tab pos="305435" algn="l"/>
              </a:tabLst>
            </a:pPr>
            <a:r>
              <a:rPr sz="1650" b="1" spc="-10" dirty="0">
                <a:latin typeface="Calibri"/>
                <a:cs typeface="Calibri"/>
              </a:rPr>
              <a:t>SRAM:</a:t>
            </a:r>
            <a:endParaRPr sz="1650">
              <a:latin typeface="Calibri"/>
              <a:cs typeface="Calibri"/>
            </a:endParaRPr>
          </a:p>
          <a:p>
            <a:pPr marL="270510" marR="185420" indent="46990">
              <a:lnSpc>
                <a:spcPct val="100000"/>
              </a:lnSpc>
            </a:pPr>
            <a:r>
              <a:rPr sz="1650" spc="-20" dirty="0">
                <a:latin typeface="Calibri"/>
                <a:cs typeface="Calibri"/>
              </a:rPr>
              <a:t>Temporary</a:t>
            </a:r>
            <a:r>
              <a:rPr sz="1650" spc="-7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values,</a:t>
            </a:r>
            <a:r>
              <a:rPr sz="1650" spc="-5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stack</a:t>
            </a:r>
            <a:r>
              <a:rPr sz="1650" spc="-2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of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volatile</a:t>
            </a:r>
            <a:r>
              <a:rPr sz="1650" spc="-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type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memory,</a:t>
            </a:r>
            <a:r>
              <a:rPr sz="1650" spc="-4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memory </a:t>
            </a:r>
            <a:r>
              <a:rPr sz="1650" dirty="0">
                <a:latin typeface="Calibri"/>
                <a:cs typeface="Calibri"/>
              </a:rPr>
              <a:t>size</a:t>
            </a:r>
            <a:r>
              <a:rPr sz="1650" spc="-60" dirty="0">
                <a:latin typeface="Calibri"/>
                <a:cs typeface="Calibri"/>
              </a:rPr>
              <a:t> </a:t>
            </a:r>
            <a:r>
              <a:rPr sz="1650" b="1" spc="-25" dirty="0">
                <a:latin typeface="Calibri"/>
                <a:cs typeface="Calibri"/>
              </a:rPr>
              <a:t>8KB</a:t>
            </a:r>
            <a:endParaRPr sz="165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805"/>
              </a:spcBef>
              <a:buClr>
                <a:srgbClr val="00CC99"/>
              </a:buClr>
              <a:buSzPct val="78787"/>
              <a:buFont typeface="Tahoma"/>
              <a:buChar char="►"/>
              <a:tabLst>
                <a:tab pos="317500" algn="l"/>
                <a:tab pos="318135" algn="l"/>
              </a:tabLst>
            </a:pPr>
            <a:r>
              <a:rPr sz="1650" b="1" spc="-10" dirty="0">
                <a:latin typeface="Calibri"/>
                <a:cs typeface="Calibri"/>
              </a:rPr>
              <a:t>EEPROM:</a:t>
            </a:r>
            <a:endParaRPr sz="165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</a:pPr>
            <a:r>
              <a:rPr sz="1650" b="1" dirty="0">
                <a:latin typeface="Calibri"/>
                <a:cs typeface="Calibri"/>
              </a:rPr>
              <a:t>4KB</a:t>
            </a:r>
            <a:r>
              <a:rPr sz="1650" b="1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of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space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availability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storage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space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long-</a:t>
            </a:r>
            <a:r>
              <a:rPr sz="1650" spc="-10" dirty="0">
                <a:latin typeface="Calibri"/>
                <a:cs typeface="Calibri"/>
              </a:rPr>
              <a:t>term.</a:t>
            </a:r>
            <a:endParaRPr sz="16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008" y="2359151"/>
            <a:ext cx="1753320" cy="26658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1316" y="2095500"/>
            <a:ext cx="1675130" cy="149860"/>
            <a:chOff x="7481316" y="2095500"/>
            <a:chExt cx="1675130" cy="149860"/>
          </a:xfrm>
        </p:grpSpPr>
        <p:sp>
          <p:nvSpPr>
            <p:cNvPr id="3" name="object 3"/>
            <p:cNvSpPr/>
            <p:nvPr/>
          </p:nvSpPr>
          <p:spPr>
            <a:xfrm>
              <a:off x="7494270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1648968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1648968" y="123443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F76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94270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0" y="123443"/>
                  </a:moveTo>
                  <a:lnTo>
                    <a:pt x="1648968" y="123443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23443"/>
                  </a:lnTo>
                  <a:close/>
                </a:path>
              </a:pathLst>
            </a:custGeom>
            <a:ln w="25908">
              <a:solidFill>
                <a:srgbClr val="F769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07328" y="1029970"/>
            <a:ext cx="2588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ATMEGA</a:t>
            </a:r>
            <a:r>
              <a:rPr spc="-110" dirty="0"/>
              <a:t> </a:t>
            </a:r>
            <a:r>
              <a:rPr spc="-20" dirty="0"/>
              <a:t>2560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3776" y="1487170"/>
            <a:ext cx="20504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0" dirty="0">
                <a:solidFill>
                  <a:srgbClr val="00CC99"/>
                </a:solidFill>
                <a:latin typeface="Arial"/>
                <a:cs typeface="Arial"/>
              </a:rPr>
              <a:t>FEATURES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5"/>
              </a:spcBef>
              <a:buClr>
                <a:srgbClr val="00CC99"/>
              </a:buClr>
              <a:buSzPct val="78787"/>
              <a:buFont typeface="Tahoma"/>
              <a:buChar char="►"/>
              <a:tabLst>
                <a:tab pos="316865" algn="l"/>
                <a:tab pos="317500" algn="l"/>
              </a:tabLst>
            </a:pPr>
            <a:r>
              <a:rPr spc="-10" dirty="0"/>
              <a:t>TIMER:</a:t>
            </a:r>
          </a:p>
          <a:p>
            <a:pPr marL="269875" marR="146050">
              <a:lnSpc>
                <a:spcPct val="100000"/>
              </a:lnSpc>
            </a:pPr>
            <a:r>
              <a:rPr sz="1600" b="0" spc="-10" dirty="0">
                <a:latin typeface="Calibri"/>
                <a:cs typeface="Calibri"/>
              </a:rPr>
              <a:t>Two</a:t>
            </a:r>
            <a:r>
              <a:rPr sz="1600" b="0" spc="-40" dirty="0">
                <a:latin typeface="Calibri"/>
                <a:cs typeface="Calibri"/>
              </a:rPr>
              <a:t> </a:t>
            </a:r>
            <a:r>
              <a:rPr sz="1600" b="0" spc="-20" dirty="0">
                <a:latin typeface="Calibri"/>
                <a:cs typeface="Calibri"/>
              </a:rPr>
              <a:t>8-</a:t>
            </a:r>
            <a:r>
              <a:rPr sz="1600" b="0" dirty="0">
                <a:latin typeface="Calibri"/>
                <a:cs typeface="Calibri"/>
              </a:rPr>
              <a:t>bit</a:t>
            </a:r>
            <a:r>
              <a:rPr sz="1600" b="0" spc="-60" dirty="0">
                <a:latin typeface="Calibri"/>
                <a:cs typeface="Calibri"/>
              </a:rPr>
              <a:t> </a:t>
            </a:r>
            <a:r>
              <a:rPr sz="1600" b="0" spc="-10" dirty="0">
                <a:latin typeface="Calibri"/>
                <a:cs typeface="Calibri"/>
              </a:rPr>
              <a:t>Timer/Counters</a:t>
            </a:r>
            <a:r>
              <a:rPr sz="1600" b="0" spc="-40" dirty="0">
                <a:latin typeface="Calibri"/>
                <a:cs typeface="Calibri"/>
              </a:rPr>
              <a:t> </a:t>
            </a:r>
            <a:r>
              <a:rPr sz="1600" b="0" dirty="0">
                <a:latin typeface="Calibri"/>
                <a:cs typeface="Calibri"/>
              </a:rPr>
              <a:t>with</a:t>
            </a:r>
            <a:r>
              <a:rPr sz="1600" b="0" spc="-70" dirty="0">
                <a:latin typeface="Calibri"/>
                <a:cs typeface="Calibri"/>
              </a:rPr>
              <a:t> </a:t>
            </a:r>
            <a:r>
              <a:rPr sz="1600" b="0" spc="-10" dirty="0">
                <a:latin typeface="Calibri"/>
                <a:cs typeface="Calibri"/>
              </a:rPr>
              <a:t>Separate</a:t>
            </a:r>
            <a:r>
              <a:rPr sz="1600" b="0" spc="-35" dirty="0">
                <a:latin typeface="Calibri"/>
                <a:cs typeface="Calibri"/>
              </a:rPr>
              <a:t> </a:t>
            </a:r>
            <a:r>
              <a:rPr sz="1600" b="0" dirty="0">
                <a:latin typeface="Calibri"/>
                <a:cs typeface="Calibri"/>
              </a:rPr>
              <a:t>Prescaler</a:t>
            </a:r>
            <a:r>
              <a:rPr sz="1600" b="0" spc="-30" dirty="0">
                <a:latin typeface="Calibri"/>
                <a:cs typeface="Calibri"/>
              </a:rPr>
              <a:t> </a:t>
            </a:r>
            <a:r>
              <a:rPr sz="1600" b="0" dirty="0">
                <a:latin typeface="Calibri"/>
                <a:cs typeface="Calibri"/>
              </a:rPr>
              <a:t>and</a:t>
            </a:r>
            <a:r>
              <a:rPr sz="1600" b="0" spc="-70" dirty="0">
                <a:latin typeface="Calibri"/>
                <a:cs typeface="Calibri"/>
              </a:rPr>
              <a:t> </a:t>
            </a:r>
            <a:r>
              <a:rPr sz="1600" b="0" spc="-10" dirty="0">
                <a:latin typeface="Calibri"/>
                <a:cs typeface="Calibri"/>
              </a:rPr>
              <a:t>Compare</a:t>
            </a:r>
            <a:r>
              <a:rPr sz="1600" b="0" spc="-40" dirty="0">
                <a:latin typeface="Calibri"/>
                <a:cs typeface="Calibri"/>
              </a:rPr>
              <a:t> </a:t>
            </a:r>
            <a:r>
              <a:rPr sz="1600" b="0" spc="-20" dirty="0">
                <a:latin typeface="Calibri"/>
                <a:cs typeface="Calibri"/>
              </a:rPr>
              <a:t>Mode </a:t>
            </a:r>
            <a:r>
              <a:rPr sz="1600" b="0" dirty="0">
                <a:latin typeface="Calibri"/>
                <a:cs typeface="Calibri"/>
              </a:rPr>
              <a:t>Four</a:t>
            </a:r>
            <a:r>
              <a:rPr sz="1600" b="0" spc="-30" dirty="0">
                <a:latin typeface="Calibri"/>
                <a:cs typeface="Calibri"/>
              </a:rPr>
              <a:t> </a:t>
            </a:r>
            <a:r>
              <a:rPr sz="1600" b="0" spc="-10" dirty="0">
                <a:latin typeface="Calibri"/>
                <a:cs typeface="Calibri"/>
              </a:rPr>
              <a:t>16-</a:t>
            </a:r>
            <a:r>
              <a:rPr sz="1600" b="0" dirty="0">
                <a:latin typeface="Calibri"/>
                <a:cs typeface="Calibri"/>
              </a:rPr>
              <a:t>bit</a:t>
            </a:r>
            <a:r>
              <a:rPr sz="1600" b="0" spc="-35" dirty="0">
                <a:latin typeface="Calibri"/>
                <a:cs typeface="Calibri"/>
              </a:rPr>
              <a:t> </a:t>
            </a:r>
            <a:r>
              <a:rPr sz="1600" b="0" spc="-10" dirty="0">
                <a:latin typeface="Calibri"/>
                <a:cs typeface="Calibri"/>
              </a:rPr>
              <a:t>Timer/Counter</a:t>
            </a:r>
            <a:r>
              <a:rPr sz="1600" b="0" spc="-20" dirty="0">
                <a:latin typeface="Calibri"/>
                <a:cs typeface="Calibri"/>
              </a:rPr>
              <a:t> </a:t>
            </a:r>
            <a:r>
              <a:rPr sz="1600" b="0" dirty="0">
                <a:latin typeface="Calibri"/>
                <a:cs typeface="Calibri"/>
              </a:rPr>
              <a:t>with</a:t>
            </a:r>
            <a:r>
              <a:rPr sz="1600" b="0" spc="-45" dirty="0">
                <a:latin typeface="Calibri"/>
                <a:cs typeface="Calibri"/>
              </a:rPr>
              <a:t> </a:t>
            </a:r>
            <a:r>
              <a:rPr sz="1600" b="0" spc="-10" dirty="0">
                <a:latin typeface="Calibri"/>
                <a:cs typeface="Calibri"/>
              </a:rPr>
              <a:t>Separate</a:t>
            </a:r>
            <a:r>
              <a:rPr sz="1600" b="0" spc="-25" dirty="0">
                <a:latin typeface="Calibri"/>
                <a:cs typeface="Calibri"/>
              </a:rPr>
              <a:t> </a:t>
            </a:r>
            <a:r>
              <a:rPr sz="1600" b="0" spc="-20" dirty="0">
                <a:latin typeface="Calibri"/>
                <a:cs typeface="Calibri"/>
              </a:rPr>
              <a:t>Prescaler,</a:t>
            </a:r>
            <a:r>
              <a:rPr sz="1600" b="0" spc="-25" dirty="0">
                <a:latin typeface="Calibri"/>
                <a:cs typeface="Calibri"/>
              </a:rPr>
              <a:t> </a:t>
            </a:r>
            <a:r>
              <a:rPr sz="1600" b="0" spc="-10" dirty="0">
                <a:latin typeface="Calibri"/>
                <a:cs typeface="Calibri"/>
              </a:rPr>
              <a:t>Compare-</a:t>
            </a:r>
            <a:r>
              <a:rPr sz="1600" b="0" spc="-15" dirty="0">
                <a:latin typeface="Calibri"/>
                <a:cs typeface="Calibri"/>
              </a:rPr>
              <a:t> </a:t>
            </a:r>
            <a:r>
              <a:rPr sz="1600" b="0" spc="-25" dirty="0">
                <a:latin typeface="Calibri"/>
                <a:cs typeface="Calibri"/>
              </a:rPr>
              <a:t>and </a:t>
            </a:r>
            <a:r>
              <a:rPr sz="1600" b="0" spc="-10" dirty="0">
                <a:latin typeface="Calibri"/>
                <a:cs typeface="Calibri"/>
              </a:rPr>
              <a:t>Capture</a:t>
            </a:r>
            <a:r>
              <a:rPr sz="1600" b="0" spc="-25" dirty="0">
                <a:latin typeface="Calibri"/>
                <a:cs typeface="Calibri"/>
              </a:rPr>
              <a:t> </a:t>
            </a:r>
            <a:r>
              <a:rPr sz="1600" b="0" spc="-20" dirty="0">
                <a:latin typeface="Calibri"/>
                <a:cs typeface="Calibri"/>
              </a:rPr>
              <a:t>Mode</a:t>
            </a:r>
            <a:endParaRPr sz="16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795"/>
              </a:spcBef>
              <a:buClr>
                <a:srgbClr val="00CC99"/>
              </a:buClr>
              <a:buSzPct val="78787"/>
              <a:buFont typeface="Tahoma"/>
              <a:buChar char="►"/>
              <a:tabLst>
                <a:tab pos="316865" algn="l"/>
                <a:tab pos="317500" algn="l"/>
              </a:tabLst>
            </a:pPr>
            <a:r>
              <a:rPr spc="-20" dirty="0"/>
              <a:t>PWM:</a:t>
            </a:r>
          </a:p>
          <a:p>
            <a:pPr marL="317500">
              <a:lnSpc>
                <a:spcPct val="100000"/>
              </a:lnSpc>
              <a:spcBef>
                <a:spcPts val="50"/>
              </a:spcBef>
            </a:pPr>
            <a:r>
              <a:rPr sz="1600" b="0" dirty="0">
                <a:latin typeface="Calibri"/>
                <a:cs typeface="Calibri"/>
              </a:rPr>
              <a:t>Four</a:t>
            </a:r>
            <a:r>
              <a:rPr sz="1600" b="0" spc="-30" dirty="0">
                <a:latin typeface="Calibri"/>
                <a:cs typeface="Calibri"/>
              </a:rPr>
              <a:t> </a:t>
            </a:r>
            <a:r>
              <a:rPr sz="1600" b="0" spc="-10" dirty="0">
                <a:latin typeface="Calibri"/>
                <a:cs typeface="Calibri"/>
              </a:rPr>
              <a:t>8-</a:t>
            </a:r>
            <a:r>
              <a:rPr sz="1600" b="0" dirty="0">
                <a:latin typeface="Calibri"/>
                <a:cs typeface="Calibri"/>
              </a:rPr>
              <a:t>bit</a:t>
            </a:r>
            <a:r>
              <a:rPr sz="1600" b="0" spc="-50" dirty="0">
                <a:latin typeface="Calibri"/>
                <a:cs typeface="Calibri"/>
              </a:rPr>
              <a:t> </a:t>
            </a:r>
            <a:r>
              <a:rPr sz="1600" b="0" dirty="0">
                <a:latin typeface="Calibri"/>
                <a:cs typeface="Calibri"/>
              </a:rPr>
              <a:t>PWM</a:t>
            </a:r>
            <a:r>
              <a:rPr sz="1600" b="0" spc="-50" dirty="0">
                <a:latin typeface="Calibri"/>
                <a:cs typeface="Calibri"/>
              </a:rPr>
              <a:t> </a:t>
            </a:r>
            <a:r>
              <a:rPr sz="1600" b="0" spc="-10" dirty="0">
                <a:latin typeface="Calibri"/>
                <a:cs typeface="Calibri"/>
              </a:rPr>
              <a:t>Channels</a:t>
            </a:r>
            <a:endParaRPr sz="1600">
              <a:latin typeface="Calibri"/>
              <a:cs typeface="Calibri"/>
            </a:endParaRPr>
          </a:p>
          <a:p>
            <a:pPr marL="315595">
              <a:lnSpc>
                <a:spcPct val="100000"/>
              </a:lnSpc>
              <a:spcBef>
                <a:spcPts val="25"/>
              </a:spcBef>
            </a:pPr>
            <a:r>
              <a:rPr sz="1600" b="0" spc="-10" dirty="0">
                <a:latin typeface="Calibri"/>
                <a:cs typeface="Calibri"/>
              </a:rPr>
              <a:t>Twelve</a:t>
            </a:r>
            <a:r>
              <a:rPr sz="1600" b="0" spc="-15" dirty="0">
                <a:latin typeface="Calibri"/>
                <a:cs typeface="Calibri"/>
              </a:rPr>
              <a:t> </a:t>
            </a:r>
            <a:r>
              <a:rPr sz="1600" b="0" dirty="0">
                <a:latin typeface="Calibri"/>
                <a:cs typeface="Calibri"/>
              </a:rPr>
              <a:t>PWM</a:t>
            </a:r>
            <a:r>
              <a:rPr sz="1600" b="0" spc="-30" dirty="0">
                <a:latin typeface="Calibri"/>
                <a:cs typeface="Calibri"/>
              </a:rPr>
              <a:t> </a:t>
            </a:r>
            <a:r>
              <a:rPr sz="1600" b="0" spc="-10" dirty="0">
                <a:latin typeface="Calibri"/>
                <a:cs typeface="Calibri"/>
              </a:rPr>
              <a:t>Channels</a:t>
            </a:r>
            <a:r>
              <a:rPr sz="1600" b="0" spc="-45" dirty="0">
                <a:latin typeface="Calibri"/>
                <a:cs typeface="Calibri"/>
              </a:rPr>
              <a:t> </a:t>
            </a:r>
            <a:r>
              <a:rPr sz="1600" b="0" dirty="0">
                <a:latin typeface="Calibri"/>
                <a:cs typeface="Calibri"/>
              </a:rPr>
              <a:t>with</a:t>
            </a:r>
            <a:r>
              <a:rPr sz="1600" b="0" spc="-40" dirty="0">
                <a:latin typeface="Calibri"/>
                <a:cs typeface="Calibri"/>
              </a:rPr>
              <a:t> </a:t>
            </a:r>
            <a:r>
              <a:rPr sz="1600" b="0" spc="-10" dirty="0">
                <a:latin typeface="Calibri"/>
                <a:cs typeface="Calibri"/>
              </a:rPr>
              <a:t>Programmable</a:t>
            </a:r>
            <a:r>
              <a:rPr sz="1600" b="0" spc="-25" dirty="0">
                <a:latin typeface="Calibri"/>
                <a:cs typeface="Calibri"/>
              </a:rPr>
              <a:t> </a:t>
            </a:r>
            <a:r>
              <a:rPr sz="1600" b="0" spc="-10" dirty="0">
                <a:latin typeface="Calibri"/>
                <a:cs typeface="Calibri"/>
              </a:rPr>
              <a:t>Resolution</a:t>
            </a:r>
            <a:r>
              <a:rPr sz="1600" b="0" spc="-25" dirty="0">
                <a:latin typeface="Calibri"/>
                <a:cs typeface="Calibri"/>
              </a:rPr>
              <a:t> </a:t>
            </a:r>
            <a:r>
              <a:rPr sz="1600" b="0" dirty="0">
                <a:latin typeface="Calibri"/>
                <a:cs typeface="Calibri"/>
              </a:rPr>
              <a:t>from</a:t>
            </a:r>
            <a:r>
              <a:rPr sz="1600" b="0" spc="-20" dirty="0">
                <a:latin typeface="Calibri"/>
                <a:cs typeface="Calibri"/>
              </a:rPr>
              <a:t> </a:t>
            </a:r>
            <a:r>
              <a:rPr sz="1600" b="0" dirty="0">
                <a:latin typeface="Calibri"/>
                <a:cs typeface="Calibri"/>
              </a:rPr>
              <a:t>2</a:t>
            </a:r>
            <a:r>
              <a:rPr sz="1600" b="0" spc="-30" dirty="0">
                <a:latin typeface="Calibri"/>
                <a:cs typeface="Calibri"/>
              </a:rPr>
              <a:t> </a:t>
            </a:r>
            <a:r>
              <a:rPr sz="1600" b="0" dirty="0">
                <a:latin typeface="Calibri"/>
                <a:cs typeface="Calibri"/>
              </a:rPr>
              <a:t>to</a:t>
            </a:r>
            <a:r>
              <a:rPr sz="1600" b="0" spc="-35" dirty="0">
                <a:latin typeface="Calibri"/>
                <a:cs typeface="Calibri"/>
              </a:rPr>
              <a:t> </a:t>
            </a:r>
            <a:r>
              <a:rPr sz="1600" b="0" dirty="0">
                <a:latin typeface="Calibri"/>
                <a:cs typeface="Calibri"/>
              </a:rPr>
              <a:t>16</a:t>
            </a:r>
            <a:r>
              <a:rPr sz="1600" b="0" spc="-20" dirty="0">
                <a:latin typeface="Calibri"/>
                <a:cs typeface="Calibri"/>
              </a:rPr>
              <a:t> Bits</a:t>
            </a:r>
            <a:endParaRPr sz="16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790"/>
              </a:spcBef>
              <a:buClr>
                <a:srgbClr val="00CC99"/>
              </a:buClr>
              <a:buSzPct val="78787"/>
              <a:buFont typeface="Tahoma"/>
              <a:buChar char="►"/>
              <a:tabLst>
                <a:tab pos="316865" algn="l"/>
                <a:tab pos="317500" algn="l"/>
              </a:tabLst>
            </a:pPr>
            <a:r>
              <a:rPr spc="-10" dirty="0"/>
              <a:t>USART:</a:t>
            </a:r>
          </a:p>
          <a:p>
            <a:pPr marL="317500">
              <a:lnSpc>
                <a:spcPct val="100000"/>
              </a:lnSpc>
              <a:spcBef>
                <a:spcPts val="50"/>
              </a:spcBef>
            </a:pPr>
            <a:r>
              <a:rPr sz="1600" b="0" dirty="0">
                <a:latin typeface="Calibri"/>
                <a:cs typeface="Calibri"/>
              </a:rPr>
              <a:t>Four</a:t>
            </a:r>
            <a:r>
              <a:rPr sz="1600" b="0" spc="-30" dirty="0">
                <a:latin typeface="Calibri"/>
                <a:cs typeface="Calibri"/>
              </a:rPr>
              <a:t> </a:t>
            </a:r>
            <a:r>
              <a:rPr sz="1600" b="0" spc="-10" dirty="0">
                <a:latin typeface="Calibri"/>
                <a:cs typeface="Calibri"/>
              </a:rPr>
              <a:t>Programmable</a:t>
            </a:r>
            <a:r>
              <a:rPr sz="1600" b="0" spc="-50" dirty="0">
                <a:latin typeface="Calibri"/>
                <a:cs typeface="Calibri"/>
              </a:rPr>
              <a:t> </a:t>
            </a:r>
            <a:r>
              <a:rPr sz="1600" b="0" dirty="0">
                <a:latin typeface="Calibri"/>
                <a:cs typeface="Calibri"/>
              </a:rPr>
              <a:t>Serial</a:t>
            </a:r>
            <a:r>
              <a:rPr sz="1600" b="0" spc="-50" dirty="0">
                <a:latin typeface="Calibri"/>
                <a:cs typeface="Calibri"/>
              </a:rPr>
              <a:t> </a:t>
            </a:r>
            <a:r>
              <a:rPr sz="1600" b="0" spc="-20" dirty="0">
                <a:latin typeface="Calibri"/>
                <a:cs typeface="Calibri"/>
              </a:rPr>
              <a:t>USART</a:t>
            </a:r>
            <a:endParaRPr sz="1600">
              <a:latin typeface="Calibri"/>
              <a:cs typeface="Calibri"/>
            </a:endParaRPr>
          </a:p>
          <a:p>
            <a:pPr marL="364490" indent="-352425">
              <a:lnSpc>
                <a:spcPct val="100000"/>
              </a:lnSpc>
              <a:spcBef>
                <a:spcPts val="815"/>
              </a:spcBef>
              <a:buClr>
                <a:srgbClr val="00CC99"/>
              </a:buClr>
              <a:buSzPct val="78787"/>
              <a:buFont typeface="Tahoma"/>
              <a:buChar char="►"/>
              <a:tabLst>
                <a:tab pos="364490" algn="l"/>
                <a:tab pos="365125" algn="l"/>
              </a:tabLst>
            </a:pPr>
            <a:r>
              <a:rPr spc="-20" dirty="0"/>
              <a:t>ADC:</a:t>
            </a:r>
          </a:p>
          <a:p>
            <a:pPr marL="317500">
              <a:lnSpc>
                <a:spcPct val="100000"/>
              </a:lnSpc>
            </a:pPr>
            <a:r>
              <a:rPr b="0" spc="-10" dirty="0">
                <a:latin typeface="Calibri"/>
                <a:cs typeface="Calibri"/>
              </a:rPr>
              <a:t>16-</a:t>
            </a:r>
            <a:r>
              <a:rPr b="0" dirty="0">
                <a:latin typeface="Calibri"/>
                <a:cs typeface="Calibri"/>
              </a:rPr>
              <a:t>channel,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10-</a:t>
            </a:r>
            <a:r>
              <a:rPr b="0" dirty="0">
                <a:latin typeface="Calibri"/>
                <a:cs typeface="Calibri"/>
              </a:rPr>
              <a:t>bit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ADC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1316" y="2095500"/>
            <a:ext cx="1675130" cy="149860"/>
            <a:chOff x="7481316" y="2095500"/>
            <a:chExt cx="1675130" cy="149860"/>
          </a:xfrm>
        </p:grpSpPr>
        <p:sp>
          <p:nvSpPr>
            <p:cNvPr id="3" name="object 3"/>
            <p:cNvSpPr/>
            <p:nvPr/>
          </p:nvSpPr>
          <p:spPr>
            <a:xfrm>
              <a:off x="7494270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1648968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1648968" y="123443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F76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94270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0" y="123443"/>
                  </a:moveTo>
                  <a:lnTo>
                    <a:pt x="1648968" y="123443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23443"/>
                  </a:lnTo>
                  <a:close/>
                </a:path>
              </a:pathLst>
            </a:custGeom>
            <a:ln w="25908">
              <a:solidFill>
                <a:srgbClr val="F769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88" y="179902"/>
            <a:ext cx="6791761" cy="482788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00596" y="1029970"/>
            <a:ext cx="25958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2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ARDUINO: </a:t>
            </a:r>
            <a:r>
              <a:rPr dirty="0">
                <a:solidFill>
                  <a:srgbClr val="00CC99"/>
                </a:solidFill>
              </a:rPr>
              <a:t>PIN</a:t>
            </a:r>
            <a:r>
              <a:rPr spc="-50" dirty="0">
                <a:solidFill>
                  <a:srgbClr val="00CC99"/>
                </a:solidFill>
              </a:rPr>
              <a:t> </a:t>
            </a:r>
            <a:r>
              <a:rPr spc="-10" dirty="0">
                <a:solidFill>
                  <a:srgbClr val="00CC99"/>
                </a:solidFill>
              </a:rPr>
              <a:t>DIAGRAM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3521" y="19051"/>
            <a:ext cx="9144000" cy="51434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81212" y="4931155"/>
            <a:ext cx="762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8211" y="4931155"/>
            <a:ext cx="9423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32786" y="2158441"/>
            <a:ext cx="4953635" cy="781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 b="0" dirty="0">
                <a:solidFill>
                  <a:srgbClr val="41AA54"/>
                </a:solidFill>
                <a:latin typeface="Calibri"/>
                <a:cs typeface="Calibri"/>
              </a:rPr>
              <a:t>HAPPY</a:t>
            </a:r>
            <a:r>
              <a:rPr sz="4950" b="0" spc="-45" dirty="0">
                <a:solidFill>
                  <a:srgbClr val="41AA54"/>
                </a:solidFill>
                <a:latin typeface="Calibri"/>
                <a:cs typeface="Calibri"/>
              </a:rPr>
              <a:t> </a:t>
            </a:r>
            <a:r>
              <a:rPr sz="4950" b="0" spc="-10" dirty="0">
                <a:solidFill>
                  <a:srgbClr val="41AA54"/>
                </a:solidFill>
                <a:latin typeface="Calibri"/>
                <a:cs typeface="Calibri"/>
              </a:rPr>
              <a:t>LEARNING…</a:t>
            </a:r>
            <a:endParaRPr sz="4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5994" y="1727708"/>
            <a:ext cx="20027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5" dirty="0">
                <a:solidFill>
                  <a:srgbClr val="000000"/>
                </a:solidFill>
              </a:rPr>
              <a:t>THANK</a:t>
            </a:r>
            <a:r>
              <a:rPr sz="3200" spc="-204" dirty="0">
                <a:solidFill>
                  <a:srgbClr val="000000"/>
                </a:solidFill>
              </a:rPr>
              <a:t> </a:t>
            </a:r>
            <a:r>
              <a:rPr sz="3200" spc="-445" dirty="0">
                <a:solidFill>
                  <a:srgbClr val="000000"/>
                </a:solidFill>
              </a:rPr>
              <a:t>YOU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81025"/>
            <a:ext cx="394207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MICROCONTROLLER</a:t>
            </a:r>
          </a:p>
          <a:p>
            <a:pPr marL="12700" marR="1485900">
              <a:lnSpc>
                <a:spcPct val="100000"/>
              </a:lnSpc>
            </a:pPr>
            <a:r>
              <a:rPr spc="-25" dirty="0"/>
              <a:t>vs. </a:t>
            </a:r>
            <a:r>
              <a:rPr spc="-10" dirty="0">
                <a:solidFill>
                  <a:srgbClr val="00CC99"/>
                </a:solidFill>
              </a:rPr>
              <a:t>COMPUTERS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0667" y="2095500"/>
            <a:ext cx="1675130" cy="149860"/>
            <a:chOff x="-10667" y="2095500"/>
            <a:chExt cx="1675130" cy="149860"/>
          </a:xfrm>
        </p:grpSpPr>
        <p:sp>
          <p:nvSpPr>
            <p:cNvPr id="4" name="object 4"/>
            <p:cNvSpPr/>
            <p:nvPr/>
          </p:nvSpPr>
          <p:spPr>
            <a:xfrm>
              <a:off x="2286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1648968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1648968" y="123443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F76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0" y="123443"/>
                  </a:moveTo>
                  <a:lnTo>
                    <a:pt x="1648968" y="123443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23443"/>
                  </a:lnTo>
                  <a:close/>
                </a:path>
              </a:pathLst>
            </a:custGeom>
            <a:ln w="25908">
              <a:solidFill>
                <a:srgbClr val="F769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89346" y="2669285"/>
            <a:ext cx="30784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55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Simple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Build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Systems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hardware </a:t>
            </a:r>
            <a:r>
              <a:rPr sz="1800" dirty="0">
                <a:latin typeface="Calibri"/>
                <a:cs typeface="Calibri"/>
              </a:rPr>
              <a:t>Low</a:t>
            </a:r>
            <a:r>
              <a:rPr sz="1800" spc="-10" dirty="0">
                <a:latin typeface="Calibri"/>
                <a:cs typeface="Calibri"/>
              </a:rPr>
              <a:t> speeds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Small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  <a:p>
            <a:pPr marL="12700" marR="2542540" algn="just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GPIO </a:t>
            </a:r>
            <a:r>
              <a:rPr sz="1800" spc="-25" dirty="0">
                <a:latin typeface="Calibri"/>
                <a:cs typeface="Calibri"/>
              </a:rPr>
              <a:t>PWM ADC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Run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single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software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(Bootloader)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70" y="2807236"/>
            <a:ext cx="2659328" cy="19369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81025"/>
            <a:ext cx="394207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MICROCONTROLLER</a:t>
            </a:r>
          </a:p>
          <a:p>
            <a:pPr marL="12700" marR="1485900">
              <a:lnSpc>
                <a:spcPct val="100000"/>
              </a:lnSpc>
            </a:pPr>
            <a:r>
              <a:rPr spc="-25" dirty="0"/>
              <a:t>vs. </a:t>
            </a:r>
            <a:r>
              <a:rPr spc="-10" dirty="0">
                <a:solidFill>
                  <a:srgbClr val="00CC99"/>
                </a:solidFill>
              </a:rPr>
              <a:t>COMPUTERS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0667" y="2095500"/>
            <a:ext cx="1675130" cy="149860"/>
            <a:chOff x="-10667" y="2095500"/>
            <a:chExt cx="1675130" cy="149860"/>
          </a:xfrm>
        </p:grpSpPr>
        <p:sp>
          <p:nvSpPr>
            <p:cNvPr id="4" name="object 4"/>
            <p:cNvSpPr/>
            <p:nvPr/>
          </p:nvSpPr>
          <p:spPr>
            <a:xfrm>
              <a:off x="2286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1648968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1648968" y="123443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F76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0" y="123443"/>
                  </a:moveTo>
                  <a:lnTo>
                    <a:pt x="1648968" y="123443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23443"/>
                  </a:lnTo>
                  <a:close/>
                </a:path>
              </a:pathLst>
            </a:custGeom>
            <a:ln w="25908">
              <a:solidFill>
                <a:srgbClr val="F769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491" y="2540507"/>
            <a:ext cx="2921508" cy="224332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82514" y="2558923"/>
            <a:ext cx="332295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Embedded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CPUs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High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 </a:t>
            </a:r>
            <a:r>
              <a:rPr sz="1800" spc="-10" dirty="0">
                <a:latin typeface="Calibri"/>
                <a:cs typeface="Calibri"/>
              </a:rPr>
              <a:t>Speed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extendable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size </a:t>
            </a:r>
            <a:r>
              <a:rPr sz="1800" dirty="0">
                <a:latin typeface="Calibri"/>
                <a:cs typeface="Calibri"/>
              </a:rPr>
              <a:t>Modest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controlling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hardware </a:t>
            </a:r>
            <a:r>
              <a:rPr sz="1800" spc="-20" dirty="0">
                <a:latin typeface="Calibri"/>
                <a:cs typeface="Calibri"/>
              </a:rPr>
              <a:t>GPIO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Run on </a:t>
            </a:r>
            <a:r>
              <a:rPr sz="1800" spc="-25" dirty="0">
                <a:latin typeface="Calibri"/>
                <a:cs typeface="Calibri"/>
              </a:rPr>
              <a:t>OS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3420110" cy="4057015"/>
          </a:xfrm>
          <a:custGeom>
            <a:avLst/>
            <a:gdLst/>
            <a:ahLst/>
            <a:cxnLst/>
            <a:rect l="l" t="t" r="r" b="b"/>
            <a:pathLst>
              <a:path w="3420110" h="4057015">
                <a:moveTo>
                  <a:pt x="3419855" y="0"/>
                </a:moveTo>
                <a:lnTo>
                  <a:pt x="0" y="0"/>
                </a:lnTo>
                <a:lnTo>
                  <a:pt x="0" y="4056888"/>
                </a:lnTo>
                <a:lnTo>
                  <a:pt x="3419855" y="4056888"/>
                </a:lnTo>
                <a:lnTo>
                  <a:pt x="341985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1" y="761"/>
            <a:ext cx="3420110" cy="4057015"/>
          </a:xfrm>
          <a:prstGeom prst="rect">
            <a:avLst/>
          </a:prstGeom>
          <a:ln w="25907">
            <a:solidFill>
              <a:srgbClr val="252525"/>
            </a:solidFill>
          </a:ln>
        </p:spPr>
        <p:txBody>
          <a:bodyPr vert="horz" wrap="square" lIns="0" tIns="38989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3070"/>
              </a:spcBef>
            </a:pPr>
            <a:r>
              <a:rPr sz="3300" b="1" spc="-25" dirty="0">
                <a:solidFill>
                  <a:srgbClr val="FFFFFF"/>
                </a:solidFill>
                <a:latin typeface="Arial"/>
                <a:cs typeface="Arial"/>
              </a:rPr>
              <a:t>I.</a:t>
            </a:r>
            <a:endParaRPr sz="3300">
              <a:latin typeface="Arial"/>
              <a:cs typeface="Arial"/>
            </a:endParaRPr>
          </a:p>
          <a:p>
            <a:pPr marL="431800" marR="246379">
              <a:lnSpc>
                <a:spcPct val="100000"/>
              </a:lnSpc>
              <a:spcBef>
                <a:spcPts val="15"/>
              </a:spcBef>
            </a:pPr>
            <a:r>
              <a:rPr sz="3000" b="1" dirty="0">
                <a:solidFill>
                  <a:srgbClr val="5AB545"/>
                </a:solidFill>
                <a:latin typeface="Arial"/>
                <a:cs typeface="Arial"/>
              </a:rPr>
              <a:t>GOOD</a:t>
            </a:r>
            <a:r>
              <a:rPr sz="3000" b="1" spc="-45" dirty="0">
                <a:solidFill>
                  <a:srgbClr val="5AB545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5AB545"/>
                </a:solidFill>
                <a:latin typeface="Arial"/>
                <a:cs typeface="Arial"/>
              </a:rPr>
              <a:t>FOR </a:t>
            </a:r>
            <a:r>
              <a:rPr sz="3000" b="1" dirty="0">
                <a:solidFill>
                  <a:srgbClr val="5AB545"/>
                </a:solidFill>
                <a:latin typeface="Arial"/>
                <a:cs typeface="Arial"/>
              </a:rPr>
              <a:t>THE</a:t>
            </a:r>
            <a:r>
              <a:rPr sz="3000" b="1" spc="-35" dirty="0">
                <a:solidFill>
                  <a:srgbClr val="5AB545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A6A6A6"/>
                </a:solidFill>
                <a:latin typeface="Arial"/>
                <a:cs typeface="Arial"/>
              </a:rPr>
              <a:t>SENSORS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980" y="315364"/>
            <a:ext cx="1974644" cy="14395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0359" y="1857755"/>
            <a:ext cx="1906524" cy="14417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04588" y="3509771"/>
            <a:ext cx="2008632" cy="14417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24090" y="607314"/>
            <a:ext cx="1291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ARDUINO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ATMega</a:t>
            </a:r>
            <a:r>
              <a:rPr sz="1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328P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7882" y="2354960"/>
            <a:ext cx="1306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ChipKIT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PIC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Controller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8954" y="4073144"/>
            <a:ext cx="1052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LaunchPad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MSP430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-12953"/>
            <a:ext cx="3446145" cy="4055110"/>
            <a:chOff x="-12191" y="-12953"/>
            <a:chExt cx="3446145" cy="4055110"/>
          </a:xfrm>
        </p:grpSpPr>
        <p:sp>
          <p:nvSpPr>
            <p:cNvPr id="3" name="object 3"/>
            <p:cNvSpPr/>
            <p:nvPr/>
          </p:nvSpPr>
          <p:spPr>
            <a:xfrm>
              <a:off x="762" y="0"/>
              <a:ext cx="3420110" cy="4029075"/>
            </a:xfrm>
            <a:custGeom>
              <a:avLst/>
              <a:gdLst/>
              <a:ahLst/>
              <a:cxnLst/>
              <a:rect l="l" t="t" r="r" b="b"/>
              <a:pathLst>
                <a:path w="3420110" h="4029075">
                  <a:moveTo>
                    <a:pt x="0" y="4028694"/>
                  </a:moveTo>
                  <a:lnTo>
                    <a:pt x="3419855" y="4028694"/>
                  </a:lnTo>
                  <a:lnTo>
                    <a:pt x="3419855" y="0"/>
                  </a:lnTo>
                  <a:lnTo>
                    <a:pt x="0" y="0"/>
                  </a:lnTo>
                  <a:lnTo>
                    <a:pt x="0" y="4028694"/>
                  </a:lnTo>
                  <a:close/>
                </a:path>
              </a:pathLst>
            </a:custGeom>
            <a:solidFill>
              <a:srgbClr val="41A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0"/>
              <a:ext cx="3420110" cy="4029075"/>
            </a:xfrm>
            <a:custGeom>
              <a:avLst/>
              <a:gdLst/>
              <a:ahLst/>
              <a:cxnLst/>
              <a:rect l="l" t="t" r="r" b="b"/>
              <a:pathLst>
                <a:path w="3420110" h="4029075">
                  <a:moveTo>
                    <a:pt x="0" y="4028694"/>
                  </a:moveTo>
                  <a:lnTo>
                    <a:pt x="3419855" y="4028694"/>
                  </a:lnTo>
                  <a:lnTo>
                    <a:pt x="3419855" y="0"/>
                  </a:lnTo>
                </a:path>
                <a:path w="3420110" h="4029075">
                  <a:moveTo>
                    <a:pt x="0" y="0"/>
                  </a:moveTo>
                  <a:lnTo>
                    <a:pt x="0" y="4028694"/>
                  </a:lnTo>
                </a:path>
              </a:pathLst>
            </a:custGeom>
            <a:ln w="25908">
              <a:solidFill>
                <a:srgbClr val="41AA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420" y="378333"/>
            <a:ext cx="3733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5" dirty="0">
                <a:solidFill>
                  <a:srgbClr val="FFFFFF"/>
                </a:solidFill>
              </a:rPr>
              <a:t>II.</a:t>
            </a:r>
            <a:endParaRPr sz="3300"/>
          </a:p>
        </p:txBody>
      </p:sp>
      <p:sp>
        <p:nvSpPr>
          <p:cNvPr id="6" name="object 6"/>
          <p:cNvSpPr txBox="1"/>
          <p:nvPr/>
        </p:nvSpPr>
        <p:spPr>
          <a:xfrm>
            <a:off x="420420" y="882777"/>
            <a:ext cx="256794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244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52525"/>
                </a:solidFill>
                <a:latin typeface="Arial"/>
                <a:cs typeface="Arial"/>
              </a:rPr>
              <a:t>GOOD</a:t>
            </a:r>
            <a:r>
              <a:rPr sz="3000" b="1" spc="-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252525"/>
                </a:solidFill>
                <a:latin typeface="Arial"/>
                <a:cs typeface="Arial"/>
              </a:rPr>
              <a:t>FOR </a:t>
            </a:r>
            <a:r>
              <a:rPr sz="3000" b="1" spc="-10" dirty="0">
                <a:solidFill>
                  <a:srgbClr val="252525"/>
                </a:solidFill>
                <a:latin typeface="Arial"/>
                <a:cs typeface="Arial"/>
              </a:rPr>
              <a:t>SENSORS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000" b="1" spc="-50" dirty="0">
                <a:solidFill>
                  <a:srgbClr val="252525"/>
                </a:solidFill>
                <a:latin typeface="Arial"/>
                <a:cs typeface="Arial"/>
              </a:rPr>
              <a:t>&amp; </a:t>
            </a:r>
            <a:r>
              <a:rPr sz="3000" b="1" spc="-10" dirty="0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7569" y="607314"/>
            <a:ext cx="13830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STM32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STM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Nucleo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ARM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Cortex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7882" y="2354960"/>
            <a:ext cx="1905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ESP8266</a:t>
            </a:r>
            <a:r>
              <a:rPr sz="18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node-</a:t>
            </a:r>
            <a:r>
              <a:rPr sz="1800" b="1" spc="-25" dirty="0">
                <a:solidFill>
                  <a:srgbClr val="404040"/>
                </a:solidFill>
                <a:latin typeface="Calibri"/>
                <a:cs typeface="Calibri"/>
              </a:rPr>
              <a:t>MCU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Espressif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ESP8266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WiFi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Module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8954" y="4073144"/>
            <a:ext cx="1009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ESPRUINO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ARM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Javascript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0716" y="121919"/>
            <a:ext cx="2053107" cy="16992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9188" y="2185416"/>
            <a:ext cx="1339596" cy="10500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0935" y="3419855"/>
            <a:ext cx="2532888" cy="12694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3420110" cy="4057015"/>
          </a:xfrm>
          <a:custGeom>
            <a:avLst/>
            <a:gdLst/>
            <a:ahLst/>
            <a:cxnLst/>
            <a:rect l="l" t="t" r="r" b="b"/>
            <a:pathLst>
              <a:path w="3420110" h="4057015">
                <a:moveTo>
                  <a:pt x="3419855" y="0"/>
                </a:moveTo>
                <a:lnTo>
                  <a:pt x="0" y="0"/>
                </a:lnTo>
                <a:lnTo>
                  <a:pt x="0" y="4056888"/>
                </a:lnTo>
                <a:lnTo>
                  <a:pt x="3419855" y="4056888"/>
                </a:lnTo>
                <a:lnTo>
                  <a:pt x="341985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1" y="761"/>
            <a:ext cx="3420110" cy="4057015"/>
          </a:xfrm>
          <a:prstGeom prst="rect">
            <a:avLst/>
          </a:prstGeom>
          <a:ln w="25907">
            <a:solidFill>
              <a:srgbClr val="252525"/>
            </a:solidFill>
          </a:ln>
        </p:spPr>
        <p:txBody>
          <a:bodyPr vert="horz" wrap="square" lIns="0" tIns="38989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3070"/>
              </a:spcBef>
            </a:pPr>
            <a:r>
              <a:rPr sz="3300" b="1" spc="-20" dirty="0">
                <a:solidFill>
                  <a:srgbClr val="FFFFFF"/>
                </a:solidFill>
                <a:latin typeface="Arial"/>
                <a:cs typeface="Arial"/>
              </a:rPr>
              <a:t>III.</a:t>
            </a:r>
            <a:endParaRPr sz="3300">
              <a:latin typeface="Arial"/>
              <a:cs typeface="Arial"/>
            </a:endParaRPr>
          </a:p>
          <a:p>
            <a:pPr marL="431800" marR="438150">
              <a:lnSpc>
                <a:spcPct val="100000"/>
              </a:lnSpc>
              <a:spcBef>
                <a:spcPts val="15"/>
              </a:spcBef>
            </a:pPr>
            <a:r>
              <a:rPr sz="3000" b="1" dirty="0">
                <a:solidFill>
                  <a:srgbClr val="5AB545"/>
                </a:solidFill>
                <a:latin typeface="Arial"/>
                <a:cs typeface="Arial"/>
              </a:rPr>
              <a:t>GOOD</a:t>
            </a:r>
            <a:r>
              <a:rPr sz="3000" b="1" spc="-45" dirty="0">
                <a:solidFill>
                  <a:srgbClr val="5AB545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5AB545"/>
                </a:solidFill>
                <a:latin typeface="Arial"/>
                <a:cs typeface="Arial"/>
              </a:rPr>
              <a:t>FOR </a:t>
            </a:r>
            <a:r>
              <a:rPr sz="3000" b="1" spc="-10" dirty="0">
                <a:solidFill>
                  <a:srgbClr val="5AB545"/>
                </a:solidFill>
                <a:latin typeface="Arial"/>
                <a:cs typeface="Arial"/>
              </a:rPr>
              <a:t>PROCESSING</a:t>
            </a:r>
            <a:endParaRPr sz="3000">
              <a:latin typeface="Arial"/>
              <a:cs typeface="Arial"/>
            </a:endParaRPr>
          </a:p>
          <a:p>
            <a:pPr marL="431800" marR="1009650">
              <a:lnSpc>
                <a:spcPct val="100000"/>
              </a:lnSpc>
            </a:pPr>
            <a:r>
              <a:rPr sz="3000" b="1" spc="-5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3000" b="1" spc="-1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4090" y="223773"/>
            <a:ext cx="1276350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9230" algn="just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404040"/>
                </a:solidFill>
                <a:latin typeface="Calibri"/>
                <a:cs typeface="Calibri"/>
              </a:rPr>
              <a:t>Raspberry</a:t>
            </a:r>
            <a:r>
              <a:rPr sz="15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b="1" spc="-25" dirty="0">
                <a:solidFill>
                  <a:srgbClr val="404040"/>
                </a:solidFill>
                <a:latin typeface="Calibri"/>
                <a:cs typeface="Calibri"/>
              </a:rPr>
              <a:t>PI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CPU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Module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900MHz </a:t>
            </a:r>
            <a:r>
              <a:rPr sz="1500" spc="-25" dirty="0">
                <a:solidFill>
                  <a:srgbClr val="404040"/>
                </a:solidFill>
                <a:latin typeface="Calibri"/>
                <a:cs typeface="Calibri"/>
              </a:rPr>
              <a:t>ARM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 Environment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1 GB </a:t>
            </a:r>
            <a:r>
              <a:rPr sz="1500" spc="-25" dirty="0">
                <a:solidFill>
                  <a:srgbClr val="404040"/>
                </a:solidFill>
                <a:latin typeface="Calibri"/>
                <a:cs typeface="Calibri"/>
              </a:rPr>
              <a:t>RAM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7882" y="2358008"/>
            <a:ext cx="155003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404040"/>
                </a:solidFill>
                <a:latin typeface="Calibri"/>
                <a:cs typeface="Calibri"/>
              </a:rPr>
              <a:t>Intel-Galileo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400</a:t>
            </a:r>
            <a:r>
              <a:rPr sz="15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MHz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Quark </a:t>
            </a:r>
            <a:r>
              <a:rPr sz="1500" spc="-25" dirty="0">
                <a:solidFill>
                  <a:srgbClr val="404040"/>
                </a:solidFill>
                <a:latin typeface="Calibri"/>
                <a:cs typeface="Calibri"/>
              </a:rPr>
              <a:t>x86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256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MB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alibri"/>
                <a:cs typeface="Calibri"/>
              </a:rPr>
              <a:t>RAM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8954" y="3873500"/>
            <a:ext cx="169798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404040"/>
                </a:solidFill>
                <a:latin typeface="Calibri"/>
                <a:cs typeface="Calibri"/>
              </a:rPr>
              <a:t>Intel</a:t>
            </a:r>
            <a:r>
              <a:rPr sz="15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404040"/>
                </a:solidFill>
                <a:latin typeface="Calibri"/>
                <a:cs typeface="Calibri"/>
              </a:rPr>
              <a:t>Edision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1GHz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Dual</a:t>
            </a:r>
            <a:r>
              <a:rPr sz="15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Core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alibri"/>
                <a:cs typeface="Calibri"/>
              </a:rPr>
              <a:t>Atom X86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WiFi, 4GB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Flash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8888" y="92964"/>
            <a:ext cx="2049780" cy="15742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8668" y="1863851"/>
            <a:ext cx="1834896" cy="15560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5379" y="3698747"/>
            <a:ext cx="1923287" cy="12451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81025"/>
            <a:ext cx="2666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ESP8266</a:t>
            </a:r>
            <a:r>
              <a:rPr spc="-70" dirty="0"/>
              <a:t> </a:t>
            </a:r>
            <a:r>
              <a:rPr spc="-20" dirty="0"/>
              <a:t>Wi-</a:t>
            </a:r>
            <a:r>
              <a:rPr spc="-25" dirty="0"/>
              <a:t>Fi</a:t>
            </a:r>
          </a:p>
          <a:p>
            <a:pPr marL="12700">
              <a:lnSpc>
                <a:spcPct val="100000"/>
              </a:lnSpc>
            </a:pPr>
            <a:r>
              <a:rPr spc="-25" dirty="0"/>
              <a:t>vs.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95805"/>
            <a:ext cx="3834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CC99"/>
                </a:solidFill>
                <a:latin typeface="Arial"/>
                <a:cs typeface="Arial"/>
              </a:rPr>
              <a:t>ETHERNET</a:t>
            </a:r>
            <a:r>
              <a:rPr sz="3000" b="1" spc="-195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00CC99"/>
                </a:solidFill>
                <a:latin typeface="Arial"/>
                <a:cs typeface="Arial"/>
              </a:rPr>
              <a:t>MODULE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0667" y="2095500"/>
            <a:ext cx="1675130" cy="149860"/>
            <a:chOff x="-10667" y="2095500"/>
            <a:chExt cx="1675130" cy="149860"/>
          </a:xfrm>
        </p:grpSpPr>
        <p:sp>
          <p:nvSpPr>
            <p:cNvPr id="5" name="object 5"/>
            <p:cNvSpPr/>
            <p:nvPr/>
          </p:nvSpPr>
          <p:spPr>
            <a:xfrm>
              <a:off x="2286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1648968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1648968" y="123443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F76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0" y="123443"/>
                  </a:moveTo>
                  <a:lnTo>
                    <a:pt x="1648968" y="123443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23443"/>
                  </a:lnTo>
                  <a:close/>
                </a:path>
              </a:pathLst>
            </a:custGeom>
            <a:ln w="25908">
              <a:solidFill>
                <a:srgbClr val="F769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82514" y="2558923"/>
            <a:ext cx="29063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Small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programmable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device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connectable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Open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Has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simple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10" dirty="0">
                <a:latin typeface="Calibri"/>
                <a:cs typeface="Calibri"/>
              </a:rPr>
              <a:t> software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around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four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simultaneous </a:t>
            </a:r>
            <a:r>
              <a:rPr sz="1800" dirty="0">
                <a:latin typeface="Calibri"/>
                <a:cs typeface="Calibri"/>
              </a:rPr>
              <a:t>networking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connections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3054985"/>
            <a:ext cx="3172279" cy="14179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81025"/>
            <a:ext cx="2666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ESP8266</a:t>
            </a:r>
            <a:r>
              <a:rPr spc="-70" dirty="0"/>
              <a:t> </a:t>
            </a:r>
            <a:r>
              <a:rPr spc="-20" dirty="0"/>
              <a:t>Wi-</a:t>
            </a:r>
            <a:r>
              <a:rPr spc="-25" dirty="0"/>
              <a:t>Fi</a:t>
            </a:r>
          </a:p>
          <a:p>
            <a:pPr marL="12700">
              <a:lnSpc>
                <a:spcPct val="100000"/>
              </a:lnSpc>
            </a:pPr>
            <a:r>
              <a:rPr spc="-25" dirty="0"/>
              <a:t>vs.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95805"/>
            <a:ext cx="3834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CC99"/>
                </a:solidFill>
                <a:latin typeface="Arial"/>
                <a:cs typeface="Arial"/>
              </a:rPr>
              <a:t>ETHERNET</a:t>
            </a:r>
            <a:r>
              <a:rPr sz="3000" b="1" spc="-195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00CC99"/>
                </a:solidFill>
                <a:latin typeface="Arial"/>
                <a:cs typeface="Arial"/>
              </a:rPr>
              <a:t>MODULE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0667" y="2095500"/>
            <a:ext cx="1675130" cy="149860"/>
            <a:chOff x="-10667" y="2095500"/>
            <a:chExt cx="1675130" cy="149860"/>
          </a:xfrm>
        </p:grpSpPr>
        <p:sp>
          <p:nvSpPr>
            <p:cNvPr id="5" name="object 5"/>
            <p:cNvSpPr/>
            <p:nvPr/>
          </p:nvSpPr>
          <p:spPr>
            <a:xfrm>
              <a:off x="2286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1648968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1648968" y="123443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F76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" y="2108453"/>
              <a:ext cx="1649095" cy="123825"/>
            </a:xfrm>
            <a:custGeom>
              <a:avLst/>
              <a:gdLst/>
              <a:ahLst/>
              <a:cxnLst/>
              <a:rect l="l" t="t" r="r" b="b"/>
              <a:pathLst>
                <a:path w="1649095" h="123825">
                  <a:moveTo>
                    <a:pt x="0" y="123443"/>
                  </a:moveTo>
                  <a:lnTo>
                    <a:pt x="1648968" y="123443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23443"/>
                  </a:lnTo>
                  <a:close/>
                </a:path>
              </a:pathLst>
            </a:custGeom>
            <a:ln w="25908">
              <a:solidFill>
                <a:srgbClr val="F769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82514" y="2558923"/>
            <a:ext cx="36068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802.11 </a:t>
            </a:r>
            <a:r>
              <a:rPr sz="1800" spc="-10" dirty="0">
                <a:latin typeface="Calibri"/>
                <a:cs typeface="Calibri"/>
              </a:rPr>
              <a:t>b/g/n</a:t>
            </a:r>
            <a:endParaRPr sz="1800">
              <a:latin typeface="Calibri"/>
              <a:cs typeface="Calibri"/>
            </a:endParaRPr>
          </a:p>
          <a:p>
            <a:pPr marL="12700" marR="62166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Wi-</a:t>
            </a:r>
            <a:r>
              <a:rPr sz="1800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 (P2P),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soft-</a:t>
            </a:r>
            <a:r>
              <a:rPr sz="1800" spc="-25" dirty="0">
                <a:latin typeface="Calibri"/>
                <a:cs typeface="Calibri"/>
              </a:rPr>
              <a:t>AP </a:t>
            </a:r>
            <a:r>
              <a:rPr sz="1800" spc="-10" dirty="0">
                <a:latin typeface="Calibri"/>
                <a:cs typeface="Calibri"/>
              </a:rPr>
              <a:t>Integrated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TCP/IP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protocol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stack </a:t>
            </a:r>
            <a:r>
              <a:rPr sz="1800" dirty="0">
                <a:latin typeface="Calibri"/>
                <a:cs typeface="Calibri"/>
              </a:rPr>
              <a:t>Programmable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GPIO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1MB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Flash</a:t>
            </a:r>
            <a:r>
              <a:rPr sz="1800" spc="-10" dirty="0">
                <a:latin typeface="Calibri"/>
                <a:cs typeface="Calibri"/>
              </a:rPr>
              <a:t> Memory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Integrated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power</a:t>
            </a:r>
            <a:r>
              <a:rPr sz="1800" spc="-10" dirty="0">
                <a:latin typeface="Calibri"/>
                <a:cs typeface="Calibri"/>
              </a:rPr>
              <a:t> 32-</a:t>
            </a:r>
            <a:r>
              <a:rPr sz="1800" dirty="0">
                <a:latin typeface="Calibri"/>
                <a:cs typeface="Calibri"/>
              </a:rPr>
              <a:t>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CPU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application </a:t>
            </a:r>
            <a:r>
              <a:rPr sz="1800" spc="-10" dirty="0">
                <a:latin typeface="Calibri"/>
                <a:cs typeface="Calibri"/>
              </a:rPr>
              <a:t>processor </a:t>
            </a:r>
            <a:r>
              <a:rPr sz="1800" dirty="0">
                <a:latin typeface="Calibri"/>
                <a:cs typeface="Calibri"/>
              </a:rPr>
              <a:t>SPI,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UART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4276" y="2839211"/>
            <a:ext cx="3190240" cy="1858010"/>
            <a:chOff x="684276" y="2839211"/>
            <a:chExt cx="3190240" cy="18580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955" y="3493007"/>
              <a:ext cx="1559052" cy="12039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276" y="2839211"/>
              <a:ext cx="1650492" cy="14340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501</Words>
  <Application>Microsoft Office PowerPoint</Application>
  <PresentationFormat>On-screen Show (16:9)</PresentationFormat>
  <Paragraphs>122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CONTENT OUTLINE</vt:lpstr>
      <vt:lpstr>MICROCONTROLLER vs. COMPUTERS</vt:lpstr>
      <vt:lpstr>MICROCONTROLLER vs. COMPUTERS</vt:lpstr>
      <vt:lpstr>PowerPoint Presentation</vt:lpstr>
      <vt:lpstr>II.</vt:lpstr>
      <vt:lpstr>PowerPoint Presentation</vt:lpstr>
      <vt:lpstr>ESP8266 Wi-Fi vs.</vt:lpstr>
      <vt:lpstr>ESP8266 Wi-Fi vs.</vt:lpstr>
      <vt:lpstr>ESP8266 -01</vt:lpstr>
      <vt:lpstr>INTRODUCTION: ESP8266 - 01</vt:lpstr>
      <vt:lpstr>INTRODUCTION: ESP8266 - 01</vt:lpstr>
      <vt:lpstr>Esp8266 - 01 PINOUTS</vt:lpstr>
      <vt:lpstr>PowerPoint Presentation</vt:lpstr>
      <vt:lpstr>INTRODUCTION: ARDUINO</vt:lpstr>
      <vt:lpstr>ARDUINO ECOSYSTEM</vt:lpstr>
      <vt:lpstr>ARDUINO FLAVOURS</vt:lpstr>
      <vt:lpstr>PowerPoint Presentation</vt:lpstr>
      <vt:lpstr>PowerPoint Presentation</vt:lpstr>
      <vt:lpstr>PowerPoint Presentation</vt:lpstr>
      <vt:lpstr>PowerPoint Presentation</vt:lpstr>
      <vt:lpstr>INTRODUCTION: ATMEGA 2560</vt:lpstr>
      <vt:lpstr>ARDUINO MEMORY</vt:lpstr>
      <vt:lpstr>ATMEGA 2560</vt:lpstr>
      <vt:lpstr>ARDUINO: PIN DIAGRAM</vt:lpstr>
      <vt:lpstr>HAPPY LEARNING…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Nishant M. Kumar</dc:creator>
  <cp:lastModifiedBy>user</cp:lastModifiedBy>
  <cp:revision>1</cp:revision>
  <dcterms:created xsi:type="dcterms:W3CDTF">2023-05-11T11:24:31Z</dcterms:created>
  <dcterms:modified xsi:type="dcterms:W3CDTF">2023-05-12T12:58:30Z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2023-05-11T00:00:00Z</vt:filetime>
  </property>
  <property fmtid="{D5CDD505-2E9C-101B-9397-08002B2CF9AE}" pid="5" name="Producer">
    <vt:lpwstr>Microsoft® PowerPoint® 2013</vt:lpwstr>
  </property>
</Properties>
</file>