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9" r:id="rId11"/>
    <p:sldId id="270" r:id="rId12"/>
    <p:sldId id="271" r:id="rId13"/>
    <p:sldId id="272" r:id="rId14"/>
    <p:sldId id="267" r:id="rId15"/>
    <p:sldId id="276" r:id="rId16"/>
    <p:sldId id="268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63" r:id="rId26"/>
    <p:sldId id="264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60A2504-5DC6-4A86-8152-98A0560D73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8F77B6-2F34-4B4F-A595-398F90CDF73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641A7-23A9-41C1-9A30-B0C6F742D22A}" type="datetimeFigureOut">
              <a:rPr lang="fr-CA" smtClean="0"/>
              <a:t>2020-12-08</a:t>
            </a:fld>
            <a:endParaRPr lang="fr-CA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95D04425-18FD-4D6B-ABAE-44863F9EF7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FD9CA1FC-DB44-4E78-BBB7-080AA09C8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EBC40C-A425-4626-8F7D-A81938C7F1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41740-4C68-479F-A4FE-D938E67A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FD03-58F2-4398-9E26-B88E4B457CFD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EB1-73FA-4301-A541-943E53C4519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9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25675DE-AD4E-4205-97EE-3EEF459A3C7C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8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8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8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84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91D15F-FC4A-41E6-BF24-8AB1F0FE2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tx1">
                    <a:lumMod val="75000"/>
                    <a:lumOff val="25000"/>
                  </a:schemeClr>
                </a:solidFill>
              </a:rPr>
              <a:t>Génération automatique de rapports de projets ReliS</a:t>
            </a:r>
          </a:p>
        </p:txBody>
      </p:sp>
      <p:cxnSp>
        <p:nvCxnSpPr>
          <p:cNvPr id="94" name="Straight Connector 86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228EECE-148F-4647-AFE8-D2C8393D4074}"/>
              </a:ext>
            </a:extLst>
          </p:cNvPr>
          <p:cNvSpPr txBox="1"/>
          <p:nvPr/>
        </p:nvSpPr>
        <p:spPr>
          <a:xfrm>
            <a:off x="642257" y="2407436"/>
            <a:ext cx="6432434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Professeur 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Eugene SYRIANI</a:t>
            </a:r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3FAFFE-F87D-4B9E-BF81-C0DE1CA0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87" y="4639528"/>
            <a:ext cx="4001315" cy="78407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FC73551-21E0-41CD-A293-55F51549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86" y="1042606"/>
            <a:ext cx="4001315" cy="1530502"/>
          </a:xfrm>
          <a:prstGeom prst="rect">
            <a:avLst/>
          </a:prstGeom>
        </p:spPr>
      </p:pic>
      <p:sp>
        <p:nvSpPr>
          <p:cNvPr id="95" name="Rectangle 8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2E5A3D6-3A97-4751-A8EE-E2F80885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</a:t>
            </a:fld>
            <a:endParaRPr lang="en-US" sz="105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73792-E129-473C-8520-9247464AEB95}"/>
              </a:ext>
            </a:extLst>
          </p:cNvPr>
          <p:cNvSpPr txBox="1"/>
          <p:nvPr/>
        </p:nvSpPr>
        <p:spPr>
          <a:xfrm>
            <a:off x="799515" y="5698022"/>
            <a:ext cx="3348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/>
              <a:t>Présenté par:</a:t>
            </a:r>
          </a:p>
          <a:p>
            <a:pPr>
              <a:spcAft>
                <a:spcPts val="600"/>
              </a:spcAft>
            </a:pPr>
            <a:r>
              <a:rPr lang="fr-CA"/>
              <a:t> Soilihi BEN SOILIHI BOINA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647C8-79DA-4858-9CE6-59D303DE5A60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38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B84C3A-F613-4934-8A1B-46D9D9FA8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08" y="136187"/>
            <a:ext cx="8748058" cy="42865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E12FB-3F0C-4AE9-BFCB-151544467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FFFFFF"/>
                </a:solidFill>
              </a:rPr>
              <a:t>Constituants d’un projet </a:t>
            </a:r>
            <a:r>
              <a:rPr lang="fr-CA" sz="4800" dirty="0" err="1">
                <a:solidFill>
                  <a:srgbClr val="FFFFFF"/>
                </a:solidFill>
              </a:rPr>
              <a:t>ReliS</a:t>
            </a:r>
            <a:endParaRPr lang="fr-CA" sz="48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36CED2-765E-4F4B-9705-43555B65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B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99BEBB-F7AB-42A1-9522-1787EA046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fr-CA" sz="4400" dirty="0">
                <a:solidFill>
                  <a:srgbClr val="FFFFFF"/>
                </a:solidFill>
              </a:rPr>
              <a:t>Un projet </a:t>
            </a:r>
            <a:r>
              <a:rPr lang="fr-CA" sz="4400" dirty="0" err="1">
                <a:solidFill>
                  <a:srgbClr val="FFFFFF"/>
                </a:solidFill>
              </a:rPr>
              <a:t>ReliS</a:t>
            </a:r>
            <a:endParaRPr lang="fr-CA" sz="4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45E33C4-45C1-4FD7-A0F6-361B27B6C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37" y="1167319"/>
            <a:ext cx="7333774" cy="445526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45AA9F-CFBE-496B-9633-B730AF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2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8BCFCD93-897C-441F-B4CA-7318BAA9E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50" y="176508"/>
            <a:ext cx="7042825" cy="42609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CBC155-D65F-48A8-AC1D-222C5503D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FFFFFF"/>
                </a:solidFill>
              </a:rPr>
              <a:t>Une phase du screening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2E668B-D3F8-4C62-93F8-F437311A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BD6E34-0AD2-4E1A-AA07-F5E75A873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fr-CA" sz="3800"/>
              <a:t>La classification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E24585-504E-4498-8143-59DD5107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9" y="1206253"/>
            <a:ext cx="7980556" cy="3910472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0FC30F-9586-475C-913D-912F47A6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F68359-DDE9-475A-91C1-FE5295FF2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609579"/>
            <a:ext cx="10058400" cy="1127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Outils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développment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35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509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C4E3267-7E48-4A9E-8F25-9DBCC25C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864271"/>
            <a:ext cx="2939515" cy="2248728"/>
          </a:xfrm>
          <a:prstGeom prst="rect">
            <a:avLst/>
          </a:prstGeom>
        </p:spPr>
      </p:pic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F670FB8-BA34-4955-8EA8-3FC9C0ECA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59" y="2548844"/>
            <a:ext cx="2939514" cy="83786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04751A5-6A29-4E89-B988-6193B5FA0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60" y="4157446"/>
            <a:ext cx="2939514" cy="170327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BAD783EF-B891-4426-A9A1-9C842E45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7704" y="2108201"/>
            <a:ext cx="4235888" cy="1169568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la DSL: on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choisit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solution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textuelle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avec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xtext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q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q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658136-2EEB-4907-BD6F-42A0F3EB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14</a:t>
            </a:fld>
            <a:endParaRPr lang="en-US" sz="1050"/>
          </a:p>
        </p:txBody>
      </p:sp>
      <p:sp>
        <p:nvSpPr>
          <p:cNvPr id="39" name="Sous-titre 2">
            <a:extLst>
              <a:ext uri="{FF2B5EF4-FFF2-40B4-BE49-F238E27FC236}">
                <a16:creationId xmlns:a16="http://schemas.microsoft.com/office/drawing/2014/main" id="{4ABE2319-CE25-45F7-B0E6-E2F5A599EBC2}"/>
              </a:ext>
            </a:extLst>
          </p:cNvPr>
          <p:cNvSpPr txBox="1">
            <a:spLocks/>
          </p:cNvSpPr>
          <p:nvPr/>
        </p:nvSpPr>
        <p:spPr>
          <a:xfrm>
            <a:off x="7590622" y="3579474"/>
            <a:ext cx="3720134" cy="104617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transformation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rapport 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Xtend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q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Sous-titre 2">
            <a:extLst>
              <a:ext uri="{FF2B5EF4-FFF2-40B4-BE49-F238E27FC236}">
                <a16:creationId xmlns:a16="http://schemas.microsoft.com/office/drawing/2014/main" id="{EC1E0CFF-219A-4C76-A2C0-80EB953A691E}"/>
              </a:ext>
            </a:extLst>
          </p:cNvPr>
          <p:cNvSpPr txBox="1">
            <a:spLocks/>
          </p:cNvSpPr>
          <p:nvPr/>
        </p:nvSpPr>
        <p:spPr>
          <a:xfrm>
            <a:off x="7537704" y="4858633"/>
            <a:ext cx="4235888" cy="11695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Scripts web et base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php/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q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Char char="q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9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707D11CE-F123-4806-A825-475E8DDEC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761250C-D1EC-4EF2-B816-39D08BDA5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Partie </a:t>
            </a:r>
            <a:r>
              <a:rPr lang="fr-CA" dirty="0" err="1">
                <a:solidFill>
                  <a:srgbClr val="FFFFFF"/>
                </a:solidFill>
              </a:rPr>
              <a:t>Xtext</a:t>
            </a:r>
            <a:r>
              <a:rPr lang="fr-CA" dirty="0">
                <a:solidFill>
                  <a:srgbClr val="FFFFFF"/>
                </a:solidFill>
              </a:rPr>
              <a:t> et </a:t>
            </a:r>
            <a:r>
              <a:rPr lang="fr-CA" dirty="0" err="1">
                <a:solidFill>
                  <a:srgbClr val="FFFFFF"/>
                </a:solidFill>
              </a:rPr>
              <a:t>Xtend</a:t>
            </a:r>
            <a:endParaRPr lang="fr-CA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624FBF-F5FD-43E7-922A-24BB305A5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CA">
                <a:solidFill>
                  <a:srgbClr val="FFFFFF"/>
                </a:solidFill>
              </a:rPr>
              <a:t>La grammaire xtext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CA">
                <a:solidFill>
                  <a:srgbClr val="FFFFFF"/>
                </a:solidFill>
              </a:rPr>
              <a:t>Le générateur de code xtend</a:t>
            </a:r>
            <a:endParaRPr lang="fr-CA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75192F-032B-4239-95A5-A974BFC2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1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5EB7D4-6C23-41C8-A4B5-B8C2ADE33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66446"/>
            <a:ext cx="6646483" cy="4428054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E5E31C-E67B-4D2F-AB55-70462B9CD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FFFFFF"/>
                </a:solidFill>
              </a:rPr>
              <a:t>La grammaire </a:t>
            </a:r>
            <a:r>
              <a:rPr lang="fr-CA" sz="4800" dirty="0" err="1">
                <a:solidFill>
                  <a:srgbClr val="FFFFFF"/>
                </a:solidFill>
              </a:rPr>
              <a:t>Xtext</a:t>
            </a:r>
            <a:endParaRPr lang="fr-CA" sz="48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F0CF33-CD6F-47F4-A9ED-989FE5A2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1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A395E2-C4DD-4CF6-B6CA-557CDEED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37" y="267286"/>
            <a:ext cx="7573151" cy="39948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AA7957-3361-4930-948C-5DE49E59C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FFFFFF"/>
                </a:solidFill>
              </a:rPr>
              <a:t>Fichier </a:t>
            </a:r>
            <a:r>
              <a:rPr lang="fr-CA" sz="4800" dirty="0" err="1">
                <a:solidFill>
                  <a:srgbClr val="FFFFFF"/>
                </a:solidFill>
              </a:rPr>
              <a:t>ecore</a:t>
            </a:r>
            <a:r>
              <a:rPr lang="fr-CA" sz="4800" dirty="0">
                <a:solidFill>
                  <a:srgbClr val="FFFFFF"/>
                </a:solidFill>
              </a:rPr>
              <a:t> généré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168B9B-400E-4B8C-973F-8CC817CE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3A140A-5951-4CEC-A5DA-DA6B09295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fr-CA" sz="5400" dirty="0"/>
              <a:t>Le fichier </a:t>
            </a:r>
            <a:r>
              <a:rPr lang="fr-CA" sz="5400" dirty="0" err="1"/>
              <a:t>Xtend</a:t>
            </a:r>
            <a:endParaRPr lang="fr-CA" sz="5400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3B3E14-5BDD-4A46-916F-9304EEBA8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428242"/>
            <a:ext cx="7540282" cy="528564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CEEBA-A4CF-4B41-8982-45F8518E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F11A14-BB85-4EEF-A379-A2A7DAEB0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89C6-5F95-488D-B9F4-8F24E9741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Partie PHP/MySQL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DA0A39-27A9-43CD-A7F5-9EE4DC55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CA" dirty="0">
                <a:solidFill>
                  <a:srgbClr val="FFFFFF"/>
                </a:solidFill>
              </a:rPr>
              <a:t>La base de données </a:t>
            </a:r>
            <a:r>
              <a:rPr lang="fr-CA" dirty="0" err="1">
                <a:solidFill>
                  <a:srgbClr val="FFFFFF"/>
                </a:solidFill>
              </a:rPr>
              <a:t>mysql</a:t>
            </a:r>
            <a:endParaRPr lang="fr-CA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CA" dirty="0">
                <a:solidFill>
                  <a:srgbClr val="FFFFFF"/>
                </a:solidFill>
              </a:rPr>
              <a:t>Le code </a:t>
            </a:r>
            <a:r>
              <a:rPr lang="fr-CA" dirty="0" err="1">
                <a:solidFill>
                  <a:srgbClr val="FFFFFF"/>
                </a:solidFill>
              </a:rPr>
              <a:t>php</a:t>
            </a:r>
            <a:endParaRPr lang="fr-CA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3DF655-71AA-44E6-92C9-1C404BF9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A40279-6AA3-4821-8C6F-3FC21EB10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0265" y="164479"/>
            <a:ext cx="6253317" cy="1258355"/>
          </a:xfrm>
        </p:spPr>
        <p:txBody>
          <a:bodyPr>
            <a:normAutofit/>
          </a:bodyPr>
          <a:lstStyle/>
          <a:p>
            <a:r>
              <a:rPr lang="fr-CA" sz="7400" dirty="0"/>
              <a:t> 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7E6BBB-ADD0-48DF-9B7F-D17DCC8ED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133" y="1744593"/>
            <a:ext cx="6269347" cy="22399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Générer automatiquement des rapports de projets RELIS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Revues systématiques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Relis</a:t>
            </a:r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3C4E24D7-E60B-4EEA-8CBA-BA3E2F90C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24" r="4137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9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8B4758-F02F-4D6A-A10B-97EA6A64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2D3448-BC6A-4C65-9FCD-07D62FA3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20" y="0"/>
            <a:ext cx="8357907" cy="4471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B0A209-2E1B-4897-8CF0-0B0C79B2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FFFFFF"/>
                </a:solidFill>
              </a:rPr>
              <a:t>La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DF83E1-9851-456F-B3B6-9FFE5A1B1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CA" sz="1100">
                <a:solidFill>
                  <a:srgbClr val="FFFFFF"/>
                </a:solidFill>
              </a:rPr>
              <a:t>Soit on accède à l’application en production directement ou à travers une api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fr-CA" sz="1100">
                <a:solidFill>
                  <a:srgbClr val="FFFFFF"/>
                </a:solidFill>
              </a:rPr>
              <a:t>Soit on crée notre base de données pour simuler une connexion à relis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81A03D-8F45-4427-8F40-C1A3E405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EEBF0B-7481-4664-9DCC-70631F7BAE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451996" y="5669280"/>
            <a:ext cx="3267936" cy="886265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89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E1E09-DB35-4986-9C47-0BA390F7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8DFF6D-2FB1-4878-8C1C-46A46123C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Le code 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49AF0A-0E0C-4AC0-9EF2-8EA8CA8B7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dirty="0">
                <a:solidFill>
                  <a:srgbClr val="FFFFFF"/>
                </a:solidFill>
              </a:rPr>
              <a:t>Il est composé de 3 fichiers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dirty="0">
                <a:solidFill>
                  <a:srgbClr val="FFFFFF"/>
                </a:solidFill>
              </a:rPr>
              <a:t>Il est Orienté objet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B73E7D-4FFA-4C5F-8803-248EE380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F52B27-E8EE-4970-B506-669F8272D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fr-CA" sz="5000" dirty="0">
                <a:solidFill>
                  <a:srgbClr val="FFFFFF"/>
                </a:solidFill>
              </a:rPr>
              <a:t>Connexion à la base de données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0FC2E40-56A6-47E7-83B4-11F3F4F8A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78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3CB99-7D0B-4C10-9E1E-3687231F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00E74C-80F1-4529-A13A-767B5D0C2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1"/>
            <a:ext cx="3659246" cy="2566652"/>
          </a:xfrm>
        </p:spPr>
        <p:txBody>
          <a:bodyPr>
            <a:normAutofit/>
          </a:bodyPr>
          <a:lstStyle/>
          <a:p>
            <a:r>
              <a:rPr lang="fr-CA" sz="5000" dirty="0" err="1">
                <a:solidFill>
                  <a:schemeClr val="tx1"/>
                </a:solidFill>
              </a:rPr>
              <a:t>Séléction</a:t>
            </a:r>
            <a:r>
              <a:rPr lang="fr-CA" sz="5000" dirty="0">
                <a:solidFill>
                  <a:schemeClr val="tx1"/>
                </a:solidFill>
              </a:rPr>
              <a:t> et affichage des projets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E5D2EE-4F6B-4F85-AC49-0963CC55A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 r="-1" b="-1"/>
          <a:stretch/>
        </p:blipFill>
        <p:spPr>
          <a:xfrm>
            <a:off x="4635092" y="3305939"/>
            <a:ext cx="7556906" cy="338327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25E1531-E49B-4465-8E5E-F96768163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2" r="-2" b="27232"/>
          <a:stretch/>
        </p:blipFill>
        <p:spPr>
          <a:xfrm>
            <a:off x="4635097" y="14037"/>
            <a:ext cx="7556889" cy="338328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54F8E0-09A0-4661-8FD6-7A53C572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EB9426-FBDA-4A12-8B3B-FB482D15AA0F}"/>
              </a:ext>
            </a:extLst>
          </p:cNvPr>
          <p:cNvSpPr txBox="1"/>
          <p:nvPr/>
        </p:nvSpPr>
        <p:spPr>
          <a:xfrm>
            <a:off x="291548" y="5221357"/>
            <a:ext cx="2690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 ligne à l’adresse: </a:t>
            </a:r>
          </a:p>
          <a:p>
            <a:r>
              <a:rPr lang="fr-CA" u="sng" dirty="0">
                <a:solidFill>
                  <a:schemeClr val="accent1"/>
                </a:solidFill>
              </a:rPr>
              <a:t>https://relis-project.bensoilih.com/</a:t>
            </a:r>
          </a:p>
        </p:txBody>
      </p:sp>
    </p:spTree>
    <p:extLst>
      <p:ext uri="{BB962C8B-B14F-4D97-AF65-F5344CB8AC3E}">
        <p14:creationId xmlns:p14="http://schemas.microsoft.com/office/powerpoint/2010/main" val="296537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BA0B51-D549-4B03-992A-70DCD289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1"/>
            <a:ext cx="3659246" cy="2566652"/>
          </a:xfrm>
        </p:spPr>
        <p:txBody>
          <a:bodyPr>
            <a:normAutofit/>
          </a:bodyPr>
          <a:lstStyle/>
          <a:p>
            <a:r>
              <a:rPr lang="fr-CA" sz="5400" dirty="0">
                <a:solidFill>
                  <a:schemeClr val="tx1"/>
                </a:solidFill>
              </a:rPr>
              <a:t>Affichage du code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4C09C2-7350-43AA-9DE8-26A18B7D5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903"/>
          <a:stretch/>
        </p:blipFill>
        <p:spPr>
          <a:xfrm>
            <a:off x="4635092" y="3193380"/>
            <a:ext cx="7556906" cy="338327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278B97B-1469-48E4-A504-FB1D8748C7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9" r="4" b="23293"/>
          <a:stretch/>
        </p:blipFill>
        <p:spPr>
          <a:xfrm>
            <a:off x="4635097" y="28125"/>
            <a:ext cx="7556889" cy="338328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4EFC63-2006-4A27-B505-AEF2AEC2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192554-E336-40DB-AA36-E3339B7D3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rgbClr val="FFFFFF"/>
                </a:solidFill>
              </a:rPr>
              <a:t>Démonstration</a:t>
            </a:r>
            <a:br>
              <a:rPr lang="en-US" sz="9600" dirty="0">
                <a:solidFill>
                  <a:srgbClr val="FFFFFF"/>
                </a:solidFill>
              </a:rPr>
            </a:br>
            <a:endParaRPr lang="fr-CA" sz="96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CD9A0-BCF8-454A-A255-91404B65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E06D1-4791-4596-A3F7-F387AAC76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Conclusion et travaux </a:t>
            </a:r>
            <a:r>
              <a:rPr lang="en-US" sz="5000" dirty="0" err="1">
                <a:solidFill>
                  <a:srgbClr val="FFFFFF"/>
                </a:solidFill>
              </a:rPr>
              <a:t>souhaités</a:t>
            </a:r>
            <a:br>
              <a:rPr lang="en-US" sz="5000" dirty="0">
                <a:solidFill>
                  <a:srgbClr val="FFFFFF"/>
                </a:solidFill>
              </a:rPr>
            </a:br>
            <a:endParaRPr lang="fr-CA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830967-A6DE-40B8-97B3-84EEB8DDD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sz="1800" dirty="0">
                <a:solidFill>
                  <a:srgbClr val="FFFFFF"/>
                </a:solidFill>
              </a:rPr>
              <a:t>Trouver un moyen d’automatiser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sz="1800" dirty="0">
                <a:solidFill>
                  <a:srgbClr val="FFFFFF"/>
                </a:solidFill>
              </a:rPr>
              <a:t>Créer un éditeur de texte avec </a:t>
            </a:r>
            <a:r>
              <a:rPr lang="fr-CA" sz="1800" dirty="0" err="1">
                <a:solidFill>
                  <a:srgbClr val="FFFFFF"/>
                </a:solidFill>
              </a:rPr>
              <a:t>react</a:t>
            </a:r>
            <a:r>
              <a:rPr lang="fr-CA" sz="1800" dirty="0">
                <a:solidFill>
                  <a:srgbClr val="FFFFFF"/>
                </a:solidFill>
              </a:rPr>
              <a:t> pour l’affichage du code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>
            <a:extLst>
              <a:ext uri="{FF2B5EF4-FFF2-40B4-BE49-F238E27FC236}">
                <a16:creationId xmlns:a16="http://schemas.microsoft.com/office/drawing/2014/main" id="{819A8F4C-F560-433A-B694-1DEF99714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EBB160-D72B-45E4-85F5-16F6FD40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866E2-2833-4A6C-927F-B1EB158DA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fr-CA" sz="6200" dirty="0"/>
              <a:t>Merci de votre attention !!!</a:t>
            </a: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49791870-47C3-41A9-BA66-70F1220B2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5" r="16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7B7F2-59AC-4A36-A018-A307324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7270" y="6459785"/>
            <a:ext cx="5698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E00523-E316-40F7-AAEB-D6BFC0805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EFD83-5BDC-4D43-917F-AB7E4798E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2" r="19412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1D886302-171F-4498-8917-CACA16C07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74" y="2108201"/>
            <a:ext cx="6181726" cy="4112106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Contexte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problème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revues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systématiques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C’est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quoi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Relis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Démonstration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et travaux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souhaités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BE2430-1F53-4F65-9DA7-7CD8D38C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/>
              <a:pPr>
                <a:spcAft>
                  <a:spcPts val="600"/>
                </a:spcAft>
              </a:pPr>
              <a:t>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150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9D30A1-45B6-4D3B-897A-EA312DF1E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Contexte</a:t>
            </a:r>
            <a:r>
              <a:rPr lang="en-US" sz="4400" dirty="0">
                <a:solidFill>
                  <a:srgbClr val="FFFFFF"/>
                </a:solidFill>
              </a:rPr>
              <a:t> et </a:t>
            </a:r>
            <a:r>
              <a:rPr lang="en-US" sz="4400" dirty="0" err="1">
                <a:solidFill>
                  <a:srgbClr val="FFFFFF"/>
                </a:solidFill>
              </a:rPr>
              <a:t>problème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797A68-93D7-4A76-B956-55770513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Pourquoi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fait des revues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systématiques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Quel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lien avec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relis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Quel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but du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v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C2C9E-D5D5-4912-AB96-02621693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8B3CDE-CD9E-4527-860B-413F08FCC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Les revues </a:t>
            </a:r>
            <a:r>
              <a:rPr lang="en-US" sz="6000" dirty="0" err="1">
                <a:solidFill>
                  <a:schemeClr val="tx2"/>
                </a:solidFill>
              </a:rPr>
              <a:t>systématiques</a:t>
            </a:r>
            <a:br>
              <a:rPr lang="en-US" sz="6000" dirty="0">
                <a:solidFill>
                  <a:schemeClr val="tx2"/>
                </a:solidFill>
              </a:rPr>
            </a:br>
            <a:endParaRPr lang="fr-CA" sz="6000" dirty="0">
              <a:solidFill>
                <a:schemeClr val="tx2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D1D50F-5196-4010-A965-B78F8221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907" y="922830"/>
            <a:ext cx="3862951" cy="4969970"/>
          </a:xfrm>
        </p:spPr>
        <p:txBody>
          <a:bodyPr anchor="ctr"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Deux types de revues: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dirty="0">
                <a:solidFill>
                  <a:srgbClr val="FFFFFF"/>
                </a:solidFill>
              </a:rPr>
              <a:t> </a:t>
            </a:r>
            <a:r>
              <a:rPr lang="fr-CA" dirty="0" err="1">
                <a:solidFill>
                  <a:srgbClr val="FFFFFF"/>
                </a:solidFill>
              </a:rPr>
              <a:t>Systematic</a:t>
            </a:r>
            <a:r>
              <a:rPr lang="fr-CA" dirty="0">
                <a:solidFill>
                  <a:srgbClr val="FFFFFF"/>
                </a:solidFill>
              </a:rPr>
              <a:t> </a:t>
            </a:r>
            <a:r>
              <a:rPr lang="fr-CA" dirty="0" err="1">
                <a:solidFill>
                  <a:srgbClr val="FFFFFF"/>
                </a:solidFill>
              </a:rPr>
              <a:t>literature</a:t>
            </a:r>
            <a:r>
              <a:rPr lang="fr-CA" dirty="0">
                <a:solidFill>
                  <a:srgbClr val="FFFFFF"/>
                </a:solidFill>
              </a:rPr>
              <a:t> </a:t>
            </a:r>
            <a:r>
              <a:rPr lang="fr-CA" dirty="0" err="1">
                <a:solidFill>
                  <a:srgbClr val="FFFFFF"/>
                </a:solidFill>
              </a:rPr>
              <a:t>review</a:t>
            </a:r>
            <a:r>
              <a:rPr lang="fr-CA" dirty="0">
                <a:solidFill>
                  <a:srgbClr val="FFFFFF"/>
                </a:solidFill>
              </a:rPr>
              <a:t>(</a:t>
            </a:r>
            <a:r>
              <a:rPr lang="fr-CA" dirty="0" err="1">
                <a:solidFill>
                  <a:srgbClr val="FFFFFF"/>
                </a:solidFill>
              </a:rPr>
              <a:t>slr</a:t>
            </a:r>
            <a:r>
              <a:rPr lang="fr-CA" dirty="0">
                <a:solidFill>
                  <a:srgbClr val="FFFFFF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dirty="0" err="1">
                <a:solidFill>
                  <a:srgbClr val="FFFFFF"/>
                </a:solidFill>
              </a:rPr>
              <a:t>Systematic</a:t>
            </a:r>
            <a:r>
              <a:rPr lang="fr-CA" dirty="0">
                <a:solidFill>
                  <a:srgbClr val="FFFFFF"/>
                </a:solidFill>
              </a:rPr>
              <a:t> mapping </a:t>
            </a:r>
            <a:r>
              <a:rPr lang="fr-CA" dirty="0" err="1">
                <a:solidFill>
                  <a:srgbClr val="FFFFFF"/>
                </a:solidFill>
              </a:rPr>
              <a:t>study</a:t>
            </a:r>
            <a:r>
              <a:rPr lang="fr-CA" dirty="0">
                <a:solidFill>
                  <a:srgbClr val="FFFFFF"/>
                </a:solidFill>
              </a:rPr>
              <a:t>(sms)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370ADF-64F2-4EB4-8EE1-F29A723D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E45D0B-744F-4AF6-B3BA-A049D5FBD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étapes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création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d’une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revue</a:t>
            </a:r>
          </a:p>
        </p:txBody>
      </p:sp>
      <p:pic>
        <p:nvPicPr>
          <p:cNvPr id="6" name="Picture 5" descr="Une image contenant extérieur, lumière, eau, horloge&#10;&#10;Description générée automatiquement">
            <a:extLst>
              <a:ext uri="{FF2B5EF4-FFF2-40B4-BE49-F238E27FC236}">
                <a16:creationId xmlns:a16="http://schemas.microsoft.com/office/drawing/2014/main" id="{772A714D-3A87-4704-81D8-1176C6F6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" r="53703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1F624721-C2E7-4F4E-AA77-5179D8292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Trois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grandes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étapes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collection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screening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2D8E18-B636-4957-9A26-C4779AF4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0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7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53B8E-4467-47AB-913F-591007E7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C’est</a:t>
            </a:r>
            <a:r>
              <a:rPr lang="en-US" sz="4000" dirty="0">
                <a:solidFill>
                  <a:schemeClr val="tx1"/>
                </a:solidFill>
              </a:rPr>
              <a:t> quoi </a:t>
            </a:r>
            <a:r>
              <a:rPr lang="en-US" sz="4000" dirty="0" err="1">
                <a:solidFill>
                  <a:schemeClr val="tx1"/>
                </a:solidFill>
              </a:rPr>
              <a:t>Relis</a:t>
            </a:r>
            <a:r>
              <a:rPr lang="en-US" sz="4000" dirty="0">
                <a:solidFill>
                  <a:schemeClr val="tx1"/>
                </a:solidFill>
              </a:rPr>
              <a:t>?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1C255144-B9D6-4674-BA33-EC7B6D45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Ø"/>
            </a:pPr>
            <a:r>
              <a:rPr lang="en-US" sz="1800" dirty="0" err="1"/>
              <a:t>outil</a:t>
            </a:r>
            <a:r>
              <a:rPr lang="en-US" sz="1800" dirty="0"/>
              <a:t> pour la </a:t>
            </a:r>
            <a:r>
              <a:rPr lang="en-US" sz="1800" dirty="0" err="1"/>
              <a:t>réalisation</a:t>
            </a:r>
            <a:r>
              <a:rPr lang="en-US" sz="1800" dirty="0"/>
              <a:t> de revues </a:t>
            </a:r>
            <a:r>
              <a:rPr lang="en-US" sz="1800" dirty="0" err="1"/>
              <a:t>systématiques</a:t>
            </a:r>
            <a:r>
              <a:rPr lang="en-US" sz="1800" dirty="0"/>
              <a:t> de manière </a:t>
            </a:r>
            <a:r>
              <a:rPr lang="en-US" sz="1800" dirty="0" err="1"/>
              <a:t>itérative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Ø"/>
            </a:pPr>
            <a:r>
              <a:rPr lang="en-US" sz="1800" dirty="0" err="1"/>
              <a:t>Utilise</a:t>
            </a:r>
            <a:r>
              <a:rPr lang="en-US" sz="1800" dirty="0"/>
              <a:t> la MDD pour la </a:t>
            </a:r>
            <a:r>
              <a:rPr lang="en-US" sz="1800" dirty="0" err="1"/>
              <a:t>réalisation</a:t>
            </a:r>
            <a:r>
              <a:rPr lang="en-US" sz="1800" dirty="0"/>
              <a:t> de Revue </a:t>
            </a:r>
            <a:r>
              <a:rPr lang="en-US" sz="1800" dirty="0" err="1"/>
              <a:t>sytématique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Ø"/>
            </a:pPr>
            <a:r>
              <a:rPr lang="en-US" sz="1800" dirty="0"/>
              <a:t>Open source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Ø"/>
            </a:pPr>
            <a:r>
              <a:rPr lang="en-US" sz="1800" dirty="0" err="1"/>
              <a:t>Réalisé</a:t>
            </a:r>
            <a:r>
              <a:rPr lang="en-US" sz="1800" dirty="0"/>
              <a:t> par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B.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Bigendako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et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E.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Syriani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28" name="Image 27" descr="Une image contenant personne, homme, posant, souriant&#10;&#10;Description générée automatiquement">
            <a:extLst>
              <a:ext uri="{FF2B5EF4-FFF2-40B4-BE49-F238E27FC236}">
                <a16:creationId xmlns:a16="http://schemas.microsoft.com/office/drawing/2014/main" id="{37A1F3B6-D526-467D-942B-4855F124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69" y="643467"/>
            <a:ext cx="2624666" cy="2624666"/>
          </a:xfrm>
          <a:prstGeom prst="rect">
            <a:avLst/>
          </a:prstGeom>
        </p:spPr>
      </p:pic>
      <p:pic>
        <p:nvPicPr>
          <p:cNvPr id="26" name="Image 25" descr="Une image contenant homme, photo, personne, cravate&#10;&#10;Description générée automatiquement">
            <a:extLst>
              <a:ext uri="{FF2B5EF4-FFF2-40B4-BE49-F238E27FC236}">
                <a16:creationId xmlns:a16="http://schemas.microsoft.com/office/drawing/2014/main" id="{1B9781A9-336E-48EC-8938-9EADBD4A2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67" y="3600097"/>
            <a:ext cx="2657889" cy="262466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A7F1EB-C73A-407A-83FE-A90CAA38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BBB019-4772-4B06-9D1C-540861CB544A}"/>
              </a:ext>
            </a:extLst>
          </p:cNvPr>
          <p:cNvSpPr txBox="1"/>
          <p:nvPr/>
        </p:nvSpPr>
        <p:spPr>
          <a:xfrm>
            <a:off x="418408" y="5928693"/>
            <a:ext cx="44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 dirty="0"/>
              <a:t>Informations tirés du site officiel de </a:t>
            </a:r>
            <a:r>
              <a:rPr lang="fr-CA" dirty="0" err="1"/>
              <a:t>ReliS</a:t>
            </a:r>
            <a:r>
              <a:rPr lang="fr-CA" dirty="0"/>
              <a:t>: </a:t>
            </a:r>
            <a:r>
              <a:rPr lang="fr-CA" u="sng" dirty="0">
                <a:solidFill>
                  <a:schemeClr val="accent2">
                    <a:lumMod val="75000"/>
                  </a:schemeClr>
                </a:solidFill>
              </a:rPr>
              <a:t>http://relis.iro.umontreal.ca/</a:t>
            </a:r>
          </a:p>
        </p:txBody>
      </p:sp>
    </p:spTree>
    <p:extLst>
      <p:ext uri="{BB962C8B-B14F-4D97-AF65-F5344CB8AC3E}">
        <p14:creationId xmlns:p14="http://schemas.microsoft.com/office/powerpoint/2010/main" val="187778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BFF8F-485E-4AA0-8917-E999FA890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A9647B-1200-45EE-BFF5-643D45E8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8886315-707A-4F1F-99B9-5FB98E317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" b="2366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24702B-3D25-46C3-8F7F-ED2B13396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FFFFFF"/>
                </a:solidFill>
              </a:rPr>
              <a:t>Vue d’ensemble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B63711-3D97-4556-A9BC-43E73EDA5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fr-CA" sz="1500" dirty="0">
                <a:solidFill>
                  <a:srgbClr val="FFFFFF"/>
                </a:solidFill>
              </a:rPr>
              <a:t>Schéma réalisé par professeur Eugene </a:t>
            </a:r>
            <a:r>
              <a:rPr lang="fr-CA" sz="1500" dirty="0" err="1">
                <a:solidFill>
                  <a:srgbClr val="FFFFFF"/>
                </a:solidFill>
              </a:rPr>
              <a:t>syriani</a:t>
            </a:r>
            <a:endParaRPr lang="fr-CA" sz="15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D80FA8-00AB-44A3-956B-0B0DCE0C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380</Words>
  <Application>Microsoft Office PowerPoint</Application>
  <PresentationFormat>Grand écran</PresentationFormat>
  <Paragraphs>98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Bookman Old Style</vt:lpstr>
      <vt:lpstr>Calibri</vt:lpstr>
      <vt:lpstr>Franklin Gothic Book</vt:lpstr>
      <vt:lpstr>Wingdings</vt:lpstr>
      <vt:lpstr>RetrospectVTI</vt:lpstr>
      <vt:lpstr>Génération automatique de rapports de projets ReliS</vt:lpstr>
      <vt:lpstr> Introduction</vt:lpstr>
      <vt:lpstr>Plan</vt:lpstr>
      <vt:lpstr>Contexte et problème </vt:lpstr>
      <vt:lpstr>Les revues systématiques </vt:lpstr>
      <vt:lpstr>Les étapes de la création d’une revue</vt:lpstr>
      <vt:lpstr>C’est quoi Relis? </vt:lpstr>
      <vt:lpstr>Solution </vt:lpstr>
      <vt:lpstr>Vue d’ensemble</vt:lpstr>
      <vt:lpstr>Constituants d’un projet ReliS</vt:lpstr>
      <vt:lpstr>Un projet ReliS</vt:lpstr>
      <vt:lpstr>Une phase du screening</vt:lpstr>
      <vt:lpstr>La classification</vt:lpstr>
      <vt:lpstr>Outils de développment</vt:lpstr>
      <vt:lpstr>Partie Xtext et Xtend</vt:lpstr>
      <vt:lpstr>La grammaire Xtext</vt:lpstr>
      <vt:lpstr>Fichier ecore généré</vt:lpstr>
      <vt:lpstr>Le fichier Xtend</vt:lpstr>
      <vt:lpstr>Partie PHP/MySQL</vt:lpstr>
      <vt:lpstr>La base de données</vt:lpstr>
      <vt:lpstr>Le code PHP</vt:lpstr>
      <vt:lpstr>Connexion à la base de données</vt:lpstr>
      <vt:lpstr>Séléction et affichage des projets</vt:lpstr>
      <vt:lpstr>Affichage du code</vt:lpstr>
      <vt:lpstr>Démonstration </vt:lpstr>
      <vt:lpstr>Conclusion et travaux souhaités </vt:lpstr>
      <vt:lpstr>Merci de votre attention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Génération automatique de rapports de projets ReliS</dc:title>
  <dc:creator>s.bensoilih@gmail.com</dc:creator>
  <cp:lastModifiedBy>s.bensoilih@gmail.com</cp:lastModifiedBy>
  <cp:revision>2</cp:revision>
  <dcterms:created xsi:type="dcterms:W3CDTF">2020-12-10T04:50:53Z</dcterms:created>
  <dcterms:modified xsi:type="dcterms:W3CDTF">2020-12-10T05:19:13Z</dcterms:modified>
</cp:coreProperties>
</file>