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7" r:id="rId5"/>
    <p:sldId id="262" r:id="rId6"/>
    <p:sldId id="263" r:id="rId7"/>
    <p:sldId id="269" r:id="rId8"/>
    <p:sldId id="271" r:id="rId9"/>
    <p:sldId id="272" r:id="rId10"/>
    <p:sldId id="264" r:id="rId11"/>
    <p:sldId id="273" r:id="rId12"/>
    <p:sldId id="274" r:id="rId13"/>
    <p:sldId id="275" r:id="rId14"/>
    <p:sldId id="277" r:id="rId15"/>
    <p:sldId id="276" r:id="rId16"/>
    <p:sldId id="265" r:id="rId17"/>
    <p:sldId id="278" r:id="rId18"/>
    <p:sldId id="268" r:id="rId19"/>
    <p:sldId id="281" r:id="rId20"/>
    <p:sldId id="282" r:id="rId21"/>
    <p:sldId id="279" r:id="rId22"/>
    <p:sldId id="280" r:id="rId23"/>
    <p:sldId id="270" r:id="rId24"/>
    <p:sldId id="266" r:id="rId25"/>
    <p:sldId id="284" r:id="rId26"/>
    <p:sldId id="283" r:id="rId27"/>
    <p:sldId id="285" r:id="rId28"/>
    <p:sldId id="28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0F0E8"/>
    <a:srgbClr val="EAEBE3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5D34A-5E71-4C58-BFAB-9858A7032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027D40-2E71-442C-A426-5D067028D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7A979-3B6E-48CD-A65B-11923CE0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A7B09-518E-4533-97E7-AA6236C2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837AC-40FE-46B4-BB40-7E3D8734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8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EB468-233B-4786-A111-B6F202D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6AB8F1-E30F-4406-BC70-788F428D8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95C49-C8A1-4268-9868-B8F2EDFA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808F1-2E0F-4366-813C-B86ED3F6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A3273-D3B1-46BD-9E87-7F9736D9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1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CD43F1-E6C6-4421-962E-C899357D5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3B0B4-83C0-4B0C-A88F-367625A4C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544B5-8EAA-4DC0-AD4B-D907C6C3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B057F-70FC-4636-B4DF-55E51F8A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45F98-86B2-4B4E-B885-3067254E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5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B2454-7DF5-47A1-8702-4D694111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5CA1D-1AA5-4CF9-8861-7BC3DC1B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07AB0-19F2-4102-818C-543E709F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F17B3-608A-4DC5-80E6-654AB34A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2F63B-EEB7-4DE7-A176-D8E42C2E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7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B69E0-C10E-4DCB-A9A8-8BD7A82E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10710-5453-4053-A3DB-9FD3A47F5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4830E-C8EC-4695-8530-31DFC1BB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44844-062B-4900-B9E9-8AA2BD5F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C7CE2-44F7-4794-8ED8-AE9D8044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8FCDD-0420-473E-90D0-EA4AB39C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F840E-A114-4F25-84CA-7564CA35A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0B446-0BF7-4653-96AF-002260DB5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51773-ED20-4AC1-A010-309071D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81DFD-297A-4645-AB4D-698E9E93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ADAB5-7516-4802-A316-A58B37C6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25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078CF-EE9F-48F7-9A4A-568F8616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3D735-86D3-4016-ABDD-C6FEDC753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7F80CD-D5C8-4E71-AA25-3D3E8413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11246A-AC00-4801-954D-C3A7C6EEA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C5C22C-BB51-4739-85EB-1C748C24A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4A75ED-C44E-4BF8-8C48-0CAC25C2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8B7142-BF1E-4C3F-A6A4-05F903CB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D2136-DBFF-465A-A97A-5C8E4064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3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29B37-1F93-4FE8-9752-09DE9009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DB4914-586A-467E-8D27-9D95AE37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3EC03F-5409-4A49-B20F-47F76612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44BFE-02F4-48E8-BD05-702CB595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E01A2C-E609-4E37-8A14-1FA908AE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4D6735-763D-4A3B-B844-337E5DCA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20744-9225-4B65-8C82-B881B9B1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52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80180-CF98-4EC5-8760-B34EFE6E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E670F-3DB5-4820-9D0D-32D3B1B58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11C0F-4574-40DF-AD17-ABD64FD64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E20E5-9A81-4A0E-BE0C-DA5EE518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D599A-14DF-4747-9681-2C65B39F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4F7A9-E724-4654-827E-5F93D7B1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7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65851-9100-4219-B8D0-5F2D0FC7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169AC6-56BB-411B-A76C-DF71C2749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BD4008-5F5E-4B7A-98B1-6622B3E2C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D9979-D4BD-4C5B-82BC-E0216DBA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76005-D911-4888-91CA-F4F0D73C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B69E1-4AD7-4513-A7D1-8FBDEDA8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A5E766-7623-4ECC-A3C3-894DE7BE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5A691-D7CE-45F1-9DBE-9DAFB9D6F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A0101-94B9-44B7-9053-FCE2994CE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D5FE5-0A58-4422-82DE-1803BF147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8EC32-56CB-4B3B-8AC1-5E2FEFAAA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4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lved.ac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E9BC1B0A-33C6-4B7F-B5CD-576333AF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2" y="2927524"/>
            <a:ext cx="11689976" cy="1002951"/>
          </a:xfrm>
        </p:spPr>
        <p:txBody>
          <a:bodyPr>
            <a:normAutofit/>
          </a:bodyPr>
          <a:lstStyle/>
          <a:p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EC)Basic 1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38A29F-4DAA-495A-9E08-8105E1716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306" y="4466217"/>
            <a:ext cx="4903694" cy="542365"/>
          </a:xfrm>
        </p:spPr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년도 학술부장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김선휘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1941546"/>
            <a:ext cx="8554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명령프롬프트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(CMD)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환경에 출력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(“Hello World!“);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저는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살이고 싶습니다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\n“, 20);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출력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5C503-6DC2-4CDB-AB4A-9DE6DE44CBA5}"/>
              </a:ext>
            </a:extLst>
          </p:cNvPr>
          <p:cNvSpPr txBox="1"/>
          <p:nvPr/>
        </p:nvSpPr>
        <p:spPr>
          <a:xfrm>
            <a:off x="730922" y="4604046"/>
            <a:ext cx="855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명령프롬프트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(CMD)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환경에서 입력을 받음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(“%d“, &amp;number);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4FBB4C-C621-4719-BE5E-EEECB36557D3}"/>
              </a:ext>
            </a:extLst>
          </p:cNvPr>
          <p:cNvSpPr txBox="1"/>
          <p:nvPr/>
        </p:nvSpPr>
        <p:spPr>
          <a:xfrm>
            <a:off x="301812" y="40102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입력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615576" y="5945113"/>
            <a:ext cx="5051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가장 많이 쓰여서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입출력이 아니고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CMD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환경에서 입출력을 하므로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입출력임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EF8557-AEB8-49D7-9002-B9CD1E45B93D}"/>
              </a:ext>
            </a:extLst>
          </p:cNvPr>
          <p:cNvSpPr txBox="1"/>
          <p:nvPr/>
        </p:nvSpPr>
        <p:spPr>
          <a:xfrm>
            <a:off x="6379882" y="5936495"/>
            <a:ext cx="505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</a:t>
            </a:r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랑 </a:t>
            </a: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</a:t>
            </a:r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</a:t>
            </a:r>
            <a:r>
              <a:rPr lang="ko-KR" altLang="en-US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뭐고</a:t>
            </a:r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앞에 </a:t>
            </a: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또 </a:t>
            </a:r>
            <a:r>
              <a:rPr lang="ko-KR" altLang="en-US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뭐에요</a:t>
            </a: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8895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1941546"/>
            <a:ext cx="8554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 : 10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진수 정수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%o : 8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진수 정수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%x, %X : 16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진수 정수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%f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%c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문자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%s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문자열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포맷 지정자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Format)</a:t>
            </a:r>
          </a:p>
        </p:txBody>
      </p:sp>
    </p:spTree>
    <p:extLst>
      <p:ext uri="{BB962C8B-B14F-4D97-AF65-F5344CB8AC3E}">
        <p14:creationId xmlns:p14="http://schemas.microsoft.com/office/powerpoint/2010/main" val="1616142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포맷 지정자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Format)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74071C-548C-4A33-B16C-E3A6E6AC0DBC}"/>
              </a:ext>
            </a:extLst>
          </p:cNvPr>
          <p:cNvSpPr txBox="1"/>
          <p:nvPr/>
        </p:nvSpPr>
        <p:spPr>
          <a:xfrm>
            <a:off x="30481" y="1853236"/>
            <a:ext cx="1216151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</a:t>
            </a:r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haebaragi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18;</a:t>
            </a:r>
          </a:p>
          <a:p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꼭 그렇게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다 가져가야만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%s,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색히들아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!\n”, “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속이 후련했냐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!”, </a:t>
            </a:r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haebaragi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</p:txBody>
      </p:sp>
      <p:sp>
        <p:nvSpPr>
          <p:cNvPr id="23" name="화살표: 위로 구부러짐 22">
            <a:extLst>
              <a:ext uri="{FF2B5EF4-FFF2-40B4-BE49-F238E27FC236}">
                <a16:creationId xmlns:a16="http://schemas.microsoft.com/office/drawing/2014/main" id="{2361508A-DAB5-4B28-9D73-D4E6099BD4AB}"/>
              </a:ext>
            </a:extLst>
          </p:cNvPr>
          <p:cNvSpPr/>
          <p:nvPr/>
        </p:nvSpPr>
        <p:spPr>
          <a:xfrm flipH="1">
            <a:off x="4796850" y="2726704"/>
            <a:ext cx="4705737" cy="71717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위로 구부러짐 23">
            <a:extLst>
              <a:ext uri="{FF2B5EF4-FFF2-40B4-BE49-F238E27FC236}">
                <a16:creationId xmlns:a16="http://schemas.microsoft.com/office/drawing/2014/main" id="{F68DF028-02CD-4107-9329-33D7BACAFCEC}"/>
              </a:ext>
            </a:extLst>
          </p:cNvPr>
          <p:cNvSpPr/>
          <p:nvPr/>
        </p:nvSpPr>
        <p:spPr>
          <a:xfrm flipH="1">
            <a:off x="5843194" y="2726704"/>
            <a:ext cx="5533017" cy="717176"/>
          </a:xfrm>
          <a:prstGeom prst="curvedUp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D079C6-8436-4A30-9223-0FB4EB792436}"/>
              </a:ext>
            </a:extLst>
          </p:cNvPr>
          <p:cNvSpPr txBox="1"/>
          <p:nvPr/>
        </p:nvSpPr>
        <p:spPr>
          <a:xfrm>
            <a:off x="124583" y="3728836"/>
            <a:ext cx="36316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number;</a:t>
            </a:r>
          </a:p>
          <a:p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(“%d“, &amp;number);</a:t>
            </a:r>
          </a:p>
        </p:txBody>
      </p:sp>
      <p:sp>
        <p:nvSpPr>
          <p:cNvPr id="30" name="화살표: 위로 구부러짐 29">
            <a:extLst>
              <a:ext uri="{FF2B5EF4-FFF2-40B4-BE49-F238E27FC236}">
                <a16:creationId xmlns:a16="http://schemas.microsoft.com/office/drawing/2014/main" id="{207F6816-4972-4042-9280-E856E9D5F6D6}"/>
              </a:ext>
            </a:extLst>
          </p:cNvPr>
          <p:cNvSpPr/>
          <p:nvPr/>
        </p:nvSpPr>
        <p:spPr>
          <a:xfrm flipH="1">
            <a:off x="1288200" y="4559833"/>
            <a:ext cx="1389529" cy="461665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93DDEF-53C3-4D58-93AE-B50744928E93}"/>
              </a:ext>
            </a:extLst>
          </p:cNvPr>
          <p:cNvSpPr txBox="1"/>
          <p:nvPr/>
        </p:nvSpPr>
        <p:spPr>
          <a:xfrm>
            <a:off x="373258" y="5206164"/>
            <a:ext cx="505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입력을 받을 때는 변수 앞에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</a:t>
            </a:r>
            <a:r>
              <a:rPr lang="ko-KR" altLang="en-US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붙여줘야함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70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1941546"/>
            <a:ext cx="8554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 :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줄바꿈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개행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\t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탭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\’ : ‘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\” : “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출력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\\ : \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이스케이프 시퀀스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(Escape Sequence)</a:t>
            </a:r>
          </a:p>
        </p:txBody>
      </p:sp>
    </p:spTree>
    <p:extLst>
      <p:ext uri="{BB962C8B-B14F-4D97-AF65-F5344CB8AC3E}">
        <p14:creationId xmlns:p14="http://schemas.microsoft.com/office/powerpoint/2010/main" val="2989810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이스케이프 시퀀스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(Escape Sequence)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2EB1F-7786-41A2-BC90-AB2A7F4E0008}"/>
              </a:ext>
            </a:extLst>
          </p:cNvPr>
          <p:cNvSpPr txBox="1"/>
          <p:nvPr/>
        </p:nvSpPr>
        <p:spPr>
          <a:xfrm>
            <a:off x="415963" y="1813533"/>
            <a:ext cx="370780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동해물과 백두산이</a:t>
            </a:r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마르고 닳도록</a:t>
            </a:r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하느님이 보우하사</a:t>
            </a:r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우리나라 만세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07765-AD4A-4597-8774-D6A61C19AE2C}"/>
              </a:ext>
            </a:extLst>
          </p:cNvPr>
          <p:cNvSpPr txBox="1"/>
          <p:nvPr/>
        </p:nvSpPr>
        <p:spPr>
          <a:xfrm>
            <a:off x="415963" y="3265279"/>
            <a:ext cx="72387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동해물과 </a:t>
            </a:r>
            <a:r>
              <a:rPr lang="ko-KR" alt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백두산이마르고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닳도록하느님이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보우하사우리나라만세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C0198C-CF11-4DCB-8E66-56BC6E83AEF3}"/>
              </a:ext>
            </a:extLst>
          </p:cNvPr>
          <p:cNvSpPr txBox="1"/>
          <p:nvPr/>
        </p:nvSpPr>
        <p:spPr>
          <a:xfrm>
            <a:off x="415963" y="4335480"/>
            <a:ext cx="370780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동해물과 백두산이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</a:t>
            </a: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마르고 닳도록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</a:t>
            </a: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하느님이 보우하사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</a:t>
            </a: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우리나라 만세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51D2B-BA76-4669-9B16-789F6C745A68}"/>
              </a:ext>
            </a:extLst>
          </p:cNvPr>
          <p:cNvSpPr txBox="1"/>
          <p:nvPr/>
        </p:nvSpPr>
        <p:spPr>
          <a:xfrm>
            <a:off x="4537336" y="4335480"/>
            <a:ext cx="723870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동해물과 백두산이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마르고 닳도록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하느님이 보우하사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우리나라만세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080D6-B5CE-4BBD-9E3D-479FEE4E5A26}"/>
              </a:ext>
            </a:extLst>
          </p:cNvPr>
          <p:cNvSpPr txBox="1"/>
          <p:nvPr/>
        </p:nvSpPr>
        <p:spPr>
          <a:xfrm>
            <a:off x="7088094" y="3366894"/>
            <a:ext cx="411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3318668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이스케이프 시퀀스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(Escape Sequence)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2EB1F-7786-41A2-BC90-AB2A7F4E0008}"/>
              </a:ext>
            </a:extLst>
          </p:cNvPr>
          <p:cNvSpPr txBox="1"/>
          <p:nvPr/>
        </p:nvSpPr>
        <p:spPr>
          <a:xfrm>
            <a:off x="415963" y="1813533"/>
            <a:ext cx="966036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 친구는 이렇게 말했습니다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“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너 이렇게 살면 진짜 뒤진다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라고 말이죠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07765-AD4A-4597-8774-D6A61C19AE2C}"/>
              </a:ext>
            </a:extLst>
          </p:cNvPr>
          <p:cNvSpPr txBox="1"/>
          <p:nvPr/>
        </p:nvSpPr>
        <p:spPr>
          <a:xfrm>
            <a:off x="7140687" y="2375975"/>
            <a:ext cx="505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에러발생</a:t>
            </a: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큰 따옴표가 중복됨</a:t>
            </a:r>
            <a:endParaRPr lang="en-US" altLang="ko-KR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C0198C-CF11-4DCB-8E66-56BC6E83AEF3}"/>
              </a:ext>
            </a:extLst>
          </p:cNvPr>
          <p:cNvSpPr txBox="1"/>
          <p:nvPr/>
        </p:nvSpPr>
        <p:spPr>
          <a:xfrm>
            <a:off x="415963" y="4335480"/>
            <a:ext cx="977690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 친구는 이렇게 말했습니다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\“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너 이렇게 살면 진짜 뒤진다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\“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라고 말이죠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“);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1791CF-55FC-402A-B6FE-8CFC3E333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11"/>
          <a:stretch/>
        </p:blipFill>
        <p:spPr bwMode="auto">
          <a:xfrm>
            <a:off x="4802963" y="2375975"/>
            <a:ext cx="2218195" cy="165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7CE72EE-FED4-4AC4-B57C-768140C9BF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" t="50428" r="-1078" b="683"/>
          <a:stretch/>
        </p:blipFill>
        <p:spPr bwMode="auto">
          <a:xfrm>
            <a:off x="4733421" y="4888119"/>
            <a:ext cx="2357278" cy="175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E61786-54AC-4880-8CC5-AC2AEFE12473}"/>
              </a:ext>
            </a:extLst>
          </p:cNvPr>
          <p:cNvSpPr txBox="1"/>
          <p:nvPr/>
        </p:nvSpPr>
        <p:spPr>
          <a:xfrm>
            <a:off x="7218056" y="4958998"/>
            <a:ext cx="505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해결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6544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30AC573F-9131-424E-ADC3-7EE5D294B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AD90F14-1C27-46D2-B733-4C37D8270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80762"/>
              </p:ext>
            </p:extLst>
          </p:nvPr>
        </p:nvGraphicFramePr>
        <p:xfrm>
          <a:off x="301812" y="1617257"/>
          <a:ext cx="10618396" cy="46172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4866">
                  <a:extLst>
                    <a:ext uri="{9D8B030D-6E8A-4147-A177-3AD203B41FA5}">
                      <a16:colId xmlns:a16="http://schemas.microsoft.com/office/drawing/2014/main" val="669375267"/>
                    </a:ext>
                  </a:extLst>
                </a:gridCol>
                <a:gridCol w="1054498">
                  <a:extLst>
                    <a:ext uri="{9D8B030D-6E8A-4147-A177-3AD203B41FA5}">
                      <a16:colId xmlns:a16="http://schemas.microsoft.com/office/drawing/2014/main" val="14955593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25648769"/>
                    </a:ext>
                  </a:extLst>
                </a:gridCol>
                <a:gridCol w="2411506">
                  <a:extLst>
                    <a:ext uri="{9D8B030D-6E8A-4147-A177-3AD203B41FA5}">
                      <a16:colId xmlns:a16="http://schemas.microsoft.com/office/drawing/2014/main" val="972479348"/>
                    </a:ext>
                  </a:extLst>
                </a:gridCol>
                <a:gridCol w="1129553">
                  <a:extLst>
                    <a:ext uri="{9D8B030D-6E8A-4147-A177-3AD203B41FA5}">
                      <a16:colId xmlns:a16="http://schemas.microsoft.com/office/drawing/2014/main" val="1973461204"/>
                    </a:ext>
                  </a:extLst>
                </a:gridCol>
                <a:gridCol w="2699573">
                  <a:extLst>
                    <a:ext uri="{9D8B030D-6E8A-4147-A177-3AD203B41FA5}">
                      <a16:colId xmlns:a16="http://schemas.microsoft.com/office/drawing/2014/main" val="2160464915"/>
                    </a:ext>
                  </a:extLst>
                </a:gridCol>
              </a:tblGrid>
              <a:tr h="24505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자료형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바이트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89040"/>
                  </a:ext>
                </a:extLst>
              </a:tr>
              <a:tr h="409950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정수형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/>
                        <a:t>부호있음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char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작은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-128~127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551245"/>
                  </a:ext>
                </a:extLst>
              </a:tr>
              <a:tr h="4099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short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살짝 작은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-32768~32767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3841"/>
                  </a:ext>
                </a:extLst>
              </a:tr>
              <a:tr h="4099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int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-2147483648~2147483647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397302"/>
                  </a:ext>
                </a:extLst>
              </a:tr>
              <a:tr h="4099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long 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큰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2147483648~2147483647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75254"/>
                  </a:ext>
                </a:extLst>
              </a:tr>
              <a:tr h="409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long long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매우 큰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8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-9223372036854775808</a:t>
                      </a:r>
                    </a:p>
                    <a:p>
                      <a:pPr algn="ctr" latinLnBrk="1"/>
                      <a:r>
                        <a:rPr lang="en-US" altLang="ko-KR" sz="1600"/>
                        <a:t>~9223372036854775807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48790"/>
                  </a:ext>
                </a:extLst>
              </a:tr>
              <a:tr h="409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양수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unsigned char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양의 작은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0~255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67413"/>
                  </a:ext>
                </a:extLst>
              </a:tr>
              <a:tr h="4099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unsigned short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양의 살짝 작은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0~65536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55853"/>
                  </a:ext>
                </a:extLst>
              </a:tr>
              <a:tr h="4099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unsigned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양의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0~4294967295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065428"/>
                  </a:ext>
                </a:extLst>
              </a:tr>
              <a:tr h="409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unsigned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양의 큰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0~4294967295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094186"/>
                  </a:ext>
                </a:extLst>
              </a:tr>
              <a:tr h="42327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unsigned long long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양의 매우 큰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8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0~18446744073709551615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484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366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30AC573F-9131-424E-ADC3-7EE5D294B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9B3C08E4-7261-4962-A44B-2C272854F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30153"/>
              </p:ext>
            </p:extLst>
          </p:nvPr>
        </p:nvGraphicFramePr>
        <p:xfrm>
          <a:off x="301812" y="1617257"/>
          <a:ext cx="10618396" cy="2255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88882">
                  <a:extLst>
                    <a:ext uri="{9D8B030D-6E8A-4147-A177-3AD203B41FA5}">
                      <a16:colId xmlns:a16="http://schemas.microsoft.com/office/drawing/2014/main" val="669375267"/>
                    </a:ext>
                  </a:extLst>
                </a:gridCol>
                <a:gridCol w="2188882">
                  <a:extLst>
                    <a:ext uri="{9D8B030D-6E8A-4147-A177-3AD203B41FA5}">
                      <a16:colId xmlns:a16="http://schemas.microsoft.com/office/drawing/2014/main" val="2768529867"/>
                    </a:ext>
                  </a:extLst>
                </a:gridCol>
                <a:gridCol w="2411506">
                  <a:extLst>
                    <a:ext uri="{9D8B030D-6E8A-4147-A177-3AD203B41FA5}">
                      <a16:colId xmlns:a16="http://schemas.microsoft.com/office/drawing/2014/main" val="972479348"/>
                    </a:ext>
                  </a:extLst>
                </a:gridCol>
                <a:gridCol w="1129553">
                  <a:extLst>
                    <a:ext uri="{9D8B030D-6E8A-4147-A177-3AD203B41FA5}">
                      <a16:colId xmlns:a16="http://schemas.microsoft.com/office/drawing/2014/main" val="1973461204"/>
                    </a:ext>
                  </a:extLst>
                </a:gridCol>
                <a:gridCol w="2699573">
                  <a:extLst>
                    <a:ext uri="{9D8B030D-6E8A-4147-A177-3AD203B41FA5}">
                      <a16:colId xmlns:a16="http://schemas.microsoft.com/office/drawing/2014/main" val="2160464915"/>
                    </a:ext>
                  </a:extLst>
                </a:gridCol>
              </a:tblGrid>
              <a:tr h="2450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자료형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바이트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89040"/>
                  </a:ext>
                </a:extLst>
              </a:tr>
              <a:tr h="24505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실수형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float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1.175494e-38</a:t>
                      </a:r>
                    </a:p>
                    <a:p>
                      <a:pPr algn="ctr"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~3.402823e+38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39440"/>
                  </a:ext>
                </a:extLst>
              </a:tr>
              <a:tr h="2450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double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정확한 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8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2.225074e-308</a:t>
                      </a:r>
                    </a:p>
                    <a:p>
                      <a:pPr algn="ctr"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~1.797693e+308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398322"/>
                  </a:ext>
                </a:extLst>
              </a:tr>
              <a:tr h="2450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long double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더 정확한 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8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2.225074e-308</a:t>
                      </a:r>
                    </a:p>
                    <a:p>
                      <a:r>
                        <a:rPr lang="en-US">
                          <a:effectLst/>
                        </a:rPr>
                        <a:t>~1.797693e+308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6932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032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2581FE6F-D101-44C7-84DD-2C5BD53BBA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F717E8-B3B3-4CA7-BEAA-257B8C4D0E1E}"/>
              </a:ext>
            </a:extLst>
          </p:cNvPr>
          <p:cNvSpPr txBox="1"/>
          <p:nvPr/>
        </p:nvSpPr>
        <p:spPr>
          <a:xfrm>
            <a:off x="730922" y="1941546"/>
            <a:ext cx="8554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덧셈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뺄셈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곱셈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나눗셈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나눗셈의 나머지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정수에서만 적용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B56D1-CC30-40C7-B84F-10A8AF37C179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산술 연산자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0011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산술연산자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2EB1F-7786-41A2-BC90-AB2A7F4E0008}"/>
              </a:ext>
            </a:extLst>
          </p:cNvPr>
          <p:cNvSpPr txBox="1"/>
          <p:nvPr/>
        </p:nvSpPr>
        <p:spPr>
          <a:xfrm>
            <a:off x="415963" y="1813533"/>
            <a:ext cx="377055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numA = 5;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numB = 2;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printf(“%d”, numA+numB);</a:t>
            </a:r>
          </a:p>
          <a:p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ABEFE8-1ACF-4249-A0FE-D01221D86A28}"/>
              </a:ext>
            </a:extLst>
          </p:cNvPr>
          <p:cNvSpPr txBox="1"/>
          <p:nvPr/>
        </p:nvSpPr>
        <p:spPr>
          <a:xfrm>
            <a:off x="415963" y="3976444"/>
            <a:ext cx="377055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numC = 12;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printf(“%d”, numC+5);</a:t>
            </a:r>
          </a:p>
          <a:p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06460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6C705ECA-EA17-4543-9533-E808722C9B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723A2D-7162-4409-9D36-089E691E0936}"/>
              </a:ext>
            </a:extLst>
          </p:cNvPr>
          <p:cNvSpPr txBox="1"/>
          <p:nvPr/>
        </p:nvSpPr>
        <p:spPr>
          <a:xfrm>
            <a:off x="609600" y="1392217"/>
            <a:ext cx="10474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오리엔테이션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</a:t>
            </a: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설치하기</a:t>
            </a:r>
            <a:endParaRPr lang="en-US" altLang="ko-KR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 world! </a:t>
            </a: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백준 사이트 소개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입출력 문제풀이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val="622063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산술연산자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2EB1F-7786-41A2-BC90-AB2A7F4E0008}"/>
              </a:ext>
            </a:extLst>
          </p:cNvPr>
          <p:cNvSpPr txBox="1"/>
          <p:nvPr/>
        </p:nvSpPr>
        <p:spPr>
          <a:xfrm>
            <a:off x="415963" y="1813533"/>
            <a:ext cx="377055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numA = 5;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numB = 2;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printf(“%d”, numA/numB);</a:t>
            </a:r>
          </a:p>
          <a:p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ABEFE8-1ACF-4249-A0FE-D01221D86A28}"/>
              </a:ext>
            </a:extLst>
          </p:cNvPr>
          <p:cNvSpPr txBox="1"/>
          <p:nvPr/>
        </p:nvSpPr>
        <p:spPr>
          <a:xfrm>
            <a:off x="415963" y="3976444"/>
            <a:ext cx="377055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numA = 5;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numB = 2;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printf(“%d”, numA%numB);</a:t>
            </a:r>
          </a:p>
          <a:p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80DAC7-7139-47B7-87D1-F52A78612056}"/>
              </a:ext>
            </a:extLst>
          </p:cNvPr>
          <p:cNvSpPr txBox="1"/>
          <p:nvPr/>
        </p:nvSpPr>
        <p:spPr>
          <a:xfrm>
            <a:off x="4685826" y="1809426"/>
            <a:ext cx="377055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numA = 5.0;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numB = 2.0;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printf(“%f”, numA/numB);</a:t>
            </a:r>
          </a:p>
          <a:p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</a:t>
            </a:r>
          </a:p>
        </p:txBody>
      </p:sp>
    </p:spTree>
    <p:extLst>
      <p:ext uri="{BB962C8B-B14F-4D97-AF65-F5344CB8AC3E}">
        <p14:creationId xmlns:p14="http://schemas.microsoft.com/office/powerpoint/2010/main" val="1161352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2581FE6F-D101-44C7-84DD-2C5BD53BBA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F717E8-B3B3-4CA7-BEAA-257B8C4D0E1E}"/>
              </a:ext>
            </a:extLst>
          </p:cNvPr>
          <p:cNvSpPr txBox="1"/>
          <p:nvPr/>
        </p:nvSpPr>
        <p:spPr>
          <a:xfrm>
            <a:off x="730922" y="1941546"/>
            <a:ext cx="8554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== b : a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같다</a:t>
            </a:r>
            <a:r>
              <a:rPr lang="en-US" altLang="ko-KR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ko-KR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대입 연산자인 </a:t>
            </a:r>
            <a:r>
              <a:rPr lang="en-US" altLang="ko-KR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ko-KR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구별</a:t>
            </a:r>
            <a:r>
              <a:rPr lang="en-US" altLang="ko-KR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 )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&gt; b : a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보다 크다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&gt;= b : a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보다 크거나 같다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&lt; b : a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보다 작다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&lt;= b : a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보다 작거나 크다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B56D1-CC30-40C7-B84F-10A8AF37C179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관계 연산자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8500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2581FE6F-D101-44C7-84DD-2C5BD53BBA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F717E8-B3B3-4CA7-BEAA-257B8C4D0E1E}"/>
              </a:ext>
            </a:extLst>
          </p:cNvPr>
          <p:cNvSpPr txBox="1"/>
          <p:nvPr/>
        </p:nvSpPr>
        <p:spPr>
          <a:xfrm>
            <a:off x="730922" y="1941546"/>
            <a:ext cx="8554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&amp;&amp;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모두 충족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||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둘 중 하나를 충족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반대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B56D1-CC30-40C7-B84F-10A8AF37C179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논리 연산자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4989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입출력 문제 풀이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B97781-C9A6-4A1D-AF9A-71573B0103F8}"/>
              </a:ext>
            </a:extLst>
          </p:cNvPr>
          <p:cNvSpPr txBox="1"/>
          <p:nvPr/>
        </p:nvSpPr>
        <p:spPr>
          <a:xfrm>
            <a:off x="2443642" y="1600025"/>
            <a:ext cx="77009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boj.kr/2588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boj.kr/10869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boj.kr/10430 </a:t>
            </a:r>
          </a:p>
        </p:txBody>
      </p:sp>
    </p:spTree>
    <p:extLst>
      <p:ext uri="{BB962C8B-B14F-4D97-AF65-F5344CB8AC3E}">
        <p14:creationId xmlns:p14="http://schemas.microsoft.com/office/powerpoint/2010/main" val="2387790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A4CC41-F4C6-4BBB-BED5-C25F7B263FDF}"/>
              </a:ext>
            </a:extLst>
          </p:cNvPr>
          <p:cNvSpPr txBox="1"/>
          <p:nvPr/>
        </p:nvSpPr>
        <p:spPr>
          <a:xfrm>
            <a:off x="730922" y="1941546"/>
            <a:ext cx="8554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수행내용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if(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수행내용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수행내용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3411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A4CC41-F4C6-4BBB-BED5-C25F7B263FDF}"/>
              </a:ext>
            </a:extLst>
          </p:cNvPr>
          <p:cNvSpPr txBox="1"/>
          <p:nvPr/>
        </p:nvSpPr>
        <p:spPr>
          <a:xfrm>
            <a:off x="730922" y="1941546"/>
            <a:ext cx="855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입력한 수가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배수인지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배수인지 알려주는 프로그램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D594C-B1B5-4E3F-9A71-ED5DC7DBEEB8}"/>
              </a:ext>
            </a:extLst>
          </p:cNvPr>
          <p:cNvSpPr txBox="1"/>
          <p:nvPr/>
        </p:nvSpPr>
        <p:spPr>
          <a:xfrm>
            <a:off x="730922" y="2457821"/>
            <a:ext cx="855472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scanf( “%d”, &amp;number );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 ( number % 2 == 0 ) &amp;&amp; ( number % 5 == 0 ) 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printf(“number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모두의 배수입니다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.\n”);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if( ( number % 2 == 0 ) 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printf(“number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배수입니다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.\n”);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if( ( number % 5 == 0 ) 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printf(“number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배수입니다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.\n”);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 “number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배수도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5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배수도 아닙니다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.\n”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3D2A5-2D2D-4EBD-B3F5-93E468B767F8}"/>
              </a:ext>
            </a:extLst>
          </p:cNvPr>
          <p:cNvSpPr txBox="1"/>
          <p:nvPr/>
        </p:nvSpPr>
        <p:spPr>
          <a:xfrm>
            <a:off x="7579958" y="6061480"/>
            <a:ext cx="5051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말고 그냥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 여러 개 쓰면 안돼요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6353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A4CC41-F4C6-4BBB-BED5-C25F7B263FDF}"/>
              </a:ext>
            </a:extLst>
          </p:cNvPr>
          <p:cNvSpPr txBox="1"/>
          <p:nvPr/>
        </p:nvSpPr>
        <p:spPr>
          <a:xfrm>
            <a:off x="730922" y="1941546"/>
            <a:ext cx="8554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switch(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case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수행내용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break;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case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: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수행내용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break...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...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default :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수행내용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break;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1642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A4CC41-F4C6-4BBB-BED5-C25F7B263FDF}"/>
              </a:ext>
            </a:extLst>
          </p:cNvPr>
          <p:cNvSpPr txBox="1"/>
          <p:nvPr/>
        </p:nvSpPr>
        <p:spPr>
          <a:xfrm>
            <a:off x="730922" y="1941546"/>
            <a:ext cx="958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1~7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숫자를 입력해주면 대응하는 요일을 알려주는 프로그램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D594C-B1B5-4E3F-9A71-ED5DC7DBEEB8}"/>
              </a:ext>
            </a:extLst>
          </p:cNvPr>
          <p:cNvSpPr txBox="1"/>
          <p:nvPr/>
        </p:nvSpPr>
        <p:spPr>
          <a:xfrm>
            <a:off x="730922" y="2457821"/>
            <a:ext cx="855472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scanf( “%d”, &amp;dayNumber );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switch( dayNumber 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case 1 :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 “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월요일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\n”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break;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case 2 :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 “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화요일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\n”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break;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...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default :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printf(“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숫자에 대응되는 요일이 없습니다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!\n”);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break;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B4500A-9E81-4018-A45E-64D52AB8C031}"/>
              </a:ext>
            </a:extLst>
          </p:cNvPr>
          <p:cNvSpPr txBox="1"/>
          <p:nvPr/>
        </p:nvSpPr>
        <p:spPr>
          <a:xfrm>
            <a:off x="7499275" y="6471907"/>
            <a:ext cx="5051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왜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마다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넣는거죠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37332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B97781-C9A6-4A1D-AF9A-71573B0103F8}"/>
              </a:ext>
            </a:extLst>
          </p:cNvPr>
          <p:cNvSpPr txBox="1"/>
          <p:nvPr/>
        </p:nvSpPr>
        <p:spPr>
          <a:xfrm>
            <a:off x="1209040" y="1600025"/>
            <a:ext cx="89355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백준 아이디 만들고 학술부장에게 알려주기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boj.kr/1330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boj.kr/2753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boj.kr/14681 </a:t>
            </a:r>
          </a:p>
        </p:txBody>
      </p:sp>
    </p:spTree>
    <p:extLst>
      <p:ext uri="{BB962C8B-B14F-4D97-AF65-F5344CB8AC3E}">
        <p14:creationId xmlns:p14="http://schemas.microsoft.com/office/powerpoint/2010/main" val="87472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5692FF39-5BFA-4330-A7F4-BF79F01322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오리엔테이션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F352144-8602-43B0-8B78-E497505E0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504" y="1496324"/>
            <a:ext cx="2059998" cy="3864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DFC9CB-D40A-4540-9DE9-227C5DA2E8C7}"/>
              </a:ext>
            </a:extLst>
          </p:cNvPr>
          <p:cNvSpPr txBox="1"/>
          <p:nvPr/>
        </p:nvSpPr>
        <p:spPr>
          <a:xfrm>
            <a:off x="4567382" y="1720552"/>
            <a:ext cx="64663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컴퓨터공학과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학번 김선휘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Endless Creation 27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2018. 1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학기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홍보부장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2020. EC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학술부장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Unity,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보안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069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오리엔테이션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DFC9CB-D40A-4540-9DE9-227C5DA2E8C7}"/>
              </a:ext>
            </a:extLst>
          </p:cNvPr>
          <p:cNvSpPr txBox="1"/>
          <p:nvPr/>
        </p:nvSpPr>
        <p:spPr>
          <a:xfrm>
            <a:off x="1158240" y="1720553"/>
            <a:ext cx="8554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OT,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입출력 문제풀이</a:t>
            </a:r>
            <a:b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문제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풀어오기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문제풀이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문제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풀어오기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문제풀이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 문제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풀어오기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파일입출력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204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5DA2B4E1-5BAF-4DD0-A777-85C6990B30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설치하기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4D702C-2CC9-4147-BF33-0764518708D3}"/>
              </a:ext>
            </a:extLst>
          </p:cNvPr>
          <p:cNvSpPr txBox="1"/>
          <p:nvPr/>
        </p:nvSpPr>
        <p:spPr>
          <a:xfrm>
            <a:off x="2443642" y="1600025"/>
            <a:ext cx="7700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https://visualstudio.microsoft.com/ko/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000058-B0DD-4DE0-9818-CE37AF3340BB}"/>
              </a:ext>
            </a:extLst>
          </p:cNvPr>
          <p:cNvSpPr txBox="1"/>
          <p:nvPr/>
        </p:nvSpPr>
        <p:spPr>
          <a:xfrm>
            <a:off x="1107440" y="2641226"/>
            <a:ext cx="10373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 링크에 접속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(Microsoft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공식 소프트웨어 사이트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Windows, macOS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 환경에 맞춰 설치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EC)Basic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기준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Visual Studio 2019 community )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진행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0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F9BBE667-02B5-429B-8267-9960DDE597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 World! 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BEA411-4D46-4415-825C-69E6E7F83C85}"/>
              </a:ext>
            </a:extLst>
          </p:cNvPr>
          <p:cNvSpPr txBox="1"/>
          <p:nvPr/>
        </p:nvSpPr>
        <p:spPr>
          <a:xfrm>
            <a:off x="2063016" y="2274551"/>
            <a:ext cx="8167568" cy="23083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</a:t>
            </a:r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stdio.h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(“Hello World!\n”);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790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백준 사이트 소개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59F6FB-0772-4664-80CF-6C83D56BB999}"/>
              </a:ext>
            </a:extLst>
          </p:cNvPr>
          <p:cNvSpPr txBox="1"/>
          <p:nvPr/>
        </p:nvSpPr>
        <p:spPr>
          <a:xfrm>
            <a:off x="2443642" y="1600025"/>
            <a:ext cx="7700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https://https://www.acmicpc.net/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3EAAA8-2BE6-4712-831F-A01A907DF001}"/>
              </a:ext>
            </a:extLst>
          </p:cNvPr>
          <p:cNvSpPr txBox="1"/>
          <p:nvPr/>
        </p:nvSpPr>
        <p:spPr>
          <a:xfrm>
            <a:off x="1107440" y="2641226"/>
            <a:ext cx="10373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국내 최대의 알고리즘 문제풀이 사이트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EC)Basic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백준 사이트의 기초적인 문제풀이와 함께 진행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https://solved.ac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사이트와 연동하여 랭크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티어를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(like LOL)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알 수 있음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015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1941546"/>
            <a:ext cx="8554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 변수이름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 변수이름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ko-KR" altLang="en-US" sz="2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변수값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예시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number = 10;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score;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 선언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2631140" y="3880538"/>
            <a:ext cx="74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처음 선언할 때 값을 지정해주지 않으면 </a:t>
            </a:r>
            <a:r>
              <a:rPr lang="ko-KR" altLang="en-US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쓰레기값이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들어감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622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 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A049DD7-01C6-4F6C-85BF-C9F8FE580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489" y="1543510"/>
            <a:ext cx="6313021" cy="483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3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1233</Words>
  <Application>Microsoft Office PowerPoint</Application>
  <PresentationFormat>와이드스크린</PresentationFormat>
  <Paragraphs>331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Wingdings</vt:lpstr>
      <vt:lpstr>Office 테마</vt:lpstr>
      <vt:lpstr>EC)Basic 1주 차</vt:lpstr>
      <vt:lpstr>목차</vt:lpstr>
      <vt:lpstr>오리엔테이션</vt:lpstr>
      <vt:lpstr>오리엔테이션</vt:lpstr>
      <vt:lpstr>Visual Studio 설치하기</vt:lpstr>
      <vt:lpstr>Hello World! 출력</vt:lpstr>
      <vt:lpstr>백준 사이트 소개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자료형</vt:lpstr>
      <vt:lpstr>자료형</vt:lpstr>
      <vt:lpstr>연산자</vt:lpstr>
      <vt:lpstr>표준 입출력</vt:lpstr>
      <vt:lpstr>표준 입출력</vt:lpstr>
      <vt:lpstr>연산자</vt:lpstr>
      <vt:lpstr>연산자</vt:lpstr>
      <vt:lpstr>입출력 문제 풀이</vt:lpstr>
      <vt:lpstr>조건문</vt:lpstr>
      <vt:lpstr>조건문</vt:lpstr>
      <vt:lpstr>조건문</vt:lpstr>
      <vt:lpstr>조건문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Endless Creation 2021 신입생 학술활동 계획서</dc:title>
  <dc:creator>김선휘</dc:creator>
  <cp:lastModifiedBy>김선휘</cp:lastModifiedBy>
  <cp:revision>44</cp:revision>
  <dcterms:created xsi:type="dcterms:W3CDTF">2021-02-16T06:05:02Z</dcterms:created>
  <dcterms:modified xsi:type="dcterms:W3CDTF">2021-03-05T06:12:39Z</dcterms:modified>
</cp:coreProperties>
</file>