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t>La Guerra del desarrollo de  Aplicaciones </a:t>
            </a:r>
            <a:r>
              <a:rPr lang="es-419"/>
              <a:t>móviles</a:t>
            </a:r>
            <a:endParaRPr/>
          </a:p>
        </p:txBody>
      </p:sp>
      <p:sp>
        <p:nvSpPr>
          <p:cNvPr id="65" name="Shape 65"/>
          <p:cNvSpPr txBox="1"/>
          <p:nvPr>
            <p:ph idx="1" type="subTitle"/>
          </p:nvPr>
        </p:nvSpPr>
        <p:spPr>
          <a:xfrm>
            <a:off x="4733350" y="4104648"/>
            <a:ext cx="4242600" cy="87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solidFill>
                  <a:srgbClr val="C9DAF8"/>
                </a:solidFill>
              </a:rPr>
              <a:t>Jason Cruz  TechTalk</a:t>
            </a:r>
            <a:endParaRPr>
              <a:solidFill>
                <a:srgbClr val="C9DAF8"/>
              </a:solidFill>
            </a:endParaRPr>
          </a:p>
          <a:p>
            <a:pPr indent="0" lvl="0" marL="0" rtl="0" algn="ctr">
              <a:spcBef>
                <a:spcPts val="0"/>
              </a:spcBef>
              <a:spcAft>
                <a:spcPts val="0"/>
              </a:spcAft>
              <a:buNone/>
            </a:pPr>
            <a:r>
              <a:t/>
            </a:r>
            <a:endParaRPr>
              <a:solidFill>
                <a:srgbClr val="C9DAF8"/>
              </a:solidFill>
            </a:endParaRPr>
          </a:p>
          <a:p>
            <a:pPr indent="0" lvl="0" marL="0" rtl="0" algn="r">
              <a:spcBef>
                <a:spcPts val="0"/>
              </a:spcBef>
              <a:spcAft>
                <a:spcPts val="0"/>
              </a:spcAft>
              <a:buNone/>
            </a:pPr>
            <a:r>
              <a:rPr lang="es-419">
                <a:solidFill>
                  <a:srgbClr val="C9DAF8"/>
                </a:solidFill>
              </a:rPr>
              <a:t>Página</a:t>
            </a:r>
            <a:r>
              <a:rPr lang="es-419">
                <a:solidFill>
                  <a:srgbClr val="C9DAF8"/>
                </a:solidFill>
              </a:rPr>
              <a:t> 1 de 200</a:t>
            </a:r>
            <a:endParaRPr>
              <a:solidFill>
                <a:srgbClr val="C9DAF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Características</a:t>
            </a:r>
            <a:endParaRPr/>
          </a:p>
        </p:txBody>
      </p:sp>
      <p:sp>
        <p:nvSpPr>
          <p:cNvPr id="125" name="Shape 125"/>
          <p:cNvSpPr txBox="1"/>
          <p:nvPr>
            <p:ph idx="1" type="body"/>
          </p:nvPr>
        </p:nvSpPr>
        <p:spPr>
          <a:xfrm>
            <a:off x="4644675" y="251975"/>
            <a:ext cx="4166400" cy="452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2400"/>
              <a:t>Accesible</a:t>
            </a:r>
            <a:endParaRPr sz="2400"/>
          </a:p>
          <a:p>
            <a:pPr indent="0" lvl="0" marL="0">
              <a:spcBef>
                <a:spcPts val="1600"/>
              </a:spcBef>
              <a:spcAft>
                <a:spcPts val="0"/>
              </a:spcAft>
              <a:buNone/>
            </a:pPr>
            <a:r>
              <a:rPr lang="es-419"/>
              <a:t>Dart es familiar para muchos desarrolladores, gracias a su orientación y sintaxis de objetos. </a:t>
            </a:r>
            <a:endParaRPr/>
          </a:p>
          <a:p>
            <a:pPr indent="0" lvl="0" marL="0">
              <a:spcBef>
                <a:spcPts val="1600"/>
              </a:spcBef>
              <a:spcAft>
                <a:spcPts val="0"/>
              </a:spcAft>
              <a:buNone/>
            </a:pPr>
            <a:r>
              <a:rPr lang="es-419"/>
              <a:t>Si ya conoce C ++, C # o Java.</a:t>
            </a:r>
            <a:endParaRPr/>
          </a:p>
          <a:p>
            <a:pPr indent="0" lvl="0" marL="0">
              <a:spcBef>
                <a:spcPts val="1600"/>
              </a:spcBef>
              <a:spcAft>
                <a:spcPts val="0"/>
              </a:spcAft>
              <a:buNone/>
            </a:pPr>
            <a:r>
              <a:rPr lang="es-419" sz="2400"/>
              <a:t>Reactivo</a:t>
            </a:r>
            <a:endParaRPr sz="2400"/>
          </a:p>
          <a:p>
            <a:pPr indent="0" lvl="0" marL="0">
              <a:spcBef>
                <a:spcPts val="1600"/>
              </a:spcBef>
              <a:spcAft>
                <a:spcPts val="0"/>
              </a:spcAft>
              <a:buNone/>
            </a:pPr>
            <a:r>
              <a:rPr lang="es-419"/>
              <a:t>Dart es muy adecuado para la programación reactiva. Con soporte para administrar objetos de corta duración, como widgets UI, a través de la asignación rápida de objetos de Dart y el recolector de basura generacional. </a:t>
            </a:r>
            <a:endParaRPr/>
          </a:p>
          <a:p>
            <a:pPr indent="0" lvl="0" marL="0">
              <a:spcBef>
                <a:spcPts val="1600"/>
              </a:spcBef>
              <a:spcAft>
                <a:spcPts val="0"/>
              </a:spcAft>
              <a:buNone/>
            </a:pPr>
            <a:r>
              <a:rPr lang="es-419"/>
              <a:t>Dart es compatible con la programación asincrónica a través de características de lenguaje y API.</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25" y="500925"/>
            <a:ext cx="3706500" cy="3807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419" sz="1400"/>
              <a:t>Es una herramienta open source. </a:t>
            </a:r>
            <a:endParaRPr sz="1400"/>
          </a:p>
          <a:p>
            <a:pPr indent="0" lvl="0" marL="0" algn="just">
              <a:spcBef>
                <a:spcPts val="0"/>
              </a:spcBef>
              <a:spcAft>
                <a:spcPts val="0"/>
              </a:spcAft>
              <a:buNone/>
            </a:pPr>
            <a:r>
              <a:t/>
            </a:r>
            <a:endParaRPr sz="1400"/>
          </a:p>
          <a:p>
            <a:pPr indent="0" lvl="0" marL="0" algn="just">
              <a:spcBef>
                <a:spcPts val="0"/>
              </a:spcBef>
              <a:spcAft>
                <a:spcPts val="0"/>
              </a:spcAft>
              <a:buNone/>
            </a:pPr>
            <a:r>
              <a:rPr lang="es-419" sz="1400"/>
              <a:t>Desarrollada por Google para poder construir aplicaciones que se puedan ejecutar en plataformas como Android o iOS, haciendo uso de un solo código base. </a:t>
            </a:r>
            <a:endParaRPr sz="1400"/>
          </a:p>
          <a:p>
            <a:pPr indent="0" lvl="0" marL="0" algn="just">
              <a:spcBef>
                <a:spcPts val="0"/>
              </a:spcBef>
              <a:spcAft>
                <a:spcPts val="0"/>
              </a:spcAft>
              <a:buNone/>
            </a:pPr>
            <a:r>
              <a:t/>
            </a:r>
            <a:endParaRPr sz="1400"/>
          </a:p>
          <a:p>
            <a:pPr indent="0" lvl="0" marL="0" algn="just">
              <a:spcBef>
                <a:spcPts val="0"/>
              </a:spcBef>
              <a:spcAft>
                <a:spcPts val="0"/>
              </a:spcAft>
              <a:buNone/>
            </a:pPr>
            <a:r>
              <a:rPr lang="es-419" sz="1400"/>
              <a:t>Se trata de una herramienta que se encuentra en una etapa temprana, pero que actualmente permite construir interfaces complejas, realizar peticiones de red e incluso trabajar con ficheros.</a:t>
            </a:r>
            <a:endParaRPr sz="1400"/>
          </a:p>
          <a:p>
            <a:pPr indent="0" lvl="0" marL="0" rtl="0">
              <a:spcBef>
                <a:spcPts val="0"/>
              </a:spcBef>
              <a:spcAft>
                <a:spcPts val="0"/>
              </a:spcAft>
              <a:buNone/>
            </a:pPr>
            <a:r>
              <a:t/>
            </a:r>
            <a:endParaRPr/>
          </a:p>
        </p:txBody>
      </p:sp>
      <p:sp>
        <p:nvSpPr>
          <p:cNvPr id="131" name="Shape 131"/>
          <p:cNvSpPr txBox="1"/>
          <p:nvPr>
            <p:ph idx="1" type="body"/>
          </p:nvPr>
        </p:nvSpPr>
        <p:spPr>
          <a:xfrm>
            <a:off x="4644675" y="2088900"/>
            <a:ext cx="4166400" cy="2510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Está construido en C y C++ y provee un motor de renderizado 2D, un framework funcional y reactivo inspirado en React y un amplio set de widgets de Material Design.</a:t>
            </a:r>
            <a:endParaRPr/>
          </a:p>
          <a:p>
            <a:pPr indent="0" lvl="0" marL="0" rtl="0">
              <a:spcBef>
                <a:spcPts val="1600"/>
              </a:spcBef>
              <a:spcAft>
                <a:spcPts val="1600"/>
              </a:spcAft>
              <a:buNone/>
            </a:pPr>
            <a:r>
              <a:rPr lang="es-419" sz="1800">
                <a:solidFill>
                  <a:srgbClr val="A61C00"/>
                </a:solidFill>
              </a:rPr>
              <a:t>NO</a:t>
            </a:r>
            <a:r>
              <a:rPr lang="es-419"/>
              <a:t> se ejecuta sobre un WebView ejecutando HTML, CSS y Javascript, solo se utiliza Dart como lenguaje de programación</a:t>
            </a:r>
            <a:endParaRPr/>
          </a:p>
        </p:txBody>
      </p:sp>
      <p:pic>
        <p:nvPicPr>
          <p:cNvPr id="132" name="Shape 132"/>
          <p:cNvPicPr preferRelativeResize="0"/>
          <p:nvPr/>
        </p:nvPicPr>
        <p:blipFill>
          <a:blip r:embed="rId3">
            <a:alphaModFix/>
          </a:blip>
          <a:stretch>
            <a:fillRect/>
          </a:stretch>
        </p:blipFill>
        <p:spPr>
          <a:xfrm>
            <a:off x="4353575" y="238537"/>
            <a:ext cx="4753524" cy="174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314562" y="495125"/>
            <a:ext cx="6514900" cy="415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25" y="500925"/>
            <a:ext cx="3706500" cy="383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a:t>
            </a:r>
            <a:r>
              <a:rPr lang="es-419"/>
              <a:t>Cómo</a:t>
            </a:r>
            <a:r>
              <a:rPr lang="es-419"/>
              <a:t> Funciona?</a:t>
            </a:r>
            <a:endParaRPr/>
          </a:p>
          <a:p>
            <a:pPr indent="0" lvl="0" marL="0">
              <a:spcBef>
                <a:spcPts val="0"/>
              </a:spcBef>
              <a:spcAft>
                <a:spcPts val="0"/>
              </a:spcAft>
              <a:buNone/>
            </a:pPr>
            <a:r>
              <a:t/>
            </a:r>
            <a:endParaRPr sz="1200"/>
          </a:p>
          <a:p>
            <a:pPr indent="0" lvl="0" marL="0">
              <a:spcBef>
                <a:spcPts val="0"/>
              </a:spcBef>
              <a:spcAft>
                <a:spcPts val="0"/>
              </a:spcAft>
              <a:buNone/>
            </a:pPr>
            <a:r>
              <a:rPr lang="es-419" sz="1200"/>
              <a:t>No ejecuta el código Dart directamente. </a:t>
            </a:r>
            <a:endParaRPr sz="1200"/>
          </a:p>
          <a:p>
            <a:pPr indent="0" lvl="0" marL="0">
              <a:spcBef>
                <a:spcPts val="0"/>
              </a:spcBef>
              <a:spcAft>
                <a:spcPts val="0"/>
              </a:spcAft>
              <a:buNone/>
            </a:pPr>
            <a:r>
              <a:t/>
            </a:r>
            <a:endParaRPr sz="1200"/>
          </a:p>
          <a:p>
            <a:pPr indent="0" lvl="0" marL="0">
              <a:spcBef>
                <a:spcPts val="0"/>
              </a:spcBef>
              <a:spcAft>
                <a:spcPts val="0"/>
              </a:spcAft>
              <a:buNone/>
            </a:pPr>
            <a:r>
              <a:rPr lang="es-419" sz="1200"/>
              <a:t>A la hora de compilar la aplicación en modo release este se compila a código nativo y, por lo tanto, se obtiene un mayor rendimiento y una mejor respuesta de la interfaz de usuario. </a:t>
            </a:r>
            <a:endParaRPr sz="1200"/>
          </a:p>
          <a:p>
            <a:pPr indent="0" lvl="0" marL="0">
              <a:spcBef>
                <a:spcPts val="0"/>
              </a:spcBef>
              <a:spcAft>
                <a:spcPts val="0"/>
              </a:spcAft>
              <a:buNone/>
            </a:pPr>
            <a:r>
              <a:t/>
            </a:r>
            <a:endParaRPr sz="1200"/>
          </a:p>
          <a:p>
            <a:pPr indent="0" lvl="0" marL="0">
              <a:spcBef>
                <a:spcPts val="0"/>
              </a:spcBef>
              <a:spcAft>
                <a:spcPts val="0"/>
              </a:spcAft>
              <a:buNone/>
            </a:pPr>
            <a:r>
              <a:rPr lang="es-419" sz="1200"/>
              <a:t>Durante las sesiones de debug para poder comprobar posibles errores en la fase de desarrollo, Flutter realiza varias comprobaciones, comprobaciones que pueden hacer que la performance de la aplicación se vea afectada y su comportamiento sea más lento.</a:t>
            </a:r>
            <a:endParaRPr sz="1200"/>
          </a:p>
        </p:txBody>
      </p:sp>
      <p:pic>
        <p:nvPicPr>
          <p:cNvPr id="143" name="Shape 143"/>
          <p:cNvPicPr preferRelativeResize="0"/>
          <p:nvPr/>
        </p:nvPicPr>
        <p:blipFill>
          <a:blip r:embed="rId3">
            <a:alphaModFix/>
          </a:blip>
          <a:stretch>
            <a:fillRect/>
          </a:stretch>
        </p:blipFill>
        <p:spPr>
          <a:xfrm>
            <a:off x="4409000" y="1137925"/>
            <a:ext cx="4637749" cy="240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25" y="593350"/>
            <a:ext cx="3706500" cy="30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Vamos al Ejemplo</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s-419"/>
              <a:t>Supongamos que yo lo hice.</a:t>
            </a:r>
            <a:endParaRPr/>
          </a:p>
          <a:p>
            <a:pPr indent="0" lvl="0" marL="0">
              <a:spcBef>
                <a:spcPts val="0"/>
              </a:spcBef>
              <a:spcAft>
                <a:spcPts val="0"/>
              </a:spcAft>
              <a:buNone/>
            </a:pPr>
            <a:r>
              <a:t/>
            </a:r>
            <a:endParaRPr/>
          </a:p>
        </p:txBody>
      </p:sp>
      <p:pic>
        <p:nvPicPr>
          <p:cNvPr id="149" name="Shape 149"/>
          <p:cNvPicPr preferRelativeResize="0"/>
          <p:nvPr/>
        </p:nvPicPr>
        <p:blipFill>
          <a:blip r:embed="rId3">
            <a:alphaModFix/>
          </a:blip>
          <a:stretch>
            <a:fillRect/>
          </a:stretch>
        </p:blipFill>
        <p:spPr>
          <a:xfrm>
            <a:off x="4830273" y="935837"/>
            <a:ext cx="4219675" cy="236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4846549" y="1396650"/>
            <a:ext cx="4219674" cy="2350201"/>
          </a:xfrm>
          <a:prstGeom prst="rect">
            <a:avLst/>
          </a:prstGeom>
          <a:noFill/>
          <a:ln>
            <a:noFill/>
          </a:ln>
        </p:spPr>
      </p:pic>
      <p:sp>
        <p:nvSpPr>
          <p:cNvPr id="155" name="Shape 155"/>
          <p:cNvSpPr txBox="1"/>
          <p:nvPr>
            <p:ph type="title"/>
          </p:nvPr>
        </p:nvSpPr>
        <p:spPr>
          <a:xfrm>
            <a:off x="319850" y="991600"/>
            <a:ext cx="3706500" cy="30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Supongamos….</a:t>
            </a:r>
            <a:endParaRPr/>
          </a:p>
          <a:p>
            <a:pPr indent="0" lvl="0" marL="0">
              <a:spcBef>
                <a:spcPts val="0"/>
              </a:spcBef>
              <a:spcAft>
                <a:spcPts val="0"/>
              </a:spcAft>
              <a:buNone/>
            </a:pPr>
            <a:r>
              <a:t/>
            </a:r>
            <a:endParaRPr/>
          </a:p>
          <a:p>
            <a:pPr indent="0" lvl="0" marL="0" rtl="0">
              <a:spcBef>
                <a:spcPts val="0"/>
              </a:spcBef>
              <a:spcAft>
                <a:spcPts val="0"/>
              </a:spcAft>
              <a:buNone/>
            </a:pPr>
            <a:r>
              <a:rPr lang="es-419"/>
              <a:t>porque lo baje de github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25" y="500925"/>
            <a:ext cx="3706500" cy="37014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s-419" sz="3600"/>
              <a:t>Gracias!!</a:t>
            </a:r>
            <a:endParaRPr sz="3600"/>
          </a:p>
        </p:txBody>
      </p:sp>
      <p:sp>
        <p:nvSpPr>
          <p:cNvPr id="161" name="Shape 16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4573363" y="411038"/>
            <a:ext cx="4286175" cy="42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1599200" y="261938"/>
            <a:ext cx="5715000" cy="461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457200" y="400275"/>
            <a:ext cx="4121176" cy="3098800"/>
          </a:xfrm>
          <a:prstGeom prst="rect">
            <a:avLst/>
          </a:prstGeom>
          <a:noFill/>
          <a:ln>
            <a:noFill/>
          </a:ln>
        </p:spPr>
      </p:pic>
      <p:pic>
        <p:nvPicPr>
          <p:cNvPr id="76" name="Shape 76"/>
          <p:cNvPicPr preferRelativeResize="0"/>
          <p:nvPr/>
        </p:nvPicPr>
        <p:blipFill>
          <a:blip r:embed="rId4">
            <a:alphaModFix/>
          </a:blip>
          <a:stretch>
            <a:fillRect/>
          </a:stretch>
        </p:blipFill>
        <p:spPr>
          <a:xfrm>
            <a:off x="4543550" y="400275"/>
            <a:ext cx="4121175" cy="3094106"/>
          </a:xfrm>
          <a:prstGeom prst="rect">
            <a:avLst/>
          </a:prstGeom>
          <a:noFill/>
          <a:ln>
            <a:noFill/>
          </a:ln>
        </p:spPr>
      </p:pic>
      <p:pic>
        <p:nvPicPr>
          <p:cNvPr id="77" name="Shape 77"/>
          <p:cNvPicPr preferRelativeResize="0"/>
          <p:nvPr/>
        </p:nvPicPr>
        <p:blipFill>
          <a:blip r:embed="rId5">
            <a:alphaModFix/>
          </a:blip>
          <a:stretch>
            <a:fillRect/>
          </a:stretch>
        </p:blipFill>
        <p:spPr>
          <a:xfrm>
            <a:off x="6331700" y="3681126"/>
            <a:ext cx="2812300" cy="146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4" name="Shape 84"/>
          <p:cNvPicPr preferRelativeResize="0"/>
          <p:nvPr/>
        </p:nvPicPr>
        <p:blipFill>
          <a:blip r:embed="rId3">
            <a:alphaModFix/>
          </a:blip>
          <a:stretch>
            <a:fillRect/>
          </a:stretch>
        </p:blipFill>
        <p:spPr>
          <a:xfrm>
            <a:off x="2357125" y="156950"/>
            <a:ext cx="4829600" cy="482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4761875" y="2633575"/>
            <a:ext cx="4382125" cy="2470150"/>
          </a:xfrm>
          <a:prstGeom prst="rect">
            <a:avLst/>
          </a:prstGeom>
          <a:noFill/>
          <a:ln>
            <a:noFill/>
          </a:ln>
        </p:spPr>
      </p:pic>
      <p:pic>
        <p:nvPicPr>
          <p:cNvPr id="90" name="Shape 90"/>
          <p:cNvPicPr preferRelativeResize="0"/>
          <p:nvPr/>
        </p:nvPicPr>
        <p:blipFill>
          <a:blip r:embed="rId4">
            <a:alphaModFix/>
          </a:blip>
          <a:stretch>
            <a:fillRect/>
          </a:stretch>
        </p:blipFill>
        <p:spPr>
          <a:xfrm>
            <a:off x="0" y="0"/>
            <a:ext cx="1479300" cy="751400"/>
          </a:xfrm>
          <a:prstGeom prst="rect">
            <a:avLst/>
          </a:prstGeom>
          <a:noFill/>
          <a:ln>
            <a:noFill/>
          </a:ln>
        </p:spPr>
      </p:pic>
      <p:pic>
        <p:nvPicPr>
          <p:cNvPr id="91" name="Shape 91"/>
          <p:cNvPicPr preferRelativeResize="0"/>
          <p:nvPr/>
        </p:nvPicPr>
        <p:blipFill>
          <a:blip r:embed="rId5">
            <a:alphaModFix/>
          </a:blip>
          <a:stretch>
            <a:fillRect/>
          </a:stretch>
        </p:blipFill>
        <p:spPr>
          <a:xfrm>
            <a:off x="6238875" y="0"/>
            <a:ext cx="2905125" cy="1571625"/>
          </a:xfrm>
          <a:prstGeom prst="rect">
            <a:avLst/>
          </a:prstGeom>
          <a:noFill/>
          <a:ln>
            <a:noFill/>
          </a:ln>
        </p:spPr>
      </p:pic>
      <p:pic>
        <p:nvPicPr>
          <p:cNvPr id="92" name="Shape 92"/>
          <p:cNvPicPr preferRelativeResize="0"/>
          <p:nvPr/>
        </p:nvPicPr>
        <p:blipFill>
          <a:blip r:embed="rId6">
            <a:alphaModFix/>
          </a:blip>
          <a:stretch>
            <a:fillRect/>
          </a:stretch>
        </p:blipFill>
        <p:spPr>
          <a:xfrm>
            <a:off x="2796038" y="521800"/>
            <a:ext cx="3399525" cy="2039725"/>
          </a:xfrm>
          <a:prstGeom prst="rect">
            <a:avLst/>
          </a:prstGeom>
          <a:noFill/>
          <a:ln>
            <a:noFill/>
          </a:ln>
        </p:spPr>
      </p:pic>
      <p:pic>
        <p:nvPicPr>
          <p:cNvPr id="93" name="Shape 93"/>
          <p:cNvPicPr preferRelativeResize="0"/>
          <p:nvPr/>
        </p:nvPicPr>
        <p:blipFill>
          <a:blip r:embed="rId7">
            <a:alphaModFix/>
          </a:blip>
          <a:stretch>
            <a:fillRect/>
          </a:stretch>
        </p:blipFill>
        <p:spPr>
          <a:xfrm>
            <a:off x="201150" y="1185550"/>
            <a:ext cx="2491237" cy="277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App Generadas</a:t>
            </a:r>
            <a:endParaRPr/>
          </a:p>
        </p:txBody>
      </p:sp>
      <p:pic>
        <p:nvPicPr>
          <p:cNvPr id="99" name="Shape 99"/>
          <p:cNvPicPr preferRelativeResize="0"/>
          <p:nvPr/>
        </p:nvPicPr>
        <p:blipFill>
          <a:blip r:embed="rId3">
            <a:alphaModFix/>
          </a:blip>
          <a:stretch>
            <a:fillRect/>
          </a:stretch>
        </p:blipFill>
        <p:spPr>
          <a:xfrm>
            <a:off x="1021648" y="1219200"/>
            <a:ext cx="6557650" cy="363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subTitle"/>
          </p:nvPr>
        </p:nvSpPr>
        <p:spPr>
          <a:xfrm>
            <a:off x="4733350" y="4243810"/>
            <a:ext cx="4242600" cy="738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solidFill>
                  <a:srgbClr val="C9DAF8"/>
                </a:solidFill>
              </a:rPr>
              <a:t>Jason Cruz  TechTalk</a:t>
            </a:r>
            <a:endParaRPr>
              <a:solidFill>
                <a:srgbClr val="C9DAF8"/>
              </a:solidFill>
            </a:endParaRPr>
          </a:p>
        </p:txBody>
      </p:sp>
      <p:pic>
        <p:nvPicPr>
          <p:cNvPr id="105" name="Shape 105"/>
          <p:cNvPicPr preferRelativeResize="0"/>
          <p:nvPr/>
        </p:nvPicPr>
        <p:blipFill>
          <a:blip r:embed="rId3">
            <a:alphaModFix/>
          </a:blip>
          <a:stretch>
            <a:fillRect/>
          </a:stretch>
        </p:blipFill>
        <p:spPr>
          <a:xfrm>
            <a:off x="153763" y="-170700"/>
            <a:ext cx="4511048" cy="2360275"/>
          </a:xfrm>
          <a:prstGeom prst="rect">
            <a:avLst/>
          </a:prstGeom>
          <a:noFill/>
          <a:ln>
            <a:noFill/>
          </a:ln>
        </p:spPr>
      </p:pic>
      <p:pic>
        <p:nvPicPr>
          <p:cNvPr id="106" name="Shape 106"/>
          <p:cNvPicPr preferRelativeResize="0"/>
          <p:nvPr/>
        </p:nvPicPr>
        <p:blipFill>
          <a:blip r:embed="rId4">
            <a:alphaModFix/>
          </a:blip>
          <a:stretch>
            <a:fillRect/>
          </a:stretch>
        </p:blipFill>
        <p:spPr>
          <a:xfrm>
            <a:off x="0" y="1701262"/>
            <a:ext cx="4753524" cy="174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25" y="500925"/>
            <a:ext cx="3706500" cy="97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¿Que es Dart?</a:t>
            </a:r>
            <a:endParaRPr/>
          </a:p>
        </p:txBody>
      </p:sp>
      <p:sp>
        <p:nvSpPr>
          <p:cNvPr id="112" name="Shape 11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Dart (originalmente llamado Dash) es un lenguaje de programación de código abierto. </a:t>
            </a:r>
            <a:endParaRPr/>
          </a:p>
          <a:p>
            <a:pPr indent="0" lvl="0" marL="0">
              <a:spcBef>
                <a:spcPts val="1600"/>
              </a:spcBef>
              <a:spcAft>
                <a:spcPts val="0"/>
              </a:spcAft>
              <a:buNone/>
            </a:pPr>
            <a:r>
              <a:rPr lang="es-419"/>
              <a:t>Fue revelado en la conferencia goto; en Aarhus, Dinamarca el 10 octubre de 2011.</a:t>
            </a:r>
            <a:endParaRPr/>
          </a:p>
          <a:p>
            <a:pPr indent="0" lvl="0" marL="0">
              <a:spcBef>
                <a:spcPts val="1600"/>
              </a:spcBef>
              <a:spcAft>
                <a:spcPts val="0"/>
              </a:spcAft>
              <a:buNone/>
            </a:pPr>
            <a:r>
              <a:rPr lang="es-419"/>
              <a:t>El objetivo de Dart no es reemplazar JavaScript como el principal lenguaje de programación web en los navegadores web, sino ofrecer una alternativa más moderna. </a:t>
            </a:r>
            <a:endParaRPr/>
          </a:p>
          <a:p>
            <a:pPr indent="0" lvl="0" marL="0">
              <a:spcBef>
                <a:spcPts val="1600"/>
              </a:spcBef>
              <a:spcAft>
                <a:spcPts val="1600"/>
              </a:spcAft>
              <a:buNone/>
            </a:pPr>
            <a:r>
              <a:rPr lang="es-419"/>
              <a:t>El espíritu del lenguaje puede verse reflejado en las declaraciones de Lars Bak, ingeniero de software de Google</a:t>
            </a:r>
            <a:endParaRPr/>
          </a:p>
        </p:txBody>
      </p:sp>
      <p:sp>
        <p:nvSpPr>
          <p:cNvPr id="113" name="Shape 113"/>
          <p:cNvSpPr txBox="1"/>
          <p:nvPr/>
        </p:nvSpPr>
        <p:spPr>
          <a:xfrm>
            <a:off x="406400" y="1715000"/>
            <a:ext cx="3072300" cy="246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419">
                <a:solidFill>
                  <a:srgbClr val="EFEFEF"/>
                </a:solidFill>
              </a:rPr>
              <a:t>Creado por google en 2011</a:t>
            </a:r>
            <a:endParaRPr>
              <a:solidFill>
                <a:srgbClr val="EFEFEF"/>
              </a:solidFill>
            </a:endParaRPr>
          </a:p>
          <a:p>
            <a:pPr indent="0" lvl="0" marL="0">
              <a:spcBef>
                <a:spcPts val="0"/>
              </a:spcBef>
              <a:spcAft>
                <a:spcPts val="0"/>
              </a:spcAft>
              <a:buNone/>
            </a:pPr>
            <a:r>
              <a:rPr lang="es-419">
                <a:solidFill>
                  <a:srgbClr val="EFEFEF"/>
                </a:solidFill>
              </a:rPr>
              <a:t>Influido por: </a:t>
            </a:r>
            <a:endParaRPr>
              <a:solidFill>
                <a:srgbClr val="EFEFEF"/>
              </a:solidFill>
            </a:endParaRPr>
          </a:p>
          <a:p>
            <a:pPr indent="-317500" lvl="0" marL="457200">
              <a:spcBef>
                <a:spcPts val="0"/>
              </a:spcBef>
              <a:spcAft>
                <a:spcPts val="0"/>
              </a:spcAft>
              <a:buClr>
                <a:srgbClr val="EFEFEF"/>
              </a:buClr>
              <a:buSzPts val="1400"/>
              <a:buChar char="●"/>
            </a:pPr>
            <a:r>
              <a:rPr lang="es-419">
                <a:solidFill>
                  <a:srgbClr val="EFEFEF"/>
                </a:solidFill>
              </a:rPr>
              <a:t>Javascript</a:t>
            </a:r>
            <a:endParaRPr>
              <a:solidFill>
                <a:srgbClr val="EFEFEF"/>
              </a:solidFill>
            </a:endParaRPr>
          </a:p>
          <a:p>
            <a:pPr indent="-317500" lvl="0" marL="457200">
              <a:spcBef>
                <a:spcPts val="0"/>
              </a:spcBef>
              <a:spcAft>
                <a:spcPts val="0"/>
              </a:spcAft>
              <a:buClr>
                <a:srgbClr val="EFEFEF"/>
              </a:buClr>
              <a:buSzPts val="1400"/>
              <a:buChar char="●"/>
            </a:pPr>
            <a:r>
              <a:rPr lang="es-419">
                <a:solidFill>
                  <a:srgbClr val="EFEFEF"/>
                </a:solidFill>
              </a:rPr>
              <a:t>Java</a:t>
            </a:r>
            <a:endParaRPr>
              <a:solidFill>
                <a:srgbClr val="EFEFEF"/>
              </a:solidFill>
            </a:endParaRPr>
          </a:p>
          <a:p>
            <a:pPr indent="-317500" lvl="0" marL="457200">
              <a:spcBef>
                <a:spcPts val="0"/>
              </a:spcBef>
              <a:spcAft>
                <a:spcPts val="0"/>
              </a:spcAft>
              <a:buClr>
                <a:srgbClr val="EFEFEF"/>
              </a:buClr>
              <a:buSzPts val="1400"/>
              <a:buChar char="●"/>
            </a:pPr>
            <a:r>
              <a:rPr lang="es-419">
                <a:solidFill>
                  <a:srgbClr val="EFEFEF"/>
                </a:solidFill>
              </a:rPr>
              <a:t>CoffeeScript</a:t>
            </a:r>
            <a:endParaRPr>
              <a:solidFill>
                <a:srgbClr val="EFEFEF"/>
              </a:solidFill>
            </a:endParaRPr>
          </a:p>
          <a:p>
            <a:pPr indent="-317500" lvl="0" marL="457200">
              <a:spcBef>
                <a:spcPts val="0"/>
              </a:spcBef>
              <a:spcAft>
                <a:spcPts val="0"/>
              </a:spcAft>
              <a:buClr>
                <a:srgbClr val="EFEFEF"/>
              </a:buClr>
              <a:buSzPts val="1400"/>
              <a:buChar char="●"/>
            </a:pPr>
            <a:r>
              <a:rPr lang="es-419">
                <a:solidFill>
                  <a:srgbClr val="EFEFEF"/>
                </a:solidFill>
              </a:rPr>
              <a:t>GO</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25" y="500925"/>
            <a:ext cx="3706500" cy="418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Características</a:t>
            </a:r>
            <a:endParaRPr/>
          </a:p>
          <a:p>
            <a:pPr indent="0" lvl="0" marL="0" rtl="0">
              <a:lnSpc>
                <a:spcPct val="115000"/>
              </a:lnSpc>
              <a:spcBef>
                <a:spcPts val="0"/>
              </a:spcBef>
              <a:spcAft>
                <a:spcPts val="0"/>
              </a:spcAft>
              <a:buNone/>
            </a:pPr>
            <a:r>
              <a:t/>
            </a:r>
            <a:endParaRPr sz="2400">
              <a:solidFill>
                <a:srgbClr val="EFEFEF"/>
              </a:solidFill>
              <a:latin typeface="Roboto"/>
              <a:ea typeface="Roboto"/>
              <a:cs typeface="Roboto"/>
              <a:sym typeface="Roboto"/>
            </a:endParaRPr>
          </a:p>
          <a:p>
            <a:pPr indent="0" lvl="0" marL="0" rtl="0">
              <a:lnSpc>
                <a:spcPct val="115000"/>
              </a:lnSpc>
              <a:spcBef>
                <a:spcPts val="1600"/>
              </a:spcBef>
              <a:spcAft>
                <a:spcPts val="0"/>
              </a:spcAft>
              <a:buNone/>
            </a:pPr>
            <a:r>
              <a:rPr lang="es-419" sz="2400">
                <a:solidFill>
                  <a:srgbClr val="EFEFEF"/>
                </a:solidFill>
                <a:latin typeface="Roboto"/>
                <a:ea typeface="Roboto"/>
                <a:cs typeface="Roboto"/>
                <a:sym typeface="Roboto"/>
              </a:rPr>
              <a:t>Productivo</a:t>
            </a:r>
            <a:endParaRPr sz="2400">
              <a:solidFill>
                <a:srgbClr val="EFEFEF"/>
              </a:solidFill>
              <a:latin typeface="Roboto"/>
              <a:ea typeface="Roboto"/>
              <a:cs typeface="Roboto"/>
              <a:sym typeface="Roboto"/>
            </a:endParaRPr>
          </a:p>
          <a:p>
            <a:pPr indent="0" lvl="0" marL="0" rtl="0">
              <a:lnSpc>
                <a:spcPct val="115000"/>
              </a:lnSpc>
              <a:spcBef>
                <a:spcPts val="1600"/>
              </a:spcBef>
              <a:spcAft>
                <a:spcPts val="0"/>
              </a:spcAft>
              <a:buNone/>
            </a:pPr>
            <a:r>
              <a:rPr lang="es-419" sz="1300">
                <a:solidFill>
                  <a:srgbClr val="EFEFEF"/>
                </a:solidFill>
                <a:latin typeface="Roboto"/>
                <a:ea typeface="Roboto"/>
                <a:cs typeface="Roboto"/>
                <a:sym typeface="Roboto"/>
              </a:rPr>
              <a:t>La sintaxis de Dart es clara y concisa</a:t>
            </a:r>
            <a:endParaRPr sz="1300">
              <a:solidFill>
                <a:srgbClr val="EFEFEF"/>
              </a:solidFill>
              <a:latin typeface="Roboto"/>
              <a:ea typeface="Roboto"/>
              <a:cs typeface="Roboto"/>
              <a:sym typeface="Roboto"/>
            </a:endParaRPr>
          </a:p>
          <a:p>
            <a:pPr indent="0" lvl="0" marL="0" rtl="0">
              <a:lnSpc>
                <a:spcPct val="115000"/>
              </a:lnSpc>
              <a:spcBef>
                <a:spcPts val="1600"/>
              </a:spcBef>
              <a:spcAft>
                <a:spcPts val="0"/>
              </a:spcAft>
              <a:buNone/>
            </a:pPr>
            <a:r>
              <a:rPr lang="es-419" sz="1300">
                <a:solidFill>
                  <a:srgbClr val="EFEFEF"/>
                </a:solidFill>
                <a:latin typeface="Roboto"/>
                <a:ea typeface="Roboto"/>
                <a:cs typeface="Roboto"/>
                <a:sym typeface="Roboto"/>
              </a:rPr>
              <a:t>Herramientas simples y poderosas. </a:t>
            </a:r>
            <a:endParaRPr sz="1300">
              <a:solidFill>
                <a:srgbClr val="EFEFEF"/>
              </a:solidFill>
              <a:latin typeface="Roboto"/>
              <a:ea typeface="Roboto"/>
              <a:cs typeface="Roboto"/>
              <a:sym typeface="Roboto"/>
            </a:endParaRPr>
          </a:p>
          <a:p>
            <a:pPr indent="0" lvl="0" marL="0" rtl="0">
              <a:lnSpc>
                <a:spcPct val="115000"/>
              </a:lnSpc>
              <a:spcBef>
                <a:spcPts val="1600"/>
              </a:spcBef>
              <a:spcAft>
                <a:spcPts val="0"/>
              </a:spcAft>
              <a:buNone/>
            </a:pPr>
            <a:r>
              <a:rPr lang="es-419" sz="1300">
                <a:solidFill>
                  <a:srgbClr val="EFEFEF"/>
                </a:solidFill>
                <a:latin typeface="Roboto"/>
                <a:ea typeface="Roboto"/>
                <a:cs typeface="Roboto"/>
                <a:sym typeface="Roboto"/>
              </a:rPr>
              <a:t>El ayuda a identificar los errores. </a:t>
            </a:r>
            <a:endParaRPr sz="1300">
              <a:solidFill>
                <a:srgbClr val="EFEFEF"/>
              </a:solidFill>
              <a:latin typeface="Roboto"/>
              <a:ea typeface="Roboto"/>
              <a:cs typeface="Roboto"/>
              <a:sym typeface="Roboto"/>
            </a:endParaRPr>
          </a:p>
          <a:p>
            <a:pPr indent="0" lvl="0" marL="0" rtl="0">
              <a:lnSpc>
                <a:spcPct val="115000"/>
              </a:lnSpc>
              <a:spcBef>
                <a:spcPts val="1600"/>
              </a:spcBef>
              <a:spcAft>
                <a:spcPts val="0"/>
              </a:spcAft>
              <a:buNone/>
            </a:pPr>
            <a:r>
              <a:rPr lang="es-419" sz="1300">
                <a:solidFill>
                  <a:srgbClr val="EFEFEF"/>
                </a:solidFill>
                <a:latin typeface="Roboto"/>
                <a:ea typeface="Roboto"/>
                <a:cs typeface="Roboto"/>
                <a:sym typeface="Roboto"/>
              </a:rPr>
              <a:t>Tiene bibliotecas centrales y un ecosistema de miles de paquetes.</a:t>
            </a:r>
            <a:endParaRPr sz="1300">
              <a:solidFill>
                <a:srgbClr val="EFEFEF"/>
              </a:solidFill>
              <a:latin typeface="Roboto"/>
              <a:ea typeface="Roboto"/>
              <a:cs typeface="Roboto"/>
              <a:sym typeface="Roboto"/>
            </a:endParaRPr>
          </a:p>
          <a:p>
            <a:pPr indent="0" lvl="0" marL="0">
              <a:spcBef>
                <a:spcPts val="1600"/>
              </a:spcBef>
              <a:spcAft>
                <a:spcPts val="0"/>
              </a:spcAft>
              <a:buNone/>
            </a:pPr>
            <a:r>
              <a:t/>
            </a:r>
            <a:endParaRPr>
              <a:solidFill>
                <a:srgbClr val="EFEFEF"/>
              </a:solidFill>
            </a:endParaRPr>
          </a:p>
        </p:txBody>
      </p:sp>
      <p:sp>
        <p:nvSpPr>
          <p:cNvPr id="119" name="Shape 1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2400"/>
              <a:t>Rápido</a:t>
            </a:r>
            <a:endParaRPr sz="2400"/>
          </a:p>
          <a:p>
            <a:pPr indent="0" lvl="0" marL="0">
              <a:spcBef>
                <a:spcPts val="1600"/>
              </a:spcBef>
              <a:spcAft>
                <a:spcPts val="0"/>
              </a:spcAft>
              <a:buNone/>
            </a:pPr>
            <a:r>
              <a:rPr lang="es-419"/>
              <a:t>Dart ofrece la optimización de la compilación anticipada para obtener un alto rendimiento predecible y un inicio rápido en dispositivos móviles y la web.</a:t>
            </a:r>
            <a:endParaRPr/>
          </a:p>
          <a:p>
            <a:pPr indent="0" lvl="0" marL="0">
              <a:spcBef>
                <a:spcPts val="1600"/>
              </a:spcBef>
              <a:spcAft>
                <a:spcPts val="0"/>
              </a:spcAft>
              <a:buNone/>
            </a:pPr>
            <a:r>
              <a:rPr lang="es-419" sz="2400"/>
              <a:t>Portátil</a:t>
            </a:r>
            <a:endParaRPr sz="2400"/>
          </a:p>
          <a:p>
            <a:pPr indent="0" lvl="0" marL="0">
              <a:spcBef>
                <a:spcPts val="1600"/>
              </a:spcBef>
              <a:spcAft>
                <a:spcPts val="0"/>
              </a:spcAft>
              <a:buNone/>
            </a:pPr>
            <a:r>
              <a:rPr lang="es-419"/>
              <a:t>Dart compila código ARM y x86, de modo que las aplicaciones móviles Dart pueden ejecutarse nativamente en iOS, Android y más. </a:t>
            </a:r>
            <a:endParaRPr/>
          </a:p>
          <a:p>
            <a:pPr indent="0" lvl="0" marL="0">
              <a:spcBef>
                <a:spcPts val="1600"/>
              </a:spcBef>
              <a:spcAft>
                <a:spcPts val="0"/>
              </a:spcAft>
              <a:buNone/>
            </a:pPr>
            <a:r>
              <a:rPr lang="es-419"/>
              <a:t>Para aplicaciones web, Dart “transpila” a JavaScript.</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