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8" r:id="rId5"/>
    <p:sldId id="263" r:id="rId6"/>
    <p:sldId id="265" r:id="rId7"/>
    <p:sldId id="266" r:id="rId8"/>
    <p:sldId id="268" r:id="rId9"/>
    <p:sldId id="304" r:id="rId10"/>
    <p:sldId id="305" r:id="rId11"/>
    <p:sldId id="307" r:id="rId12"/>
    <p:sldId id="309" r:id="rId13"/>
    <p:sldId id="308" r:id="rId14"/>
    <p:sldId id="282" r:id="rId15"/>
    <p:sldId id="310" r:id="rId16"/>
    <p:sldId id="311" r:id="rId17"/>
    <p:sldId id="284" r:id="rId18"/>
    <p:sldId id="314" r:id="rId19"/>
    <p:sldId id="315" r:id="rId20"/>
    <p:sldId id="312" r:id="rId21"/>
    <p:sldId id="313" r:id="rId22"/>
    <p:sldId id="316" r:id="rId23"/>
    <p:sldId id="317" r:id="rId24"/>
    <p:sldId id="318" r:id="rId25"/>
    <p:sldId id="319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7"/>
    <p:restoredTop sz="94660"/>
  </p:normalViewPr>
  <p:slideViewPr>
    <p:cSldViewPr snapToGrid="0" showGuides="1">
      <p:cViewPr varScale="1">
        <p:scale>
          <a:sx n="59" d="100"/>
          <a:sy n="59" d="100"/>
        </p:scale>
        <p:origin x="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1250" y="6440488"/>
            <a:ext cx="1223963" cy="360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0" name="Line 8"/>
          <p:cNvSpPr/>
          <p:nvPr/>
        </p:nvSpPr>
        <p:spPr>
          <a:xfrm>
            <a:off x="468313" y="638175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66713" y="6435725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信息论基础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pic>
        <p:nvPicPr>
          <p:cNvPr id="1032" name="Picture 11" descr="head_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2800" y="6400800"/>
            <a:ext cx="1981200" cy="4476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Line 8"/>
          <p:cNvSpPr/>
          <p:nvPr userDrawn="1"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" name="Freeform 7"/>
          <p:cNvSpPr/>
          <p:nvPr userDrawn="1"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07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1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1">
                <a:solidFill>
                  <a:srgbClr val="000000"/>
                </a:solidFill>
                <a:latin typeface="+mj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C:/Users/houxy/Desktop/&#19978;&#35838;/&#20449;&#24687;&#35770;32&#23398;&#26102;/http:/www-gap.dcs.st-and.ac.uk/~history/BigPictures/Shannon.jpeg" TargetMode="Externa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 idx="4294967295"/>
          </p:nvPr>
        </p:nvSpPr>
        <p:spPr>
          <a:xfrm>
            <a:off x="914400" y="1524000"/>
            <a:ext cx="7623175" cy="17526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en-US" sz="4400" dirty="0">
                <a:latin typeface="Times New Roman" panose="02020603050405020304" pitchFamily="18" charset="0"/>
              </a:rPr>
              <a:t>信息论基础</a:t>
            </a:r>
            <a:r>
              <a:rPr lang="en-US" altLang="zh-CN" sz="4400" dirty="0">
                <a:latin typeface="Times New Roman" panose="02020603050405020304" pitchFamily="18" charset="0"/>
              </a:rPr>
              <a:t>C</a:t>
            </a:r>
            <a:br>
              <a:rPr lang="en-US" altLang="zh-CN" sz="4400" dirty="0">
                <a:latin typeface="Times New Roman" panose="02020603050405020304" pitchFamily="18" charset="0"/>
              </a:rPr>
            </a:br>
            <a:endParaRPr lang="en-US" altLang="zh-CN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type="subTitle" idx="4294967295"/>
          </p:nvPr>
        </p:nvSpPr>
        <p:spPr>
          <a:xfrm>
            <a:off x="1908175" y="3933825"/>
            <a:ext cx="6553200" cy="1752600"/>
          </a:xfrm>
          <a:ln/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65000"/>
              <a:buFont typeface="Wingdings" panose="05000000000000000000" pitchFamily="2" charset="2"/>
              <a:defRPr/>
            </a:lvl1pPr>
            <a:lvl2pPr marL="457200" lvl="1" indent="-112395" algn="ctr">
              <a:buClr>
                <a:schemeClr val="accent2"/>
              </a:buClr>
              <a:buSzPct val="60000"/>
              <a:buFont typeface="Wingdings" panose="05000000000000000000" pitchFamily="2" charset="2"/>
              <a:defRPr/>
            </a:lvl2pPr>
            <a:lvl3pPr marL="914400" lvl="2" indent="-242570" algn="ctr">
              <a:buClr>
                <a:schemeClr val="accent1"/>
              </a:buClr>
              <a:buSzPct val="65000"/>
              <a:buFont typeface="Wingdings" panose="05000000000000000000" pitchFamily="2" charset="2"/>
              <a:defRPr/>
            </a:lvl3pPr>
            <a:lvl4pPr marL="1371600" lvl="3" indent="-347345" algn="ctr">
              <a:buClr>
                <a:schemeClr val="accent2"/>
              </a:buClr>
              <a:buSzPct val="70000"/>
              <a:buFont typeface="Wingdings" panose="05000000000000000000" pitchFamily="2" charset="2"/>
              <a:defRPr/>
            </a:lvl4pPr>
            <a:lvl5pPr marL="1828800" lvl="4" indent="-487045" algn="ctr">
              <a:buClr>
                <a:schemeClr val="accent1"/>
              </a:buClr>
              <a:buSzPct val="75000"/>
              <a:buFont typeface="Wingdings" panose="05000000000000000000" pitchFamily="2" charset="2"/>
              <a:defRPr/>
            </a:lvl5pPr>
          </a:lstStyle>
          <a:p>
            <a:pPr marL="342900" lvl="0" indent="-342900" algn="l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侯晓赟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 algn="l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houxy@njupt.edu.cn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342900" lvl="0" indent="-342900" algn="l" eaLnBrk="1" hangingPunct="1">
              <a:buNone/>
            </a:pP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9" name="灯片编号占位符 3"/>
          <p:cNvSpPr txBox="1">
            <a:spLocks noGrp="1"/>
          </p:cNvSpPr>
          <p:nvPr/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 typeface="Wingdings" panose="05000000000000000000" pitchFamily="2" charset="2"/>
            </a:pPr>
            <a:fld id="{9A0DB2DC-4C9A-4742-B13C-FB6460FD3503}" type="slidenum">
              <a:rPr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椭圆 23"/>
          <p:cNvSpPr/>
          <p:nvPr/>
        </p:nvSpPr>
        <p:spPr bwMode="auto">
          <a:xfrm>
            <a:off x="1319213" y="4705350"/>
            <a:ext cx="1600200" cy="1320800"/>
          </a:xfrm>
          <a:prstGeom prst="ellipse">
            <a:avLst/>
          </a:prstGeom>
          <a:solidFill>
            <a:schemeClr val="bg1">
              <a:lumMod val="95000"/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5688013" y="4711700"/>
            <a:ext cx="1600200" cy="1320800"/>
          </a:xfrm>
          <a:prstGeom prst="ellipse">
            <a:avLst/>
          </a:prstGeom>
          <a:solidFill>
            <a:schemeClr val="bg1">
              <a:lumMod val="95000"/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581400" y="381000"/>
            <a:ext cx="1600200" cy="1320800"/>
          </a:xfrm>
          <a:prstGeom prst="ellipse">
            <a:avLst/>
          </a:prstGeom>
          <a:solidFill>
            <a:schemeClr val="bg1">
              <a:lumMod val="95000"/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1"/>
          <p:cNvSpPr txBox="1"/>
          <p:nvPr/>
        </p:nvSpPr>
        <p:spPr>
          <a:xfrm>
            <a:off x="3943350" y="779463"/>
            <a:ext cx="9953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12"/>
          <p:cNvSpPr txBox="1"/>
          <p:nvPr/>
        </p:nvSpPr>
        <p:spPr>
          <a:xfrm>
            <a:off x="1622425" y="5110163"/>
            <a:ext cx="9937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019800" y="5151438"/>
            <a:ext cx="9953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297113" y="1701800"/>
            <a:ext cx="1806575" cy="300355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文本框 17"/>
          <p:cNvSpPr txBox="1"/>
          <p:nvPr/>
        </p:nvSpPr>
        <p:spPr>
          <a:xfrm>
            <a:off x="1363663" y="2538413"/>
            <a:ext cx="2065337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buClr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消息是信息的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数学载体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614863" y="1701800"/>
            <a:ext cx="1825625" cy="300355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文本框 19"/>
          <p:cNvSpPr txBox="1"/>
          <p:nvPr/>
        </p:nvSpPr>
        <p:spPr>
          <a:xfrm>
            <a:off x="6019800" y="2538413"/>
            <a:ext cx="1720850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  <a:buClr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信号是信息的物理载体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5"/>
          <p:cNvSpPr txBox="1"/>
          <p:nvPr/>
        </p:nvSpPr>
        <p:spPr>
          <a:xfrm>
            <a:off x="7288213" y="4235450"/>
            <a:ext cx="1854200" cy="954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具体的、物理的</a:t>
            </a:r>
            <a:endParaRPr lang="zh-CN" altLang="en-US" sz="28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36"/>
          <p:cNvSpPr txBox="1"/>
          <p:nvPr/>
        </p:nvSpPr>
        <p:spPr>
          <a:xfrm>
            <a:off x="201613" y="3751263"/>
            <a:ext cx="1892300" cy="9540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具体的、非物理的</a:t>
            </a:r>
            <a:endParaRPr lang="zh-CN" altLang="en-US" sz="28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7"/>
          <p:cNvSpPr txBox="1"/>
          <p:nvPr/>
        </p:nvSpPr>
        <p:spPr>
          <a:xfrm>
            <a:off x="5278438" y="731838"/>
            <a:ext cx="2646362" cy="969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非具体的、非物理的</a:t>
            </a:r>
            <a:endParaRPr lang="zh-CN" altLang="en-US" sz="28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55588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400" dirty="0">
                <a:latin typeface="Times New Roman" panose="02020603050405020304" pitchFamily="18" charset="0"/>
              </a:rPr>
              <a:t>1.2 </a:t>
            </a:r>
            <a:r>
              <a:rPr lang="zh-CN" altLang="en-US" sz="4400" dirty="0">
                <a:latin typeface="Times New Roman" panose="02020603050405020304" pitchFamily="18" charset="0"/>
              </a:rPr>
              <a:t>什么是信息论</a:t>
            </a:r>
            <a:endParaRPr lang="zh-CN" alt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6" name="Content Placeholder 2"/>
          <p:cNvSpPr>
            <a:spLocks noChangeArrowheads="1"/>
          </p:cNvSpPr>
          <p:nvPr/>
        </p:nvSpPr>
        <p:spPr bwMode="auto">
          <a:xfrm>
            <a:off x="684213" y="1395413"/>
            <a:ext cx="7775575" cy="1919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如何度量信息？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如何保证信息的有效传输？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如何保证信息在有噪信道中的可靠传输？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2921000"/>
            <a:ext cx="8229600" cy="2551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研究信息的度量问题，以及信息是如何有效地、可靠地、安全地从信源传输到信宿的问题。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400" dirty="0">
                <a:latin typeface="Times New Roman" panose="02020603050405020304" pitchFamily="18" charset="0"/>
              </a:rPr>
              <a:t>1.2 </a:t>
            </a:r>
            <a:r>
              <a:rPr lang="zh-CN" altLang="en-US" sz="4400" dirty="0">
                <a:latin typeface="Times New Roman" panose="02020603050405020304" pitchFamily="18" charset="0"/>
              </a:rPr>
              <a:t>什么是信息论</a:t>
            </a:r>
            <a:endParaRPr lang="zh-TW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信息论的发展史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800" y="4324350"/>
            <a:ext cx="90122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-93662" y="4462463"/>
            <a:ext cx="1169987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409575" y="4260850"/>
            <a:ext cx="149225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组合 40"/>
          <p:cNvGrpSpPr/>
          <p:nvPr/>
        </p:nvGrpSpPr>
        <p:grpSpPr>
          <a:xfrm>
            <a:off x="252413" y="3729038"/>
            <a:ext cx="474662" cy="474662"/>
            <a:chOff x="1744706" y="3555940"/>
            <a:chExt cx="633412" cy="633412"/>
          </a:xfrm>
        </p:grpSpPr>
        <p:sp>
          <p:nvSpPr>
            <p:cNvPr id="10" name="椭圆 9"/>
            <p:cNvSpPr/>
            <p:nvPr/>
          </p:nvSpPr>
          <p:spPr>
            <a:xfrm>
              <a:off x="1744706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69" name="Freeform 14"/>
            <p:cNvSpPr>
              <a:spLocks noEditPoints="1"/>
            </p:cNvSpPr>
            <p:nvPr/>
          </p:nvSpPr>
          <p:spPr>
            <a:xfrm>
              <a:off x="1923652" y="3670080"/>
              <a:ext cx="275520" cy="40513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7" h="231">
                  <a:moveTo>
                    <a:pt x="110" y="3"/>
                  </a:moveTo>
                  <a:cubicBezTo>
                    <a:pt x="78" y="14"/>
                    <a:pt x="45" y="25"/>
                    <a:pt x="13" y="36"/>
                  </a:cubicBezTo>
                  <a:cubicBezTo>
                    <a:pt x="0" y="42"/>
                    <a:pt x="5" y="57"/>
                    <a:pt x="3" y="75"/>
                  </a:cubicBezTo>
                  <a:cubicBezTo>
                    <a:pt x="4" y="117"/>
                    <a:pt x="4" y="159"/>
                    <a:pt x="5" y="201"/>
                  </a:cubicBezTo>
                  <a:cubicBezTo>
                    <a:pt x="5" y="214"/>
                    <a:pt x="24" y="225"/>
                    <a:pt x="42" y="229"/>
                  </a:cubicBezTo>
                  <a:cubicBezTo>
                    <a:pt x="46" y="231"/>
                    <a:pt x="49" y="230"/>
                    <a:pt x="52" y="229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7" y="190"/>
                    <a:pt x="156" y="183"/>
                    <a:pt x="156" y="170"/>
                  </a:cubicBezTo>
                  <a:cubicBezTo>
                    <a:pt x="155" y="123"/>
                    <a:pt x="155" y="76"/>
                    <a:pt x="155" y="29"/>
                  </a:cubicBezTo>
                  <a:cubicBezTo>
                    <a:pt x="155" y="27"/>
                    <a:pt x="153" y="26"/>
                    <a:pt x="152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2" y="64"/>
                    <a:pt x="51" y="65"/>
                    <a:pt x="51" y="65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0" y="64"/>
                    <a:pt x="38" y="63"/>
                    <a:pt x="36" y="6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59"/>
                    <a:pt x="29" y="58"/>
                    <a:pt x="27" y="5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4" y="48"/>
                    <a:pt x="16" y="45"/>
                    <a:pt x="26" y="42"/>
                  </a:cubicBezTo>
                  <a:cubicBezTo>
                    <a:pt x="58" y="31"/>
                    <a:pt x="89" y="20"/>
                    <a:pt x="120" y="9"/>
                  </a:cubicBezTo>
                  <a:cubicBezTo>
                    <a:pt x="124" y="7"/>
                    <a:pt x="119" y="0"/>
                    <a:pt x="110" y="3"/>
                  </a:cubicBezTo>
                  <a:close/>
                  <a:moveTo>
                    <a:pt x="27" y="57"/>
                  </a:moveTo>
                  <a:cubicBezTo>
                    <a:pt x="26" y="56"/>
                    <a:pt x="25" y="55"/>
                    <a:pt x="23" y="55"/>
                  </a:cubicBezTo>
                  <a:cubicBezTo>
                    <a:pt x="27" y="57"/>
                    <a:pt x="27" y="57"/>
                    <a:pt x="27" y="57"/>
                  </a:cubicBezTo>
                  <a:close/>
                  <a:moveTo>
                    <a:pt x="18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70" y="108"/>
                  </a:moveTo>
                  <a:cubicBezTo>
                    <a:pt x="69" y="108"/>
                    <a:pt x="67" y="107"/>
                    <a:pt x="67" y="105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6"/>
                    <a:pt x="69" y="84"/>
                    <a:pt x="71" y="83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4" y="60"/>
                    <a:pt x="145" y="61"/>
                    <a:pt x="145" y="63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82"/>
                    <a:pt x="143" y="84"/>
                    <a:pt x="142" y="85"/>
                  </a:cubicBezTo>
                  <a:lnTo>
                    <a:pt x="70" y="10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" name="六边形 12"/>
          <p:cNvSpPr/>
          <p:nvPr/>
        </p:nvSpPr>
        <p:spPr>
          <a:xfrm>
            <a:off x="5697538" y="4260850"/>
            <a:ext cx="149225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50938" y="4464050"/>
            <a:ext cx="98742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1928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544638" y="4265613"/>
            <a:ext cx="149225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六边形 22"/>
          <p:cNvSpPr/>
          <p:nvPr/>
        </p:nvSpPr>
        <p:spPr>
          <a:xfrm>
            <a:off x="2727325" y="4260850"/>
            <a:ext cx="149225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198688" y="4459288"/>
            <a:ext cx="1204912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1940s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4064000" y="4260850"/>
            <a:ext cx="149225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81400" y="4454525"/>
            <a:ext cx="106362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65"/>
          <p:cNvGrpSpPr/>
          <p:nvPr/>
        </p:nvGrpSpPr>
        <p:grpSpPr>
          <a:xfrm>
            <a:off x="3906838" y="3733800"/>
            <a:ext cx="474662" cy="474663"/>
            <a:chOff x="8009736" y="3555940"/>
            <a:chExt cx="633412" cy="633412"/>
          </a:xfrm>
        </p:grpSpPr>
        <p:sp>
          <p:nvSpPr>
            <p:cNvPr id="35" name="椭圆 34"/>
            <p:cNvSpPr/>
            <p:nvPr/>
          </p:nvSpPr>
          <p:spPr>
            <a:xfrm>
              <a:off x="8009736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79" name="Freeform 15"/>
            <p:cNvSpPr>
              <a:spLocks noEditPoints="1"/>
            </p:cNvSpPr>
            <p:nvPr/>
          </p:nvSpPr>
          <p:spPr>
            <a:xfrm>
              <a:off x="8154960" y="3675625"/>
              <a:ext cx="342964" cy="39404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8" h="111">
                  <a:moveTo>
                    <a:pt x="25" y="8"/>
                  </a:moveTo>
                  <a:cubicBezTo>
                    <a:pt x="26" y="10"/>
                    <a:pt x="26" y="12"/>
                    <a:pt x="26" y="1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4"/>
                    <a:pt x="0" y="20"/>
                    <a:pt x="0" y="26"/>
                  </a:cubicBezTo>
                  <a:cubicBezTo>
                    <a:pt x="0" y="33"/>
                    <a:pt x="1" y="41"/>
                    <a:pt x="4" y="48"/>
                  </a:cubicBezTo>
                  <a:cubicBezTo>
                    <a:pt x="7" y="55"/>
                    <a:pt x="13" y="61"/>
                    <a:pt x="21" y="62"/>
                  </a:cubicBezTo>
                  <a:cubicBezTo>
                    <a:pt x="22" y="62"/>
                    <a:pt x="24" y="62"/>
                    <a:pt x="25" y="6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8" y="63"/>
                    <a:pt x="33" y="65"/>
                    <a:pt x="39" y="65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59" y="80"/>
                    <a:pt x="59" y="80"/>
                    <a:pt x="59" y="80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5" y="65"/>
                    <a:pt x="70" y="63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4" y="62"/>
                    <a:pt x="76" y="62"/>
                    <a:pt x="77" y="62"/>
                  </a:cubicBezTo>
                  <a:cubicBezTo>
                    <a:pt x="85" y="61"/>
                    <a:pt x="90" y="55"/>
                    <a:pt x="93" y="48"/>
                  </a:cubicBezTo>
                  <a:cubicBezTo>
                    <a:pt x="96" y="41"/>
                    <a:pt x="97" y="33"/>
                    <a:pt x="98" y="26"/>
                  </a:cubicBezTo>
                  <a:cubicBezTo>
                    <a:pt x="98" y="20"/>
                    <a:pt x="97" y="14"/>
                    <a:pt x="97" y="1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2"/>
                    <a:pt x="72" y="10"/>
                    <a:pt x="72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8"/>
                    <a:pt x="25" y="8"/>
                    <a:pt x="25" y="8"/>
                  </a:cubicBezTo>
                  <a:close/>
                  <a:moveTo>
                    <a:pt x="78" y="53"/>
                  </a:moveTo>
                  <a:cubicBezTo>
                    <a:pt x="80" y="45"/>
                    <a:pt x="76" y="35"/>
                    <a:pt x="73" y="25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9"/>
                    <a:pt x="90" y="22"/>
                    <a:pt x="90" y="25"/>
                  </a:cubicBezTo>
                  <a:cubicBezTo>
                    <a:pt x="89" y="32"/>
                    <a:pt x="88" y="39"/>
                    <a:pt x="86" y="45"/>
                  </a:cubicBezTo>
                  <a:cubicBezTo>
                    <a:pt x="84" y="48"/>
                    <a:pt x="82" y="52"/>
                    <a:pt x="78" y="53"/>
                  </a:cubicBezTo>
                  <a:close/>
                  <a:moveTo>
                    <a:pt x="24" y="25"/>
                  </a:moveTo>
                  <a:cubicBezTo>
                    <a:pt x="22" y="35"/>
                    <a:pt x="18" y="45"/>
                    <a:pt x="19" y="53"/>
                  </a:cubicBezTo>
                  <a:cubicBezTo>
                    <a:pt x="16" y="52"/>
                    <a:pt x="13" y="48"/>
                    <a:pt x="12" y="45"/>
                  </a:cubicBezTo>
                  <a:cubicBezTo>
                    <a:pt x="9" y="39"/>
                    <a:pt x="8" y="32"/>
                    <a:pt x="8" y="25"/>
                  </a:cubicBezTo>
                  <a:cubicBezTo>
                    <a:pt x="8" y="22"/>
                    <a:pt x="8" y="19"/>
                    <a:pt x="8" y="1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4" y="25"/>
                    <a:pt x="24" y="25"/>
                    <a:pt x="24" y="25"/>
                  </a:cubicBezTo>
                  <a:close/>
                  <a:moveTo>
                    <a:pt x="41" y="13"/>
                  </a:moveTo>
                  <a:cubicBezTo>
                    <a:pt x="41" y="57"/>
                    <a:pt x="41" y="57"/>
                    <a:pt x="41" y="57"/>
                  </a:cubicBezTo>
                  <a:cubicBezTo>
                    <a:pt x="41" y="57"/>
                    <a:pt x="33" y="57"/>
                    <a:pt x="32" y="52"/>
                  </a:cubicBezTo>
                  <a:cubicBezTo>
                    <a:pt x="30" y="47"/>
                    <a:pt x="35" y="20"/>
                    <a:pt x="35" y="18"/>
                  </a:cubicBezTo>
                  <a:cubicBezTo>
                    <a:pt x="35" y="16"/>
                    <a:pt x="35" y="13"/>
                    <a:pt x="35" y="13"/>
                  </a:cubicBezTo>
                  <a:lnTo>
                    <a:pt x="41" y="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" name="文本框 109"/>
          <p:cNvSpPr txBox="1"/>
          <p:nvPr/>
        </p:nvSpPr>
        <p:spPr>
          <a:xfrm>
            <a:off x="3373438" y="2098675"/>
            <a:ext cx="203835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Shannon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73388" y="2490788"/>
            <a:ext cx="3027362" cy="973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信息论”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25000"/>
              </a:lnSpc>
              <a:buClrTx/>
              <a:buFontTx/>
            </a:pPr>
            <a:endParaRPr lang="zh-CN" altLang="en-US" sz="24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19688" y="4456113"/>
            <a:ext cx="12319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1959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六边形 61"/>
          <p:cNvSpPr/>
          <p:nvPr/>
        </p:nvSpPr>
        <p:spPr>
          <a:xfrm>
            <a:off x="6843713" y="4248150"/>
            <a:ext cx="150813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3" name="组合 55"/>
          <p:cNvGrpSpPr/>
          <p:nvPr/>
        </p:nvGrpSpPr>
        <p:grpSpPr>
          <a:xfrm>
            <a:off x="5530850" y="3709988"/>
            <a:ext cx="474663" cy="476250"/>
            <a:chOff x="4916977" y="3555940"/>
            <a:chExt cx="633412" cy="633412"/>
          </a:xfrm>
        </p:grpSpPr>
        <p:sp>
          <p:nvSpPr>
            <p:cNvPr id="64" name="椭圆 63"/>
            <p:cNvSpPr/>
            <p:nvPr/>
          </p:nvSpPr>
          <p:spPr>
            <a:xfrm>
              <a:off x="4916977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86" name="Freeform 24"/>
            <p:cNvSpPr>
              <a:spLocks noEditPoints="1"/>
            </p:cNvSpPr>
            <p:nvPr/>
          </p:nvSpPr>
          <p:spPr>
            <a:xfrm>
              <a:off x="5068142" y="3730839"/>
              <a:ext cx="331082" cy="2836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3" h="199">
                  <a:moveTo>
                    <a:pt x="118" y="0"/>
                  </a:moveTo>
                  <a:cubicBezTo>
                    <a:pt x="233" y="0"/>
                    <a:pt x="233" y="0"/>
                    <a:pt x="233" y="0"/>
                  </a:cubicBezTo>
                  <a:cubicBezTo>
                    <a:pt x="233" y="199"/>
                    <a:pt x="233" y="199"/>
                    <a:pt x="233" y="199"/>
                  </a:cubicBezTo>
                  <a:cubicBezTo>
                    <a:pt x="118" y="199"/>
                    <a:pt x="118" y="199"/>
                    <a:pt x="118" y="199"/>
                  </a:cubicBezTo>
                  <a:cubicBezTo>
                    <a:pt x="118" y="187"/>
                    <a:pt x="118" y="187"/>
                    <a:pt x="118" y="187"/>
                  </a:cubicBezTo>
                  <a:cubicBezTo>
                    <a:pt x="193" y="187"/>
                    <a:pt x="193" y="187"/>
                    <a:pt x="193" y="187"/>
                  </a:cubicBezTo>
                  <a:cubicBezTo>
                    <a:pt x="209" y="187"/>
                    <a:pt x="222" y="175"/>
                    <a:pt x="222" y="161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20"/>
                    <a:pt x="209" y="9"/>
                    <a:pt x="193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0"/>
                    <a:pt x="118" y="0"/>
                    <a:pt x="118" y="0"/>
                  </a:cubicBezTo>
                  <a:close/>
                  <a:moveTo>
                    <a:pt x="137" y="55"/>
                  </a:moveTo>
                  <a:cubicBezTo>
                    <a:pt x="137" y="60"/>
                    <a:pt x="137" y="60"/>
                    <a:pt x="137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37" y="55"/>
                    <a:pt x="137" y="55"/>
                    <a:pt x="137" y="55"/>
                  </a:cubicBezTo>
                  <a:close/>
                  <a:moveTo>
                    <a:pt x="137" y="77"/>
                  </a:moveTo>
                  <a:cubicBezTo>
                    <a:pt x="137" y="81"/>
                    <a:pt x="137" y="81"/>
                    <a:pt x="137" y="81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137" y="77"/>
                    <a:pt x="137" y="77"/>
                    <a:pt x="137" y="77"/>
                  </a:cubicBezTo>
                  <a:close/>
                  <a:moveTo>
                    <a:pt x="137" y="98"/>
                  </a:moveTo>
                  <a:cubicBezTo>
                    <a:pt x="137" y="102"/>
                    <a:pt x="137" y="102"/>
                    <a:pt x="137" y="102"/>
                  </a:cubicBezTo>
                  <a:cubicBezTo>
                    <a:pt x="199" y="102"/>
                    <a:pt x="199" y="102"/>
                    <a:pt x="199" y="102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  <a:moveTo>
                    <a:pt x="137" y="119"/>
                  </a:moveTo>
                  <a:cubicBezTo>
                    <a:pt x="137" y="124"/>
                    <a:pt x="137" y="124"/>
                    <a:pt x="137" y="124"/>
                  </a:cubicBezTo>
                  <a:cubicBezTo>
                    <a:pt x="199" y="124"/>
                    <a:pt x="199" y="124"/>
                    <a:pt x="199" y="124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37" y="119"/>
                    <a:pt x="137" y="119"/>
                    <a:pt x="137" y="119"/>
                  </a:cubicBezTo>
                  <a:close/>
                  <a:moveTo>
                    <a:pt x="137" y="140"/>
                  </a:moveTo>
                  <a:cubicBezTo>
                    <a:pt x="137" y="145"/>
                    <a:pt x="137" y="145"/>
                    <a:pt x="137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0"/>
                    <a:pt x="199" y="140"/>
                    <a:pt x="199" y="140"/>
                  </a:cubicBezTo>
                  <a:cubicBezTo>
                    <a:pt x="137" y="140"/>
                    <a:pt x="137" y="140"/>
                    <a:pt x="137" y="140"/>
                  </a:cubicBezTo>
                  <a:close/>
                  <a:moveTo>
                    <a:pt x="33" y="55"/>
                  </a:moveTo>
                  <a:cubicBezTo>
                    <a:pt x="96" y="55"/>
                    <a:pt x="96" y="55"/>
                    <a:pt x="96" y="55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77"/>
                  </a:moveTo>
                  <a:cubicBezTo>
                    <a:pt x="96" y="77"/>
                    <a:pt x="96" y="77"/>
                    <a:pt x="96" y="7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3" y="77"/>
                    <a:pt x="33" y="77"/>
                    <a:pt x="33" y="77"/>
                  </a:cubicBezTo>
                  <a:close/>
                  <a:moveTo>
                    <a:pt x="33" y="98"/>
                  </a:moveTo>
                  <a:cubicBezTo>
                    <a:pt x="96" y="98"/>
                    <a:pt x="96" y="98"/>
                    <a:pt x="96" y="9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98"/>
                    <a:pt x="33" y="98"/>
                    <a:pt x="33" y="98"/>
                  </a:cubicBezTo>
                  <a:close/>
                  <a:moveTo>
                    <a:pt x="33" y="119"/>
                  </a:moveTo>
                  <a:cubicBezTo>
                    <a:pt x="96" y="119"/>
                    <a:pt x="96" y="119"/>
                    <a:pt x="96" y="119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19"/>
                    <a:pt x="33" y="119"/>
                    <a:pt x="33" y="119"/>
                  </a:cubicBezTo>
                  <a:close/>
                  <a:moveTo>
                    <a:pt x="33" y="140"/>
                  </a:moveTo>
                  <a:cubicBezTo>
                    <a:pt x="96" y="140"/>
                    <a:pt x="96" y="140"/>
                    <a:pt x="96" y="140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3" y="140"/>
                    <a:pt x="33" y="140"/>
                    <a:pt x="33" y="140"/>
                  </a:cubicBezTo>
                  <a:close/>
                  <a:moveTo>
                    <a:pt x="41" y="12"/>
                  </a:moveTo>
                  <a:cubicBezTo>
                    <a:pt x="29" y="12"/>
                    <a:pt x="16" y="21"/>
                    <a:pt x="16" y="34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6" y="174"/>
                    <a:pt x="29" y="183"/>
                    <a:pt x="41" y="183"/>
                  </a:cubicBezTo>
                  <a:cubicBezTo>
                    <a:pt x="114" y="183"/>
                    <a:pt x="114" y="183"/>
                    <a:pt x="114" y="183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1" y="12"/>
                    <a:pt x="41" y="12"/>
                    <a:pt x="41" y="12"/>
                  </a:cubicBezTo>
                  <a:close/>
                  <a:moveTo>
                    <a:pt x="118" y="183"/>
                  </a:moveTo>
                  <a:cubicBezTo>
                    <a:pt x="191" y="183"/>
                    <a:pt x="191" y="183"/>
                    <a:pt x="191" y="183"/>
                  </a:cubicBezTo>
                  <a:cubicBezTo>
                    <a:pt x="204" y="183"/>
                    <a:pt x="217" y="174"/>
                    <a:pt x="217" y="161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21"/>
                    <a:pt x="204" y="12"/>
                    <a:pt x="191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157"/>
                    <a:pt x="118" y="157"/>
                    <a:pt x="118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8" y="183"/>
                    <a:pt x="118" y="183"/>
                    <a:pt x="118" y="183"/>
                  </a:cubicBezTo>
                  <a:close/>
                  <a:moveTo>
                    <a:pt x="0" y="0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23" y="187"/>
                    <a:pt x="11" y="175"/>
                    <a:pt x="11" y="16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0"/>
                    <a:pt x="23" y="9"/>
                    <a:pt x="39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4" y="41"/>
                  </a:move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1"/>
                    <a:pt x="114" y="41"/>
                    <a:pt x="114" y="41"/>
                  </a:cubicBezTo>
                  <a:close/>
                  <a:moveTo>
                    <a:pt x="114" y="161"/>
                  </a:moveTo>
                  <a:cubicBezTo>
                    <a:pt x="114" y="165"/>
                    <a:pt x="114" y="165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1"/>
                    <a:pt x="104" y="161"/>
                    <a:pt x="104" y="161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4" y="161"/>
                    <a:pt x="114" y="161"/>
                    <a:pt x="114" y="161"/>
                  </a:cubicBezTo>
                  <a:close/>
                  <a:moveTo>
                    <a:pt x="118" y="165"/>
                  </a:moveTo>
                  <a:cubicBezTo>
                    <a:pt x="129" y="165"/>
                    <a:pt x="129" y="165"/>
                    <a:pt x="129" y="16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5"/>
                    <a:pt x="118" y="165"/>
                    <a:pt x="118" y="165"/>
                  </a:cubicBezTo>
                  <a:close/>
                  <a:moveTo>
                    <a:pt x="118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014913" y="5226050"/>
            <a:ext cx="1682750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  <a:buClr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信源压缩编码理论</a:t>
            </a:r>
            <a:endParaRPr lang="zh-CN" altLang="en-US" sz="2400" dirty="0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45238" y="4435475"/>
            <a:ext cx="120491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40"/>
          <p:cNvGrpSpPr/>
          <p:nvPr/>
        </p:nvGrpSpPr>
        <p:grpSpPr>
          <a:xfrm>
            <a:off x="6686550" y="3668713"/>
            <a:ext cx="474663" cy="476250"/>
            <a:chOff x="1744706" y="3555940"/>
            <a:chExt cx="633412" cy="633412"/>
          </a:xfrm>
        </p:grpSpPr>
        <p:sp>
          <p:nvSpPr>
            <p:cNvPr id="73" name="椭圆 72"/>
            <p:cNvSpPr/>
            <p:nvPr/>
          </p:nvSpPr>
          <p:spPr>
            <a:xfrm>
              <a:off x="1744706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1" name="Freeform 14"/>
            <p:cNvSpPr>
              <a:spLocks noEditPoints="1"/>
            </p:cNvSpPr>
            <p:nvPr/>
          </p:nvSpPr>
          <p:spPr>
            <a:xfrm>
              <a:off x="1923652" y="3670080"/>
              <a:ext cx="275520" cy="40513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7" h="231">
                  <a:moveTo>
                    <a:pt x="110" y="3"/>
                  </a:moveTo>
                  <a:cubicBezTo>
                    <a:pt x="78" y="14"/>
                    <a:pt x="45" y="25"/>
                    <a:pt x="13" y="36"/>
                  </a:cubicBezTo>
                  <a:cubicBezTo>
                    <a:pt x="0" y="42"/>
                    <a:pt x="5" y="57"/>
                    <a:pt x="3" y="75"/>
                  </a:cubicBezTo>
                  <a:cubicBezTo>
                    <a:pt x="4" y="117"/>
                    <a:pt x="4" y="159"/>
                    <a:pt x="5" y="201"/>
                  </a:cubicBezTo>
                  <a:cubicBezTo>
                    <a:pt x="5" y="214"/>
                    <a:pt x="24" y="225"/>
                    <a:pt x="42" y="229"/>
                  </a:cubicBezTo>
                  <a:cubicBezTo>
                    <a:pt x="46" y="231"/>
                    <a:pt x="49" y="230"/>
                    <a:pt x="52" y="229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57" y="190"/>
                    <a:pt x="156" y="183"/>
                    <a:pt x="156" y="170"/>
                  </a:cubicBezTo>
                  <a:cubicBezTo>
                    <a:pt x="155" y="123"/>
                    <a:pt x="155" y="76"/>
                    <a:pt x="155" y="29"/>
                  </a:cubicBezTo>
                  <a:cubicBezTo>
                    <a:pt x="155" y="27"/>
                    <a:pt x="153" y="26"/>
                    <a:pt x="152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2" y="64"/>
                    <a:pt x="51" y="65"/>
                    <a:pt x="51" y="65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45" y="24"/>
                    <a:pt x="145" y="24"/>
                    <a:pt x="145" y="2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0" y="64"/>
                    <a:pt x="38" y="63"/>
                    <a:pt x="36" y="6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59"/>
                    <a:pt x="29" y="58"/>
                    <a:pt x="27" y="5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27" y="13"/>
                    <a:pt x="127" y="13"/>
                    <a:pt x="127" y="1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4" y="48"/>
                    <a:pt x="16" y="45"/>
                    <a:pt x="26" y="42"/>
                  </a:cubicBezTo>
                  <a:cubicBezTo>
                    <a:pt x="58" y="31"/>
                    <a:pt x="89" y="20"/>
                    <a:pt x="120" y="9"/>
                  </a:cubicBezTo>
                  <a:cubicBezTo>
                    <a:pt x="124" y="7"/>
                    <a:pt x="119" y="0"/>
                    <a:pt x="110" y="3"/>
                  </a:cubicBezTo>
                  <a:close/>
                  <a:moveTo>
                    <a:pt x="27" y="57"/>
                  </a:moveTo>
                  <a:cubicBezTo>
                    <a:pt x="26" y="56"/>
                    <a:pt x="25" y="55"/>
                    <a:pt x="23" y="55"/>
                  </a:cubicBezTo>
                  <a:cubicBezTo>
                    <a:pt x="27" y="57"/>
                    <a:pt x="27" y="57"/>
                    <a:pt x="27" y="57"/>
                  </a:cubicBezTo>
                  <a:close/>
                  <a:moveTo>
                    <a:pt x="18" y="51"/>
                  </a:moveTo>
                  <a:cubicBezTo>
                    <a:pt x="17" y="50"/>
                    <a:pt x="17" y="50"/>
                    <a:pt x="17" y="50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70" y="108"/>
                  </a:moveTo>
                  <a:cubicBezTo>
                    <a:pt x="69" y="108"/>
                    <a:pt x="67" y="107"/>
                    <a:pt x="67" y="105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68" y="86"/>
                    <a:pt x="69" y="84"/>
                    <a:pt x="71" y="83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44" y="60"/>
                    <a:pt x="145" y="61"/>
                    <a:pt x="145" y="63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5" y="82"/>
                    <a:pt x="143" y="84"/>
                    <a:pt x="142" y="85"/>
                  </a:cubicBezTo>
                  <a:lnTo>
                    <a:pt x="70" y="10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7708900" y="4435475"/>
            <a:ext cx="1087438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组合 50"/>
          <p:cNvGrpSpPr/>
          <p:nvPr/>
        </p:nvGrpSpPr>
        <p:grpSpPr>
          <a:xfrm>
            <a:off x="7969250" y="3702050"/>
            <a:ext cx="474663" cy="476250"/>
            <a:chOff x="3231450" y="3555940"/>
            <a:chExt cx="633412" cy="633412"/>
          </a:xfrm>
        </p:grpSpPr>
        <p:sp>
          <p:nvSpPr>
            <p:cNvPr id="78" name="椭圆 77"/>
            <p:cNvSpPr/>
            <p:nvPr/>
          </p:nvSpPr>
          <p:spPr>
            <a:xfrm>
              <a:off x="3231450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5" name="Freeform 29"/>
            <p:cNvSpPr>
              <a:spLocks noEditPoints="1"/>
            </p:cNvSpPr>
            <p:nvPr/>
          </p:nvSpPr>
          <p:spPr>
            <a:xfrm>
              <a:off x="3410691" y="3702149"/>
              <a:ext cx="274930" cy="34099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4" h="216">
                  <a:moveTo>
                    <a:pt x="108" y="18"/>
                  </a:moveTo>
                  <a:cubicBezTo>
                    <a:pt x="108" y="89"/>
                    <a:pt x="108" y="89"/>
                    <a:pt x="108" y="89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69" y="194"/>
                    <a:pt x="169" y="194"/>
                    <a:pt x="169" y="194"/>
                  </a:cubicBezTo>
                  <a:cubicBezTo>
                    <a:pt x="174" y="205"/>
                    <a:pt x="167" y="216"/>
                    <a:pt x="157" y="215"/>
                  </a:cubicBezTo>
                  <a:cubicBezTo>
                    <a:pt x="87" y="215"/>
                    <a:pt x="87" y="215"/>
                    <a:pt x="87" y="215"/>
                  </a:cubicBezTo>
                  <a:cubicBezTo>
                    <a:pt x="20" y="215"/>
                    <a:pt x="20" y="215"/>
                    <a:pt x="20" y="215"/>
                  </a:cubicBezTo>
                  <a:cubicBezTo>
                    <a:pt x="8" y="216"/>
                    <a:pt x="0" y="204"/>
                    <a:pt x="6" y="193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08" y="18"/>
                    <a:pt x="108" y="18"/>
                    <a:pt x="108" y="18"/>
                  </a:cubicBezTo>
                  <a:close/>
                  <a:moveTo>
                    <a:pt x="73" y="156"/>
                  </a:moveTo>
                  <a:cubicBezTo>
                    <a:pt x="69" y="156"/>
                    <a:pt x="66" y="159"/>
                    <a:pt x="66" y="163"/>
                  </a:cubicBezTo>
                  <a:cubicBezTo>
                    <a:pt x="66" y="167"/>
                    <a:pt x="69" y="170"/>
                    <a:pt x="73" y="170"/>
                  </a:cubicBezTo>
                  <a:cubicBezTo>
                    <a:pt x="77" y="170"/>
                    <a:pt x="80" y="167"/>
                    <a:pt x="80" y="163"/>
                  </a:cubicBezTo>
                  <a:cubicBezTo>
                    <a:pt x="80" y="159"/>
                    <a:pt x="77" y="156"/>
                    <a:pt x="73" y="156"/>
                  </a:cubicBezTo>
                  <a:close/>
                  <a:moveTo>
                    <a:pt x="105" y="161"/>
                  </a:moveTo>
                  <a:cubicBezTo>
                    <a:pt x="97" y="161"/>
                    <a:pt x="91" y="167"/>
                    <a:pt x="91" y="175"/>
                  </a:cubicBezTo>
                  <a:cubicBezTo>
                    <a:pt x="91" y="183"/>
                    <a:pt x="97" y="189"/>
                    <a:pt x="105" y="189"/>
                  </a:cubicBezTo>
                  <a:cubicBezTo>
                    <a:pt x="113" y="189"/>
                    <a:pt x="119" y="183"/>
                    <a:pt x="119" y="175"/>
                  </a:cubicBezTo>
                  <a:cubicBezTo>
                    <a:pt x="119" y="167"/>
                    <a:pt x="113" y="161"/>
                    <a:pt x="105" y="161"/>
                  </a:cubicBezTo>
                  <a:close/>
                  <a:moveTo>
                    <a:pt x="73" y="133"/>
                  </a:moveTo>
                  <a:cubicBezTo>
                    <a:pt x="70" y="133"/>
                    <a:pt x="67" y="136"/>
                    <a:pt x="67" y="139"/>
                  </a:cubicBezTo>
                  <a:cubicBezTo>
                    <a:pt x="67" y="143"/>
                    <a:pt x="70" y="145"/>
                    <a:pt x="73" y="145"/>
                  </a:cubicBezTo>
                  <a:cubicBezTo>
                    <a:pt x="77" y="145"/>
                    <a:pt x="80" y="143"/>
                    <a:pt x="80" y="139"/>
                  </a:cubicBezTo>
                  <a:cubicBezTo>
                    <a:pt x="80" y="136"/>
                    <a:pt x="77" y="133"/>
                    <a:pt x="73" y="133"/>
                  </a:cubicBezTo>
                  <a:close/>
                  <a:moveTo>
                    <a:pt x="91" y="120"/>
                  </a:moveTo>
                  <a:cubicBezTo>
                    <a:pt x="88" y="120"/>
                    <a:pt x="86" y="122"/>
                    <a:pt x="86" y="124"/>
                  </a:cubicBezTo>
                  <a:cubicBezTo>
                    <a:pt x="86" y="127"/>
                    <a:pt x="88" y="129"/>
                    <a:pt x="91" y="129"/>
                  </a:cubicBezTo>
                  <a:cubicBezTo>
                    <a:pt x="93" y="129"/>
                    <a:pt x="95" y="127"/>
                    <a:pt x="95" y="124"/>
                  </a:cubicBezTo>
                  <a:cubicBezTo>
                    <a:pt x="95" y="122"/>
                    <a:pt x="93" y="120"/>
                    <a:pt x="91" y="120"/>
                  </a:cubicBezTo>
                  <a:close/>
                  <a:moveTo>
                    <a:pt x="96" y="18"/>
                  </a:moveTo>
                  <a:cubicBezTo>
                    <a:pt x="78" y="18"/>
                    <a:pt x="78" y="18"/>
                    <a:pt x="78" y="18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45" y="151"/>
                    <a:pt x="45" y="151"/>
                    <a:pt x="45" y="151"/>
                  </a:cubicBezTo>
                  <a:cubicBezTo>
                    <a:pt x="130" y="151"/>
                    <a:pt x="130" y="151"/>
                    <a:pt x="130" y="151"/>
                  </a:cubicBezTo>
                  <a:cubicBezTo>
                    <a:pt x="159" y="200"/>
                    <a:pt x="159" y="200"/>
                    <a:pt x="159" y="200"/>
                  </a:cubicBezTo>
                  <a:cubicBezTo>
                    <a:pt x="96" y="92"/>
                    <a:pt x="96" y="92"/>
                    <a:pt x="96" y="92"/>
                  </a:cubicBezTo>
                  <a:lnTo>
                    <a:pt x="96" y="1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6000750" y="2522538"/>
            <a:ext cx="1738313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“双路通信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69"/>
          <p:cNvSpPr txBox="1"/>
          <p:nvPr/>
        </p:nvSpPr>
        <p:spPr>
          <a:xfrm>
            <a:off x="7729538" y="4827588"/>
            <a:ext cx="1176337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837488" y="5262563"/>
            <a:ext cx="898525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广播信道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55"/>
          <p:cNvGrpSpPr/>
          <p:nvPr/>
        </p:nvGrpSpPr>
        <p:grpSpPr>
          <a:xfrm>
            <a:off x="1390650" y="3729038"/>
            <a:ext cx="474663" cy="474662"/>
            <a:chOff x="4916977" y="3555940"/>
            <a:chExt cx="633412" cy="633412"/>
          </a:xfrm>
        </p:grpSpPr>
        <p:sp>
          <p:nvSpPr>
            <p:cNvPr id="89" name="椭圆 88"/>
            <p:cNvSpPr/>
            <p:nvPr/>
          </p:nvSpPr>
          <p:spPr>
            <a:xfrm>
              <a:off x="4916977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01" name="Freeform 24"/>
            <p:cNvSpPr>
              <a:spLocks noEditPoints="1"/>
            </p:cNvSpPr>
            <p:nvPr/>
          </p:nvSpPr>
          <p:spPr>
            <a:xfrm>
              <a:off x="5068142" y="3730839"/>
              <a:ext cx="331082" cy="2836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3" h="199">
                  <a:moveTo>
                    <a:pt x="118" y="0"/>
                  </a:moveTo>
                  <a:cubicBezTo>
                    <a:pt x="233" y="0"/>
                    <a:pt x="233" y="0"/>
                    <a:pt x="233" y="0"/>
                  </a:cubicBezTo>
                  <a:cubicBezTo>
                    <a:pt x="233" y="199"/>
                    <a:pt x="233" y="199"/>
                    <a:pt x="233" y="199"/>
                  </a:cubicBezTo>
                  <a:cubicBezTo>
                    <a:pt x="118" y="199"/>
                    <a:pt x="118" y="199"/>
                    <a:pt x="118" y="199"/>
                  </a:cubicBezTo>
                  <a:cubicBezTo>
                    <a:pt x="118" y="187"/>
                    <a:pt x="118" y="187"/>
                    <a:pt x="118" y="187"/>
                  </a:cubicBezTo>
                  <a:cubicBezTo>
                    <a:pt x="193" y="187"/>
                    <a:pt x="193" y="187"/>
                    <a:pt x="193" y="187"/>
                  </a:cubicBezTo>
                  <a:cubicBezTo>
                    <a:pt x="209" y="187"/>
                    <a:pt x="222" y="175"/>
                    <a:pt x="222" y="161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20"/>
                    <a:pt x="209" y="9"/>
                    <a:pt x="193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8" y="0"/>
                    <a:pt x="118" y="0"/>
                    <a:pt x="118" y="0"/>
                  </a:cubicBezTo>
                  <a:close/>
                  <a:moveTo>
                    <a:pt x="137" y="55"/>
                  </a:moveTo>
                  <a:cubicBezTo>
                    <a:pt x="137" y="60"/>
                    <a:pt x="137" y="60"/>
                    <a:pt x="137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37" y="55"/>
                    <a:pt x="137" y="55"/>
                    <a:pt x="137" y="55"/>
                  </a:cubicBezTo>
                  <a:close/>
                  <a:moveTo>
                    <a:pt x="137" y="77"/>
                  </a:moveTo>
                  <a:cubicBezTo>
                    <a:pt x="137" y="81"/>
                    <a:pt x="137" y="81"/>
                    <a:pt x="137" y="81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137" y="77"/>
                    <a:pt x="137" y="77"/>
                    <a:pt x="137" y="77"/>
                  </a:cubicBezTo>
                  <a:close/>
                  <a:moveTo>
                    <a:pt x="137" y="98"/>
                  </a:moveTo>
                  <a:cubicBezTo>
                    <a:pt x="137" y="102"/>
                    <a:pt x="137" y="102"/>
                    <a:pt x="137" y="102"/>
                  </a:cubicBezTo>
                  <a:cubicBezTo>
                    <a:pt x="199" y="102"/>
                    <a:pt x="199" y="102"/>
                    <a:pt x="199" y="102"/>
                  </a:cubicBezTo>
                  <a:cubicBezTo>
                    <a:pt x="199" y="98"/>
                    <a:pt x="199" y="98"/>
                    <a:pt x="199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  <a:moveTo>
                    <a:pt x="137" y="119"/>
                  </a:moveTo>
                  <a:cubicBezTo>
                    <a:pt x="137" y="124"/>
                    <a:pt x="137" y="124"/>
                    <a:pt x="137" y="124"/>
                  </a:cubicBezTo>
                  <a:cubicBezTo>
                    <a:pt x="199" y="124"/>
                    <a:pt x="199" y="124"/>
                    <a:pt x="199" y="124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37" y="119"/>
                    <a:pt x="137" y="119"/>
                    <a:pt x="137" y="119"/>
                  </a:cubicBezTo>
                  <a:close/>
                  <a:moveTo>
                    <a:pt x="137" y="140"/>
                  </a:moveTo>
                  <a:cubicBezTo>
                    <a:pt x="137" y="145"/>
                    <a:pt x="137" y="145"/>
                    <a:pt x="137" y="145"/>
                  </a:cubicBezTo>
                  <a:cubicBezTo>
                    <a:pt x="199" y="145"/>
                    <a:pt x="199" y="145"/>
                    <a:pt x="199" y="145"/>
                  </a:cubicBezTo>
                  <a:cubicBezTo>
                    <a:pt x="199" y="140"/>
                    <a:pt x="199" y="140"/>
                    <a:pt x="199" y="140"/>
                  </a:cubicBezTo>
                  <a:cubicBezTo>
                    <a:pt x="137" y="140"/>
                    <a:pt x="137" y="140"/>
                    <a:pt x="137" y="140"/>
                  </a:cubicBezTo>
                  <a:close/>
                  <a:moveTo>
                    <a:pt x="33" y="55"/>
                  </a:moveTo>
                  <a:cubicBezTo>
                    <a:pt x="96" y="55"/>
                    <a:pt x="96" y="55"/>
                    <a:pt x="96" y="55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55"/>
                    <a:pt x="33" y="55"/>
                    <a:pt x="33" y="55"/>
                  </a:cubicBezTo>
                  <a:close/>
                  <a:moveTo>
                    <a:pt x="33" y="77"/>
                  </a:moveTo>
                  <a:cubicBezTo>
                    <a:pt x="96" y="77"/>
                    <a:pt x="96" y="77"/>
                    <a:pt x="96" y="7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3" y="77"/>
                    <a:pt x="33" y="77"/>
                    <a:pt x="33" y="77"/>
                  </a:cubicBezTo>
                  <a:close/>
                  <a:moveTo>
                    <a:pt x="33" y="98"/>
                  </a:moveTo>
                  <a:cubicBezTo>
                    <a:pt x="96" y="98"/>
                    <a:pt x="96" y="98"/>
                    <a:pt x="96" y="9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3" y="98"/>
                    <a:pt x="33" y="98"/>
                    <a:pt x="33" y="98"/>
                  </a:cubicBezTo>
                  <a:close/>
                  <a:moveTo>
                    <a:pt x="33" y="119"/>
                  </a:moveTo>
                  <a:cubicBezTo>
                    <a:pt x="96" y="119"/>
                    <a:pt x="96" y="119"/>
                    <a:pt x="96" y="119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3" y="119"/>
                    <a:pt x="33" y="119"/>
                    <a:pt x="33" y="119"/>
                  </a:cubicBezTo>
                  <a:close/>
                  <a:moveTo>
                    <a:pt x="33" y="140"/>
                  </a:moveTo>
                  <a:cubicBezTo>
                    <a:pt x="96" y="140"/>
                    <a:pt x="96" y="140"/>
                    <a:pt x="96" y="140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33" y="145"/>
                    <a:pt x="33" y="145"/>
                    <a:pt x="33" y="145"/>
                  </a:cubicBezTo>
                  <a:cubicBezTo>
                    <a:pt x="33" y="140"/>
                    <a:pt x="33" y="140"/>
                    <a:pt x="33" y="140"/>
                  </a:cubicBezTo>
                  <a:close/>
                  <a:moveTo>
                    <a:pt x="41" y="12"/>
                  </a:moveTo>
                  <a:cubicBezTo>
                    <a:pt x="29" y="12"/>
                    <a:pt x="16" y="21"/>
                    <a:pt x="16" y="34"/>
                  </a:cubicBezTo>
                  <a:cubicBezTo>
                    <a:pt x="16" y="161"/>
                    <a:pt x="16" y="161"/>
                    <a:pt x="16" y="161"/>
                  </a:cubicBezTo>
                  <a:cubicBezTo>
                    <a:pt x="16" y="174"/>
                    <a:pt x="29" y="183"/>
                    <a:pt x="41" y="183"/>
                  </a:cubicBezTo>
                  <a:cubicBezTo>
                    <a:pt x="114" y="183"/>
                    <a:pt x="114" y="183"/>
                    <a:pt x="114" y="183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2" y="157"/>
                    <a:pt x="102" y="157"/>
                    <a:pt x="102" y="157"/>
                  </a:cubicBezTo>
                  <a:cubicBezTo>
                    <a:pt x="114" y="157"/>
                    <a:pt x="114" y="157"/>
                    <a:pt x="114" y="157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41" y="12"/>
                    <a:pt x="41" y="12"/>
                    <a:pt x="41" y="12"/>
                  </a:cubicBezTo>
                  <a:close/>
                  <a:moveTo>
                    <a:pt x="118" y="183"/>
                  </a:moveTo>
                  <a:cubicBezTo>
                    <a:pt x="191" y="183"/>
                    <a:pt x="191" y="183"/>
                    <a:pt x="191" y="183"/>
                  </a:cubicBezTo>
                  <a:cubicBezTo>
                    <a:pt x="204" y="183"/>
                    <a:pt x="217" y="174"/>
                    <a:pt x="217" y="161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7" y="21"/>
                    <a:pt x="204" y="12"/>
                    <a:pt x="191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18" y="48"/>
                    <a:pt x="118" y="48"/>
                    <a:pt x="118" y="48"/>
                  </a:cubicBezTo>
                  <a:cubicBezTo>
                    <a:pt x="118" y="157"/>
                    <a:pt x="118" y="157"/>
                    <a:pt x="118" y="157"/>
                  </a:cubicBezTo>
                  <a:cubicBezTo>
                    <a:pt x="131" y="157"/>
                    <a:pt x="131" y="157"/>
                    <a:pt x="131" y="157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18" y="168"/>
                    <a:pt x="118" y="168"/>
                    <a:pt x="118" y="168"/>
                  </a:cubicBezTo>
                  <a:cubicBezTo>
                    <a:pt x="118" y="183"/>
                    <a:pt x="118" y="183"/>
                    <a:pt x="118" y="183"/>
                  </a:cubicBezTo>
                  <a:close/>
                  <a:moveTo>
                    <a:pt x="0" y="0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114" y="187"/>
                    <a:pt x="114" y="187"/>
                    <a:pt x="114" y="187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23" y="187"/>
                    <a:pt x="11" y="175"/>
                    <a:pt x="11" y="16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0"/>
                    <a:pt x="23" y="9"/>
                    <a:pt x="39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14" y="41"/>
                  </a:moveTo>
                  <a:cubicBezTo>
                    <a:pt x="114" y="45"/>
                    <a:pt x="114" y="45"/>
                    <a:pt x="114" y="45"/>
                  </a:cubicBezTo>
                  <a:cubicBezTo>
                    <a:pt x="114" y="45"/>
                    <a:pt x="114" y="45"/>
                    <a:pt x="114" y="45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1"/>
                    <a:pt x="114" y="41"/>
                    <a:pt x="114" y="41"/>
                  </a:cubicBezTo>
                  <a:close/>
                  <a:moveTo>
                    <a:pt x="114" y="161"/>
                  </a:moveTo>
                  <a:cubicBezTo>
                    <a:pt x="114" y="165"/>
                    <a:pt x="114" y="165"/>
                    <a:pt x="114" y="165"/>
                  </a:cubicBezTo>
                  <a:cubicBezTo>
                    <a:pt x="114" y="165"/>
                    <a:pt x="114" y="165"/>
                    <a:pt x="114" y="165"/>
                  </a:cubicBezTo>
                  <a:cubicBezTo>
                    <a:pt x="104" y="165"/>
                    <a:pt x="104" y="165"/>
                    <a:pt x="104" y="165"/>
                  </a:cubicBezTo>
                  <a:cubicBezTo>
                    <a:pt x="104" y="161"/>
                    <a:pt x="104" y="161"/>
                    <a:pt x="104" y="161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4" y="161"/>
                    <a:pt x="114" y="161"/>
                    <a:pt x="114" y="161"/>
                  </a:cubicBezTo>
                  <a:close/>
                  <a:moveTo>
                    <a:pt x="118" y="165"/>
                  </a:moveTo>
                  <a:cubicBezTo>
                    <a:pt x="129" y="165"/>
                    <a:pt x="129" y="165"/>
                    <a:pt x="129" y="16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18" y="161"/>
                    <a:pt x="118" y="161"/>
                    <a:pt x="118" y="161"/>
                  </a:cubicBezTo>
                  <a:cubicBezTo>
                    <a:pt x="118" y="165"/>
                    <a:pt x="118" y="165"/>
                    <a:pt x="118" y="165"/>
                  </a:cubicBezTo>
                  <a:close/>
                  <a:moveTo>
                    <a:pt x="118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1" name="组合 60"/>
          <p:cNvGrpSpPr/>
          <p:nvPr/>
        </p:nvGrpSpPr>
        <p:grpSpPr>
          <a:xfrm>
            <a:off x="2566988" y="3722688"/>
            <a:ext cx="474662" cy="474662"/>
            <a:chOff x="6443478" y="3555940"/>
            <a:chExt cx="633412" cy="633412"/>
          </a:xfrm>
        </p:grpSpPr>
        <p:sp>
          <p:nvSpPr>
            <p:cNvPr id="92" name="椭圆 91"/>
            <p:cNvSpPr/>
            <p:nvPr/>
          </p:nvSpPr>
          <p:spPr>
            <a:xfrm>
              <a:off x="6443478" y="3555940"/>
              <a:ext cx="633412" cy="633412"/>
            </a:xfrm>
            <a:prstGeom prst="ellipse">
              <a:avLst/>
            </a:prstGeom>
            <a:solidFill>
              <a:schemeClr val="accent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04" name="Freeform 13"/>
            <p:cNvSpPr>
              <a:spLocks noEditPoints="1"/>
            </p:cNvSpPr>
            <p:nvPr/>
          </p:nvSpPr>
          <p:spPr>
            <a:xfrm>
              <a:off x="6582884" y="3680358"/>
              <a:ext cx="354600" cy="3845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5" h="222">
                  <a:moveTo>
                    <a:pt x="150" y="103"/>
                  </a:moveTo>
                  <a:cubicBezTo>
                    <a:pt x="185" y="103"/>
                    <a:pt x="185" y="103"/>
                    <a:pt x="185" y="103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0" y="103"/>
                    <a:pt x="150" y="103"/>
                    <a:pt x="150" y="103"/>
                  </a:cubicBezTo>
                  <a:close/>
                  <a:moveTo>
                    <a:pt x="12" y="96"/>
                  </a:moveTo>
                  <a:cubicBezTo>
                    <a:pt x="194" y="96"/>
                    <a:pt x="194" y="96"/>
                    <a:pt x="194" y="96"/>
                  </a:cubicBezTo>
                  <a:cubicBezTo>
                    <a:pt x="194" y="83"/>
                    <a:pt x="194" y="83"/>
                    <a:pt x="194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96"/>
                    <a:pt x="12" y="96"/>
                    <a:pt x="12" y="96"/>
                  </a:cubicBezTo>
                  <a:close/>
                  <a:moveTo>
                    <a:pt x="0" y="222"/>
                  </a:moveTo>
                  <a:cubicBezTo>
                    <a:pt x="205" y="222"/>
                    <a:pt x="205" y="222"/>
                    <a:pt x="205" y="222"/>
                  </a:cubicBezTo>
                  <a:cubicBezTo>
                    <a:pt x="205" y="209"/>
                    <a:pt x="205" y="209"/>
                    <a:pt x="205" y="209"/>
                  </a:cubicBezTo>
                  <a:cubicBezTo>
                    <a:pt x="199" y="209"/>
                    <a:pt x="199" y="209"/>
                    <a:pt x="199" y="209"/>
                  </a:cubicBezTo>
                  <a:cubicBezTo>
                    <a:pt x="199" y="200"/>
                    <a:pt x="199" y="200"/>
                    <a:pt x="199" y="200"/>
                  </a:cubicBezTo>
                  <a:cubicBezTo>
                    <a:pt x="192" y="200"/>
                    <a:pt x="192" y="200"/>
                    <a:pt x="192" y="200"/>
                  </a:cubicBezTo>
                  <a:cubicBezTo>
                    <a:pt x="192" y="196"/>
                    <a:pt x="192" y="192"/>
                    <a:pt x="192" y="189"/>
                  </a:cubicBezTo>
                  <a:cubicBezTo>
                    <a:pt x="188" y="189"/>
                    <a:pt x="188" y="189"/>
                    <a:pt x="188" y="189"/>
                  </a:cubicBezTo>
                  <a:cubicBezTo>
                    <a:pt x="188" y="179"/>
                    <a:pt x="188" y="179"/>
                    <a:pt x="188" y="179"/>
                  </a:cubicBezTo>
                  <a:cubicBezTo>
                    <a:pt x="17" y="179"/>
                    <a:pt x="17" y="179"/>
                    <a:pt x="17" y="179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3" y="189"/>
                    <a:pt x="13" y="189"/>
                    <a:pt x="13" y="189"/>
                  </a:cubicBezTo>
                  <a:cubicBezTo>
                    <a:pt x="13" y="192"/>
                    <a:pt x="13" y="196"/>
                    <a:pt x="13" y="200"/>
                  </a:cubicBezTo>
                  <a:cubicBezTo>
                    <a:pt x="6" y="200"/>
                    <a:pt x="6" y="200"/>
                    <a:pt x="6" y="200"/>
                  </a:cubicBezTo>
                  <a:cubicBezTo>
                    <a:pt x="6" y="209"/>
                    <a:pt x="6" y="209"/>
                    <a:pt x="6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222"/>
                    <a:pt x="0" y="222"/>
                    <a:pt x="0" y="222"/>
                  </a:cubicBezTo>
                  <a:close/>
                  <a:moveTo>
                    <a:pt x="9" y="78"/>
                  </a:moveTo>
                  <a:cubicBezTo>
                    <a:pt x="197" y="78"/>
                    <a:pt x="197" y="78"/>
                    <a:pt x="197" y="78"/>
                  </a:cubicBezTo>
                  <a:cubicBezTo>
                    <a:pt x="197" y="63"/>
                    <a:pt x="197" y="63"/>
                    <a:pt x="197" y="6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8"/>
                    <a:pt x="9" y="78"/>
                    <a:pt x="9" y="78"/>
                  </a:cubicBezTo>
                  <a:close/>
                  <a:moveTo>
                    <a:pt x="19" y="103"/>
                  </a:moveTo>
                  <a:cubicBezTo>
                    <a:pt x="54" y="103"/>
                    <a:pt x="54" y="103"/>
                    <a:pt x="54" y="103"/>
                  </a:cubicBezTo>
                  <a:cubicBezTo>
                    <a:pt x="54" y="174"/>
                    <a:pt x="54" y="174"/>
                    <a:pt x="54" y="174"/>
                  </a:cubicBezTo>
                  <a:cubicBezTo>
                    <a:pt x="19" y="174"/>
                    <a:pt x="19" y="174"/>
                    <a:pt x="19" y="174"/>
                  </a:cubicBezTo>
                  <a:cubicBezTo>
                    <a:pt x="19" y="103"/>
                    <a:pt x="19" y="103"/>
                    <a:pt x="19" y="103"/>
                  </a:cubicBezTo>
                  <a:close/>
                  <a:moveTo>
                    <a:pt x="28" y="107"/>
                  </a:moveTo>
                  <a:cubicBezTo>
                    <a:pt x="26" y="107"/>
                    <a:pt x="25" y="108"/>
                    <a:pt x="25" y="110"/>
                  </a:cubicBezTo>
                  <a:cubicBezTo>
                    <a:pt x="25" y="167"/>
                    <a:pt x="25" y="167"/>
                    <a:pt x="25" y="167"/>
                  </a:cubicBezTo>
                  <a:cubicBezTo>
                    <a:pt x="25" y="169"/>
                    <a:pt x="26" y="170"/>
                    <a:pt x="28" y="170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9" y="170"/>
                    <a:pt x="31" y="169"/>
                    <a:pt x="31" y="167"/>
                  </a:cubicBezTo>
                  <a:cubicBezTo>
                    <a:pt x="31" y="110"/>
                    <a:pt x="31" y="110"/>
                    <a:pt x="31" y="110"/>
                  </a:cubicBezTo>
                  <a:cubicBezTo>
                    <a:pt x="31" y="108"/>
                    <a:pt x="29" y="107"/>
                    <a:pt x="28" y="107"/>
                  </a:cubicBezTo>
                  <a:cubicBezTo>
                    <a:pt x="28" y="107"/>
                    <a:pt x="28" y="107"/>
                    <a:pt x="28" y="107"/>
                  </a:cubicBezTo>
                  <a:close/>
                  <a:moveTo>
                    <a:pt x="63" y="103"/>
                  </a:moveTo>
                  <a:cubicBezTo>
                    <a:pt x="74" y="103"/>
                    <a:pt x="86" y="103"/>
                    <a:pt x="97" y="103"/>
                  </a:cubicBezTo>
                  <a:cubicBezTo>
                    <a:pt x="97" y="127"/>
                    <a:pt x="97" y="150"/>
                    <a:pt x="97" y="174"/>
                  </a:cubicBezTo>
                  <a:cubicBezTo>
                    <a:pt x="86" y="174"/>
                    <a:pt x="74" y="174"/>
                    <a:pt x="63" y="174"/>
                  </a:cubicBezTo>
                  <a:cubicBezTo>
                    <a:pt x="63" y="150"/>
                    <a:pt x="63" y="127"/>
                    <a:pt x="63" y="103"/>
                  </a:cubicBezTo>
                  <a:close/>
                  <a:moveTo>
                    <a:pt x="72" y="107"/>
                  </a:moveTo>
                  <a:cubicBezTo>
                    <a:pt x="70" y="107"/>
                    <a:pt x="69" y="108"/>
                    <a:pt x="69" y="110"/>
                  </a:cubicBezTo>
                  <a:cubicBezTo>
                    <a:pt x="69" y="167"/>
                    <a:pt x="69" y="167"/>
                    <a:pt x="69" y="167"/>
                  </a:cubicBezTo>
                  <a:cubicBezTo>
                    <a:pt x="69" y="169"/>
                    <a:pt x="70" y="170"/>
                    <a:pt x="72" y="170"/>
                  </a:cubicBezTo>
                  <a:cubicBezTo>
                    <a:pt x="72" y="170"/>
                    <a:pt x="72" y="170"/>
                    <a:pt x="72" y="170"/>
                  </a:cubicBezTo>
                  <a:cubicBezTo>
                    <a:pt x="73" y="170"/>
                    <a:pt x="74" y="169"/>
                    <a:pt x="74" y="167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08"/>
                    <a:pt x="73" y="107"/>
                    <a:pt x="72" y="107"/>
                  </a:cubicBezTo>
                  <a:cubicBezTo>
                    <a:pt x="72" y="107"/>
                    <a:pt x="72" y="107"/>
                    <a:pt x="72" y="107"/>
                  </a:cubicBezTo>
                  <a:close/>
                  <a:moveTo>
                    <a:pt x="106" y="103"/>
                  </a:moveTo>
                  <a:cubicBezTo>
                    <a:pt x="141" y="103"/>
                    <a:pt x="141" y="103"/>
                    <a:pt x="141" y="103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06" y="103"/>
                    <a:pt x="106" y="103"/>
                    <a:pt x="106" y="103"/>
                  </a:cubicBezTo>
                  <a:close/>
                  <a:moveTo>
                    <a:pt x="115" y="107"/>
                  </a:moveTo>
                  <a:cubicBezTo>
                    <a:pt x="114" y="107"/>
                    <a:pt x="113" y="108"/>
                    <a:pt x="113" y="110"/>
                  </a:cubicBezTo>
                  <a:cubicBezTo>
                    <a:pt x="113" y="167"/>
                    <a:pt x="113" y="167"/>
                    <a:pt x="113" y="167"/>
                  </a:cubicBezTo>
                  <a:cubicBezTo>
                    <a:pt x="113" y="169"/>
                    <a:pt x="114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17" y="170"/>
                    <a:pt x="118" y="169"/>
                    <a:pt x="118" y="167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18" y="108"/>
                    <a:pt x="117" y="107"/>
                    <a:pt x="115" y="107"/>
                  </a:cubicBezTo>
                  <a:cubicBezTo>
                    <a:pt x="115" y="107"/>
                    <a:pt x="115" y="107"/>
                    <a:pt x="115" y="107"/>
                  </a:cubicBezTo>
                  <a:close/>
                  <a:moveTo>
                    <a:pt x="159" y="107"/>
                  </a:moveTo>
                  <a:cubicBezTo>
                    <a:pt x="158" y="107"/>
                    <a:pt x="156" y="108"/>
                    <a:pt x="156" y="110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6" y="169"/>
                    <a:pt x="158" y="170"/>
                    <a:pt x="159" y="170"/>
                  </a:cubicBezTo>
                  <a:cubicBezTo>
                    <a:pt x="159" y="170"/>
                    <a:pt x="159" y="170"/>
                    <a:pt x="159" y="170"/>
                  </a:cubicBezTo>
                  <a:cubicBezTo>
                    <a:pt x="161" y="170"/>
                    <a:pt x="162" y="169"/>
                    <a:pt x="162" y="167"/>
                  </a:cubicBezTo>
                  <a:cubicBezTo>
                    <a:pt x="162" y="110"/>
                    <a:pt x="162" y="110"/>
                    <a:pt x="162" y="110"/>
                  </a:cubicBezTo>
                  <a:cubicBezTo>
                    <a:pt x="162" y="108"/>
                    <a:pt x="161" y="107"/>
                    <a:pt x="159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4" name="文本框 69"/>
          <p:cNvSpPr txBox="1"/>
          <p:nvPr/>
        </p:nvSpPr>
        <p:spPr>
          <a:xfrm>
            <a:off x="-36512" y="4846638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Nyquist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-41275" y="5295900"/>
            <a:ext cx="1406525" cy="1016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信息率与带宽联系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69"/>
          <p:cNvSpPr txBox="1"/>
          <p:nvPr/>
        </p:nvSpPr>
        <p:spPr>
          <a:xfrm>
            <a:off x="973138" y="2141538"/>
            <a:ext cx="1592262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Hartley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44563" y="2554288"/>
            <a:ext cx="1420812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引入非统计信息量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69"/>
          <p:cNvSpPr txBox="1"/>
          <p:nvPr/>
        </p:nvSpPr>
        <p:spPr>
          <a:xfrm>
            <a:off x="2168525" y="4868863"/>
            <a:ext cx="13938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Wiener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978025" y="5389563"/>
            <a:ext cx="17097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“控制论”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109"/>
          <p:cNvSpPr txBox="1"/>
          <p:nvPr/>
        </p:nvSpPr>
        <p:spPr>
          <a:xfrm>
            <a:off x="4924425" y="4846638"/>
            <a:ext cx="17859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Shannon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9"/>
          <p:cNvSpPr txBox="1"/>
          <p:nvPr/>
        </p:nvSpPr>
        <p:spPr>
          <a:xfrm>
            <a:off x="6142038" y="2108200"/>
            <a:ext cx="203835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Shannon</a:t>
            </a: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六边形 101"/>
          <p:cNvSpPr/>
          <p:nvPr/>
        </p:nvSpPr>
        <p:spPr>
          <a:xfrm>
            <a:off x="8135938" y="4265613"/>
            <a:ext cx="150813" cy="128588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 animBg="1"/>
      <p:bldP spid="17" grpId="0"/>
      <p:bldP spid="18" grpId="0" animBg="1"/>
      <p:bldP spid="23" grpId="0" animBg="1"/>
      <p:bldP spid="27" grpId="0"/>
      <p:bldP spid="28" grpId="0" animBg="1"/>
      <p:bldP spid="32" grpId="0"/>
      <p:bldP spid="46" grpId="0"/>
      <p:bldP spid="48" grpId="0"/>
      <p:bldP spid="61" grpId="0"/>
      <p:bldP spid="62" grpId="0" animBg="1"/>
      <p:bldP spid="69" grpId="0"/>
      <p:bldP spid="70" grpId="0"/>
      <p:bldP spid="75" grpId="0"/>
      <p:bldP spid="83" grpId="0"/>
      <p:bldP spid="85" grpId="0"/>
      <p:bldP spid="87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55588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400" dirty="0">
                <a:latin typeface="Times New Roman" panose="02020603050405020304" pitchFamily="18" charset="0"/>
              </a:rPr>
              <a:t>1.3 </a:t>
            </a:r>
            <a:r>
              <a:rPr lang="zh-CN" altLang="en-US" sz="4400" dirty="0">
                <a:latin typeface="Times New Roman" panose="02020603050405020304" pitchFamily="18" charset="0"/>
              </a:rPr>
              <a:t>通信系统的基本模型</a:t>
            </a:r>
            <a:endParaRPr lang="zh-CN" alt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1066800" y="1709738"/>
          <a:ext cx="76200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736975" imgH="1479550" progId="Word.Picture.8">
                  <p:embed/>
                </p:oleObj>
              </mc:Choice>
              <mc:Fallback>
                <p:oleObj name="" r:id="rId1" imgW="3736975" imgH="147955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709738"/>
                        <a:ext cx="7620000" cy="302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2316163" y="1709738"/>
            <a:ext cx="1524000" cy="3429000"/>
          </a:xfrm>
          <a:prstGeom prst="ellipse">
            <a:avLst/>
          </a:prstGeom>
          <a:noFill/>
          <a:ln w="4762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3950" y="5264150"/>
            <a:ext cx="12668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有效性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65763" y="1709738"/>
            <a:ext cx="1524000" cy="3429000"/>
          </a:xfrm>
          <a:prstGeom prst="ellipse">
            <a:avLst/>
          </a:prstGeom>
          <a:noFill/>
          <a:ln w="47625" cap="flat" cmpd="sng">
            <a:solidFill>
              <a:srgbClr val="3333CC"/>
            </a:solidFill>
            <a:prstDash val="sysDash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6425" y="5280025"/>
            <a:ext cx="12668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可靠性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44950" y="5280025"/>
            <a:ext cx="12668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安全性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4163" y="1709738"/>
            <a:ext cx="1208087" cy="3429000"/>
          </a:xfrm>
          <a:prstGeom prst="ellipse">
            <a:avLst/>
          </a:prstGeom>
          <a:noFill/>
          <a:ln w="47625" cap="flat" cmpd="sng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4"/>
          <p:cNvSpPr/>
          <p:nvPr/>
        </p:nvSpPr>
        <p:spPr>
          <a:xfrm>
            <a:off x="812800" y="2039938"/>
            <a:ext cx="1001713" cy="18161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A:1/2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B:1/4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C:1/8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D:1/8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4"/>
          <p:cNvSpPr/>
          <p:nvPr/>
        </p:nvSpPr>
        <p:spPr>
          <a:xfrm>
            <a:off x="2757488" y="2039938"/>
            <a:ext cx="1323975" cy="18161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01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10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11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Rectangle 4"/>
          <p:cNvSpPr/>
          <p:nvPr/>
        </p:nvSpPr>
        <p:spPr>
          <a:xfrm>
            <a:off x="6003925" y="2005013"/>
            <a:ext cx="1482725" cy="18161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10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110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 111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4910138" y="3976688"/>
          <a:ext cx="36687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99565" imgH="355600" progId="Equation.DSMT4">
                  <p:embed/>
                </p:oleObj>
              </mc:Choice>
              <mc:Fallback>
                <p:oleObj name="" r:id="rId1" imgW="1599565" imgH="35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0138" y="3976688"/>
                        <a:ext cx="3668712" cy="814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0"/>
          <p:cNvGraphicFramePr>
            <a:graphicFrameLocks noChangeAspect="1"/>
          </p:cNvGraphicFramePr>
          <p:nvPr/>
        </p:nvGraphicFramePr>
        <p:xfrm>
          <a:off x="2878138" y="4195763"/>
          <a:ext cx="787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42900" imgH="165100" progId="Equation.DSMT4">
                  <p:embed/>
                </p:oleObj>
              </mc:Choice>
              <mc:Fallback>
                <p:oleObj name="" r:id="rId3" imgW="342900" imgH="165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8138" y="4195763"/>
                        <a:ext cx="7874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7200" y="52546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有效性</a:t>
            </a: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 txBox="1">
            <a:spLocks noGrp="1"/>
          </p:cNvSpPr>
          <p:nvPr/>
        </p:nvSpPr>
        <p:spPr>
          <a:xfrm>
            <a:off x="7613650" y="6400800"/>
            <a:ext cx="1223963" cy="3603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7975"/>
            <a:ext cx="8229600" cy="1139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可靠性</a:t>
            </a:r>
            <a:endParaRPr kumimoji="0" lang="en-US" sz="3400" b="1" i="0" u="sng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066800" y="1125538"/>
            <a:ext cx="2286000" cy="1477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发送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0  or  1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867400" y="1125538"/>
            <a:ext cx="2514600" cy="1465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接收</a:t>
            </a:r>
            <a:r>
              <a:rPr kumimoji="0" lang="de-DE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</a:t>
            </a:r>
            <a:endParaRPr kumimoji="0" lang="de-DE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0  or 1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7" name="AutoShape 6"/>
          <p:cNvSpPr/>
          <p:nvPr/>
        </p:nvSpPr>
        <p:spPr>
          <a:xfrm>
            <a:off x="3962400" y="1584325"/>
            <a:ext cx="838200" cy="914400"/>
          </a:xfrm>
          <a:prstGeom prst="flowChartMagneticDrum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8" name="Line 7"/>
          <p:cNvSpPr/>
          <p:nvPr/>
        </p:nvSpPr>
        <p:spPr>
          <a:xfrm>
            <a:off x="3352800" y="20415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8439" name="Line 8"/>
          <p:cNvSpPr/>
          <p:nvPr/>
        </p:nvSpPr>
        <p:spPr>
          <a:xfrm>
            <a:off x="4648200" y="2041525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51209" name="Group 9"/>
          <p:cNvGrpSpPr/>
          <p:nvPr/>
        </p:nvGrpSpPr>
        <p:grpSpPr>
          <a:xfrm>
            <a:off x="1438275" y="2825750"/>
            <a:ext cx="5861050" cy="2514600"/>
            <a:chOff x="0" y="0"/>
            <a:chExt cx="5861050" cy="2514600"/>
          </a:xfrm>
        </p:grpSpPr>
        <p:grpSp>
          <p:nvGrpSpPr>
            <p:cNvPr id="18441" name="Group 10"/>
            <p:cNvGrpSpPr/>
            <p:nvPr/>
          </p:nvGrpSpPr>
          <p:grpSpPr>
            <a:xfrm>
              <a:off x="0" y="0"/>
              <a:ext cx="5861050" cy="2514600"/>
              <a:chOff x="0" y="0"/>
              <a:chExt cx="5861050" cy="2514600"/>
            </a:xfrm>
          </p:grpSpPr>
          <p:sp>
            <p:nvSpPr>
              <p:cNvPr id="18442" name="Rectangle 2"/>
              <p:cNvSpPr/>
              <p:nvPr/>
            </p:nvSpPr>
            <p:spPr>
              <a:xfrm>
                <a:off x="609600" y="0"/>
                <a:ext cx="4648200" cy="25146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443" name="Text Box 9"/>
              <p:cNvSpPr txBox="1"/>
              <p:nvPr/>
            </p:nvSpPr>
            <p:spPr>
              <a:xfrm>
                <a:off x="0" y="0"/>
                <a:ext cx="5861050" cy="23082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marL="457200" indent="-457200">
                  <a:spcBef>
                    <a:spcPct val="50000"/>
                  </a:spcBef>
                  <a:buClrTx/>
                  <a:buFontTx/>
                </a:pPr>
                <a:r>
                  <a:rPr lang="de-DE" altLang="en-US" sz="36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PMingLiU" pitchFamily="18" charset="-120"/>
                  </a:rPr>
                  <a:t>		</a:t>
                </a:r>
                <a:r>
                  <a:rPr lang="de-DE" altLang="en-US" sz="2400" b="1" dirty="0">
                    <a:latin typeface="Times New Roman" panose="02020603050405020304" pitchFamily="18" charset="0"/>
                    <a:ea typeface="PMingLiU" pitchFamily="18" charset="-120"/>
                  </a:rPr>
                  <a:t>0  	  	0     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PMingLiU" pitchFamily="18" charset="-120"/>
                  </a:rPr>
                  <a:t>正确</a:t>
                </a:r>
                <a:endParaRPr lang="de-DE" altLang="en-US" sz="2400" b="1" dirty="0">
                  <a:latin typeface="宋体" panose="02010600030101010101" pitchFamily="2" charset="-122"/>
                  <a:ea typeface="PMingLiU" pitchFamily="18" charset="-120"/>
                </a:endParaRPr>
              </a:p>
              <a:p>
                <a:pPr marL="457200" indent="-457200">
                  <a:spcBef>
                    <a:spcPct val="50000"/>
                  </a:spcBef>
                  <a:buClrTx/>
                  <a:buFontTx/>
                </a:pPr>
                <a:r>
                  <a:rPr lang="de-DE" altLang="en-US" sz="2400" b="1" dirty="0">
                    <a:latin typeface="Times New Roman" panose="02020603050405020304" pitchFamily="18" charset="0"/>
                    <a:ea typeface="PMingLiU" pitchFamily="18" charset="-120"/>
                  </a:rPr>
                  <a:t>		0		1     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PMingLiU" pitchFamily="18" charset="-120"/>
                  </a:rPr>
                  <a:t>错误</a:t>
                </a:r>
                <a:endParaRPr lang="de-DE" altLang="en-US" sz="2400" b="1" dirty="0">
                  <a:latin typeface="宋体" panose="02010600030101010101" pitchFamily="2" charset="-122"/>
                  <a:ea typeface="PMingLiU" pitchFamily="18" charset="-120"/>
                </a:endParaRPr>
              </a:p>
              <a:p>
                <a:pPr marL="457200" indent="-457200">
                  <a:spcBef>
                    <a:spcPct val="50000"/>
                  </a:spcBef>
                  <a:buClrTx/>
                  <a:buFontTx/>
                </a:pPr>
                <a:r>
                  <a:rPr lang="de-DE" altLang="en-US" sz="2400" b="1" dirty="0">
                    <a:latin typeface="Times New Roman" panose="02020603050405020304" pitchFamily="18" charset="0"/>
                    <a:ea typeface="PMingLiU" pitchFamily="18" charset="-120"/>
                  </a:rPr>
                  <a:t>     		1		1     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PMingLiU" pitchFamily="18" charset="-120"/>
                  </a:rPr>
                  <a:t>正确</a:t>
                </a:r>
                <a:endParaRPr lang="de-DE" altLang="en-US" sz="2400" b="1" dirty="0">
                  <a:latin typeface="宋体" panose="02010600030101010101" pitchFamily="2" charset="-122"/>
                  <a:ea typeface="PMingLiU" pitchFamily="18" charset="-120"/>
                </a:endParaRPr>
              </a:p>
              <a:p>
                <a:pPr marL="457200" indent="-457200">
                  <a:spcBef>
                    <a:spcPct val="50000"/>
                  </a:spcBef>
                  <a:buClrTx/>
                  <a:buFontTx/>
                </a:pPr>
                <a:r>
                  <a:rPr lang="de-DE" altLang="en-US" sz="2400" b="1" dirty="0">
                    <a:latin typeface="Times New Roman" panose="02020603050405020304" pitchFamily="18" charset="0"/>
                    <a:ea typeface="PMingLiU" pitchFamily="18" charset="-120"/>
                  </a:rPr>
                  <a:t>		1        		0      </a:t>
                </a:r>
                <a:r>
                  <a:rPr lang="zh-CN" altLang="en-US" sz="2400" b="1" dirty="0">
                    <a:latin typeface="宋体" panose="02010600030101010101" pitchFamily="2" charset="-122"/>
                    <a:ea typeface="PMingLiU" pitchFamily="18" charset="-120"/>
                  </a:rPr>
                  <a:t>错误</a:t>
                </a:r>
                <a:endParaRPr lang="en-GB" altLang="en-US" sz="2400" b="1" dirty="0">
                  <a:latin typeface="宋体" panose="02010600030101010101" pitchFamily="2" charset="-122"/>
                  <a:ea typeface="PMingLiU" pitchFamily="18" charset="-120"/>
                </a:endParaRPr>
              </a:p>
            </p:txBody>
          </p:sp>
        </p:grpSp>
        <p:sp>
          <p:nvSpPr>
            <p:cNvPr id="18444" name="Line 10"/>
            <p:cNvSpPr/>
            <p:nvPr/>
          </p:nvSpPr>
          <p:spPr>
            <a:xfrm>
              <a:off x="1447800" y="30480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45" name="Line 11"/>
            <p:cNvSpPr/>
            <p:nvPr/>
          </p:nvSpPr>
          <p:spPr>
            <a:xfrm>
              <a:off x="1447800" y="91440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46" name="Line 12"/>
            <p:cNvSpPr/>
            <p:nvPr/>
          </p:nvSpPr>
          <p:spPr>
            <a:xfrm>
              <a:off x="1447800" y="152400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8447" name="Line 13"/>
            <p:cNvSpPr/>
            <p:nvPr/>
          </p:nvSpPr>
          <p:spPr>
            <a:xfrm>
              <a:off x="1447800" y="2057400"/>
              <a:ext cx="11430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pic>
        <p:nvPicPr>
          <p:cNvPr id="54290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3054350"/>
            <a:ext cx="1933575" cy="1838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91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190875"/>
            <a:ext cx="1714500" cy="1762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charRg st="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/>
      <p:bldP spid="5120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95325"/>
            <a:ext cx="6048375" cy="3943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533400"/>
            <a:ext cx="1562100" cy="1724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灯片编号占位符 8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Box 1"/>
          <p:cNvSpPr txBox="1"/>
          <p:nvPr/>
        </p:nvSpPr>
        <p:spPr>
          <a:xfrm>
            <a:off x="685800" y="4953000"/>
            <a:ext cx="7620000" cy="1816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David J. C. MacKay,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Information Theory, Inference and Learning Algorithms, Chap1, P7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55588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400" dirty="0">
                <a:latin typeface="Times New Roman" panose="02020603050405020304" pitchFamily="18" charset="0"/>
              </a:rPr>
              <a:t>1.3 </a:t>
            </a:r>
            <a:r>
              <a:rPr lang="zh-CN" altLang="en-US" sz="4400" dirty="0">
                <a:latin typeface="Times New Roman" panose="02020603050405020304" pitchFamily="18" charset="0"/>
              </a:rPr>
              <a:t>通信系统的基本模型</a:t>
            </a:r>
            <a:endParaRPr lang="zh-CN" alt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0075" y="1395413"/>
            <a:ext cx="4572000" cy="2862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三大定理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无失真信源编码定理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限失真信源编码定理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信道编码定理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1.4 </a:t>
            </a:r>
            <a:r>
              <a:rPr lang="zh-TW" altLang="en-US" dirty="0">
                <a:latin typeface="Times New Roman" panose="02020603050405020304" pitchFamily="18" charset="0"/>
              </a:rPr>
              <a:t>信息论的应用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编码技术在快速通信领域中的应用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纠错编码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线性分组码、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码、卷积码等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调制解调码技术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网格编码调制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数据压缩理论与技术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计算机文件的压缩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gzip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…)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图像信号的压缩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(JPEG, MPEG, H.265, …)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1.4 </a:t>
            </a:r>
            <a:r>
              <a:rPr lang="zh-TW" altLang="en-US" dirty="0">
                <a:latin typeface="Times New Roman" panose="02020603050405020304" pitchFamily="18" charset="0"/>
              </a:rPr>
              <a:t>信息论的应用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新型领域信息理论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网络信息论、量子信息论和生物信息论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计算机中的容错技术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数据存储技术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TW" altLang="en-US" dirty="0">
                <a:latin typeface="Times New Roman" panose="02020603050405020304" pitchFamily="18" charset="0"/>
              </a:rPr>
              <a:t>课程相关信息</a:t>
            </a:r>
            <a:endParaRPr lang="zh-TW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先修课程：概率论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课程学时：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学时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考试方式：闭卷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评分标准：平时分、期末考试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1.5 </a:t>
            </a:r>
            <a:r>
              <a:rPr lang="zh-CN" altLang="en-US" sz="4000" dirty="0">
                <a:latin typeface="Times New Roman" panose="02020603050405020304" pitchFamily="18" charset="0"/>
              </a:rPr>
              <a:t>信息论研究范畴</a:t>
            </a:r>
            <a:endParaRPr lang="zh-CN" alt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狭义信息论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主要研究信息的度量、信道容量，以及信源和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信道编码理论等问题。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TW" altLang="en-US" sz="3600" dirty="0"/>
              <a:t>课程的主要内容</a:t>
            </a:r>
            <a:endParaRPr lang="zh-TW" altLang="en-US" sz="36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绪论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信源与信息熵 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信道与信道容量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信源编码理论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信道编码理论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网络信息理论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章 量子信息理论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795588"/>
            <a:ext cx="8610600" cy="1266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2" name="灯片编号占位符 2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496888" y="466725"/>
            <a:ext cx="8389938" cy="2735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教材</a:t>
            </a:r>
            <a:endParaRPr kumimoji="0" lang="en-US" altLang="zh-CN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altLang="zh-CN" sz="4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信息论基础与应用，赵生妹，清华大学出版社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                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3975" y="2276475"/>
            <a:ext cx="2838450" cy="372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04" name="Picture 12" descr="C:\Documents and Settings\DELL\桌面\信息论_图片\信息论_基础理论与应用_v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125" y="3429000"/>
            <a:ext cx="1895475" cy="272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229600" cy="6365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参考书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63638"/>
            <a:ext cx="9274175" cy="2628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信息论与编码(第二版)，曹雪虹，清华大学出版社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信息论－基础理论与应用，傅祖芸，电子工业出版社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Elements of Information Theory, by Thomas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Cover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灯片编号占位符 6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200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3392488" y="3430588"/>
            <a:ext cx="1922462" cy="274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1" name="Picture 9" descr="C:\Documents and Settings\DELL\桌面\信息论_基础理论与应用_v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0">
            <a:off x="4184650" y="3497263"/>
            <a:ext cx="1919288" cy="272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Picture 10" descr="C:\Documents and Settings\DELL\桌面\信息论_图片\教材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451225"/>
            <a:ext cx="1925638" cy="2720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3" name="Picture 11" descr="C:\Documents and Settings\DELL\桌面\信息论_图片\cover_中文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3429000"/>
            <a:ext cx="1874838" cy="2720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43">
                                            <p:txEl>
                                              <p:charRg st="2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6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charRg st="56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541338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4400" dirty="0">
                <a:latin typeface="Times New Roman" panose="02020603050405020304" pitchFamily="18" charset="0"/>
              </a:rPr>
              <a:t>第</a:t>
            </a:r>
            <a:r>
              <a:rPr lang="en-US" altLang="zh-CN" sz="4400" dirty="0">
                <a:latin typeface="Times New Roman" panose="02020603050405020304" pitchFamily="18" charset="0"/>
              </a:rPr>
              <a:t>1</a:t>
            </a:r>
            <a:r>
              <a:rPr lang="zh-CN" altLang="en-US" sz="4400" dirty="0">
                <a:latin typeface="Times New Roman" panose="02020603050405020304" pitchFamily="18" charset="0"/>
              </a:rPr>
              <a:t>章 绪论</a:t>
            </a:r>
            <a:endParaRPr lang="zh-CN" alt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08" name="Rectangle 3"/>
          <p:cNvSpPr>
            <a:spLocks noGrp="1"/>
          </p:cNvSpPr>
          <p:nvPr>
            <p:ph idx="4294967295"/>
          </p:nvPr>
        </p:nvSpPr>
        <p:spPr>
          <a:xfrm>
            <a:off x="457200" y="1844675"/>
            <a:ext cx="8229600" cy="36671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、什么是信息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、什么是信息论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、通信系统的基本模型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</a:rPr>
              <a:t>、信息论的应用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</a:rPr>
              <a:t>、信息论研究范畴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08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8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0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08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08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08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08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08">
                                            <p:txEl>
                                              <p:charRg st="3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5425" y="742950"/>
            <a:ext cx="8588375" cy="132397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1475" algn="l"/>
              </a:tabLst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香农于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1948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年发表的论文：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1475" algn="l"/>
              </a:tabLst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—— A Mathematical Theory of Communication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1475" algn="l"/>
              </a:tabLst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（通信的数学理论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755900"/>
            <a:ext cx="7818437" cy="268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349500"/>
            <a:ext cx="4129087" cy="427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Rectangle 6"/>
          <p:cNvSpPr/>
          <p:nvPr/>
        </p:nvSpPr>
        <p:spPr>
          <a:xfrm>
            <a:off x="2195513" y="2852738"/>
            <a:ext cx="4752975" cy="7921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6" name="Picture 7" descr="http://www-gap.dcs.st-and.ac.uk/~history/BigPictures/Shannon.jpeg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7092950" y="2565400"/>
            <a:ext cx="1235075" cy="149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400" dirty="0">
                <a:latin typeface="Times New Roman" panose="02020603050405020304" pitchFamily="18" charset="0"/>
              </a:rPr>
              <a:t>1.1 </a:t>
            </a:r>
            <a:r>
              <a:rPr lang="zh-CN" altLang="en-US" sz="4400" dirty="0">
                <a:latin typeface="Times New Roman" panose="02020603050405020304" pitchFamily="18" charset="0"/>
              </a:rPr>
              <a:t>什么是信息</a:t>
            </a:r>
            <a:endParaRPr lang="zh-TW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3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信息的定义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11188" y="1676400"/>
            <a:ext cx="8075613" cy="43926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信息与物质、能量构成客观世界的三大要素。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Without materials nothing exists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Without energy nothing happens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Without information nothing make sense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是认识主体（人、生物、机器）所感受的或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所表达的事物运动的状态和运动状态变化的方式。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6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9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46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7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400" dirty="0">
                <a:latin typeface="Times New Roman" panose="02020603050405020304" pitchFamily="18" charset="0"/>
              </a:rPr>
              <a:t>1.1 </a:t>
            </a:r>
            <a:r>
              <a:rPr lang="zh-CN" altLang="en-US" sz="4400" dirty="0">
                <a:latin typeface="Times New Roman" panose="02020603050405020304" pitchFamily="18" charset="0"/>
              </a:rPr>
              <a:t>什么是信息</a:t>
            </a:r>
            <a:endParaRPr lang="zh-TW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67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>
                <a:latin typeface="Times New Roman" panose="02020603050405020304" pitchFamily="18" charset="0"/>
              </a:rPr>
              <a:t>信息的性质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33413" y="1919288"/>
            <a:ext cx="8075613" cy="43926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信息是可共享的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信息是可度量的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信息是无所不在的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信息具有传递性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…….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4400" dirty="0">
                <a:latin typeface="Times New Roman" panose="02020603050405020304" pitchFamily="18" charset="0"/>
              </a:rPr>
              <a:t>1.1 </a:t>
            </a:r>
            <a:r>
              <a:rPr lang="zh-CN" altLang="en-US" sz="4400" dirty="0">
                <a:latin typeface="Times New Roman" panose="02020603050405020304" pitchFamily="18" charset="0"/>
              </a:rPr>
              <a:t>什么是信息</a:t>
            </a:r>
            <a:endParaRPr lang="zh-TW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信息、消息、信号</a:t>
            </a:r>
            <a:endParaRPr lang="zh-CN" altLang="en-US" dirty="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33413" y="1919288"/>
            <a:ext cx="8075613" cy="43926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是抽象的、非物理的。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消息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是具体的、非物理的，可描述为语言文字、符号、数据、图片，它是信息的载体。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信号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是消息的物理体现，是运载或携带消息的物理量。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E1YjY2ZGU3MDI1ZGYyZDJiODhmYTBlOGI1ZTA2ZmMifQ=="/>
</p:tagLst>
</file>

<file path=ppt/theme/theme1.xml><?xml version="1.0" encoding="utf-8"?>
<a:theme xmlns:a="http://schemas.openxmlformats.org/drawingml/2006/main" name="inforc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inforc</Template>
  <TotalTime>0</TotalTime>
  <Words>1677</Words>
  <Application>WPS 演示</Application>
  <PresentationFormat>全屏显示(4:3)</PresentationFormat>
  <Paragraphs>289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等线</vt:lpstr>
      <vt:lpstr>华文隶书</vt:lpstr>
      <vt:lpstr>Times New Roman</vt:lpstr>
      <vt:lpstr>Monotype Sorts</vt:lpstr>
      <vt:lpstr>Wingdings</vt:lpstr>
      <vt:lpstr>黑体</vt:lpstr>
      <vt:lpstr>微软雅黑</vt:lpstr>
      <vt:lpstr>Symbol</vt:lpstr>
      <vt:lpstr>PMingLiU</vt:lpstr>
      <vt:lpstr>MingLiU-ExtB</vt:lpstr>
      <vt:lpstr>Arial Unicode MS</vt:lpstr>
      <vt:lpstr>Calibri</vt:lpstr>
      <vt:lpstr>inforc</vt:lpstr>
      <vt:lpstr>1_Edge</vt:lpstr>
      <vt:lpstr>2_Edge</vt:lpstr>
      <vt:lpstr>Word.Picture.8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侯晓赟</cp:lastModifiedBy>
  <cp:revision>69</cp:revision>
  <dcterms:created xsi:type="dcterms:W3CDTF">2018-02-27T02:03:43Z</dcterms:created>
  <dcterms:modified xsi:type="dcterms:W3CDTF">2025-09-19T09:47:01Z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4AEBDE1037E64A10866D9B6A3E865D9E_12</vt:lpwstr>
  </property>
  <property fmtid="{D5CDD505-2E9C-101B-9397-08002B2CF9AE}" pid="3" name="KSOProductBuildVer">
    <vt:lpwstr>2052-12.1.0.22529</vt:lpwstr>
  </property>
</Properties>
</file>