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43"/>
  </p:notesMasterIdLst>
  <p:sldIdLst>
    <p:sldId id="302" r:id="rId4"/>
    <p:sldId id="312" r:id="rId5"/>
    <p:sldId id="313" r:id="rId6"/>
    <p:sldId id="382" r:id="rId7"/>
    <p:sldId id="315" r:id="rId8"/>
    <p:sldId id="316" r:id="rId9"/>
    <p:sldId id="383" r:id="rId10"/>
    <p:sldId id="384" r:id="rId11"/>
    <p:sldId id="319" r:id="rId12"/>
    <p:sldId id="320" r:id="rId13"/>
    <p:sldId id="321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85" r:id="rId23"/>
    <p:sldId id="388" r:id="rId24"/>
    <p:sldId id="389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91" r:id="rId39"/>
    <p:sldId id="344" r:id="rId40"/>
    <p:sldId id="345" r:id="rId41"/>
    <p:sldId id="393" r:id="rId42"/>
    <p:sldId id="394" r:id="rId44"/>
    <p:sldId id="402" r:id="rId45"/>
    <p:sldId id="403" r:id="rId46"/>
    <p:sldId id="346" r:id="rId47"/>
    <p:sldId id="347" r:id="rId48"/>
    <p:sldId id="351" r:id="rId49"/>
    <p:sldId id="352" r:id="rId50"/>
    <p:sldId id="353" r:id="rId51"/>
    <p:sldId id="354" r:id="rId52"/>
    <p:sldId id="355" r:id="rId53"/>
    <p:sldId id="395" r:id="rId54"/>
    <p:sldId id="357" r:id="rId55"/>
    <p:sldId id="359" r:id="rId56"/>
    <p:sldId id="358" r:id="rId57"/>
    <p:sldId id="360" r:id="rId58"/>
    <p:sldId id="361" r:id="rId59"/>
    <p:sldId id="362" r:id="rId60"/>
    <p:sldId id="364" r:id="rId61"/>
    <p:sldId id="365" r:id="rId62"/>
    <p:sldId id="367" r:id="rId63"/>
    <p:sldId id="405" r:id="rId64"/>
    <p:sldId id="406" r:id="rId65"/>
    <p:sldId id="396" r:id="rId66"/>
    <p:sldId id="368" r:id="rId67"/>
    <p:sldId id="370" r:id="rId68"/>
    <p:sldId id="371" r:id="rId69"/>
    <p:sldId id="404" r:id="rId70"/>
    <p:sldId id="407" r:id="rId71"/>
    <p:sldId id="408" r:id="rId72"/>
    <p:sldId id="372" r:id="rId73"/>
    <p:sldId id="373" r:id="rId74"/>
    <p:sldId id="397" r:id="rId75"/>
    <p:sldId id="374" r:id="rId76"/>
    <p:sldId id="398" r:id="rId77"/>
    <p:sldId id="399" r:id="rId78"/>
    <p:sldId id="375" r:id="rId79"/>
    <p:sldId id="400" r:id="rId80"/>
    <p:sldId id="401" r:id="rId81"/>
    <p:sldId id="379" r:id="rId82"/>
    <p:sldId id="380" r:id="rId83"/>
    <p:sldId id="381" r:id="rId84"/>
    <p:sldId id="409" r:id="rId85"/>
  </p:sldIdLst>
  <p:sldSz cx="9144000" cy="6858000" type="screen4x3"/>
  <p:notesSz cx="6858000" cy="9144000"/>
  <p:custDataLst>
    <p:tags r:id="rId8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/>
    <p:restoredTop sz="92445"/>
  </p:normalViewPr>
  <p:slideViewPr>
    <p:cSldViewPr snapToGrid="0" showGuides="1">
      <p:cViewPr varScale="1">
        <p:scale>
          <a:sx n="63" d="100"/>
          <a:sy n="63" d="100"/>
        </p:scale>
        <p:origin x="1404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9" Type="http://schemas.openxmlformats.org/officeDocument/2006/relationships/tags" Target="tags/tag1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5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77.wmf"/><Relationship Id="rId8" Type="http://schemas.openxmlformats.org/officeDocument/2006/relationships/image" Target="../media/image76.wmf"/><Relationship Id="rId7" Type="http://schemas.openxmlformats.org/officeDocument/2006/relationships/image" Target="../media/image75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emf"/><Relationship Id="rId1" Type="http://schemas.openxmlformats.org/officeDocument/2006/relationships/image" Target="../media/image69.wmf"/></Relationships>
</file>

<file path=ppt/drawings/_rels/vmlDrawing35.vml.rels><?xml version="1.0" encoding="UTF-8" standalone="yes"?>
<Relationships xmlns="http://schemas.openxmlformats.org/package/2006/relationships"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43.vml.rels><?xml version="1.0" encoding="UTF-8" standalone="yes"?>
<Relationships xmlns="http://schemas.openxmlformats.org/package/2006/relationships"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5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2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6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9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6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8.wmf"/><Relationship Id="rId8" Type="http://schemas.openxmlformats.org/officeDocument/2006/relationships/image" Target="../media/image157.wmf"/><Relationship Id="rId7" Type="http://schemas.openxmlformats.org/officeDocument/2006/relationships/image" Target="../media/image156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4" Type="http://schemas.openxmlformats.org/officeDocument/2006/relationships/image" Target="../media/image163.wmf"/><Relationship Id="rId13" Type="http://schemas.openxmlformats.org/officeDocument/2006/relationships/image" Target="../media/image162.wmf"/><Relationship Id="rId12" Type="http://schemas.openxmlformats.org/officeDocument/2006/relationships/image" Target="../media/image161.wmf"/><Relationship Id="rId11" Type="http://schemas.openxmlformats.org/officeDocument/2006/relationships/image" Target="../media/image160.wmf"/><Relationship Id="rId10" Type="http://schemas.openxmlformats.org/officeDocument/2006/relationships/image" Target="../media/image159.wmf"/><Relationship Id="rId1" Type="http://schemas.openxmlformats.org/officeDocument/2006/relationships/image" Target="../media/image150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6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0.wmf"/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w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2.w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3.w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6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FBA27A-3ED0-48EA-8B97-E2722DD5BC4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906625E-4FD2-44D2-A5A0-D03AB56BE83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403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440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单击以编辑母版副标题样式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418D5-8C53-4DF0-849F-458967B7ED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418D5-8C53-4DF0-849F-458967B7ED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418D5-8C53-4DF0-849F-458967B7ED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单击以编辑母版副标题样式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EE6425-0280-4B75-ACE3-906E7A15B1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EE6425-0280-4B75-ACE3-906E7A15B1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EE6425-0280-4B75-ACE3-906E7A15B1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EE6425-0280-4B75-ACE3-906E7A15B1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EE6425-0280-4B75-ACE3-906E7A15B1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EE6425-0280-4B75-ACE3-906E7A15B1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EE6425-0280-4B75-ACE3-906E7A15B1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EE6425-0280-4B75-ACE3-906E7A15B1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418D5-8C53-4DF0-849F-458967B7ED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EE6425-0280-4B75-ACE3-906E7A15B1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EE6425-0280-4B75-ACE3-906E7A15B1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EE6425-0280-4B75-ACE3-906E7A15B1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418D5-8C53-4DF0-849F-458967B7ED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2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418D5-8C53-4DF0-849F-458967B7ED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418D5-8C53-4DF0-849F-458967B7ED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418D5-8C53-4DF0-849F-458967B7ED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418D5-8C53-4DF0-849F-458967B7ED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418D5-8C53-4DF0-849F-458967B7ED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418D5-8C53-4DF0-849F-458967B7ED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TW" altLang="en-US" dirty="0"/>
              <a:t>单击此处编辑母版标题样式</a:t>
            </a:r>
            <a:endParaRPr lang="zh-TW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TW" altLang="en-US" dirty="0"/>
              <a:t>单击此处编辑母版文本样式</a:t>
            </a:r>
            <a:endParaRPr lang="zh-TW" altLang="en-US" dirty="0"/>
          </a:p>
          <a:p>
            <a:pPr lvl="1"/>
            <a:r>
              <a:rPr lang="zh-TW" altLang="en-US" dirty="0"/>
              <a:t>第二级</a:t>
            </a:r>
            <a:endParaRPr lang="zh-TW" altLang="en-US" dirty="0"/>
          </a:p>
          <a:p>
            <a:pPr lvl="2"/>
            <a:r>
              <a:rPr lang="zh-TW" altLang="en-US" dirty="0"/>
              <a:t>第三级</a:t>
            </a:r>
            <a:endParaRPr lang="zh-TW" altLang="en-US" dirty="0"/>
          </a:p>
          <a:p>
            <a:pPr lvl="3"/>
            <a:r>
              <a:rPr lang="zh-TW" altLang="en-US" dirty="0"/>
              <a:t>第四级</a:t>
            </a:r>
            <a:endParaRPr lang="zh-TW" altLang="en-US" dirty="0"/>
          </a:p>
          <a:p>
            <a:pPr lvl="4"/>
            <a:r>
              <a:rPr lang="zh-TW" altLang="en-US" dirty="0"/>
              <a:t>第五级</a:t>
            </a:r>
            <a:endParaRPr lang="zh-TW" altLang="en-US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1250" y="6440488"/>
            <a:ext cx="12239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Garamond" panose="02020404030301010803" pitchFamily="18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60418D5-8C53-4DF0-849F-458967B7EDD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029" name="Freeform 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0" name="Line 8"/>
          <p:cNvSpPr/>
          <p:nvPr/>
        </p:nvSpPr>
        <p:spPr>
          <a:xfrm>
            <a:off x="468313" y="638175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4" name="Text Box 13"/>
          <p:cNvSpPr txBox="1">
            <a:spLocks noChangeArrowheads="1"/>
          </p:cNvSpPr>
          <p:nvPr/>
        </p:nvSpPr>
        <p:spPr bwMode="auto">
          <a:xfrm>
            <a:off x="366713" y="643572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信息论基础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C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  <p:pic>
        <p:nvPicPr>
          <p:cNvPr id="1032" name="Picture 11" descr="head_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2800" y="6400800"/>
            <a:ext cx="1981200" cy="4476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1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2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TW" altLang="en-US" dirty="0"/>
              <a:t>单击此处编辑母版标题样式</a:t>
            </a:r>
            <a:endParaRPr lang="zh-TW" altLang="en-US" dirty="0"/>
          </a:p>
        </p:txBody>
      </p:sp>
      <p:sp>
        <p:nvSpPr>
          <p:cNvPr id="2053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TW" altLang="en-US" dirty="0"/>
              <a:t>单击此处编辑母版文本样式</a:t>
            </a:r>
            <a:endParaRPr lang="zh-TW" altLang="en-US" dirty="0"/>
          </a:p>
          <a:p>
            <a:pPr lvl="1"/>
            <a:r>
              <a:rPr lang="zh-TW" altLang="en-US" dirty="0"/>
              <a:t>第二级</a:t>
            </a:r>
            <a:endParaRPr lang="zh-TW" altLang="en-US" dirty="0"/>
          </a:p>
          <a:p>
            <a:pPr lvl="2"/>
            <a:r>
              <a:rPr lang="zh-TW" altLang="en-US" dirty="0"/>
              <a:t>第三级</a:t>
            </a:r>
            <a:endParaRPr lang="zh-TW" altLang="en-US" dirty="0"/>
          </a:p>
          <a:p>
            <a:pPr lvl="3"/>
            <a:r>
              <a:rPr lang="zh-TW" altLang="en-US" dirty="0"/>
              <a:t>第四级</a:t>
            </a:r>
            <a:endParaRPr lang="zh-TW" altLang="en-US" dirty="0"/>
          </a:p>
          <a:p>
            <a:pPr lvl="4"/>
            <a:r>
              <a:rPr lang="zh-TW" altLang="en-US" dirty="0"/>
              <a:t>第五级</a:t>
            </a:r>
            <a:endParaRPr lang="zh-TW" altLang="en-US" dirty="0"/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j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05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j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05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Garamond" panose="02020404030301010803" pitchFamily="18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EE6425-0280-4B75-ACE3-906E7A15B1F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wmf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2.png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6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6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38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2.w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39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wmf"/><Relationship Id="rId1" Type="http://schemas.openxmlformats.org/officeDocument/2006/relationships/oleObject" Target="../embeddings/oleObject43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44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9.wmf"/><Relationship Id="rId1" Type="http://schemas.openxmlformats.org/officeDocument/2006/relationships/oleObject" Target="../embeddings/oleObject4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2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48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3.wmf"/><Relationship Id="rId1" Type="http://schemas.openxmlformats.org/officeDocument/2006/relationships/oleObject" Target="../embeddings/oleObject50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wmf"/><Relationship Id="rId1" Type="http://schemas.openxmlformats.org/officeDocument/2006/relationships/oleObject" Target="../embeddings/oleObject52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wmf"/><Relationship Id="rId1" Type="http://schemas.openxmlformats.org/officeDocument/2006/relationships/oleObject" Target="../embeddings/oleObject53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54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wmf"/><Relationship Id="rId1" Type="http://schemas.openxmlformats.org/officeDocument/2006/relationships/oleObject" Target="../embeddings/oleObject55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6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wmf"/><Relationship Id="rId1" Type="http://schemas.openxmlformats.org/officeDocument/2006/relationships/oleObject" Target="../embeddings/oleObject57.bin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2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1.wmf"/><Relationship Id="rId1" Type="http://schemas.openxmlformats.org/officeDocument/2006/relationships/oleObject" Target="../embeddings/oleObject58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3.wmf"/><Relationship Id="rId18" Type="http://schemas.openxmlformats.org/officeDocument/2006/relationships/vmlDrawing" Target="../drawings/vmlDrawing3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70.emf"/><Relationship Id="rId15" Type="http://schemas.openxmlformats.org/officeDocument/2006/relationships/oleObject" Target="../embeddings/oleObject67.bin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66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60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72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0.emf"/><Relationship Id="rId3" Type="http://schemas.openxmlformats.org/officeDocument/2006/relationships/oleObject" Target="../embeddings/oleObject69.bin"/><Relationship Id="rId22" Type="http://schemas.openxmlformats.org/officeDocument/2006/relationships/vmlDrawing" Target="../drawings/vmlDrawing3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77.wmf"/><Relationship Id="rId2" Type="http://schemas.openxmlformats.org/officeDocument/2006/relationships/image" Target="../media/image69.wmf"/><Relationship Id="rId19" Type="http://schemas.openxmlformats.org/officeDocument/2006/relationships/oleObject" Target="../embeddings/oleObject78.bin"/><Relationship Id="rId18" Type="http://schemas.openxmlformats.org/officeDocument/2006/relationships/image" Target="../media/image76.wmf"/><Relationship Id="rId17" Type="http://schemas.openxmlformats.org/officeDocument/2006/relationships/oleObject" Target="../embeddings/oleObject77.bin"/><Relationship Id="rId16" Type="http://schemas.openxmlformats.org/officeDocument/2006/relationships/oleObject" Target="../embeddings/oleObject76.bin"/><Relationship Id="rId15" Type="http://schemas.openxmlformats.org/officeDocument/2006/relationships/oleObject" Target="../embeddings/oleObject75.bin"/><Relationship Id="rId14" Type="http://schemas.openxmlformats.org/officeDocument/2006/relationships/image" Target="../media/image75.wmf"/><Relationship Id="rId13" Type="http://schemas.openxmlformats.org/officeDocument/2006/relationships/oleObject" Target="../embeddings/oleObject74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73.bin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68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78.wmf"/><Relationship Id="rId14" Type="http://schemas.openxmlformats.org/officeDocument/2006/relationships/vmlDrawing" Target="../drawings/vmlDrawing3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3.w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79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5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84.wmf"/><Relationship Id="rId1" Type="http://schemas.openxmlformats.org/officeDocument/2006/relationships/oleObject" Target="../embeddings/oleObject85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6.wmf"/><Relationship Id="rId1" Type="http://schemas.openxmlformats.org/officeDocument/2006/relationships/oleObject" Target="../embeddings/oleObject87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8.vml"/><Relationship Id="rId7" Type="http://schemas.openxmlformats.org/officeDocument/2006/relationships/slideLayout" Target="../slideLayouts/slideLayout2.x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87.wmf"/><Relationship Id="rId1" Type="http://schemas.openxmlformats.org/officeDocument/2006/relationships/oleObject" Target="../embeddings/oleObject88.bin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0.w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89.wmf"/><Relationship Id="rId1" Type="http://schemas.openxmlformats.org/officeDocument/2006/relationships/oleObject" Target="../embeddings/oleObject92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1.wmf"/><Relationship Id="rId1" Type="http://schemas.openxmlformats.org/officeDocument/2006/relationships/oleObject" Target="../embeddings/oleObject9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2.wmf"/><Relationship Id="rId1" Type="http://schemas.openxmlformats.org/officeDocument/2006/relationships/oleObject" Target="../embeddings/oleObject95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3.wmf"/><Relationship Id="rId1" Type="http://schemas.openxmlformats.org/officeDocument/2006/relationships/oleObject" Target="../embeddings/oleObject96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7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94.wmf"/><Relationship Id="rId10" Type="http://schemas.openxmlformats.org/officeDocument/2006/relationships/vmlDrawing" Target="../drawings/vmlDrawing43.vml"/><Relationship Id="rId1" Type="http://schemas.openxmlformats.org/officeDocument/2006/relationships/oleObject" Target="../embeddings/oleObject97.bin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98.wmf"/><Relationship Id="rId1" Type="http://schemas.openxmlformats.org/officeDocument/2006/relationships/oleObject" Target="../embeddings/oleObject101.bin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0.wmf"/><Relationship Id="rId1" Type="http://schemas.openxmlformats.org/officeDocument/2006/relationships/oleObject" Target="../embeddings/oleObject103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104.bin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104.wmf"/><Relationship Id="rId1" Type="http://schemas.openxmlformats.org/officeDocument/2006/relationships/oleObject" Target="../embeddings/oleObject107.bin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06.wmf"/><Relationship Id="rId1" Type="http://schemas.openxmlformats.org/officeDocument/2006/relationships/oleObject" Target="../embeddings/oleObject109.bin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8.wmf"/><Relationship Id="rId1" Type="http://schemas.openxmlformats.org/officeDocument/2006/relationships/oleObject" Target="../embeddings/oleObject111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12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09.wmf"/><Relationship Id="rId14" Type="http://schemas.openxmlformats.org/officeDocument/2006/relationships/vmlDrawing" Target="../drawings/vmlDrawing50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14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113.wmf"/><Relationship Id="rId1" Type="http://schemas.openxmlformats.org/officeDocument/2006/relationships/oleObject" Target="../embeddings/oleObject112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6.bin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7.emf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15.wmf"/><Relationship Id="rId1" Type="http://schemas.openxmlformats.org/officeDocument/2006/relationships/oleObject" Target="../embeddings/oleObject118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18.wmf"/><Relationship Id="rId1" Type="http://schemas.openxmlformats.org/officeDocument/2006/relationships/oleObject" Target="../embeddings/oleObject120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3.png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24.bin"/><Relationship Id="rId2" Type="http://schemas.openxmlformats.org/officeDocument/2006/relationships/image" Target="../media/image120.wmf"/><Relationship Id="rId1" Type="http://schemas.openxmlformats.org/officeDocument/2006/relationships/oleObject" Target="../embeddings/oleObject123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24.wmf"/><Relationship Id="rId1" Type="http://schemas.openxmlformats.org/officeDocument/2006/relationships/oleObject" Target="../embeddings/oleObject126.bin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7.wmf"/><Relationship Id="rId1" Type="http://schemas.openxmlformats.org/officeDocument/2006/relationships/oleObject" Target="../embeddings/oleObject129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28.wmf"/><Relationship Id="rId10" Type="http://schemas.openxmlformats.org/officeDocument/2006/relationships/vmlDrawing" Target="../drawings/vmlDrawing56.vml"/><Relationship Id="rId1" Type="http://schemas.openxmlformats.org/officeDocument/2006/relationships/oleObject" Target="../embeddings/oleObject130.bin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7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35.bin"/><Relationship Id="rId3" Type="http://schemas.openxmlformats.org/officeDocument/2006/relationships/image" Target="../media/image133.emf"/><Relationship Id="rId2" Type="http://schemas.openxmlformats.org/officeDocument/2006/relationships/image" Target="../media/image132.wmf"/><Relationship Id="rId1" Type="http://schemas.openxmlformats.org/officeDocument/2006/relationships/oleObject" Target="../embeddings/oleObject134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37.bin"/><Relationship Id="rId2" Type="http://schemas.openxmlformats.org/officeDocument/2006/relationships/image" Target="../media/image135.wmf"/><Relationship Id="rId1" Type="http://schemas.openxmlformats.org/officeDocument/2006/relationships/oleObject" Target="../embeddings/oleObject136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40.bin"/><Relationship Id="rId2" Type="http://schemas.openxmlformats.org/officeDocument/2006/relationships/image" Target="../media/image138.wmf"/><Relationship Id="rId1" Type="http://schemas.openxmlformats.org/officeDocument/2006/relationships/oleObject" Target="../embeddings/oleObject139.bin"/></Relationships>
</file>

<file path=ppt/slides/_rels/slide6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2.wmf"/><Relationship Id="rId3" Type="http://schemas.openxmlformats.org/officeDocument/2006/relationships/oleObject" Target="../embeddings/oleObject143.bin"/><Relationship Id="rId2" Type="http://schemas.openxmlformats.org/officeDocument/2006/relationships/image" Target="../media/image141.wmf"/><Relationship Id="rId1" Type="http://schemas.openxmlformats.org/officeDocument/2006/relationships/oleObject" Target="../embeddings/oleObject14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8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46.w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44.wmf"/><Relationship Id="rId3" Type="http://schemas.openxmlformats.org/officeDocument/2006/relationships/oleObject" Target="../embeddings/oleObject145.bin"/><Relationship Id="rId2" Type="http://schemas.openxmlformats.org/officeDocument/2006/relationships/image" Target="../media/image143.wmf"/><Relationship Id="rId16" Type="http://schemas.openxmlformats.org/officeDocument/2006/relationships/vmlDrawing" Target="../drawings/vmlDrawing6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49.wmf"/><Relationship Id="rId13" Type="http://schemas.openxmlformats.org/officeDocument/2006/relationships/oleObject" Target="../embeddings/oleObject150.bin"/><Relationship Id="rId12" Type="http://schemas.openxmlformats.org/officeDocument/2006/relationships/image" Target="../media/image148.wmf"/><Relationship Id="rId11" Type="http://schemas.openxmlformats.org/officeDocument/2006/relationships/oleObject" Target="../embeddings/oleObject149.bin"/><Relationship Id="rId10" Type="http://schemas.openxmlformats.org/officeDocument/2006/relationships/image" Target="../media/image147.wmf"/><Relationship Id="rId1" Type="http://schemas.openxmlformats.org/officeDocument/2006/relationships/oleObject" Target="../embeddings/oleObject144.bin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5.bin"/><Relationship Id="rId8" Type="http://schemas.openxmlformats.org/officeDocument/2006/relationships/image" Target="../media/image153.wmf"/><Relationship Id="rId7" Type="http://schemas.openxmlformats.org/officeDocument/2006/relationships/oleObject" Target="../embeddings/oleObject154.bin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51.wmf"/><Relationship Id="rId30" Type="http://schemas.openxmlformats.org/officeDocument/2006/relationships/vmlDrawing" Target="../drawings/vmlDrawing62.vml"/><Relationship Id="rId3" Type="http://schemas.openxmlformats.org/officeDocument/2006/relationships/oleObject" Target="../embeddings/oleObject152.bin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163.wmf"/><Relationship Id="rId27" Type="http://schemas.openxmlformats.org/officeDocument/2006/relationships/oleObject" Target="../embeddings/oleObject164.bin"/><Relationship Id="rId26" Type="http://schemas.openxmlformats.org/officeDocument/2006/relationships/image" Target="../media/image162.wmf"/><Relationship Id="rId25" Type="http://schemas.openxmlformats.org/officeDocument/2006/relationships/oleObject" Target="../embeddings/oleObject163.bin"/><Relationship Id="rId24" Type="http://schemas.openxmlformats.org/officeDocument/2006/relationships/image" Target="../media/image161.wmf"/><Relationship Id="rId23" Type="http://schemas.openxmlformats.org/officeDocument/2006/relationships/oleObject" Target="../embeddings/oleObject162.bin"/><Relationship Id="rId22" Type="http://schemas.openxmlformats.org/officeDocument/2006/relationships/image" Target="../media/image160.wmf"/><Relationship Id="rId21" Type="http://schemas.openxmlformats.org/officeDocument/2006/relationships/oleObject" Target="../embeddings/oleObject161.bin"/><Relationship Id="rId20" Type="http://schemas.openxmlformats.org/officeDocument/2006/relationships/image" Target="../media/image159.wmf"/><Relationship Id="rId2" Type="http://schemas.openxmlformats.org/officeDocument/2006/relationships/image" Target="../media/image150.wmf"/><Relationship Id="rId19" Type="http://schemas.openxmlformats.org/officeDocument/2006/relationships/oleObject" Target="../embeddings/oleObject160.bin"/><Relationship Id="rId18" Type="http://schemas.openxmlformats.org/officeDocument/2006/relationships/image" Target="../media/image158.wmf"/><Relationship Id="rId17" Type="http://schemas.openxmlformats.org/officeDocument/2006/relationships/oleObject" Target="../embeddings/oleObject159.bin"/><Relationship Id="rId16" Type="http://schemas.openxmlformats.org/officeDocument/2006/relationships/image" Target="../media/image157.wmf"/><Relationship Id="rId15" Type="http://schemas.openxmlformats.org/officeDocument/2006/relationships/oleObject" Target="../embeddings/oleObject158.bin"/><Relationship Id="rId14" Type="http://schemas.openxmlformats.org/officeDocument/2006/relationships/image" Target="../media/image156.wmf"/><Relationship Id="rId13" Type="http://schemas.openxmlformats.org/officeDocument/2006/relationships/oleObject" Target="../embeddings/oleObject157.bin"/><Relationship Id="rId12" Type="http://schemas.openxmlformats.org/officeDocument/2006/relationships/image" Target="../media/image155.wmf"/><Relationship Id="rId11" Type="http://schemas.openxmlformats.org/officeDocument/2006/relationships/oleObject" Target="../embeddings/oleObject156.bin"/><Relationship Id="rId10" Type="http://schemas.openxmlformats.org/officeDocument/2006/relationships/image" Target="../media/image154.wmf"/><Relationship Id="rId1" Type="http://schemas.openxmlformats.org/officeDocument/2006/relationships/oleObject" Target="../embeddings/oleObject151.bin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6.emf"/><Relationship Id="rId4" Type="http://schemas.openxmlformats.org/officeDocument/2006/relationships/image" Target="../media/image165.wmf"/><Relationship Id="rId3" Type="http://schemas.openxmlformats.org/officeDocument/2006/relationships/oleObject" Target="../embeddings/oleObject166.bin"/><Relationship Id="rId2" Type="http://schemas.openxmlformats.org/officeDocument/2006/relationships/image" Target="../media/image164.wmf"/><Relationship Id="rId1" Type="http://schemas.openxmlformats.org/officeDocument/2006/relationships/oleObject" Target="../embeddings/oleObject165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0.w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68.w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67.wmf"/><Relationship Id="rId10" Type="http://schemas.openxmlformats.org/officeDocument/2006/relationships/vmlDrawing" Target="../drawings/vmlDrawing64.vml"/><Relationship Id="rId1" Type="http://schemas.openxmlformats.org/officeDocument/2006/relationships/oleObject" Target="../embeddings/oleObject167.bin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1.wmf"/><Relationship Id="rId1" Type="http://schemas.openxmlformats.org/officeDocument/2006/relationships/oleObject" Target="../embeddings/oleObject171.bin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2.wmf"/><Relationship Id="rId1" Type="http://schemas.openxmlformats.org/officeDocument/2006/relationships/oleObject" Target="../embeddings/oleObject172.bin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3.wmf"/><Relationship Id="rId1" Type="http://schemas.openxmlformats.org/officeDocument/2006/relationships/oleObject" Target="../embeddings/oleObject173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1.bin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175.bin"/><Relationship Id="rId2" Type="http://schemas.openxmlformats.org/officeDocument/2006/relationships/image" Target="../media/image175.wmf"/><Relationship Id="rId1" Type="http://schemas.openxmlformats.org/officeDocument/2006/relationships/oleObject" Target="../embeddings/oleObject174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78.wmf"/><Relationship Id="rId3" Type="http://schemas.openxmlformats.org/officeDocument/2006/relationships/oleObject" Target="../embeddings/oleObject177.bin"/><Relationship Id="rId2" Type="http://schemas.openxmlformats.org/officeDocument/2006/relationships/image" Target="../media/image177.wmf"/><Relationship Id="rId1" Type="http://schemas.openxmlformats.org/officeDocument/2006/relationships/oleObject" Target="../embeddings/oleObject176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2050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信源与信息熵</a:t>
            </a:r>
            <a:endParaRPr lang="zh-CN" altLang="en-US" dirty="0"/>
          </a:p>
        </p:txBody>
      </p:sp>
      <p:sp>
        <p:nvSpPr>
          <p:cNvPr id="4098" name="Rectangle 2051"/>
          <p:cNvSpPr>
            <a:spLocks noGrp="1"/>
          </p:cNvSpPr>
          <p:nvPr>
            <p:ph idx="4294967295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、预备知识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、信源的描述与分类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、离散单符号信源的熵与互信息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、离散序列信源的熵与互信息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、信源的相关性和冗余度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、连续信源的熵与互信息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</a:rPr>
              <a:t>、熵计算及熵应用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4099" name="灯片编号占位符 4"/>
          <p:cNvSpPr txBox="1">
            <a:spLocks noGrp="1"/>
          </p:cNvSpPr>
          <p:nvPr/>
        </p:nvSpPr>
        <p:spPr>
          <a:xfrm>
            <a:off x="7461250" y="6440488"/>
            <a:ext cx="1223963" cy="3603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>
              <a:buClrTx/>
              <a:buFontTx/>
            </a:pPr>
            <a:fld id="{9A0DB2DC-4C9A-4742-B13C-FB6460FD3503}" type="slidenum">
              <a:rPr lang="en-US" altLang="zh-CN" sz="1200" b="1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b="1" dirty="0">
              <a:latin typeface="Garamond" panose="02020404030301010803" pitchFamily="18" charset="0"/>
              <a:ea typeface="Times New Roman" panose="02020603050405020304" pitchFamily="18" charset="0"/>
            </a:endParaRP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400050" y="241300"/>
            <a:ext cx="8229600" cy="11398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2.3</a:t>
            </a:r>
            <a:r>
              <a:rPr lang="zh-CN" altLang="en-US" dirty="0">
                <a:latin typeface="Times New Roman" panose="02020603050405020304" pitchFamily="18" charset="0"/>
              </a:rPr>
              <a:t>离散单符号信源的熵与互信息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 hasCustomPrompt="1"/>
          </p:nvPr>
        </p:nvSpPr>
        <p:spPr>
          <a:xfrm>
            <a:off x="755650" y="1185863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2.3.1 </a:t>
            </a:r>
            <a:r>
              <a:rPr lang="zh-CN" altLang="en-US" sz="3200" dirty="0">
                <a:latin typeface="Times New Roman" panose="02020603050405020304" pitchFamily="18" charset="0"/>
              </a:rPr>
              <a:t>自信息量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2.3.2 </a:t>
            </a:r>
            <a:r>
              <a:rPr lang="zh-CN" altLang="en-US" sz="3200" dirty="0">
                <a:latin typeface="Times New Roman" panose="02020603050405020304" pitchFamily="18" charset="0"/>
              </a:rPr>
              <a:t>离散单符号信源熵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2.3.3 </a:t>
            </a:r>
            <a:r>
              <a:rPr lang="zh-CN" altLang="en-US" sz="3200" dirty="0">
                <a:latin typeface="Times New Roman" panose="02020603050405020304" pitchFamily="18" charset="0"/>
              </a:rPr>
              <a:t>信息熵的基本性质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2.3.4 </a:t>
            </a:r>
            <a:r>
              <a:rPr lang="zh-CN" altLang="en-US" sz="3200" dirty="0">
                <a:latin typeface="Times New Roman" panose="02020603050405020304" pitchFamily="18" charset="0"/>
              </a:rPr>
              <a:t>互信息量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2.3.5 </a:t>
            </a:r>
            <a:r>
              <a:rPr lang="zh-CN" altLang="en-US" sz="3200" dirty="0">
                <a:latin typeface="Times New Roman" panose="02020603050405020304" pitchFamily="18" charset="0"/>
              </a:rPr>
              <a:t>平均互信息量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2.3.6 </a:t>
            </a:r>
            <a:r>
              <a:rPr lang="zh-CN" altLang="en-US" sz="3200" dirty="0">
                <a:latin typeface="Times New Roman" panose="02020603050405020304" pitchFamily="18" charset="0"/>
              </a:rPr>
              <a:t>平均互信息量的性质</a:t>
            </a:r>
            <a:endParaRPr lang="zh-CN" alt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5613" y="338138"/>
            <a:ext cx="8229600" cy="5334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2.3.1 </a:t>
            </a:r>
            <a:r>
              <a:rPr lang="zh-CN" altLang="en-US" sz="3600" dirty="0">
                <a:latin typeface="Times New Roman" panose="02020603050405020304" pitchFamily="18" charset="0"/>
              </a:rPr>
              <a:t>自信息量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 hasCustomPrompt="1"/>
          </p:nvPr>
        </p:nvSpPr>
        <p:spPr>
          <a:xfrm>
            <a:off x="598488" y="1166813"/>
            <a:ext cx="7772400" cy="50768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信息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indent="-325120" eaLnBrk="1" hangingPunct="1"/>
            <a:r>
              <a:rPr lang="zh-CN" altLang="en-US" sz="2800" dirty="0">
                <a:latin typeface="Times New Roman" panose="02020603050405020304" pitchFamily="18" charset="0"/>
              </a:rPr>
              <a:t>不确定性的消除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信息的度量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indent="-325120" eaLnBrk="1" hangingPunct="1"/>
            <a:r>
              <a:rPr lang="zh-CN" altLang="en-US" sz="2800" dirty="0">
                <a:latin typeface="Times New Roman" panose="02020603050405020304" pitchFamily="18" charset="0"/>
              </a:rPr>
              <a:t>随机性、概率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直观推导信息测度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indent="-325120" eaLnBrk="1" hangingPunct="1"/>
            <a:r>
              <a:rPr lang="zh-CN" altLang="en-US" sz="2800" dirty="0">
                <a:latin typeface="Times New Roman" panose="02020603050405020304" pitchFamily="18" charset="0"/>
              </a:rPr>
              <a:t>信息</a:t>
            </a:r>
            <a:r>
              <a:rPr lang="en-US" altLang="zh-CN" sz="2800" i="1" dirty="0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应该是概率</a:t>
            </a:r>
            <a:r>
              <a:rPr lang="en-US" altLang="zh-CN" sz="2800" i="1" dirty="0">
                <a:latin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</a:rPr>
              <a:t>的单调递减函数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-325120" eaLnBrk="1" hangingPunct="1"/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当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1" indent="-325120" eaLnBrk="1" hangingPunct="1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当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lvl="1" indent="-325120" eaLnBrk="1" hangingPunct="1"/>
            <a:r>
              <a:rPr lang="zh-CN" altLang="en-US" dirty="0">
                <a:latin typeface="Times New Roman" panose="02020603050405020304" pitchFamily="18" charset="0"/>
              </a:rPr>
              <a:t>两个</a:t>
            </a:r>
            <a:r>
              <a:rPr lang="zh-CN" altLang="en-US" dirty="0"/>
              <a:t>独立事件的信息量应等于它们各自的信息量之和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indent="-325120" eaLnBrk="1" hangingPunct="1"/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4340" name="Object 1028"/>
          <p:cNvGraphicFramePr>
            <a:graphicFrameLocks noChangeAspect="1"/>
          </p:cNvGraphicFramePr>
          <p:nvPr/>
        </p:nvGraphicFramePr>
        <p:xfrm>
          <a:off x="1906588" y="4368800"/>
          <a:ext cx="297021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270000" imgH="457200" progId="Equation.DSMT4">
                  <p:embed/>
                </p:oleObj>
              </mc:Choice>
              <mc:Fallback>
                <p:oleObj name="" r:id="rId1" imgW="1270000" imgH="457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6588" y="4368800"/>
                        <a:ext cx="2970212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idx="1" hasCustomPrompt="1"/>
          </p:nvPr>
        </p:nvSpPr>
        <p:spPr>
          <a:xfrm>
            <a:off x="323850" y="2584450"/>
            <a:ext cx="8362950" cy="32924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Monotype Sorts" pitchFamily="2" charset="2"/>
              <a:buChar char="l"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Char char="l"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Char char=" "/>
            </a:pP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Char char=" "/>
            </a:pPr>
            <a:r>
              <a:rPr lang="zh-CN" altLang="en-US" sz="2600" dirty="0">
                <a:latin typeface="Times New Roman" panose="02020603050405020304" pitchFamily="18" charset="0"/>
              </a:rPr>
              <a:t>以</a:t>
            </a:r>
            <a:r>
              <a:rPr lang="en-US" altLang="zh-CN" sz="2600" dirty="0">
                <a:latin typeface="Times New Roman" panose="02020603050405020304" pitchFamily="18" charset="0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</a:rPr>
              <a:t>为底，单位为比特</a:t>
            </a:r>
            <a:r>
              <a:rPr lang="en-US" altLang="zh-CN" sz="2600" dirty="0">
                <a:latin typeface="Times New Roman" panose="02020603050405020304" pitchFamily="18" charset="0"/>
              </a:rPr>
              <a:t>(bit), </a:t>
            </a:r>
            <a:r>
              <a:rPr lang="zh-CN" altLang="en-US" sz="2600" dirty="0">
                <a:latin typeface="Times New Roman" panose="02020603050405020304" pitchFamily="18" charset="0"/>
              </a:rPr>
              <a:t>缺省时</a:t>
            </a:r>
            <a:r>
              <a:rPr lang="zh-CN" altLang="en-US" sz="2600" dirty="0">
                <a:solidFill>
                  <a:srgbClr val="0070C0"/>
                </a:solidFill>
                <a:latin typeface="Times New Roman" panose="02020603050405020304" pitchFamily="18" charset="0"/>
              </a:rPr>
              <a:t>以</a:t>
            </a:r>
            <a:r>
              <a:rPr lang="en-US" altLang="zh-CN" sz="2600" dirty="0">
                <a:solidFill>
                  <a:srgbClr val="0070C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600" dirty="0">
                <a:solidFill>
                  <a:srgbClr val="0070C0"/>
                </a:solidFill>
                <a:latin typeface="Times New Roman" panose="02020603050405020304" pitchFamily="18" charset="0"/>
              </a:rPr>
              <a:t>为底，单位</a:t>
            </a:r>
            <a:r>
              <a:rPr lang="en-US" altLang="zh-CN" sz="2600" dirty="0">
                <a:solidFill>
                  <a:srgbClr val="0070C0"/>
                </a:solidFill>
                <a:latin typeface="Times New Roman" panose="02020603050405020304" pitchFamily="18" charset="0"/>
              </a:rPr>
              <a:t>bit</a:t>
            </a:r>
            <a:endParaRPr lang="en-US" altLang="zh-CN" sz="26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Char char=" "/>
            </a:pPr>
            <a:r>
              <a:rPr lang="zh-CN" altLang="en-US" sz="2600" dirty="0">
                <a:latin typeface="Times New Roman" panose="02020603050405020304" pitchFamily="18" charset="0"/>
              </a:rPr>
              <a:t>以</a:t>
            </a:r>
            <a:r>
              <a:rPr lang="en-US" altLang="zh-CN" sz="2600" dirty="0">
                <a:latin typeface="Times New Roman" panose="02020603050405020304" pitchFamily="18" charset="0"/>
              </a:rPr>
              <a:t>e</a:t>
            </a:r>
            <a:r>
              <a:rPr lang="zh-CN" altLang="en-US" sz="2600" dirty="0">
                <a:latin typeface="Times New Roman" panose="02020603050405020304" pitchFamily="18" charset="0"/>
              </a:rPr>
              <a:t>为底，单位为奈特</a:t>
            </a:r>
            <a:r>
              <a:rPr lang="en-US" altLang="zh-CN" sz="2600" dirty="0">
                <a:latin typeface="Times New Roman" panose="02020603050405020304" pitchFamily="18" charset="0"/>
              </a:rPr>
              <a:t>(nat)    1nat=1.433 bit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Char char=" "/>
            </a:pPr>
            <a:r>
              <a:rPr lang="zh-CN" altLang="en-US" sz="2600" dirty="0">
                <a:latin typeface="Times New Roman" panose="02020603050405020304" pitchFamily="18" charset="0"/>
              </a:rPr>
              <a:t>以</a:t>
            </a:r>
            <a:r>
              <a:rPr lang="en-US" altLang="zh-CN" sz="2600" dirty="0">
                <a:latin typeface="Times New Roman" panose="02020603050405020304" pitchFamily="18" charset="0"/>
              </a:rPr>
              <a:t>10</a:t>
            </a:r>
            <a:r>
              <a:rPr lang="zh-CN" altLang="en-US" sz="2600" dirty="0">
                <a:latin typeface="Times New Roman" panose="02020603050405020304" pitchFamily="18" charset="0"/>
              </a:rPr>
              <a:t>为底，单位为哈特</a:t>
            </a:r>
            <a:r>
              <a:rPr lang="en-US" altLang="zh-CN" sz="2600" dirty="0">
                <a:latin typeface="Times New Roman" panose="02020603050405020304" pitchFamily="18" charset="0"/>
              </a:rPr>
              <a:t>(hart)   1hart=3.322 bit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Char char=" "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1920875" y="2743200"/>
          <a:ext cx="52324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955800" imgH="419100" progId="Equation.DSMT4">
                  <p:embed/>
                </p:oleObj>
              </mc:Choice>
              <mc:Fallback>
                <p:oleObj name="" r:id="rId1" imgW="1955800" imgH="4191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20875" y="2743200"/>
                        <a:ext cx="5232400" cy="1116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8"/>
          <p:cNvSpPr/>
          <p:nvPr/>
        </p:nvSpPr>
        <p:spPr>
          <a:xfrm>
            <a:off x="455613" y="1357313"/>
            <a:ext cx="8474075" cy="13858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2.5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对于给定的离散概率空间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)]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表示的信源，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Arial Unicode MS" pitchFamily="34" charset="-122"/>
                <a:ea typeface="Arial Unicode MS" pitchFamily="34" charset="-122"/>
              </a:rPr>
              <a:t>∈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为信源消息（事件），事件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产生的（自）信息量定义为：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5" name="Rectangle 9"/>
          <p:cNvSpPr/>
          <p:nvPr/>
        </p:nvSpPr>
        <p:spPr>
          <a:xfrm>
            <a:off x="0" y="8763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zh-CN" sz="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5613" y="338138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2.3.1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自信息量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57200" y="14859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定义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2.6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：联合概率空间中任一联合事件的联合（自）信息量为：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l"/>
              <a:defRPr/>
            </a:pP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l"/>
              <a:defRPr/>
            </a:pP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定义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2.7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：联合概率空间中，事件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在事件</a:t>
            </a:r>
            <a:r>
              <a:rPr kumimoji="0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0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给定条件下的条件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（自）信息量为：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16387" name="Object 4"/>
          <p:cNvGraphicFramePr>
            <a:graphicFrameLocks noChangeAspect="1"/>
          </p:cNvGraphicFramePr>
          <p:nvPr/>
        </p:nvGraphicFramePr>
        <p:xfrm>
          <a:off x="1847850" y="2130425"/>
          <a:ext cx="559117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273300" imgH="431800" progId="Equation.DSMT4">
                  <p:embed/>
                </p:oleObj>
              </mc:Choice>
              <mc:Fallback>
                <p:oleObj name="" r:id="rId1" imgW="2273300" imgH="4318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7850" y="2130425"/>
                        <a:ext cx="5591175" cy="1058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1689100" y="4237038"/>
          <a:ext cx="59055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2400300" imgH="431800" progId="Equation.DSMT4">
                  <p:embed/>
                </p:oleObj>
              </mc:Choice>
              <mc:Fallback>
                <p:oleObj name="" r:id="rId3" imgW="2400300" imgH="4318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100" y="4237038"/>
                        <a:ext cx="5905500" cy="1057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5613" y="338138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2.3.1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自信息量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17410" name="Rectangle 1027"/>
          <p:cNvSpPr>
            <a:spLocks noGrp="1"/>
          </p:cNvSpPr>
          <p:nvPr>
            <p:ph idx="1" hasCustomPrompt="1"/>
          </p:nvPr>
        </p:nvSpPr>
        <p:spPr>
          <a:xfrm>
            <a:off x="538163" y="1141413"/>
            <a:ext cx="8229600" cy="541337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/>
              <a:t>联合自信息、条件自信息与自信息间的关系</a:t>
            </a:r>
            <a:endParaRPr lang="zh-CN" altLang="en-US" sz="2800" dirty="0"/>
          </a:p>
          <a:p>
            <a:pPr eaLnBrk="1" hangingPunct="1"/>
            <a:endParaRPr lang="en-US" altLang="zh-CN" dirty="0"/>
          </a:p>
        </p:txBody>
      </p:sp>
      <p:graphicFrame>
        <p:nvGraphicFramePr>
          <p:cNvPr id="17411" name="Object 1028"/>
          <p:cNvGraphicFramePr>
            <a:graphicFrameLocks noChangeAspect="1"/>
          </p:cNvGraphicFramePr>
          <p:nvPr/>
        </p:nvGraphicFramePr>
        <p:xfrm>
          <a:off x="852488" y="1665288"/>
          <a:ext cx="7437437" cy="244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2705100" imgH="889000" progId="Equation.DSMT4">
                  <p:embed/>
                </p:oleObj>
              </mc:Choice>
              <mc:Fallback>
                <p:oleObj name="" r:id="rId1" imgW="2705100" imgH="8890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52488" y="1665288"/>
                        <a:ext cx="7437437" cy="244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5613" y="338138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2.3.1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自信息量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aphicFrame>
        <p:nvGraphicFramePr>
          <p:cNvPr id="17413" name="Object 1028"/>
          <p:cNvGraphicFramePr>
            <a:graphicFrameLocks noChangeAspect="1"/>
          </p:cNvGraphicFramePr>
          <p:nvPr/>
        </p:nvGraphicFramePr>
        <p:xfrm>
          <a:off x="3595688" y="4237038"/>
          <a:ext cx="37703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371600" imgH="203200" progId="Equation.DSMT4">
                  <p:embed/>
                </p:oleObj>
              </mc:Choice>
              <mc:Fallback>
                <p:oleObj name="" r:id="rId3" imgW="1371600" imgH="203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95688" y="4237038"/>
                        <a:ext cx="3770312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0561" y="4244825"/>
            <a:ext cx="2770312" cy="523218"/>
          </a:xfrm>
          <a:prstGeom prst="rect">
            <a:avLst/>
          </a:prstGeom>
          <a:blipFill>
            <a:blip r:embed="rId5"/>
            <a:stretch>
              <a:fillRect l="-4396" t="-15116" r="-4176" b="-27907"/>
            </a:stretch>
          </a:blipFill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5" name="TextBox 14"/>
          <p:cNvSpPr txBox="1"/>
          <p:nvPr/>
        </p:nvSpPr>
        <p:spPr>
          <a:xfrm>
            <a:off x="690563" y="4957763"/>
            <a:ext cx="1871662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推广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7416" name="对象 9"/>
          <p:cNvGraphicFramePr>
            <a:graphicFrameLocks noChangeAspect="1"/>
          </p:cNvGraphicFramePr>
          <p:nvPr/>
        </p:nvGraphicFramePr>
        <p:xfrm>
          <a:off x="554038" y="5629275"/>
          <a:ext cx="82137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6" imgW="3733800" imgH="228600" progId="Equation.DSMT4">
                  <p:embed/>
                </p:oleObj>
              </mc:Choice>
              <mc:Fallback>
                <p:oleObj name="" r:id="rId6" imgW="3733800" imgH="2286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4038" y="5629275"/>
                        <a:ext cx="8213725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18434" name="Rectangle 1027"/>
          <p:cNvSpPr>
            <a:spLocks noGrp="1"/>
          </p:cNvSpPr>
          <p:nvPr>
            <p:ph idx="1" hasCustomPrompt="1"/>
          </p:nvPr>
        </p:nvSpPr>
        <p:spPr>
          <a:xfrm>
            <a:off x="228600" y="1390650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Monotype Sorts" pitchFamily="2" charset="2"/>
              <a:buChar char=" "/>
            </a:pPr>
            <a:r>
              <a:rPr lang="zh-CN" altLang="zh-CN" sz="2800" dirty="0">
                <a:latin typeface="Times New Roman" panose="02020603050405020304" pitchFamily="18" charset="0"/>
              </a:rPr>
              <a:t>【例</a:t>
            </a:r>
            <a:r>
              <a:rPr lang="en-US" altLang="zh-CN" sz="2800" dirty="0">
                <a:latin typeface="Times New Roman" panose="02020603050405020304" pitchFamily="18" charset="0"/>
              </a:rPr>
              <a:t>2-6</a:t>
            </a:r>
            <a:r>
              <a:rPr lang="zh-CN" altLang="zh-CN" sz="2800" dirty="0">
                <a:latin typeface="Times New Roman" panose="02020603050405020304" pitchFamily="18" charset="0"/>
              </a:rPr>
              <a:t>】</a:t>
            </a:r>
            <a:r>
              <a:rPr lang="en-US" altLang="zh-CN" sz="2600" dirty="0">
                <a:latin typeface="Times New Roman" panose="02020603050405020304" pitchFamily="18" charset="0"/>
              </a:rPr>
              <a:t> </a:t>
            </a:r>
            <a:r>
              <a:rPr lang="zh-CN" altLang="en-US" sz="2600" dirty="0">
                <a:latin typeface="Times New Roman" panose="02020603050405020304" pitchFamily="18" charset="0"/>
              </a:rPr>
              <a:t>设在一正方形棋盘上共有</a:t>
            </a:r>
            <a:r>
              <a:rPr lang="en-US" altLang="zh-CN" sz="2600" dirty="0">
                <a:latin typeface="Times New Roman" panose="02020603050405020304" pitchFamily="18" charset="0"/>
              </a:rPr>
              <a:t>64</a:t>
            </a:r>
            <a:r>
              <a:rPr lang="zh-CN" altLang="en-US" sz="2600" dirty="0">
                <a:latin typeface="Times New Roman" panose="02020603050405020304" pitchFamily="18" charset="0"/>
              </a:rPr>
              <a:t>个方格，如果甲将一粒棋子随意地放在棋盘中的某方格内，让乙猜测棋子所在的位置，求乙准确猜出棋子所在的位置所需的信息，其中甲有两种放置棋子的方法：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Char char=" "/>
            </a:pPr>
            <a:r>
              <a:rPr lang="en-US" altLang="zh-CN" sz="2600" dirty="0">
                <a:latin typeface="Times New Roman" panose="02020603050405020304" pitchFamily="18" charset="0"/>
              </a:rPr>
              <a:t>(1)</a:t>
            </a:r>
            <a:r>
              <a:rPr lang="zh-CN" altLang="en-US" sz="2600" dirty="0">
                <a:latin typeface="Times New Roman" panose="02020603050405020304" pitchFamily="18" charset="0"/>
              </a:rPr>
              <a:t>将方格按顺序编号；</a:t>
            </a:r>
            <a:endParaRPr lang="zh-CN" altLang="en-US" sz="2600" dirty="0">
              <a:latin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Char char=" "/>
            </a:pPr>
            <a:r>
              <a:rPr lang="en-US" altLang="zh-CN" sz="2600" dirty="0">
                <a:latin typeface="Times New Roman" panose="02020603050405020304" pitchFamily="18" charset="0"/>
              </a:rPr>
              <a:t>(2)</a:t>
            </a:r>
            <a:r>
              <a:rPr lang="zh-CN" altLang="en-US" sz="2600" dirty="0">
                <a:latin typeface="Times New Roman" panose="02020603050405020304" pitchFamily="18" charset="0"/>
              </a:rPr>
              <a:t>将方格按行和列编号，甲将棋子所在的方格的行（或列）编号告诉乙。</a:t>
            </a:r>
            <a:endParaRPr lang="zh-CN" altLang="en-US" sz="2200" dirty="0">
              <a:latin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Char char=" "/>
            </a:pPr>
            <a:endParaRPr lang="zh-CN" altLang="en-US" sz="22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•"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5613" y="338138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2.3.1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自信息量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19458" name="Rectangle 3"/>
          <p:cNvSpPr>
            <a:spLocks noGrp="1"/>
          </p:cNvSpPr>
          <p:nvPr>
            <p:ph idx="1" hasCustomPrompt="1"/>
          </p:nvPr>
        </p:nvSpPr>
        <p:spPr>
          <a:xfrm>
            <a:off x="255588" y="531813"/>
            <a:ext cx="8429625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Monotype Sorts" pitchFamily="2" charset="2"/>
              <a:buChar char=" "/>
            </a:pPr>
            <a:r>
              <a:rPr lang="zh-CN" altLang="en-US" sz="2800" dirty="0"/>
              <a:t>解：</a:t>
            </a:r>
            <a:endParaRPr lang="en-US" altLang="zh-CN" sz="2800" dirty="0"/>
          </a:p>
          <a:p>
            <a:pPr eaLnBrk="1" hangingPunct="1">
              <a:buFont typeface="Monotype Sorts" pitchFamily="2" charset="2"/>
              <a:buChar char=" "/>
            </a:pPr>
            <a:r>
              <a:rPr lang="en-US" altLang="zh-CN" sz="2800" dirty="0"/>
              <a:t>(1) </a:t>
            </a:r>
            <a:r>
              <a:rPr lang="zh-CN" altLang="en-US" sz="2800" dirty="0"/>
              <a:t>由于甲将一粒棋子随意地放在棋盘中的某方格内，因此棋子在棋盘中所处位置为二维等概率分布</a:t>
            </a:r>
            <a:endParaRPr lang="zh-CN" altLang="en-US" sz="2800" dirty="0"/>
          </a:p>
          <a:p>
            <a:pPr eaLnBrk="1" hangingPunct="1">
              <a:buFont typeface="Monotype Sorts" pitchFamily="2" charset="2"/>
              <a:buChar char=" "/>
            </a:pPr>
            <a:endParaRPr lang="en-US" altLang="zh-CN" sz="2800" dirty="0"/>
          </a:p>
          <a:p>
            <a:pPr eaLnBrk="1" hangingPunct="1">
              <a:spcBef>
                <a:spcPts val="1800"/>
              </a:spcBef>
              <a:buFont typeface="Monotype Sorts" pitchFamily="2" charset="2"/>
              <a:buChar char=" "/>
            </a:pPr>
            <a:r>
              <a:rPr lang="zh-CN" altLang="en-US" sz="2800" dirty="0"/>
              <a:t>联合自信息量为</a:t>
            </a:r>
            <a:endParaRPr lang="zh-CN" altLang="en-US" sz="2800" dirty="0"/>
          </a:p>
          <a:p>
            <a:pPr eaLnBrk="1" hangingPunct="1">
              <a:buFont typeface="Monotype Sorts" pitchFamily="2" charset="2"/>
              <a:buChar char=" "/>
            </a:pPr>
            <a:endParaRPr lang="zh-CN" altLang="en-US" sz="2800" dirty="0"/>
          </a:p>
          <a:p>
            <a:pPr eaLnBrk="1" hangingPunct="1">
              <a:spcBef>
                <a:spcPct val="0"/>
              </a:spcBef>
              <a:buFont typeface="Monotype Sorts" pitchFamily="2" charset="2"/>
              <a:buChar char=" "/>
            </a:pPr>
            <a:endParaRPr lang="zh-CN" altLang="en-US" sz="2800" dirty="0"/>
          </a:p>
          <a:p>
            <a:pPr eaLnBrk="1" hangingPunct="1">
              <a:buFont typeface="Monotype Sorts" pitchFamily="2" charset="2"/>
              <a:buChar char=" "/>
            </a:pPr>
            <a:r>
              <a:rPr lang="en-US" altLang="zh-CN" sz="2800" dirty="0"/>
              <a:t>(2)</a:t>
            </a:r>
            <a:r>
              <a:rPr lang="zh-CN" altLang="en-US" sz="2800" dirty="0"/>
              <a:t>条件自信息量为</a:t>
            </a: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Char char="•"/>
            </a:pPr>
            <a:endParaRPr lang="en-US" altLang="zh-CN" sz="2800" dirty="0"/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2644775" y="1798638"/>
          <a:ext cx="236220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926465" imgH="393700" progId="Equation.DSMT4">
                  <p:embed/>
                </p:oleObj>
              </mc:Choice>
              <mc:Fallback>
                <p:oleObj name="" r:id="rId1" imgW="926465" imgH="3937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4775" y="1798638"/>
                        <a:ext cx="2362200" cy="998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1677988" y="3133725"/>
          <a:ext cx="63039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2832100" imgH="393700" progId="Equation.DSMT4">
                  <p:embed/>
                </p:oleObj>
              </mc:Choice>
              <mc:Fallback>
                <p:oleObj name="" r:id="rId3" imgW="2832100" imgH="3937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7988" y="3133725"/>
                        <a:ext cx="6303962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674813" y="4357688"/>
          <a:ext cx="6303962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2832100" imgH="889000" progId="Equation.DSMT4">
                  <p:embed/>
                </p:oleObj>
              </mc:Choice>
              <mc:Fallback>
                <p:oleObj name="" r:id="rId5" imgW="2832100" imgH="8890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4813" y="4357688"/>
                        <a:ext cx="6303962" cy="197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3"/>
          <p:cNvSpPr>
            <a:spLocks noGrp="1"/>
          </p:cNvSpPr>
          <p:nvPr>
            <p:ph idx="1" hasCustomPrompt="1"/>
          </p:nvPr>
        </p:nvSpPr>
        <p:spPr>
          <a:xfrm>
            <a:off x="455613" y="1414463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Monotype Sorts" pitchFamily="2" charset="2"/>
              <a:buChar char=" "/>
            </a:pPr>
            <a:r>
              <a:rPr lang="zh-CN" altLang="zh-CN" sz="2800" dirty="0">
                <a:latin typeface="Times New Roman" panose="02020603050405020304" pitchFamily="18" charset="0"/>
              </a:rPr>
              <a:t>【例</a:t>
            </a:r>
            <a:r>
              <a:rPr lang="en-US" altLang="zh-CN" sz="2800" dirty="0">
                <a:latin typeface="Times New Roman" panose="02020603050405020304" pitchFamily="18" charset="0"/>
              </a:rPr>
              <a:t>2-7</a:t>
            </a:r>
            <a:r>
              <a:rPr lang="zh-CN" altLang="zh-CN" sz="2800" dirty="0">
                <a:latin typeface="Times New Roman" panose="02020603050405020304" pitchFamily="18" charset="0"/>
              </a:rPr>
              <a:t>】</a:t>
            </a:r>
            <a:r>
              <a:rPr lang="zh-CN" altLang="en-US" sz="2800" dirty="0">
                <a:latin typeface="Times New Roman" panose="02020603050405020304" pitchFamily="18" charset="0"/>
              </a:rPr>
              <a:t>一个布袋内放</a:t>
            </a:r>
            <a:r>
              <a:rPr lang="en-US" altLang="zh-CN" sz="2800" dirty="0">
                <a:latin typeface="Times New Roman" panose="02020603050405020304" pitchFamily="18" charset="0"/>
              </a:rPr>
              <a:t>100</a:t>
            </a:r>
            <a:r>
              <a:rPr lang="zh-CN" altLang="en-US" sz="2800" dirty="0">
                <a:latin typeface="Times New Roman" panose="02020603050405020304" pitchFamily="18" charset="0"/>
              </a:rPr>
              <a:t>个球，其中</a:t>
            </a:r>
            <a:r>
              <a:rPr lang="en-US" altLang="zh-CN" sz="2800" dirty="0">
                <a:latin typeface="Times New Roman" panose="02020603050405020304" pitchFamily="18" charset="0"/>
              </a:rPr>
              <a:t>80</a:t>
            </a:r>
            <a:r>
              <a:rPr lang="zh-CN" altLang="en-US" sz="2800" dirty="0">
                <a:latin typeface="Times New Roman" panose="02020603050405020304" pitchFamily="18" charset="0"/>
              </a:rPr>
              <a:t>个球是红色的，</a:t>
            </a:r>
            <a:r>
              <a:rPr lang="en-US" altLang="zh-CN" sz="2800" dirty="0">
                <a:latin typeface="Times New Roman" panose="02020603050405020304" pitchFamily="18" charset="0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</a:rPr>
              <a:t>个球是白色的。若随机摸取一个球并猜测其颜色，求平均摸取一次所获得的信息量。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Monotype Sorts" pitchFamily="2" charset="2"/>
              <a:buChar char=" "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Char char=" "/>
            </a:pPr>
            <a:r>
              <a:rPr lang="zh-CN" altLang="en-US" sz="2800" dirty="0">
                <a:latin typeface="Times New Roman" panose="02020603050405020304" pitchFamily="18" charset="0"/>
              </a:rPr>
              <a:t>解：随机事件的概率空间为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Char char=" "/>
            </a:pPr>
            <a:endParaRPr lang="en-US" altLang="zh-CN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2382838" y="3810000"/>
          <a:ext cx="3403600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117600" imgH="431800" progId="Equation.3">
                  <p:embed/>
                </p:oleObj>
              </mc:Choice>
              <mc:Fallback>
                <p:oleObj name="" r:id="rId1" imgW="1117600" imgH="431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2838" y="3810000"/>
                        <a:ext cx="3403600" cy="1309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5613" y="338138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2.3.1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自信息量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21506" name="Rectangle 3"/>
          <p:cNvSpPr>
            <a:spLocks noGrp="1"/>
          </p:cNvSpPr>
          <p:nvPr>
            <p:ph idx="1" hasCustomPrompt="1"/>
          </p:nvPr>
        </p:nvSpPr>
        <p:spPr>
          <a:xfrm>
            <a:off x="455613" y="1624013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Monotype Sorts" pitchFamily="2" charset="2"/>
              <a:buChar char=" "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•"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•"/>
            </a:pPr>
            <a:endParaRPr lang="en-US" altLang="zh-CN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27088" y="2003425"/>
            <a:ext cx="5842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次后所获得的信息量为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354138" y="706438"/>
          <a:ext cx="57483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2247900" imgH="457200" progId="Equation.DSMT4">
                  <p:embed/>
                </p:oleObj>
              </mc:Choice>
              <mc:Fallback>
                <p:oleObj name="" r:id="rId1" imgW="2247900" imgH="457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4138" y="706438"/>
                        <a:ext cx="5748337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对象 3"/>
          <p:cNvGraphicFramePr>
            <a:graphicFrameLocks noChangeAspect="1"/>
          </p:cNvGraphicFramePr>
          <p:nvPr/>
        </p:nvGraphicFramePr>
        <p:xfrm>
          <a:off x="1185863" y="2795588"/>
          <a:ext cx="5249862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2019300" imgH="457200" progId="Equation.DSMT4">
                  <p:embed/>
                </p:oleObj>
              </mc:Choice>
              <mc:Fallback>
                <p:oleObj name="" r:id="rId3" imgW="2019300" imgH="4572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5863" y="2795588"/>
                        <a:ext cx="5249862" cy="1189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对象 4"/>
          <p:cNvGraphicFramePr>
            <a:graphicFrameLocks noChangeAspect="1"/>
          </p:cNvGraphicFramePr>
          <p:nvPr/>
        </p:nvGraphicFramePr>
        <p:xfrm>
          <a:off x="457200" y="4946650"/>
          <a:ext cx="84534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3251200" imgH="355600" progId="Equation.DSMT4">
                  <p:embed/>
                </p:oleObj>
              </mc:Choice>
              <mc:Fallback>
                <p:oleObj name="" r:id="rId5" imgW="3251200" imgH="3556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4946650"/>
                        <a:ext cx="8453438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54063" y="4164013"/>
            <a:ext cx="5843588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1386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平均每次所获得的信息量为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6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57200" y="1457325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单符号离散信源熵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2.8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对于给定的离散概率空间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[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)]</a:t>
            </a:r>
            <a:r>
              <a:rPr kumimoji="0" lang="en-US" altLang="zh-CN" sz="3200" b="1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表示的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信源，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定义随机变量</a:t>
            </a:r>
            <a:r>
              <a:rPr kumimoji="0" lang="en-US" altLang="zh-CN" sz="3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3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的数学期望为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信源的信息熵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单位为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比特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符号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l"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600075" y="3829050"/>
          <a:ext cx="7942263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2451100" imgH="342900" progId="Equation.DSMT4">
                  <p:embed/>
                </p:oleObj>
              </mc:Choice>
              <mc:Fallback>
                <p:oleObj name="" r:id="rId1" imgW="2451100" imgH="3429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0075" y="3829050"/>
                        <a:ext cx="7942263" cy="1106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5613" y="338138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2.3.2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离散单符号信源熵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(Entropy)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5122" name="Rectangle 1026"/>
          <p:cNvSpPr>
            <a:spLocks noGrp="1"/>
          </p:cNvSpPr>
          <p:nvPr>
            <p:ph type="title"/>
          </p:nvPr>
        </p:nvSpPr>
        <p:spPr>
          <a:xfrm>
            <a:off x="455613" y="304800"/>
            <a:ext cx="8229600" cy="11398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2.2 </a:t>
            </a:r>
            <a:r>
              <a:rPr lang="zh-CN" altLang="en-US" dirty="0">
                <a:latin typeface="Times New Roman" panose="02020603050405020304" pitchFamily="18" charset="0"/>
              </a:rPr>
              <a:t>信源的描述与分类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什么是信源？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信源是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产生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消息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（符号）、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消息序列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连续消息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的来源。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从数学上看，可用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随机变量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随机向量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随机过程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来描述。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5613" y="338138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2.3.2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离散单符号信源熵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3554" name="Text Box 4"/>
          <p:cNvSpPr txBox="1"/>
          <p:nvPr/>
        </p:nvSpPr>
        <p:spPr>
          <a:xfrm>
            <a:off x="455613" y="1119188"/>
            <a:ext cx="27368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2-8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en-US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1374775" y="1751013"/>
          <a:ext cx="4262438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638300" imgH="457200" progId="Equation.DSMT4">
                  <p:embed/>
                </p:oleObj>
              </mc:Choice>
              <mc:Fallback>
                <p:oleObj name="" r:id="rId1" imgW="1638300" imgH="4572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4775" y="1751013"/>
                        <a:ext cx="4262438" cy="1189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5"/>
          <p:cNvGraphicFramePr>
            <a:graphicFrameLocks noChangeAspect="1"/>
          </p:cNvGraphicFramePr>
          <p:nvPr/>
        </p:nvGraphicFramePr>
        <p:xfrm>
          <a:off x="1220788" y="3378200"/>
          <a:ext cx="5943600" cy="254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2286000" imgH="977900" progId="Equation.DSMT4">
                  <p:embed/>
                </p:oleObj>
              </mc:Choice>
              <mc:Fallback>
                <p:oleObj name="" r:id="rId3" imgW="2286000" imgH="9779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0788" y="3378200"/>
                        <a:ext cx="5943600" cy="2541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5613" y="338138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2.3.2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离散单符号信源熵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4578" name="Text Box 4"/>
          <p:cNvSpPr txBox="1"/>
          <p:nvPr/>
        </p:nvSpPr>
        <p:spPr>
          <a:xfrm>
            <a:off x="455613" y="1119188"/>
            <a:ext cx="27368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2-9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en-US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4579" name="Object 4"/>
          <p:cNvGraphicFramePr>
            <a:graphicFrameLocks noChangeAspect="1"/>
          </p:cNvGraphicFramePr>
          <p:nvPr/>
        </p:nvGraphicFramePr>
        <p:xfrm>
          <a:off x="2195513" y="1263650"/>
          <a:ext cx="244475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939800" imgH="457200" progId="Equation.DSMT4">
                  <p:embed/>
                </p:oleObj>
              </mc:Choice>
              <mc:Fallback>
                <p:oleObj name="" r:id="rId1" imgW="939800" imgH="457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513" y="1263650"/>
                        <a:ext cx="2444750" cy="1189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5"/>
          <p:cNvGraphicFramePr>
            <a:graphicFrameLocks noChangeAspect="1"/>
          </p:cNvGraphicFramePr>
          <p:nvPr/>
        </p:nvGraphicFramePr>
        <p:xfrm>
          <a:off x="234950" y="3159125"/>
          <a:ext cx="4511675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879600" imgH="800100" progId="Equation.DSMT4">
                  <p:embed/>
                </p:oleObj>
              </mc:Choice>
              <mc:Fallback>
                <p:oleObj name="" r:id="rId3" imgW="1879600" imgH="8001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950" y="3159125"/>
                        <a:ext cx="4511675" cy="191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矩形 2"/>
          <p:cNvSpPr/>
          <p:nvPr/>
        </p:nvSpPr>
        <p:spPr>
          <a:xfrm>
            <a:off x="4803775" y="1446213"/>
            <a:ext cx="1266825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2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q=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82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413" y="2843213"/>
            <a:ext cx="4922837" cy="349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5613" y="2841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2.3.2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离散单符号信源熵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5602" name="Text Box 4"/>
          <p:cNvSpPr txBox="1"/>
          <p:nvPr/>
        </p:nvSpPr>
        <p:spPr>
          <a:xfrm>
            <a:off x="455613" y="868363"/>
            <a:ext cx="27368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2-10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en-US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5603" name="Text Box 4"/>
          <p:cNvSpPr txBox="1"/>
          <p:nvPr/>
        </p:nvSpPr>
        <p:spPr>
          <a:xfrm>
            <a:off x="455613" y="1439863"/>
            <a:ext cx="8280400" cy="4524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灰度图片有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500*600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像素点 ，每点有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个不同的灰度等级，按等概计算，平均每个画面可提供的信息量为？</a:t>
            </a:r>
            <a:endParaRPr lang="zh-CN" altLang="en-US" sz="3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600"/>
              </a:spcBef>
              <a:buClrTx/>
              <a:buFontTx/>
            </a:pPr>
            <a:endParaRPr lang="zh-CN" altLang="en-US" sz="3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endParaRPr lang="en-US" altLang="zh-CN" sz="3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有一篇千字文，假定每字可从万字表中任选，按等概计算，平均每篇千字文可提供的信息量为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en-US" altLang="zh-CN" sz="3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endParaRPr lang="zh-CN" altLang="en-US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922338" y="3076575"/>
          <a:ext cx="73469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3060700" imgH="368300" progId="Equation.DSMT4">
                  <p:embed/>
                </p:oleObj>
              </mc:Choice>
              <mc:Fallback>
                <p:oleObj name="" r:id="rId1" imgW="3060700" imgH="3683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2338" y="3076575"/>
                        <a:ext cx="7346950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504950" y="5253038"/>
          <a:ext cx="47244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1968500" imgH="228600" progId="Equation.DSMT4">
                  <p:embed/>
                </p:oleObj>
              </mc:Choice>
              <mc:Fallback>
                <p:oleObj name="" r:id="rId3" imgW="1968500" imgH="2286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5253038"/>
                        <a:ext cx="4724400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40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55613" y="9271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条件熵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定义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2.9-2.10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：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1279525" y="2039938"/>
          <a:ext cx="6338888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2755900" imgH="711200" progId="Equation.DSMT4">
                  <p:embed/>
                </p:oleObj>
              </mc:Choice>
              <mc:Fallback>
                <p:oleObj name="" r:id="rId1" imgW="2755900" imgH="711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9525" y="2039938"/>
                        <a:ext cx="6338888" cy="163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5"/>
          <p:cNvGraphicFramePr>
            <a:graphicFrameLocks noChangeAspect="1"/>
          </p:cNvGraphicFramePr>
          <p:nvPr/>
        </p:nvGraphicFramePr>
        <p:xfrm>
          <a:off x="1279525" y="4052888"/>
          <a:ext cx="5403850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2349500" imgH="952500" progId="Equation.DSMT4">
                  <p:embed/>
                </p:oleObj>
              </mc:Choice>
              <mc:Fallback>
                <p:oleObj name="" r:id="rId3" imgW="2349500" imgH="9525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9525" y="4052888"/>
                        <a:ext cx="5403850" cy="219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5613" y="25241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2.3.2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离散单符号信源熵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55613" y="108585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联合熵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定义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2.11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：在联合概率空间上的随机变量</a:t>
            </a:r>
            <a:r>
              <a:rPr kumimoji="0" lang="en-US" altLang="zh-CN" sz="3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3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xy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的数学期望为集合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和集合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的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联合熵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5613" y="2841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2.3.2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离散单符号信源熵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aphicFrame>
        <p:nvGraphicFramePr>
          <p:cNvPr id="27652" name="Object 5"/>
          <p:cNvGraphicFramePr>
            <a:graphicFrameLocks noChangeAspect="1"/>
          </p:cNvGraphicFramePr>
          <p:nvPr/>
        </p:nvGraphicFramePr>
        <p:xfrm>
          <a:off x="1563688" y="2935288"/>
          <a:ext cx="53641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" imgW="2235200" imgH="952500" progId="Equation.DSMT4">
                  <p:embed/>
                </p:oleObj>
              </mc:Choice>
              <mc:Fallback>
                <p:oleObj name="" r:id="rId1" imgW="2235200" imgH="9525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63688" y="2935288"/>
                        <a:ext cx="5364162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28674" name="Rectangle 3"/>
          <p:cNvSpPr txBox="1"/>
          <p:nvPr/>
        </p:nvSpPr>
        <p:spPr>
          <a:xfrm>
            <a:off x="468313" y="476250"/>
            <a:ext cx="7127875" cy="7921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联合熵、条件熵与熵的关系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zh-CN" sz="3000" b="1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aphicFrame>
        <p:nvGraphicFramePr>
          <p:cNvPr id="28675" name="对象 2"/>
          <p:cNvGraphicFramePr>
            <a:graphicFrameLocks noChangeAspect="1"/>
          </p:cNvGraphicFramePr>
          <p:nvPr/>
        </p:nvGraphicFramePr>
        <p:xfrm>
          <a:off x="987425" y="1047750"/>
          <a:ext cx="660876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2298700" imgH="203200" progId="Equation.DSMT4">
                  <p:embed/>
                </p:oleObj>
              </mc:Choice>
              <mc:Fallback>
                <p:oleObj name="" r:id="rId1" imgW="2298700" imgH="203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7425" y="1047750"/>
                        <a:ext cx="6608763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对象 7"/>
          <p:cNvGraphicFramePr>
            <a:graphicFrameLocks noChangeAspect="1"/>
          </p:cNvGraphicFramePr>
          <p:nvPr/>
        </p:nvGraphicFramePr>
        <p:xfrm>
          <a:off x="1101725" y="1914525"/>
          <a:ext cx="4656138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1790700" imgH="431800" progId="Equation.DSMT4">
                  <p:embed/>
                </p:oleObj>
              </mc:Choice>
              <mc:Fallback>
                <p:oleObj name="" r:id="rId3" imgW="1790700" imgH="4318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1725" y="1914525"/>
                        <a:ext cx="4656138" cy="1122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Box 5"/>
          <p:cNvSpPr txBox="1"/>
          <p:nvPr/>
        </p:nvSpPr>
        <p:spPr>
          <a:xfrm>
            <a:off x="468313" y="3227388"/>
            <a:ext cx="44640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当集合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相互独立时，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8678" name="对象 9"/>
          <p:cNvGraphicFramePr>
            <a:graphicFrameLocks noChangeAspect="1"/>
          </p:cNvGraphicFramePr>
          <p:nvPr/>
        </p:nvGraphicFramePr>
        <p:xfrm>
          <a:off x="4914900" y="3265488"/>
          <a:ext cx="3492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1586865" imgH="203200" progId="Equation.DSMT4">
                  <p:embed/>
                </p:oleObj>
              </mc:Choice>
              <mc:Fallback>
                <p:oleObj name="" r:id="rId5" imgW="1586865" imgH="203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14900" y="3265488"/>
                        <a:ext cx="349250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对象 10"/>
          <p:cNvGraphicFramePr>
            <a:graphicFrameLocks noChangeAspect="1"/>
          </p:cNvGraphicFramePr>
          <p:nvPr/>
        </p:nvGraphicFramePr>
        <p:xfrm>
          <a:off x="130175" y="4794250"/>
          <a:ext cx="90138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7" imgW="4292600" imgH="228600" progId="Equation.DSMT4">
                  <p:embed/>
                </p:oleObj>
              </mc:Choice>
              <mc:Fallback>
                <p:oleObj name="" r:id="rId7" imgW="4292600" imgH="2286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175" y="4794250"/>
                        <a:ext cx="9013825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Box 8"/>
          <p:cNvSpPr txBox="1"/>
          <p:nvPr/>
        </p:nvSpPr>
        <p:spPr>
          <a:xfrm>
            <a:off x="433388" y="4025900"/>
            <a:ext cx="1871662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推广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681" name="TextBox 8"/>
          <p:cNvSpPr txBox="1"/>
          <p:nvPr/>
        </p:nvSpPr>
        <p:spPr>
          <a:xfrm>
            <a:off x="2811463" y="5486400"/>
            <a:ext cx="6332537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熵的链式规则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(Chain Rule for Entropy)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29698" name="Rectangle 3"/>
          <p:cNvSpPr>
            <a:spLocks noGrp="1"/>
          </p:cNvSpPr>
          <p:nvPr>
            <p:ph idx="1" hasCustomPrompt="1"/>
          </p:nvPr>
        </p:nvSpPr>
        <p:spPr>
          <a:xfrm>
            <a:off x="455613" y="1200150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熵的性质</a:t>
            </a:r>
            <a:endParaRPr lang="zh-CN" altLang="en-US" dirty="0"/>
          </a:p>
          <a:p>
            <a:pPr lvl="1" indent="-325120" eaLnBrk="1" hangingPunct="1">
              <a:buFont typeface="Monotype Sorts" pitchFamily="2" charset="2"/>
              <a:buChar char="u"/>
            </a:pPr>
            <a:r>
              <a:rPr lang="zh-CN" altLang="en-US" sz="2800" dirty="0"/>
              <a:t>非负性</a:t>
            </a:r>
            <a:endParaRPr lang="zh-CN" altLang="en-US" sz="2800" dirty="0"/>
          </a:p>
          <a:p>
            <a:pPr lvl="1" indent="-325120" eaLnBrk="1" hangingPunct="1">
              <a:buFont typeface="Monotype Sorts" pitchFamily="2" charset="2"/>
              <a:buChar char="u"/>
            </a:pPr>
            <a:r>
              <a:rPr lang="zh-CN" altLang="en-US" sz="2800" dirty="0"/>
              <a:t>对称性</a:t>
            </a:r>
            <a:endParaRPr lang="zh-CN" altLang="en-US" sz="2800" dirty="0"/>
          </a:p>
          <a:p>
            <a:pPr lvl="1" indent="-325120" eaLnBrk="1" hangingPunct="1">
              <a:buFont typeface="Monotype Sorts" pitchFamily="2" charset="2"/>
              <a:buChar char="u"/>
            </a:pPr>
            <a:r>
              <a:rPr lang="zh-CN" altLang="en-US" sz="2800" dirty="0"/>
              <a:t>确定性</a:t>
            </a:r>
            <a:endParaRPr lang="en-US" altLang="zh-CN" sz="2800" dirty="0"/>
          </a:p>
          <a:p>
            <a:pPr lvl="1" indent="-325120" eaLnBrk="1" hangingPunct="1">
              <a:buFont typeface="Monotype Sorts" pitchFamily="2" charset="2"/>
              <a:buChar char="u"/>
            </a:pPr>
            <a:r>
              <a:rPr lang="zh-CN" altLang="en-US" sz="2800" dirty="0"/>
              <a:t>香农辅助定理</a:t>
            </a:r>
            <a:endParaRPr lang="zh-CN" altLang="en-US" sz="2800" dirty="0"/>
          </a:p>
          <a:p>
            <a:pPr lvl="1" indent="-325120" eaLnBrk="1" hangingPunct="1">
              <a:buFont typeface="Monotype Sorts" pitchFamily="2" charset="2"/>
              <a:buChar char="u"/>
            </a:pPr>
            <a:r>
              <a:rPr lang="zh-CN" altLang="en-US" sz="2800" dirty="0"/>
              <a:t>离散信源最大熵定理</a:t>
            </a:r>
            <a:endParaRPr lang="en-US" altLang="zh-CN" sz="2800" dirty="0"/>
          </a:p>
          <a:p>
            <a:pPr lvl="1" indent="-325120" eaLnBrk="1" hangingPunct="1">
              <a:buFont typeface="Monotype Sorts" pitchFamily="2" charset="2"/>
              <a:buChar char="u"/>
            </a:pPr>
            <a:r>
              <a:rPr lang="zh-CN" altLang="en-US" sz="2800" dirty="0"/>
              <a:t>上凸性</a:t>
            </a: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5613" y="2841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2.3.3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信息熵的基本性质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30722" name="Rectangle 3"/>
          <p:cNvSpPr>
            <a:spLocks noGrp="1"/>
          </p:cNvSpPr>
          <p:nvPr>
            <p:ph idx="1" hasCustomPrompt="1"/>
          </p:nvPr>
        </p:nvSpPr>
        <p:spPr>
          <a:xfrm>
            <a:off x="455613" y="1243013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非负性</a:t>
            </a:r>
            <a:endParaRPr lang="zh-CN" altLang="en-US" dirty="0"/>
          </a:p>
          <a:p>
            <a:pPr eaLnBrk="1" hangingPunct="1">
              <a:buFont typeface="Monotype Sorts" pitchFamily="2" charset="2"/>
              <a:buChar char="u"/>
            </a:pPr>
            <a:endParaRPr lang="en-US" altLang="zh-CN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5613" y="2841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2.3.3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信息熵的基本性质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aphicFrame>
        <p:nvGraphicFramePr>
          <p:cNvPr id="30724" name="Object 5"/>
          <p:cNvGraphicFramePr>
            <a:graphicFrameLocks noChangeAspect="1"/>
          </p:cNvGraphicFramePr>
          <p:nvPr/>
        </p:nvGraphicFramePr>
        <p:xfrm>
          <a:off x="1263650" y="2201863"/>
          <a:ext cx="6613525" cy="291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2247900" imgH="990600" progId="Equation.DSMT4">
                  <p:embed/>
                </p:oleObj>
              </mc:Choice>
              <mc:Fallback>
                <p:oleObj name="" r:id="rId1" imgW="2247900" imgH="9906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3650" y="2201863"/>
                        <a:ext cx="6613525" cy="291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31746" name="Rectangle 3"/>
          <p:cNvSpPr>
            <a:spLocks noGrp="1"/>
          </p:cNvSpPr>
          <p:nvPr>
            <p:ph idx="1" hasCustomPrompt="1"/>
          </p:nvPr>
        </p:nvSpPr>
        <p:spPr>
          <a:xfrm>
            <a:off x="455613" y="917575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对称性</a:t>
            </a:r>
            <a:endParaRPr lang="zh-CN" altLang="en-US" dirty="0"/>
          </a:p>
          <a:p>
            <a:pPr eaLnBrk="1" hangingPunct="1">
              <a:buFont typeface="Monotype Sorts" pitchFamily="2" charset="2"/>
              <a:buChar char="u"/>
            </a:pPr>
            <a:endParaRPr lang="en-US" altLang="zh-CN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5613" y="2841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2.3.3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信息熵的基本性质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aphicFrame>
        <p:nvGraphicFramePr>
          <p:cNvPr id="31748" name="Object 5"/>
          <p:cNvGraphicFramePr>
            <a:graphicFrameLocks noChangeAspect="1"/>
          </p:cNvGraphicFramePr>
          <p:nvPr/>
        </p:nvGraphicFramePr>
        <p:xfrm>
          <a:off x="1382713" y="1509713"/>
          <a:ext cx="6134100" cy="325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921000" imgH="1549400" progId="Equation.DSMT4">
                  <p:embed/>
                </p:oleObj>
              </mc:Choice>
              <mc:Fallback>
                <p:oleObj name="" r:id="rId1" imgW="2921000" imgH="15494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2713" y="1509713"/>
                        <a:ext cx="6134100" cy="3252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27050" y="4791075"/>
            <a:ext cx="82296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确定性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750" name="对象 9"/>
          <p:cNvGraphicFramePr>
            <a:graphicFrameLocks noChangeAspect="1"/>
          </p:cNvGraphicFramePr>
          <p:nvPr/>
        </p:nvGraphicFramePr>
        <p:xfrm>
          <a:off x="1331913" y="5537200"/>
          <a:ext cx="581183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2235200" imgH="203200" progId="Equation.DSMT4">
                  <p:embed/>
                </p:oleObj>
              </mc:Choice>
              <mc:Fallback>
                <p:oleObj name="" r:id="rId3" imgW="2235200" imgH="2032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5537200"/>
                        <a:ext cx="5811837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32770" name="Rectangle 3"/>
          <p:cNvSpPr>
            <a:spLocks noGrp="1"/>
          </p:cNvSpPr>
          <p:nvPr>
            <p:ph idx="1" hasCustomPrompt="1"/>
          </p:nvPr>
        </p:nvSpPr>
        <p:spPr>
          <a:xfrm>
            <a:off x="455613" y="1214438"/>
            <a:ext cx="8229600" cy="94297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香农辅助定理</a:t>
            </a:r>
            <a:endParaRPr lang="zh-CN" altLang="en-US" dirty="0"/>
          </a:p>
          <a:p>
            <a:pPr eaLnBrk="1" hangingPunct="1">
              <a:buFont typeface="Monotype Sorts" pitchFamily="2" charset="2"/>
              <a:buChar char="u"/>
            </a:pPr>
            <a:endParaRPr lang="en-US" altLang="zh-CN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5613" y="2841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2.3.3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信息熵的基本性质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aphicFrame>
        <p:nvGraphicFramePr>
          <p:cNvPr id="32772" name="Object 6"/>
          <p:cNvGraphicFramePr>
            <a:graphicFrameLocks noChangeAspect="1"/>
          </p:cNvGraphicFramePr>
          <p:nvPr/>
        </p:nvGraphicFramePr>
        <p:xfrm>
          <a:off x="288925" y="1949450"/>
          <a:ext cx="856456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2908300" imgH="342900" progId="Equation.DSMT4">
                  <p:embed/>
                </p:oleObj>
              </mc:Choice>
              <mc:Fallback>
                <p:oleObj name="" r:id="rId1" imgW="2908300" imgH="3429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8925" y="1949450"/>
                        <a:ext cx="8564563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对象 2"/>
          <p:cNvGraphicFramePr>
            <a:graphicFrameLocks noChangeAspect="1"/>
          </p:cNvGraphicFramePr>
          <p:nvPr/>
        </p:nvGraphicFramePr>
        <p:xfrm>
          <a:off x="1285875" y="2892425"/>
          <a:ext cx="6175375" cy="336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2311400" imgH="1257300" progId="Equation.DSMT4">
                  <p:embed/>
                </p:oleObj>
              </mc:Choice>
              <mc:Fallback>
                <p:oleObj name="" r:id="rId3" imgW="2311400" imgH="12573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5875" y="2892425"/>
                        <a:ext cx="6175375" cy="336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6146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314450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分类</a:t>
            </a:r>
            <a:endParaRPr lang="zh-CN" altLang="en-US" dirty="0"/>
          </a:p>
          <a:p>
            <a:pPr eaLnBrk="1" hangingPunct="1">
              <a:buFont typeface="Monotype Sorts" pitchFamily="2" charset="2"/>
              <a:buChar char=" "/>
            </a:pPr>
            <a:r>
              <a:rPr lang="zh-CN" altLang="en-US" sz="2600" dirty="0"/>
              <a:t>幅度           离散                          连续</a:t>
            </a:r>
            <a:endParaRPr lang="zh-CN" altLang="en-US" sz="2600" dirty="0"/>
          </a:p>
          <a:p>
            <a:pPr eaLnBrk="1" hangingPunct="1">
              <a:buFont typeface="Monotype Sorts" pitchFamily="2" charset="2"/>
              <a:buChar char=" "/>
            </a:pPr>
            <a:r>
              <a:rPr lang="zh-CN" altLang="en-US" sz="2600" dirty="0"/>
              <a:t>时间           单符号、序列            连续</a:t>
            </a:r>
            <a:endParaRPr lang="zh-CN" altLang="en-US" sz="2600" dirty="0"/>
          </a:p>
          <a:p>
            <a:pPr eaLnBrk="1" hangingPunct="1">
              <a:buFont typeface="Monotype Sorts" pitchFamily="2" charset="2"/>
              <a:buChar char=" "/>
            </a:pPr>
            <a:endParaRPr lang="en-US" altLang="zh-CN" sz="2800" dirty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0C0"/>
                </a:solidFill>
              </a:rPr>
              <a:t>离散信源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lvl="1" indent="-32512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3300"/>
                </a:solidFill>
              </a:rPr>
              <a:t>离散单符号信源</a:t>
            </a:r>
            <a:endParaRPr lang="zh-CN" altLang="en-US" sz="2400" dirty="0">
              <a:solidFill>
                <a:srgbClr val="FF3300"/>
              </a:solidFill>
            </a:endParaRPr>
          </a:p>
          <a:p>
            <a:pPr lvl="1" indent="-325120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FF3300"/>
                </a:solidFill>
              </a:rPr>
              <a:t>离散序列信源（无记忆</a:t>
            </a:r>
            <a:r>
              <a:rPr lang="en-US" altLang="zh-CN" sz="2400" dirty="0">
                <a:solidFill>
                  <a:srgbClr val="FF3300"/>
                </a:solidFill>
              </a:rPr>
              <a:t>/</a:t>
            </a:r>
            <a:r>
              <a:rPr lang="zh-CN" altLang="en-US" sz="2400" dirty="0">
                <a:solidFill>
                  <a:srgbClr val="FF3300"/>
                </a:solidFill>
              </a:rPr>
              <a:t>有记忆）</a:t>
            </a:r>
            <a:endParaRPr lang="zh-CN" altLang="en-US" sz="2400" dirty="0">
              <a:solidFill>
                <a:srgbClr val="FF33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70C0"/>
                </a:solidFill>
              </a:rPr>
              <a:t>连续信源（以</a:t>
            </a:r>
            <a:r>
              <a:rPr lang="zh-CN" altLang="en-US" sz="2400" dirty="0">
                <a:solidFill>
                  <a:srgbClr val="FF3300"/>
                </a:solidFill>
              </a:rPr>
              <a:t>单符号连续信源</a:t>
            </a:r>
            <a:r>
              <a:rPr lang="zh-CN" altLang="en-US" sz="2800" dirty="0">
                <a:solidFill>
                  <a:srgbClr val="0070C0"/>
                </a:solidFill>
              </a:rPr>
              <a:t>为例）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p:sp>
        <p:nvSpPr>
          <p:cNvPr id="614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dirty="0">
                <a:latin typeface="Times New Roman" panose="02020603050405020304" pitchFamily="18" charset="0"/>
              </a:rPr>
              <a:t>2.2 </a:t>
            </a:r>
            <a:r>
              <a:rPr lang="zh-CN" altLang="en-US" dirty="0">
                <a:latin typeface="Times New Roman" panose="02020603050405020304" pitchFamily="18" charset="0"/>
              </a:rPr>
              <a:t>信源的描述与分类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55613" y="604838"/>
            <a:ext cx="8229600" cy="23304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条件熵小于无条件熵</a:t>
            </a:r>
            <a:endParaRPr kumimoji="0" lang="en-US" altLang="zh-CN" sz="26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最大离散熵定理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上凸性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信源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的熵具有严格的上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凸性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420813" y="3805238"/>
          <a:ext cx="58134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2233930" imgH="406400" progId="Equation.DSMT4">
                  <p:embed/>
                </p:oleObj>
              </mc:Choice>
              <mc:Fallback>
                <p:oleObj name="" r:id="rId1" imgW="2233930" imgH="4064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0813" y="3805238"/>
                        <a:ext cx="5813425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6"/>
          <p:cNvGraphicFramePr>
            <a:graphicFrameLocks noChangeAspect="1"/>
          </p:cNvGraphicFramePr>
          <p:nvPr/>
        </p:nvGraphicFramePr>
        <p:xfrm>
          <a:off x="1968500" y="1970088"/>
          <a:ext cx="30051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1155700" imgH="203200" progId="Equation.DSMT4">
                  <p:embed/>
                </p:oleObj>
              </mc:Choice>
              <mc:Fallback>
                <p:oleObj name="" r:id="rId3" imgW="1155700" imgH="2032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8500" y="1970088"/>
                        <a:ext cx="3005138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5613" y="2841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2.3.3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信息熵的基本性质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55613" y="120015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2.15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：对于给定离散概率空间表示的信源，在出现 </a:t>
            </a:r>
            <a:r>
              <a:rPr kumimoji="0" lang="en-US" altLang="zh-CN" sz="3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事件后所提供有关事件 </a:t>
            </a:r>
            <a:r>
              <a:rPr kumimoji="0" lang="en-US" altLang="zh-CN" sz="3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的信息量定义为互信息量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4819" name="Object 4"/>
          <p:cNvGraphicFramePr>
            <a:graphicFrameLocks noChangeAspect="1"/>
          </p:cNvGraphicFramePr>
          <p:nvPr/>
        </p:nvGraphicFramePr>
        <p:xfrm>
          <a:off x="1343025" y="2782888"/>
          <a:ext cx="5910263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2273300" imgH="419100" progId="Equation.DSMT4">
                  <p:embed/>
                </p:oleObj>
              </mc:Choice>
              <mc:Fallback>
                <p:oleObj name="" r:id="rId1" imgW="2273300" imgH="4191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3025" y="2782888"/>
                        <a:ext cx="5910263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5613" y="2841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2.3.4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互信息量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(Mutual Information)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aphicFrame>
        <p:nvGraphicFramePr>
          <p:cNvPr id="34821" name="Object 4"/>
          <p:cNvGraphicFramePr>
            <a:graphicFrameLocks noChangeAspect="1"/>
          </p:cNvGraphicFramePr>
          <p:nvPr/>
        </p:nvGraphicFramePr>
        <p:xfrm>
          <a:off x="1343025" y="5316538"/>
          <a:ext cx="35337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1358900" imgH="419100" progId="Equation.DSMT4">
                  <p:embed/>
                </p:oleObj>
              </mc:Choice>
              <mc:Fallback>
                <p:oleObj name="" r:id="rId3" imgW="1358900" imgH="4191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3025" y="5316538"/>
                        <a:ext cx="3533775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55613" y="4254500"/>
            <a:ext cx="7874000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类似，可得出事件</a:t>
            </a:r>
            <a:r>
              <a:rPr kumimoji="0" lang="en-US" altLang="zh-CN" sz="3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出现后所提供关于事件 </a:t>
            </a:r>
            <a:r>
              <a:rPr kumimoji="0" lang="en-US" altLang="zh-CN" sz="3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的信息量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35842" name="Rectangle 3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Monotype Sorts" pitchFamily="2" charset="2"/>
              <a:buChar char="l"/>
            </a:pPr>
            <a:endParaRPr lang="zh-CN" altLang="en-US" dirty="0">
              <a:solidFill>
                <a:srgbClr val="FF33CC"/>
              </a:solidFill>
            </a:endParaRPr>
          </a:p>
          <a:p>
            <a:pPr eaLnBrk="1" hangingPunct="1">
              <a:buFont typeface="Monotype Sorts" pitchFamily="2" charset="2"/>
              <a:buChar char="l"/>
            </a:pPr>
            <a:endParaRPr lang="zh-CN" altLang="en-US" dirty="0">
              <a:solidFill>
                <a:srgbClr val="FF33CC"/>
              </a:solidFill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altLang="zh-CN" dirty="0"/>
          </a:p>
        </p:txBody>
      </p:sp>
      <p:graphicFrame>
        <p:nvGraphicFramePr>
          <p:cNvPr id="35843" name="Object 4"/>
          <p:cNvGraphicFramePr>
            <a:graphicFrameLocks noChangeAspect="1"/>
          </p:cNvGraphicFramePr>
          <p:nvPr/>
        </p:nvGraphicFramePr>
        <p:xfrm>
          <a:off x="1119188" y="1600200"/>
          <a:ext cx="6602412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2540000" imgH="1308100" progId="Equation.DSMT4">
                  <p:embed/>
                </p:oleObj>
              </mc:Choice>
              <mc:Fallback>
                <p:oleObj name="" r:id="rId1" imgW="2540000" imgH="13081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9188" y="1600200"/>
                        <a:ext cx="6602412" cy="340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5613" y="2841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2.3.4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互信息量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条件互信息量与联合互信息量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2.16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：对于给定离散概率空间表示的信源，在事件</a:t>
            </a:r>
            <a:r>
              <a:rPr kumimoji="0" lang="en-US" altLang="zh-CN" sz="3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给定条件下，事件</a:t>
            </a:r>
            <a:r>
              <a:rPr kumimoji="0" lang="en-US" altLang="zh-CN" sz="3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与事件</a:t>
            </a:r>
            <a:r>
              <a:rPr kumimoji="0" lang="en-US" altLang="zh-CN" sz="3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之间的条件互信息量为：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6867" name="Object 4"/>
          <p:cNvGraphicFramePr>
            <a:graphicFrameLocks noChangeAspect="1"/>
          </p:cNvGraphicFramePr>
          <p:nvPr/>
        </p:nvGraphicFramePr>
        <p:xfrm>
          <a:off x="989013" y="3656013"/>
          <a:ext cx="736282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2832100" imgH="419100" progId="Equation.DSMT4">
                  <p:embed/>
                </p:oleObj>
              </mc:Choice>
              <mc:Fallback>
                <p:oleObj name="" r:id="rId1" imgW="2832100" imgH="4191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9013" y="3656013"/>
                        <a:ext cx="7362825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55613" y="2841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2.3.4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互信息量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46084" name="Rectangle 1027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条件互信息量与联合互信息量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定义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2.17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：对于给定离散概率空间表示的信源，在事件</a:t>
            </a:r>
            <a:r>
              <a:rPr kumimoji="0" lang="en-US" altLang="zh-CN" sz="3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与联合事件</a:t>
            </a:r>
            <a:r>
              <a:rPr kumimoji="0" lang="en-US" altLang="zh-CN" sz="3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yz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之间的联合互信息量为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7891" name="Object 1028"/>
          <p:cNvGraphicFramePr>
            <a:graphicFrameLocks noChangeAspect="1"/>
          </p:cNvGraphicFramePr>
          <p:nvPr/>
        </p:nvGraphicFramePr>
        <p:xfrm>
          <a:off x="787400" y="3321050"/>
          <a:ext cx="713263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2743200" imgH="419100" progId="Equation.DSMT4">
                  <p:embed/>
                </p:oleObj>
              </mc:Choice>
              <mc:Fallback>
                <p:oleObj name="" r:id="rId1" imgW="2743200" imgH="4191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7400" y="3321050"/>
                        <a:ext cx="7132638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5613" y="2841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2.3.4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互信息量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55613" y="1363663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【例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2-11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】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设信源发出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种消息符号，各消息等概发送，各符号分别用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位二进码元表示，并输出事件。通过对输出事件的观察来推测信源的输出。假设信源发出的消息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</a:t>
            </a:r>
            <a:r>
              <a:rPr kumimoji="0" lang="zh-CN" altLang="en-US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用二进码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011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表示， 接收到每个二进制码元后得到有关</a:t>
            </a:r>
            <a:r>
              <a:rPr kumimoji="0" lang="en-US" altLang="zh-CN" sz="26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26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信息。</a:t>
            </a:r>
            <a:endParaRPr kumimoji="0" lang="zh-CN" altLang="en-US" sz="2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8915" name="Object 4"/>
          <p:cNvGraphicFramePr>
            <a:graphicFrameLocks noChangeAspect="1"/>
          </p:cNvGraphicFramePr>
          <p:nvPr/>
        </p:nvGraphicFramePr>
        <p:xfrm>
          <a:off x="2640013" y="3865563"/>
          <a:ext cx="35337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" imgW="1358900" imgH="419100" progId="Equation.DSMT4">
                  <p:embed/>
                </p:oleObj>
              </mc:Choice>
              <mc:Fallback>
                <p:oleObj name="" r:id="rId1" imgW="1358900" imgH="4191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40013" y="3865563"/>
                        <a:ext cx="3533775" cy="1089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5613" y="2841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2.3.4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互信息量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4"/>
          <p:cNvSpPr txBox="1">
            <a:spLocks noGrp="1"/>
          </p:cNvSpPr>
          <p:nvPr/>
        </p:nvSpPr>
        <p:spPr>
          <a:xfrm>
            <a:off x="7461250" y="6440488"/>
            <a:ext cx="1223963" cy="3603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>
              <a:buClrTx/>
              <a:buFontTx/>
            </a:pPr>
            <a:fld id="{9A0DB2DC-4C9A-4742-B13C-FB6460FD3503}" type="slidenum">
              <a:rPr lang="en-US" altLang="zh-CN" sz="1200" b="1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b="1" dirty="0">
              <a:latin typeface="Garamond" panose="02020404030301010803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9938" name="Group 3"/>
          <p:cNvGrpSpPr/>
          <p:nvPr/>
        </p:nvGrpSpPr>
        <p:grpSpPr>
          <a:xfrm>
            <a:off x="9525" y="609600"/>
            <a:ext cx="9134475" cy="4973638"/>
            <a:chOff x="0" y="-8"/>
            <a:chExt cx="2890" cy="3670"/>
          </a:xfrm>
        </p:grpSpPr>
        <p:grpSp>
          <p:nvGrpSpPr>
            <p:cNvPr id="39939" name="Group 4"/>
            <p:cNvGrpSpPr/>
            <p:nvPr/>
          </p:nvGrpSpPr>
          <p:grpSpPr>
            <a:xfrm>
              <a:off x="0" y="-6"/>
              <a:ext cx="441" cy="1158"/>
              <a:chOff x="0" y="-6"/>
              <a:chExt cx="441" cy="1158"/>
            </a:xfrm>
          </p:grpSpPr>
          <p:sp>
            <p:nvSpPr>
              <p:cNvPr id="39940" name="Rectangle 7"/>
              <p:cNvSpPr/>
              <p:nvPr/>
            </p:nvSpPr>
            <p:spPr>
              <a:xfrm>
                <a:off x="43" y="-6"/>
                <a:ext cx="355" cy="11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just">
                  <a:buClrTx/>
                  <a:buFontTx/>
                </a:pP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>
                  <a:buClrTx/>
                  <a:buFontTx/>
                </a:pP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信源消息</a:t>
                </a:r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buClrTx/>
                  <a:buFontTx/>
                </a:pP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941" name="Rectangle 8"/>
              <p:cNvSpPr/>
              <p:nvPr/>
            </p:nvSpPr>
            <p:spPr>
              <a:xfrm>
                <a:off x="0" y="216"/>
                <a:ext cx="441" cy="71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942" name="Group 7"/>
            <p:cNvGrpSpPr/>
            <p:nvPr/>
          </p:nvGrpSpPr>
          <p:grpSpPr>
            <a:xfrm>
              <a:off x="441" y="-8"/>
              <a:ext cx="351" cy="934"/>
              <a:chOff x="0" y="-143"/>
              <a:chExt cx="351" cy="934"/>
            </a:xfrm>
          </p:grpSpPr>
          <p:sp>
            <p:nvSpPr>
              <p:cNvPr id="39943" name="Rectangle 10"/>
              <p:cNvSpPr/>
              <p:nvPr/>
            </p:nvSpPr>
            <p:spPr>
              <a:xfrm>
                <a:off x="47" y="-143"/>
                <a:ext cx="265" cy="8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just">
                  <a:buClrTx/>
                  <a:buFontTx/>
                </a:pP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 eaLnBrk="0" hangingPunct="0">
                  <a:buClrTx/>
                  <a:buFontTx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二进码</a:t>
                </a:r>
                <a:endPara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944" name="Rectangle 11"/>
              <p:cNvSpPr/>
              <p:nvPr/>
            </p:nvSpPr>
            <p:spPr>
              <a:xfrm>
                <a:off x="0" y="81"/>
                <a:ext cx="351" cy="71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945" name="Group 10"/>
            <p:cNvGrpSpPr/>
            <p:nvPr/>
          </p:nvGrpSpPr>
          <p:grpSpPr>
            <a:xfrm>
              <a:off x="792" y="130"/>
              <a:ext cx="541" cy="886"/>
              <a:chOff x="0" y="130"/>
              <a:chExt cx="541" cy="886"/>
            </a:xfrm>
          </p:grpSpPr>
          <p:sp>
            <p:nvSpPr>
              <p:cNvPr id="39946" name="Rectangle 13"/>
              <p:cNvSpPr/>
              <p:nvPr/>
            </p:nvSpPr>
            <p:spPr>
              <a:xfrm>
                <a:off x="43" y="130"/>
                <a:ext cx="455" cy="8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just">
                  <a:buClrTx/>
                  <a:buFontTx/>
                </a:pP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just">
                  <a:buClrTx/>
                  <a:buFontTx/>
                </a:pP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先验概率</a:t>
                </a:r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>
                  <a:buClrTx/>
                  <a:buFontTx/>
                </a:pP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947" name="Rectangle 14"/>
              <p:cNvSpPr/>
              <p:nvPr/>
            </p:nvSpPr>
            <p:spPr>
              <a:xfrm>
                <a:off x="0" y="216"/>
                <a:ext cx="541" cy="710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948" name="Group 13"/>
            <p:cNvGrpSpPr/>
            <p:nvPr/>
          </p:nvGrpSpPr>
          <p:grpSpPr>
            <a:xfrm>
              <a:off x="1333" y="216"/>
              <a:ext cx="1554" cy="355"/>
              <a:chOff x="0" y="0"/>
              <a:chExt cx="1554" cy="355"/>
            </a:xfrm>
          </p:grpSpPr>
          <p:sp>
            <p:nvSpPr>
              <p:cNvPr id="39949" name="Rectangle 16"/>
              <p:cNvSpPr/>
              <p:nvPr/>
            </p:nvSpPr>
            <p:spPr>
              <a:xfrm>
                <a:off x="43" y="1"/>
                <a:ext cx="1468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buClrTx/>
                  <a:buFontTx/>
                </a:pP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后验概率</a:t>
                </a:r>
                <a:endParaRPr lang="zh-CN" altLang="en-US" sz="24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950" name="Rectangle 17"/>
              <p:cNvSpPr/>
              <p:nvPr/>
            </p:nvSpPr>
            <p:spPr>
              <a:xfrm>
                <a:off x="0" y="0"/>
                <a:ext cx="1554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951" name="Group 16"/>
            <p:cNvGrpSpPr/>
            <p:nvPr/>
          </p:nvGrpSpPr>
          <p:grpSpPr>
            <a:xfrm>
              <a:off x="1333" y="571"/>
              <a:ext cx="518" cy="355"/>
              <a:chOff x="0" y="0"/>
              <a:chExt cx="518" cy="355"/>
            </a:xfrm>
          </p:grpSpPr>
          <p:sp>
            <p:nvSpPr>
              <p:cNvPr id="39952" name="Rectangle 19"/>
              <p:cNvSpPr/>
              <p:nvPr/>
            </p:nvSpPr>
            <p:spPr>
              <a:xfrm>
                <a:off x="43" y="0"/>
                <a:ext cx="432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buClrTx/>
                  <a:buFontTx/>
                </a:pP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收到</a:t>
                </a: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后</a:t>
                </a:r>
                <a:endParaRPr lang="zh-CN" altLang="en-US" sz="24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953" name="Rectangle 20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954" name="Group 19"/>
            <p:cNvGrpSpPr/>
            <p:nvPr/>
          </p:nvGrpSpPr>
          <p:grpSpPr>
            <a:xfrm>
              <a:off x="1851" y="571"/>
              <a:ext cx="527" cy="355"/>
              <a:chOff x="0" y="0"/>
              <a:chExt cx="527" cy="355"/>
            </a:xfrm>
          </p:grpSpPr>
          <p:sp>
            <p:nvSpPr>
              <p:cNvPr id="39955" name="Rectangle 22"/>
              <p:cNvSpPr/>
              <p:nvPr/>
            </p:nvSpPr>
            <p:spPr>
              <a:xfrm>
                <a:off x="43" y="0"/>
                <a:ext cx="484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收到</a:t>
                </a: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01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后</a:t>
                </a:r>
                <a:endParaRPr lang="zh-CN" altLang="en-US" sz="24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956" name="Rectangle 23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957" name="Group 22"/>
            <p:cNvGrpSpPr/>
            <p:nvPr/>
          </p:nvGrpSpPr>
          <p:grpSpPr>
            <a:xfrm>
              <a:off x="2355" y="571"/>
              <a:ext cx="535" cy="568"/>
              <a:chOff x="-14" y="0"/>
              <a:chExt cx="535" cy="568"/>
            </a:xfrm>
          </p:grpSpPr>
          <p:sp>
            <p:nvSpPr>
              <p:cNvPr id="39958" name="Rectangle 25"/>
              <p:cNvSpPr/>
              <p:nvPr/>
            </p:nvSpPr>
            <p:spPr>
              <a:xfrm>
                <a:off x="-14" y="0"/>
                <a:ext cx="535" cy="5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buClrTx/>
                  <a:buFontTx/>
                </a:pP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收到</a:t>
                </a: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011</a:t>
                </a:r>
                <a:r>
                  <a:rPr lang="zh-CN" altLang="en-US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后</a:t>
                </a:r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0" hangingPunct="0">
                  <a:buClrTx/>
                  <a:buFontTx/>
                </a:pPr>
                <a:endParaRPr lang="en-US" altLang="zh-CN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959" name="Rectangle 26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960" name="Group 25"/>
            <p:cNvGrpSpPr/>
            <p:nvPr/>
          </p:nvGrpSpPr>
          <p:grpSpPr>
            <a:xfrm>
              <a:off x="0" y="926"/>
              <a:ext cx="441" cy="610"/>
              <a:chOff x="0" y="0"/>
              <a:chExt cx="441" cy="610"/>
            </a:xfrm>
          </p:grpSpPr>
          <p:sp>
            <p:nvSpPr>
              <p:cNvPr id="39961" name="Rectangle 28"/>
              <p:cNvSpPr/>
              <p:nvPr/>
            </p:nvSpPr>
            <p:spPr>
              <a:xfrm>
                <a:off x="43" y="3"/>
                <a:ext cx="355" cy="6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baseline="-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0" hangingPunct="0">
                  <a:buClrTx/>
                  <a:buFontTx/>
                </a:pP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962" name="Rectangle 29"/>
              <p:cNvSpPr/>
              <p:nvPr/>
            </p:nvSpPr>
            <p:spPr>
              <a:xfrm>
                <a:off x="0" y="0"/>
                <a:ext cx="441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963" name="Group 28"/>
            <p:cNvGrpSpPr/>
            <p:nvPr/>
          </p:nvGrpSpPr>
          <p:grpSpPr>
            <a:xfrm>
              <a:off x="441" y="662"/>
              <a:ext cx="351" cy="886"/>
              <a:chOff x="0" y="-5"/>
              <a:chExt cx="351" cy="886"/>
            </a:xfrm>
          </p:grpSpPr>
          <p:sp>
            <p:nvSpPr>
              <p:cNvPr id="39964" name="Rectangle 31"/>
              <p:cNvSpPr/>
              <p:nvPr/>
            </p:nvSpPr>
            <p:spPr>
              <a:xfrm>
                <a:off x="43" y="-5"/>
                <a:ext cx="265" cy="8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algn="ctr">
                  <a:buClrTx/>
                  <a:buFontTx/>
                </a:pP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000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0" hangingPunct="0">
                  <a:buClrTx/>
                  <a:buFontTx/>
                </a:pP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965" name="Rectangle 32"/>
              <p:cNvSpPr/>
              <p:nvPr/>
            </p:nvSpPr>
            <p:spPr>
              <a:xfrm>
                <a:off x="0" y="259"/>
                <a:ext cx="351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966" name="Group 31"/>
            <p:cNvGrpSpPr/>
            <p:nvPr/>
          </p:nvGrpSpPr>
          <p:grpSpPr>
            <a:xfrm>
              <a:off x="792" y="926"/>
              <a:ext cx="541" cy="355"/>
              <a:chOff x="0" y="0"/>
              <a:chExt cx="541" cy="355"/>
            </a:xfrm>
          </p:grpSpPr>
          <p:sp>
            <p:nvSpPr>
              <p:cNvPr id="39967" name="Rectangle 34"/>
              <p:cNvSpPr/>
              <p:nvPr/>
            </p:nvSpPr>
            <p:spPr>
              <a:xfrm>
                <a:off x="43" y="11"/>
                <a:ext cx="455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1/8</a:t>
                </a:r>
                <a:endPara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968" name="Rectangle 35"/>
              <p:cNvSpPr/>
              <p:nvPr/>
            </p:nvSpPr>
            <p:spPr>
              <a:xfrm>
                <a:off x="0" y="0"/>
                <a:ext cx="541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969" name="Group 34"/>
            <p:cNvGrpSpPr/>
            <p:nvPr/>
          </p:nvGrpSpPr>
          <p:grpSpPr>
            <a:xfrm>
              <a:off x="1333" y="926"/>
              <a:ext cx="518" cy="355"/>
              <a:chOff x="0" y="0"/>
              <a:chExt cx="518" cy="355"/>
            </a:xfrm>
          </p:grpSpPr>
          <p:sp>
            <p:nvSpPr>
              <p:cNvPr id="39970" name="Rectangle 37"/>
              <p:cNvSpPr/>
              <p:nvPr/>
            </p:nvSpPr>
            <p:spPr>
              <a:xfrm>
                <a:off x="43" y="11"/>
                <a:ext cx="4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1/4</a:t>
                </a:r>
                <a:endPara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971" name="Rectangle 38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972" name="Group 37"/>
            <p:cNvGrpSpPr/>
            <p:nvPr/>
          </p:nvGrpSpPr>
          <p:grpSpPr>
            <a:xfrm>
              <a:off x="1851" y="926"/>
              <a:ext cx="518" cy="355"/>
              <a:chOff x="0" y="0"/>
              <a:chExt cx="518" cy="355"/>
            </a:xfrm>
          </p:grpSpPr>
          <p:sp>
            <p:nvSpPr>
              <p:cNvPr id="39973" name="Rectangle 40"/>
              <p:cNvSpPr/>
              <p:nvPr/>
            </p:nvSpPr>
            <p:spPr>
              <a:xfrm>
                <a:off x="43" y="8"/>
                <a:ext cx="432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974" name="Rectangle 41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975" name="Group 40"/>
            <p:cNvGrpSpPr/>
            <p:nvPr/>
          </p:nvGrpSpPr>
          <p:grpSpPr>
            <a:xfrm>
              <a:off x="2369" y="926"/>
              <a:ext cx="518" cy="355"/>
              <a:chOff x="0" y="0"/>
              <a:chExt cx="518" cy="355"/>
            </a:xfrm>
          </p:grpSpPr>
          <p:sp>
            <p:nvSpPr>
              <p:cNvPr id="39976" name="Rectangle 43"/>
              <p:cNvSpPr/>
              <p:nvPr/>
            </p:nvSpPr>
            <p:spPr>
              <a:xfrm>
                <a:off x="43" y="11"/>
                <a:ext cx="4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977" name="Rectangle 44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978" name="Group 43"/>
            <p:cNvGrpSpPr/>
            <p:nvPr/>
          </p:nvGrpSpPr>
          <p:grpSpPr>
            <a:xfrm>
              <a:off x="0" y="1280"/>
              <a:ext cx="441" cy="606"/>
              <a:chOff x="0" y="0"/>
              <a:chExt cx="441" cy="606"/>
            </a:xfrm>
          </p:grpSpPr>
          <p:sp>
            <p:nvSpPr>
              <p:cNvPr id="39979" name="Rectangle 46"/>
              <p:cNvSpPr/>
              <p:nvPr/>
            </p:nvSpPr>
            <p:spPr>
              <a:xfrm>
                <a:off x="43" y="0"/>
                <a:ext cx="355" cy="6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baseline="-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0" hangingPunct="0">
                  <a:buClrTx/>
                  <a:buFontTx/>
                </a:pP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980" name="Rectangle 47"/>
              <p:cNvSpPr/>
              <p:nvPr/>
            </p:nvSpPr>
            <p:spPr>
              <a:xfrm>
                <a:off x="0" y="1"/>
                <a:ext cx="441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981" name="Group 46"/>
            <p:cNvGrpSpPr/>
            <p:nvPr/>
          </p:nvGrpSpPr>
          <p:grpSpPr>
            <a:xfrm>
              <a:off x="441" y="1281"/>
              <a:ext cx="351" cy="355"/>
              <a:chOff x="0" y="0"/>
              <a:chExt cx="351" cy="355"/>
            </a:xfrm>
          </p:grpSpPr>
          <p:sp>
            <p:nvSpPr>
              <p:cNvPr id="39982" name="Rectangle 49"/>
              <p:cNvSpPr/>
              <p:nvPr/>
            </p:nvSpPr>
            <p:spPr>
              <a:xfrm>
                <a:off x="43" y="10"/>
                <a:ext cx="265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001</a:t>
                </a:r>
                <a:endPara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983" name="Rectangle 50"/>
              <p:cNvSpPr/>
              <p:nvPr/>
            </p:nvSpPr>
            <p:spPr>
              <a:xfrm>
                <a:off x="0" y="0"/>
                <a:ext cx="351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984" name="Group 49"/>
            <p:cNvGrpSpPr/>
            <p:nvPr/>
          </p:nvGrpSpPr>
          <p:grpSpPr>
            <a:xfrm>
              <a:off x="792" y="1281"/>
              <a:ext cx="541" cy="355"/>
              <a:chOff x="0" y="0"/>
              <a:chExt cx="541" cy="355"/>
            </a:xfrm>
          </p:grpSpPr>
          <p:sp>
            <p:nvSpPr>
              <p:cNvPr id="39985" name="Rectangle 52"/>
              <p:cNvSpPr/>
              <p:nvPr/>
            </p:nvSpPr>
            <p:spPr>
              <a:xfrm>
                <a:off x="43" y="10"/>
                <a:ext cx="455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1/8</a:t>
                </a:r>
                <a:endPara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986" name="Rectangle 53"/>
              <p:cNvSpPr/>
              <p:nvPr/>
            </p:nvSpPr>
            <p:spPr>
              <a:xfrm>
                <a:off x="0" y="0"/>
                <a:ext cx="541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987" name="Group 52"/>
            <p:cNvGrpSpPr/>
            <p:nvPr/>
          </p:nvGrpSpPr>
          <p:grpSpPr>
            <a:xfrm>
              <a:off x="1333" y="1281"/>
              <a:ext cx="518" cy="355"/>
              <a:chOff x="0" y="0"/>
              <a:chExt cx="518" cy="355"/>
            </a:xfrm>
          </p:grpSpPr>
          <p:sp>
            <p:nvSpPr>
              <p:cNvPr id="39988" name="Rectangle 55"/>
              <p:cNvSpPr/>
              <p:nvPr/>
            </p:nvSpPr>
            <p:spPr>
              <a:xfrm>
                <a:off x="43" y="10"/>
                <a:ext cx="4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1/4</a:t>
                </a:r>
                <a:endPara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989" name="Rectangle 56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990" name="Group 55"/>
            <p:cNvGrpSpPr/>
            <p:nvPr/>
          </p:nvGrpSpPr>
          <p:grpSpPr>
            <a:xfrm>
              <a:off x="1851" y="1281"/>
              <a:ext cx="518" cy="355"/>
              <a:chOff x="0" y="0"/>
              <a:chExt cx="518" cy="355"/>
            </a:xfrm>
          </p:grpSpPr>
          <p:sp>
            <p:nvSpPr>
              <p:cNvPr id="39991" name="Rectangle 58"/>
              <p:cNvSpPr/>
              <p:nvPr/>
            </p:nvSpPr>
            <p:spPr>
              <a:xfrm>
                <a:off x="43" y="7"/>
                <a:ext cx="432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 eaLnBrk="0" hangingPunct="0">
                  <a:buClrTx/>
                  <a:buFontTx/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992" name="Rectangle 59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993" name="Group 58"/>
            <p:cNvGrpSpPr/>
            <p:nvPr/>
          </p:nvGrpSpPr>
          <p:grpSpPr>
            <a:xfrm>
              <a:off x="2369" y="1281"/>
              <a:ext cx="518" cy="355"/>
              <a:chOff x="0" y="0"/>
              <a:chExt cx="518" cy="355"/>
            </a:xfrm>
          </p:grpSpPr>
          <p:sp>
            <p:nvSpPr>
              <p:cNvPr id="39994" name="Rectangle 61"/>
              <p:cNvSpPr/>
              <p:nvPr/>
            </p:nvSpPr>
            <p:spPr>
              <a:xfrm>
                <a:off x="43" y="10"/>
                <a:ext cx="4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995" name="Rectangle 62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996" name="Group 61"/>
            <p:cNvGrpSpPr/>
            <p:nvPr/>
          </p:nvGrpSpPr>
          <p:grpSpPr>
            <a:xfrm>
              <a:off x="0" y="1636"/>
              <a:ext cx="441" cy="606"/>
              <a:chOff x="0" y="0"/>
              <a:chExt cx="441" cy="606"/>
            </a:xfrm>
          </p:grpSpPr>
          <p:sp>
            <p:nvSpPr>
              <p:cNvPr id="39997" name="Rectangle 64"/>
              <p:cNvSpPr/>
              <p:nvPr/>
            </p:nvSpPr>
            <p:spPr>
              <a:xfrm>
                <a:off x="43" y="0"/>
                <a:ext cx="355" cy="6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baseline="-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0" hangingPunct="0">
                  <a:buClrTx/>
                  <a:buFontTx/>
                </a:pP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9998" name="Rectangle 65"/>
              <p:cNvSpPr/>
              <p:nvPr/>
            </p:nvSpPr>
            <p:spPr>
              <a:xfrm>
                <a:off x="0" y="0"/>
                <a:ext cx="441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999" name="Group 64"/>
            <p:cNvGrpSpPr/>
            <p:nvPr/>
          </p:nvGrpSpPr>
          <p:grpSpPr>
            <a:xfrm>
              <a:off x="441" y="1636"/>
              <a:ext cx="351" cy="355"/>
              <a:chOff x="0" y="0"/>
              <a:chExt cx="351" cy="355"/>
            </a:xfrm>
          </p:grpSpPr>
          <p:sp>
            <p:nvSpPr>
              <p:cNvPr id="40000" name="Rectangle 67"/>
              <p:cNvSpPr/>
              <p:nvPr/>
            </p:nvSpPr>
            <p:spPr>
              <a:xfrm>
                <a:off x="43" y="8"/>
                <a:ext cx="265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010</a:t>
                </a:r>
                <a:endPara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01" name="Rectangle 68"/>
              <p:cNvSpPr/>
              <p:nvPr/>
            </p:nvSpPr>
            <p:spPr>
              <a:xfrm>
                <a:off x="0" y="0"/>
                <a:ext cx="351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02" name="Group 67"/>
            <p:cNvGrpSpPr/>
            <p:nvPr/>
          </p:nvGrpSpPr>
          <p:grpSpPr>
            <a:xfrm>
              <a:off x="792" y="1636"/>
              <a:ext cx="541" cy="355"/>
              <a:chOff x="0" y="0"/>
              <a:chExt cx="541" cy="355"/>
            </a:xfrm>
          </p:grpSpPr>
          <p:sp>
            <p:nvSpPr>
              <p:cNvPr id="40003" name="Rectangle 70"/>
              <p:cNvSpPr/>
              <p:nvPr/>
            </p:nvSpPr>
            <p:spPr>
              <a:xfrm>
                <a:off x="43" y="8"/>
                <a:ext cx="455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1/8</a:t>
                </a:r>
                <a:endPara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04" name="Rectangle 71"/>
              <p:cNvSpPr/>
              <p:nvPr/>
            </p:nvSpPr>
            <p:spPr>
              <a:xfrm>
                <a:off x="0" y="0"/>
                <a:ext cx="541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05" name="Group 70"/>
            <p:cNvGrpSpPr/>
            <p:nvPr/>
          </p:nvGrpSpPr>
          <p:grpSpPr>
            <a:xfrm>
              <a:off x="1333" y="1636"/>
              <a:ext cx="518" cy="355"/>
              <a:chOff x="0" y="0"/>
              <a:chExt cx="518" cy="355"/>
            </a:xfrm>
          </p:grpSpPr>
          <p:sp>
            <p:nvSpPr>
              <p:cNvPr id="40006" name="Rectangle 73"/>
              <p:cNvSpPr/>
              <p:nvPr/>
            </p:nvSpPr>
            <p:spPr>
              <a:xfrm>
                <a:off x="43" y="8"/>
                <a:ext cx="432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1/4</a:t>
                </a:r>
                <a:endPara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07" name="Rectangle 74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08" name="Group 73"/>
            <p:cNvGrpSpPr/>
            <p:nvPr/>
          </p:nvGrpSpPr>
          <p:grpSpPr>
            <a:xfrm>
              <a:off x="1851" y="1636"/>
              <a:ext cx="518" cy="355"/>
              <a:chOff x="0" y="0"/>
              <a:chExt cx="518" cy="355"/>
            </a:xfrm>
          </p:grpSpPr>
          <p:sp>
            <p:nvSpPr>
              <p:cNvPr id="40009" name="Rectangle 76"/>
              <p:cNvSpPr/>
              <p:nvPr/>
            </p:nvSpPr>
            <p:spPr>
              <a:xfrm>
                <a:off x="43" y="10"/>
                <a:ext cx="432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1/2</a:t>
                </a: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10" name="Rectangle 77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11" name="Group 76"/>
            <p:cNvGrpSpPr/>
            <p:nvPr/>
          </p:nvGrpSpPr>
          <p:grpSpPr>
            <a:xfrm>
              <a:off x="2369" y="1636"/>
              <a:ext cx="518" cy="355"/>
              <a:chOff x="0" y="0"/>
              <a:chExt cx="518" cy="355"/>
            </a:xfrm>
          </p:grpSpPr>
          <p:sp>
            <p:nvSpPr>
              <p:cNvPr id="40012" name="Rectangle 79"/>
              <p:cNvSpPr/>
              <p:nvPr/>
            </p:nvSpPr>
            <p:spPr>
              <a:xfrm>
                <a:off x="43" y="10"/>
                <a:ext cx="432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13" name="Rectangle 80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14" name="Group 79"/>
            <p:cNvGrpSpPr/>
            <p:nvPr/>
          </p:nvGrpSpPr>
          <p:grpSpPr>
            <a:xfrm>
              <a:off x="0" y="1991"/>
              <a:ext cx="441" cy="609"/>
              <a:chOff x="0" y="0"/>
              <a:chExt cx="441" cy="609"/>
            </a:xfrm>
          </p:grpSpPr>
          <p:sp>
            <p:nvSpPr>
              <p:cNvPr id="40015" name="Rectangle 82"/>
              <p:cNvSpPr/>
              <p:nvPr/>
            </p:nvSpPr>
            <p:spPr>
              <a:xfrm>
                <a:off x="43" y="2"/>
                <a:ext cx="355" cy="6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baseline="-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0" hangingPunct="0">
                  <a:buClrTx/>
                  <a:buFontTx/>
                </a:pP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16" name="Rectangle 83"/>
              <p:cNvSpPr/>
              <p:nvPr/>
            </p:nvSpPr>
            <p:spPr>
              <a:xfrm>
                <a:off x="0" y="0"/>
                <a:ext cx="441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17" name="Group 82"/>
            <p:cNvGrpSpPr/>
            <p:nvPr/>
          </p:nvGrpSpPr>
          <p:grpSpPr>
            <a:xfrm>
              <a:off x="441" y="1991"/>
              <a:ext cx="351" cy="355"/>
              <a:chOff x="0" y="0"/>
              <a:chExt cx="351" cy="355"/>
            </a:xfrm>
          </p:grpSpPr>
          <p:sp>
            <p:nvSpPr>
              <p:cNvPr id="40018" name="Rectangle 85"/>
              <p:cNvSpPr/>
              <p:nvPr/>
            </p:nvSpPr>
            <p:spPr>
              <a:xfrm>
                <a:off x="43" y="11"/>
                <a:ext cx="265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011</a:t>
                </a:r>
                <a:endPara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19" name="Rectangle 86"/>
              <p:cNvSpPr/>
              <p:nvPr/>
            </p:nvSpPr>
            <p:spPr>
              <a:xfrm>
                <a:off x="0" y="0"/>
                <a:ext cx="351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20" name="Group 85"/>
            <p:cNvGrpSpPr/>
            <p:nvPr/>
          </p:nvGrpSpPr>
          <p:grpSpPr>
            <a:xfrm>
              <a:off x="792" y="1991"/>
              <a:ext cx="541" cy="355"/>
              <a:chOff x="0" y="0"/>
              <a:chExt cx="541" cy="355"/>
            </a:xfrm>
          </p:grpSpPr>
          <p:sp>
            <p:nvSpPr>
              <p:cNvPr id="40021" name="Rectangle 88"/>
              <p:cNvSpPr/>
              <p:nvPr/>
            </p:nvSpPr>
            <p:spPr>
              <a:xfrm>
                <a:off x="43" y="11"/>
                <a:ext cx="455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1/8</a:t>
                </a:r>
                <a:endPara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22" name="Rectangle 89"/>
              <p:cNvSpPr/>
              <p:nvPr/>
            </p:nvSpPr>
            <p:spPr>
              <a:xfrm>
                <a:off x="0" y="0"/>
                <a:ext cx="541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23" name="Group 88"/>
            <p:cNvGrpSpPr/>
            <p:nvPr/>
          </p:nvGrpSpPr>
          <p:grpSpPr>
            <a:xfrm>
              <a:off x="1333" y="1991"/>
              <a:ext cx="518" cy="355"/>
              <a:chOff x="0" y="0"/>
              <a:chExt cx="518" cy="355"/>
            </a:xfrm>
          </p:grpSpPr>
          <p:sp>
            <p:nvSpPr>
              <p:cNvPr id="40024" name="Rectangle 91"/>
              <p:cNvSpPr/>
              <p:nvPr/>
            </p:nvSpPr>
            <p:spPr>
              <a:xfrm>
                <a:off x="43" y="11"/>
                <a:ext cx="4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1/4</a:t>
                </a:r>
                <a:endPara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25" name="Rectangle 92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26" name="Group 91"/>
            <p:cNvGrpSpPr/>
            <p:nvPr/>
          </p:nvGrpSpPr>
          <p:grpSpPr>
            <a:xfrm>
              <a:off x="1851" y="1991"/>
              <a:ext cx="518" cy="355"/>
              <a:chOff x="0" y="0"/>
              <a:chExt cx="518" cy="355"/>
            </a:xfrm>
          </p:grpSpPr>
          <p:sp>
            <p:nvSpPr>
              <p:cNvPr id="40027" name="Rectangle 94"/>
              <p:cNvSpPr/>
              <p:nvPr/>
            </p:nvSpPr>
            <p:spPr>
              <a:xfrm>
                <a:off x="43" y="11"/>
                <a:ext cx="4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1/2</a:t>
                </a:r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28" name="Rectangle 95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29" name="Group 94"/>
            <p:cNvGrpSpPr/>
            <p:nvPr/>
          </p:nvGrpSpPr>
          <p:grpSpPr>
            <a:xfrm>
              <a:off x="2369" y="1991"/>
              <a:ext cx="518" cy="355"/>
              <a:chOff x="0" y="0"/>
              <a:chExt cx="518" cy="355"/>
            </a:xfrm>
          </p:grpSpPr>
          <p:sp>
            <p:nvSpPr>
              <p:cNvPr id="40030" name="Rectangle 97"/>
              <p:cNvSpPr/>
              <p:nvPr/>
            </p:nvSpPr>
            <p:spPr>
              <a:xfrm>
                <a:off x="43" y="11"/>
                <a:ext cx="432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31" name="Rectangle 98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32" name="Group 97"/>
            <p:cNvGrpSpPr/>
            <p:nvPr/>
          </p:nvGrpSpPr>
          <p:grpSpPr>
            <a:xfrm>
              <a:off x="0" y="2345"/>
              <a:ext cx="441" cy="607"/>
              <a:chOff x="0" y="0"/>
              <a:chExt cx="441" cy="607"/>
            </a:xfrm>
          </p:grpSpPr>
          <p:sp>
            <p:nvSpPr>
              <p:cNvPr id="40033" name="Rectangle 100"/>
              <p:cNvSpPr/>
              <p:nvPr/>
            </p:nvSpPr>
            <p:spPr>
              <a:xfrm>
                <a:off x="43" y="0"/>
                <a:ext cx="355" cy="6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baseline="-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0" hangingPunct="0">
                  <a:buClrTx/>
                  <a:buFontTx/>
                </a:pP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34" name="Rectangle 101"/>
              <p:cNvSpPr/>
              <p:nvPr/>
            </p:nvSpPr>
            <p:spPr>
              <a:xfrm>
                <a:off x="0" y="1"/>
                <a:ext cx="441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35" name="Group 100"/>
            <p:cNvGrpSpPr/>
            <p:nvPr/>
          </p:nvGrpSpPr>
          <p:grpSpPr>
            <a:xfrm>
              <a:off x="441" y="2346"/>
              <a:ext cx="351" cy="355"/>
              <a:chOff x="0" y="0"/>
              <a:chExt cx="351" cy="355"/>
            </a:xfrm>
          </p:grpSpPr>
          <p:sp>
            <p:nvSpPr>
              <p:cNvPr id="40036" name="Rectangle 103"/>
              <p:cNvSpPr/>
              <p:nvPr/>
            </p:nvSpPr>
            <p:spPr>
              <a:xfrm>
                <a:off x="43" y="8"/>
                <a:ext cx="265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100</a:t>
                </a:r>
                <a:endPara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37" name="Rectangle 104"/>
              <p:cNvSpPr/>
              <p:nvPr/>
            </p:nvSpPr>
            <p:spPr>
              <a:xfrm>
                <a:off x="0" y="0"/>
                <a:ext cx="351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38" name="Group 103"/>
            <p:cNvGrpSpPr/>
            <p:nvPr/>
          </p:nvGrpSpPr>
          <p:grpSpPr>
            <a:xfrm>
              <a:off x="792" y="2346"/>
              <a:ext cx="541" cy="355"/>
              <a:chOff x="0" y="0"/>
              <a:chExt cx="541" cy="355"/>
            </a:xfrm>
          </p:grpSpPr>
          <p:sp>
            <p:nvSpPr>
              <p:cNvPr id="40039" name="Rectangle 106"/>
              <p:cNvSpPr/>
              <p:nvPr/>
            </p:nvSpPr>
            <p:spPr>
              <a:xfrm>
                <a:off x="43" y="8"/>
                <a:ext cx="455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1/8</a:t>
                </a:r>
                <a:endPara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40" name="Rectangle 107"/>
              <p:cNvSpPr/>
              <p:nvPr/>
            </p:nvSpPr>
            <p:spPr>
              <a:xfrm>
                <a:off x="0" y="0"/>
                <a:ext cx="541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41" name="Group 106"/>
            <p:cNvGrpSpPr/>
            <p:nvPr/>
          </p:nvGrpSpPr>
          <p:grpSpPr>
            <a:xfrm>
              <a:off x="1333" y="2346"/>
              <a:ext cx="518" cy="355"/>
              <a:chOff x="0" y="0"/>
              <a:chExt cx="518" cy="355"/>
            </a:xfrm>
          </p:grpSpPr>
          <p:sp>
            <p:nvSpPr>
              <p:cNvPr id="40042" name="Rectangle 109"/>
              <p:cNvSpPr/>
              <p:nvPr/>
            </p:nvSpPr>
            <p:spPr>
              <a:xfrm>
                <a:off x="43" y="10"/>
                <a:ext cx="432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43" name="Rectangle 110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44" name="Group 109"/>
            <p:cNvGrpSpPr/>
            <p:nvPr/>
          </p:nvGrpSpPr>
          <p:grpSpPr>
            <a:xfrm>
              <a:off x="1851" y="2346"/>
              <a:ext cx="518" cy="355"/>
              <a:chOff x="0" y="0"/>
              <a:chExt cx="518" cy="355"/>
            </a:xfrm>
          </p:grpSpPr>
          <p:sp>
            <p:nvSpPr>
              <p:cNvPr id="40045" name="Rectangle 112"/>
              <p:cNvSpPr/>
              <p:nvPr/>
            </p:nvSpPr>
            <p:spPr>
              <a:xfrm>
                <a:off x="43" y="10"/>
                <a:ext cx="432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46" name="Rectangle 113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47" name="Group 112"/>
            <p:cNvGrpSpPr/>
            <p:nvPr/>
          </p:nvGrpSpPr>
          <p:grpSpPr>
            <a:xfrm>
              <a:off x="2369" y="2346"/>
              <a:ext cx="518" cy="355"/>
              <a:chOff x="0" y="0"/>
              <a:chExt cx="518" cy="355"/>
            </a:xfrm>
          </p:grpSpPr>
          <p:sp>
            <p:nvSpPr>
              <p:cNvPr id="40048" name="Rectangle 115"/>
              <p:cNvSpPr/>
              <p:nvPr/>
            </p:nvSpPr>
            <p:spPr>
              <a:xfrm>
                <a:off x="43" y="10"/>
                <a:ext cx="432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49" name="Rectangle 116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50" name="Group 115"/>
            <p:cNvGrpSpPr/>
            <p:nvPr/>
          </p:nvGrpSpPr>
          <p:grpSpPr>
            <a:xfrm>
              <a:off x="0" y="2701"/>
              <a:ext cx="441" cy="608"/>
              <a:chOff x="0" y="0"/>
              <a:chExt cx="441" cy="608"/>
            </a:xfrm>
          </p:grpSpPr>
          <p:sp>
            <p:nvSpPr>
              <p:cNvPr id="40051" name="Rectangle 118"/>
              <p:cNvSpPr/>
              <p:nvPr/>
            </p:nvSpPr>
            <p:spPr>
              <a:xfrm>
                <a:off x="43" y="2"/>
                <a:ext cx="355" cy="6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baseline="-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0" hangingPunct="0">
                  <a:buClrTx/>
                  <a:buFontTx/>
                </a:pP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52" name="Rectangle 119"/>
              <p:cNvSpPr/>
              <p:nvPr/>
            </p:nvSpPr>
            <p:spPr>
              <a:xfrm>
                <a:off x="0" y="0"/>
                <a:ext cx="441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53" name="Group 118"/>
            <p:cNvGrpSpPr/>
            <p:nvPr/>
          </p:nvGrpSpPr>
          <p:grpSpPr>
            <a:xfrm>
              <a:off x="441" y="2701"/>
              <a:ext cx="351" cy="355"/>
              <a:chOff x="0" y="0"/>
              <a:chExt cx="351" cy="355"/>
            </a:xfrm>
          </p:grpSpPr>
          <p:sp>
            <p:nvSpPr>
              <p:cNvPr id="40054" name="Rectangle 121"/>
              <p:cNvSpPr/>
              <p:nvPr/>
            </p:nvSpPr>
            <p:spPr>
              <a:xfrm>
                <a:off x="43" y="9"/>
                <a:ext cx="265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101</a:t>
                </a:r>
                <a:endPara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55" name="Rectangle 122"/>
              <p:cNvSpPr/>
              <p:nvPr/>
            </p:nvSpPr>
            <p:spPr>
              <a:xfrm>
                <a:off x="0" y="0"/>
                <a:ext cx="351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56" name="Group 121"/>
            <p:cNvGrpSpPr/>
            <p:nvPr/>
          </p:nvGrpSpPr>
          <p:grpSpPr>
            <a:xfrm>
              <a:off x="792" y="2701"/>
              <a:ext cx="541" cy="355"/>
              <a:chOff x="0" y="0"/>
              <a:chExt cx="541" cy="355"/>
            </a:xfrm>
          </p:grpSpPr>
          <p:sp>
            <p:nvSpPr>
              <p:cNvPr id="40057" name="Rectangle 124"/>
              <p:cNvSpPr/>
              <p:nvPr/>
            </p:nvSpPr>
            <p:spPr>
              <a:xfrm>
                <a:off x="43" y="9"/>
                <a:ext cx="455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1/8</a:t>
                </a:r>
                <a:endPara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58" name="Rectangle 125"/>
              <p:cNvSpPr/>
              <p:nvPr/>
            </p:nvSpPr>
            <p:spPr>
              <a:xfrm>
                <a:off x="0" y="0"/>
                <a:ext cx="541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59" name="Group 124"/>
            <p:cNvGrpSpPr/>
            <p:nvPr/>
          </p:nvGrpSpPr>
          <p:grpSpPr>
            <a:xfrm>
              <a:off x="1333" y="2701"/>
              <a:ext cx="518" cy="355"/>
              <a:chOff x="0" y="0"/>
              <a:chExt cx="518" cy="355"/>
            </a:xfrm>
          </p:grpSpPr>
          <p:sp>
            <p:nvSpPr>
              <p:cNvPr id="40060" name="Rectangle 127"/>
              <p:cNvSpPr/>
              <p:nvPr/>
            </p:nvSpPr>
            <p:spPr>
              <a:xfrm>
                <a:off x="43" y="11"/>
                <a:ext cx="432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61" name="Rectangle 128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62" name="Group 127"/>
            <p:cNvGrpSpPr/>
            <p:nvPr/>
          </p:nvGrpSpPr>
          <p:grpSpPr>
            <a:xfrm>
              <a:off x="1851" y="2701"/>
              <a:ext cx="518" cy="355"/>
              <a:chOff x="0" y="0"/>
              <a:chExt cx="518" cy="355"/>
            </a:xfrm>
          </p:grpSpPr>
          <p:sp>
            <p:nvSpPr>
              <p:cNvPr id="40063" name="Rectangle 130"/>
              <p:cNvSpPr/>
              <p:nvPr/>
            </p:nvSpPr>
            <p:spPr>
              <a:xfrm>
                <a:off x="43" y="11"/>
                <a:ext cx="432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64" name="Rectangle 131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65" name="Group 130"/>
            <p:cNvGrpSpPr/>
            <p:nvPr/>
          </p:nvGrpSpPr>
          <p:grpSpPr>
            <a:xfrm>
              <a:off x="2369" y="2701"/>
              <a:ext cx="518" cy="355"/>
              <a:chOff x="0" y="0"/>
              <a:chExt cx="518" cy="355"/>
            </a:xfrm>
          </p:grpSpPr>
          <p:sp>
            <p:nvSpPr>
              <p:cNvPr id="40066" name="Rectangle 133"/>
              <p:cNvSpPr/>
              <p:nvPr/>
            </p:nvSpPr>
            <p:spPr>
              <a:xfrm>
                <a:off x="43" y="11"/>
                <a:ext cx="432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67" name="Rectangle 134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68" name="Group 133"/>
            <p:cNvGrpSpPr/>
            <p:nvPr/>
          </p:nvGrpSpPr>
          <p:grpSpPr>
            <a:xfrm>
              <a:off x="0" y="3055"/>
              <a:ext cx="441" cy="607"/>
              <a:chOff x="0" y="0"/>
              <a:chExt cx="441" cy="607"/>
            </a:xfrm>
          </p:grpSpPr>
          <p:sp>
            <p:nvSpPr>
              <p:cNvPr id="40069" name="Rectangle 136"/>
              <p:cNvSpPr/>
              <p:nvPr/>
            </p:nvSpPr>
            <p:spPr>
              <a:xfrm>
                <a:off x="43" y="0"/>
                <a:ext cx="355" cy="6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400" baseline="-30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ctr" eaLnBrk="0" hangingPunct="0">
                  <a:buClrTx/>
                  <a:buFontTx/>
                </a:pP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70" name="Rectangle 137"/>
              <p:cNvSpPr/>
              <p:nvPr/>
            </p:nvSpPr>
            <p:spPr>
              <a:xfrm>
                <a:off x="0" y="1"/>
                <a:ext cx="441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71" name="Group 136"/>
            <p:cNvGrpSpPr/>
            <p:nvPr/>
          </p:nvGrpSpPr>
          <p:grpSpPr>
            <a:xfrm>
              <a:off x="441" y="3056"/>
              <a:ext cx="351" cy="355"/>
              <a:chOff x="0" y="0"/>
              <a:chExt cx="351" cy="355"/>
            </a:xfrm>
          </p:grpSpPr>
          <p:sp>
            <p:nvSpPr>
              <p:cNvPr id="40072" name="Rectangle 139"/>
              <p:cNvSpPr/>
              <p:nvPr/>
            </p:nvSpPr>
            <p:spPr>
              <a:xfrm>
                <a:off x="43" y="8"/>
                <a:ext cx="265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110</a:t>
                </a:r>
                <a:endPara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73" name="Rectangle 140"/>
              <p:cNvSpPr/>
              <p:nvPr/>
            </p:nvSpPr>
            <p:spPr>
              <a:xfrm>
                <a:off x="0" y="0"/>
                <a:ext cx="351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74" name="Group 139"/>
            <p:cNvGrpSpPr/>
            <p:nvPr/>
          </p:nvGrpSpPr>
          <p:grpSpPr>
            <a:xfrm>
              <a:off x="792" y="3056"/>
              <a:ext cx="541" cy="355"/>
              <a:chOff x="0" y="0"/>
              <a:chExt cx="541" cy="355"/>
            </a:xfrm>
          </p:grpSpPr>
          <p:sp>
            <p:nvSpPr>
              <p:cNvPr id="40075" name="Rectangle 142"/>
              <p:cNvSpPr/>
              <p:nvPr/>
            </p:nvSpPr>
            <p:spPr>
              <a:xfrm>
                <a:off x="43" y="8"/>
                <a:ext cx="455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1/8</a:t>
                </a:r>
                <a:endParaRPr lang="en-US" altLang="zh-CN" sz="24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76" name="Rectangle 143"/>
              <p:cNvSpPr/>
              <p:nvPr/>
            </p:nvSpPr>
            <p:spPr>
              <a:xfrm>
                <a:off x="0" y="0"/>
                <a:ext cx="541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77" name="Group 142"/>
            <p:cNvGrpSpPr/>
            <p:nvPr/>
          </p:nvGrpSpPr>
          <p:grpSpPr>
            <a:xfrm>
              <a:off x="1333" y="3056"/>
              <a:ext cx="518" cy="355"/>
              <a:chOff x="0" y="0"/>
              <a:chExt cx="518" cy="355"/>
            </a:xfrm>
          </p:grpSpPr>
          <p:sp>
            <p:nvSpPr>
              <p:cNvPr id="40078" name="Rectangle 145"/>
              <p:cNvSpPr/>
              <p:nvPr/>
            </p:nvSpPr>
            <p:spPr>
              <a:xfrm>
                <a:off x="43" y="10"/>
                <a:ext cx="432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79" name="Rectangle 146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80" name="Group 145"/>
            <p:cNvGrpSpPr/>
            <p:nvPr/>
          </p:nvGrpSpPr>
          <p:grpSpPr>
            <a:xfrm>
              <a:off x="1851" y="3056"/>
              <a:ext cx="518" cy="355"/>
              <a:chOff x="0" y="0"/>
              <a:chExt cx="518" cy="355"/>
            </a:xfrm>
          </p:grpSpPr>
          <p:sp>
            <p:nvSpPr>
              <p:cNvPr id="40081" name="Rectangle 148"/>
              <p:cNvSpPr/>
              <p:nvPr/>
            </p:nvSpPr>
            <p:spPr>
              <a:xfrm>
                <a:off x="43" y="10"/>
                <a:ext cx="432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82" name="Rectangle 149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0083" name="Group 148"/>
            <p:cNvGrpSpPr/>
            <p:nvPr/>
          </p:nvGrpSpPr>
          <p:grpSpPr>
            <a:xfrm>
              <a:off x="2369" y="3056"/>
              <a:ext cx="518" cy="355"/>
              <a:chOff x="0" y="0"/>
              <a:chExt cx="518" cy="355"/>
            </a:xfrm>
          </p:grpSpPr>
          <p:sp>
            <p:nvSpPr>
              <p:cNvPr id="40084" name="Rectangle 151"/>
              <p:cNvSpPr/>
              <p:nvPr/>
            </p:nvSpPr>
            <p:spPr>
              <a:xfrm>
                <a:off x="43" y="10"/>
                <a:ext cx="432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0">
                <a:spAutoFit/>
              </a:bodyPr>
              <a:p>
                <a:pPr algn="ctr">
                  <a:buClrTx/>
                  <a:buFontTx/>
                </a:pP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endParaRPr lang="en-US" altLang="zh-CN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0085" name="Rectangle 152"/>
              <p:cNvSpPr/>
              <p:nvPr/>
            </p:nvSpPr>
            <p:spPr>
              <a:xfrm>
                <a:off x="0" y="0"/>
                <a:ext cx="518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40086" name="Rectangle 153"/>
          <p:cNvSpPr/>
          <p:nvPr/>
        </p:nvSpPr>
        <p:spPr>
          <a:xfrm>
            <a:off x="0" y="909638"/>
            <a:ext cx="9144000" cy="4337050"/>
          </a:xfrm>
          <a:prstGeom prst="rect">
            <a:avLst/>
          </a:prstGeom>
          <a:noFill/>
          <a:ln w="11112" cap="flat" cmpd="sng">
            <a:solidFill>
              <a:srgbClr val="A0A0A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087" name="Line 155"/>
          <p:cNvSpPr/>
          <p:nvPr/>
        </p:nvSpPr>
        <p:spPr>
          <a:xfrm>
            <a:off x="0" y="5661025"/>
            <a:ext cx="914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88" name="Line 156"/>
          <p:cNvSpPr/>
          <p:nvPr/>
        </p:nvSpPr>
        <p:spPr>
          <a:xfrm>
            <a:off x="1403350" y="5229225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89" name="Line 161"/>
          <p:cNvSpPr/>
          <p:nvPr/>
        </p:nvSpPr>
        <p:spPr>
          <a:xfrm>
            <a:off x="2484438" y="5229225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90" name="Line 162"/>
          <p:cNvSpPr/>
          <p:nvPr/>
        </p:nvSpPr>
        <p:spPr>
          <a:xfrm>
            <a:off x="4211638" y="5229225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91" name="Line 163"/>
          <p:cNvSpPr/>
          <p:nvPr/>
        </p:nvSpPr>
        <p:spPr>
          <a:xfrm>
            <a:off x="5867400" y="5229225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92" name="Line 164"/>
          <p:cNvSpPr/>
          <p:nvPr/>
        </p:nvSpPr>
        <p:spPr>
          <a:xfrm>
            <a:off x="7524750" y="5229225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093" name="Text Box 166"/>
          <p:cNvSpPr txBox="1"/>
          <p:nvPr/>
        </p:nvSpPr>
        <p:spPr>
          <a:xfrm>
            <a:off x="323850" y="5229225"/>
            <a:ext cx="792163" cy="1098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buClrTx/>
              <a:buFontTx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aseline="-300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endParaRPr lang="en-US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094" name="Text Box 168"/>
          <p:cNvSpPr txBox="1"/>
          <p:nvPr/>
        </p:nvSpPr>
        <p:spPr>
          <a:xfrm>
            <a:off x="1619250" y="5229225"/>
            <a:ext cx="668338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111</a:t>
            </a:r>
            <a:endParaRPr lang="en-US" altLang="zh-CN" sz="2400" b="1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40095" name="Text Box 169"/>
          <p:cNvSpPr txBox="1"/>
          <p:nvPr/>
        </p:nvSpPr>
        <p:spPr>
          <a:xfrm>
            <a:off x="2916238" y="5229225"/>
            <a:ext cx="936625" cy="1098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buClrTx/>
              <a:buFontTx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1/8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endParaRPr lang="en-US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0096" name="Text Box 318"/>
          <p:cNvSpPr txBox="1"/>
          <p:nvPr/>
        </p:nvSpPr>
        <p:spPr>
          <a:xfrm>
            <a:off x="4859338" y="5229225"/>
            <a:ext cx="115093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2400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40097" name="Text Box 319"/>
          <p:cNvSpPr txBox="1"/>
          <p:nvPr/>
        </p:nvSpPr>
        <p:spPr>
          <a:xfrm>
            <a:off x="6516688" y="5229225"/>
            <a:ext cx="115093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2400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40098" name="Text Box 320"/>
          <p:cNvSpPr txBox="1"/>
          <p:nvPr/>
        </p:nvSpPr>
        <p:spPr>
          <a:xfrm>
            <a:off x="8174038" y="5157788"/>
            <a:ext cx="1150937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en-US" altLang="zh-CN" sz="2400" dirty="0">
              <a:latin typeface="宋体" panose="02010600030101010101" pitchFamily="2" charset="-122"/>
              <a:ea typeface="Times New Roman" panose="02020603050405020304" pitchFamily="18" charset="0"/>
            </a:endParaRPr>
          </a:p>
        </p:txBody>
      </p:sp>
      <p:sp>
        <p:nvSpPr>
          <p:cNvPr id="40099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40962" name="Rectangle 3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5613" y="2841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2.3.4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互信息量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2395538" y="1290638"/>
          <a:ext cx="3863975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1485900" imgH="1689100" progId="Equation.DSMT4">
                  <p:embed/>
                </p:oleObj>
              </mc:Choice>
              <mc:Fallback>
                <p:oleObj name="" r:id="rId1" imgW="1485900" imgH="16891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95538" y="1290638"/>
                        <a:ext cx="3863975" cy="439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55613" y="112395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定义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2.19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：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平均互信息量为互信息在集合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上的概率加权平均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1987" name="Object 7"/>
          <p:cNvGraphicFramePr>
            <a:graphicFrameLocks noChangeAspect="1"/>
          </p:cNvGraphicFramePr>
          <p:nvPr/>
        </p:nvGraphicFramePr>
        <p:xfrm>
          <a:off x="1379538" y="2128838"/>
          <a:ext cx="5954712" cy="331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2413000" imgH="1346200" progId="Equation.DSMT4">
                  <p:embed/>
                </p:oleObj>
              </mc:Choice>
              <mc:Fallback>
                <p:oleObj name="" r:id="rId1" imgW="2413000" imgH="1346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9538" y="2128838"/>
                        <a:ext cx="5954712" cy="3313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Rectangle 28"/>
          <p:cNvSpPr/>
          <p:nvPr/>
        </p:nvSpPr>
        <p:spPr>
          <a:xfrm>
            <a:off x="0" y="1704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zh-CN" sz="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55613" y="2841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2.3.5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平均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互信息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量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4"/>
          <p:cNvSpPr txBox="1">
            <a:spLocks noGrp="1"/>
          </p:cNvSpPr>
          <p:nvPr/>
        </p:nvSpPr>
        <p:spPr>
          <a:xfrm>
            <a:off x="7461250" y="6440488"/>
            <a:ext cx="1223963" cy="3603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>
              <a:buClrTx/>
              <a:buFontTx/>
            </a:pPr>
            <a:fld id="{9A0DB2DC-4C9A-4742-B13C-FB6460FD3503}" type="slidenum">
              <a:rPr lang="en-US" altLang="zh-CN" sz="1200" b="1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010" name="Rectangle 15"/>
          <p:cNvSpPr/>
          <p:nvPr/>
        </p:nvSpPr>
        <p:spPr>
          <a:xfrm>
            <a:off x="528638" y="942975"/>
            <a:ext cx="4151312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平均互信息量与熵的关系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011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3012" name="对象 5"/>
          <p:cNvGraphicFramePr>
            <a:graphicFrameLocks noChangeAspect="1"/>
          </p:cNvGraphicFramePr>
          <p:nvPr/>
        </p:nvGraphicFramePr>
        <p:xfrm>
          <a:off x="4646613" y="1587500"/>
          <a:ext cx="435927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1816100" imgH="431800" progId="Equation.DSMT4">
                  <p:embed/>
                </p:oleObj>
              </mc:Choice>
              <mc:Fallback>
                <p:oleObj name="" r:id="rId1" imgW="1816100" imgH="4318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6613" y="1587500"/>
                        <a:ext cx="4359275" cy="103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对象 6"/>
          <p:cNvGraphicFramePr>
            <a:graphicFrameLocks noChangeAspect="1"/>
          </p:cNvGraphicFramePr>
          <p:nvPr/>
        </p:nvGraphicFramePr>
        <p:xfrm>
          <a:off x="3762375" y="5848350"/>
          <a:ext cx="51689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2222500" imgH="203200" progId="Equation.DSMT4">
                  <p:embed/>
                </p:oleObj>
              </mc:Choice>
              <mc:Fallback>
                <p:oleObj name="" r:id="rId3" imgW="2222500" imgH="2032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2375" y="5848350"/>
                        <a:ext cx="516890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4" name="组合 1"/>
          <p:cNvGrpSpPr/>
          <p:nvPr/>
        </p:nvGrpSpPr>
        <p:grpSpPr>
          <a:xfrm>
            <a:off x="468313" y="1711325"/>
            <a:ext cx="4710112" cy="4371975"/>
            <a:chOff x="468313" y="1711325"/>
            <a:chExt cx="4710112" cy="4371975"/>
          </a:xfrm>
        </p:grpSpPr>
        <p:sp>
          <p:nvSpPr>
            <p:cNvPr id="43015" name="Oval 3"/>
            <p:cNvSpPr/>
            <p:nvPr/>
          </p:nvSpPr>
          <p:spPr>
            <a:xfrm>
              <a:off x="2200275" y="2473325"/>
              <a:ext cx="2978150" cy="2757488"/>
            </a:xfrm>
            <a:prstGeom prst="ellipse">
              <a:avLst/>
            </a:prstGeom>
            <a:solidFill>
              <a:srgbClr val="00CCFF">
                <a:alpha val="29803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p>
              <a:pPr>
                <a:buClrTx/>
                <a:buFontTx/>
              </a:pPr>
              <a:endParaRPr lang="zh-CN" alt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016" name="Oval 4"/>
            <p:cNvSpPr/>
            <p:nvPr/>
          </p:nvSpPr>
          <p:spPr>
            <a:xfrm>
              <a:off x="468313" y="2540000"/>
              <a:ext cx="2978150" cy="275748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p>
              <a:pPr defTabSz="821055" eaLnBrk="0" hangingPunct="0">
                <a:spcBef>
                  <a:spcPct val="20000"/>
                </a:spcBef>
                <a:buClr>
                  <a:schemeClr val="accent1"/>
                </a:buClr>
                <a:buFontTx/>
              </a:pP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X|Y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I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H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Y|X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2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017" name="Text Box 9"/>
            <p:cNvSpPr txBox="1"/>
            <p:nvPr/>
          </p:nvSpPr>
          <p:spPr>
            <a:xfrm>
              <a:off x="3184525" y="1711325"/>
              <a:ext cx="581025" cy="339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defTabSz="821055" eaLnBrk="0" hangingPunct="0">
                <a:spcBef>
                  <a:spcPct val="20000"/>
                </a:spcBef>
                <a:buClr>
                  <a:schemeClr val="accent1"/>
                </a:buClr>
                <a:buFontTx/>
              </a:pP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2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018" name="Line 10"/>
            <p:cNvSpPr/>
            <p:nvPr/>
          </p:nvSpPr>
          <p:spPr>
            <a:xfrm>
              <a:off x="3457575" y="2071688"/>
              <a:ext cx="17463" cy="42703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19" name="Text Box 12"/>
            <p:cNvSpPr txBox="1"/>
            <p:nvPr/>
          </p:nvSpPr>
          <p:spPr>
            <a:xfrm>
              <a:off x="2424113" y="5743575"/>
              <a:ext cx="839787" cy="339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defTabSz="821055" eaLnBrk="0" hangingPunct="0">
                <a:spcBef>
                  <a:spcPct val="20000"/>
                </a:spcBef>
                <a:buClr>
                  <a:schemeClr val="accent1"/>
                </a:buClr>
                <a:buFontTx/>
              </a:pP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X,Y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2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020" name="Line 13"/>
            <p:cNvSpPr/>
            <p:nvPr/>
          </p:nvSpPr>
          <p:spPr>
            <a:xfrm flipH="1" flipV="1">
              <a:off x="2373313" y="5230813"/>
              <a:ext cx="469900" cy="3794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21" name="Line 14"/>
            <p:cNvSpPr/>
            <p:nvPr/>
          </p:nvSpPr>
          <p:spPr>
            <a:xfrm flipV="1">
              <a:off x="2843213" y="5230813"/>
              <a:ext cx="603250" cy="3794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22" name="Text Box 6"/>
            <p:cNvSpPr txBox="1"/>
            <p:nvPr/>
          </p:nvSpPr>
          <p:spPr>
            <a:xfrm>
              <a:off x="1582738" y="1711325"/>
              <a:ext cx="612775" cy="339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defTabSz="821055" eaLnBrk="0" hangingPunct="0">
                <a:spcBef>
                  <a:spcPct val="20000"/>
                </a:spcBef>
                <a:buClr>
                  <a:schemeClr val="accent1"/>
                </a:buClr>
                <a:buFontTx/>
              </a:pP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X)</a:t>
              </a:r>
              <a:endParaRPr lang="en-US" altLang="zh-CN" sz="2200" b="1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023" name="Line 7"/>
            <p:cNvSpPr/>
            <p:nvPr/>
          </p:nvSpPr>
          <p:spPr>
            <a:xfrm>
              <a:off x="1908175" y="2147888"/>
              <a:ext cx="0" cy="3921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455613" y="2841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2.3.5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平均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互信息量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600" dirty="0">
                <a:solidFill>
                  <a:srgbClr val="006633"/>
                </a:solidFill>
                <a:latin typeface="Times New Roman" panose="02020603050405020304" pitchFamily="18" charset="0"/>
              </a:rPr>
              <a:t>2.2.1 </a:t>
            </a:r>
            <a:r>
              <a:rPr lang="zh-CN" altLang="en-US" sz="3600" dirty="0">
                <a:solidFill>
                  <a:srgbClr val="006633"/>
                </a:solidFill>
              </a:rPr>
              <a:t>离散单符号信源</a:t>
            </a:r>
            <a:endParaRPr lang="zh-CN" altLang="en-US" dirty="0"/>
          </a:p>
        </p:txBody>
      </p:sp>
      <p:sp>
        <p:nvSpPr>
          <p:cNvPr id="7170" name="Rectangle 3"/>
          <p:cNvSpPr>
            <a:spLocks noGrp="1"/>
          </p:cNvSpPr>
          <p:nvPr>
            <p:ph idx="4294967295"/>
          </p:nvPr>
        </p:nvSpPr>
        <p:spPr>
          <a:xfrm>
            <a:off x="582613" y="1198563"/>
            <a:ext cx="7772400" cy="4643437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描述：通过</a:t>
            </a:r>
            <a:r>
              <a:rPr lang="zh-CN" altLang="en-US" dirty="0">
                <a:solidFill>
                  <a:srgbClr val="FF3300"/>
                </a:solidFill>
              </a:rPr>
              <a:t>概率空间</a:t>
            </a:r>
            <a:r>
              <a:rPr lang="zh-CN" altLang="en-US" dirty="0"/>
              <a:t>描述</a:t>
            </a:r>
            <a:endParaRPr lang="zh-CN" altLang="en-US" dirty="0"/>
          </a:p>
          <a:p>
            <a:pPr eaLnBrk="1" hangingPunct="1">
              <a:buFont typeface="Monotype Sorts" pitchFamily="2" charset="2"/>
              <a:buChar char="u"/>
            </a:pPr>
            <a:r>
              <a:rPr lang="zh-CN" altLang="en-US" sz="2800" dirty="0"/>
              <a:t>单符号离散信源</a:t>
            </a:r>
            <a:endParaRPr lang="zh-CN" altLang="en-US" sz="2800" dirty="0"/>
          </a:p>
          <a:p>
            <a:pPr eaLnBrk="1" hangingPunct="1">
              <a:buFont typeface="Monotype Sorts" pitchFamily="2" charset="2"/>
              <a:buChar char="u"/>
            </a:pPr>
            <a:endParaRPr lang="zh-CN" altLang="en-US" sz="2800" dirty="0"/>
          </a:p>
          <a:p>
            <a:pPr eaLnBrk="1" hangingPunct="1">
              <a:buFont typeface="Monotype Sorts" pitchFamily="2" charset="2"/>
              <a:buChar char="u"/>
            </a:pPr>
            <a:endParaRPr lang="zh-CN" altLang="en-US" sz="2800" dirty="0"/>
          </a:p>
          <a:p>
            <a:pPr eaLnBrk="1" hangingPunct="1">
              <a:buFont typeface="Monotype Sorts" pitchFamily="2" charset="2"/>
              <a:buChar char=" "/>
            </a:pPr>
            <a:endParaRPr lang="zh-CN" altLang="en-US" sz="2800" dirty="0"/>
          </a:p>
          <a:p>
            <a:pPr eaLnBrk="1" hangingPunct="1">
              <a:buFont typeface="Monotype Sorts" pitchFamily="2" charset="2"/>
              <a:buChar char=" "/>
            </a:pPr>
            <a:r>
              <a:rPr lang="zh-CN" altLang="en-US" sz="2800" dirty="0"/>
              <a:t>例如：二进制信源</a:t>
            </a:r>
            <a:endParaRPr lang="zh-CN" altLang="en-US" dirty="0"/>
          </a:p>
          <a:p>
            <a:pPr eaLnBrk="1" hangingPunct="1">
              <a:buFont typeface="Monotype Sorts" pitchFamily="2" charset="2"/>
              <a:buChar char="u"/>
            </a:pPr>
            <a:endParaRPr lang="zh-CN" altLang="en-US" dirty="0"/>
          </a:p>
          <a:p>
            <a:pPr eaLnBrk="1" hangingPunct="1"/>
            <a:endParaRPr lang="en-US" altLang="zh-CN" dirty="0"/>
          </a:p>
        </p:txBody>
      </p:sp>
      <p:sp>
        <p:nvSpPr>
          <p:cNvPr id="7171" name="灯片编号占位符 4"/>
          <p:cNvSpPr txBox="1">
            <a:spLocks noGrp="1"/>
          </p:cNvSpPr>
          <p:nvPr/>
        </p:nvSpPr>
        <p:spPr>
          <a:xfrm>
            <a:off x="7461250" y="6440488"/>
            <a:ext cx="1223963" cy="3603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>
              <a:buClrTx/>
              <a:buFontTx/>
            </a:pPr>
            <a:fld id="{9A0DB2DC-4C9A-4742-B13C-FB6460FD3503}" type="slidenum">
              <a:rPr lang="en-US" altLang="zh-CN" sz="1200" b="1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b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1716088" y="2374900"/>
          <a:ext cx="5745162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2209800" imgH="482600" progId="Equation.DSMT4">
                  <p:embed/>
                </p:oleObj>
              </mc:Choice>
              <mc:Fallback>
                <p:oleObj name="" r:id="rId1" imgW="2209800" imgH="482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6088" y="2374900"/>
                        <a:ext cx="5745162" cy="1255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6"/>
          <p:cNvGraphicFramePr>
            <a:graphicFrameLocks noChangeAspect="1"/>
          </p:cNvGraphicFramePr>
          <p:nvPr/>
        </p:nvGraphicFramePr>
        <p:xfrm>
          <a:off x="1787525" y="4560888"/>
          <a:ext cx="2800350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1054100" imgH="482600" progId="Equation.DSMT4">
                  <p:embed/>
                </p:oleObj>
              </mc:Choice>
              <mc:Fallback>
                <p:oleObj name="" r:id="rId3" imgW="1054100" imgH="4826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7525" y="4560888"/>
                        <a:ext cx="2800350" cy="1281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4"/>
          <p:cNvSpPr txBox="1">
            <a:spLocks noGrp="1"/>
          </p:cNvSpPr>
          <p:nvPr/>
        </p:nvSpPr>
        <p:spPr>
          <a:xfrm>
            <a:off x="7461250" y="6440488"/>
            <a:ext cx="1223963" cy="3603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>
              <a:buClrTx/>
              <a:buFontTx/>
            </a:pPr>
            <a:fld id="{9A0DB2DC-4C9A-4742-B13C-FB6460FD3503}" type="slidenum">
              <a:rPr lang="en-US" altLang="zh-CN" sz="1200" b="1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b="1" dirty="0">
              <a:latin typeface="Garamond" panose="02020404030301010803" pitchFamily="18" charset="0"/>
              <a:ea typeface="Times New Roman" panose="02020603050405020304" pitchFamily="18" charset="0"/>
            </a:endParaRPr>
          </a:p>
        </p:txBody>
      </p:sp>
      <p:sp>
        <p:nvSpPr>
          <p:cNvPr id="45058" name="Text Box 4"/>
          <p:cNvSpPr txBox="1"/>
          <p:nvPr/>
        </p:nvSpPr>
        <p:spPr>
          <a:xfrm>
            <a:off x="611188" y="476250"/>
            <a:ext cx="27368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2-14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en-US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059" name="Text Box 9"/>
          <p:cNvSpPr txBox="1"/>
          <p:nvPr/>
        </p:nvSpPr>
        <p:spPr>
          <a:xfrm>
            <a:off x="504825" y="2981325"/>
            <a:ext cx="1042988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endParaRPr lang="zh-CN" altLang="en-US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5060" name="对象 1"/>
          <p:cNvGraphicFramePr>
            <a:graphicFrameLocks noChangeAspect="1"/>
          </p:cNvGraphicFramePr>
          <p:nvPr/>
        </p:nvGraphicFramePr>
        <p:xfrm>
          <a:off x="1187450" y="3125788"/>
          <a:ext cx="9509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" imgW="431800" imgH="203200" progId="Equation.DSMT4">
                  <p:embed/>
                </p:oleObj>
              </mc:Choice>
              <mc:Fallback>
                <p:oleObj name="" r:id="rId1" imgW="431800" imgH="2032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3125788"/>
                        <a:ext cx="950913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对象 3"/>
          <p:cNvGraphicFramePr>
            <a:graphicFrameLocks noChangeAspect="1"/>
          </p:cNvGraphicFramePr>
          <p:nvPr/>
        </p:nvGraphicFramePr>
        <p:xfrm>
          <a:off x="1157288" y="3614738"/>
          <a:ext cx="893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" imgW="405765" imgH="203200" progId="Equation.DSMT4">
                  <p:embed/>
                </p:oleObj>
              </mc:Choice>
              <mc:Fallback>
                <p:oleObj name="" r:id="rId3" imgW="405765" imgH="2032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7288" y="3614738"/>
                        <a:ext cx="893762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对象 4"/>
          <p:cNvGraphicFramePr>
            <a:graphicFrameLocks noChangeAspect="1"/>
          </p:cNvGraphicFramePr>
          <p:nvPr/>
        </p:nvGraphicFramePr>
        <p:xfrm>
          <a:off x="1157288" y="4133850"/>
          <a:ext cx="13700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" imgW="622300" imgH="203200" progId="Equation.DSMT4">
                  <p:embed/>
                </p:oleObj>
              </mc:Choice>
              <mc:Fallback>
                <p:oleObj name="" r:id="rId5" imgW="622300" imgH="2032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7288" y="4133850"/>
                        <a:ext cx="1370012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对象 5"/>
          <p:cNvGraphicFramePr>
            <a:graphicFrameLocks noChangeAspect="1"/>
          </p:cNvGraphicFramePr>
          <p:nvPr/>
        </p:nvGraphicFramePr>
        <p:xfrm>
          <a:off x="1143000" y="4637088"/>
          <a:ext cx="13700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7" imgW="622300" imgH="203200" progId="Equation.DSMT4">
                  <p:embed/>
                </p:oleObj>
              </mc:Choice>
              <mc:Fallback>
                <p:oleObj name="" r:id="rId7" imgW="622300" imgH="2032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43000" y="4637088"/>
                        <a:ext cx="1370013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对象 6"/>
          <p:cNvGraphicFramePr>
            <a:graphicFrameLocks noChangeAspect="1"/>
          </p:cNvGraphicFramePr>
          <p:nvPr/>
        </p:nvGraphicFramePr>
        <p:xfrm>
          <a:off x="1185863" y="5213350"/>
          <a:ext cx="1174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9" imgW="533400" imgH="203200" progId="Equation.DSMT4">
                  <p:embed/>
                </p:oleObj>
              </mc:Choice>
              <mc:Fallback>
                <p:oleObj name="" r:id="rId9" imgW="533400" imgH="2032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5863" y="5213350"/>
                        <a:ext cx="117475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5066" name="对象 19"/>
          <p:cNvGraphicFramePr>
            <a:graphicFrameLocks noChangeAspect="1"/>
          </p:cNvGraphicFramePr>
          <p:nvPr/>
        </p:nvGraphicFramePr>
        <p:xfrm>
          <a:off x="1208088" y="5789613"/>
          <a:ext cx="127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1" imgW="545465" imgH="203200" progId="Equation.DSMT4">
                  <p:embed/>
                </p:oleObj>
              </mc:Choice>
              <mc:Fallback>
                <p:oleObj name="" r:id="rId11" imgW="545465" imgH="2032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08088" y="5789613"/>
                        <a:ext cx="1270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4"/>
          <p:cNvGraphicFramePr>
            <a:graphicFrameLocks noChangeAspect="1"/>
          </p:cNvGraphicFramePr>
          <p:nvPr/>
        </p:nvGraphicFramePr>
        <p:xfrm>
          <a:off x="639763" y="1133475"/>
          <a:ext cx="2973387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3" imgW="1143000" imgH="457200" progId="Equation.DSMT4">
                  <p:embed/>
                </p:oleObj>
              </mc:Choice>
              <mc:Fallback>
                <p:oleObj name="" r:id="rId13" imgW="1143000" imgH="4572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9763" y="1133475"/>
                        <a:ext cx="2973387" cy="1189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3"/>
          <p:cNvGraphicFramePr>
            <a:graphicFrameLocks noChangeAspect="1"/>
          </p:cNvGraphicFramePr>
          <p:nvPr/>
        </p:nvGraphicFramePr>
        <p:xfrm>
          <a:off x="4030663" y="333375"/>
          <a:ext cx="4752975" cy="322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5" imgW="5969000" imgH="4051300" progId="Visio.Drawing.11">
                  <p:embed/>
                </p:oleObj>
              </mc:Choice>
              <mc:Fallback>
                <p:oleObj name="" r:id="rId15" imgW="5969000" imgH="4051300" progId="Visio.Drawing.11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30663" y="333375"/>
                        <a:ext cx="4752975" cy="3227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灯片编号占位符 4"/>
          <p:cNvSpPr txBox="1">
            <a:spLocks noGrp="1"/>
          </p:cNvSpPr>
          <p:nvPr/>
        </p:nvSpPr>
        <p:spPr>
          <a:xfrm>
            <a:off x="7461250" y="6440488"/>
            <a:ext cx="1223963" cy="3603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>
              <a:buClrTx/>
              <a:buFontTx/>
            </a:pPr>
            <a:fld id="{9A0DB2DC-4C9A-4742-B13C-FB6460FD3503}" type="slidenum">
              <a:rPr lang="en-US" altLang="zh-CN" sz="1200" b="1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b="1" dirty="0">
              <a:latin typeface="Garamond" panose="02020404030301010803" pitchFamily="18" charset="0"/>
              <a:ea typeface="Times New Roman" panose="02020603050405020304" pitchFamily="18" charset="0"/>
            </a:endParaRPr>
          </a:p>
        </p:txBody>
      </p:sp>
      <p:sp>
        <p:nvSpPr>
          <p:cNvPr id="4608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6083" name="Object 4"/>
          <p:cNvGraphicFramePr>
            <a:graphicFrameLocks noChangeAspect="1"/>
          </p:cNvGraphicFramePr>
          <p:nvPr/>
        </p:nvGraphicFramePr>
        <p:xfrm>
          <a:off x="635000" y="950913"/>
          <a:ext cx="2973388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" imgW="1143000" imgH="457200" progId="Equation.DSMT4">
                  <p:embed/>
                </p:oleObj>
              </mc:Choice>
              <mc:Fallback>
                <p:oleObj name="" r:id="rId1" imgW="1143000" imgH="4572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5000" y="950913"/>
                        <a:ext cx="2973388" cy="1189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3"/>
          <p:cNvGraphicFramePr>
            <a:graphicFrameLocks noChangeAspect="1"/>
          </p:cNvGraphicFramePr>
          <p:nvPr/>
        </p:nvGraphicFramePr>
        <p:xfrm>
          <a:off x="3986213" y="239713"/>
          <a:ext cx="4752975" cy="322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" imgW="5969000" imgH="4051300" progId="Visio.Drawing.11">
                  <p:embed/>
                </p:oleObj>
              </mc:Choice>
              <mc:Fallback>
                <p:oleObj name="" r:id="rId3" imgW="5969000" imgH="4051300" progId="Visio.Drawing.11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6213" y="239713"/>
                        <a:ext cx="4752975" cy="3227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85" name="Group 21"/>
          <p:cNvGrpSpPr/>
          <p:nvPr/>
        </p:nvGrpSpPr>
        <p:grpSpPr>
          <a:xfrm>
            <a:off x="944563" y="3159125"/>
            <a:ext cx="3286125" cy="2471738"/>
            <a:chOff x="235" y="1891"/>
            <a:chExt cx="2070" cy="1557"/>
          </a:xfrm>
        </p:grpSpPr>
        <p:sp>
          <p:nvSpPr>
            <p:cNvPr id="46086" name="Line 5"/>
            <p:cNvSpPr/>
            <p:nvPr/>
          </p:nvSpPr>
          <p:spPr>
            <a:xfrm>
              <a:off x="340" y="2523"/>
              <a:ext cx="17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87" name="Line 6"/>
            <p:cNvSpPr/>
            <p:nvPr/>
          </p:nvSpPr>
          <p:spPr>
            <a:xfrm>
              <a:off x="657" y="2205"/>
              <a:ext cx="0" cy="1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6088" name="Object 7"/>
            <p:cNvGraphicFramePr>
              <a:graphicFrameLocks noChangeAspect="1"/>
            </p:cNvGraphicFramePr>
            <p:nvPr/>
          </p:nvGraphicFramePr>
          <p:xfrm>
            <a:off x="235" y="1891"/>
            <a:ext cx="78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5" imgW="545465" imgH="203200" progId="Equation.DSMT4">
                    <p:embed/>
                  </p:oleObj>
                </mc:Choice>
                <mc:Fallback>
                  <p:oleObj name="" r:id="rId5" imgW="545465" imgH="203200" progId="Equation.DSMT4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5" y="1891"/>
                          <a:ext cx="780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9" name="Object 8"/>
            <p:cNvGraphicFramePr>
              <a:graphicFrameLocks noChangeAspect="1"/>
            </p:cNvGraphicFramePr>
            <p:nvPr/>
          </p:nvGraphicFramePr>
          <p:xfrm>
            <a:off x="317" y="2611"/>
            <a:ext cx="204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7" imgW="165100" imgH="698500" progId="Equation.DSMT4">
                    <p:embed/>
                  </p:oleObj>
                </mc:Choice>
                <mc:Fallback>
                  <p:oleObj name="" r:id="rId7" imgW="165100" imgH="698500" progId="Equation.DSMT4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7" y="2611"/>
                          <a:ext cx="204" cy="8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0" name="Object 9"/>
            <p:cNvGraphicFramePr>
              <a:graphicFrameLocks noChangeAspect="1"/>
            </p:cNvGraphicFramePr>
            <p:nvPr/>
          </p:nvGraphicFramePr>
          <p:xfrm>
            <a:off x="853" y="2195"/>
            <a:ext cx="88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9" imgW="647700" imgH="228600" progId="Equation.DSMT4">
                    <p:embed/>
                  </p:oleObj>
                </mc:Choice>
                <mc:Fallback>
                  <p:oleObj name="" r:id="rId9" imgW="647700" imgH="228600" progId="Equation.DSMT4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53" y="2195"/>
                          <a:ext cx="881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1" name="Object 10"/>
            <p:cNvGraphicFramePr>
              <a:graphicFrameLocks noChangeAspect="1"/>
            </p:cNvGraphicFramePr>
            <p:nvPr/>
          </p:nvGraphicFramePr>
          <p:xfrm>
            <a:off x="767" y="2658"/>
            <a:ext cx="1538" cy="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11" imgW="926465" imgH="673100" progId="Equation.DSMT4">
                    <p:embed/>
                  </p:oleObj>
                </mc:Choice>
                <mc:Fallback>
                  <p:oleObj name="" r:id="rId11" imgW="926465" imgH="673100" progId="Equation.DSMT4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67" y="2658"/>
                          <a:ext cx="1538" cy="7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092" name="Group 21"/>
          <p:cNvGrpSpPr/>
          <p:nvPr/>
        </p:nvGrpSpPr>
        <p:grpSpPr>
          <a:xfrm>
            <a:off x="4784725" y="3130550"/>
            <a:ext cx="3155950" cy="2471738"/>
            <a:chOff x="317" y="1891"/>
            <a:chExt cx="1988" cy="1557"/>
          </a:xfrm>
        </p:grpSpPr>
        <p:sp>
          <p:nvSpPr>
            <p:cNvPr id="46093" name="Line 5"/>
            <p:cNvSpPr/>
            <p:nvPr/>
          </p:nvSpPr>
          <p:spPr>
            <a:xfrm>
              <a:off x="340" y="2523"/>
              <a:ext cx="17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94" name="Line 6"/>
            <p:cNvSpPr/>
            <p:nvPr/>
          </p:nvSpPr>
          <p:spPr>
            <a:xfrm>
              <a:off x="657" y="2205"/>
              <a:ext cx="0" cy="12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46095" name="Object 7"/>
            <p:cNvGraphicFramePr>
              <a:graphicFrameLocks noChangeAspect="1"/>
            </p:cNvGraphicFramePr>
            <p:nvPr/>
          </p:nvGraphicFramePr>
          <p:xfrm>
            <a:off x="335" y="1891"/>
            <a:ext cx="70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13" imgW="494665" imgH="203200" progId="Equation.DSMT4">
                    <p:embed/>
                  </p:oleObj>
                </mc:Choice>
                <mc:Fallback>
                  <p:oleObj name="" r:id="rId13" imgW="494665" imgH="203200" progId="Equation.DSMT4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35" y="1891"/>
                          <a:ext cx="707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6" name="Object 8"/>
            <p:cNvGraphicFramePr>
              <a:graphicFrameLocks noChangeAspect="1"/>
            </p:cNvGraphicFramePr>
            <p:nvPr/>
          </p:nvGraphicFramePr>
          <p:xfrm>
            <a:off x="317" y="2611"/>
            <a:ext cx="204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15" imgW="165100" imgH="698500" progId="Equation.DSMT4">
                    <p:embed/>
                  </p:oleObj>
                </mc:Choice>
                <mc:Fallback>
                  <p:oleObj name="" r:id="rId15" imgW="165100" imgH="698500" progId="Equation.DSMT4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7" y="2611"/>
                          <a:ext cx="204" cy="8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7" name="Object 9"/>
            <p:cNvGraphicFramePr>
              <a:graphicFrameLocks noChangeAspect="1"/>
            </p:cNvGraphicFramePr>
            <p:nvPr/>
          </p:nvGraphicFramePr>
          <p:xfrm>
            <a:off x="853" y="2195"/>
            <a:ext cx="881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16" imgW="647700" imgH="228600" progId="Equation.DSMT4">
                    <p:embed/>
                  </p:oleObj>
                </mc:Choice>
                <mc:Fallback>
                  <p:oleObj name="" r:id="rId16" imgW="647700" imgH="228600" progId="Equation.DSMT4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53" y="2195"/>
                          <a:ext cx="881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8" name="Object 10"/>
            <p:cNvGraphicFramePr>
              <a:graphicFrameLocks noChangeAspect="1"/>
            </p:cNvGraphicFramePr>
            <p:nvPr/>
          </p:nvGraphicFramePr>
          <p:xfrm>
            <a:off x="767" y="2658"/>
            <a:ext cx="1538" cy="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17" imgW="926465" imgH="673100" progId="Equation.DSMT4">
                    <p:embed/>
                  </p:oleObj>
                </mc:Choice>
                <mc:Fallback>
                  <p:oleObj name="" r:id="rId17" imgW="926465" imgH="673100" progId="Equation.DSMT4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67" y="2658"/>
                          <a:ext cx="1538" cy="7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099" name="Object 17"/>
          <p:cNvGraphicFramePr>
            <a:graphicFrameLocks noChangeAspect="1"/>
          </p:cNvGraphicFramePr>
          <p:nvPr/>
        </p:nvGraphicFramePr>
        <p:xfrm>
          <a:off x="4579938" y="5813425"/>
          <a:ext cx="3219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9" imgW="1612900" imgH="228600" progId="Equation.DSMT4">
                  <p:embed/>
                </p:oleObj>
              </mc:Choice>
              <mc:Fallback>
                <p:oleObj name="" r:id="rId19" imgW="1612900" imgH="228600" progId="Equation.DSMT4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79938" y="5813425"/>
                        <a:ext cx="32194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4"/>
          <p:cNvSpPr txBox="1">
            <a:spLocks noGrp="1"/>
          </p:cNvSpPr>
          <p:nvPr/>
        </p:nvSpPr>
        <p:spPr>
          <a:xfrm>
            <a:off x="7461250" y="6440488"/>
            <a:ext cx="1223963" cy="360362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r">
              <a:buClrTx/>
              <a:buFontTx/>
            </a:pPr>
            <a:fld id="{9A0DB2DC-4C9A-4742-B13C-FB6460FD3503}" type="slidenum">
              <a:rPr lang="en-US" altLang="zh-CN" sz="1200" b="1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b="1" dirty="0">
              <a:latin typeface="Garamond" panose="02020404030301010803" pitchFamily="18" charset="0"/>
              <a:ea typeface="Times New Roman" panose="02020603050405020304" pitchFamily="18" charset="0"/>
            </a:endParaRPr>
          </a:p>
        </p:txBody>
      </p:sp>
      <p:sp>
        <p:nvSpPr>
          <p:cNvPr id="47106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7107" name="对象 2"/>
          <p:cNvGraphicFramePr>
            <a:graphicFrameLocks noChangeAspect="1"/>
          </p:cNvGraphicFramePr>
          <p:nvPr/>
        </p:nvGraphicFramePr>
        <p:xfrm>
          <a:off x="176213" y="966788"/>
          <a:ext cx="747553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3251200" imgH="228600" progId="Equation.DSMT4">
                  <p:embed/>
                </p:oleObj>
              </mc:Choice>
              <mc:Fallback>
                <p:oleObj name="" r:id="rId1" imgW="3251200" imgH="228600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213" y="966788"/>
                        <a:ext cx="7475537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对象 2"/>
          <p:cNvGraphicFramePr>
            <a:graphicFrameLocks noChangeAspect="1"/>
          </p:cNvGraphicFramePr>
          <p:nvPr/>
        </p:nvGraphicFramePr>
        <p:xfrm>
          <a:off x="857250" y="1784350"/>
          <a:ext cx="56070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2438400" imgH="203200" progId="Equation.DSMT4">
                  <p:embed/>
                </p:oleObj>
              </mc:Choice>
              <mc:Fallback>
                <p:oleObj name="" r:id="rId3" imgW="2438400" imgH="203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7250" y="1784350"/>
                        <a:ext cx="560705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8"/>
          <p:cNvGraphicFramePr>
            <a:graphicFrameLocks noChangeAspect="1"/>
          </p:cNvGraphicFramePr>
          <p:nvPr/>
        </p:nvGraphicFramePr>
        <p:xfrm>
          <a:off x="900113" y="5248275"/>
          <a:ext cx="50641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5" imgW="2197100" imgH="203200" progId="Equation.DSMT4">
                  <p:embed/>
                </p:oleObj>
              </mc:Choice>
              <mc:Fallback>
                <p:oleObj name="" r:id="rId5" imgW="2197100" imgH="2032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113" y="5248275"/>
                        <a:ext cx="5064125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8"/>
          <p:cNvGraphicFramePr>
            <a:graphicFrameLocks noChangeAspect="1"/>
          </p:cNvGraphicFramePr>
          <p:nvPr/>
        </p:nvGraphicFramePr>
        <p:xfrm>
          <a:off x="900113" y="2632075"/>
          <a:ext cx="51244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7" imgW="2222500" imgH="203200" progId="Equation.DSMT4">
                  <p:embed/>
                </p:oleObj>
              </mc:Choice>
              <mc:Fallback>
                <p:oleObj name="" r:id="rId7" imgW="2222500" imgH="2032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113" y="2632075"/>
                        <a:ext cx="512445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8"/>
          <p:cNvGraphicFramePr>
            <a:graphicFrameLocks noChangeAspect="1"/>
          </p:cNvGraphicFramePr>
          <p:nvPr/>
        </p:nvGraphicFramePr>
        <p:xfrm>
          <a:off x="900113" y="4364038"/>
          <a:ext cx="50657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9" imgW="2197100" imgH="203200" progId="Equation.DSMT4">
                  <p:embed/>
                </p:oleObj>
              </mc:Choice>
              <mc:Fallback>
                <p:oleObj name="" r:id="rId9" imgW="2197100" imgH="203200" progId="Equation.DSMT4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0113" y="4364038"/>
                        <a:ext cx="5065712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对象 2"/>
          <p:cNvGraphicFramePr>
            <a:graphicFrameLocks noChangeAspect="1"/>
          </p:cNvGraphicFramePr>
          <p:nvPr/>
        </p:nvGraphicFramePr>
        <p:xfrm>
          <a:off x="857250" y="3481388"/>
          <a:ext cx="42052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1" imgW="1828800" imgH="203200" progId="Equation.DSMT4">
                  <p:embed/>
                </p:oleObj>
              </mc:Choice>
              <mc:Fallback>
                <p:oleObj name="" r:id="rId11" imgW="1828800" imgH="2032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7250" y="3481388"/>
                        <a:ext cx="4205288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矩形 28"/>
          <p:cNvSpPr/>
          <p:nvPr/>
        </p:nvSpPr>
        <p:spPr>
          <a:xfrm>
            <a:off x="7718425" y="919163"/>
            <a:ext cx="142557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bit/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符号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114" name="矩形 28"/>
          <p:cNvSpPr/>
          <p:nvPr/>
        </p:nvSpPr>
        <p:spPr>
          <a:xfrm>
            <a:off x="6646863" y="1727200"/>
            <a:ext cx="142557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bit/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符号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115" name="矩形 28"/>
          <p:cNvSpPr/>
          <p:nvPr/>
        </p:nvSpPr>
        <p:spPr>
          <a:xfrm>
            <a:off x="6646863" y="2522538"/>
            <a:ext cx="142557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bit/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符号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116" name="矩形 28"/>
          <p:cNvSpPr/>
          <p:nvPr/>
        </p:nvSpPr>
        <p:spPr>
          <a:xfrm>
            <a:off x="6646863" y="4279900"/>
            <a:ext cx="142557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bit/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符号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117" name="矩形 28"/>
          <p:cNvSpPr/>
          <p:nvPr/>
        </p:nvSpPr>
        <p:spPr>
          <a:xfrm>
            <a:off x="6646863" y="5153025"/>
            <a:ext cx="142557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bit/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符号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118" name="矩形 28"/>
          <p:cNvSpPr/>
          <p:nvPr/>
        </p:nvSpPr>
        <p:spPr>
          <a:xfrm>
            <a:off x="5502275" y="3371850"/>
            <a:ext cx="1425575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bit/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符号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48130" name="Rectangle 3"/>
          <p:cNvSpPr>
            <a:spLocks noGrp="1"/>
          </p:cNvSpPr>
          <p:nvPr>
            <p:ph idx="1" hasCustomPrompt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Monotype Sorts" pitchFamily="2" charset="2"/>
              <a:buChar char="u"/>
            </a:pPr>
            <a:r>
              <a:rPr lang="zh-CN" altLang="en-US" dirty="0"/>
              <a:t>非负性</a:t>
            </a:r>
            <a:endParaRPr lang="zh-CN" altLang="en-US" dirty="0"/>
          </a:p>
          <a:p>
            <a:pPr eaLnBrk="1" hangingPunct="1">
              <a:buFont typeface="Monotype Sorts" pitchFamily="2" charset="2"/>
              <a:buChar char="u"/>
            </a:pPr>
            <a:r>
              <a:rPr lang="zh-CN" altLang="en-US" dirty="0"/>
              <a:t>互易性</a:t>
            </a:r>
            <a:endParaRPr lang="zh-CN" altLang="en-US" dirty="0"/>
          </a:p>
          <a:p>
            <a:pPr eaLnBrk="1" hangingPunct="1">
              <a:buFont typeface="Monotype Sorts" pitchFamily="2" charset="2"/>
              <a:buChar char="u"/>
            </a:pPr>
            <a:r>
              <a:rPr lang="zh-CN" altLang="en-US" dirty="0"/>
              <a:t>可用熵和条件熵或联合熵表示</a:t>
            </a:r>
            <a:endParaRPr lang="zh-CN" altLang="en-US" dirty="0"/>
          </a:p>
          <a:p>
            <a:pPr eaLnBrk="1" hangingPunct="1">
              <a:buFont typeface="Monotype Sorts" pitchFamily="2" charset="2"/>
              <a:buChar char="u"/>
            </a:pPr>
            <a:r>
              <a:rPr lang="zh-CN" altLang="en-US" dirty="0"/>
              <a:t>极值性</a:t>
            </a:r>
            <a:endParaRPr lang="zh-CN" altLang="en-US" dirty="0"/>
          </a:p>
          <a:p>
            <a:pPr eaLnBrk="1" hangingPunct="1">
              <a:buFont typeface="Monotype Sorts" pitchFamily="2" charset="2"/>
              <a:buChar char="u"/>
            </a:pPr>
            <a:r>
              <a:rPr lang="zh-CN" altLang="en-US" dirty="0"/>
              <a:t>凸函数性质</a:t>
            </a:r>
            <a:endParaRPr lang="zh-CN" altLang="en-US" dirty="0"/>
          </a:p>
          <a:p>
            <a:pPr eaLnBrk="1" hangingPunct="1">
              <a:buFont typeface="Monotype Sorts" pitchFamily="2" charset="2"/>
              <a:buChar char="u"/>
            </a:pPr>
            <a:r>
              <a:rPr lang="zh-CN" altLang="en-US" dirty="0"/>
              <a:t>信息具有不增性</a:t>
            </a:r>
            <a:endParaRPr lang="zh-CN" altLang="en-US" sz="3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5613" y="2841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2.3.6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平均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互信息量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的性质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5613" y="2841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2.3.6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平均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互信息量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的性质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66738" y="1147763"/>
            <a:ext cx="640873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非负性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互易性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2701925" y="1147763"/>
          <a:ext cx="197961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" imgW="761365" imgH="203200" progId="Equation.DSMT4">
                  <p:embed/>
                </p:oleObj>
              </mc:Choice>
              <mc:Fallback>
                <p:oleObj name="" r:id="rId1" imgW="761365" imgH="2032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01925" y="1147763"/>
                        <a:ext cx="1979613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对象 1"/>
          <p:cNvGraphicFramePr>
            <a:graphicFrameLocks noChangeAspect="1"/>
          </p:cNvGraphicFramePr>
          <p:nvPr/>
        </p:nvGraphicFramePr>
        <p:xfrm>
          <a:off x="2628900" y="1795463"/>
          <a:ext cx="30702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1180465" imgH="203200" progId="Equation.DSMT4">
                  <p:embed/>
                </p:oleObj>
              </mc:Choice>
              <mc:Fallback>
                <p:oleObj name="" r:id="rId3" imgW="1180465" imgH="2032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8900" y="1795463"/>
                        <a:ext cx="3070225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66738" y="2355850"/>
            <a:ext cx="61055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1386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可用熵和条件熵或联合熵表示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49159" name="组合 16"/>
          <p:cNvGrpSpPr/>
          <p:nvPr/>
        </p:nvGrpSpPr>
        <p:grpSpPr>
          <a:xfrm>
            <a:off x="1409700" y="2916238"/>
            <a:ext cx="4722813" cy="3308350"/>
            <a:chOff x="468313" y="1711325"/>
            <a:chExt cx="4710112" cy="4371975"/>
          </a:xfrm>
        </p:grpSpPr>
        <p:sp>
          <p:nvSpPr>
            <p:cNvPr id="49160" name="Oval 3"/>
            <p:cNvSpPr/>
            <p:nvPr/>
          </p:nvSpPr>
          <p:spPr>
            <a:xfrm>
              <a:off x="2200275" y="2473325"/>
              <a:ext cx="2978150" cy="2757488"/>
            </a:xfrm>
            <a:prstGeom prst="ellipse">
              <a:avLst/>
            </a:prstGeom>
            <a:solidFill>
              <a:srgbClr val="00CCFF">
                <a:alpha val="29803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p>
              <a:pPr>
                <a:buClrTx/>
                <a:buFontTx/>
              </a:pPr>
              <a:endParaRPr lang="zh-CN" alt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161" name="Oval 4"/>
            <p:cNvSpPr/>
            <p:nvPr/>
          </p:nvSpPr>
          <p:spPr>
            <a:xfrm>
              <a:off x="468313" y="2540000"/>
              <a:ext cx="2978150" cy="2757488"/>
            </a:xfrm>
            <a:prstGeom prst="ellipse">
              <a:avLst/>
            </a:prstGeom>
            <a:solidFill>
              <a:srgbClr val="0000FF">
                <a:alpha val="29803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p>
              <a:pPr defTabSz="821055" eaLnBrk="0" hangingPunct="0">
                <a:spcBef>
                  <a:spcPct val="20000"/>
                </a:spcBef>
                <a:buClr>
                  <a:schemeClr val="accent1"/>
                </a:buClr>
                <a:buFontTx/>
              </a:pP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X|Y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I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H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Y|X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2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162" name="Text Box 9"/>
            <p:cNvSpPr txBox="1"/>
            <p:nvPr/>
          </p:nvSpPr>
          <p:spPr>
            <a:xfrm>
              <a:off x="3184525" y="1711325"/>
              <a:ext cx="581025" cy="339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defTabSz="821055" eaLnBrk="0" hangingPunct="0">
                <a:spcBef>
                  <a:spcPct val="20000"/>
                </a:spcBef>
                <a:buClr>
                  <a:schemeClr val="accent1"/>
                </a:buClr>
                <a:buFontTx/>
              </a:pP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2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163" name="Line 10"/>
            <p:cNvSpPr/>
            <p:nvPr/>
          </p:nvSpPr>
          <p:spPr>
            <a:xfrm>
              <a:off x="3457575" y="2071688"/>
              <a:ext cx="17463" cy="42703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9164" name="Text Box 12"/>
            <p:cNvSpPr txBox="1"/>
            <p:nvPr/>
          </p:nvSpPr>
          <p:spPr>
            <a:xfrm>
              <a:off x="2424113" y="5743575"/>
              <a:ext cx="839787" cy="339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defTabSz="821055" eaLnBrk="0" hangingPunct="0">
                <a:spcBef>
                  <a:spcPct val="20000"/>
                </a:spcBef>
                <a:buClr>
                  <a:schemeClr val="accent1"/>
                </a:buClr>
                <a:buFontTx/>
              </a:pP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X,Y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2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165" name="Line 13"/>
            <p:cNvSpPr/>
            <p:nvPr/>
          </p:nvSpPr>
          <p:spPr>
            <a:xfrm flipH="1" flipV="1">
              <a:off x="2373313" y="5230813"/>
              <a:ext cx="469900" cy="3794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9166" name="Line 14"/>
            <p:cNvSpPr/>
            <p:nvPr/>
          </p:nvSpPr>
          <p:spPr>
            <a:xfrm flipV="1">
              <a:off x="2843213" y="5230813"/>
              <a:ext cx="603250" cy="3794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9167" name="Text Box 6"/>
            <p:cNvSpPr txBox="1"/>
            <p:nvPr/>
          </p:nvSpPr>
          <p:spPr>
            <a:xfrm>
              <a:off x="1582738" y="1711325"/>
              <a:ext cx="612775" cy="339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pPr defTabSz="821055" eaLnBrk="0" hangingPunct="0">
                <a:spcBef>
                  <a:spcPct val="20000"/>
                </a:spcBef>
                <a:buClr>
                  <a:schemeClr val="accent1"/>
                </a:buClr>
                <a:buFontTx/>
              </a:pP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en-US" altLang="zh-CN" sz="2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X)</a:t>
              </a:r>
              <a:endParaRPr lang="en-US" altLang="zh-CN" sz="2200" b="1" i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168" name="Line 7"/>
            <p:cNvSpPr/>
            <p:nvPr/>
          </p:nvSpPr>
          <p:spPr>
            <a:xfrm>
              <a:off x="1908175" y="2147888"/>
              <a:ext cx="0" cy="3921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50178" name="Rectangle 3"/>
          <p:cNvSpPr>
            <a:spLocks noGrp="1"/>
          </p:cNvSpPr>
          <p:nvPr>
            <p:ph idx="1" hasCustomPrompt="1"/>
          </p:nvPr>
        </p:nvSpPr>
        <p:spPr>
          <a:xfrm>
            <a:off x="455613" y="1089025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极值性</a:t>
            </a:r>
            <a:endParaRPr lang="zh-CN" altLang="en-US" dirty="0"/>
          </a:p>
          <a:p>
            <a:pPr eaLnBrk="1" hangingPunct="1">
              <a:buFont typeface="Monotype Sorts" pitchFamily="2" charset="2"/>
              <a:buChar char="u"/>
            </a:pPr>
            <a:endParaRPr lang="en-US" altLang="zh-CN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5613" y="2841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2.3.6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平均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互信息量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的性质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354263" y="1839913"/>
          <a:ext cx="2806700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" imgW="1079500" imgH="889000" progId="Equation.DSMT4">
                  <p:embed/>
                </p:oleObj>
              </mc:Choice>
              <mc:Fallback>
                <p:oleObj name="" r:id="rId1" imgW="1079500" imgH="8890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4263" y="1839913"/>
                        <a:ext cx="2806700" cy="231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51202" name="Rectangle 3"/>
          <p:cNvSpPr>
            <a:spLocks noGrp="1"/>
          </p:cNvSpPr>
          <p:nvPr>
            <p:ph idx="1" hasCustomPrompt="1"/>
          </p:nvPr>
        </p:nvSpPr>
        <p:spPr>
          <a:xfrm>
            <a:off x="471488" y="1343025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凸函数</a:t>
            </a:r>
            <a:r>
              <a:rPr lang="en-US" altLang="zh-CN" dirty="0"/>
              <a:t>  </a:t>
            </a:r>
            <a:endParaRPr lang="zh-CN" altLang="en-US" dirty="0"/>
          </a:p>
          <a:p>
            <a:pPr eaLnBrk="1" hangingPunct="1">
              <a:buFont typeface="Monotype Sorts" pitchFamily="2" charset="2"/>
              <a:buChar char="u"/>
            </a:pPr>
            <a:r>
              <a:rPr lang="zh-CN" altLang="en-US" dirty="0"/>
              <a:t>当条件概率分布              给定时，平均互信息量是输入概率分布          的上凸函数</a:t>
            </a:r>
            <a:endParaRPr lang="zh-CN" altLang="en-US" dirty="0"/>
          </a:p>
          <a:p>
            <a:pPr eaLnBrk="1" hangingPunct="1">
              <a:buFont typeface="Monotype Sorts" pitchFamily="2" charset="2"/>
              <a:buChar char="u"/>
            </a:pPr>
            <a:r>
              <a:rPr lang="zh-CN" altLang="en-US" dirty="0"/>
              <a:t>当集合</a:t>
            </a:r>
            <a:r>
              <a:rPr lang="en-US" altLang="zh-CN" dirty="0"/>
              <a:t>X</a:t>
            </a:r>
            <a:r>
              <a:rPr lang="zh-CN" altLang="en-US" dirty="0"/>
              <a:t>的概率分布          保持不变时，平均互信息量是条件概率分布              的下凸函数</a:t>
            </a:r>
            <a:endParaRPr lang="en-US" altLang="zh-CN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5613" y="2841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2.3.6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平均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互信息量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的性质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aphicFrame>
        <p:nvGraphicFramePr>
          <p:cNvPr id="51204" name="对象 7"/>
          <p:cNvGraphicFramePr>
            <a:graphicFrameLocks noChangeAspect="1"/>
          </p:cNvGraphicFramePr>
          <p:nvPr/>
        </p:nvGraphicFramePr>
        <p:xfrm>
          <a:off x="3629025" y="1900238"/>
          <a:ext cx="138588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" imgW="533400" imgH="203200" progId="Equation.DSMT4">
                  <p:embed/>
                </p:oleObj>
              </mc:Choice>
              <mc:Fallback>
                <p:oleObj name="" r:id="rId1" imgW="533400" imgH="2032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29025" y="1900238"/>
                        <a:ext cx="1385888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对象 7"/>
          <p:cNvGraphicFramePr>
            <a:graphicFrameLocks noChangeAspect="1"/>
          </p:cNvGraphicFramePr>
          <p:nvPr/>
        </p:nvGraphicFramePr>
        <p:xfrm>
          <a:off x="4027488" y="2376488"/>
          <a:ext cx="9239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3" imgW="355600" imgH="203200" progId="Equation.DSMT4">
                  <p:embed/>
                </p:oleObj>
              </mc:Choice>
              <mc:Fallback>
                <p:oleObj name="" r:id="rId3" imgW="355600" imgH="2032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27488" y="2376488"/>
                        <a:ext cx="923925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对象 8"/>
          <p:cNvGraphicFramePr>
            <a:graphicFrameLocks noChangeAspect="1"/>
          </p:cNvGraphicFramePr>
          <p:nvPr/>
        </p:nvGraphicFramePr>
        <p:xfrm>
          <a:off x="4278313" y="2919413"/>
          <a:ext cx="9239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5" imgW="355600" imgH="203200" progId="Equation.DSMT4">
                  <p:embed/>
                </p:oleObj>
              </mc:Choice>
              <mc:Fallback>
                <p:oleObj name="" r:id="rId5" imgW="355600" imgH="2032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8313" y="2919413"/>
                        <a:ext cx="923925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对象 7"/>
          <p:cNvGraphicFramePr>
            <a:graphicFrameLocks noChangeAspect="1"/>
          </p:cNvGraphicFramePr>
          <p:nvPr/>
        </p:nvGraphicFramePr>
        <p:xfrm>
          <a:off x="5157788" y="3392488"/>
          <a:ext cx="138588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6" imgW="533400" imgH="203200" progId="Equation.DSMT4">
                  <p:embed/>
                </p:oleObj>
              </mc:Choice>
              <mc:Fallback>
                <p:oleObj name="" r:id="rId6" imgW="533400" imgH="2032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57788" y="3392488"/>
                        <a:ext cx="1385887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52226" name="Rectangle 3"/>
          <p:cNvSpPr>
            <a:spLocks noGrp="1"/>
          </p:cNvSpPr>
          <p:nvPr>
            <p:ph idx="1" hasCustomPrompt="1"/>
          </p:nvPr>
        </p:nvSpPr>
        <p:spPr>
          <a:xfrm>
            <a:off x="455613" y="955675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信息不增性</a:t>
            </a:r>
            <a:endParaRPr lang="zh-CN" altLang="en-US" dirty="0"/>
          </a:p>
          <a:p>
            <a:pPr eaLnBrk="1" hangingPunct="1">
              <a:buFont typeface="Monotype Sorts" pitchFamily="2" charset="2"/>
              <a:buChar char="u"/>
            </a:pPr>
            <a:endParaRPr lang="en-US" altLang="zh-CN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5613" y="284163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2.3.6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平均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互信息量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的性质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pSp>
        <p:nvGrpSpPr>
          <p:cNvPr id="52228" name="组合 2"/>
          <p:cNvGrpSpPr/>
          <p:nvPr/>
        </p:nvGrpSpPr>
        <p:grpSpPr>
          <a:xfrm>
            <a:off x="3013075" y="1093788"/>
            <a:ext cx="5214938" cy="1357312"/>
            <a:chOff x="1785938" y="1714307"/>
            <a:chExt cx="5214937" cy="1357506"/>
          </a:xfrm>
        </p:grpSpPr>
        <p:sp>
          <p:nvSpPr>
            <p:cNvPr id="52229" name="Text Box 51"/>
            <p:cNvSpPr txBox="1"/>
            <p:nvPr/>
          </p:nvSpPr>
          <p:spPr>
            <a:xfrm>
              <a:off x="6195530" y="2001484"/>
              <a:ext cx="580904" cy="63542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algn="ctr">
                <a:buClrTx/>
                <a:buFontTx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lang="zh-CN" altLang="zh-CN" sz="20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230" name="Text Box 50"/>
            <p:cNvSpPr txBox="1"/>
            <p:nvPr/>
          </p:nvSpPr>
          <p:spPr>
            <a:xfrm>
              <a:off x="4109555" y="2001484"/>
              <a:ext cx="580904" cy="60654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algn="ctr">
                <a:buClrTx/>
                <a:buFontTx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zh-CN" altLang="zh-CN" sz="20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231" name="Text Box 49"/>
            <p:cNvSpPr txBox="1"/>
            <p:nvPr/>
          </p:nvSpPr>
          <p:spPr>
            <a:xfrm>
              <a:off x="1970771" y="2001484"/>
              <a:ext cx="580904" cy="60654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 anchor="t" anchorCtr="0"/>
            <a:p>
              <a:pPr algn="ctr">
                <a:buClrTx/>
                <a:buFontTx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zh-CN" altLang="zh-CN" sz="20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232" name="Text Box 44"/>
            <p:cNvSpPr txBox="1"/>
            <p:nvPr/>
          </p:nvSpPr>
          <p:spPr>
            <a:xfrm>
              <a:off x="2723306" y="1714308"/>
              <a:ext cx="1201416" cy="135750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>
                <a:buClrTx/>
                <a:buFontTx/>
              </a:pPr>
              <a:endPara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algn="ctr">
                <a:buClrTx/>
                <a:buFontTx/>
              </a:pP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第一级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buClrTx/>
                <a:buFontTx/>
              </a:pP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处理器</a:t>
              </a:r>
              <a:endParaRPr lang="zh-CN" altLang="zh-CN" sz="20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2233" name="Text Box 45"/>
            <p:cNvSpPr txBox="1"/>
            <p:nvPr/>
          </p:nvSpPr>
          <p:spPr>
            <a:xfrm>
              <a:off x="4857690" y="1714307"/>
              <a:ext cx="1201416" cy="135750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algn="ctr">
                <a:buClrTx/>
                <a:buFontTx/>
              </a:pPr>
              <a:endParaRPr lang="en-US" altLang="zh-CN" sz="2000" b="1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  <a:p>
              <a:pPr algn="ctr">
                <a:buClrTx/>
                <a:buFontTx/>
              </a:pP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第二级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buClrTx/>
                <a:buFontTx/>
              </a:pPr>
              <a:r>
                <a:rPr lang="zh-CN" altLang="en-US" sz="2000" b="1" dirty="0">
                  <a:latin typeface="Calibri" panose="020F0502020204030204" pitchFamily="34" charset="0"/>
                  <a:ea typeface="宋体" panose="02010600030101010101" pitchFamily="2" charset="-122"/>
                </a:rPr>
                <a:t>处理器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buClrTx/>
                <a:buFontTx/>
              </a:pPr>
              <a:endParaRPr lang="zh-CN" altLang="en-US" sz="1400" b="1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52234" name="AutoShape 46"/>
            <p:cNvCxnSpPr/>
            <p:nvPr/>
          </p:nvCxnSpPr>
          <p:spPr>
            <a:xfrm>
              <a:off x="1785938" y="2494151"/>
              <a:ext cx="937368" cy="0"/>
            </a:xfrm>
            <a:prstGeom prst="straightConnector1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</p:spPr>
        </p:cxnSp>
        <p:cxnSp>
          <p:nvCxnSpPr>
            <p:cNvPr id="52235" name="AutoShape 47"/>
            <p:cNvCxnSpPr/>
            <p:nvPr/>
          </p:nvCxnSpPr>
          <p:spPr>
            <a:xfrm>
              <a:off x="3924722" y="2494151"/>
              <a:ext cx="937368" cy="0"/>
            </a:xfrm>
            <a:prstGeom prst="straightConnector1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</p:spPr>
        </p:cxnSp>
        <p:cxnSp>
          <p:nvCxnSpPr>
            <p:cNvPr id="52236" name="AutoShape 48"/>
            <p:cNvCxnSpPr/>
            <p:nvPr/>
          </p:nvCxnSpPr>
          <p:spPr>
            <a:xfrm>
              <a:off x="6063507" y="2494151"/>
              <a:ext cx="937368" cy="0"/>
            </a:xfrm>
            <a:prstGeom prst="straightConnector1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lg" len="med"/>
            </a:ln>
          </p:spPr>
        </p:cxnSp>
      </p:grpSp>
      <p:graphicFrame>
        <p:nvGraphicFramePr>
          <p:cNvPr id="52237" name="Object 3"/>
          <p:cNvGraphicFramePr>
            <a:graphicFrameLocks noChangeAspect="1"/>
          </p:cNvGraphicFramePr>
          <p:nvPr/>
        </p:nvGraphicFramePr>
        <p:xfrm>
          <a:off x="762000" y="2508250"/>
          <a:ext cx="6918325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" imgW="2882900" imgH="660400" progId="Equation.DSMT4">
                  <p:embed/>
                </p:oleObj>
              </mc:Choice>
              <mc:Fallback>
                <p:oleObj name="" r:id="rId1" imgW="2882900" imgH="6604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2508250"/>
                        <a:ext cx="6918325" cy="158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对象 2"/>
          <p:cNvGraphicFramePr>
            <a:graphicFrameLocks noChangeAspect="1"/>
          </p:cNvGraphicFramePr>
          <p:nvPr/>
        </p:nvGraphicFramePr>
        <p:xfrm>
          <a:off x="792163" y="4768850"/>
          <a:ext cx="4876800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3" imgW="2032000" imgH="660400" progId="Equation.DSMT4">
                  <p:embed/>
                </p:oleObj>
              </mc:Choice>
              <mc:Fallback>
                <p:oleObj name="" r:id="rId3" imgW="2032000" imgH="6604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163" y="4768850"/>
                        <a:ext cx="4876800" cy="158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9" name="矩形 3"/>
          <p:cNvSpPr/>
          <p:nvPr/>
        </p:nvSpPr>
        <p:spPr>
          <a:xfrm>
            <a:off x="693738" y="4141788"/>
            <a:ext cx="51752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假设在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条件下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相互独立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328613" y="438150"/>
            <a:ext cx="8229600" cy="11398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2.4</a:t>
            </a:r>
            <a:r>
              <a:rPr lang="zh-CN" altLang="en-US" dirty="0">
                <a:latin typeface="Times New Roman" panose="02020603050405020304" pitchFamily="18" charset="0"/>
              </a:rPr>
              <a:t>离散序列信源的熵与互信息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57200" y="1244600"/>
            <a:ext cx="8229600" cy="3667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2.4.1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离散平稳信源的序列熵和熵率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无记忆、有记忆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2.4.2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马尔可夫信源及其极限熵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387350" y="279400"/>
            <a:ext cx="8229600" cy="700088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</a:rPr>
              <a:t>2.4.1 </a:t>
            </a:r>
            <a:r>
              <a:rPr lang="zh-CN" altLang="en-US" sz="3600" dirty="0">
                <a:latin typeface="Times New Roman" panose="02020603050405020304" pitchFamily="18" charset="0"/>
              </a:rPr>
              <a:t>离散平稳信源的序列熵和熵率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idx="1" hasCustomPrompt="1"/>
          </p:nvPr>
        </p:nvSpPr>
        <p:spPr>
          <a:xfrm>
            <a:off x="468313" y="1260475"/>
            <a:ext cx="8148637" cy="4459288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离散无记忆信源的序列熵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>
              <a:lnSpc>
                <a:spcPct val="120000"/>
              </a:lnSpc>
              <a:buNone/>
            </a:pPr>
            <a:endParaRPr lang="zh-CN" altLang="en-US" dirty="0"/>
          </a:p>
          <a:p>
            <a:pPr eaLnBrk="1" hangingPunct="1"/>
            <a:endParaRPr lang="en-US" altLang="zh-CN" dirty="0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71438" y="1916113"/>
          <a:ext cx="8951912" cy="376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" imgW="4711700" imgH="1981200" progId="Equation.3">
                  <p:embed/>
                </p:oleObj>
              </mc:Choice>
              <mc:Fallback>
                <p:oleObj name="" r:id="rId1" imgW="4711700" imgH="19812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438" y="1916113"/>
                        <a:ext cx="8951912" cy="3763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8194" name="Rectangle 3"/>
          <p:cNvSpPr>
            <a:spLocks noGrp="1"/>
          </p:cNvSpPr>
          <p:nvPr>
            <p:ph idx="1" hasCustomPrompt="1"/>
          </p:nvPr>
        </p:nvSpPr>
        <p:spPr>
          <a:xfrm>
            <a:off x="563563" y="1028700"/>
            <a:ext cx="7856537" cy="20351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0"/>
              </a:spcBef>
            </a:pPr>
            <a:r>
              <a:rPr lang="zh-CN" altLang="en-US" sz="2800" dirty="0"/>
              <a:t>离散序列信源描述：</a:t>
            </a:r>
            <a:endParaRPr lang="zh-CN" altLang="en-US" sz="2800" dirty="0"/>
          </a:p>
          <a:p>
            <a:pPr eaLnBrk="1" hangingPunct="1"/>
            <a:endParaRPr lang="en-US" altLang="zh-CN" dirty="0"/>
          </a:p>
        </p:txBody>
      </p:sp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985838" y="4522788"/>
          <a:ext cx="60086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2311400" imgH="228600" progId="Equation.DSMT4">
                  <p:embed/>
                </p:oleObj>
              </mc:Choice>
              <mc:Fallback>
                <p:oleObj name="" r:id="rId1" imgW="2311400" imgH="228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5838" y="4522788"/>
                        <a:ext cx="6008687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6675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3600" dirty="0">
                <a:solidFill>
                  <a:srgbClr val="006633"/>
                </a:solidFill>
                <a:latin typeface="Times New Roman" panose="02020603050405020304" pitchFamily="18" charset="0"/>
              </a:rPr>
              <a:t>2.2.2 </a:t>
            </a:r>
            <a:r>
              <a:rPr lang="zh-CN" altLang="en-US" sz="3600" dirty="0"/>
              <a:t>离散无记忆序列信源</a:t>
            </a:r>
            <a:br>
              <a:rPr lang="zh-CN" altLang="en-US" sz="3600" dirty="0"/>
            </a:br>
            <a:endParaRPr lang="zh-CN" altLang="en-US" dirty="0"/>
          </a:p>
        </p:txBody>
      </p:sp>
      <p:graphicFrame>
        <p:nvGraphicFramePr>
          <p:cNvPr id="8197" name="对象 1"/>
          <p:cNvGraphicFramePr>
            <a:graphicFrameLocks noChangeAspect="1"/>
          </p:cNvGraphicFramePr>
          <p:nvPr/>
        </p:nvGraphicFramePr>
        <p:xfrm>
          <a:off x="985838" y="1866900"/>
          <a:ext cx="29924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206500" imgH="203200" progId="Equation.DSMT4">
                  <p:embed/>
                </p:oleObj>
              </mc:Choice>
              <mc:Fallback>
                <p:oleObj name="" r:id="rId3" imgW="1206500" imgH="2032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5838" y="1866900"/>
                        <a:ext cx="2992437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4"/>
          <p:cNvGraphicFramePr>
            <a:graphicFrameLocks noChangeAspect="1"/>
          </p:cNvGraphicFramePr>
          <p:nvPr/>
        </p:nvGraphicFramePr>
        <p:xfrm>
          <a:off x="1135063" y="2771775"/>
          <a:ext cx="486727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2273300" imgH="596900" progId="Equation.DSMT4">
                  <p:embed/>
                </p:oleObj>
              </mc:Choice>
              <mc:Fallback>
                <p:oleObj name="" r:id="rId5" imgW="2273300" imgH="5969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5063" y="2771775"/>
                        <a:ext cx="4867275" cy="1279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387350" y="279400"/>
            <a:ext cx="8229600" cy="700088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</a:rPr>
              <a:t>2.4.1 </a:t>
            </a:r>
            <a:r>
              <a:rPr lang="zh-CN" altLang="en-US" sz="3600" dirty="0">
                <a:latin typeface="Times New Roman" panose="02020603050405020304" pitchFamily="18" charset="0"/>
              </a:rPr>
              <a:t>离散平稳信源的序列熵和熵率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68313" y="1260475"/>
            <a:ext cx="8148638" cy="4459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离散无记忆信源的序列熵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平均每个符号熵（消息熵）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436688" y="2692400"/>
          <a:ext cx="5413375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" imgW="1905000" imgH="444500" progId="Equation.DSMT4">
                  <p:embed/>
                </p:oleObj>
              </mc:Choice>
              <mc:Fallback>
                <p:oleObj name="" r:id="rId1" imgW="1905000" imgH="444500" progId="Equation.DSMT4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36688" y="2692400"/>
                        <a:ext cx="5413375" cy="1262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56322" name="Rectangle 3"/>
          <p:cNvSpPr>
            <a:spLocks noGrp="1"/>
          </p:cNvSpPr>
          <p:nvPr>
            <p:ph idx="1" hasCustomPrompt="1"/>
          </p:nvPr>
        </p:nvSpPr>
        <p:spPr>
          <a:xfrm>
            <a:off x="519113" y="1185863"/>
            <a:ext cx="7423150" cy="576262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离散有记忆信源的序列熵和消息熵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>
              <a:lnSpc>
                <a:spcPct val="120000"/>
              </a:lnSpc>
              <a:buNone/>
            </a:pPr>
            <a:endParaRPr lang="zh-CN" altLang="en-US" dirty="0"/>
          </a:p>
          <a:p>
            <a:pPr eaLnBrk="1" hangingPunct="1"/>
            <a:endParaRPr lang="en-US" altLang="zh-CN" dirty="0"/>
          </a:p>
        </p:txBody>
      </p:sp>
      <p:graphicFrame>
        <p:nvGraphicFramePr>
          <p:cNvPr id="56323" name="Object 4"/>
          <p:cNvGraphicFramePr>
            <a:graphicFrameLocks noChangeAspect="1"/>
          </p:cNvGraphicFramePr>
          <p:nvPr/>
        </p:nvGraphicFramePr>
        <p:xfrm>
          <a:off x="387350" y="2149475"/>
          <a:ext cx="8493125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" imgW="3860800" imgH="1282700" progId="Equation.DSMT4">
                  <p:embed/>
                </p:oleObj>
              </mc:Choice>
              <mc:Fallback>
                <p:oleObj name="" r:id="rId1" imgW="3860800" imgH="12827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7350" y="2149475"/>
                        <a:ext cx="8493125" cy="2820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7350" y="279400"/>
            <a:ext cx="82296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2.4.1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离散平稳信源的序列熵和熵率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57346" name="Rectangle 3"/>
          <p:cNvSpPr>
            <a:spLocks noGrp="1"/>
          </p:cNvSpPr>
          <p:nvPr>
            <p:ph idx="1" hasCustomPrompt="1"/>
          </p:nvPr>
        </p:nvSpPr>
        <p:spPr>
          <a:xfrm>
            <a:off x="569913" y="1316038"/>
            <a:ext cx="7502525" cy="40989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离散有记忆信源的序列熵和消息熵</a:t>
            </a:r>
            <a:endParaRPr lang="zh-CN" altLang="en-US" sz="2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</a:rPr>
              <a:t>结论</a:t>
            </a:r>
            <a:r>
              <a:rPr lang="en-US" altLang="zh-CN" sz="2800" dirty="0">
                <a:latin typeface="Times New Roman" panose="02020603050405020304" pitchFamily="18" charset="0"/>
              </a:rPr>
              <a:t>1                              </a:t>
            </a:r>
            <a:r>
              <a:rPr lang="zh-CN" altLang="en-US" sz="2800" dirty="0">
                <a:latin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</a:rPr>
              <a:t>的单调非增函数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</a:rPr>
              <a:t>结论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</a:rPr>
              <a:t>结论</a:t>
            </a:r>
            <a:r>
              <a:rPr lang="en-US" altLang="zh-CN" sz="2800" dirty="0">
                <a:latin typeface="Times New Roman" panose="02020603050405020304" pitchFamily="18" charset="0"/>
              </a:rPr>
              <a:t>3                 </a:t>
            </a:r>
            <a:r>
              <a:rPr lang="zh-CN" altLang="en-US" sz="2800" dirty="0">
                <a:latin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</a:rPr>
              <a:t>的单调非增函数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</a:rPr>
              <a:t>结论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/>
          </a:p>
        </p:txBody>
      </p:sp>
      <p:grpSp>
        <p:nvGrpSpPr>
          <p:cNvPr id="57347" name="组合 1"/>
          <p:cNvGrpSpPr/>
          <p:nvPr/>
        </p:nvGrpSpPr>
        <p:grpSpPr>
          <a:xfrm>
            <a:off x="1119188" y="1854200"/>
            <a:ext cx="7691437" cy="3665538"/>
            <a:chOff x="1711" y="4385"/>
            <a:chExt cx="12111" cy="5773"/>
          </a:xfrm>
        </p:grpSpPr>
        <p:graphicFrame>
          <p:nvGraphicFramePr>
            <p:cNvPr id="57348" name="Object 4"/>
            <p:cNvGraphicFramePr>
              <a:graphicFrameLocks noChangeAspect="1"/>
            </p:cNvGraphicFramePr>
            <p:nvPr/>
          </p:nvGraphicFramePr>
          <p:xfrm>
            <a:off x="3564" y="4385"/>
            <a:ext cx="3335" cy="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1" imgW="977265" imgH="266700" progId="Equation.DSMT4">
                    <p:embed/>
                  </p:oleObj>
                </mc:Choice>
                <mc:Fallback>
                  <p:oleObj name="" r:id="rId1" imgW="977265" imgH="266700" progId="Equation.DSMT4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64" y="4385"/>
                          <a:ext cx="3335" cy="9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49" name="Object 5"/>
            <p:cNvGraphicFramePr>
              <a:graphicFrameLocks noChangeAspect="1"/>
            </p:cNvGraphicFramePr>
            <p:nvPr/>
          </p:nvGraphicFramePr>
          <p:xfrm>
            <a:off x="3594" y="5340"/>
            <a:ext cx="5632" cy="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3" imgW="1651000" imgH="266700" progId="Equation.DSMT4">
                    <p:embed/>
                  </p:oleObj>
                </mc:Choice>
                <mc:Fallback>
                  <p:oleObj name="" r:id="rId3" imgW="1651000" imgH="266700" progId="Equation.DSMT4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94" y="5340"/>
                          <a:ext cx="5632" cy="9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0" name="Object 6"/>
            <p:cNvGraphicFramePr>
              <a:graphicFrameLocks noChangeAspect="1"/>
            </p:cNvGraphicFramePr>
            <p:nvPr/>
          </p:nvGraphicFramePr>
          <p:xfrm>
            <a:off x="3552" y="6432"/>
            <a:ext cx="1857" cy="8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9" name="" r:id="rId5" imgW="546100" imgH="241300" progId="Equation.DSMT4">
                    <p:embed/>
                  </p:oleObj>
                </mc:Choice>
                <mc:Fallback>
                  <p:oleObj name="" r:id="rId5" imgW="546100" imgH="241300" progId="Equation.DSMT4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52" y="6432"/>
                          <a:ext cx="1857" cy="8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1" name="Object 7"/>
            <p:cNvGraphicFramePr>
              <a:graphicFrameLocks noChangeAspect="1"/>
            </p:cNvGraphicFramePr>
            <p:nvPr/>
          </p:nvGraphicFramePr>
          <p:xfrm>
            <a:off x="1711" y="8205"/>
            <a:ext cx="12111" cy="1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7" imgW="3556000" imgH="571500" progId="Equation.DSMT4">
                    <p:embed/>
                  </p:oleObj>
                </mc:Choice>
                <mc:Fallback>
                  <p:oleObj name="" r:id="rId7" imgW="3556000" imgH="571500" progId="Equation.DSMT4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11" y="8205"/>
                          <a:ext cx="12111" cy="19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87350" y="279400"/>
            <a:ext cx="82296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2.4.1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离散平稳信源的序列熵和熵率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387350" y="1116013"/>
            <a:ext cx="7423150" cy="5762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【例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2-17</a:t>
            </a:r>
            <a:r>
              <a:rPr kumimoji="0" lang="zh-CN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】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求信源的序列熵和平均符号熵 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8371" name="Object 4"/>
          <p:cNvGraphicFramePr>
            <a:graphicFrameLocks noChangeAspect="1"/>
          </p:cNvGraphicFramePr>
          <p:nvPr/>
        </p:nvGraphicFramePr>
        <p:xfrm>
          <a:off x="2087563" y="1582738"/>
          <a:ext cx="3657600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1524000" imgH="749300" progId="Equation.DSMT4">
                  <p:embed/>
                </p:oleObj>
              </mc:Choice>
              <mc:Fallback>
                <p:oleObj name="" r:id="rId1" imgW="1524000" imgH="7493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7563" y="1582738"/>
                        <a:ext cx="3657600" cy="179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Group 5"/>
          <p:cNvGraphicFramePr>
            <a:graphicFrameLocks noGrp="1"/>
          </p:cNvGraphicFramePr>
          <p:nvPr/>
        </p:nvGraphicFramePr>
        <p:xfrm>
          <a:off x="985838" y="4027488"/>
          <a:ext cx="7086600" cy="2170113"/>
        </p:xfrm>
        <a:graphic>
          <a:graphicData uri="http://schemas.openxmlformats.org/drawingml/2006/table">
            <a:tbl>
              <a:tblPr/>
              <a:tblGrid>
                <a:gridCol w="1771650"/>
                <a:gridCol w="1771650"/>
                <a:gridCol w="1771650"/>
                <a:gridCol w="1771650"/>
              </a:tblGrid>
              <a:tr h="509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6992" marB="469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7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7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6992" marB="469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7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7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6992" marB="469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7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7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6992" marB="469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05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7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7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7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7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7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7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6992" marB="469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9/11</a:t>
                      </a:r>
                      <a:endParaRPr kumimoji="0" lang="en-US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1/8</a:t>
                      </a:r>
                      <a:endParaRPr kumimoji="0" lang="en-US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6992" marB="469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2/11</a:t>
                      </a:r>
                      <a:endParaRPr kumimoji="0" lang="en-US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3/4</a:t>
                      </a:r>
                      <a:endParaRPr kumimoji="0" lang="en-US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2/9</a:t>
                      </a:r>
                      <a:endParaRPr kumimoji="0" lang="en-US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6992" marB="469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1/8</a:t>
                      </a:r>
                      <a:endParaRPr kumimoji="0" lang="en-US" altLang="zh-CN" sz="2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7/9</a:t>
                      </a:r>
                      <a:endParaRPr kumimoji="0" lang="en-US" altLang="zh-CN" sz="2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6992" marB="469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87350" y="279400"/>
            <a:ext cx="82296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2.4.1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离散平稳信源的序列熵和熵率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7350" y="3459163"/>
            <a:ext cx="74231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条件概率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8391" name="对象 1"/>
          <p:cNvGraphicFramePr>
            <a:graphicFrameLocks noChangeAspect="1"/>
          </p:cNvGraphicFramePr>
          <p:nvPr/>
        </p:nvGraphicFramePr>
        <p:xfrm>
          <a:off x="2493963" y="3389313"/>
          <a:ext cx="14525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558800" imgH="254000" progId="Equation.DSMT4">
                  <p:embed/>
                </p:oleObj>
              </mc:Choice>
              <mc:Fallback>
                <p:oleObj name="" r:id="rId3" imgW="558800" imgH="2540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3963" y="3389313"/>
                        <a:ext cx="1452562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684213" y="981075"/>
            <a:ext cx="75438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马尔可夫信源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u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引入状态变量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定义状态：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u"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u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信源在某一时刻出现符号概率 </a:t>
            </a:r>
            <a:r>
              <a:rPr kumimoji="0" lang="en-US" altLang="en-US" sz="3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en-US" sz="3000" b="1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</a:t>
            </a:r>
            <a:r>
              <a:rPr kumimoji="0" lang="en-US" altLang="en-US" sz="30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与信源此时所处状态 </a:t>
            </a:r>
            <a:r>
              <a:rPr kumimoji="0" lang="en-US" altLang="zh-CN" sz="3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kumimoji="0" lang="en-US" altLang="zh-CN" sz="30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3000" b="1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有关，用条件概率表示</a:t>
            </a:r>
            <a:r>
              <a:rPr kumimoji="0" lang="en-US" altLang="zh-CN" sz="3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3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kumimoji="0" lang="en-US" altLang="zh-CN" sz="3000" b="1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</a:t>
            </a:r>
            <a:r>
              <a:rPr kumimoji="0" lang="en-US" altLang="zh-CN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|</a:t>
            </a:r>
            <a:r>
              <a:rPr kumimoji="0" lang="en-US" altLang="zh-CN" sz="3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kumimoji="0" lang="en-US" altLang="zh-CN" sz="3000" b="1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),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状态转移概率表示为</a:t>
            </a:r>
            <a:r>
              <a:rPr kumimoji="0" lang="en-US" altLang="zh-CN" sz="3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kumimoji="0" lang="en-US" altLang="zh-CN" sz="3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kumimoji="0" lang="en-US" altLang="zh-CN" sz="3000" b="1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</a:t>
            </a:r>
            <a:r>
              <a:rPr kumimoji="0" lang="en-US" altLang="zh-CN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|</a:t>
            </a:r>
            <a:r>
              <a:rPr kumimoji="0" lang="en-US" altLang="zh-CN" sz="3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kumimoji="0" lang="en-US" altLang="zh-CN" sz="3000" b="1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59395" name="Object 4"/>
          <p:cNvGraphicFramePr>
            <a:graphicFrameLocks noChangeAspect="1"/>
          </p:cNvGraphicFramePr>
          <p:nvPr/>
        </p:nvGraphicFramePr>
        <p:xfrm>
          <a:off x="1674813" y="2725738"/>
          <a:ext cx="62928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2667000" imgH="254000" progId="Equation.DSMT4">
                  <p:embed/>
                </p:oleObj>
              </mc:Choice>
              <mc:Fallback>
                <p:oleObj name="" r:id="rId1" imgW="2667000" imgH="2540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4813" y="2725738"/>
                        <a:ext cx="6292850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7350" y="279400"/>
            <a:ext cx="82296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2.4.2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马尔可夫信源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及其极限熵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612775" y="520700"/>
            <a:ext cx="7272338" cy="7921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经过</a:t>
            </a:r>
            <a:r>
              <a:rPr kumimoji="0" lang="en-US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n-m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步后转移至</a:t>
            </a:r>
            <a:r>
              <a:rPr kumimoji="0" lang="en-US" altLang="zh-CN" sz="3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  <a:r>
              <a:rPr kumimoji="0" lang="en-US" altLang="en-US" sz="3000" b="1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的概率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u"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0419" name="Object 4"/>
          <p:cNvGraphicFramePr>
            <a:graphicFrameLocks noChangeAspect="1"/>
          </p:cNvGraphicFramePr>
          <p:nvPr/>
        </p:nvGraphicFramePr>
        <p:xfrm>
          <a:off x="1152525" y="1098550"/>
          <a:ext cx="5553075" cy="243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2082800" imgH="914400" progId="Equation.DSMT4">
                  <p:embed/>
                </p:oleObj>
              </mc:Choice>
              <mc:Fallback>
                <p:oleObj name="" r:id="rId1" imgW="2082800" imgH="9144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52525" y="1098550"/>
                        <a:ext cx="5553075" cy="2436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0" name="Rectangle 7"/>
          <p:cNvSpPr/>
          <p:nvPr/>
        </p:nvSpPr>
        <p:spPr>
          <a:xfrm>
            <a:off x="612775" y="3473450"/>
            <a:ext cx="4103688" cy="609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特别关心</a:t>
            </a:r>
            <a:r>
              <a:rPr lang="en-US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n-m=1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情况，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0421" name="Object 11"/>
          <p:cNvGraphicFramePr>
            <a:graphicFrameLocks noChangeAspect="1"/>
          </p:cNvGraphicFramePr>
          <p:nvPr/>
        </p:nvGraphicFramePr>
        <p:xfrm>
          <a:off x="4248150" y="3468688"/>
          <a:ext cx="20161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3" imgW="838200" imgH="241300" progId="Equation.DSMT4">
                  <p:embed/>
                </p:oleObj>
              </mc:Choice>
              <mc:Fallback>
                <p:oleObj name="" r:id="rId3" imgW="838200" imgH="2413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48150" y="3468688"/>
                        <a:ext cx="2016125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15"/>
          <p:cNvGraphicFramePr>
            <a:graphicFrameLocks noChangeAspect="1"/>
          </p:cNvGraphicFramePr>
          <p:nvPr/>
        </p:nvGraphicFramePr>
        <p:xfrm>
          <a:off x="1082675" y="4006850"/>
          <a:ext cx="6332538" cy="243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5" imgW="2374900" imgH="914400" progId="Equation.DSMT4">
                  <p:embed/>
                </p:oleObj>
              </mc:Choice>
              <mc:Fallback>
                <p:oleObj name="" r:id="rId5" imgW="2374900" imgH="9144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2675" y="4006850"/>
                        <a:ext cx="6332538" cy="2433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61442" name="Rectangle 3"/>
          <p:cNvSpPr>
            <a:spLocks noGrp="1"/>
          </p:cNvSpPr>
          <p:nvPr>
            <p:ph idx="1" hasCustomPrompt="1"/>
          </p:nvPr>
        </p:nvSpPr>
        <p:spPr>
          <a:xfrm>
            <a:off x="469900" y="765175"/>
            <a:ext cx="7543800" cy="4648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Font typeface="Monotype Sorts" pitchFamily="2" charset="2"/>
              <a:buChar char="u"/>
            </a:pPr>
            <a:endParaRPr lang="en-US" altLang="zh-CN" dirty="0"/>
          </a:p>
          <a:p>
            <a:pPr eaLnBrk="1" hangingPunct="1">
              <a:lnSpc>
                <a:spcPct val="120000"/>
              </a:lnSpc>
              <a:buFont typeface="Monotype Sorts" pitchFamily="2" charset="2"/>
              <a:buChar char="u"/>
            </a:pPr>
            <a:r>
              <a:rPr lang="zh-CN" altLang="en-US" dirty="0"/>
              <a:t>根据一步转移概率     </a:t>
            </a:r>
            <a:r>
              <a:rPr lang="en-US" altLang="zh-CN" dirty="0"/>
              <a:t>,</a:t>
            </a:r>
            <a:r>
              <a:rPr lang="zh-CN" altLang="en-US" dirty="0"/>
              <a:t>可以写出转移矩阵为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buFont typeface="Monotype Sorts" pitchFamily="2" charset="2"/>
              <a:buChar char="u"/>
            </a:pPr>
            <a:endParaRPr lang="en-US" altLang="zh-CN" dirty="0"/>
          </a:p>
        </p:txBody>
      </p:sp>
      <p:graphicFrame>
        <p:nvGraphicFramePr>
          <p:cNvPr id="61443" name="Object 4"/>
          <p:cNvGraphicFramePr>
            <a:graphicFrameLocks noChangeAspect="1"/>
          </p:cNvGraphicFramePr>
          <p:nvPr/>
        </p:nvGraphicFramePr>
        <p:xfrm>
          <a:off x="2128838" y="2390775"/>
          <a:ext cx="4022725" cy="302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1689100" imgH="1270000" progId="Equation.DSMT4">
                  <p:embed/>
                </p:oleObj>
              </mc:Choice>
              <mc:Fallback>
                <p:oleObj name="" r:id="rId1" imgW="1689100" imgH="12700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8838" y="2390775"/>
                        <a:ext cx="4022725" cy="302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7350" y="279400"/>
            <a:ext cx="82296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2.4.2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马尔可夫信源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及其极限熵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aphicFrame>
        <p:nvGraphicFramePr>
          <p:cNvPr id="61445" name="Object 4"/>
          <p:cNvGraphicFramePr>
            <a:graphicFrameLocks noChangeAspect="1"/>
          </p:cNvGraphicFramePr>
          <p:nvPr/>
        </p:nvGraphicFramePr>
        <p:xfrm>
          <a:off x="4017963" y="1465263"/>
          <a:ext cx="4841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3" imgW="203200" imgH="241300" progId="Equation.DSMT4">
                  <p:embed/>
                </p:oleObj>
              </mc:Choice>
              <mc:Fallback>
                <p:oleObj name="" r:id="rId3" imgW="203200" imgH="2413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7963" y="1465263"/>
                        <a:ext cx="484187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69900" y="1247775"/>
            <a:ext cx="7947025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2.24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若齐次马尔可夫链对一切 </a:t>
            </a:r>
            <a:r>
              <a:rPr kumimoji="0" lang="en-US" altLang="zh-CN" sz="3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 </a:t>
            </a:r>
            <a:r>
              <a:rPr kumimoji="0" lang="en-US" altLang="en-US" sz="3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存在不依赖于</a:t>
            </a:r>
            <a:r>
              <a:rPr kumimoji="0" lang="en-US" altLang="zh-CN" sz="3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的极限，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则称其具有遍历性，</a:t>
            </a:r>
            <a:r>
              <a:rPr kumimoji="0" lang="en-US" altLang="en-US" sz="3000" b="1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</a:t>
            </a:r>
            <a:r>
              <a:rPr kumimoji="0" lang="en-US" altLang="en-US" sz="3000" b="1" i="1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j</a:t>
            </a:r>
            <a:r>
              <a:rPr kumimoji="0" lang="en-US" altLang="en-US" sz="3000" b="1" i="1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称为平稳分布。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u"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2467" name="Object 4"/>
          <p:cNvGraphicFramePr>
            <a:graphicFrameLocks noChangeAspect="1"/>
          </p:cNvGraphicFramePr>
          <p:nvPr/>
        </p:nvGraphicFramePr>
        <p:xfrm>
          <a:off x="1376363" y="3848100"/>
          <a:ext cx="608488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2146300" imgH="457200" progId="Equation.DSMT4">
                  <p:embed/>
                </p:oleObj>
              </mc:Choice>
              <mc:Fallback>
                <p:oleObj name="" r:id="rId1" imgW="2146300" imgH="4572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6363" y="3848100"/>
                        <a:ext cx="6084887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7350" y="279400"/>
            <a:ext cx="82296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2.4.2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马尔可夫信源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及其极限熵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/>
        </p:nvGraphicFramePr>
        <p:xfrm>
          <a:off x="2649538" y="2511425"/>
          <a:ext cx="230346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812165" imgH="279400" progId="Equation.DSMT4">
                  <p:embed/>
                </p:oleObj>
              </mc:Choice>
              <mc:Fallback>
                <p:oleObj name="" r:id="rId3" imgW="812165" imgH="2794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9538" y="2511425"/>
                        <a:ext cx="2303462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69900" y="3433763"/>
            <a:ext cx="571500" cy="552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且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63490" name="Rectangle 3"/>
          <p:cNvSpPr>
            <a:spLocks noGrp="1"/>
          </p:cNvSpPr>
          <p:nvPr>
            <p:ph idx="1" hasCustomPrompt="1"/>
          </p:nvPr>
        </p:nvSpPr>
        <p:spPr>
          <a:xfrm>
            <a:off x="498475" y="1108075"/>
            <a:ext cx="7416800" cy="1584325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</a:rPr>
              <a:t>2.1</a:t>
            </a:r>
            <a:r>
              <a:rPr lang="zh-CN" altLang="en-US" dirty="0">
                <a:latin typeface="Times New Roman" panose="02020603050405020304" pitchFamily="18" charset="0"/>
              </a:rPr>
              <a:t>：设有一齐次马尔可夫链，其状态转移矩阵为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，其稳态分布为</a:t>
            </a:r>
            <a:r>
              <a:rPr lang="en-US" altLang="en-US" dirty="0">
                <a:latin typeface="Times New Roman" panose="02020603050405020304" pitchFamily="18" charset="0"/>
              </a:rPr>
              <a:t>W</a:t>
            </a:r>
            <a:r>
              <a:rPr lang="en-US" altLang="en-US" baseline="-25000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63491" name="Object 4"/>
          <p:cNvGraphicFramePr>
            <a:graphicFrameLocks noChangeAspect="1"/>
          </p:cNvGraphicFramePr>
          <p:nvPr/>
        </p:nvGraphicFramePr>
        <p:xfrm>
          <a:off x="3154363" y="2336800"/>
          <a:ext cx="176212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622300" imgH="558800" progId="Equation.DSMT4">
                  <p:embed/>
                </p:oleObj>
              </mc:Choice>
              <mc:Fallback>
                <p:oleObj name="" r:id="rId1" imgW="622300" imgH="5588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4363" y="2336800"/>
                        <a:ext cx="1762125" cy="157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7350" y="279400"/>
            <a:ext cx="82296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2.4.2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马尔可夫信源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及其极限熵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98475" y="3957638"/>
            <a:ext cx="754380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定理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2.2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：设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是某一马尔可夫链的状态转移矩阵，则该稳态分布存在的充要条件是存在一个正整数</a:t>
            </a:r>
            <a:r>
              <a:rPr kumimoji="0" lang="en-US" altLang="zh-CN" sz="3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，使矩阵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</a:t>
            </a:r>
            <a:r>
              <a:rPr kumimoji="0" lang="en-US" altLang="zh-CN" sz="3000" b="1" i="1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中的所有元素均大于零。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-82550" y="384175"/>
            <a:ext cx="8791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【例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2-19】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设有一马尔可夫链，其状态转移矩阵为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64515" name="对象 2"/>
          <p:cNvGraphicFramePr>
            <a:graphicFrameLocks noChangeAspect="1"/>
          </p:cNvGraphicFramePr>
          <p:nvPr/>
        </p:nvGraphicFramePr>
        <p:xfrm>
          <a:off x="214313" y="877888"/>
          <a:ext cx="2208212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1040765" imgH="1218565" progId="Equation.DSMT4">
                  <p:embed/>
                </p:oleObj>
              </mc:Choice>
              <mc:Fallback>
                <p:oleObj name="" r:id="rId1" imgW="1040765" imgH="1218565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4313" y="877888"/>
                        <a:ext cx="2208212" cy="2584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2349500" y="2076450"/>
            <a:ext cx="3611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，求稳定状态分布。 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64517" name="对象 4"/>
          <p:cNvGraphicFramePr>
            <a:graphicFrameLocks noChangeAspect="1"/>
          </p:cNvGraphicFramePr>
          <p:nvPr/>
        </p:nvGraphicFramePr>
        <p:xfrm>
          <a:off x="2662238" y="3121025"/>
          <a:ext cx="25908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1078865" imgH="393700" progId="Equation.DSMT4">
                  <p:embed/>
                </p:oleObj>
              </mc:Choice>
              <mc:Fallback>
                <p:oleObj name="" r:id="rId3" imgW="1078865" imgH="3937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2238" y="3121025"/>
                        <a:ext cx="2590800" cy="944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对象 5"/>
          <p:cNvGraphicFramePr>
            <a:graphicFrameLocks noChangeAspect="1"/>
          </p:cNvGraphicFramePr>
          <p:nvPr/>
        </p:nvGraphicFramePr>
        <p:xfrm>
          <a:off x="2636838" y="3997325"/>
          <a:ext cx="2620962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1091565" imgH="393700" progId="Equation.DSMT4">
                  <p:embed/>
                </p:oleObj>
              </mc:Choice>
              <mc:Fallback>
                <p:oleObj name="" r:id="rId5" imgW="1091565" imgH="3937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36838" y="3997325"/>
                        <a:ext cx="2620962" cy="944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对象 6"/>
          <p:cNvGraphicFramePr>
            <a:graphicFrameLocks noChangeAspect="1"/>
          </p:cNvGraphicFramePr>
          <p:nvPr/>
        </p:nvGraphicFramePr>
        <p:xfrm>
          <a:off x="2636838" y="4824413"/>
          <a:ext cx="2316162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7" imgW="965200" imgH="393700" progId="Equation.DSMT4">
                  <p:embed/>
                </p:oleObj>
              </mc:Choice>
              <mc:Fallback>
                <p:oleObj name="" r:id="rId7" imgW="965200" imgH="3937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6838" y="4824413"/>
                        <a:ext cx="2316162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Rectangle 10"/>
          <p:cNvSpPr/>
          <p:nvPr/>
        </p:nvSpPr>
        <p:spPr>
          <a:xfrm>
            <a:off x="1547813" y="3284538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1" name="Rectangle 12"/>
          <p:cNvSpPr/>
          <p:nvPr/>
        </p:nvSpPr>
        <p:spPr>
          <a:xfrm>
            <a:off x="1547813" y="4979988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2" name="Rectangle 15"/>
          <p:cNvSpPr/>
          <p:nvPr/>
        </p:nvSpPr>
        <p:spPr>
          <a:xfrm>
            <a:off x="1547813" y="70659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indent="1905000" eaLnBrk="0" hangingPunct="0"/>
            <a:r>
              <a:rPr lang="en-US" altLang="zh-CN" sz="12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3" name="右箭头 16"/>
          <p:cNvSpPr/>
          <p:nvPr/>
        </p:nvSpPr>
        <p:spPr>
          <a:xfrm>
            <a:off x="5735638" y="4394200"/>
            <a:ext cx="847725" cy="547688"/>
          </a:xfrm>
          <a:prstGeom prst="rightArrow">
            <a:avLst>
              <a:gd name="adj1" fmla="val 50000"/>
              <a:gd name="adj2" fmla="val 4953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4524" name="Object 7"/>
          <p:cNvGraphicFramePr>
            <a:graphicFrameLocks noChangeAspect="1"/>
          </p:cNvGraphicFramePr>
          <p:nvPr/>
        </p:nvGraphicFramePr>
        <p:xfrm>
          <a:off x="2625725" y="5719763"/>
          <a:ext cx="256063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9" imgW="1066800" imgH="228600" progId="Equation.DSMT4">
                  <p:embed/>
                </p:oleObj>
              </mc:Choice>
              <mc:Fallback>
                <p:oleObj name="" r:id="rId9" imgW="1066800" imgH="2286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25725" y="5719763"/>
                        <a:ext cx="2560638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5" name="Object 9"/>
          <p:cNvGraphicFramePr>
            <a:graphicFrameLocks noChangeAspect="1"/>
          </p:cNvGraphicFramePr>
          <p:nvPr/>
        </p:nvGraphicFramePr>
        <p:xfrm>
          <a:off x="7065963" y="3946525"/>
          <a:ext cx="15938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1" imgW="711200" imgH="698500" progId="Equation.DSMT4">
                  <p:embed/>
                </p:oleObj>
              </mc:Choice>
              <mc:Fallback>
                <p:oleObj name="" r:id="rId11" imgW="711200" imgH="6985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65963" y="3946525"/>
                        <a:ext cx="1593850" cy="156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57200" y="955675"/>
            <a:ext cx="8615363" cy="91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离散</a:t>
            </a:r>
            <a:r>
              <a:rPr kumimoji="0" lang="zh-CN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信源的</a:t>
            </a:r>
            <a:r>
              <a:rPr kumimoji="0" lang="en-US" altLang="zh-CN" sz="3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次扩展可形成离散无</a:t>
            </a:r>
            <a:r>
              <a:rPr kumimoji="0" lang="zh-CN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记忆序列信源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19" name="Rectangle 8"/>
          <p:cNvSpPr/>
          <p:nvPr/>
        </p:nvSpPr>
        <p:spPr>
          <a:xfrm>
            <a:off x="3175" y="555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20" name="对象 9"/>
          <p:cNvGraphicFramePr>
            <a:graphicFrameLocks noChangeAspect="1"/>
          </p:cNvGraphicFramePr>
          <p:nvPr/>
        </p:nvGraphicFramePr>
        <p:xfrm>
          <a:off x="2686050" y="1766888"/>
          <a:ext cx="3789363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2889885" imgH="914400" progId="Visio.Drawing.11">
                  <p:embed/>
                </p:oleObj>
              </mc:Choice>
              <mc:Fallback>
                <p:oleObj name="" r:id="rId1" imgW="2889885" imgH="914400" progId="Visio.Drawing.11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86050" y="1766888"/>
                        <a:ext cx="3789363" cy="1189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3"/>
          <p:cNvSpPr txBox="1">
            <a:spLocks noChangeArrowheads="1"/>
          </p:cNvSpPr>
          <p:nvPr/>
        </p:nvSpPr>
        <p:spPr bwMode="auto">
          <a:xfrm>
            <a:off x="925513" y="3870325"/>
            <a:ext cx="7543800" cy="11144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1155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623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480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6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8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30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102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每两个二进制数字构成一组，则新的等效信源</a:t>
            </a:r>
            <a:r>
              <a:rPr kumimoji="0" lang="en-US" altLang="zh-CN" sz="3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的输出符号为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00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0l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0" lang="zh-CN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r>
            <a:endParaRPr kumimoji="0" lang="zh-CN" alt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686050" y="3033713"/>
            <a:ext cx="3273425" cy="57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30480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图</a:t>
            </a: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2-1  </a:t>
            </a:r>
            <a:r>
              <a:rPr kumimoji="0" lang="zh-CN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二次扩展信源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11"/>
          <p:cNvSpPr/>
          <p:nvPr/>
        </p:nvSpPr>
        <p:spPr>
          <a:xfrm>
            <a:off x="2379663" y="5048250"/>
            <a:ext cx="12719050" cy="460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24" name="对象 12"/>
          <p:cNvGraphicFramePr>
            <a:graphicFrameLocks noChangeAspect="1"/>
          </p:cNvGraphicFramePr>
          <p:nvPr/>
        </p:nvGraphicFramePr>
        <p:xfrm>
          <a:off x="1309688" y="5094288"/>
          <a:ext cx="6542087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2844800" imgH="482600" progId="Equation.DSMT4">
                  <p:embed/>
                </p:oleObj>
              </mc:Choice>
              <mc:Fallback>
                <p:oleObj name="" r:id="rId3" imgW="2844800" imgH="4826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9688" y="5094288"/>
                        <a:ext cx="6542087" cy="1109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77862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3600" dirty="0">
                <a:solidFill>
                  <a:srgbClr val="006633"/>
                </a:solidFill>
                <a:latin typeface="Times New Roman" panose="02020603050405020304" pitchFamily="18" charset="0"/>
              </a:rPr>
              <a:t>2.2.2 </a:t>
            </a:r>
            <a:r>
              <a:rPr lang="zh-CN" altLang="en-US" sz="3600" dirty="0">
                <a:solidFill>
                  <a:srgbClr val="006633"/>
                </a:solidFill>
              </a:rPr>
              <a:t>离散无记忆序列信源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65538" name="Rectangle 3"/>
          <p:cNvSpPr>
            <a:spLocks noGrp="1"/>
          </p:cNvSpPr>
          <p:nvPr>
            <p:ph idx="1" hasCustomPrompt="1"/>
          </p:nvPr>
        </p:nvSpPr>
        <p:spPr>
          <a:xfrm>
            <a:off x="153988" y="319088"/>
            <a:ext cx="8685212" cy="2627312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【例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2-20】</a:t>
            </a:r>
            <a:r>
              <a:rPr lang="zh-CN" altLang="en-US" dirty="0">
                <a:latin typeface="Times New Roman" panose="02020603050405020304" pitchFamily="18" charset="0"/>
              </a:rPr>
              <a:t>二进制一阶马尔可夫信源，其信源符号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集为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={0,1},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条件概率为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zh-CN" dirty="0">
                <a:latin typeface="Times New Roman" panose="02020603050405020304" pitchFamily="18" charset="0"/>
              </a:rPr>
              <a:t>求</a:t>
            </a:r>
            <a:r>
              <a:rPr lang="zh-CN" altLang="en-US" dirty="0">
                <a:latin typeface="Times New Roman" panose="02020603050405020304" pitchFamily="18" charset="0"/>
              </a:rPr>
              <a:t>其</a:t>
            </a:r>
            <a:r>
              <a:rPr lang="zh-CN" altLang="zh-CN" dirty="0">
                <a:latin typeface="Times New Roman" panose="02020603050405020304" pitchFamily="18" charset="0"/>
              </a:rPr>
              <a:t>平稳</a:t>
            </a:r>
            <a:r>
              <a:rPr lang="zh-CN" altLang="en-US" dirty="0">
                <a:latin typeface="Times New Roman" panose="02020603050405020304" pitchFamily="18" charset="0"/>
              </a:rPr>
              <a:t>状态</a:t>
            </a:r>
            <a:r>
              <a:rPr lang="zh-CN" altLang="zh-CN" dirty="0">
                <a:latin typeface="Times New Roman" panose="02020603050405020304" pitchFamily="18" charset="0"/>
              </a:rPr>
              <a:t>分布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indent="0"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Monotype Sorts" pitchFamily="2" charset="2"/>
              <a:buChar char="u"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65539" name="对象 10"/>
          <p:cNvGraphicFramePr>
            <a:graphicFrameLocks noChangeAspect="1"/>
          </p:cNvGraphicFramePr>
          <p:nvPr/>
        </p:nvGraphicFramePr>
        <p:xfrm>
          <a:off x="2063750" y="1374775"/>
          <a:ext cx="46323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" imgW="1930400" imgH="431800" progId="Equation.DSMT4">
                  <p:embed/>
                </p:oleObj>
              </mc:Choice>
              <mc:Fallback>
                <p:oleObj name="" r:id="rId1" imgW="1930400" imgH="4318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63750" y="1374775"/>
                        <a:ext cx="4632325" cy="1035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Rectangle 13"/>
          <p:cNvSpPr/>
          <p:nvPr/>
        </p:nvSpPr>
        <p:spPr>
          <a:xfrm>
            <a:off x="1403350" y="1100138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1" name="Rectangle 14"/>
          <p:cNvSpPr/>
          <p:nvPr/>
        </p:nvSpPr>
        <p:spPr>
          <a:xfrm>
            <a:off x="1403350" y="1757363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2" name="Rectangle 15"/>
          <p:cNvSpPr/>
          <p:nvPr/>
        </p:nvSpPr>
        <p:spPr>
          <a:xfrm>
            <a:off x="1403350" y="2414588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3" name="矩形 16"/>
          <p:cNvSpPr/>
          <p:nvPr/>
        </p:nvSpPr>
        <p:spPr>
          <a:xfrm>
            <a:off x="447675" y="3043238"/>
            <a:ext cx="906463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5544" name="对象 4"/>
          <p:cNvGraphicFramePr>
            <a:graphicFrameLocks noChangeAspect="1"/>
          </p:cNvGraphicFramePr>
          <p:nvPr/>
        </p:nvGraphicFramePr>
        <p:xfrm>
          <a:off x="4335463" y="5059363"/>
          <a:ext cx="3279775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130300" imgH="457200" progId="Equation.DSMT4">
                  <p:embed/>
                </p:oleObj>
              </mc:Choice>
              <mc:Fallback>
                <p:oleObj name="" r:id="rId3" imgW="1130300" imgH="457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35463" y="5059363"/>
                        <a:ext cx="3279775" cy="1331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45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00" y="3009900"/>
            <a:ext cx="7799388" cy="1409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46" name="矩形 3"/>
          <p:cNvSpPr/>
          <p:nvPr/>
        </p:nvSpPr>
        <p:spPr>
          <a:xfrm>
            <a:off x="1020763" y="5464175"/>
            <a:ext cx="307022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状态转移概率矩阵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5547" name="矩形 15"/>
          <p:cNvSpPr/>
          <p:nvPr/>
        </p:nvSpPr>
        <p:spPr>
          <a:xfrm>
            <a:off x="3787775" y="4387850"/>
            <a:ext cx="19875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状态转移图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graphicFrame>
        <p:nvGraphicFramePr>
          <p:cNvPr id="66562" name="对象 18"/>
          <p:cNvGraphicFramePr>
            <a:graphicFrameLocks noChangeAspect="1"/>
          </p:cNvGraphicFramePr>
          <p:nvPr/>
        </p:nvGraphicFramePr>
        <p:xfrm>
          <a:off x="765175" y="3313113"/>
          <a:ext cx="31702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1320800" imgH="698500" progId="Equation.DSMT4">
                  <p:embed/>
                </p:oleObj>
              </mc:Choice>
              <mc:Fallback>
                <p:oleObj name="" r:id="rId1" imgW="1320800" imgH="6985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5175" y="3313113"/>
                        <a:ext cx="3170238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对象 20"/>
          <p:cNvGraphicFramePr>
            <a:graphicFrameLocks noChangeAspect="1"/>
          </p:cNvGraphicFramePr>
          <p:nvPr/>
        </p:nvGraphicFramePr>
        <p:xfrm>
          <a:off x="5454650" y="3854450"/>
          <a:ext cx="29559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" imgW="1231265" imgH="228600" progId="Equation.DSMT4">
                  <p:embed/>
                </p:oleObj>
              </mc:Choice>
              <mc:Fallback>
                <p:oleObj name="" r:id="rId3" imgW="1231265" imgH="2286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4650" y="3854450"/>
                        <a:ext cx="2955925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右箭头 16"/>
          <p:cNvSpPr/>
          <p:nvPr/>
        </p:nvSpPr>
        <p:spPr>
          <a:xfrm>
            <a:off x="4341813" y="3910013"/>
            <a:ext cx="704850" cy="436562"/>
          </a:xfrm>
          <a:prstGeom prst="rightArrow">
            <a:avLst>
              <a:gd name="adj1" fmla="val 50000"/>
              <a:gd name="adj2" fmla="val 4969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6565" name="对象 4"/>
          <p:cNvGraphicFramePr>
            <a:graphicFrameLocks noChangeAspect="1"/>
          </p:cNvGraphicFramePr>
          <p:nvPr/>
        </p:nvGraphicFramePr>
        <p:xfrm>
          <a:off x="685800" y="808038"/>
          <a:ext cx="3279775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5" imgW="1130300" imgH="457200" progId="Equation.DSMT4">
                  <p:embed/>
                </p:oleObj>
              </mc:Choice>
              <mc:Fallback>
                <p:oleObj name="" r:id="rId5" imgW="1130300" imgH="4572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808038"/>
                        <a:ext cx="3279775" cy="1331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67586" name="Rectangle 3"/>
          <p:cNvSpPr>
            <a:spLocks noGrp="1"/>
          </p:cNvSpPr>
          <p:nvPr>
            <p:ph idx="1" hasCustomPrompt="1"/>
          </p:nvPr>
        </p:nvSpPr>
        <p:spPr>
          <a:xfrm>
            <a:off x="153988" y="319088"/>
            <a:ext cx="7918450" cy="865187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【例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2-21】</a:t>
            </a:r>
            <a:r>
              <a:rPr lang="zh-CN" altLang="en-US" dirty="0">
                <a:latin typeface="Times New Roman" panose="02020603050405020304" pitchFamily="18" charset="0"/>
              </a:rPr>
              <a:t>二阶马氏链，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{0,1},</a:t>
            </a:r>
            <a:r>
              <a:rPr lang="zh-CN" altLang="zh-CN" dirty="0">
                <a:latin typeface="Times New Roman" panose="02020603050405020304" pitchFamily="18" charset="0"/>
              </a:rPr>
              <a:t>求平稳分布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indent="0"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Monotype Sorts" pitchFamily="2" charset="2"/>
              <a:buChar char="u"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67587" name="对象 10"/>
          <p:cNvGraphicFramePr>
            <a:graphicFrameLocks noChangeAspect="1"/>
          </p:cNvGraphicFramePr>
          <p:nvPr/>
        </p:nvGraphicFramePr>
        <p:xfrm>
          <a:off x="1385888" y="963613"/>
          <a:ext cx="37782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" imgW="1574800" imgH="203200" progId="Equation.DSMT4">
                  <p:embed/>
                </p:oleObj>
              </mc:Choice>
              <mc:Fallback>
                <p:oleObj name="" r:id="rId1" imgW="1574800" imgH="2032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5888" y="963613"/>
                        <a:ext cx="3778250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对象 11"/>
          <p:cNvGraphicFramePr>
            <a:graphicFrameLocks noChangeAspect="1"/>
          </p:cNvGraphicFramePr>
          <p:nvPr/>
        </p:nvGraphicFramePr>
        <p:xfrm>
          <a:off x="1339850" y="1508125"/>
          <a:ext cx="37798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3" imgW="1574800" imgH="203200" progId="Equation.DSMT4">
                  <p:embed/>
                </p:oleObj>
              </mc:Choice>
              <mc:Fallback>
                <p:oleObj name="" r:id="rId3" imgW="1574800" imgH="203200" progId="Equation.DSMT4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9850" y="1508125"/>
                        <a:ext cx="3779838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对象 12"/>
          <p:cNvGraphicFramePr>
            <a:graphicFrameLocks noChangeAspect="1"/>
          </p:cNvGraphicFramePr>
          <p:nvPr/>
        </p:nvGraphicFramePr>
        <p:xfrm>
          <a:off x="1268413" y="2070100"/>
          <a:ext cx="7010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5" imgW="2921000" imgH="203200" progId="Equation.DSMT4">
                  <p:embed/>
                </p:oleObj>
              </mc:Choice>
              <mc:Fallback>
                <p:oleObj name="" r:id="rId5" imgW="2921000" imgH="2032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8413" y="2070100"/>
                        <a:ext cx="7010400" cy="487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Rectangle 13"/>
          <p:cNvSpPr/>
          <p:nvPr/>
        </p:nvSpPr>
        <p:spPr>
          <a:xfrm>
            <a:off x="1403350" y="1100138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1" name="Rectangle 14"/>
          <p:cNvSpPr/>
          <p:nvPr/>
        </p:nvSpPr>
        <p:spPr>
          <a:xfrm>
            <a:off x="1403350" y="1757363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2" name="Rectangle 15"/>
          <p:cNvSpPr/>
          <p:nvPr/>
        </p:nvSpPr>
        <p:spPr>
          <a:xfrm>
            <a:off x="1403350" y="2414588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7593" name="图片 6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1400" y="2527300"/>
            <a:ext cx="4733925" cy="382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7594" name="矩形 16"/>
          <p:cNvSpPr/>
          <p:nvPr/>
        </p:nvSpPr>
        <p:spPr>
          <a:xfrm>
            <a:off x="511175" y="2946400"/>
            <a:ext cx="906463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5" name="Rectangle 21"/>
          <p:cNvSpPr/>
          <p:nvPr/>
        </p:nvSpPr>
        <p:spPr>
          <a:xfrm>
            <a:off x="4524375" y="5724525"/>
            <a:ext cx="12992100" cy="460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96" name="矩形 12"/>
          <p:cNvSpPr/>
          <p:nvPr/>
        </p:nvSpPr>
        <p:spPr>
          <a:xfrm>
            <a:off x="5881688" y="5813425"/>
            <a:ext cx="19875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状态转移图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68610" name="Rectangle 13"/>
          <p:cNvSpPr/>
          <p:nvPr/>
        </p:nvSpPr>
        <p:spPr>
          <a:xfrm>
            <a:off x="1403350" y="1100138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1" name="Rectangle 14"/>
          <p:cNvSpPr/>
          <p:nvPr/>
        </p:nvSpPr>
        <p:spPr>
          <a:xfrm>
            <a:off x="1403350" y="1757363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12" name="Rectangle 15"/>
          <p:cNvSpPr/>
          <p:nvPr/>
        </p:nvSpPr>
        <p:spPr>
          <a:xfrm>
            <a:off x="1403350" y="2414588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8613" name="对象 18"/>
          <p:cNvGraphicFramePr>
            <a:graphicFrameLocks noChangeAspect="1"/>
          </p:cNvGraphicFramePr>
          <p:nvPr/>
        </p:nvGraphicFramePr>
        <p:xfrm>
          <a:off x="388938" y="2967038"/>
          <a:ext cx="3292475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" imgW="1371600" imgH="1168400" progId="Equation.DSMT4">
                  <p:embed/>
                </p:oleObj>
              </mc:Choice>
              <mc:Fallback>
                <p:oleObj name="" r:id="rId1" imgW="1371600" imgH="1168400" progId="Equation.DSMT4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8938" y="2967038"/>
                        <a:ext cx="3292475" cy="280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对象 20"/>
          <p:cNvGraphicFramePr>
            <a:graphicFrameLocks noChangeAspect="1"/>
          </p:cNvGraphicFramePr>
          <p:nvPr/>
        </p:nvGraphicFramePr>
        <p:xfrm>
          <a:off x="4449763" y="3713163"/>
          <a:ext cx="496728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3" imgW="2070100" imgH="393700" progId="Equation.DSMT4">
                  <p:embed/>
                </p:oleObj>
              </mc:Choice>
              <mc:Fallback>
                <p:oleObj name="" r:id="rId3" imgW="2070100" imgH="3937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9763" y="3713163"/>
                        <a:ext cx="4967287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5" name="右箭头 16"/>
          <p:cNvSpPr/>
          <p:nvPr/>
        </p:nvSpPr>
        <p:spPr>
          <a:xfrm>
            <a:off x="3611563" y="3932238"/>
            <a:ext cx="704850" cy="436562"/>
          </a:xfrm>
          <a:prstGeom prst="rightArrow">
            <a:avLst>
              <a:gd name="adj1" fmla="val 50000"/>
              <a:gd name="adj2" fmla="val 4969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8616" name="对象 5"/>
          <p:cNvGraphicFramePr>
            <a:graphicFrameLocks noChangeAspect="1"/>
          </p:cNvGraphicFramePr>
          <p:nvPr/>
        </p:nvGraphicFramePr>
        <p:xfrm>
          <a:off x="3397250" y="323850"/>
          <a:ext cx="3681413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5" imgW="1638300" imgH="914400" progId="Equation.DSMT4">
                  <p:embed/>
                </p:oleObj>
              </mc:Choice>
              <mc:Fallback>
                <p:oleObj name="" r:id="rId5" imgW="1638300" imgH="9144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97250" y="323850"/>
                        <a:ext cx="3681413" cy="206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矩形 3"/>
          <p:cNvSpPr/>
          <p:nvPr/>
        </p:nvSpPr>
        <p:spPr>
          <a:xfrm>
            <a:off x="327025" y="1016000"/>
            <a:ext cx="3070225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状态转移概率矩阵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graphicFrame>
        <p:nvGraphicFramePr>
          <p:cNvPr id="69634" name="Object 3"/>
          <p:cNvGraphicFramePr>
            <a:graphicFrameLocks noChangeAspect="1"/>
          </p:cNvGraphicFramePr>
          <p:nvPr/>
        </p:nvGraphicFramePr>
        <p:xfrm>
          <a:off x="1743075" y="2414588"/>
          <a:ext cx="435451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" imgW="1612900" imgH="368300" progId="Equation.DSMT4">
                  <p:embed/>
                </p:oleObj>
              </mc:Choice>
              <mc:Fallback>
                <p:oleObj name="" r:id="rId1" imgW="1612900" imgH="3683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43075" y="2414588"/>
                        <a:ext cx="4354513" cy="992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7350" y="279400"/>
            <a:ext cx="82296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2.4.2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马尔可夫信源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及其极限熵</a:t>
            </a:r>
            <a:endParaRPr kumimoji="0" lang="zh-CN" altLang="en-US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69636" name="Rectangle 3"/>
          <p:cNvSpPr>
            <a:spLocks noGrp="1"/>
          </p:cNvSpPr>
          <p:nvPr>
            <p:ph idx="1" hasCustomPrompt="1"/>
          </p:nvPr>
        </p:nvSpPr>
        <p:spPr>
          <a:xfrm>
            <a:off x="579438" y="1352550"/>
            <a:ext cx="6681787" cy="68897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马尔可夫信源的</a:t>
            </a:r>
            <a:r>
              <a:rPr lang="zh-TW" altLang="zh-CN" sz="3200" dirty="0"/>
              <a:t>极限熵</a:t>
            </a:r>
            <a:endParaRPr lang="zh-TW" altLang="zh-CN" sz="3200" dirty="0"/>
          </a:p>
          <a:p>
            <a:pPr eaLnBrk="1" hangingPunct="1">
              <a:buFontTx/>
              <a:buNone/>
            </a:pPr>
            <a:endParaRPr lang="zh-TW" altLang="zh-CN" dirty="0"/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zh-TW" altLang="zh-CN" dirty="0"/>
          </a:p>
          <a:p>
            <a:pPr eaLnBrk="1" hangingPunct="1"/>
            <a:endParaRPr lang="zh-CN" altLang="zh-TW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70658" name="Rectangle 3"/>
          <p:cNvSpPr>
            <a:spLocks noGrp="1"/>
          </p:cNvSpPr>
          <p:nvPr>
            <p:ph idx="1" hasCustomPrompt="1"/>
          </p:nvPr>
        </p:nvSpPr>
        <p:spPr>
          <a:xfrm>
            <a:off x="539750" y="503238"/>
            <a:ext cx="7826375" cy="927100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【例</a:t>
            </a:r>
            <a:r>
              <a:rPr lang="en-US" altLang="zh-CN" sz="2800" dirty="0">
                <a:latin typeface="Times New Roman" panose="02020603050405020304" pitchFamily="18" charset="0"/>
              </a:rPr>
              <a:t>2-22</a:t>
            </a:r>
            <a:r>
              <a:rPr lang="zh-CN" altLang="zh-CN" sz="2800" dirty="0">
                <a:latin typeface="Times New Roman" panose="02020603050405020304" pitchFamily="18" charset="0"/>
              </a:rPr>
              <a:t>】：考虑图</a:t>
            </a:r>
            <a:r>
              <a:rPr lang="en-US" altLang="zh-CN" sz="2800" dirty="0">
                <a:latin typeface="Times New Roman" panose="02020603050405020304" pitchFamily="18" charset="0"/>
              </a:rPr>
              <a:t>2-16</a:t>
            </a:r>
            <a:r>
              <a:rPr lang="zh-CN" altLang="zh-CN" sz="2800" dirty="0">
                <a:latin typeface="Times New Roman" panose="02020603050405020304" pitchFamily="18" charset="0"/>
              </a:rPr>
              <a:t>所示的二阶马尔可夫信源状态转移图</a:t>
            </a:r>
            <a:r>
              <a:rPr lang="zh-CN" altLang="en-US" sz="2800" dirty="0">
                <a:latin typeface="Times New Roman" panose="02020603050405020304" pitchFamily="18" charset="0"/>
              </a:rPr>
              <a:t>，求极限熵。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0659" name="对象 2"/>
          <p:cNvGraphicFramePr>
            <a:graphicFrameLocks noChangeAspect="1"/>
          </p:cNvGraphicFramePr>
          <p:nvPr/>
        </p:nvGraphicFramePr>
        <p:xfrm>
          <a:off x="493713" y="2217738"/>
          <a:ext cx="38100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" imgW="1587500" imgH="368300" progId="Equation.DSMT4">
                  <p:embed/>
                </p:oleObj>
              </mc:Choice>
              <mc:Fallback>
                <p:oleObj name="" r:id="rId1" imgW="1587500" imgH="36830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3713" y="2217738"/>
                        <a:ext cx="3810000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对象 3"/>
          <p:cNvGraphicFramePr>
            <a:graphicFrameLocks noChangeAspect="1"/>
          </p:cNvGraphicFramePr>
          <p:nvPr/>
        </p:nvGraphicFramePr>
        <p:xfrm>
          <a:off x="428625" y="2886075"/>
          <a:ext cx="85471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3" imgW="3975100" imgH="393700" progId="Equation.DSMT4">
                  <p:embed/>
                </p:oleObj>
              </mc:Choice>
              <mc:Fallback>
                <p:oleObj name="" r:id="rId3" imgW="3975100" imgH="3937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25" y="2886075"/>
                        <a:ext cx="8547100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对象 4"/>
          <p:cNvGraphicFramePr>
            <a:graphicFrameLocks noChangeAspect="1"/>
          </p:cNvGraphicFramePr>
          <p:nvPr/>
        </p:nvGraphicFramePr>
        <p:xfrm>
          <a:off x="398463" y="3892550"/>
          <a:ext cx="30178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5" imgW="1256665" imgH="393700" progId="Equation.DSMT4">
                  <p:embed/>
                </p:oleObj>
              </mc:Choice>
              <mc:Fallback>
                <p:oleObj name="" r:id="rId5" imgW="1256665" imgH="3937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463" y="3892550"/>
                        <a:ext cx="3017837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对象 6"/>
          <p:cNvGraphicFramePr>
            <a:graphicFrameLocks noChangeAspect="1"/>
          </p:cNvGraphicFramePr>
          <p:nvPr/>
        </p:nvGraphicFramePr>
        <p:xfrm>
          <a:off x="412750" y="5091113"/>
          <a:ext cx="11588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7" imgW="481965" imgH="177800" progId="Equation.DSMT4">
                  <p:embed/>
                </p:oleObj>
              </mc:Choice>
              <mc:Fallback>
                <p:oleObj name="" r:id="rId7" imgW="481965" imgH="1778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2750" y="5091113"/>
                        <a:ext cx="1158875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Rectangle 12"/>
          <p:cNvSpPr/>
          <p:nvPr/>
        </p:nvSpPr>
        <p:spPr>
          <a:xfrm>
            <a:off x="1403350" y="203517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4" name="Rectangle 14"/>
          <p:cNvSpPr/>
          <p:nvPr/>
        </p:nvSpPr>
        <p:spPr>
          <a:xfrm>
            <a:off x="1403350" y="371157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5" name="矩形 13"/>
          <p:cNvSpPr/>
          <p:nvPr/>
        </p:nvSpPr>
        <p:spPr>
          <a:xfrm>
            <a:off x="539750" y="1598613"/>
            <a:ext cx="906463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6" name="矩形 11"/>
          <p:cNvSpPr/>
          <p:nvPr/>
        </p:nvSpPr>
        <p:spPr>
          <a:xfrm>
            <a:off x="1689100" y="5043488"/>
            <a:ext cx="180022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比特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符号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71682" name="Rectangle 3"/>
          <p:cNvSpPr>
            <a:spLocks noGrp="1"/>
          </p:cNvSpPr>
          <p:nvPr>
            <p:ph idx="1" hasCustomPrompt="1"/>
          </p:nvPr>
        </p:nvSpPr>
        <p:spPr>
          <a:xfrm>
            <a:off x="539750" y="487363"/>
            <a:ext cx="8010525" cy="1155700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【例</a:t>
            </a:r>
            <a:r>
              <a:rPr lang="en-US" altLang="zh-CN" sz="2800" dirty="0">
                <a:latin typeface="Times New Roman" panose="02020603050405020304" pitchFamily="18" charset="0"/>
              </a:rPr>
              <a:t>2-23</a:t>
            </a:r>
            <a:r>
              <a:rPr lang="zh-CN" altLang="zh-CN" sz="2800" dirty="0">
                <a:latin typeface="Times New Roman" panose="02020603050405020304" pitchFamily="18" charset="0"/>
              </a:rPr>
              <a:t>】：</a:t>
            </a:r>
            <a:r>
              <a:rPr lang="zh-CN" altLang="en-US" sz="2800" dirty="0">
                <a:latin typeface="Times New Roman" panose="02020603050405020304" pitchFamily="18" charset="0"/>
              </a:rPr>
              <a:t>如</a:t>
            </a:r>
            <a:r>
              <a:rPr lang="zh-CN" altLang="zh-CN" sz="2800" dirty="0">
                <a:latin typeface="Times New Roman" panose="02020603050405020304" pitchFamily="18" charset="0"/>
              </a:rPr>
              <a:t>图</a:t>
            </a:r>
            <a:r>
              <a:rPr lang="en-US" altLang="zh-CN" sz="2800" dirty="0">
                <a:latin typeface="Times New Roman" panose="02020603050405020304" pitchFamily="18" charset="0"/>
              </a:rPr>
              <a:t>2-17</a:t>
            </a:r>
            <a:r>
              <a:rPr lang="zh-CN" altLang="zh-CN" sz="2800" dirty="0">
                <a:latin typeface="Times New Roman" panose="02020603050405020304" pitchFamily="18" charset="0"/>
              </a:rPr>
              <a:t>所示的</a:t>
            </a:r>
            <a:r>
              <a:rPr lang="zh-CN" altLang="en-US" sz="2800" dirty="0">
                <a:latin typeface="Times New Roman" panose="02020603050405020304" pitchFamily="18" charset="0"/>
              </a:rPr>
              <a:t>三状态</a:t>
            </a:r>
            <a:r>
              <a:rPr lang="zh-CN" altLang="zh-CN" sz="2800" dirty="0">
                <a:latin typeface="Times New Roman" panose="02020603050405020304" pitchFamily="18" charset="0"/>
              </a:rPr>
              <a:t>马尔可夫信源</a:t>
            </a:r>
            <a:r>
              <a:rPr lang="zh-CN" altLang="en-US" sz="2800" dirty="0">
                <a:latin typeface="Times New Roman" panose="02020603050405020304" pitchFamily="18" charset="0"/>
              </a:rPr>
              <a:t>，求其极限熵        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71683" name="Rectangle 13"/>
          <p:cNvSpPr/>
          <p:nvPr/>
        </p:nvSpPr>
        <p:spPr>
          <a:xfrm>
            <a:off x="1403350" y="344805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4" name="Rectangle 14"/>
          <p:cNvSpPr/>
          <p:nvPr/>
        </p:nvSpPr>
        <p:spPr>
          <a:xfrm>
            <a:off x="1403350" y="371157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5" name="矩形 13"/>
          <p:cNvSpPr/>
          <p:nvPr/>
        </p:nvSpPr>
        <p:spPr>
          <a:xfrm>
            <a:off x="539750" y="1598613"/>
            <a:ext cx="906463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1686" name="对象 2"/>
          <p:cNvGraphicFramePr>
            <a:graphicFrameLocks noChangeAspect="1"/>
          </p:cNvGraphicFramePr>
          <p:nvPr/>
        </p:nvGraphicFramePr>
        <p:xfrm>
          <a:off x="2490788" y="969963"/>
          <a:ext cx="6096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" imgW="254000" imgH="228600" progId="Equation.DSMT4">
                  <p:embed/>
                </p:oleObj>
              </mc:Choice>
              <mc:Fallback>
                <p:oleObj name="" r:id="rId1" imgW="254000" imgH="2286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90788" y="969963"/>
                        <a:ext cx="609600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87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13" y="969963"/>
            <a:ext cx="5310187" cy="4891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88" name="矩形 3"/>
          <p:cNvSpPr/>
          <p:nvPr/>
        </p:nvSpPr>
        <p:spPr>
          <a:xfrm>
            <a:off x="396875" y="2322513"/>
            <a:ext cx="307022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状态转移概率矩阵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1689" name="Object 3"/>
          <p:cNvGraphicFramePr>
            <a:graphicFrameLocks noChangeAspect="1"/>
          </p:cNvGraphicFramePr>
          <p:nvPr/>
        </p:nvGraphicFramePr>
        <p:xfrm>
          <a:off x="330200" y="3241675"/>
          <a:ext cx="371316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4" imgW="1308100" imgH="698500" progId="Equation.DSMT4">
                  <p:embed/>
                </p:oleObj>
              </mc:Choice>
              <mc:Fallback>
                <p:oleObj name="" r:id="rId4" imgW="1308100" imgH="6985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200" y="3241675"/>
                        <a:ext cx="3713163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0" name="矩形 16"/>
          <p:cNvSpPr/>
          <p:nvPr/>
        </p:nvSpPr>
        <p:spPr>
          <a:xfrm>
            <a:off x="5881688" y="5813425"/>
            <a:ext cx="19875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状态转移图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72706" name="Rectangle 13"/>
          <p:cNvSpPr/>
          <p:nvPr/>
        </p:nvSpPr>
        <p:spPr>
          <a:xfrm>
            <a:off x="1403350" y="344805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07" name="Rectangle 14"/>
          <p:cNvSpPr/>
          <p:nvPr/>
        </p:nvSpPr>
        <p:spPr>
          <a:xfrm>
            <a:off x="1403350" y="371157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2708" name="对象 3"/>
          <p:cNvGraphicFramePr>
            <a:graphicFrameLocks noChangeAspect="1"/>
          </p:cNvGraphicFramePr>
          <p:nvPr/>
        </p:nvGraphicFramePr>
        <p:xfrm>
          <a:off x="768350" y="442913"/>
          <a:ext cx="371157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" imgW="1308100" imgH="698500" progId="Equation.DSMT4">
                  <p:embed/>
                </p:oleObj>
              </mc:Choice>
              <mc:Fallback>
                <p:oleObj name="" r:id="rId1" imgW="1308100" imgH="6985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8350" y="442913"/>
                        <a:ext cx="3711575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对象 4"/>
          <p:cNvGraphicFramePr>
            <a:graphicFrameLocks noChangeAspect="1"/>
          </p:cNvGraphicFramePr>
          <p:nvPr/>
        </p:nvGraphicFramePr>
        <p:xfrm>
          <a:off x="428625" y="2957513"/>
          <a:ext cx="4718050" cy="252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3" imgW="1752600" imgH="939800" progId="Equation.DSMT4">
                  <p:embed/>
                </p:oleObj>
              </mc:Choice>
              <mc:Fallback>
                <p:oleObj name="" r:id="rId3" imgW="1752600" imgH="9398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25" y="2957513"/>
                        <a:ext cx="4718050" cy="2525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9"/>
          <p:cNvGraphicFramePr>
            <a:graphicFrameLocks noChangeAspect="1"/>
          </p:cNvGraphicFramePr>
          <p:nvPr/>
        </p:nvGraphicFramePr>
        <p:xfrm>
          <a:off x="6553200" y="3265488"/>
          <a:ext cx="2017713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5" imgW="787400" imgH="698500" progId="Equation.DSMT4">
                  <p:embed/>
                </p:oleObj>
              </mc:Choice>
              <mc:Fallback>
                <p:oleObj name="" r:id="rId5" imgW="787400" imgH="6985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3200" y="3265488"/>
                        <a:ext cx="2017713" cy="178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AutoShape 11"/>
          <p:cNvSpPr/>
          <p:nvPr/>
        </p:nvSpPr>
        <p:spPr>
          <a:xfrm>
            <a:off x="5253038" y="3873500"/>
            <a:ext cx="1079500" cy="433388"/>
          </a:xfrm>
          <a:prstGeom prst="rightArrow">
            <a:avLst>
              <a:gd name="adj1" fmla="val 50000"/>
              <a:gd name="adj2" fmla="val 47026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ClrTx/>
              <a:buFontTx/>
            </a:pP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3729" name="对象 3"/>
          <p:cNvGraphicFramePr>
            <a:graphicFrameLocks noChangeAspect="1"/>
          </p:cNvGraphicFramePr>
          <p:nvPr/>
        </p:nvGraphicFramePr>
        <p:xfrm>
          <a:off x="577850" y="968375"/>
          <a:ext cx="66436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" imgW="2768600" imgH="457200" progId="Equation.DSMT4">
                  <p:embed/>
                </p:oleObj>
              </mc:Choice>
              <mc:Fallback>
                <p:oleObj name="" r:id="rId1" imgW="2768600" imgH="4572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7850" y="968375"/>
                        <a:ext cx="6643688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0" name="对象 4"/>
          <p:cNvGraphicFramePr>
            <a:graphicFrameLocks noChangeAspect="1"/>
          </p:cNvGraphicFramePr>
          <p:nvPr/>
        </p:nvGraphicFramePr>
        <p:xfrm>
          <a:off x="577850" y="2592388"/>
          <a:ext cx="5526088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3" imgW="2032000" imgH="457200" progId="Equation.DSMT4">
                  <p:embed/>
                </p:oleObj>
              </mc:Choice>
              <mc:Fallback>
                <p:oleObj name="" r:id="rId3" imgW="2032000" imgH="4572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850" y="2592388"/>
                        <a:ext cx="5526088" cy="1239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对象 5"/>
          <p:cNvGraphicFramePr>
            <a:graphicFrameLocks noChangeAspect="1"/>
          </p:cNvGraphicFramePr>
          <p:nvPr/>
        </p:nvGraphicFramePr>
        <p:xfrm>
          <a:off x="577850" y="4359275"/>
          <a:ext cx="49879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5" imgW="1854200" imgH="342900" progId="Equation.DSMT4">
                  <p:embed/>
                </p:oleObj>
              </mc:Choice>
              <mc:Fallback>
                <p:oleObj name="" r:id="rId5" imgW="1854200" imgH="3429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850" y="4359275"/>
                        <a:ext cx="4987925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矩形 6"/>
          <p:cNvSpPr/>
          <p:nvPr/>
        </p:nvSpPr>
        <p:spPr>
          <a:xfrm>
            <a:off x="6119813" y="3243263"/>
            <a:ext cx="172720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比特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符号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733" name="矩形 7"/>
          <p:cNvSpPr/>
          <p:nvPr/>
        </p:nvSpPr>
        <p:spPr>
          <a:xfrm>
            <a:off x="7254875" y="1517650"/>
            <a:ext cx="172720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比特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符号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734" name="矩形 8"/>
          <p:cNvSpPr/>
          <p:nvPr/>
        </p:nvSpPr>
        <p:spPr>
          <a:xfrm>
            <a:off x="6119813" y="2546350"/>
            <a:ext cx="172720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比特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符号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3735" name="矩形 9"/>
          <p:cNvSpPr/>
          <p:nvPr/>
        </p:nvSpPr>
        <p:spPr>
          <a:xfrm>
            <a:off x="6149975" y="4435475"/>
            <a:ext cx="172720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比特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符号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74754" name="Rectangle 2"/>
          <p:cNvSpPr>
            <a:spLocks noGrp="1"/>
          </p:cNvSpPr>
          <p:nvPr>
            <p:ph type="title"/>
          </p:nvPr>
        </p:nvSpPr>
        <p:spPr>
          <a:xfrm>
            <a:off x="265113" y="249238"/>
            <a:ext cx="8229600" cy="757237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</a:rPr>
              <a:t>2.5 </a:t>
            </a:r>
            <a:r>
              <a:rPr lang="zh-CN" altLang="en-US" sz="3600" dirty="0">
                <a:latin typeface="Times New Roman" panose="02020603050405020304" pitchFamily="18" charset="0"/>
              </a:rPr>
              <a:t>信源的相关性和冗余度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66725" y="1073150"/>
            <a:ext cx="7826375" cy="25447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冗余度，表示给定信源在实际发出消息时所包含的多余信息部分。它来自两个方面：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(1)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信源符号间的相关性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(2)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信源符号分布的不均匀性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3551238" y="4994275"/>
          <a:ext cx="40767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1435100" imgH="431800" progId="Equation.DSMT4">
                  <p:embed/>
                </p:oleObj>
              </mc:Choice>
              <mc:Fallback>
                <p:oleObj name="" r:id="rId1" imgW="1435100" imgH="4318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51238" y="4994275"/>
                        <a:ext cx="4076700" cy="1225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733425" y="3686175"/>
            <a:ext cx="234791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定义信息效率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4758" name="Object 4"/>
          <p:cNvGraphicFramePr>
            <a:graphicFrameLocks noChangeAspect="1"/>
          </p:cNvGraphicFramePr>
          <p:nvPr/>
        </p:nvGraphicFramePr>
        <p:xfrm>
          <a:off x="3551238" y="3414713"/>
          <a:ext cx="2236787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3" imgW="787400" imgH="431800" progId="Equation.DSMT4">
                  <p:embed/>
                </p:oleObj>
              </mc:Choice>
              <mc:Fallback>
                <p:oleObj name="" r:id="rId3" imgW="787400" imgH="4318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1238" y="3414713"/>
                        <a:ext cx="2236787" cy="1227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733425" y="5345113"/>
            <a:ext cx="1987550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rPr>
              <a:t>定义冗余度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10242" name="Rectangle 3"/>
          <p:cNvSpPr>
            <a:spLocks noGrp="1"/>
          </p:cNvSpPr>
          <p:nvPr>
            <p:ph idx="1" hasCustomPrompt="1"/>
          </p:nvPr>
        </p:nvSpPr>
        <p:spPr>
          <a:xfrm>
            <a:off x="563563" y="1028700"/>
            <a:ext cx="7856537" cy="2035175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例如：</a:t>
            </a:r>
            <a:r>
              <a:rPr lang="en-US" altLang="zh-CN" sz="2800" dirty="0"/>
              <a:t> 3</a:t>
            </a:r>
            <a:r>
              <a:rPr lang="zh-CN" altLang="en-US" sz="2800" dirty="0"/>
              <a:t>位</a:t>
            </a:r>
            <a:r>
              <a:rPr lang="en-US" altLang="zh-CN" sz="2800" dirty="0"/>
              <a:t>PCM</a:t>
            </a:r>
            <a:r>
              <a:rPr lang="zh-CN" altLang="en-US" sz="2800" dirty="0"/>
              <a:t>信源</a:t>
            </a:r>
            <a:endParaRPr lang="zh-CN" altLang="en-US" sz="2800" dirty="0"/>
          </a:p>
          <a:p>
            <a:pPr marL="0" indent="0" eaLnBrk="1" hangingPunct="1">
              <a:spcBef>
                <a:spcPct val="0"/>
              </a:spcBef>
              <a:buNone/>
            </a:pPr>
            <a:endParaRPr lang="zh-CN" altLang="en-US" sz="2800" dirty="0"/>
          </a:p>
        </p:txBody>
      </p:sp>
      <p:sp>
        <p:nvSpPr>
          <p:cNvPr id="10243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6675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3600" dirty="0">
                <a:solidFill>
                  <a:srgbClr val="006633"/>
                </a:solidFill>
                <a:latin typeface="Times New Roman" panose="02020603050405020304" pitchFamily="18" charset="0"/>
              </a:rPr>
              <a:t>2.2.2 </a:t>
            </a:r>
            <a:r>
              <a:rPr lang="zh-CN" altLang="en-US" sz="3600" dirty="0"/>
              <a:t>离散无记忆序列信源</a:t>
            </a:r>
            <a:br>
              <a:rPr lang="zh-CN" altLang="en-US" sz="3600" dirty="0"/>
            </a:br>
            <a:endParaRPr lang="zh-CN" altLang="en-US" dirty="0"/>
          </a:p>
        </p:txBody>
      </p:sp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1544638" y="1885950"/>
          <a:ext cx="40513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892300" imgH="482600" progId="Equation.DSMT4">
                  <p:embed/>
                </p:oleObj>
              </mc:Choice>
              <mc:Fallback>
                <p:oleObj name="" r:id="rId1" imgW="1892300" imgH="4826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44638" y="1885950"/>
                        <a:ext cx="4051300" cy="1033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50825" y="3284538"/>
            <a:ext cx="33845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 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若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246" name="Object 4"/>
          <p:cNvGraphicFramePr>
            <a:graphicFrameLocks noChangeAspect="1"/>
          </p:cNvGraphicFramePr>
          <p:nvPr/>
        </p:nvGraphicFramePr>
        <p:xfrm>
          <a:off x="1612900" y="4156075"/>
          <a:ext cx="391477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828800" imgH="558800" progId="Equation.DSMT4">
                  <p:embed/>
                </p:oleObj>
              </mc:Choice>
              <mc:Fallback>
                <p:oleObj name="" r:id="rId3" imgW="1828800" imgH="558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2900" y="4156075"/>
                        <a:ext cx="3914775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12"/>
          <p:cNvGraphicFramePr>
            <a:graphicFrameLocks noChangeAspect="1"/>
          </p:cNvGraphicFramePr>
          <p:nvPr/>
        </p:nvGraphicFramePr>
        <p:xfrm>
          <a:off x="1289050" y="3263900"/>
          <a:ext cx="20161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850265" imgH="215900" progId="Equation.DSMT4">
                  <p:embed/>
                </p:oleObj>
              </mc:Choice>
              <mc:Fallback>
                <p:oleObj name="" r:id="rId5" imgW="850265" imgH="2159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9050" y="3263900"/>
                        <a:ext cx="2016125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75778" name="Rectangle 3"/>
          <p:cNvSpPr>
            <a:spLocks noGrp="1"/>
          </p:cNvSpPr>
          <p:nvPr>
            <p:ph idx="1" hasCustomPrompt="1"/>
          </p:nvPr>
        </p:nvSpPr>
        <p:spPr>
          <a:xfrm>
            <a:off x="392113" y="1054100"/>
            <a:ext cx="7853362" cy="1439863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zh-CN" altLang="zh-CN" sz="2800" dirty="0">
                <a:latin typeface="Times New Roman" panose="02020603050405020304" pitchFamily="18" charset="0"/>
              </a:rPr>
              <a:t>【例</a:t>
            </a:r>
            <a:r>
              <a:rPr lang="en-US" altLang="zh-CN" sz="2800" dirty="0">
                <a:latin typeface="Times New Roman" panose="02020603050405020304" pitchFamily="18" charset="0"/>
              </a:rPr>
              <a:t>2-24</a:t>
            </a:r>
            <a:r>
              <a:rPr lang="zh-CN" altLang="zh-CN" sz="2800" dirty="0">
                <a:latin typeface="Times New Roman" panose="02020603050405020304" pitchFamily="18" charset="0"/>
              </a:rPr>
              <a:t>】： 英文字母共</a:t>
            </a:r>
            <a:r>
              <a:rPr lang="en-US" altLang="zh-CN" sz="2800" dirty="0">
                <a:latin typeface="Times New Roman" panose="02020603050405020304" pitchFamily="18" charset="0"/>
              </a:rPr>
              <a:t>26</a:t>
            </a:r>
            <a:r>
              <a:rPr lang="zh-CN" altLang="zh-CN" sz="2800" dirty="0">
                <a:latin typeface="Times New Roman" panose="02020603050405020304" pitchFamily="18" charset="0"/>
              </a:rPr>
              <a:t>个，加上空格</a:t>
            </a:r>
            <a:r>
              <a:rPr lang="en-US" altLang="zh-CN" sz="2800" dirty="0">
                <a:latin typeface="Times New Roman" panose="02020603050405020304" pitchFamily="18" charset="0"/>
              </a:rPr>
              <a:t>27</a:t>
            </a:r>
            <a:r>
              <a:rPr lang="zh-CN" altLang="zh-CN" sz="2800" dirty="0">
                <a:latin typeface="Times New Roman" panose="02020603050405020304" pitchFamily="18" charset="0"/>
              </a:rPr>
              <a:t>个符号，对英文书中各字母出现的概率加以统计，各个字母的概率分布如表</a:t>
            </a:r>
            <a:r>
              <a:rPr lang="en-US" altLang="zh-CN" sz="2800" dirty="0">
                <a:latin typeface="Times New Roman" panose="02020603050405020304" pitchFamily="18" charset="0"/>
              </a:rPr>
              <a:t>2-5</a:t>
            </a:r>
            <a:r>
              <a:rPr lang="zh-CN" altLang="zh-CN" sz="2800" dirty="0">
                <a:latin typeface="Times New Roman" panose="02020603050405020304" pitchFamily="18" charset="0"/>
              </a:rPr>
              <a:t>所示，计算冗余度。</a:t>
            </a:r>
            <a:endParaRPr lang="zh-CN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/>
          </p:cNvSpPr>
          <p:nvPr>
            <p:ph type="title"/>
          </p:nvPr>
        </p:nvSpPr>
        <p:spPr>
          <a:xfrm>
            <a:off x="265113" y="249238"/>
            <a:ext cx="8229600" cy="757237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</a:rPr>
              <a:t>2.5 </a:t>
            </a:r>
            <a:r>
              <a:rPr lang="zh-CN" altLang="en-US" sz="3600" dirty="0">
                <a:latin typeface="Times New Roman" panose="02020603050405020304" pitchFamily="18" charset="0"/>
              </a:rPr>
              <a:t>信源的相关性和冗余度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603250" y="2503488"/>
          <a:ext cx="34448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" imgW="1435100" imgH="228600" progId="Equation.DSMT4">
                  <p:embed/>
                </p:oleObj>
              </mc:Choice>
              <mc:Fallback>
                <p:oleObj name="" r:id="rId1" imgW="1435100" imgH="228600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3250" y="2503488"/>
                        <a:ext cx="3444875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4"/>
          <p:cNvGraphicFramePr>
            <a:graphicFrameLocks noChangeAspect="1"/>
          </p:cNvGraphicFramePr>
          <p:nvPr/>
        </p:nvGraphicFramePr>
        <p:xfrm>
          <a:off x="604838" y="3170238"/>
          <a:ext cx="44196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3" imgW="1841500" imgH="342900" progId="Equation.DSMT4">
                  <p:embed/>
                </p:oleObj>
              </mc:Choice>
              <mc:Fallback>
                <p:oleObj name="" r:id="rId3" imgW="1841500" imgH="3429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4838" y="3170238"/>
                        <a:ext cx="4419600" cy="820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4"/>
          <p:cNvGraphicFramePr>
            <a:graphicFrameLocks noChangeAspect="1"/>
          </p:cNvGraphicFramePr>
          <p:nvPr/>
        </p:nvGraphicFramePr>
        <p:xfrm>
          <a:off x="619125" y="3990975"/>
          <a:ext cx="21955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5" imgW="914400" imgH="228600" progId="Equation.DSMT4">
                  <p:embed/>
                </p:oleObj>
              </mc:Choice>
              <mc:Fallback>
                <p:oleObj name="" r:id="rId5" imgW="914400" imgH="2286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9125" y="3990975"/>
                        <a:ext cx="2195513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4"/>
          <p:cNvGraphicFramePr>
            <a:graphicFrameLocks noChangeAspect="1"/>
          </p:cNvGraphicFramePr>
          <p:nvPr/>
        </p:nvGraphicFramePr>
        <p:xfrm>
          <a:off x="603250" y="5137150"/>
          <a:ext cx="20415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7" imgW="850900" imgH="228600" progId="Equation.DSMT4">
                  <p:embed/>
                </p:oleObj>
              </mc:Choice>
              <mc:Fallback>
                <p:oleObj name="" r:id="rId7" imgW="850900" imgH="2286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250" y="5137150"/>
                        <a:ext cx="2041525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4"/>
          <p:cNvGraphicFramePr/>
          <p:nvPr/>
        </p:nvGraphicFramePr>
        <p:xfrm>
          <a:off x="1716088" y="4581525"/>
          <a:ext cx="1825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9" imgW="76200" imgH="177165" progId="Equation.DSMT4">
                  <p:embed/>
                </p:oleObj>
              </mc:Choice>
              <mc:Fallback>
                <p:oleObj name="" r:id="rId9" imgW="76200" imgH="177165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16088" y="4581525"/>
                        <a:ext cx="182562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5" name="矩形 9"/>
          <p:cNvSpPr/>
          <p:nvPr/>
        </p:nvSpPr>
        <p:spPr>
          <a:xfrm>
            <a:off x="4975225" y="2447925"/>
            <a:ext cx="1725613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比特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符号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5786" name="矩形 10"/>
          <p:cNvSpPr/>
          <p:nvPr/>
        </p:nvSpPr>
        <p:spPr>
          <a:xfrm>
            <a:off x="5005388" y="3178175"/>
            <a:ext cx="172720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比特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符号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5787" name="矩形 11"/>
          <p:cNvSpPr/>
          <p:nvPr/>
        </p:nvSpPr>
        <p:spPr>
          <a:xfrm>
            <a:off x="3184525" y="3948113"/>
            <a:ext cx="1725613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比特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符号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5788" name="矩形 12"/>
          <p:cNvSpPr/>
          <p:nvPr/>
        </p:nvSpPr>
        <p:spPr>
          <a:xfrm>
            <a:off x="3184525" y="5122863"/>
            <a:ext cx="172561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比特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符号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5789" name="Object 4"/>
          <p:cNvGraphicFramePr>
            <a:graphicFrameLocks noChangeAspect="1"/>
          </p:cNvGraphicFramePr>
          <p:nvPr/>
        </p:nvGraphicFramePr>
        <p:xfrm>
          <a:off x="5837238" y="4927600"/>
          <a:ext cx="2408237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1" imgW="1002665" imgH="393700" progId="Equation.DSMT4">
                  <p:embed/>
                </p:oleObj>
              </mc:Choice>
              <mc:Fallback>
                <p:oleObj name="" r:id="rId11" imgW="1002665" imgH="3937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37238" y="4927600"/>
                        <a:ext cx="2408237" cy="944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0" name="Object 4"/>
          <p:cNvGraphicFramePr>
            <a:graphicFrameLocks noChangeAspect="1"/>
          </p:cNvGraphicFramePr>
          <p:nvPr/>
        </p:nvGraphicFramePr>
        <p:xfrm>
          <a:off x="5843588" y="5872163"/>
          <a:ext cx="240665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3" imgW="1002665" imgH="203200" progId="Equation.DSMT4">
                  <p:embed/>
                </p:oleObj>
              </mc:Choice>
              <mc:Fallback>
                <p:oleObj name="" r:id="rId13" imgW="1002665" imgH="2032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43588" y="5872163"/>
                        <a:ext cx="2406650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74638" y="192088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2.6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连续信源的熵与互信息</a:t>
            </a:r>
            <a:endParaRPr kumimoji="0" lang="zh-CN" altLang="en-US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1016000"/>
            <a:ext cx="82296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2.6.1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连续信源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的相对熵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2.6.2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连续信源最大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熵定理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2.6.2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连续信源的互信息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77826" name="Rectangle 2"/>
          <p:cNvSpPr>
            <a:spLocks noGrp="1"/>
          </p:cNvSpPr>
          <p:nvPr>
            <p:ph type="title"/>
          </p:nvPr>
        </p:nvSpPr>
        <p:spPr>
          <a:xfrm>
            <a:off x="395288" y="176213"/>
            <a:ext cx="8229600" cy="11398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3600" dirty="0"/>
              <a:t>2.6.1 </a:t>
            </a:r>
            <a:r>
              <a:rPr lang="zh-CN" altLang="en-US" sz="3600" dirty="0">
                <a:latin typeface="Times New Roman" panose="02020603050405020304" pitchFamily="18" charset="0"/>
              </a:rPr>
              <a:t>连续信源</a:t>
            </a:r>
            <a:r>
              <a:rPr lang="zh-CN" altLang="en-US" sz="3600" dirty="0"/>
              <a:t>的相对熵</a:t>
            </a:r>
            <a:endParaRPr lang="en-US" altLang="zh-CN" sz="3600" dirty="0"/>
          </a:p>
        </p:txBody>
      </p:sp>
      <p:graphicFrame>
        <p:nvGraphicFramePr>
          <p:cNvPr id="77827" name="对象 7"/>
          <p:cNvGraphicFramePr>
            <a:graphicFrameLocks noChangeAspect="1"/>
          </p:cNvGraphicFramePr>
          <p:nvPr/>
        </p:nvGraphicFramePr>
        <p:xfrm>
          <a:off x="336550" y="3830638"/>
          <a:ext cx="77120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" imgW="3759200" imgH="431800" progId="Equation.DSMT4">
                  <p:embed/>
                </p:oleObj>
              </mc:Choice>
              <mc:Fallback>
                <p:oleObj name="" r:id="rId1" imgW="3759200" imgH="43180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6550" y="3830638"/>
                        <a:ext cx="7712075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对象 8"/>
          <p:cNvGraphicFramePr>
            <a:graphicFrameLocks noChangeAspect="1"/>
          </p:cNvGraphicFramePr>
          <p:nvPr/>
        </p:nvGraphicFramePr>
        <p:xfrm>
          <a:off x="230188" y="4878388"/>
          <a:ext cx="8883650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3" imgW="4330700" imgH="685800" progId="Equation.DSMT4">
                  <p:embed/>
                </p:oleObj>
              </mc:Choice>
              <mc:Fallback>
                <p:oleObj name="" r:id="rId3" imgW="4330700" imgH="6858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188" y="4878388"/>
                        <a:ext cx="8883650" cy="1427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2"/>
          <p:cNvGraphicFramePr>
            <a:graphicFrameLocks noChangeAspect="1"/>
          </p:cNvGraphicFramePr>
          <p:nvPr/>
        </p:nvGraphicFramePr>
        <p:xfrm>
          <a:off x="382588" y="2079625"/>
          <a:ext cx="7058025" cy="171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5" imgW="3441700" imgH="825500" progId="Equation.DSMT4">
                  <p:embed/>
                </p:oleObj>
              </mc:Choice>
              <mc:Fallback>
                <p:oleObj name="" r:id="rId5" imgW="3441700" imgH="825500" progId="Equation.DSMT4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2588" y="2079625"/>
                        <a:ext cx="7058025" cy="171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30" name="组合 1"/>
          <p:cNvGrpSpPr/>
          <p:nvPr/>
        </p:nvGrpSpPr>
        <p:grpSpPr>
          <a:xfrm>
            <a:off x="454025" y="822325"/>
            <a:ext cx="7742238" cy="1154113"/>
            <a:chOff x="307975" y="266700"/>
            <a:chExt cx="7742238" cy="1154113"/>
          </a:xfrm>
        </p:grpSpPr>
        <p:grpSp>
          <p:nvGrpSpPr>
            <p:cNvPr id="77831" name="Group 3"/>
            <p:cNvGrpSpPr/>
            <p:nvPr/>
          </p:nvGrpSpPr>
          <p:grpSpPr>
            <a:xfrm>
              <a:off x="381000" y="914400"/>
              <a:ext cx="7559675" cy="144463"/>
              <a:chOff x="0" y="0"/>
              <a:chExt cx="4762" cy="91"/>
            </a:xfrm>
          </p:grpSpPr>
          <p:sp>
            <p:nvSpPr>
              <p:cNvPr id="77832" name="Line 8"/>
              <p:cNvSpPr/>
              <p:nvPr/>
            </p:nvSpPr>
            <p:spPr>
              <a:xfrm>
                <a:off x="0" y="90"/>
                <a:ext cx="476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3" name="Line 9"/>
              <p:cNvSpPr/>
              <p:nvPr/>
            </p:nvSpPr>
            <p:spPr>
              <a:xfrm>
                <a:off x="0" y="0"/>
                <a:ext cx="0" cy="91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7834" name="Line 10"/>
              <p:cNvSpPr/>
              <p:nvPr/>
            </p:nvSpPr>
            <p:spPr>
              <a:xfrm>
                <a:off x="4762" y="0"/>
                <a:ext cx="0" cy="91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77835" name="Object 7"/>
            <p:cNvGraphicFramePr>
              <a:graphicFrameLocks noChangeAspect="1"/>
            </p:cNvGraphicFramePr>
            <p:nvPr/>
          </p:nvGraphicFramePr>
          <p:xfrm>
            <a:off x="307975" y="1201738"/>
            <a:ext cx="180975" cy="200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" r:id="rId7" imgW="127000" imgH="139700" progId="Equation.DSMT4">
                    <p:embed/>
                  </p:oleObj>
                </mc:Choice>
                <mc:Fallback>
                  <p:oleObj name="" r:id="rId7" imgW="127000" imgH="139700" progId="Equation.DSMT4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07975" y="1201738"/>
                          <a:ext cx="180975" cy="2000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6" name="Object 8"/>
            <p:cNvGraphicFramePr>
              <a:graphicFrameLocks noChangeAspect="1"/>
            </p:cNvGraphicFramePr>
            <p:nvPr/>
          </p:nvGraphicFramePr>
          <p:xfrm>
            <a:off x="1604963" y="1130300"/>
            <a:ext cx="635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9" imgW="444500" imgH="177800" progId="Equation.DSMT4">
                    <p:embed/>
                  </p:oleObj>
                </mc:Choice>
                <mc:Fallback>
                  <p:oleObj name="" r:id="rId9" imgW="444500" imgH="177800" progId="Equation.DSMT4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04963" y="1130300"/>
                          <a:ext cx="635000" cy="2540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7" name="Object 9"/>
            <p:cNvGraphicFramePr>
              <a:graphicFrameLocks noChangeAspect="1"/>
            </p:cNvGraphicFramePr>
            <p:nvPr/>
          </p:nvGraphicFramePr>
          <p:xfrm>
            <a:off x="812800" y="1130300"/>
            <a:ext cx="5080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11" imgW="355600" imgH="177800" progId="Equation.DSMT4">
                    <p:embed/>
                  </p:oleObj>
                </mc:Choice>
                <mc:Fallback>
                  <p:oleObj name="" r:id="rId11" imgW="355600" imgH="177800" progId="Equation.DSMT4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12800" y="1130300"/>
                          <a:ext cx="508000" cy="2540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8" name="Object 10"/>
            <p:cNvGraphicFramePr>
              <a:graphicFrameLocks noChangeAspect="1"/>
            </p:cNvGraphicFramePr>
            <p:nvPr/>
          </p:nvGraphicFramePr>
          <p:xfrm>
            <a:off x="4656138" y="1130300"/>
            <a:ext cx="579437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13" imgW="406400" imgH="177800" progId="Equation.DSMT4">
                    <p:embed/>
                  </p:oleObj>
                </mc:Choice>
                <mc:Fallback>
                  <p:oleObj name="" r:id="rId13" imgW="406400" imgH="177800" progId="Equation.DSMT4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656138" y="1130300"/>
                          <a:ext cx="579437" cy="2540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9" name="Object 11"/>
            <p:cNvGraphicFramePr>
              <a:graphicFrameLocks noChangeAspect="1"/>
            </p:cNvGraphicFramePr>
            <p:nvPr/>
          </p:nvGraphicFramePr>
          <p:xfrm>
            <a:off x="3359150" y="1130300"/>
            <a:ext cx="996950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" r:id="rId15" imgW="698500" imgH="203200" progId="Equation.DSMT4">
                    <p:embed/>
                  </p:oleObj>
                </mc:Choice>
                <mc:Fallback>
                  <p:oleObj name="" r:id="rId15" imgW="698500" imgH="203200" progId="Equation.DSMT4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359150" y="1130300"/>
                          <a:ext cx="996950" cy="2905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0" name="Object 12"/>
            <p:cNvGraphicFramePr>
              <a:graphicFrameLocks noChangeAspect="1"/>
            </p:cNvGraphicFramePr>
            <p:nvPr/>
          </p:nvGraphicFramePr>
          <p:xfrm>
            <a:off x="7869238" y="1130300"/>
            <a:ext cx="180975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17" imgW="127000" imgH="177800" progId="Equation.DSMT4">
                    <p:embed/>
                  </p:oleObj>
                </mc:Choice>
                <mc:Fallback>
                  <p:oleObj name="" r:id="rId17" imgW="127000" imgH="177800" progId="Equation.DSMT4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869238" y="1130300"/>
                          <a:ext cx="180975" cy="2540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7841" name="Group 13"/>
            <p:cNvGrpSpPr/>
            <p:nvPr/>
          </p:nvGrpSpPr>
          <p:grpSpPr>
            <a:xfrm>
              <a:off x="381000" y="338138"/>
              <a:ext cx="719138" cy="720725"/>
              <a:chOff x="0" y="0"/>
              <a:chExt cx="453" cy="454"/>
            </a:xfrm>
          </p:grpSpPr>
          <p:sp>
            <p:nvSpPr>
              <p:cNvPr id="77842" name="Line 18"/>
              <p:cNvSpPr/>
              <p:nvPr/>
            </p:nvSpPr>
            <p:spPr>
              <a:xfrm>
                <a:off x="453" y="363"/>
                <a:ext cx="0" cy="91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77843" name="Object 15"/>
              <p:cNvGraphicFramePr>
                <a:graphicFrameLocks noChangeAspect="1"/>
              </p:cNvGraphicFramePr>
              <p:nvPr/>
            </p:nvGraphicFramePr>
            <p:xfrm>
              <a:off x="181" y="0"/>
              <a:ext cx="160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1" name="" r:id="rId19" imgW="177800" imgH="228600" progId="Equation.DSMT4">
                      <p:embed/>
                    </p:oleObj>
                  </mc:Choice>
                  <mc:Fallback>
                    <p:oleObj name="" r:id="rId19" imgW="177800" imgH="228600" progId="Equation.DSMT4">
                      <p:embed/>
                      <p:pic>
                        <p:nvPicPr>
                          <p:cNvPr id="0" name="图片 3220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81" y="0"/>
                            <a:ext cx="160" cy="20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7844" name="AutoShape 20"/>
              <p:cNvSpPr/>
              <p:nvPr/>
            </p:nvSpPr>
            <p:spPr>
              <a:xfrm rot="5400000">
                <a:off x="158" y="18"/>
                <a:ext cx="136" cy="453"/>
              </a:xfrm>
              <a:prstGeom prst="leftBrace">
                <a:avLst>
                  <a:gd name="adj1" fmla="val 27726"/>
                  <a:gd name="adj2" fmla="val 50000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77845" name="Group 17"/>
            <p:cNvGrpSpPr/>
            <p:nvPr/>
          </p:nvGrpSpPr>
          <p:grpSpPr>
            <a:xfrm>
              <a:off x="1100138" y="338138"/>
              <a:ext cx="720725" cy="720725"/>
              <a:chOff x="0" y="0"/>
              <a:chExt cx="454" cy="454"/>
            </a:xfrm>
          </p:grpSpPr>
          <p:sp>
            <p:nvSpPr>
              <p:cNvPr id="77846" name="Line 22"/>
              <p:cNvSpPr/>
              <p:nvPr/>
            </p:nvSpPr>
            <p:spPr>
              <a:xfrm>
                <a:off x="454" y="363"/>
                <a:ext cx="0" cy="91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77847" name="Object 19"/>
              <p:cNvGraphicFramePr>
                <a:graphicFrameLocks noChangeAspect="1"/>
              </p:cNvGraphicFramePr>
              <p:nvPr/>
            </p:nvGraphicFramePr>
            <p:xfrm>
              <a:off x="177" y="0"/>
              <a:ext cx="171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6" name="" r:id="rId21" imgW="191135" imgH="229235" progId="Equation.DSMT4">
                      <p:embed/>
                    </p:oleObj>
                  </mc:Choice>
                  <mc:Fallback>
                    <p:oleObj name="" r:id="rId21" imgW="191135" imgH="229235" progId="Equation.DSMT4">
                      <p:embed/>
                      <p:pic>
                        <p:nvPicPr>
                          <p:cNvPr id="0" name="图片 3215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77" y="0"/>
                            <a:ext cx="171" cy="20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7848" name="AutoShape 24"/>
              <p:cNvSpPr/>
              <p:nvPr/>
            </p:nvSpPr>
            <p:spPr>
              <a:xfrm rot="5400000">
                <a:off x="158" y="18"/>
                <a:ext cx="136" cy="453"/>
              </a:xfrm>
              <a:prstGeom prst="leftBrace">
                <a:avLst>
                  <a:gd name="adj1" fmla="val 27726"/>
                  <a:gd name="adj2" fmla="val 50000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77849" name="Group 21"/>
            <p:cNvGrpSpPr/>
            <p:nvPr/>
          </p:nvGrpSpPr>
          <p:grpSpPr>
            <a:xfrm>
              <a:off x="4124325" y="266700"/>
              <a:ext cx="774700" cy="792163"/>
              <a:chOff x="0" y="0"/>
              <a:chExt cx="488" cy="499"/>
            </a:xfrm>
          </p:grpSpPr>
          <p:sp>
            <p:nvSpPr>
              <p:cNvPr id="77850" name="Line 26"/>
              <p:cNvSpPr/>
              <p:nvPr/>
            </p:nvSpPr>
            <p:spPr>
              <a:xfrm>
                <a:off x="0" y="408"/>
                <a:ext cx="0" cy="91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77851" name="Group 23"/>
              <p:cNvGrpSpPr/>
              <p:nvPr/>
            </p:nvGrpSpPr>
            <p:grpSpPr>
              <a:xfrm>
                <a:off x="0" y="0"/>
                <a:ext cx="488" cy="499"/>
                <a:chOff x="0" y="0"/>
                <a:chExt cx="488" cy="499"/>
              </a:xfrm>
            </p:grpSpPr>
            <p:sp>
              <p:nvSpPr>
                <p:cNvPr id="77852" name="Line 28"/>
                <p:cNvSpPr/>
                <p:nvPr/>
              </p:nvSpPr>
              <p:spPr>
                <a:xfrm>
                  <a:off x="454" y="408"/>
                  <a:ext cx="0" cy="91"/>
                </a:xfrm>
                <a:prstGeom prst="line">
                  <a:avLst/>
                </a:prstGeom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aphicFrame>
              <p:nvGraphicFramePr>
                <p:cNvPr id="77853" name="Object 25"/>
                <p:cNvGraphicFramePr>
                  <a:graphicFrameLocks noChangeAspect="1"/>
                </p:cNvGraphicFramePr>
                <p:nvPr/>
              </p:nvGraphicFramePr>
              <p:xfrm>
                <a:off x="328" y="0"/>
                <a:ext cx="160" cy="20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24" name="" r:id="rId23" imgW="177800" imgH="228600" progId="Equation.DSMT4">
                        <p:embed/>
                      </p:oleObj>
                    </mc:Choice>
                    <mc:Fallback>
                      <p:oleObj name="" r:id="rId23" imgW="177800" imgH="228600" progId="Equation.DSMT4">
                        <p:embed/>
                        <p:pic>
                          <p:nvPicPr>
                            <p:cNvPr id="0" name="图片 3223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8" y="0"/>
                              <a:ext cx="160" cy="20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7854" name="AutoShape 30"/>
                <p:cNvSpPr/>
                <p:nvPr/>
              </p:nvSpPr>
              <p:spPr>
                <a:xfrm rot="5400000">
                  <a:off x="45" y="-4"/>
                  <a:ext cx="363" cy="453"/>
                </a:xfrm>
                <a:prstGeom prst="leftBrace">
                  <a:avLst>
                    <a:gd name="adj1" fmla="val 10387"/>
                    <a:gd name="adj2" fmla="val 50000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Tx/>
                  </a:pPr>
                  <a:endParaRPr lang="zh-CN" altLang="en-US" sz="2800" b="1" dirty="0"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77855" name="Group 27"/>
            <p:cNvGrpSpPr/>
            <p:nvPr/>
          </p:nvGrpSpPr>
          <p:grpSpPr>
            <a:xfrm>
              <a:off x="7221538" y="409575"/>
              <a:ext cx="719137" cy="649288"/>
              <a:chOff x="0" y="0"/>
              <a:chExt cx="453" cy="409"/>
            </a:xfrm>
          </p:grpSpPr>
          <p:sp>
            <p:nvSpPr>
              <p:cNvPr id="77856" name="Line 32"/>
              <p:cNvSpPr/>
              <p:nvPr/>
            </p:nvSpPr>
            <p:spPr>
              <a:xfrm>
                <a:off x="0" y="318"/>
                <a:ext cx="0" cy="91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77857" name="Object 29"/>
              <p:cNvGraphicFramePr>
                <a:graphicFrameLocks noChangeAspect="1"/>
              </p:cNvGraphicFramePr>
              <p:nvPr/>
            </p:nvGraphicFramePr>
            <p:xfrm>
              <a:off x="169" y="0"/>
              <a:ext cx="183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5" name="" r:id="rId25" imgW="203200" imgH="228600" progId="Equation.DSMT4">
                      <p:embed/>
                    </p:oleObj>
                  </mc:Choice>
                  <mc:Fallback>
                    <p:oleObj name="" r:id="rId25" imgW="203200" imgH="228600" progId="Equation.DSMT4">
                      <p:embed/>
                      <p:pic>
                        <p:nvPicPr>
                          <p:cNvPr id="0" name="图片 3224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69" y="0"/>
                            <a:ext cx="183" cy="20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7858" name="AutoShape 34"/>
              <p:cNvSpPr/>
              <p:nvPr/>
            </p:nvSpPr>
            <p:spPr>
              <a:xfrm rot="5400000">
                <a:off x="158" y="19"/>
                <a:ext cx="136" cy="453"/>
              </a:xfrm>
              <a:prstGeom prst="leftBrace">
                <a:avLst>
                  <a:gd name="adj1" fmla="val 27726"/>
                  <a:gd name="adj2" fmla="val 50000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Tx/>
                </a:pPr>
                <a:endParaRPr lang="zh-CN" altLang="en-US" sz="2800" b="1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77859" name="Line 35"/>
            <p:cNvSpPr/>
            <p:nvPr/>
          </p:nvSpPr>
          <p:spPr>
            <a:xfrm>
              <a:off x="5708650" y="482600"/>
              <a:ext cx="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7860" name="Group 32"/>
            <p:cNvGrpSpPr/>
            <p:nvPr/>
          </p:nvGrpSpPr>
          <p:grpSpPr>
            <a:xfrm>
              <a:off x="4411663" y="698500"/>
              <a:ext cx="241300" cy="360363"/>
              <a:chOff x="0" y="0"/>
              <a:chExt cx="152" cy="227"/>
            </a:xfrm>
          </p:grpSpPr>
          <p:graphicFrame>
            <p:nvGraphicFramePr>
              <p:cNvPr id="77861" name="Object 33"/>
              <p:cNvGraphicFramePr>
                <a:graphicFrameLocks noChangeAspect="1"/>
              </p:cNvGraphicFramePr>
              <p:nvPr/>
            </p:nvGraphicFramePr>
            <p:xfrm>
              <a:off x="6" y="0"/>
              <a:ext cx="14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4" name="" r:id="rId27" imgW="153035" imgH="229235" progId="Equation.DSMT4">
                      <p:embed/>
                    </p:oleObj>
                  </mc:Choice>
                  <mc:Fallback>
                    <p:oleObj name="" r:id="rId27" imgW="153035" imgH="229235" progId="Equation.DSMT4">
                      <p:embed/>
                      <p:pic>
                        <p:nvPicPr>
                          <p:cNvPr id="0" name="图片 3213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6" y="0"/>
                            <a:ext cx="146" cy="2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7862" name="Line 38"/>
              <p:cNvSpPr/>
              <p:nvPr/>
            </p:nvSpPr>
            <p:spPr>
              <a:xfrm>
                <a:off x="0" y="136"/>
                <a:ext cx="0" cy="91"/>
              </a:xfrm>
              <a:prstGeom prst="line">
                <a:avLst/>
              </a:prstGeom>
              <a:ln w="3810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78850" name="Rectangle 2"/>
          <p:cNvSpPr>
            <a:spLocks noGrp="1"/>
          </p:cNvSpPr>
          <p:nvPr>
            <p:ph type="title"/>
          </p:nvPr>
        </p:nvSpPr>
        <p:spPr>
          <a:xfrm>
            <a:off x="395288" y="252413"/>
            <a:ext cx="8229600" cy="11398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3600" dirty="0"/>
              <a:t>2.6.1 </a:t>
            </a:r>
            <a:r>
              <a:rPr lang="zh-CN" altLang="en-US" sz="3600" dirty="0">
                <a:latin typeface="Times New Roman" panose="02020603050405020304" pitchFamily="18" charset="0"/>
              </a:rPr>
              <a:t>连续信源</a:t>
            </a:r>
            <a:r>
              <a:rPr lang="zh-CN" altLang="en-US" sz="3600" dirty="0"/>
              <a:t>的相对熵</a:t>
            </a:r>
            <a:endParaRPr lang="en-US" altLang="zh-CN" sz="3600" dirty="0"/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1811338" y="963613"/>
          <a:ext cx="56086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1" imgW="2336800" imgH="330200" progId="Equation.DSMT4">
                  <p:embed/>
                </p:oleObj>
              </mc:Choice>
              <mc:Fallback>
                <p:oleObj name="" r:id="rId1" imgW="2336800" imgH="330200" progId="Equation.DSMT4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11338" y="963613"/>
                        <a:ext cx="5608637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63563" y="1057275"/>
            <a:ext cx="1420813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微分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熵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3" name="矩形 4"/>
          <p:cNvSpPr/>
          <p:nvPr/>
        </p:nvSpPr>
        <p:spPr>
          <a:xfrm>
            <a:off x="563563" y="1820863"/>
            <a:ext cx="6354762" cy="438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不具备非负性，可以是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负值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85763" y="2306638"/>
            <a:ext cx="37338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【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2-26</a:t>
            </a:r>
            <a:r>
              <a:rPr kumimoji="0" lang="en-US" altLang="zh-CN" sz="3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】</a:t>
            </a:r>
            <a:endParaRPr kumimoji="0" lang="en-US" altLang="zh-CN" sz="3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78855" name="Object 3"/>
          <p:cNvGraphicFramePr>
            <a:graphicFrameLocks noChangeAspect="1"/>
          </p:cNvGraphicFramePr>
          <p:nvPr/>
        </p:nvGraphicFramePr>
        <p:xfrm>
          <a:off x="-117475" y="5289550"/>
          <a:ext cx="810736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3" imgW="3378200" imgH="393700" progId="Equation.DSMT4">
                  <p:embed/>
                </p:oleObj>
              </mc:Choice>
              <mc:Fallback>
                <p:oleObj name="" r:id="rId3" imgW="3378200" imgH="393700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17475" y="5289550"/>
                        <a:ext cx="8107363" cy="944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6" name="矩形 4"/>
          <p:cNvSpPr/>
          <p:nvPr/>
        </p:nvSpPr>
        <p:spPr>
          <a:xfrm>
            <a:off x="712788" y="4851400"/>
            <a:ext cx="3097212" cy="412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原始概率分布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8857" name="矩形 4"/>
          <p:cNvSpPr/>
          <p:nvPr/>
        </p:nvSpPr>
        <p:spPr>
          <a:xfrm>
            <a:off x="4338638" y="4821238"/>
            <a:ext cx="4835525" cy="412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信号放大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倍后的概率分布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8858" name="矩形 12"/>
          <p:cNvSpPr/>
          <p:nvPr/>
        </p:nvSpPr>
        <p:spPr>
          <a:xfrm>
            <a:off x="8096250" y="5470525"/>
            <a:ext cx="906463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比特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8859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88" y="2886075"/>
            <a:ext cx="6940550" cy="1879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3"/>
          <p:cNvSpPr>
            <a:spLocks noGrp="1"/>
          </p:cNvSpPr>
          <p:nvPr>
            <p:ph idx="4294967295"/>
          </p:nvPr>
        </p:nvSpPr>
        <p:spPr>
          <a:xfrm>
            <a:off x="685800" y="1312863"/>
            <a:ext cx="7924800" cy="990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zh-TW" altLang="zh-CN" sz="2800" dirty="0"/>
              <a:t>设连续随机变量服从均匀分布，即概率密度函数</a:t>
            </a:r>
            <a:endParaRPr lang="zh-TW" altLang="zh-CN" sz="2800" dirty="0"/>
          </a:p>
          <a:p>
            <a:pPr eaLnBrk="1" hangingPunct="1">
              <a:buFontTx/>
              <a:buNone/>
            </a:pPr>
            <a:r>
              <a:rPr lang="zh-TW" altLang="zh-CN" sz="2800" dirty="0"/>
              <a:t>为：</a:t>
            </a:r>
            <a:endParaRPr lang="zh-TW" altLang="zh-CN" sz="2800" dirty="0"/>
          </a:p>
        </p:txBody>
      </p:sp>
      <p:graphicFrame>
        <p:nvGraphicFramePr>
          <p:cNvPr id="79874" name="Object 4"/>
          <p:cNvGraphicFramePr>
            <a:graphicFrameLocks noChangeAspect="1"/>
          </p:cNvGraphicFramePr>
          <p:nvPr/>
        </p:nvGraphicFramePr>
        <p:xfrm>
          <a:off x="1754188" y="2120900"/>
          <a:ext cx="47244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1" imgW="1968500" imgH="457200" progId="Equation.DSMT4">
                  <p:embed/>
                </p:oleObj>
              </mc:Choice>
              <mc:Fallback>
                <p:oleObj name="" r:id="rId1" imgW="1968500" imgH="457200" progId="Equation.DSMT4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4188" y="2120900"/>
                        <a:ext cx="4724400" cy="1096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1023938" y="3273425"/>
            <a:ext cx="4608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由定义式， 有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79876" name="Object 6"/>
          <p:cNvGraphicFramePr>
            <a:graphicFrameLocks noChangeAspect="1"/>
          </p:cNvGraphicFramePr>
          <p:nvPr/>
        </p:nvGraphicFramePr>
        <p:xfrm>
          <a:off x="1114425" y="3863975"/>
          <a:ext cx="64611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3" imgW="2692400" imgH="406400" progId="Equation.DSMT4">
                  <p:embed/>
                </p:oleObj>
              </mc:Choice>
              <mc:Fallback>
                <p:oleObj name="" r:id="rId3" imgW="2692400" imgH="406400" progId="Equation.DSMT4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4425" y="3863975"/>
                        <a:ext cx="6461125" cy="97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</a:fld>
            <a:endParaRPr lang="en-US" altLang="zh-CN" sz="1200" dirty="0">
              <a:latin typeface="Garamond" panose="02020404030301010803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395288" y="2524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2.6.1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连续信源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的相对熵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9879" name="Object 8"/>
          <p:cNvGraphicFramePr>
            <a:graphicFrameLocks noChangeAspect="1"/>
          </p:cNvGraphicFramePr>
          <p:nvPr/>
        </p:nvGraphicFramePr>
        <p:xfrm>
          <a:off x="1579563" y="5180013"/>
          <a:ext cx="13398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5" imgW="558800" imgH="177800" progId="Equation.DSMT4">
                  <p:embed/>
                </p:oleObj>
              </mc:Choice>
              <mc:Fallback>
                <p:oleObj name="" r:id="rId5" imgW="558800" imgH="1778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9563" y="5180013"/>
                        <a:ext cx="133985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9"/>
          <p:cNvGraphicFramePr>
            <a:graphicFrameLocks noChangeAspect="1"/>
          </p:cNvGraphicFramePr>
          <p:nvPr/>
        </p:nvGraphicFramePr>
        <p:xfrm>
          <a:off x="4124325" y="5103813"/>
          <a:ext cx="17081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7" imgW="711835" imgH="228600" progId="Equation.DSMT4">
                  <p:embed/>
                </p:oleObj>
              </mc:Choice>
              <mc:Fallback>
                <p:oleObj name="" r:id="rId7" imgW="711835" imgH="228600" progId="Equation.DSMT4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24325" y="5103813"/>
                        <a:ext cx="1708150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23938" y="5124450"/>
            <a:ext cx="309086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当                时，</a:t>
            </a:r>
            <a:endParaRPr kumimoji="0" lang="zh-TW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graphicFrame>
        <p:nvGraphicFramePr>
          <p:cNvPr id="80898" name="Object 4"/>
          <p:cNvGraphicFramePr>
            <a:graphicFrameLocks noChangeAspect="1"/>
          </p:cNvGraphicFramePr>
          <p:nvPr/>
        </p:nvGraphicFramePr>
        <p:xfrm>
          <a:off x="1727200" y="1620838"/>
          <a:ext cx="7038975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1" imgW="2997200" imgH="1270000" progId="Equation.DSMT4">
                  <p:embed/>
                </p:oleObj>
              </mc:Choice>
              <mc:Fallback>
                <p:oleObj name="" r:id="rId1" imgW="2997200" imgH="1270000" progId="Equation.DSMT4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7200" y="1620838"/>
                        <a:ext cx="7038975" cy="298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288" y="2524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2.6.1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连续信源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的相对熵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2725" y="1787525"/>
            <a:ext cx="126682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相对熵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8438" y="2559050"/>
            <a:ext cx="1989138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联合相对熵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90500" y="3382963"/>
            <a:ext cx="19875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条件相对熵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81922" name="Rectangle 2"/>
          <p:cNvSpPr>
            <a:spLocks noGrp="1"/>
          </p:cNvSpPr>
          <p:nvPr>
            <p:ph type="title"/>
          </p:nvPr>
        </p:nvSpPr>
        <p:spPr>
          <a:xfrm>
            <a:off x="334963" y="269875"/>
            <a:ext cx="8229600" cy="11398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</a:rPr>
              <a:t>2.6.2 </a:t>
            </a:r>
            <a:r>
              <a:rPr lang="zh-CN" altLang="en-US" sz="3600" dirty="0">
                <a:latin typeface="Times New Roman" panose="02020603050405020304" pitchFamily="18" charset="0"/>
              </a:rPr>
              <a:t>连续信源最大</a:t>
            </a:r>
            <a:r>
              <a:rPr lang="zh-CN" altLang="en-US" sz="3600" dirty="0"/>
              <a:t>熵定理</a:t>
            </a:r>
            <a:br>
              <a:rPr lang="en-US" altLang="zh-CN" sz="3600" dirty="0"/>
            </a:b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81923" name="Rectangle 6"/>
          <p:cNvSpPr/>
          <p:nvPr/>
        </p:nvSpPr>
        <p:spPr>
          <a:xfrm>
            <a:off x="258763" y="3717925"/>
            <a:ext cx="8839200" cy="954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>
              <a:spcBef>
                <a:spcPct val="20000"/>
              </a:spcBef>
              <a:buClrTx/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限平均功率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最大熵定理：对于平均功率受限的连续随机变量，当它服从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高斯分布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时，具有最大熵。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1924" name="Rectangle 8"/>
          <p:cNvSpPr/>
          <p:nvPr/>
        </p:nvSpPr>
        <p:spPr>
          <a:xfrm>
            <a:off x="334963" y="1889125"/>
            <a:ext cx="8458200" cy="9540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>
              <a:buClrTx/>
              <a:buSzPct val="7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限峰功率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最大熵定理：对于定义域有限的随机变量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，当它是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均匀分布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时，具有最大熵。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graphicFrame>
        <p:nvGraphicFramePr>
          <p:cNvPr id="82946" name="Object 4"/>
          <p:cNvGraphicFramePr>
            <a:graphicFrameLocks noChangeAspect="1"/>
          </p:cNvGraphicFramePr>
          <p:nvPr/>
        </p:nvGraphicFramePr>
        <p:xfrm>
          <a:off x="2247900" y="2303463"/>
          <a:ext cx="313055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1" imgW="1333500" imgH="685800" progId="Equation.DSMT4">
                  <p:embed/>
                </p:oleObj>
              </mc:Choice>
              <mc:Fallback>
                <p:oleObj name="" r:id="rId1" imgW="1333500" imgH="68580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47900" y="2303463"/>
                        <a:ext cx="3130550" cy="161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95288" y="2524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 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2.6.3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连续信源的互信息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6900" y="1573213"/>
            <a:ext cx="1266825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互信息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398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2.7 </a:t>
            </a:r>
            <a:r>
              <a:rPr lang="zh-CN" altLang="zh-CN" sz="3600" dirty="0">
                <a:latin typeface="Times New Roman" panose="02020603050405020304" pitchFamily="18" charset="0"/>
              </a:rPr>
              <a:t>熵计算及熵应用</a:t>
            </a:r>
            <a:br>
              <a:rPr lang="zh-CN" altLang="zh-CN" sz="3600" dirty="0"/>
            </a:br>
            <a:endParaRPr lang="zh-CN" altLang="en-US" sz="3600" dirty="0"/>
          </a:p>
        </p:txBody>
      </p:sp>
      <p:sp>
        <p:nvSpPr>
          <p:cNvPr id="8397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grpSp>
        <p:nvGrpSpPr>
          <p:cNvPr id="83971" name="组合 1"/>
          <p:cNvGrpSpPr/>
          <p:nvPr/>
        </p:nvGrpSpPr>
        <p:grpSpPr>
          <a:xfrm>
            <a:off x="514350" y="1171575"/>
            <a:ext cx="7286625" cy="2274888"/>
            <a:chOff x="165" y="1639"/>
            <a:chExt cx="11474" cy="3581"/>
          </a:xfrm>
        </p:grpSpPr>
        <p:sp>
          <p:nvSpPr>
            <p:cNvPr id="83972" name="Rectangle 5"/>
            <p:cNvSpPr/>
            <p:nvPr/>
          </p:nvSpPr>
          <p:spPr>
            <a:xfrm>
              <a:off x="165" y="1639"/>
              <a:ext cx="11474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indent="304800" eaLnBrk="0" hangingPunct="0"/>
              <a:r>
                <a:rPr lang="zh-CN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【例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2-28】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符号集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={0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，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1}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，概率空间为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3973" name="对象 8"/>
            <p:cNvGraphicFramePr>
              <a:graphicFrameLocks noChangeAspect="1"/>
            </p:cNvGraphicFramePr>
            <p:nvPr/>
          </p:nvGraphicFramePr>
          <p:xfrm>
            <a:off x="1627" y="2727"/>
            <a:ext cx="3420" cy="1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" name="" r:id="rId1" imgW="939800" imgH="457200" progId="Equation.DSMT4">
                    <p:embed/>
                  </p:oleObj>
                </mc:Choice>
                <mc:Fallback>
                  <p:oleObj name="" r:id="rId1" imgW="939800" imgH="457200" progId="Equation.DSMT4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27" y="2727"/>
                          <a:ext cx="3420" cy="16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4" name="Rectangle 6"/>
            <p:cNvSpPr/>
            <p:nvPr/>
          </p:nvSpPr>
          <p:spPr>
            <a:xfrm>
              <a:off x="482" y="4396"/>
              <a:ext cx="9919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indent="304800" eaLnBrk="0" hangingPunct="0"/>
              <a:r>
                <a:rPr lang="zh-CN" altLang="en-US" sz="28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给出信源熵及图示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Matlab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程序实现。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3975" name="矩形 3"/>
          <p:cNvSpPr/>
          <p:nvPr/>
        </p:nvSpPr>
        <p:spPr>
          <a:xfrm>
            <a:off x="3884613" y="2068513"/>
            <a:ext cx="137477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q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=1)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84994" name="文本框 99"/>
          <p:cNvSpPr txBox="1"/>
          <p:nvPr/>
        </p:nvSpPr>
        <p:spPr>
          <a:xfrm>
            <a:off x="457200" y="1138238"/>
            <a:ext cx="8077200" cy="1384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【例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2-29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】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绘制三元信源的熵，当</a:t>
            </a:r>
            <a:r>
              <a:rPr lang="en-US" altLang="zh-CN" sz="28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从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到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之间变化时的三元信源的信息熵曲线，其中三元信源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4995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508125" y="2522538"/>
            <a:ext cx="6126163" cy="100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4996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398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2.7 </a:t>
            </a:r>
            <a:r>
              <a:rPr lang="zh-CN" altLang="zh-CN" sz="3600" dirty="0">
                <a:latin typeface="Times New Roman" panose="02020603050405020304" pitchFamily="18" charset="0"/>
              </a:rPr>
              <a:t>熵计算及熵应用</a:t>
            </a:r>
            <a:br>
              <a:rPr lang="zh-CN" altLang="zh-CN" sz="3600" dirty="0"/>
            </a:br>
            <a:endParaRPr lang="zh-CN" alt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Times New Roman" panose="02020603050405020304" pitchFamily="18" charset="0"/>
              </a:rPr>
            </a:fld>
            <a:endParaRPr lang="en-US" altLang="zh-CN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6" name="Rectangle 8"/>
          <p:cNvSpPr/>
          <p:nvPr/>
        </p:nvSpPr>
        <p:spPr>
          <a:xfrm>
            <a:off x="3175" y="-206375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67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sz="3600" dirty="0">
                <a:solidFill>
                  <a:srgbClr val="006633"/>
                </a:solidFill>
                <a:latin typeface="Times New Roman" panose="02020603050405020304" pitchFamily="18" charset="0"/>
              </a:rPr>
              <a:t>2.2.3 </a:t>
            </a:r>
            <a:r>
              <a:rPr lang="zh-CN" altLang="en-US" sz="3600" dirty="0">
                <a:solidFill>
                  <a:srgbClr val="006633"/>
                </a:solidFill>
                <a:latin typeface="Times New Roman" panose="02020603050405020304" pitchFamily="18" charset="0"/>
              </a:rPr>
              <a:t>离散有记忆序列信源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268" name="对象 1"/>
          <p:cNvGraphicFramePr>
            <a:graphicFrameLocks noChangeAspect="1"/>
          </p:cNvGraphicFramePr>
          <p:nvPr/>
        </p:nvGraphicFramePr>
        <p:xfrm>
          <a:off x="884238" y="1093788"/>
          <a:ext cx="29924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206500" imgH="203200" progId="Equation.DSMT4">
                  <p:embed/>
                </p:oleObj>
              </mc:Choice>
              <mc:Fallback>
                <p:oleObj name="" r:id="rId1" imgW="1206500" imgH="203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4238" y="1093788"/>
                        <a:ext cx="2992437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800100" y="1808163"/>
          <a:ext cx="81883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3149600" imgH="228600" progId="Equation.DSMT4">
                  <p:embed/>
                </p:oleObj>
              </mc:Choice>
              <mc:Fallback>
                <p:oleObj name="" r:id="rId3" imgW="3149600" imgH="228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0100" y="1808163"/>
                        <a:ext cx="8188325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3"/>
          <p:cNvSpPr>
            <a:spLocks noGrp="1"/>
          </p:cNvSpPr>
          <p:nvPr>
            <p:ph idx="1" hasCustomPrompt="1"/>
          </p:nvPr>
        </p:nvSpPr>
        <p:spPr>
          <a:xfrm>
            <a:off x="687388" y="2555875"/>
            <a:ext cx="7543800" cy="2913063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阶马尔可夫信源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Monotype Sorts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</a:rPr>
              <a:t>当信源的记忆长度为</a:t>
            </a:r>
            <a:r>
              <a:rPr lang="en-US" altLang="en-US" i="1" dirty="0">
                <a:latin typeface="Times New Roman" panose="02020603050405020304" pitchFamily="18" charset="0"/>
              </a:rPr>
              <a:t>m</a:t>
            </a:r>
            <a:r>
              <a:rPr lang="en-US" altLang="en-US" dirty="0">
                <a:latin typeface="Times New Roman" panose="02020603050405020304" pitchFamily="18" charset="0"/>
              </a:rPr>
              <a:t>+1</a:t>
            </a:r>
            <a:r>
              <a:rPr lang="zh-CN" altLang="en-US" dirty="0">
                <a:latin typeface="Times New Roman" panose="02020603050405020304" pitchFamily="18" charset="0"/>
              </a:rPr>
              <a:t>时，该时刻发出的符号仅与前</a:t>
            </a:r>
            <a:r>
              <a:rPr lang="en-US" altLang="en-US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个符号有关联性，而与更前面的符号无关。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 typeface="Monotype Sorts" pitchFamily="2" charset="2"/>
              <a:buChar char="u"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271" name="Object 4"/>
          <p:cNvGraphicFramePr>
            <a:graphicFrameLocks noChangeAspect="1"/>
          </p:cNvGraphicFramePr>
          <p:nvPr/>
        </p:nvGraphicFramePr>
        <p:xfrm>
          <a:off x="687388" y="5086350"/>
          <a:ext cx="72310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781300" imgH="190500" progId="Equation.DSMT4">
                  <p:embed/>
                </p:oleObj>
              </mc:Choice>
              <mc:Fallback>
                <p:oleObj name="" r:id="rId5" imgW="2781300" imgH="1905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7388" y="5086350"/>
                        <a:ext cx="7231062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graphicFrame>
        <p:nvGraphicFramePr>
          <p:cNvPr id="86018" name="对象 2"/>
          <p:cNvGraphicFramePr>
            <a:graphicFrameLocks noChangeAspect="1"/>
          </p:cNvGraphicFramePr>
          <p:nvPr/>
        </p:nvGraphicFramePr>
        <p:xfrm>
          <a:off x="2732088" y="1925638"/>
          <a:ext cx="241300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1" imgW="977900" imgH="457200" progId="Equation.DSMT4">
                  <p:embed/>
                </p:oleObj>
              </mc:Choice>
              <mc:Fallback>
                <p:oleObj name="" r:id="rId1" imgW="977900" imgH="457200" progId="Equation.DSMT4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32088" y="1925638"/>
                        <a:ext cx="2413000" cy="1131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对象 4"/>
          <p:cNvGraphicFramePr>
            <a:graphicFrameLocks noChangeAspect="1"/>
          </p:cNvGraphicFramePr>
          <p:nvPr/>
        </p:nvGraphicFramePr>
        <p:xfrm>
          <a:off x="630238" y="2833688"/>
          <a:ext cx="1589087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3" imgW="533400" imgH="457200" progId="Equation.DSMT4">
                  <p:embed/>
                </p:oleObj>
              </mc:Choice>
              <mc:Fallback>
                <p:oleObj name="" r:id="rId3" imgW="533400" imgH="4572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238" y="2833688"/>
                        <a:ext cx="1589087" cy="1365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0" name="Rectangle 3"/>
          <p:cNvSpPr/>
          <p:nvPr/>
        </p:nvSpPr>
        <p:spPr>
          <a:xfrm>
            <a:off x="117475" y="1127125"/>
            <a:ext cx="8909050" cy="5435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【例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2-30】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绘制平均互信息量，其中二元对称信道的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输入概率空间为                           ，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二元对称信道矩阵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  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，当</a:t>
            </a:r>
            <a:r>
              <a:rPr lang="en-US" altLang="zh-CN" sz="28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w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楷体" panose="02010609060101010101" pitchFamily="49" charset="-122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从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到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之间变化时的平均互信息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曲线。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endParaRPr lang="zh-CN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200000"/>
              </a:lnSpc>
            </a:pP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21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398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2.7 </a:t>
            </a:r>
            <a:r>
              <a:rPr lang="zh-CN" altLang="zh-CN" sz="3600" dirty="0">
                <a:latin typeface="Times New Roman" panose="02020603050405020304" pitchFamily="18" charset="0"/>
              </a:rPr>
              <a:t>熵计算及熵应用</a:t>
            </a:r>
            <a:br>
              <a:rPr lang="zh-CN" altLang="zh-CN" sz="3600" dirty="0"/>
            </a:br>
            <a:endParaRPr lang="zh-CN" altLang="en-US" sz="36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标题 1"/>
          <p:cNvSpPr>
            <a:spLocks noGrp="1"/>
          </p:cNvSpPr>
          <p:nvPr>
            <p:ph type="title"/>
          </p:nvPr>
        </p:nvSpPr>
        <p:spPr>
          <a:xfrm>
            <a:off x="444500" y="474663"/>
            <a:ext cx="7886700" cy="62230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3600" dirty="0">
                <a:latin typeface="宋体" panose="02010600030101010101" pitchFamily="2" charset="-122"/>
              </a:rPr>
              <a:t>习题</a:t>
            </a:r>
            <a:endParaRPr lang="zh-CN" altLang="en-US" sz="3600" dirty="0">
              <a:latin typeface="宋体" panose="02010600030101010101" pitchFamily="2" charset="-122"/>
            </a:endParaRPr>
          </a:p>
        </p:txBody>
      </p:sp>
      <p:sp>
        <p:nvSpPr>
          <p:cNvPr id="87042" name="内容占位符 2"/>
          <p:cNvSpPr>
            <a:spLocks noGrp="1"/>
          </p:cNvSpPr>
          <p:nvPr>
            <p:ph idx="1" hasCustomPrompt="1"/>
          </p:nvPr>
        </p:nvSpPr>
        <p:spPr>
          <a:xfrm>
            <a:off x="444500" y="1265238"/>
            <a:ext cx="7886700" cy="4349750"/>
          </a:xfrm>
          <a:ln/>
        </p:spPr>
        <p:txBody>
          <a:bodyPr vert="horz" wrap="square" lIns="91440" tIns="45720" rIns="91440" bIns="45720" anchor="t" anchorCtr="0"/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2-3,  2-8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2-16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2-24,  2-26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87043" name="对象 3"/>
          <p:cNvGraphicFramePr>
            <a:graphicFrameLocks noChangeAspect="1"/>
          </p:cNvGraphicFramePr>
          <p:nvPr/>
        </p:nvGraphicFramePr>
        <p:xfrm>
          <a:off x="1012825" y="3013075"/>
          <a:ext cx="49069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" imgW="2336800" imgH="203200" progId="Equation.DSMT4">
                  <p:embed/>
                </p:oleObj>
              </mc:Choice>
              <mc:Fallback>
                <p:oleObj name="" r:id="rId1" imgW="2336800" imgH="203200" progId="Equation.DSMT4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2825" y="3013075"/>
                        <a:ext cx="4906963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对象 4"/>
          <p:cNvGraphicFramePr>
            <a:graphicFrameLocks noChangeAspect="1"/>
          </p:cNvGraphicFramePr>
          <p:nvPr/>
        </p:nvGraphicFramePr>
        <p:xfrm>
          <a:off x="998538" y="3573463"/>
          <a:ext cx="80279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3" imgW="3822700" imgH="203200" progId="Equation.DSMT4">
                  <p:embed/>
                </p:oleObj>
              </mc:Choice>
              <mc:Fallback>
                <p:oleObj name="" r:id="rId3" imgW="3822700" imgH="203200" progId="Equation.DSMT4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8538" y="3573463"/>
                        <a:ext cx="8027987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对象 5"/>
          <p:cNvGraphicFramePr>
            <a:graphicFrameLocks noChangeAspect="1"/>
          </p:cNvGraphicFramePr>
          <p:nvPr/>
        </p:nvGraphicFramePr>
        <p:xfrm>
          <a:off x="1012825" y="4102100"/>
          <a:ext cx="34671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5" imgW="1651000" imgH="203200" progId="Equation.DSMT4">
                  <p:embed/>
                </p:oleObj>
              </mc:Choice>
              <mc:Fallback>
                <p:oleObj name="" r:id="rId5" imgW="1651000" imgH="203200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2825" y="4102100"/>
                        <a:ext cx="3467100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7461250" y="6440488"/>
            <a:ext cx="1223963" cy="360362"/>
          </a:xfrm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200" b="1" dirty="0">
                <a:latin typeface="Garamond" panose="02020404030301010803" pitchFamily="18" charset="0"/>
              </a:rPr>
            </a:fld>
            <a:endParaRPr lang="en-US" altLang="zh-CN" sz="1200" b="1" dirty="0">
              <a:latin typeface="Garamond" panose="02020404030301010803" pitchFamily="18" charset="0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528638" y="955675"/>
            <a:ext cx="7543800" cy="4648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连续信源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5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满足限时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(T)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zh-CN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限频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(F)</a:t>
            </a:r>
            <a:r>
              <a:rPr kumimoji="0" lang="zh-CN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连续模拟</a:t>
            </a:r>
            <a:r>
              <a:rPr kumimoji="0" lang="zh-CN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信源可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离散化</a:t>
            </a:r>
            <a:r>
              <a:rPr kumimoji="0" lang="zh-CN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为随机序列信源表示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u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傅立叶级数展开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u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取样函数展开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Monotype Sorts" pitchFamily="2" charset="2"/>
              <a:buChar char="u"/>
              <a:defRPr/>
            </a:pP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K-L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展开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1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sz="3600" dirty="0">
                <a:solidFill>
                  <a:srgbClr val="006633"/>
                </a:solidFill>
                <a:latin typeface="Times New Roman" panose="02020603050405020304" pitchFamily="18" charset="0"/>
              </a:rPr>
              <a:t>2.2.4 </a:t>
            </a:r>
            <a:r>
              <a:rPr lang="zh-CN" altLang="en-US" sz="3600" dirty="0">
                <a:solidFill>
                  <a:srgbClr val="006633"/>
                </a:solidFill>
                <a:latin typeface="Times New Roman" panose="02020603050405020304" pitchFamily="18" charset="0"/>
              </a:rPr>
              <a:t>连续信源</a:t>
            </a:r>
            <a:endParaRPr lang="zh-CN" altLang="en-US" dirty="0"/>
          </a:p>
        </p:txBody>
      </p:sp>
      <p:graphicFrame>
        <p:nvGraphicFramePr>
          <p:cNvPr id="12292" name="Object 5"/>
          <p:cNvGraphicFramePr>
            <a:graphicFrameLocks noChangeAspect="1"/>
          </p:cNvGraphicFramePr>
          <p:nvPr/>
        </p:nvGraphicFramePr>
        <p:xfrm>
          <a:off x="1125538" y="1481138"/>
          <a:ext cx="60928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236470" imgH="469900" progId="Equation.DSMT4">
                  <p:embed/>
                </p:oleObj>
              </mc:Choice>
              <mc:Fallback>
                <p:oleObj name="" r:id="rId1" imgW="2236470" imgH="4699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25538" y="1481138"/>
                        <a:ext cx="6092825" cy="1276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11"/>
          <p:cNvSpPr txBox="1"/>
          <p:nvPr/>
        </p:nvSpPr>
        <p:spPr>
          <a:xfrm>
            <a:off x="5572125" y="2195513"/>
            <a:ext cx="24479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概率密度函数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E1YjY2ZGU3MDI1ZGYyZDJiODhmYTBlOGI1ZTA2ZmMifQ=="/>
</p:tagLst>
</file>

<file path=ppt/theme/theme1.xml><?xml version="1.0" encoding="utf-8"?>
<a:theme xmlns:a="http://schemas.openxmlformats.org/drawingml/2006/main" name="inforc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TW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inforc</Template>
  <TotalTime>0</TotalTime>
  <Words>4941</Words>
  <Application>WPS 演示</Application>
  <PresentationFormat>全屏显示(4:3)</PresentationFormat>
  <Paragraphs>967</Paragraphs>
  <Slides>81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178</vt:i4>
      </vt:variant>
      <vt:variant>
        <vt:lpstr>幻灯片标题</vt:lpstr>
      </vt:variant>
      <vt:variant>
        <vt:i4>81</vt:i4>
      </vt:variant>
    </vt:vector>
  </HeadingPairs>
  <TitlesOfParts>
    <vt:vector size="278" baseType="lpstr">
      <vt:lpstr>Arial</vt:lpstr>
      <vt:lpstr>宋体</vt:lpstr>
      <vt:lpstr>Wingdings</vt:lpstr>
      <vt:lpstr>Garamond</vt:lpstr>
      <vt:lpstr>等线</vt:lpstr>
      <vt:lpstr>华文隶书</vt:lpstr>
      <vt:lpstr>Times New Roman</vt:lpstr>
      <vt:lpstr>Monotype Sorts</vt:lpstr>
      <vt:lpstr>Wingdings</vt:lpstr>
      <vt:lpstr>Arial Unicode MS</vt:lpstr>
      <vt:lpstr>Calibri</vt:lpstr>
      <vt:lpstr>楷体</vt:lpstr>
      <vt:lpstr>黑体</vt:lpstr>
      <vt:lpstr>Symbol</vt:lpstr>
      <vt:lpstr>微软雅黑</vt:lpstr>
      <vt:lpstr>Arial Unicode MS</vt:lpstr>
      <vt:lpstr>Arial</vt:lpstr>
      <vt:lpstr>inforc</vt:lpstr>
      <vt:lpstr>1_Edge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Visio.Drawing.11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Visio.Drawing.11</vt:lpstr>
      <vt:lpstr>Equation.DSMT4</vt:lpstr>
      <vt:lpstr>Visio.Drawing.11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侯晓赟</cp:lastModifiedBy>
  <cp:revision>234</cp:revision>
  <dcterms:created xsi:type="dcterms:W3CDTF">2018-02-27T02:03:43Z</dcterms:created>
  <dcterms:modified xsi:type="dcterms:W3CDTF">2025-09-19T09:52:31Z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948B34DDF1DB4EC99F3249ADA03964A4_12</vt:lpwstr>
  </property>
  <property fmtid="{D5CDD505-2E9C-101B-9397-08002B2CF9AE}" pid="3" name="KSOProductBuildVer">
    <vt:lpwstr>2052-12.1.0.22529</vt:lpwstr>
  </property>
</Properties>
</file>