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41" r:id="rId3"/>
    <p:sldId id="256" r:id="rId4"/>
    <p:sldId id="257" r:id="rId5"/>
    <p:sldId id="347" r:id="rId6"/>
    <p:sldId id="258" r:id="rId7"/>
    <p:sldId id="348" r:id="rId8"/>
    <p:sldId id="266" r:id="rId9"/>
    <p:sldId id="267" r:id="rId10"/>
    <p:sldId id="268" r:id="rId11"/>
    <p:sldId id="269" r:id="rId12"/>
    <p:sldId id="261" r:id="rId13"/>
    <p:sldId id="350" r:id="rId14"/>
    <p:sldId id="349" r:id="rId15"/>
    <p:sldId id="295" r:id="rId16"/>
    <p:sldId id="296" r:id="rId17"/>
    <p:sldId id="351" r:id="rId18"/>
    <p:sldId id="262" r:id="rId19"/>
    <p:sldId id="352" r:id="rId20"/>
    <p:sldId id="353" r:id="rId21"/>
    <p:sldId id="263" r:id="rId22"/>
    <p:sldId id="264" r:id="rId23"/>
    <p:sldId id="270" r:id="rId24"/>
    <p:sldId id="271" r:id="rId25"/>
    <p:sldId id="354" r:id="rId26"/>
    <p:sldId id="355" r:id="rId27"/>
    <p:sldId id="356" r:id="rId28"/>
    <p:sldId id="272" r:id="rId29"/>
    <p:sldId id="368" r:id="rId30"/>
    <p:sldId id="273" r:id="rId31"/>
    <p:sldId id="297" r:id="rId32"/>
    <p:sldId id="298" r:id="rId33"/>
    <p:sldId id="299" r:id="rId34"/>
    <p:sldId id="301" r:id="rId35"/>
    <p:sldId id="302" r:id="rId36"/>
    <p:sldId id="362" r:id="rId37"/>
    <p:sldId id="303" r:id="rId38"/>
    <p:sldId id="304" r:id="rId39"/>
    <p:sldId id="369" r:id="rId40"/>
    <p:sldId id="309" r:id="rId41"/>
    <p:sldId id="310" r:id="rId42"/>
    <p:sldId id="358" r:id="rId43"/>
    <p:sldId id="363" r:id="rId44"/>
    <p:sldId id="364" r:id="rId45"/>
    <p:sldId id="312" r:id="rId46"/>
    <p:sldId id="313" r:id="rId47"/>
    <p:sldId id="316" r:id="rId48"/>
    <p:sldId id="317" r:id="rId49"/>
    <p:sldId id="318" r:id="rId50"/>
    <p:sldId id="360" r:id="rId51"/>
    <p:sldId id="366" r:id="rId52"/>
    <p:sldId id="365" r:id="rId53"/>
    <p:sldId id="322" r:id="rId54"/>
    <p:sldId id="367" r:id="rId55"/>
    <p:sldId id="331" r:id="rId56"/>
    <p:sldId id="332" r:id="rId57"/>
    <p:sldId id="361" r:id="rId58"/>
  </p:sldIdLst>
  <p:sldSz cx="9144000" cy="6858000" type="screen4x3"/>
  <p:notesSz cx="7099300" cy="10234295"/>
  <p:custDataLst>
    <p:tags r:id="rId6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6633"/>
    <a:srgbClr val="ABB1AE"/>
    <a:srgbClr val="FF6600"/>
    <a:srgbClr val="66FFFF"/>
    <a:srgbClr val="FF505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7" autoAdjust="0"/>
    <p:restoredTop sz="94660"/>
  </p:normalViewPr>
  <p:slideViewPr>
    <p:cSldViewPr showGuides="1">
      <p:cViewPr varScale="1">
        <p:scale>
          <a:sx n="63" d="100"/>
          <a:sy n="63" d="100"/>
        </p:scale>
        <p:origin x="15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14"/>
    </p:cViewPr>
  </p:sorterViewPr>
  <p:notesViewPr>
    <p:cSldViewPr>
      <p:cViewPr varScale="1">
        <p:scale>
          <a:sx n="62" d="100"/>
          <a:sy n="62" d="100"/>
        </p:scale>
        <p:origin x="-1974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4" Type="http://schemas.openxmlformats.org/officeDocument/2006/relationships/tags" Target="tags/tag1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4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3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wmf"/></Relationships>
</file>

<file path=ppt/drawings/_rels/vmlDrawing3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wmf"/><Relationship Id="rId8" Type="http://schemas.openxmlformats.org/officeDocument/2006/relationships/image" Target="../media/image101.wmf"/><Relationship Id="rId7" Type="http://schemas.openxmlformats.org/officeDocument/2006/relationships/image" Target="../media/image100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2" Type="http://schemas.openxmlformats.org/officeDocument/2006/relationships/image" Target="../media/image105.wmf"/><Relationship Id="rId11" Type="http://schemas.openxmlformats.org/officeDocument/2006/relationships/image" Target="../media/image104.wmf"/><Relationship Id="rId10" Type="http://schemas.openxmlformats.org/officeDocument/2006/relationships/image" Target="../media/image103.wmf"/><Relationship Id="rId1" Type="http://schemas.openxmlformats.org/officeDocument/2006/relationships/image" Target="../media/image94.wmf"/></Relationships>
</file>

<file path=ppt/drawings/_rels/vmlDrawing3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14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5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D3F276-32AB-46C9-9381-845CD92271E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hangingPunct="1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B1B2497-8708-4B8A-9B74-2CC7E9B15F1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eaLnBrk="0" hangingPunct="0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eaLnBrk="0" hangingPunct="0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1BA03A-EE95-4623-B520-0066CF30A658}" type="datetimeFigureOut">
              <a:rPr lang="zh-CN" altLang="en-US"/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eaLnBrk="0" hangingPunct="0">
              <a:defRPr sz="13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eaLnBrk="0" hangingPunct="0">
              <a:defRPr sz="1300"/>
            </a:lvl1pPr>
          </a:lstStyle>
          <a:p>
            <a:pPr>
              <a:defRPr/>
            </a:pPr>
            <a:fld id="{27174A3F-991C-4DCD-AFC8-B5E9EBCB504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 b="1"/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Garamond" panose="02020404030301010803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7C82C-2A2C-43F2-94C3-CF587254506F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9FDB9-4BD0-4BB9-BBBA-E238C20A344F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B72B5-9744-4AC0-AE47-51FC3DCD96D0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01929-E02A-4C47-A9C8-7B23C59062CC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468313" y="63817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366713" y="6435725"/>
            <a:ext cx="15811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0">
                <a:solidFill>
                  <a:srgbClr val="003399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信息论基础</a:t>
            </a:r>
            <a:r>
              <a:rPr lang="en-US" altLang="zh-CN" sz="2000" b="0">
                <a:solidFill>
                  <a:srgbClr val="003399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C</a:t>
            </a:r>
            <a:endParaRPr lang="en-US" altLang="zh-CN" sz="2000" b="0">
              <a:solidFill>
                <a:srgbClr val="003399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6" name="Picture 13" descr="head_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400800"/>
            <a:ext cx="1981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4800" y="152400"/>
            <a:ext cx="8443913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>
            <a:off x="1371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56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183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BED9C-3D3B-49ED-B4A8-20609B5A3C97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D78D9-FC76-47A6-BA77-BECECAB61DA0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23EF9-82EF-4837-8504-01258AFC7BFD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6CE54-A134-4680-9BA9-46CA11115A6E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15CF8-0106-4C96-BBB9-72EBC53C8FF1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90B56-4F17-4322-9A93-025DC67741D5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DAAE9-AAA2-430B-970B-6C56B0B8A578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394E3-04CA-4776-8247-38E909F4C1BD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AE8EE-A52E-48B7-A9B0-F3FF63AAEC19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1250" y="6440488"/>
            <a:ext cx="1223963" cy="3603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74425D39-694F-4C33-9D8D-22ADABF37F01}" type="slidenum">
              <a:rPr lang="zh-TW" altLang="en-US"/>
            </a:fld>
            <a:endParaRPr lang="en-US" altLang="zh-TW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68313" y="63817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366713" y="6435725"/>
            <a:ext cx="1620837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0" dirty="0">
                <a:solidFill>
                  <a:srgbClr val="003399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信息论基础</a:t>
            </a:r>
            <a:r>
              <a:rPr lang="en-US" altLang="zh-CN" sz="2000" b="0" dirty="0">
                <a:solidFill>
                  <a:srgbClr val="003399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C</a:t>
            </a:r>
            <a:endParaRPr lang="en-US" altLang="zh-CN" sz="2000" b="0" dirty="0">
              <a:solidFill>
                <a:srgbClr val="003399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032" name="Picture 11" descr="head_1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6400800"/>
            <a:ext cx="1981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wmf"/><Relationship Id="rId2" Type="http://schemas.openxmlformats.org/officeDocument/2006/relationships/oleObject" Target="../embeddings/oleObject22.bin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4.bin"/><Relationship Id="rId21" Type="http://schemas.openxmlformats.org/officeDocument/2006/relationships/vmlDrawing" Target="../drawings/vmlDrawing8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9" Type="http://schemas.openxmlformats.org/officeDocument/2006/relationships/image" Target="../media/image26.wmf"/><Relationship Id="rId18" Type="http://schemas.openxmlformats.org/officeDocument/2006/relationships/oleObject" Target="../embeddings/oleObject32.bin"/><Relationship Id="rId17" Type="http://schemas.openxmlformats.org/officeDocument/2006/relationships/image" Target="../media/image25.wmf"/><Relationship Id="rId16" Type="http://schemas.openxmlformats.org/officeDocument/2006/relationships/oleObject" Target="../embeddings/oleObject31.bin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30.bin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29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28.bin"/><Relationship Id="rId1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3.wmf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6.bin"/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36.wmf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9.bin"/><Relationship Id="rId3" Type="http://schemas.openxmlformats.org/officeDocument/2006/relationships/image" Target="../media/image34.emf"/><Relationship Id="rId2" Type="http://schemas.openxmlformats.org/officeDocument/2006/relationships/image" Target="../media/image30.wmf"/><Relationship Id="rId1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oleObject" Target="../embeddings/oleObject44.bin"/><Relationship Id="rId7" Type="http://schemas.openxmlformats.org/officeDocument/2006/relationships/image" Target="../media/image33.wmf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42.bin"/><Relationship Id="rId3" Type="http://schemas.openxmlformats.org/officeDocument/2006/relationships/image" Target="../media/image37.emf"/><Relationship Id="rId2" Type="http://schemas.openxmlformats.org/officeDocument/2006/relationships/image" Target="../media/image30.wmf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12.xml"/><Relationship Id="rId1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4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49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5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45.wmf"/><Relationship Id="rId19" Type="http://schemas.openxmlformats.org/officeDocument/2006/relationships/vmlDrawing" Target="../drawings/vmlDrawing17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24.wmf"/><Relationship Id="rId16" Type="http://schemas.openxmlformats.org/officeDocument/2006/relationships/oleObject" Target="../embeddings/oleObject60.bin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59.bin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58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57.bin"/><Relationship Id="rId1" Type="http://schemas.openxmlformats.org/officeDocument/2006/relationships/oleObject" Target="../embeddings/oleObject5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46.wmf"/><Relationship Id="rId19" Type="http://schemas.openxmlformats.org/officeDocument/2006/relationships/vmlDrawing" Target="../drawings/vmlDrawing18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47.wmf"/><Relationship Id="rId16" Type="http://schemas.openxmlformats.org/officeDocument/2006/relationships/oleObject" Target="../embeddings/oleObject69.bin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68.bin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67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66.bin"/><Relationship Id="rId1" Type="http://schemas.openxmlformats.org/officeDocument/2006/relationships/oleObject" Target="../embeddings/oleObject61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7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50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79.bin"/><Relationship Id="rId3" Type="http://schemas.openxmlformats.org/officeDocument/2006/relationships/image" Target="../media/image57.png"/><Relationship Id="rId2" Type="http://schemas.openxmlformats.org/officeDocument/2006/relationships/image" Target="../media/image56.wmf"/><Relationship Id="rId1" Type="http://schemas.openxmlformats.org/officeDocument/2006/relationships/oleObject" Target="../embeddings/oleObject7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80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wmf"/><Relationship Id="rId1" Type="http://schemas.openxmlformats.org/officeDocument/2006/relationships/oleObject" Target="../embeddings/oleObject8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82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5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8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87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69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9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95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8.png"/><Relationship Id="rId2" Type="http://schemas.openxmlformats.org/officeDocument/2006/relationships/image" Target="../media/image77.wmf"/><Relationship Id="rId1" Type="http://schemas.openxmlformats.org/officeDocument/2006/relationships/oleObject" Target="../embeddings/oleObject9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2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79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99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4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83.emf"/><Relationship Id="rId1" Type="http://schemas.openxmlformats.org/officeDocument/2006/relationships/oleObject" Target="../embeddings/oleObject10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83.emf"/><Relationship Id="rId1" Type="http://schemas.openxmlformats.org/officeDocument/2006/relationships/oleObject" Target="../embeddings/oleObject105.bin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8.e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87.wmf"/><Relationship Id="rId1" Type="http://schemas.openxmlformats.org/officeDocument/2006/relationships/oleObject" Target="../embeddings/oleObject108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114.bin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6.wmf"/><Relationship Id="rId15" Type="http://schemas.openxmlformats.org/officeDocument/2006/relationships/vmlDrawing" Target="../drawings/vmlDrawing34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1.wmf"/><Relationship Id="rId12" Type="http://schemas.openxmlformats.org/officeDocument/2006/relationships/oleObject" Target="../embeddings/oleObject116.bin"/><Relationship Id="rId11" Type="http://schemas.openxmlformats.org/officeDocument/2006/relationships/image" Target="../media/image10.wmf"/><Relationship Id="rId10" Type="http://schemas.openxmlformats.org/officeDocument/2006/relationships/oleObject" Target="../embeddings/oleObject115.bin"/><Relationship Id="rId1" Type="http://schemas.openxmlformats.org/officeDocument/2006/relationships/oleObject" Target="../embeddings/oleObject110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89.wmf"/><Relationship Id="rId12" Type="http://schemas.openxmlformats.org/officeDocument/2006/relationships/vmlDrawing" Target="../drawings/vmlDrawing3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117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23.bin"/><Relationship Id="rId26" Type="http://schemas.openxmlformats.org/officeDocument/2006/relationships/vmlDrawing" Target="../drawings/vmlDrawing36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05.wmf"/><Relationship Id="rId23" Type="http://schemas.openxmlformats.org/officeDocument/2006/relationships/oleObject" Target="../embeddings/oleObject133.bin"/><Relationship Id="rId22" Type="http://schemas.openxmlformats.org/officeDocument/2006/relationships/image" Target="../media/image104.wmf"/><Relationship Id="rId21" Type="http://schemas.openxmlformats.org/officeDocument/2006/relationships/oleObject" Target="../embeddings/oleObject132.bin"/><Relationship Id="rId20" Type="http://schemas.openxmlformats.org/officeDocument/2006/relationships/image" Target="../media/image103.wmf"/><Relationship Id="rId2" Type="http://schemas.openxmlformats.org/officeDocument/2006/relationships/image" Target="../media/image94.wmf"/><Relationship Id="rId19" Type="http://schemas.openxmlformats.org/officeDocument/2006/relationships/oleObject" Target="../embeddings/oleObject131.bin"/><Relationship Id="rId18" Type="http://schemas.openxmlformats.org/officeDocument/2006/relationships/image" Target="../media/image102.wmf"/><Relationship Id="rId17" Type="http://schemas.openxmlformats.org/officeDocument/2006/relationships/oleObject" Target="../embeddings/oleObject130.bin"/><Relationship Id="rId16" Type="http://schemas.openxmlformats.org/officeDocument/2006/relationships/image" Target="../media/image101.wmf"/><Relationship Id="rId15" Type="http://schemas.openxmlformats.org/officeDocument/2006/relationships/oleObject" Target="../embeddings/oleObject129.bin"/><Relationship Id="rId14" Type="http://schemas.openxmlformats.org/officeDocument/2006/relationships/image" Target="../media/image100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122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06.wmf"/><Relationship Id="rId12" Type="http://schemas.openxmlformats.org/officeDocument/2006/relationships/vmlDrawing" Target="../drawings/vmlDrawing3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34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139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2.wmf"/><Relationship Id="rId1" Type="http://schemas.openxmlformats.org/officeDocument/2006/relationships/oleObject" Target="../embeddings/oleObject14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3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14.wmf"/><Relationship Id="rId1" Type="http://schemas.openxmlformats.org/officeDocument/2006/relationships/oleObject" Target="../embeddings/oleObject141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7.wmf"/><Relationship Id="rId1" Type="http://schemas.openxmlformats.org/officeDocument/2006/relationships/oleObject" Target="../embeddings/oleObject144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18.wmf"/><Relationship Id="rId1" Type="http://schemas.openxmlformats.org/officeDocument/2006/relationships/oleObject" Target="../embeddings/oleObject145.bin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14.wmf"/><Relationship Id="rId1" Type="http://schemas.openxmlformats.org/officeDocument/2006/relationships/oleObject" Target="../embeddings/oleObject148.bin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50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11.bin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FB26A2-7C6C-42F4-B0A0-33AD2BFC52B2}" type="slidenum">
              <a:rPr lang="zh-TW" altLang="en-US" sz="12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TW" sz="1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章 信道与信道容量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443913" cy="5233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重点掌握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信道容量的概念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信道容量的计算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准对称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信道容量的计算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限时限频限功率加性高斯白噪声信道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容量的计算    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FA5D2B-A9B0-4F2F-857A-34821E78F1E1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39788" y="1882775"/>
            <a:ext cx="4719637" cy="612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zh-CN" altLang="en-US"/>
              <a:t>波形信道</a:t>
            </a:r>
            <a:endParaRPr lang="zh-CN" altLang="en-US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3200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2581275" y="2252663"/>
          <a:ext cx="2957513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icture" r:id="rId1" imgW="2531745" imgH="1553210" progId="Word.Picture.8">
                  <p:embed/>
                </p:oleObj>
              </mc:Choice>
              <mc:Fallback>
                <p:oleObj name="Picture" r:id="rId1" imgW="2531745" imgH="155321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2252663"/>
                        <a:ext cx="2957513" cy="182721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28613"/>
            <a:ext cx="8229600" cy="66675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信道分类和参数表示</a:t>
            </a:r>
            <a:b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矩形 7"/>
          <p:cNvSpPr>
            <a:spLocks noChangeArrowheads="1"/>
          </p:cNvSpPr>
          <p:nvPr/>
        </p:nvSpPr>
        <p:spPr bwMode="auto">
          <a:xfrm>
            <a:off x="492125" y="1001713"/>
            <a:ext cx="3821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SzPct val="110000"/>
            </a:pPr>
            <a:r>
              <a:rPr lang="en-US" altLang="zh-CN">
                <a:latin typeface="Times New Roman" panose="02020603050405020304" pitchFamily="18" charset="0"/>
              </a:rPr>
              <a:t>2)</a:t>
            </a:r>
            <a:r>
              <a:rPr lang="zh-CN" altLang="en-US">
                <a:latin typeface="Times New Roman" panose="02020603050405020304" pitchFamily="18" charset="0"/>
              </a:rPr>
              <a:t>有干扰无记忆信道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15368" name="对象 8"/>
          <p:cNvGraphicFramePr>
            <a:graphicFrameLocks noChangeAspect="1"/>
          </p:cNvGraphicFramePr>
          <p:nvPr/>
        </p:nvGraphicFramePr>
        <p:xfrm>
          <a:off x="1217613" y="4545013"/>
          <a:ext cx="6705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794000" imgH="457200" progId="Equation.DSMT4">
                  <p:embed/>
                </p:oleObj>
              </mc:Choice>
              <mc:Fallback>
                <p:oleObj name="Equation" r:id="rId3" imgW="2794000" imgH="4572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4545013"/>
                        <a:ext cx="67056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57BED2-D465-4FB0-A602-157F1CC95F66}" type="slidenum">
              <a:rPr lang="zh-TW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5613" y="995363"/>
            <a:ext cx="4175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2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3.2.1 </a:t>
            </a:r>
            <a:r>
              <a:rPr kumimoji="0" lang="zh-CN" altLang="en-US" sz="32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信道容量定义</a:t>
            </a:r>
            <a:endParaRPr kumimoji="0" lang="en-US" altLang="zh-CN" sz="32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6388" name="组合 3"/>
          <p:cNvGrpSpPr/>
          <p:nvPr/>
        </p:nvGrpSpPr>
        <p:grpSpPr bwMode="auto">
          <a:xfrm>
            <a:off x="590550" y="1638300"/>
            <a:ext cx="7704138" cy="1503363"/>
            <a:chOff x="251520" y="3211377"/>
            <a:chExt cx="7704855" cy="1503627"/>
          </a:xfrm>
        </p:grpSpPr>
        <p:sp>
          <p:nvSpPr>
            <p:cNvPr id="3" name="矩形 2"/>
            <p:cNvSpPr/>
            <p:nvPr/>
          </p:nvSpPr>
          <p:spPr>
            <a:xfrm>
              <a:off x="3148978" y="4130701"/>
              <a:ext cx="1824207" cy="584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393" name="Line 2"/>
            <p:cNvSpPr>
              <a:spLocks noChangeShapeType="1"/>
            </p:cNvSpPr>
            <p:nvPr/>
          </p:nvSpPr>
          <p:spPr bwMode="auto">
            <a:xfrm>
              <a:off x="251520" y="4422617"/>
              <a:ext cx="2897460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矩形 9"/>
            <p:cNvSpPr>
              <a:spLocks noChangeArrowheads="1"/>
            </p:cNvSpPr>
            <p:nvPr/>
          </p:nvSpPr>
          <p:spPr bwMode="auto">
            <a:xfrm>
              <a:off x="3556398" y="4130229"/>
              <a:ext cx="100860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32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defRPr kumimoji="1" sz="32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defRPr kumimoji="1" sz="32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defRPr kumimoji="1" sz="32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defRPr kumimoji="1" sz="32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信道</a:t>
              </a:r>
              <a:endParaRPr lang="zh-CN" altLang="en-US"/>
            </a:p>
          </p:txBody>
        </p:sp>
        <p:sp>
          <p:nvSpPr>
            <p:cNvPr id="16395" name="Line 2"/>
            <p:cNvSpPr>
              <a:spLocks noChangeShapeType="1"/>
            </p:cNvSpPr>
            <p:nvPr/>
          </p:nvSpPr>
          <p:spPr bwMode="auto">
            <a:xfrm>
              <a:off x="4972424" y="4422617"/>
              <a:ext cx="298395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6" name="Object 0"/>
            <p:cNvGraphicFramePr>
              <a:graphicFrameLocks noChangeAspect="1"/>
            </p:cNvGraphicFramePr>
            <p:nvPr/>
          </p:nvGraphicFramePr>
          <p:xfrm>
            <a:off x="5205921" y="3782492"/>
            <a:ext cx="2628900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1" imgW="1143000" imgH="254000" progId="Equation.DSMT4">
                    <p:embed/>
                  </p:oleObj>
                </mc:Choice>
                <mc:Fallback>
                  <p:oleObj name="Equation" r:id="rId1" imgW="1143000" imgH="25400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5921" y="3782492"/>
                          <a:ext cx="2628900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Object 0"/>
            <p:cNvGraphicFramePr>
              <a:graphicFrameLocks noChangeAspect="1"/>
            </p:cNvGraphicFramePr>
            <p:nvPr/>
          </p:nvGraphicFramePr>
          <p:xfrm>
            <a:off x="323528" y="3767411"/>
            <a:ext cx="257016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3" imgW="1167765" imgH="254000" progId="Equation.DSMT4">
                    <p:embed/>
                  </p:oleObj>
                </mc:Choice>
                <mc:Fallback>
                  <p:oleObj name="Equation" r:id="rId3" imgW="1167765" imgH="25400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3767411"/>
                          <a:ext cx="2570163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322965" y="3211377"/>
              <a:ext cx="1009744" cy="5843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altLang="en-US" kern="100" dirty="0">
                  <a:latin typeface="Times New Roman" panose="02020603050405020304" pitchFamily="18" charset="0"/>
                </a:rPr>
                <a:t>输入</a:t>
              </a:r>
              <a:endParaRPr lang="zh-CN" altLang="zh-CN" kern="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9" name="Object 0"/>
            <p:cNvGraphicFramePr>
              <a:graphicFrameLocks noChangeAspect="1"/>
            </p:cNvGraphicFramePr>
            <p:nvPr/>
          </p:nvGraphicFramePr>
          <p:xfrm>
            <a:off x="1301155" y="3332019"/>
            <a:ext cx="390525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5" imgW="177800" imgH="152400" progId="Equation.DSMT4">
                    <p:embed/>
                  </p:oleObj>
                </mc:Choice>
                <mc:Fallback>
                  <p:oleObj name="Equation" r:id="rId5" imgW="177800" imgH="15240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1155" y="3332019"/>
                          <a:ext cx="390525" cy="334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矩形 18"/>
            <p:cNvSpPr/>
            <p:nvPr/>
          </p:nvSpPr>
          <p:spPr>
            <a:xfrm>
              <a:off x="5176403" y="3276476"/>
              <a:ext cx="1008157" cy="5843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altLang="en-US" kern="100" dirty="0">
                  <a:latin typeface="Times New Roman" panose="02020603050405020304" pitchFamily="18" charset="0"/>
                </a:rPr>
                <a:t>输出</a:t>
              </a:r>
              <a:endParaRPr lang="zh-CN" altLang="zh-CN" kern="1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401" name="Object 0"/>
            <p:cNvGraphicFramePr>
              <a:graphicFrameLocks noChangeAspect="1"/>
            </p:cNvGraphicFramePr>
            <p:nvPr/>
          </p:nvGraphicFramePr>
          <p:xfrm>
            <a:off x="6181254" y="3397067"/>
            <a:ext cx="334962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7" imgW="152400" imgH="152400" progId="Equation.DSMT4">
                    <p:embed/>
                  </p:oleObj>
                </mc:Choice>
                <mc:Fallback>
                  <p:oleObj name="Equation" r:id="rId7" imgW="152400" imgH="15240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1254" y="3397067"/>
                          <a:ext cx="334962" cy="334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1382713" y="4054475"/>
          <a:ext cx="6523037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9" imgW="2717800" imgH="939800" progId="Equation.DSMT4">
                  <p:embed/>
                </p:oleObj>
              </mc:Choice>
              <mc:Fallback>
                <p:oleObj name="Equation" r:id="rId9" imgW="27178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054475"/>
                        <a:ext cx="6523037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248025" y="3336925"/>
            <a:ext cx="25019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SzPct val="110000"/>
            </a:pPr>
            <a:r>
              <a:rPr lang="zh-CN" altLang="en-US" sz="3000">
                <a:latin typeface="Times New Roman" panose="02020603050405020304" pitchFamily="18" charset="0"/>
              </a:rPr>
              <a:t>转移概率矩阵</a:t>
            </a:r>
            <a:endParaRPr lang="en-US" altLang="zh-CN" sz="3000">
              <a:latin typeface="Times New Roman" panose="02020603050405020304" pitchFamily="18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55613" y="260350"/>
            <a:ext cx="70056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</a:t>
            </a:r>
            <a:r>
              <a:rPr kumimoji="0" lang="zh-CN" alt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离散单符号信道及其容量</a:t>
            </a:r>
            <a:endParaRPr kumimoji="0" lang="zh-CN" altLang="en-US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fld id="{5E3D8522-101D-4A43-A505-17AAA33F0797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84313"/>
            <a:ext cx="8685213" cy="18161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3-2】</a:t>
            </a:r>
            <a:r>
              <a:rPr lang="zh-CN" altLang="en-US">
                <a:latin typeface="Times New Roman" panose="02020603050405020304" pitchFamily="18" charset="0"/>
              </a:rPr>
              <a:t>二元删除信道</a:t>
            </a:r>
            <a:r>
              <a:rPr lang="en-US" altLang="zh-CN">
                <a:latin typeface="Times New Roman" panose="02020603050405020304" pitchFamily="18" charset="0"/>
              </a:rPr>
              <a:t>(Binary Erasure Channel,  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BEC), </a:t>
            </a:r>
            <a:r>
              <a:rPr lang="zh-CN" altLang="en-US">
                <a:latin typeface="Times New Roman" panose="02020603050405020304" pitchFamily="18" charset="0"/>
              </a:rPr>
              <a:t>其输入符号集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={0,1}, </a:t>
            </a:r>
            <a:r>
              <a:rPr lang="zh-CN" altLang="en-US">
                <a:latin typeface="Times New Roman" panose="02020603050405020304" pitchFamily="18" charset="0"/>
              </a:rPr>
              <a:t>输出符号集</a:t>
            </a:r>
            <a:r>
              <a:rPr lang="en-US" altLang="zh-CN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={0,?,1}, </a:t>
            </a:r>
            <a:endParaRPr lang="en-US" altLang="zh-CN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其传递概率如图所示，试描述该信道。</a:t>
            </a: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Monotype Sorts" pitchFamily="2" charset="2"/>
              <a:buChar char="u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17412" name="Picture 4" descr="C:\Users\ADMINI~1\AppData\Local\Temp\ksohtml\wps4BE9.tmp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162300"/>
            <a:ext cx="2979737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对象 22"/>
          <p:cNvGraphicFramePr>
            <a:graphicFrameLocks noChangeAspect="1"/>
          </p:cNvGraphicFramePr>
          <p:nvPr/>
        </p:nvGraphicFramePr>
        <p:xfrm>
          <a:off x="4989513" y="3997325"/>
          <a:ext cx="30480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1219200" imgH="457200" progId="Equation.DSMT4">
                  <p:embed/>
                </p:oleObj>
              </mc:Choice>
              <mc:Fallback>
                <p:oleObj name="Equation" r:id="rId2" imgW="1219200" imgH="4572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3997325"/>
                        <a:ext cx="30480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8313" y="419100"/>
            <a:ext cx="4175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3.2.1 </a:t>
            </a:r>
            <a:r>
              <a:rPr kumimoji="0" lang="zh-CN" alt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信道容量定义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06C312-FFF5-4B57-9134-5694629C27F4}" type="slidenum">
              <a:rPr lang="zh-TW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604250" cy="42799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信息传输率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Symbol" panose="05050102010706020507" pitchFamily="18" charset="2"/>
              <a:buChar char=" 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信道中平均每符号所传送的信息量，即信道的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Symbol" panose="05050102010706020507" pitchFamily="18" charset="2"/>
              <a:buChar char=" 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信息传输率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Symbol" panose="05050102010706020507" pitchFamily="18" charset="2"/>
              <a:buChar char=" "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Symbol" panose="05050102010706020507" pitchFamily="18" charset="2"/>
              <a:buChar char=" "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Symbol" panose="05050102010706020507" pitchFamily="18" charset="2"/>
              <a:buChar char=" "/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)/t       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比特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秒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419100"/>
            <a:ext cx="4175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3.2.1 </a:t>
            </a:r>
            <a:r>
              <a:rPr kumimoji="0" lang="zh-CN" alt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信道容量定义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3AB9E9-4817-4A01-85B4-154064F57F42}" type="slidenum">
              <a:rPr lang="zh-TW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3549650" y="3500438"/>
          <a:ext cx="28940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206500" imgH="457200" progId="Equation.DSMT4">
                  <p:embed/>
                </p:oleObj>
              </mc:Choice>
              <mc:Fallback>
                <p:oleObj name="Equation" r:id="rId1" imgW="12065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3500438"/>
                        <a:ext cx="28940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0" name="组合 37"/>
          <p:cNvGrpSpPr/>
          <p:nvPr/>
        </p:nvGrpSpPr>
        <p:grpSpPr bwMode="auto">
          <a:xfrm>
            <a:off x="3419475" y="1381125"/>
            <a:ext cx="3387725" cy="1874838"/>
            <a:chOff x="680120" y="2825838"/>
            <a:chExt cx="2520280" cy="1819151"/>
          </a:xfrm>
        </p:grpSpPr>
        <p:grpSp>
          <p:nvGrpSpPr>
            <p:cNvPr id="19464" name="Group 38"/>
            <p:cNvGrpSpPr/>
            <p:nvPr/>
          </p:nvGrpSpPr>
          <p:grpSpPr bwMode="auto">
            <a:xfrm>
              <a:off x="1084011" y="3179495"/>
              <a:ext cx="1670955" cy="1065814"/>
              <a:chOff x="3240" y="3589"/>
              <a:chExt cx="1260" cy="727"/>
            </a:xfrm>
          </p:grpSpPr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240" y="3599"/>
                <a:ext cx="12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 flipV="1">
                <a:off x="3240" y="3589"/>
                <a:ext cx="1260" cy="72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41"/>
              <p:cNvSpPr>
                <a:spLocks noChangeShapeType="1"/>
              </p:cNvSpPr>
              <p:nvPr/>
            </p:nvSpPr>
            <p:spPr bwMode="auto">
              <a:xfrm>
                <a:off x="3240" y="4316"/>
                <a:ext cx="12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42"/>
              <p:cNvSpPr>
                <a:spLocks noChangeShapeType="1"/>
              </p:cNvSpPr>
              <p:nvPr/>
            </p:nvSpPr>
            <p:spPr bwMode="auto">
              <a:xfrm>
                <a:off x="3240" y="3599"/>
                <a:ext cx="126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9465" name="Object 43"/>
            <p:cNvGraphicFramePr>
              <a:graphicFrameLocks noChangeAspect="1"/>
            </p:cNvGraphicFramePr>
            <p:nvPr/>
          </p:nvGraphicFramePr>
          <p:xfrm>
            <a:off x="1721005" y="2825838"/>
            <a:ext cx="583911" cy="409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3" imgW="279400" imgH="177800" progId="Equation.DSMT4">
                    <p:embed/>
                  </p:oleObj>
                </mc:Choice>
                <mc:Fallback>
                  <p:oleObj name="Equation" r:id="rId3" imgW="279400" imgH="1778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005" y="2825838"/>
                          <a:ext cx="583911" cy="409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44"/>
            <p:cNvGraphicFramePr>
              <a:graphicFrameLocks noChangeAspect="1"/>
            </p:cNvGraphicFramePr>
            <p:nvPr/>
          </p:nvGraphicFramePr>
          <p:xfrm>
            <a:off x="1721005" y="4235619"/>
            <a:ext cx="583911" cy="409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5" imgW="279400" imgH="177800" progId="Equation.DSMT4">
                    <p:embed/>
                  </p:oleObj>
                </mc:Choice>
                <mc:Fallback>
                  <p:oleObj name="Equation" r:id="rId5" imgW="279400" imgH="1778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005" y="4235619"/>
                          <a:ext cx="583911" cy="409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45"/>
            <p:cNvGraphicFramePr>
              <a:graphicFrameLocks noChangeAspect="1"/>
            </p:cNvGraphicFramePr>
            <p:nvPr/>
          </p:nvGraphicFramePr>
          <p:xfrm>
            <a:off x="1183253" y="3353900"/>
            <a:ext cx="286186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7" imgW="127000" imgH="152400" progId="Equation.DSMT4">
                    <p:embed/>
                  </p:oleObj>
                </mc:Choice>
                <mc:Fallback>
                  <p:oleObj name="Equation" r:id="rId7" imgW="127000" imgH="1524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253" y="3353900"/>
                          <a:ext cx="286186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46"/>
            <p:cNvGraphicFramePr>
              <a:graphicFrameLocks noChangeAspect="1"/>
            </p:cNvGraphicFramePr>
            <p:nvPr/>
          </p:nvGraphicFramePr>
          <p:xfrm>
            <a:off x="1204024" y="3729358"/>
            <a:ext cx="286186" cy="351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9" imgW="127000" imgH="152400" progId="Equation.DSMT4">
                    <p:embed/>
                  </p:oleObj>
                </mc:Choice>
                <mc:Fallback>
                  <p:oleObj name="Equation" r:id="rId9" imgW="127000" imgH="1524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024" y="3729358"/>
                          <a:ext cx="286186" cy="351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47"/>
            <p:cNvGraphicFramePr>
              <a:graphicFrameLocks noChangeAspect="1"/>
            </p:cNvGraphicFramePr>
            <p:nvPr/>
          </p:nvGraphicFramePr>
          <p:xfrm>
            <a:off x="2911906" y="4116927"/>
            <a:ext cx="265414" cy="324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0" imgW="88900" imgH="139700" progId="Equation.DSMT4">
                    <p:embed/>
                  </p:oleObj>
                </mc:Choice>
                <mc:Fallback>
                  <p:oleObj name="Equation" r:id="rId10" imgW="88900" imgH="1397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906" y="4116927"/>
                          <a:ext cx="265414" cy="324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48"/>
            <p:cNvGraphicFramePr>
              <a:graphicFrameLocks noChangeAspect="1"/>
            </p:cNvGraphicFramePr>
            <p:nvPr/>
          </p:nvGraphicFramePr>
          <p:xfrm>
            <a:off x="2828820" y="3046268"/>
            <a:ext cx="371580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2" imgW="114300" imgH="152400" progId="Equation.DSMT4">
                    <p:embed/>
                  </p:oleObj>
                </mc:Choice>
                <mc:Fallback>
                  <p:oleObj name="Equation" r:id="rId12" imgW="114300" imgH="1524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820" y="3046268"/>
                          <a:ext cx="371580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49"/>
            <p:cNvGraphicFramePr>
              <a:graphicFrameLocks noChangeAspect="1"/>
            </p:cNvGraphicFramePr>
            <p:nvPr/>
          </p:nvGraphicFramePr>
          <p:xfrm>
            <a:off x="680120" y="3046268"/>
            <a:ext cx="371580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4" imgW="114300" imgH="152400" progId="Equation.DSMT4">
                    <p:embed/>
                  </p:oleObj>
                </mc:Choice>
                <mc:Fallback>
                  <p:oleObj name="Equation" r:id="rId14" imgW="114300" imgH="1524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120" y="3046268"/>
                          <a:ext cx="371580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1" name="Object 22"/>
          <p:cNvGraphicFramePr>
            <a:graphicFrameLocks noChangeAspect="1"/>
          </p:cNvGraphicFramePr>
          <p:nvPr/>
        </p:nvGraphicFramePr>
        <p:xfrm>
          <a:off x="674688" y="1843088"/>
          <a:ext cx="231933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6" imgW="1054100" imgH="431800" progId="Equation.DSMT4">
                  <p:embed/>
                </p:oleObj>
              </mc:Choice>
              <mc:Fallback>
                <p:oleObj name="Equation" r:id="rId16" imgW="1054100" imgH="431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843088"/>
                        <a:ext cx="2319337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"/>
          <p:cNvGraphicFramePr>
            <a:graphicFrameLocks noChangeAspect="1"/>
          </p:cNvGraphicFramePr>
          <p:nvPr/>
        </p:nvGraphicFramePr>
        <p:xfrm>
          <a:off x="501650" y="5078413"/>
          <a:ext cx="82835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8" imgW="4102100" imgH="431800" progId="Equation.DSMT4">
                  <p:embed/>
                </p:oleObj>
              </mc:Choice>
              <mc:Fallback>
                <p:oleObj name="Equation" r:id="rId18" imgW="41021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5078413"/>
                        <a:ext cx="828357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8313" y="419100"/>
            <a:ext cx="4175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3.2.1 </a:t>
            </a:r>
            <a:r>
              <a:rPr kumimoji="0" lang="zh-CN" alt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信道容量定义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F3D0FB-0D8A-4D81-8001-061D150FC581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073275" y="5661025"/>
            <a:ext cx="5486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>
                <a:latin typeface="Arial" panose="020B0604020202020204" pitchFamily="34" charset="0"/>
                <a:ea typeface="黑体" panose="02010609060101010101" pitchFamily="49" charset="-122"/>
              </a:rPr>
              <a:t>平均互信息量</a:t>
            </a:r>
            <a:r>
              <a:rPr kumimoji="0" lang="zh-CN" altLang="en-US" sz="28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凸函数</a:t>
            </a:r>
            <a:r>
              <a:rPr kumimoji="0" lang="zh-CN" altLang="en-US" sz="28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示意图</a:t>
            </a:r>
            <a:endParaRPr kumimoji="0" lang="zh-CN" altLang="en-US" sz="280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20484" name="组合 115"/>
          <p:cNvGrpSpPr/>
          <p:nvPr/>
        </p:nvGrpSpPr>
        <p:grpSpPr bwMode="auto">
          <a:xfrm>
            <a:off x="827088" y="684213"/>
            <a:ext cx="6985000" cy="5099050"/>
            <a:chOff x="1403648" y="1340768"/>
            <a:chExt cx="6177260" cy="4632677"/>
          </a:xfrm>
        </p:grpSpPr>
        <p:grpSp>
          <p:nvGrpSpPr>
            <p:cNvPr id="20485" name="组合 116"/>
            <p:cNvGrpSpPr/>
            <p:nvPr/>
          </p:nvGrpSpPr>
          <p:grpSpPr bwMode="auto">
            <a:xfrm>
              <a:off x="1403648" y="1340768"/>
              <a:ext cx="6177260" cy="4632677"/>
              <a:chOff x="1259632" y="1340768"/>
              <a:chExt cx="6177260" cy="4632677"/>
            </a:xfrm>
          </p:grpSpPr>
          <p:grpSp>
            <p:nvGrpSpPr>
              <p:cNvPr id="20488" name="组合 119"/>
              <p:cNvGrpSpPr/>
              <p:nvPr/>
            </p:nvGrpSpPr>
            <p:grpSpPr bwMode="auto">
              <a:xfrm>
                <a:off x="1691680" y="1556792"/>
                <a:ext cx="5544616" cy="4165431"/>
                <a:chOff x="1691680" y="1196752"/>
                <a:chExt cx="5544616" cy="4165431"/>
              </a:xfrm>
            </p:grpSpPr>
            <p:cxnSp>
              <p:nvCxnSpPr>
                <p:cNvPr id="20490" name="直接连接符 121"/>
                <p:cNvCxnSpPr>
                  <a:cxnSpLocks noChangeShapeType="1"/>
                </p:cNvCxnSpPr>
                <p:nvPr/>
              </p:nvCxnSpPr>
              <p:spPr bwMode="auto">
                <a:xfrm>
                  <a:off x="2051720" y="4041068"/>
                  <a:ext cx="2160240" cy="1080120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491" name="直接连接符 122"/>
                <p:cNvCxnSpPr>
                  <a:cxnSpLocks noChangeShapeType="1"/>
                </p:cNvCxnSpPr>
                <p:nvPr/>
              </p:nvCxnSpPr>
              <p:spPr bwMode="auto">
                <a:xfrm>
                  <a:off x="4788024" y="3386245"/>
                  <a:ext cx="2088232" cy="978859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492" name="直接连接符 123"/>
                <p:cNvCxnSpPr>
                  <a:cxnSpLocks noChangeShapeType="1"/>
                </p:cNvCxnSpPr>
                <p:nvPr/>
              </p:nvCxnSpPr>
              <p:spPr bwMode="auto">
                <a:xfrm>
                  <a:off x="4788024" y="1649374"/>
                  <a:ext cx="2088232" cy="894956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493" name="直接连接符 124"/>
                <p:cNvCxnSpPr>
                  <a:cxnSpLocks noChangeShapeType="1"/>
                </p:cNvCxnSpPr>
                <p:nvPr/>
              </p:nvCxnSpPr>
              <p:spPr bwMode="auto">
                <a:xfrm>
                  <a:off x="4788024" y="2087033"/>
                  <a:ext cx="2088232" cy="949196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494" name="直接连接符 125"/>
                <p:cNvCxnSpPr>
                  <a:cxnSpLocks noChangeShapeType="1"/>
                </p:cNvCxnSpPr>
                <p:nvPr/>
              </p:nvCxnSpPr>
              <p:spPr bwMode="auto">
                <a:xfrm>
                  <a:off x="4788024" y="2492896"/>
                  <a:ext cx="2088232" cy="949196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495" name="直接连接符 126"/>
                <p:cNvCxnSpPr>
                  <a:cxnSpLocks noChangeShapeType="1"/>
                </p:cNvCxnSpPr>
                <p:nvPr/>
              </p:nvCxnSpPr>
              <p:spPr bwMode="auto">
                <a:xfrm>
                  <a:off x="4788024" y="2954197"/>
                  <a:ext cx="2088232" cy="978859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496" name="直接连接符 127"/>
                <p:cNvCxnSpPr>
                  <a:cxnSpLocks noChangeShapeType="1"/>
                </p:cNvCxnSpPr>
                <p:nvPr/>
              </p:nvCxnSpPr>
              <p:spPr bwMode="auto">
                <a:xfrm flipV="1">
                  <a:off x="4788024" y="1268760"/>
                  <a:ext cx="0" cy="2088232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497" name="直接连接符 128"/>
                <p:cNvCxnSpPr>
                  <a:cxnSpLocks noChangeShapeType="1"/>
                </p:cNvCxnSpPr>
                <p:nvPr/>
              </p:nvCxnSpPr>
              <p:spPr bwMode="auto">
                <a:xfrm flipV="1">
                  <a:off x="2123728" y="1916832"/>
                  <a:ext cx="0" cy="2160240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498" name="直接连接符 129"/>
                <p:cNvCxnSpPr>
                  <a:cxnSpLocks noChangeShapeType="1"/>
                </p:cNvCxnSpPr>
                <p:nvPr/>
              </p:nvCxnSpPr>
              <p:spPr bwMode="auto">
                <a:xfrm flipV="1">
                  <a:off x="2627784" y="1772816"/>
                  <a:ext cx="0" cy="2160240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499" name="直接连接符 130"/>
                <p:cNvCxnSpPr>
                  <a:cxnSpLocks noChangeShapeType="1"/>
                </p:cNvCxnSpPr>
                <p:nvPr/>
              </p:nvCxnSpPr>
              <p:spPr bwMode="auto">
                <a:xfrm flipV="1">
                  <a:off x="3203848" y="1628800"/>
                  <a:ext cx="0" cy="2160240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00" name="直接连接符 13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779912" y="1484784"/>
                  <a:ext cx="0" cy="2160240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01" name="直接连接符 132"/>
                <p:cNvCxnSpPr>
                  <a:cxnSpLocks noChangeShapeType="1"/>
                </p:cNvCxnSpPr>
                <p:nvPr/>
              </p:nvCxnSpPr>
              <p:spPr bwMode="auto">
                <a:xfrm flipV="1">
                  <a:off x="4283968" y="1340768"/>
                  <a:ext cx="0" cy="2160240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02" name="直接连接符 133"/>
                <p:cNvCxnSpPr>
                  <a:cxnSpLocks noChangeShapeType="1"/>
                </p:cNvCxnSpPr>
                <p:nvPr/>
              </p:nvCxnSpPr>
              <p:spPr bwMode="auto">
                <a:xfrm>
                  <a:off x="4293569" y="3501008"/>
                  <a:ext cx="2078631" cy="974358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03" name="直接连接符 134"/>
                <p:cNvCxnSpPr>
                  <a:cxnSpLocks noChangeShapeType="1"/>
                </p:cNvCxnSpPr>
                <p:nvPr/>
              </p:nvCxnSpPr>
              <p:spPr bwMode="auto">
                <a:xfrm>
                  <a:off x="3779912" y="3645024"/>
                  <a:ext cx="2088232" cy="978858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04" name="直接连接符 135"/>
                <p:cNvCxnSpPr>
                  <a:cxnSpLocks noChangeShapeType="1"/>
                </p:cNvCxnSpPr>
                <p:nvPr/>
              </p:nvCxnSpPr>
              <p:spPr bwMode="auto">
                <a:xfrm>
                  <a:off x="3203848" y="3822794"/>
                  <a:ext cx="2016224" cy="945105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05" name="直接连接符 136"/>
                <p:cNvCxnSpPr>
                  <a:cxnSpLocks noChangeShapeType="1"/>
                </p:cNvCxnSpPr>
                <p:nvPr/>
              </p:nvCxnSpPr>
              <p:spPr bwMode="auto">
                <a:xfrm>
                  <a:off x="2627784" y="3933056"/>
                  <a:ext cx="2088232" cy="974508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06" name="直接连接符 137"/>
                <p:cNvCxnSpPr>
                  <a:cxnSpLocks noChangeShapeType="1"/>
                </p:cNvCxnSpPr>
                <p:nvPr/>
              </p:nvCxnSpPr>
              <p:spPr bwMode="auto">
                <a:xfrm flipV="1">
                  <a:off x="4067944" y="4365104"/>
                  <a:ext cx="2808312" cy="739029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07" name="直接连接符 1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6876256" y="2132856"/>
                  <a:ext cx="0" cy="2160240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08" name="直接连接符 139"/>
                <p:cNvCxnSpPr>
                  <a:cxnSpLocks noChangeShapeType="1"/>
                </p:cNvCxnSpPr>
                <p:nvPr/>
              </p:nvCxnSpPr>
              <p:spPr bwMode="auto">
                <a:xfrm>
                  <a:off x="2051720" y="3178133"/>
                  <a:ext cx="72008" cy="34843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09" name="直接连接符 140"/>
                <p:cNvCxnSpPr>
                  <a:cxnSpLocks noChangeShapeType="1"/>
                </p:cNvCxnSpPr>
                <p:nvPr/>
              </p:nvCxnSpPr>
              <p:spPr bwMode="auto">
                <a:xfrm>
                  <a:off x="2051720" y="2746085"/>
                  <a:ext cx="72008" cy="34843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10" name="直接连接符 141"/>
                <p:cNvCxnSpPr>
                  <a:cxnSpLocks noChangeShapeType="1"/>
                </p:cNvCxnSpPr>
                <p:nvPr/>
              </p:nvCxnSpPr>
              <p:spPr bwMode="auto">
                <a:xfrm>
                  <a:off x="2051720" y="2314037"/>
                  <a:ext cx="72008" cy="34843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11" name="直接连接符 142"/>
                <p:cNvCxnSpPr>
                  <a:cxnSpLocks noChangeShapeType="1"/>
                </p:cNvCxnSpPr>
                <p:nvPr/>
              </p:nvCxnSpPr>
              <p:spPr bwMode="auto">
                <a:xfrm>
                  <a:off x="2051720" y="1881989"/>
                  <a:ext cx="72008" cy="34843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44" name="TextBox 93"/>
                <p:cNvSpPr txBox="1"/>
                <p:nvPr/>
              </p:nvSpPr>
              <p:spPr>
                <a:xfrm>
                  <a:off x="1836644" y="1700437"/>
                  <a:ext cx="214801" cy="2783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5" name="TextBox 94"/>
                <p:cNvSpPr txBox="1"/>
                <p:nvPr/>
              </p:nvSpPr>
              <p:spPr>
                <a:xfrm>
                  <a:off x="1692040" y="2072551"/>
                  <a:ext cx="432408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0.8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TextBox 95"/>
                <p:cNvSpPr txBox="1"/>
                <p:nvPr/>
              </p:nvSpPr>
              <p:spPr>
                <a:xfrm>
                  <a:off x="1692040" y="2503800"/>
                  <a:ext cx="432408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0.6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7" name="TextBox 96"/>
                <p:cNvSpPr txBox="1"/>
                <p:nvPr/>
              </p:nvSpPr>
              <p:spPr>
                <a:xfrm>
                  <a:off x="1692040" y="2924953"/>
                  <a:ext cx="432408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0.4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516" name="直接连接符 147"/>
                <p:cNvCxnSpPr>
                  <a:cxnSpLocks noChangeShapeType="1"/>
                </p:cNvCxnSpPr>
                <p:nvPr/>
              </p:nvCxnSpPr>
              <p:spPr bwMode="auto">
                <a:xfrm flipV="1">
                  <a:off x="2051720" y="3375942"/>
                  <a:ext cx="2736304" cy="720079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17" name="直接连接符 148"/>
                <p:cNvCxnSpPr>
                  <a:cxnSpLocks noChangeShapeType="1"/>
                </p:cNvCxnSpPr>
                <p:nvPr/>
              </p:nvCxnSpPr>
              <p:spPr bwMode="auto">
                <a:xfrm flipV="1">
                  <a:off x="2123728" y="2943893"/>
                  <a:ext cx="2664296" cy="701131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18" name="直接连接符 149"/>
                <p:cNvCxnSpPr>
                  <a:cxnSpLocks noChangeShapeType="1"/>
                </p:cNvCxnSpPr>
                <p:nvPr/>
              </p:nvCxnSpPr>
              <p:spPr bwMode="auto">
                <a:xfrm flipV="1">
                  <a:off x="2123728" y="2511845"/>
                  <a:ext cx="2664296" cy="701131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19" name="直接连接符 150"/>
                <p:cNvCxnSpPr>
                  <a:cxnSpLocks noChangeShapeType="1"/>
                </p:cNvCxnSpPr>
                <p:nvPr/>
              </p:nvCxnSpPr>
              <p:spPr bwMode="auto">
                <a:xfrm flipV="1">
                  <a:off x="2123728" y="2079797"/>
                  <a:ext cx="2664296" cy="701131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20" name="直接连接符 151"/>
                <p:cNvCxnSpPr>
                  <a:cxnSpLocks noChangeShapeType="1"/>
                </p:cNvCxnSpPr>
                <p:nvPr/>
              </p:nvCxnSpPr>
              <p:spPr bwMode="auto">
                <a:xfrm flipV="1">
                  <a:off x="2123728" y="1647749"/>
                  <a:ext cx="2664296" cy="701131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21" name="直接连接符 152"/>
                <p:cNvCxnSpPr>
                  <a:cxnSpLocks noChangeShapeType="1"/>
                </p:cNvCxnSpPr>
                <p:nvPr/>
              </p:nvCxnSpPr>
              <p:spPr bwMode="auto">
                <a:xfrm flipV="1">
                  <a:off x="2123728" y="1215701"/>
                  <a:ext cx="2664296" cy="701131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22" name="直接连接符 153"/>
                <p:cNvCxnSpPr>
                  <a:cxnSpLocks noChangeShapeType="1"/>
                </p:cNvCxnSpPr>
                <p:nvPr/>
              </p:nvCxnSpPr>
              <p:spPr bwMode="auto">
                <a:xfrm>
                  <a:off x="4788024" y="1196752"/>
                  <a:ext cx="2088232" cy="894956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lg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23" name="直接连接符 154"/>
                <p:cNvCxnSpPr>
                  <a:cxnSpLocks noChangeShapeType="1"/>
                </p:cNvCxnSpPr>
                <p:nvPr/>
              </p:nvCxnSpPr>
              <p:spPr bwMode="auto">
                <a:xfrm>
                  <a:off x="2051720" y="3610181"/>
                  <a:ext cx="72008" cy="34843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56" name="TextBox 152"/>
                <p:cNvSpPr txBox="1"/>
                <p:nvPr/>
              </p:nvSpPr>
              <p:spPr>
                <a:xfrm>
                  <a:off x="1692040" y="3367739"/>
                  <a:ext cx="432408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0.2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TextBox 153"/>
                <p:cNvSpPr txBox="1"/>
                <p:nvPr/>
              </p:nvSpPr>
              <p:spPr>
                <a:xfrm>
                  <a:off x="1836644" y="3800430"/>
                  <a:ext cx="287805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TextBox 154"/>
                <p:cNvSpPr txBox="1"/>
                <p:nvPr/>
              </p:nvSpPr>
              <p:spPr>
                <a:xfrm>
                  <a:off x="4212081" y="5085522"/>
                  <a:ext cx="287805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9" name="TextBox 156"/>
                <p:cNvSpPr txBox="1"/>
                <p:nvPr/>
              </p:nvSpPr>
              <p:spPr>
                <a:xfrm>
                  <a:off x="4787689" y="4941292"/>
                  <a:ext cx="432408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0.2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528" name="直接连接符 159"/>
                <p:cNvCxnSpPr>
                  <a:cxnSpLocks noChangeShapeType="1"/>
                </p:cNvCxnSpPr>
                <p:nvPr/>
              </p:nvCxnSpPr>
              <p:spPr bwMode="auto">
                <a:xfrm>
                  <a:off x="5868144" y="4618293"/>
                  <a:ext cx="72008" cy="34843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29" name="直接连接符 160"/>
                <p:cNvCxnSpPr>
                  <a:cxnSpLocks noChangeShapeType="1"/>
                </p:cNvCxnSpPr>
                <p:nvPr/>
              </p:nvCxnSpPr>
              <p:spPr bwMode="auto">
                <a:xfrm>
                  <a:off x="6444208" y="4509120"/>
                  <a:ext cx="72008" cy="34843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30" name="直接连接符 161"/>
                <p:cNvCxnSpPr>
                  <a:cxnSpLocks noChangeShapeType="1"/>
                </p:cNvCxnSpPr>
                <p:nvPr/>
              </p:nvCxnSpPr>
              <p:spPr bwMode="auto">
                <a:xfrm>
                  <a:off x="5292080" y="4797152"/>
                  <a:ext cx="72008" cy="34843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31" name="直接连接符 162"/>
                <p:cNvCxnSpPr>
                  <a:cxnSpLocks noChangeShapeType="1"/>
                </p:cNvCxnSpPr>
                <p:nvPr/>
              </p:nvCxnSpPr>
              <p:spPr bwMode="auto">
                <a:xfrm>
                  <a:off x="6876256" y="4365104"/>
                  <a:ext cx="72008" cy="34843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32" name="直接连接符 163"/>
                <p:cNvCxnSpPr>
                  <a:cxnSpLocks noChangeShapeType="1"/>
                </p:cNvCxnSpPr>
                <p:nvPr/>
              </p:nvCxnSpPr>
              <p:spPr bwMode="auto">
                <a:xfrm>
                  <a:off x="4788024" y="4941168"/>
                  <a:ext cx="72008" cy="34843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5" name="TextBox 168"/>
                <p:cNvSpPr txBox="1"/>
                <p:nvPr/>
              </p:nvSpPr>
              <p:spPr>
                <a:xfrm>
                  <a:off x="6948327" y="4375909"/>
                  <a:ext cx="287804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TextBox 169"/>
                <p:cNvSpPr txBox="1"/>
                <p:nvPr/>
              </p:nvSpPr>
              <p:spPr>
                <a:xfrm>
                  <a:off x="6515919" y="4520140"/>
                  <a:ext cx="432408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0.8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7" name="TextBox 170"/>
                <p:cNvSpPr txBox="1"/>
                <p:nvPr/>
              </p:nvSpPr>
              <p:spPr>
                <a:xfrm>
                  <a:off x="5364702" y="4797062"/>
                  <a:ext cx="431004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0.4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8" name="TextBox 171"/>
                <p:cNvSpPr txBox="1"/>
                <p:nvPr/>
              </p:nvSpPr>
              <p:spPr>
                <a:xfrm>
                  <a:off x="5868710" y="4652832"/>
                  <a:ext cx="431005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0.6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537" name="直接连接符 168"/>
                <p:cNvCxnSpPr>
                  <a:cxnSpLocks noChangeShapeType="1"/>
                </p:cNvCxnSpPr>
                <p:nvPr/>
              </p:nvCxnSpPr>
              <p:spPr bwMode="auto">
                <a:xfrm flipV="1">
                  <a:off x="2915816" y="3807990"/>
                  <a:ext cx="2736304" cy="720079"/>
                </a:xfrm>
                <a:prstGeom prst="line">
                  <a:avLst/>
                </a:prstGeom>
                <a:noFill/>
                <a:ln w="9525" algn="ctr">
                  <a:solidFill>
                    <a:srgbClr val="595959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0" name="TextBox 179"/>
                <p:cNvSpPr txBox="1"/>
                <p:nvPr/>
              </p:nvSpPr>
              <p:spPr>
                <a:xfrm>
                  <a:off x="2555452" y="4520140"/>
                  <a:ext cx="432408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0.5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TextBox 180"/>
                <p:cNvSpPr txBox="1"/>
                <p:nvPr/>
              </p:nvSpPr>
              <p:spPr>
                <a:xfrm>
                  <a:off x="3779673" y="5024946"/>
                  <a:ext cx="287805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2" name="TextBox 181"/>
                <p:cNvSpPr txBox="1"/>
                <p:nvPr/>
              </p:nvSpPr>
              <p:spPr>
                <a:xfrm>
                  <a:off x="1836644" y="4005237"/>
                  <a:ext cx="287805" cy="2769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sz="1200" b="0" kern="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kumimoji="0" lang="zh-CN" altLang="en-US" sz="1200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0489" name="Picture 3" descr="C:\Users\我是水瓶座\Desktop\01.png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9632" y="1340768"/>
                <a:ext cx="6177260" cy="4632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18" name="任意多边形 117"/>
            <p:cNvSpPr/>
            <p:nvPr/>
          </p:nvSpPr>
          <p:spPr>
            <a:xfrm>
              <a:off x="2267060" y="2865282"/>
              <a:ext cx="2017437" cy="2508165"/>
            </a:xfrm>
            <a:custGeom>
              <a:avLst/>
              <a:gdLst>
                <a:gd name="connsiteX0" fmla="*/ 0 w 2066109"/>
                <a:gd name="connsiteY0" fmla="*/ 1602377 h 2595154"/>
                <a:gd name="connsiteX1" fmla="*/ 222069 w 2066109"/>
                <a:gd name="connsiteY1" fmla="*/ 766354 h 2595154"/>
                <a:gd name="connsiteX2" fmla="*/ 509452 w 2066109"/>
                <a:gd name="connsiteY2" fmla="*/ 217714 h 2595154"/>
                <a:gd name="connsiteX3" fmla="*/ 901337 w 2066109"/>
                <a:gd name="connsiteY3" fmla="*/ 8709 h 2595154"/>
                <a:gd name="connsiteX4" fmla="*/ 1332412 w 2066109"/>
                <a:gd name="connsiteY4" fmla="*/ 269966 h 2595154"/>
                <a:gd name="connsiteX5" fmla="*/ 1737360 w 2066109"/>
                <a:gd name="connsiteY5" fmla="*/ 1066800 h 2595154"/>
                <a:gd name="connsiteX6" fmla="*/ 2011680 w 2066109"/>
                <a:gd name="connsiteY6" fmla="*/ 1994263 h 2595154"/>
                <a:gd name="connsiteX7" fmla="*/ 2063932 w 2066109"/>
                <a:gd name="connsiteY7" fmla="*/ 2595154 h 2595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66109" h="2595154">
                  <a:moveTo>
                    <a:pt x="0" y="1602377"/>
                  </a:moveTo>
                  <a:cubicBezTo>
                    <a:pt x="68580" y="1299754"/>
                    <a:pt x="137160" y="997131"/>
                    <a:pt x="222069" y="766354"/>
                  </a:cubicBezTo>
                  <a:cubicBezTo>
                    <a:pt x="306978" y="535577"/>
                    <a:pt x="396241" y="343988"/>
                    <a:pt x="509452" y="217714"/>
                  </a:cubicBezTo>
                  <a:cubicBezTo>
                    <a:pt x="622663" y="91440"/>
                    <a:pt x="764177" y="0"/>
                    <a:pt x="901337" y="8709"/>
                  </a:cubicBezTo>
                  <a:cubicBezTo>
                    <a:pt x="1038497" y="17418"/>
                    <a:pt x="1193075" y="93618"/>
                    <a:pt x="1332412" y="269966"/>
                  </a:cubicBezTo>
                  <a:cubicBezTo>
                    <a:pt x="1471749" y="446314"/>
                    <a:pt x="1624149" y="779417"/>
                    <a:pt x="1737360" y="1066800"/>
                  </a:cubicBezTo>
                  <a:cubicBezTo>
                    <a:pt x="1850571" y="1354183"/>
                    <a:pt x="1957251" y="1739537"/>
                    <a:pt x="2011680" y="1994263"/>
                  </a:cubicBezTo>
                  <a:cubicBezTo>
                    <a:pt x="2066109" y="2248989"/>
                    <a:pt x="2065020" y="2422071"/>
                    <a:pt x="2063932" y="2595154"/>
                  </a:cubicBezTo>
                </a:path>
              </a:pathLst>
            </a:cu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9" name="任意多边形 118"/>
            <p:cNvSpPr/>
            <p:nvPr/>
          </p:nvSpPr>
          <p:spPr>
            <a:xfrm>
              <a:off x="3204880" y="2155669"/>
              <a:ext cx="2734841" cy="2137493"/>
            </a:xfrm>
            <a:custGeom>
              <a:avLst/>
              <a:gdLst>
                <a:gd name="connsiteX0" fmla="*/ 0 w 2735249"/>
                <a:gd name="connsiteY0" fmla="*/ 715618 h 2137576"/>
                <a:gd name="connsiteX1" fmla="*/ 286247 w 2735249"/>
                <a:gd name="connsiteY1" fmla="*/ 882595 h 2137576"/>
                <a:gd name="connsiteX2" fmla="*/ 596348 w 2735249"/>
                <a:gd name="connsiteY2" fmla="*/ 1367625 h 2137576"/>
                <a:gd name="connsiteX3" fmla="*/ 842839 w 2735249"/>
                <a:gd name="connsiteY3" fmla="*/ 2011680 h 2137576"/>
                <a:gd name="connsiteX4" fmla="*/ 962108 w 2735249"/>
                <a:gd name="connsiteY4" fmla="*/ 2122998 h 2137576"/>
                <a:gd name="connsiteX5" fmla="*/ 1399430 w 2735249"/>
                <a:gd name="connsiteY5" fmla="*/ 2075291 h 2137576"/>
                <a:gd name="connsiteX6" fmla="*/ 1940119 w 2735249"/>
                <a:gd name="connsiteY6" fmla="*/ 1860605 h 2137576"/>
                <a:gd name="connsiteX7" fmla="*/ 2194560 w 2735249"/>
                <a:gd name="connsiteY7" fmla="*/ 1510748 h 2137576"/>
                <a:gd name="connsiteX8" fmla="*/ 2321781 w 2735249"/>
                <a:gd name="connsiteY8" fmla="*/ 1041621 h 2137576"/>
                <a:gd name="connsiteX9" fmla="*/ 2353586 w 2735249"/>
                <a:gd name="connsiteY9" fmla="*/ 652007 h 2137576"/>
                <a:gd name="connsiteX10" fmla="*/ 2464905 w 2735249"/>
                <a:gd name="connsiteY10" fmla="*/ 270345 h 2137576"/>
                <a:gd name="connsiteX11" fmla="*/ 2592125 w 2735249"/>
                <a:gd name="connsiteY11" fmla="*/ 87465 h 2137576"/>
                <a:gd name="connsiteX12" fmla="*/ 2735249 w 2735249"/>
                <a:gd name="connsiteY12" fmla="*/ 0 h 213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35249" h="2137576">
                  <a:moveTo>
                    <a:pt x="0" y="715618"/>
                  </a:moveTo>
                  <a:cubicBezTo>
                    <a:pt x="93428" y="744772"/>
                    <a:pt x="186856" y="773927"/>
                    <a:pt x="286247" y="882595"/>
                  </a:cubicBezTo>
                  <a:cubicBezTo>
                    <a:pt x="385638" y="991263"/>
                    <a:pt x="503583" y="1179444"/>
                    <a:pt x="596348" y="1367625"/>
                  </a:cubicBezTo>
                  <a:cubicBezTo>
                    <a:pt x="689113" y="1555806"/>
                    <a:pt x="781879" y="1885785"/>
                    <a:pt x="842839" y="2011680"/>
                  </a:cubicBezTo>
                  <a:cubicBezTo>
                    <a:pt x="903799" y="2137576"/>
                    <a:pt x="869343" y="2112396"/>
                    <a:pt x="962108" y="2122998"/>
                  </a:cubicBezTo>
                  <a:cubicBezTo>
                    <a:pt x="1054873" y="2133600"/>
                    <a:pt x="1236428" y="2119023"/>
                    <a:pt x="1399430" y="2075291"/>
                  </a:cubicBezTo>
                  <a:cubicBezTo>
                    <a:pt x="1562432" y="2031559"/>
                    <a:pt x="1807597" y="1954696"/>
                    <a:pt x="1940119" y="1860605"/>
                  </a:cubicBezTo>
                  <a:cubicBezTo>
                    <a:pt x="2072641" y="1766515"/>
                    <a:pt x="2130950" y="1647245"/>
                    <a:pt x="2194560" y="1510748"/>
                  </a:cubicBezTo>
                  <a:cubicBezTo>
                    <a:pt x="2258170" y="1374251"/>
                    <a:pt x="2295277" y="1184745"/>
                    <a:pt x="2321781" y="1041621"/>
                  </a:cubicBezTo>
                  <a:cubicBezTo>
                    <a:pt x="2348285" y="898498"/>
                    <a:pt x="2329732" y="780553"/>
                    <a:pt x="2353586" y="652007"/>
                  </a:cubicBezTo>
                  <a:cubicBezTo>
                    <a:pt x="2377440" y="523461"/>
                    <a:pt x="2425149" y="364435"/>
                    <a:pt x="2464905" y="270345"/>
                  </a:cubicBezTo>
                  <a:cubicBezTo>
                    <a:pt x="2504661" y="176255"/>
                    <a:pt x="2547068" y="132522"/>
                    <a:pt x="2592125" y="87465"/>
                  </a:cubicBezTo>
                  <a:cubicBezTo>
                    <a:pt x="2637182" y="42408"/>
                    <a:pt x="2686215" y="21204"/>
                    <a:pt x="2735249" y="0"/>
                  </a:cubicBezTo>
                </a:path>
              </a:pathLst>
            </a:custGeom>
            <a:noFill/>
            <a:ln w="28575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1800" b="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BD9A9D-39EB-4363-847D-74E3FD83F590}" type="slidenum">
              <a:rPr lang="zh-TW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760413" y="3355975"/>
          <a:ext cx="28749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104900" imgH="304800" progId="Equation.DSMT4">
                  <p:embed/>
                </p:oleObj>
              </mc:Choice>
              <mc:Fallback>
                <p:oleObj name="Equation" r:id="rId1" imgW="11049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3355975"/>
                        <a:ext cx="287496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419100"/>
            <a:ext cx="41751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3.2.1 </a:t>
            </a:r>
            <a:r>
              <a:rPr kumimoji="0" lang="zh-CN" alt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信道容量定义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509" name="矩形 3"/>
          <p:cNvSpPr>
            <a:spLocks noChangeArrowheads="1"/>
          </p:cNvSpPr>
          <p:nvPr/>
        </p:nvSpPr>
        <p:spPr bwMode="auto">
          <a:xfrm>
            <a:off x="485775" y="1352550"/>
            <a:ext cx="8189913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定义3.1: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对于某一信道，可传输信息速率的最大值称为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信道容量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(Channel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apacity)，</a:t>
            </a:r>
            <a:r>
              <a:rPr lang="zh-CN" altLang="en-US"/>
              <a:t>以符号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/>
              <a:t>表示，单位为比特/符号或比特/秒</a:t>
            </a:r>
            <a:r>
              <a:rPr lang="zh-CN" altLang="en-US" sz="2800"/>
              <a:t>。</a:t>
            </a:r>
            <a:endParaRPr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-2147482579"/>
          <p:cNvGraphicFramePr>
            <a:graphicFrameLocks noChangeAspect="1"/>
          </p:cNvGraphicFramePr>
          <p:nvPr/>
        </p:nvGraphicFramePr>
        <p:xfrm>
          <a:off x="1117600" y="4376738"/>
          <a:ext cx="78041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251200" imgH="304800" progId="Equation.DSMT4">
                  <p:embed/>
                </p:oleObj>
              </mc:Choice>
              <mc:Fallback>
                <p:oleObj name="Equation" r:id="rId3" imgW="3251200" imgH="304800" progId="Equation.DSMT4">
                  <p:embed/>
                  <p:pic>
                    <p:nvPicPr>
                      <p:cNvPr id="0" name="对象 -2147482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4376738"/>
                        <a:ext cx="78041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B0F66C-9E82-4E72-9BEF-63FB63466A72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graphicFrame>
        <p:nvGraphicFramePr>
          <p:cNvPr id="22531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1290638"/>
          <a:ext cx="52800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866900" imgH="431800" progId="Equation.DSMT4">
                  <p:embed/>
                </p:oleObj>
              </mc:Choice>
              <mc:Fallback>
                <p:oleObj name="Equation" r:id="rId1" imgW="1866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90638"/>
                        <a:ext cx="528002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6705600" y="1193800"/>
            <a:ext cx="1944688" cy="677863"/>
          </a:xfrm>
          <a:prstGeom prst="wedgeRoundRectCallout">
            <a:avLst>
              <a:gd name="adj1" fmla="val -62458"/>
              <a:gd name="adj2" fmla="val 473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损失熵</a:t>
            </a:r>
            <a:endParaRPr kumimoji="0" lang="zh-CN" alt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6315075" y="2349500"/>
            <a:ext cx="1497013" cy="525463"/>
          </a:xfrm>
          <a:prstGeom prst="wedgeRoundRectCallout">
            <a:avLst>
              <a:gd name="adj1" fmla="val -50238"/>
              <a:gd name="adj2" fmla="val -8824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噪声熵</a:t>
            </a:r>
            <a:endParaRPr kumimoji="0" lang="zh-CN" alt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8313" y="419100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3.2.2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离散单符号无噪信道及其容量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2988" y="5767388"/>
            <a:ext cx="1730375" cy="554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3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无损信道</a:t>
            </a:r>
            <a:endParaRPr lang="zh-CN" altLang="en-US" sz="3000" dirty="0"/>
          </a:p>
        </p:txBody>
      </p:sp>
      <p:pic>
        <p:nvPicPr>
          <p:cNvPr id="22536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1625"/>
            <a:ext cx="3281362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4608513" y="3644900"/>
          <a:ext cx="24415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862965" imgH="203200" progId="Equation.DSMT4">
                  <p:embed/>
                </p:oleObj>
              </mc:Choice>
              <mc:Fallback>
                <p:oleObj name="Equation" r:id="rId4" imgW="862965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3644900"/>
                        <a:ext cx="24415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4649788" y="4357688"/>
          <a:ext cx="287496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6" imgW="1104900" imgH="609600" progId="Equation.DSMT4">
                  <p:embed/>
                </p:oleObj>
              </mc:Choice>
              <mc:Fallback>
                <p:oleObj name="Equation" r:id="rId6" imgW="11049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4357688"/>
                        <a:ext cx="2874962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1FBA3A-2C80-481D-9EDB-C7640481CC6C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graphicFrame>
        <p:nvGraphicFramePr>
          <p:cNvPr id="23555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1290638"/>
          <a:ext cx="52800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866900" imgH="431800" progId="Equation.DSMT4">
                  <p:embed/>
                </p:oleObj>
              </mc:Choice>
              <mc:Fallback>
                <p:oleObj name="Equation" r:id="rId1" imgW="1866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90638"/>
                        <a:ext cx="528002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6705600" y="1193800"/>
            <a:ext cx="1944688" cy="677863"/>
          </a:xfrm>
          <a:prstGeom prst="wedgeRoundRectCallout">
            <a:avLst>
              <a:gd name="adj1" fmla="val -62458"/>
              <a:gd name="adj2" fmla="val 473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损失熵</a:t>
            </a:r>
            <a:endParaRPr kumimoji="0" lang="zh-CN" alt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6315075" y="2349500"/>
            <a:ext cx="1497013" cy="525463"/>
          </a:xfrm>
          <a:prstGeom prst="wedgeRoundRectCallout">
            <a:avLst>
              <a:gd name="adj1" fmla="val -50238"/>
              <a:gd name="adj2" fmla="val -8824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噪声熵</a:t>
            </a:r>
            <a:endParaRPr kumimoji="0" lang="zh-CN" alt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8313" y="419100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3.2.2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离散单符号无噪信道及其容量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8888" y="5672138"/>
            <a:ext cx="1897062" cy="5540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3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确定信道</a:t>
            </a:r>
            <a:r>
              <a:rPr lang="zh-CN" altLang="zh-CN" sz="3000" kern="100" dirty="0">
                <a:ea typeface="Times New Roman" panose="02020603050405020304" pitchFamily="18" charset="0"/>
              </a:rPr>
              <a:t> </a:t>
            </a:r>
            <a:endParaRPr lang="zh-CN" altLang="en-US" sz="3000" dirty="0"/>
          </a:p>
        </p:txBody>
      </p:sp>
      <p:pic>
        <p:nvPicPr>
          <p:cNvPr id="23560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52750"/>
            <a:ext cx="347503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3561" name="Object 6"/>
          <p:cNvGraphicFramePr>
            <a:graphicFrameLocks noChangeAspect="1"/>
          </p:cNvGraphicFramePr>
          <p:nvPr/>
        </p:nvGraphicFramePr>
        <p:xfrm>
          <a:off x="4824413" y="3652838"/>
          <a:ext cx="24415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862965" imgH="203200" progId="Equation.DSMT4">
                  <p:embed/>
                </p:oleObj>
              </mc:Choice>
              <mc:Fallback>
                <p:oleObj name="Equation" r:id="rId4" imgW="862965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3652838"/>
                        <a:ext cx="24415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4865688" y="4365625"/>
          <a:ext cx="287496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1104900" imgH="609600" progId="Equation.DSMT4">
                  <p:embed/>
                </p:oleObj>
              </mc:Choice>
              <mc:Fallback>
                <p:oleObj name="Equation" r:id="rId6" imgW="11049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4365625"/>
                        <a:ext cx="2874962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372975-1C8F-4564-BA57-05EC491EBA72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graphicFrame>
        <p:nvGraphicFramePr>
          <p:cNvPr id="24579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403350" y="1290638"/>
          <a:ext cx="52800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866900" imgH="431800" progId="Equation.DSMT4">
                  <p:embed/>
                </p:oleObj>
              </mc:Choice>
              <mc:Fallback>
                <p:oleObj name="Equation" r:id="rId1" imgW="18669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290638"/>
                        <a:ext cx="528002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6705600" y="1193800"/>
            <a:ext cx="1944688" cy="677863"/>
          </a:xfrm>
          <a:prstGeom prst="wedgeRoundRectCallout">
            <a:avLst>
              <a:gd name="adj1" fmla="val -62458"/>
              <a:gd name="adj2" fmla="val 473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损失熵</a:t>
            </a:r>
            <a:endParaRPr kumimoji="0" lang="zh-CN" alt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6315075" y="2349500"/>
            <a:ext cx="1497013" cy="525463"/>
          </a:xfrm>
          <a:prstGeom prst="wedgeRoundRectCallout">
            <a:avLst>
              <a:gd name="adj1" fmla="val -50238"/>
              <a:gd name="adj2" fmla="val -8824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0"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仿宋_GB2312" pitchFamily="49" charset="-122"/>
              </a:rPr>
              <a:t>噪声熵</a:t>
            </a:r>
            <a:endParaRPr kumimoji="0" lang="zh-CN" altLang="en-US" sz="2800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8313" y="419100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3.2.2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离散单符号无噪信道及其容量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54100" y="5429250"/>
            <a:ext cx="2503488" cy="554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3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无损确定信道</a:t>
            </a:r>
            <a:endParaRPr lang="zh-CN" altLang="en-US" sz="3000" dirty="0"/>
          </a:p>
        </p:txBody>
      </p:sp>
      <p:pic>
        <p:nvPicPr>
          <p:cNvPr id="24584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3235325"/>
            <a:ext cx="3475038" cy="170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585" name="Object 6"/>
          <p:cNvGraphicFramePr>
            <a:graphicFrameLocks noChangeAspect="1"/>
          </p:cNvGraphicFramePr>
          <p:nvPr/>
        </p:nvGraphicFramePr>
        <p:xfrm>
          <a:off x="4878388" y="3186113"/>
          <a:ext cx="24415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862965" imgH="203200" progId="Equation.DSMT4">
                  <p:embed/>
                </p:oleObj>
              </mc:Choice>
              <mc:Fallback>
                <p:oleObj name="Equation" r:id="rId4" imgW="862965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3186113"/>
                        <a:ext cx="24415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4865688" y="4570413"/>
          <a:ext cx="287496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6" imgW="1104900" imgH="609600" progId="Equation.DSMT4">
                  <p:embed/>
                </p:oleObj>
              </mc:Choice>
              <mc:Fallback>
                <p:oleObj name="Equation" r:id="rId6" imgW="11049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8" y="4570413"/>
                        <a:ext cx="2874962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6"/>
          <p:cNvGraphicFramePr>
            <a:graphicFrameLocks noChangeAspect="1"/>
          </p:cNvGraphicFramePr>
          <p:nvPr/>
        </p:nvGraphicFramePr>
        <p:xfrm>
          <a:off x="4891088" y="3873500"/>
          <a:ext cx="24415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8" imgW="862965" imgH="203200" progId="Equation.DSMT4">
                  <p:embed/>
                </p:oleObj>
              </mc:Choice>
              <mc:Fallback>
                <p:oleObj name="Equation" r:id="rId8" imgW="862965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3873500"/>
                        <a:ext cx="24415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30A2B7-D71B-40C7-87F3-3622AE7367CA}" type="slidenum">
              <a:rPr lang="zh-TW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章 信道与信道容量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484313"/>
            <a:ext cx="8229600" cy="49688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信道分类和参数表示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离散单符号信道及其容量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离散序列信道及其容量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连续信道及其容量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70A86D-9CAC-4A2D-AC8B-E344E584725C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8137525" cy="5184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</a:rPr>
              <a:t>3.2</a:t>
            </a:r>
            <a:r>
              <a:rPr lang="zh-CN" altLang="en-US" dirty="0">
                <a:latin typeface="Times New Roman" panose="02020603050405020304" pitchFamily="18" charset="0"/>
              </a:rPr>
              <a:t>：输入对称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Symbol" panose="05050102010706020507" pitchFamily="18" charset="2"/>
              <a:buChar char=" "/>
              <a:defRPr/>
            </a:pPr>
            <a:r>
              <a:rPr lang="zh-CN" altLang="en-US" sz="2800" dirty="0"/>
              <a:t>如果转移概率矩阵</a:t>
            </a:r>
            <a:r>
              <a:rPr lang="en-US" altLang="zh-CN" sz="2800" dirty="0"/>
              <a:t>P</a:t>
            </a:r>
            <a:r>
              <a:rPr lang="zh-CN" altLang="en-US" sz="2800" dirty="0"/>
              <a:t>的每一行都是第一行的置换</a:t>
            </a:r>
            <a:r>
              <a:rPr lang="en-US" altLang="zh-CN" sz="2800" dirty="0"/>
              <a:t>(</a:t>
            </a:r>
            <a:r>
              <a:rPr lang="zh-CN" altLang="en-US" sz="2800" dirty="0"/>
              <a:t>包含同样元素</a:t>
            </a:r>
            <a:r>
              <a:rPr lang="en-US" altLang="zh-CN" sz="2800" dirty="0"/>
              <a:t>)</a:t>
            </a:r>
            <a:r>
              <a:rPr lang="zh-CN" altLang="en-US" sz="2800" dirty="0"/>
              <a:t>，称该矩阵具有输入对称</a:t>
            </a:r>
            <a:endParaRPr lang="zh-CN" altLang="en-US" sz="3200" dirty="0"/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</a:rPr>
              <a:t>3.3</a:t>
            </a:r>
            <a:r>
              <a:rPr lang="zh-CN" altLang="en-US" dirty="0">
                <a:latin typeface="Times New Roman" panose="02020603050405020304" pitchFamily="18" charset="0"/>
              </a:rPr>
              <a:t>：输出对称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  <a:buFont typeface="Symbol" panose="05050102010706020507" pitchFamily="18" charset="2"/>
              <a:buChar char=" "/>
              <a:defRPr/>
            </a:pPr>
            <a:r>
              <a:rPr lang="zh-CN" altLang="en-US" sz="2800" dirty="0"/>
              <a:t>如果转移概率矩阵</a:t>
            </a:r>
            <a:r>
              <a:rPr lang="en-US" altLang="zh-CN" sz="2800" dirty="0"/>
              <a:t>P</a:t>
            </a:r>
            <a:r>
              <a:rPr lang="zh-CN" altLang="en-US" sz="2800" dirty="0"/>
              <a:t>的每一列都是第一列的置换</a:t>
            </a:r>
            <a:r>
              <a:rPr lang="en-US" altLang="zh-CN" sz="2800" dirty="0"/>
              <a:t>(</a:t>
            </a:r>
            <a:r>
              <a:rPr lang="zh-CN" altLang="en-US" sz="2800" dirty="0"/>
              <a:t>包含同样元素</a:t>
            </a:r>
            <a:r>
              <a:rPr lang="en-US" altLang="zh-CN" sz="2800" dirty="0"/>
              <a:t>)</a:t>
            </a:r>
            <a:r>
              <a:rPr lang="zh-CN" altLang="en-US" sz="2800" dirty="0"/>
              <a:t>，称该矩阵具有输出对称</a:t>
            </a:r>
            <a:endParaRPr lang="zh-CN" altLang="en-US" sz="2800" dirty="0"/>
          </a:p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</a:rPr>
              <a:t>3.4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对称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DMC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信道</a:t>
            </a:r>
            <a:endParaRPr lang="zh-CN" altLang="en-US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ts val="1200"/>
              </a:spcBef>
              <a:buFont typeface="Symbol" panose="05050102010706020507" pitchFamily="18" charset="2"/>
              <a:buChar char=" "/>
              <a:defRPr/>
            </a:pPr>
            <a:r>
              <a:rPr lang="zh-CN" altLang="en-US" sz="2800" dirty="0"/>
              <a:t>若转移概率矩阵</a:t>
            </a:r>
            <a:r>
              <a:rPr lang="en-US" altLang="zh-CN" sz="2800" dirty="0"/>
              <a:t>P</a:t>
            </a:r>
            <a:r>
              <a:rPr lang="zh-CN" altLang="en-US" sz="2800" dirty="0"/>
              <a:t>同时具有输入对称和输出对称</a:t>
            </a:r>
            <a:endParaRPr lang="zh-CN" altLang="en-US" sz="2800" dirty="0"/>
          </a:p>
          <a:p>
            <a:pPr eaLnBrk="1" hangingPunct="1">
              <a:buFont typeface="Symbol" panose="05050102010706020507" pitchFamily="18" charset="2"/>
              <a:buChar char=" "/>
              <a:defRPr/>
            </a:pPr>
            <a:endParaRPr lang="zh-CN" altLang="en-US" dirty="0"/>
          </a:p>
          <a:p>
            <a:pPr eaLnBrk="1" hangingPunct="1">
              <a:buFont typeface="Symbol" panose="05050102010706020507" pitchFamily="18" charset="2"/>
              <a:buChar char=" "/>
              <a:defRPr/>
            </a:pPr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419100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805D76-7C22-48C2-80C8-C3012D560ABA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23975"/>
            <a:ext cx="5764212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信道例子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Symbol" panose="05050102010706020507" pitchFamily="18" charset="2"/>
              <a:buChar char="¨"/>
            </a:pP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Symbol" panose="05050102010706020507" pitchFamily="18" charset="2"/>
              <a:buChar char=" "/>
            </a:pPr>
            <a:endParaRPr lang="zh-CN" altLang="en-US"/>
          </a:p>
          <a:p>
            <a:pPr eaLnBrk="1" hangingPunct="1">
              <a:buFont typeface="Symbol" panose="05050102010706020507" pitchFamily="18" charset="2"/>
              <a:buChar char=" "/>
            </a:pPr>
            <a:endParaRPr lang="en-US" altLang="zh-CN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827088" y="2286000"/>
          <a:ext cx="2803525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168400" imgH="977900" progId="Equation.DSMT4">
                  <p:embed/>
                </p:oleObj>
              </mc:Choice>
              <mc:Fallback>
                <p:oleObj name="Equation" r:id="rId1" imgW="1168400" imgH="977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86000"/>
                        <a:ext cx="2803525" cy="234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165725" y="2052638"/>
          <a:ext cx="2132013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889000" imgH="1460500" progId="Equation.DSMT4">
                  <p:embed/>
                </p:oleObj>
              </mc:Choice>
              <mc:Fallback>
                <p:oleObj name="Equation" r:id="rId3" imgW="889000" imgH="1460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2052638"/>
                        <a:ext cx="2132013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419100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</a:t>
            </a: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E177F2-771D-46B3-81C0-743A1BBF99DF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055813"/>
            <a:ext cx="2760662" cy="52228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Symbol" panose="05050102010706020507" pitchFamily="18" charset="2"/>
              <a:buChar char="·"/>
              <a:defRPr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输入对称</a:t>
            </a: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238250" y="2997200"/>
          <a:ext cx="42703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892300" imgH="419100" progId="Equation.DSMT4">
                  <p:embed/>
                </p:oleObj>
              </mc:Choice>
              <mc:Fallback>
                <p:oleObj name="Equation" r:id="rId1" imgW="18923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997200"/>
                        <a:ext cx="42703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020763" y="4149725"/>
          <a:ext cx="707231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895600" imgH="736600" progId="Equation.DSMT4">
                  <p:embed/>
                </p:oleObj>
              </mc:Choice>
              <mc:Fallback>
                <p:oleObj name="Equation" r:id="rId3" imgW="2895600" imgH="736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149725"/>
                        <a:ext cx="7072312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419100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7655" name="矩形 1"/>
          <p:cNvSpPr>
            <a:spLocks noChangeArrowheads="1"/>
          </p:cNvSpPr>
          <p:nvPr/>
        </p:nvSpPr>
        <p:spPr bwMode="auto">
          <a:xfrm>
            <a:off x="5586413" y="3036888"/>
            <a:ext cx="1533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</a:pPr>
            <a:r>
              <a:rPr lang="zh-CN" altLang="en-US">
                <a:latin typeface="Times New Roman" panose="02020603050405020304" pitchFamily="18" charset="0"/>
              </a:rPr>
              <a:t>与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无关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8313" y="1196975"/>
            <a:ext cx="576421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kumimoji="0" lang="zh-CN" altLang="en-US" kern="0" dirty="0"/>
          </a:p>
          <a:p>
            <a:pPr eaLnBrk="1" hangingPunct="1">
              <a:buFont typeface="Symbol" panose="05050102010706020507" pitchFamily="18" charset="2"/>
              <a:buChar char=" "/>
              <a:defRPr/>
            </a:pPr>
            <a:endParaRPr kumimoji="0" lang="en-US" altLang="zh-CN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460A2C-6486-40B6-8AE8-032372C90F24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graphicFrame>
        <p:nvGraphicFramePr>
          <p:cNvPr id="28675" name="Object 8"/>
          <p:cNvGraphicFramePr>
            <a:graphicFrameLocks noChangeAspect="1"/>
          </p:cNvGraphicFramePr>
          <p:nvPr/>
        </p:nvGraphicFramePr>
        <p:xfrm>
          <a:off x="719138" y="2300288"/>
          <a:ext cx="7405687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086100" imgH="698500" progId="Equation.DSMT4">
                  <p:embed/>
                </p:oleObj>
              </mc:Choice>
              <mc:Fallback>
                <p:oleObj name="Equation" r:id="rId1" imgW="3086100" imgH="698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300288"/>
                        <a:ext cx="7405687" cy="167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11188" y="4295775"/>
            <a:ext cx="80645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3200">
                <a:latin typeface="Comic Sans MS" panose="030F0702030302020204" pitchFamily="66" charset="0"/>
              </a:rPr>
              <a:t>将平均互信息量的最大值问题转换成输出熵的最大值问题。</a:t>
            </a:r>
            <a:endParaRPr kumimoji="0"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419100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196975"/>
            <a:ext cx="5764212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kumimoji="0" lang="zh-CN" alt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Symbol" panose="05050102010706020507" pitchFamily="18" charset="2"/>
              <a:buChar char=" "/>
              <a:defRPr/>
            </a:pPr>
            <a:endParaRPr kumimoji="0" lang="zh-CN" altLang="en-US" kern="0" dirty="0"/>
          </a:p>
          <a:p>
            <a:pPr eaLnBrk="1" hangingPunct="1">
              <a:buFont typeface="Symbol" panose="05050102010706020507" pitchFamily="18" charset="2"/>
              <a:buChar char=" "/>
              <a:defRPr/>
            </a:pPr>
            <a:endParaRPr kumimoji="0" lang="en-US" altLang="zh-CN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E25C05-459F-472A-A891-19AA960B1F35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187450" y="2562225"/>
          <a:ext cx="647541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654300" imgH="431800" progId="Equation.DSMT4">
                  <p:embed/>
                </p:oleObj>
              </mc:Choice>
              <mc:Fallback>
                <p:oleObj name="Equation" r:id="rId1" imgW="26543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62225"/>
                        <a:ext cx="6475413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419100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8313" y="1179513"/>
            <a:ext cx="5764212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kumimoji="0" lang="zh-CN" altLang="en-US" kern="0" dirty="0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1476375" y="4543425"/>
          <a:ext cx="6372225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654300" imgH="698500" progId="Equation.DSMT4">
                  <p:embed/>
                </p:oleObj>
              </mc:Choice>
              <mc:Fallback>
                <p:oleObj name="Equation" r:id="rId3" imgW="2654300" imgH="698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43425"/>
                        <a:ext cx="6372225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36575" y="3735388"/>
            <a:ext cx="32766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0" lang="zh-CN" altLang="en-US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kumimoji="0" lang="en-US" altLang="zh-CN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信道容量</a:t>
            </a:r>
            <a:endParaRPr kumimoji="0" lang="zh-CN" altLang="en-US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536575" y="2063750"/>
            <a:ext cx="2760663" cy="52228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Symbol" panose="05050102010706020507" pitchFamily="18" charset="2"/>
              <a:buChar char="·"/>
              <a:defRPr/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输出对称</a:t>
            </a:r>
            <a:endParaRPr lang="zh-CN" altLang="en-US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D75FC4-7C5D-4815-AAC1-C83013815EEA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1901825" y="5062538"/>
          <a:ext cx="362426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765300" imgH="520700" progId="Equation.DSMT4">
                  <p:embed/>
                </p:oleObj>
              </mc:Choice>
              <mc:Fallback>
                <p:oleObj name="Equation" r:id="rId1" imgW="1765300" imgH="520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5062538"/>
                        <a:ext cx="3624263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0688" y="350838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1052513"/>
            <a:ext cx="576421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kumimoji="0" lang="zh-CN" alt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Symbol" panose="05050102010706020507" pitchFamily="18" charset="2"/>
              <a:buChar char=" "/>
              <a:defRPr/>
            </a:pPr>
            <a:endParaRPr kumimoji="0" lang="zh-CN" altLang="en-US" kern="0" dirty="0"/>
          </a:p>
          <a:p>
            <a:pPr eaLnBrk="1" hangingPunct="1">
              <a:buFont typeface="Symbol" panose="05050102010706020507" pitchFamily="18" charset="2"/>
              <a:buChar char=" "/>
              <a:defRPr/>
            </a:pPr>
            <a:endParaRPr kumimoji="0" lang="en-US" altLang="zh-CN" kern="0" dirty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43088"/>
            <a:ext cx="2017713" cy="7223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3-3】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Monotype Sorts" pitchFamily="2" charset="2"/>
              <a:buChar char="u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7" name="矩形 2"/>
          <p:cNvSpPr>
            <a:spLocks noChangeArrowheads="1"/>
          </p:cNvSpPr>
          <p:nvPr/>
        </p:nvSpPr>
        <p:spPr bwMode="auto">
          <a:xfrm>
            <a:off x="539750" y="3789363"/>
            <a:ext cx="1008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解：</a:t>
            </a: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711825" y="5611813"/>
            <a:ext cx="19335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Char char=" "/>
            </a:pPr>
            <a:r>
              <a:rPr lang="zh-C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endParaRPr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29" name="组合 37"/>
          <p:cNvGrpSpPr/>
          <p:nvPr/>
        </p:nvGrpSpPr>
        <p:grpSpPr bwMode="auto">
          <a:xfrm>
            <a:off x="2579688" y="1878013"/>
            <a:ext cx="3387725" cy="1728787"/>
            <a:chOff x="680120" y="2825838"/>
            <a:chExt cx="2520280" cy="1819151"/>
          </a:xfrm>
        </p:grpSpPr>
        <p:grpSp>
          <p:nvGrpSpPr>
            <p:cNvPr id="30731" name="Group 38"/>
            <p:cNvGrpSpPr/>
            <p:nvPr/>
          </p:nvGrpSpPr>
          <p:grpSpPr bwMode="auto">
            <a:xfrm>
              <a:off x="1084011" y="3179495"/>
              <a:ext cx="1670955" cy="1065814"/>
              <a:chOff x="3240" y="3589"/>
              <a:chExt cx="1260" cy="727"/>
            </a:xfrm>
          </p:grpSpPr>
          <p:sp>
            <p:nvSpPr>
              <p:cNvPr id="20" name="Line 39"/>
              <p:cNvSpPr>
                <a:spLocks noChangeShapeType="1"/>
              </p:cNvSpPr>
              <p:nvPr/>
            </p:nvSpPr>
            <p:spPr bwMode="auto">
              <a:xfrm>
                <a:off x="3240" y="3596"/>
                <a:ext cx="12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40"/>
              <p:cNvSpPr>
                <a:spLocks noChangeShapeType="1"/>
              </p:cNvSpPr>
              <p:nvPr/>
            </p:nvSpPr>
            <p:spPr bwMode="auto">
              <a:xfrm flipV="1">
                <a:off x="3240" y="3589"/>
                <a:ext cx="1260" cy="72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41"/>
              <p:cNvSpPr>
                <a:spLocks noChangeShapeType="1"/>
              </p:cNvSpPr>
              <p:nvPr/>
            </p:nvSpPr>
            <p:spPr bwMode="auto">
              <a:xfrm>
                <a:off x="3240" y="4316"/>
                <a:ext cx="12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42"/>
              <p:cNvSpPr>
                <a:spLocks noChangeShapeType="1"/>
              </p:cNvSpPr>
              <p:nvPr/>
            </p:nvSpPr>
            <p:spPr bwMode="auto">
              <a:xfrm>
                <a:off x="3240" y="3596"/>
                <a:ext cx="126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0732" name="Object 43"/>
            <p:cNvGraphicFramePr>
              <a:graphicFrameLocks noChangeAspect="1"/>
            </p:cNvGraphicFramePr>
            <p:nvPr/>
          </p:nvGraphicFramePr>
          <p:xfrm>
            <a:off x="1721005" y="2825838"/>
            <a:ext cx="583911" cy="409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3" imgW="279400" imgH="177800" progId="Equation.DSMT4">
                    <p:embed/>
                  </p:oleObj>
                </mc:Choice>
                <mc:Fallback>
                  <p:oleObj name="Equation" r:id="rId3" imgW="279400" imgH="1778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005" y="2825838"/>
                          <a:ext cx="583911" cy="409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3" name="Object 44"/>
            <p:cNvGraphicFramePr>
              <a:graphicFrameLocks noChangeAspect="1"/>
            </p:cNvGraphicFramePr>
            <p:nvPr/>
          </p:nvGraphicFramePr>
          <p:xfrm>
            <a:off x="1721005" y="4235619"/>
            <a:ext cx="583911" cy="409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5" imgW="279400" imgH="177800" progId="Equation.DSMT4">
                    <p:embed/>
                  </p:oleObj>
                </mc:Choice>
                <mc:Fallback>
                  <p:oleObj name="Equation" r:id="rId5" imgW="279400" imgH="1778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005" y="4235619"/>
                          <a:ext cx="583911" cy="409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4" name="Object 45"/>
            <p:cNvGraphicFramePr>
              <a:graphicFrameLocks noChangeAspect="1"/>
            </p:cNvGraphicFramePr>
            <p:nvPr/>
          </p:nvGraphicFramePr>
          <p:xfrm>
            <a:off x="1183253" y="3353900"/>
            <a:ext cx="286186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7" imgW="127000" imgH="152400" progId="Equation.DSMT4">
                    <p:embed/>
                  </p:oleObj>
                </mc:Choice>
                <mc:Fallback>
                  <p:oleObj name="Equation" r:id="rId7" imgW="127000" imgH="1524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253" y="3353900"/>
                          <a:ext cx="286186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5" name="Object 46"/>
            <p:cNvGraphicFramePr>
              <a:graphicFrameLocks noChangeAspect="1"/>
            </p:cNvGraphicFramePr>
            <p:nvPr/>
          </p:nvGraphicFramePr>
          <p:xfrm>
            <a:off x="1204024" y="3729358"/>
            <a:ext cx="286186" cy="351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9" imgW="127000" imgH="152400" progId="Equation.DSMT4">
                    <p:embed/>
                  </p:oleObj>
                </mc:Choice>
                <mc:Fallback>
                  <p:oleObj name="Equation" r:id="rId9" imgW="127000" imgH="1524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024" y="3729358"/>
                          <a:ext cx="286186" cy="351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6" name="Object 47"/>
            <p:cNvGraphicFramePr>
              <a:graphicFrameLocks noChangeAspect="1"/>
            </p:cNvGraphicFramePr>
            <p:nvPr/>
          </p:nvGraphicFramePr>
          <p:xfrm>
            <a:off x="2911906" y="4116927"/>
            <a:ext cx="265414" cy="324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10" imgW="88900" imgH="139700" progId="Equation.DSMT4">
                    <p:embed/>
                  </p:oleObj>
                </mc:Choice>
                <mc:Fallback>
                  <p:oleObj name="Equation" r:id="rId10" imgW="88900" imgH="1397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906" y="4116927"/>
                          <a:ext cx="265414" cy="324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48"/>
            <p:cNvGraphicFramePr>
              <a:graphicFrameLocks noChangeAspect="1"/>
            </p:cNvGraphicFramePr>
            <p:nvPr/>
          </p:nvGraphicFramePr>
          <p:xfrm>
            <a:off x="2828820" y="3046268"/>
            <a:ext cx="371580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12" imgW="114300" imgH="152400" progId="Equation.DSMT4">
                    <p:embed/>
                  </p:oleObj>
                </mc:Choice>
                <mc:Fallback>
                  <p:oleObj name="Equation" r:id="rId12" imgW="114300" imgH="1524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820" y="3046268"/>
                          <a:ext cx="371580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8" name="Object 49"/>
            <p:cNvGraphicFramePr>
              <a:graphicFrameLocks noChangeAspect="1"/>
            </p:cNvGraphicFramePr>
            <p:nvPr/>
          </p:nvGraphicFramePr>
          <p:xfrm>
            <a:off x="680120" y="3046268"/>
            <a:ext cx="371580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14" imgW="114300" imgH="152400" progId="Equation.DSMT4">
                    <p:embed/>
                  </p:oleObj>
                </mc:Choice>
                <mc:Fallback>
                  <p:oleObj name="Equation" r:id="rId14" imgW="114300" imgH="1524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120" y="3046268"/>
                          <a:ext cx="371580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4"/>
          <p:cNvGraphicFramePr>
            <a:graphicFrameLocks noChangeAspect="1"/>
          </p:cNvGraphicFramePr>
          <p:nvPr/>
        </p:nvGraphicFramePr>
        <p:xfrm>
          <a:off x="1868488" y="3744913"/>
          <a:ext cx="28940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16" imgW="1206500" imgH="457200" progId="Equation.DSMT4">
                  <p:embed/>
                </p:oleObj>
              </mc:Choice>
              <mc:Fallback>
                <p:oleObj name="Equation" r:id="rId16" imgW="12065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488" y="3744913"/>
                        <a:ext cx="28940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6E3621-DF6B-4F92-9E49-0CEC65912618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0688" y="350838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1052513"/>
            <a:ext cx="576421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kumimoji="0" lang="zh-CN" alt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Symbol" panose="05050102010706020507" pitchFamily="18" charset="2"/>
              <a:buChar char=" "/>
              <a:defRPr/>
            </a:pPr>
            <a:endParaRPr kumimoji="0" lang="zh-CN" altLang="en-US" kern="0" dirty="0"/>
          </a:p>
          <a:p>
            <a:pPr eaLnBrk="1" hangingPunct="1">
              <a:buFont typeface="Symbol" panose="05050102010706020507" pitchFamily="18" charset="2"/>
              <a:buChar char=" "/>
              <a:defRPr/>
            </a:pPr>
            <a:endParaRPr kumimoji="0" lang="en-US" altLang="zh-CN" kern="0" dirty="0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4273550" y="3038475"/>
          <a:ext cx="4191000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1" imgW="2604770" imgH="1924685" progId="Word.Document.8">
                  <p:embed/>
                </p:oleObj>
              </mc:Choice>
              <mc:Fallback>
                <p:oleObj name="文档" r:id="rId1" imgW="2604770" imgH="192468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3038475"/>
                        <a:ext cx="4191000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0" name="组合 37"/>
          <p:cNvGrpSpPr/>
          <p:nvPr/>
        </p:nvGrpSpPr>
        <p:grpSpPr bwMode="auto">
          <a:xfrm>
            <a:off x="885825" y="1717675"/>
            <a:ext cx="3387725" cy="1727200"/>
            <a:chOff x="680120" y="2825838"/>
            <a:chExt cx="2520280" cy="1819151"/>
          </a:xfrm>
        </p:grpSpPr>
        <p:grpSp>
          <p:nvGrpSpPr>
            <p:cNvPr id="31752" name="Group 38"/>
            <p:cNvGrpSpPr/>
            <p:nvPr/>
          </p:nvGrpSpPr>
          <p:grpSpPr bwMode="auto">
            <a:xfrm>
              <a:off x="1084011" y="3179495"/>
              <a:ext cx="1670955" cy="1065814"/>
              <a:chOff x="3240" y="3589"/>
              <a:chExt cx="1260" cy="727"/>
            </a:xfrm>
          </p:grpSpPr>
          <p:sp>
            <p:nvSpPr>
              <p:cNvPr id="37" name="Line 39"/>
              <p:cNvSpPr>
                <a:spLocks noChangeShapeType="1"/>
              </p:cNvSpPr>
              <p:nvPr/>
            </p:nvSpPr>
            <p:spPr bwMode="auto">
              <a:xfrm>
                <a:off x="3240" y="3596"/>
                <a:ext cx="12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 flipV="1">
                <a:off x="3240" y="3592"/>
                <a:ext cx="1260" cy="72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41"/>
              <p:cNvSpPr>
                <a:spLocks noChangeShapeType="1"/>
              </p:cNvSpPr>
              <p:nvPr/>
            </p:nvSpPr>
            <p:spPr bwMode="auto">
              <a:xfrm>
                <a:off x="3240" y="4316"/>
                <a:ext cx="12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3240" y="3596"/>
                <a:ext cx="126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31753" name="Object 43"/>
            <p:cNvGraphicFramePr>
              <a:graphicFrameLocks noChangeAspect="1"/>
            </p:cNvGraphicFramePr>
            <p:nvPr/>
          </p:nvGraphicFramePr>
          <p:xfrm>
            <a:off x="1721005" y="2825838"/>
            <a:ext cx="583911" cy="409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3" imgW="279400" imgH="177800" progId="Equation.DSMT4">
                    <p:embed/>
                  </p:oleObj>
                </mc:Choice>
                <mc:Fallback>
                  <p:oleObj name="Equation" r:id="rId3" imgW="279400" imgH="1778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005" y="2825838"/>
                          <a:ext cx="583911" cy="409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44"/>
            <p:cNvGraphicFramePr>
              <a:graphicFrameLocks noChangeAspect="1"/>
            </p:cNvGraphicFramePr>
            <p:nvPr/>
          </p:nvGraphicFramePr>
          <p:xfrm>
            <a:off x="1721005" y="4235619"/>
            <a:ext cx="583911" cy="409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5" imgW="279400" imgH="177800" progId="Equation.DSMT4">
                    <p:embed/>
                  </p:oleObj>
                </mc:Choice>
                <mc:Fallback>
                  <p:oleObj name="Equation" r:id="rId5" imgW="279400" imgH="1778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005" y="4235619"/>
                          <a:ext cx="583911" cy="409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5" name="Object 45"/>
            <p:cNvGraphicFramePr>
              <a:graphicFrameLocks noChangeAspect="1"/>
            </p:cNvGraphicFramePr>
            <p:nvPr/>
          </p:nvGraphicFramePr>
          <p:xfrm>
            <a:off x="1183253" y="3353900"/>
            <a:ext cx="286186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7" imgW="127000" imgH="152400" progId="Equation.DSMT4">
                    <p:embed/>
                  </p:oleObj>
                </mc:Choice>
                <mc:Fallback>
                  <p:oleObj name="Equation" r:id="rId7" imgW="127000" imgH="1524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253" y="3353900"/>
                          <a:ext cx="286186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46"/>
            <p:cNvGraphicFramePr>
              <a:graphicFrameLocks noChangeAspect="1"/>
            </p:cNvGraphicFramePr>
            <p:nvPr/>
          </p:nvGraphicFramePr>
          <p:xfrm>
            <a:off x="1204024" y="3729358"/>
            <a:ext cx="286186" cy="351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9" imgW="127000" imgH="152400" progId="Equation.DSMT4">
                    <p:embed/>
                  </p:oleObj>
                </mc:Choice>
                <mc:Fallback>
                  <p:oleObj name="Equation" r:id="rId9" imgW="127000" imgH="1524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024" y="3729358"/>
                          <a:ext cx="286186" cy="351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47"/>
            <p:cNvGraphicFramePr>
              <a:graphicFrameLocks noChangeAspect="1"/>
            </p:cNvGraphicFramePr>
            <p:nvPr/>
          </p:nvGraphicFramePr>
          <p:xfrm>
            <a:off x="2911906" y="4116927"/>
            <a:ext cx="265414" cy="324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0" imgW="88900" imgH="139700" progId="Equation.DSMT4">
                    <p:embed/>
                  </p:oleObj>
                </mc:Choice>
                <mc:Fallback>
                  <p:oleObj name="Equation" r:id="rId10" imgW="88900" imgH="1397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906" y="4116927"/>
                          <a:ext cx="265414" cy="324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48"/>
            <p:cNvGraphicFramePr>
              <a:graphicFrameLocks noChangeAspect="1"/>
            </p:cNvGraphicFramePr>
            <p:nvPr/>
          </p:nvGraphicFramePr>
          <p:xfrm>
            <a:off x="2828820" y="3046268"/>
            <a:ext cx="371580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12" imgW="114300" imgH="152400" progId="Equation.DSMT4">
                    <p:embed/>
                  </p:oleObj>
                </mc:Choice>
                <mc:Fallback>
                  <p:oleObj name="Equation" r:id="rId12" imgW="114300" imgH="1524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820" y="3046268"/>
                          <a:ext cx="371580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49"/>
            <p:cNvGraphicFramePr>
              <a:graphicFrameLocks noChangeAspect="1"/>
            </p:cNvGraphicFramePr>
            <p:nvPr/>
          </p:nvGraphicFramePr>
          <p:xfrm>
            <a:off x="680120" y="3046268"/>
            <a:ext cx="371580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14" imgW="114300" imgH="152400" progId="Equation.DSMT4">
                    <p:embed/>
                  </p:oleObj>
                </mc:Choice>
                <mc:Fallback>
                  <p:oleObj name="Equation" r:id="rId14" imgW="114300" imgH="1524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120" y="3046268"/>
                          <a:ext cx="371580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51" name="Object 13"/>
          <p:cNvGraphicFramePr>
            <a:graphicFrameLocks noChangeAspect="1"/>
          </p:cNvGraphicFramePr>
          <p:nvPr/>
        </p:nvGraphicFramePr>
        <p:xfrm>
          <a:off x="6319838" y="6018213"/>
          <a:ext cx="3397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16" imgW="165100" imgH="177800" progId="Equation.DSMT4">
                  <p:embed/>
                </p:oleObj>
              </mc:Choice>
              <mc:Fallback>
                <p:oleObj name="Equation" r:id="rId16" imgW="165100" imgH="177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838" y="6018213"/>
                        <a:ext cx="3397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A9B434-2122-483E-8C41-802FD646768C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graphicFrame>
        <p:nvGraphicFramePr>
          <p:cNvPr id="32771" name="Object 12"/>
          <p:cNvGraphicFramePr>
            <a:graphicFrameLocks noChangeAspect="1"/>
          </p:cNvGraphicFramePr>
          <p:nvPr/>
        </p:nvGraphicFramePr>
        <p:xfrm>
          <a:off x="2411413" y="2078038"/>
          <a:ext cx="3241675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485900" imgH="977900" progId="Equation.DSMT4">
                  <p:embed/>
                </p:oleObj>
              </mc:Choice>
              <mc:Fallback>
                <p:oleObj name="Equation" r:id="rId1" imgW="1485900" imgH="977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78038"/>
                        <a:ext cx="3241675" cy="213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1690688" y="4994275"/>
          <a:ext cx="516413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514600" imgH="457200" progId="Equation.DSMT4">
                  <p:embed/>
                </p:oleObj>
              </mc:Choice>
              <mc:Fallback>
                <p:oleObj name="Equation" r:id="rId3" imgW="25146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994275"/>
                        <a:ext cx="516413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0688" y="350838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1052513"/>
            <a:ext cx="576421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对称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kumimoji="0" lang="zh-CN" alt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Symbol" panose="05050102010706020507" pitchFamily="18" charset="2"/>
              <a:buChar char=" "/>
              <a:defRPr/>
            </a:pPr>
            <a:endParaRPr kumimoji="0" lang="zh-CN" altLang="en-US" kern="0" dirty="0"/>
          </a:p>
          <a:p>
            <a:pPr eaLnBrk="1" hangingPunct="1">
              <a:buFont typeface="Symbol" panose="05050102010706020507" pitchFamily="18" charset="2"/>
              <a:buChar char=" "/>
              <a:defRPr/>
            </a:pPr>
            <a:endParaRPr kumimoji="0" lang="en-US" altLang="zh-CN" kern="0" dirty="0"/>
          </a:p>
        </p:txBody>
      </p:sp>
      <p:sp>
        <p:nvSpPr>
          <p:cNvPr id="327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843088"/>
            <a:ext cx="2017713" cy="7223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【例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3-4】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Monotype Sorts" pitchFamily="2" charset="2"/>
              <a:buChar char="u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6" name="矩形 2"/>
          <p:cNvSpPr>
            <a:spLocks noChangeArrowheads="1"/>
          </p:cNvSpPr>
          <p:nvPr/>
        </p:nvSpPr>
        <p:spPr bwMode="auto">
          <a:xfrm>
            <a:off x="611188" y="4432300"/>
            <a:ext cx="1009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解：</a:t>
            </a:r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854825" y="5157788"/>
            <a:ext cx="19335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Char char=" "/>
            </a:pPr>
            <a:r>
              <a:rPr lang="zh-C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endParaRPr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808" y="476672"/>
            <a:ext cx="8407672" cy="2808312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/>
              <a:t>例：离散无记忆加性噪声为                                     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800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800" dirty="0"/>
              <a:t>信道模型为                             ，其中信道输入 </a:t>
            </a:r>
            <a:endParaRPr lang="en-US" altLang="zh-CN" sz="2800" dirty="0"/>
          </a:p>
          <a:p>
            <a:pPr marL="0" indent="0">
              <a:lnSpc>
                <a:spcPct val="90000"/>
              </a:lnSpc>
              <a:spcBef>
                <a:spcPts val="2400"/>
              </a:spcBef>
              <a:buNone/>
            </a:pPr>
            <a:r>
              <a:rPr lang="en-US" altLang="zh-CN" sz="2800" dirty="0"/>
              <a:t>                               </a:t>
            </a:r>
            <a:r>
              <a:rPr lang="zh-CN" altLang="en-US" sz="2800" dirty="0"/>
              <a:t>，求该信道容量。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dirty="0"/>
              <a:t>                                 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D78D9-FC76-47A6-BA77-BECECAB61DA0}" type="slidenum">
              <a:rPr lang="zh-TW" altLang="en-US" smtClean="0"/>
            </a:fld>
            <a:endParaRPr lang="en-US" altLang="zh-TW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39552" y="2237432"/>
          <a:ext cx="32464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3528000" imgH="4876800" progId="Equation.DSMT4">
                  <p:embed/>
                </p:oleObj>
              </mc:Choice>
              <mc:Fallback>
                <p:oleObj name="Equation" r:id="rId1" imgW="335280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237432"/>
                        <a:ext cx="324643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4860032" y="260644"/>
          <a:ext cx="3703638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" imgW="38709600" imgH="10972800" progId="Equation.DSMT4">
                  <p:embed/>
                </p:oleObj>
              </mc:Choice>
              <mc:Fallback>
                <p:oleObj name="Equation" r:id="rId3" imgW="38709600" imgH="10972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260644"/>
                        <a:ext cx="3703638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377366" y="1446062"/>
          <a:ext cx="2921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5" imgW="30175200" imgH="4876800" progId="Equation.DSMT4">
                  <p:embed/>
                </p:oleObj>
              </mc:Choice>
              <mc:Fallback>
                <p:oleObj name="Equation" r:id="rId5" imgW="301752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366" y="1446062"/>
                        <a:ext cx="29210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467544" y="3180116"/>
          <a:ext cx="4857750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7" imgW="44805600" imgH="21945600" progId="Equation.DSMT4">
                  <p:embed/>
                </p:oleObj>
              </mc:Choice>
              <mc:Fallback>
                <p:oleObj name="Equation" r:id="rId7" imgW="44805600" imgH="21945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180116"/>
                        <a:ext cx="4857750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250801" y="2708920"/>
            <a:ext cx="4348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0       1        2        3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8205" y="3201767"/>
            <a:ext cx="36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8524" y="3756091"/>
            <a:ext cx="36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8205" y="4363166"/>
            <a:ext cx="36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8205" y="4947941"/>
            <a:ext cx="362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460127" y="5723295"/>
          <a:ext cx="57912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9" imgW="57912000" imgH="5486400" progId="Equation.DSMT4">
                  <p:embed/>
                </p:oleObj>
              </mc:Choice>
              <mc:Fallback>
                <p:oleObj name="Equation" r:id="rId9" imgW="57912000" imgH="548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27" y="5723295"/>
                        <a:ext cx="57912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271517" y="5722699"/>
            <a:ext cx="181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Char char=" 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5711652" y="4661516"/>
          <a:ext cx="29575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Equation" r:id="rId11" imgW="29565600" imgH="5486400" progId="Equation.DSMT4">
                  <p:embed/>
                </p:oleObj>
              </mc:Choice>
              <mc:Fallback>
                <p:oleObj name="Equation" r:id="rId11" imgW="29565600" imgH="548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652" y="4661516"/>
                        <a:ext cx="295751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1605FF-284D-44C4-A260-A1C8C5B8A090}" type="slidenum">
              <a:rPr lang="zh-TW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374650" y="3206750"/>
          <a:ext cx="404495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247900" imgH="1714500" progId="Equation.DSMT4">
                  <p:embed/>
                </p:oleObj>
              </mc:Choice>
              <mc:Fallback>
                <p:oleObj name="Equation" r:id="rId1" imgW="2247900" imgH="171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3206750"/>
                        <a:ext cx="4044950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Rectangle 6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85788" y="1717295"/>
            <a:ext cx="8137525" cy="1873250"/>
          </a:xfrm>
          <a:prstGeom prst="rect">
            <a:avLst/>
          </a:prstGeom>
          <a:blipFill>
            <a:blip r:embed="rId3"/>
            <a:stretch>
              <a:fillRect l="-1273" t="-4560" r="-82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4648200" y="4129088"/>
          <a:ext cx="4495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4" imgW="2247900" imgH="406400" progId="Equation.DSMT4">
                  <p:embed/>
                </p:oleObj>
              </mc:Choice>
              <mc:Fallback>
                <p:oleObj name="Equation" r:id="rId4" imgW="2247900" imgH="40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29088"/>
                        <a:ext cx="4495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0688" y="350838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1052513"/>
            <a:ext cx="5764212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强对称信道</a:t>
            </a:r>
            <a:endParaRPr kumimoji="0" lang="zh-CN" alt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Symbol" panose="05050102010706020507" pitchFamily="18" charset="2"/>
              <a:buChar char=" "/>
              <a:defRPr/>
            </a:pPr>
            <a:endParaRPr kumimoji="0" lang="zh-CN" altLang="en-US" kern="0" dirty="0"/>
          </a:p>
          <a:p>
            <a:pPr eaLnBrk="1" hangingPunct="1">
              <a:buFont typeface="Symbol" panose="05050102010706020507" pitchFamily="18" charset="2"/>
              <a:buChar char=" "/>
              <a:defRPr/>
            </a:pPr>
            <a:endParaRPr kumimoji="0" lang="en-US" altLang="zh-CN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5F6D22-09F1-499C-B388-047598588AAB}" type="slidenum">
              <a:rPr lang="zh-TW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79425" y="1039813"/>
            <a:ext cx="5267325" cy="558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信道的分类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968500"/>
            <a:ext cx="8569325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22350" indent="-35115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39850" indent="-31623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681480" indent="-339725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1386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958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0530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510280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Char char="¨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传输媒介的类型：有线信道、无线信道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Char char="¨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Char char="¨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信号与干扰的类型：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离散信道、连续信道、半离散或半连续信道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无干扰信道、有干扰信道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Char char="¨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信道参数与时间的关系：恒参信道、变参信道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Char char="¨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Symbol" panose="05050102010706020507" pitchFamily="18" charset="2"/>
              <a:buChar char="¨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用户类型：单用户信道、多用户信道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Symbol" panose="05050102010706020507" pitchFamily="18" charset="2"/>
              <a:buChar char="¨"/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241300"/>
            <a:ext cx="8229600" cy="66675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信道分类和参数表示</a:t>
            </a:r>
            <a:b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F55A5E-A6A3-43FA-AEF8-0A8EE88D9594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36563" y="1125538"/>
            <a:ext cx="8080375" cy="2638425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准对称</a:t>
            </a:r>
            <a:r>
              <a:rPr lang="en-US" altLang="zh-CN" sz="320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lang="zh-CN" altLang="en-US" sz="32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zh-CN" altLang="en-US" sz="2800"/>
              <a:t>如果转移概率矩阵</a:t>
            </a:r>
            <a:r>
              <a:rPr lang="en-US" altLang="zh-CN" sz="2800"/>
              <a:t>P</a:t>
            </a:r>
            <a:r>
              <a:rPr lang="zh-CN" altLang="en-US" sz="2800"/>
              <a:t>是输入对称而输出不对称，即转移概率矩阵</a:t>
            </a:r>
            <a:r>
              <a:rPr lang="en-US" altLang="zh-CN" sz="2800"/>
              <a:t>P</a:t>
            </a:r>
            <a:r>
              <a:rPr lang="zh-CN" altLang="en-US" sz="2800"/>
              <a:t>的每一行都包含同样的元素而各列的元素可以不同，则称该信道是</a:t>
            </a:r>
            <a:r>
              <a:rPr lang="zh-CN" altLang="en-US" sz="2800">
                <a:solidFill>
                  <a:srgbClr val="FF0000"/>
                </a:solidFill>
              </a:rPr>
              <a:t>准对称</a:t>
            </a:r>
            <a:r>
              <a:rPr lang="en-US" altLang="zh-CN" sz="2800"/>
              <a:t>DMC</a:t>
            </a:r>
            <a:r>
              <a:rPr lang="zh-CN" altLang="en-US" sz="2800"/>
              <a:t>信道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1835150" y="4149725"/>
          <a:ext cx="4259263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638300" imgH="457200" progId="Equation.DSMT4">
                  <p:embed/>
                </p:oleObj>
              </mc:Choice>
              <mc:Fallback>
                <p:oleObj name="Equation" r:id="rId1" imgW="16383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49725"/>
                        <a:ext cx="4259263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0688" y="350838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F2636F-504B-4A89-A293-E7220377DB7B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4370388"/>
            <a:ext cx="8086725" cy="173672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3.1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+mn-ea"/>
              </a:rPr>
              <a:t>当信道输入符号等概分布时，准对称</a:t>
            </a:r>
            <a:r>
              <a:rPr lang="en-US" altLang="zh-CN" dirty="0">
                <a:latin typeface="+mn-ea"/>
              </a:rPr>
              <a:t>DMC</a:t>
            </a:r>
            <a:r>
              <a:rPr lang="zh-CN" altLang="en-US" dirty="0">
                <a:latin typeface="+mn-ea"/>
              </a:rPr>
              <a:t>信道</a:t>
            </a:r>
            <a:endParaRPr lang="en-US" altLang="zh-CN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+mn-ea"/>
              </a:rPr>
              <a:t>达到其信道容量。</a:t>
            </a:r>
            <a:endParaRPr lang="zh-CN" altLang="en-US" dirty="0">
              <a:latin typeface="+mn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116013" y="1855788"/>
          <a:ext cx="583882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654300" imgH="1143000" progId="Equation.DSMT4">
                  <p:embed/>
                </p:oleObj>
              </mc:Choice>
              <mc:Fallback>
                <p:oleObj name="Equation" r:id="rId1" imgW="2654300" imgH="1143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55788"/>
                        <a:ext cx="5838825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6563" y="1125538"/>
            <a:ext cx="341471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准对称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kumimoji="0" lang="zh-CN" alt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0688" y="350838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C61DD5-5A14-40AA-8110-02D251DD05C2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2125663" y="1700213"/>
          <a:ext cx="3324225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511300" imgH="546100" progId="Equation.DSMT4">
                  <p:embed/>
                </p:oleObj>
              </mc:Choice>
              <mc:Fallback>
                <p:oleObj name="Equation" r:id="rId1" imgW="1511300" imgH="54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1700213"/>
                        <a:ext cx="3324225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对象 1"/>
          <p:cNvGraphicFramePr>
            <a:graphicFrameLocks noChangeAspect="1"/>
          </p:cNvGraphicFramePr>
          <p:nvPr/>
        </p:nvGraphicFramePr>
        <p:xfrm>
          <a:off x="682625" y="5292725"/>
          <a:ext cx="65119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832100" imgH="431800" progId="Equation.DSMT4">
                  <p:embed/>
                </p:oleObj>
              </mc:Choice>
              <mc:Fallback>
                <p:oleObj name="Equation" r:id="rId3" imgW="28321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292725"/>
                        <a:ext cx="651192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6563" y="981075"/>
            <a:ext cx="341471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准对称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kumimoji="0" lang="zh-CN" alt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0688" y="350838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0825" y="1843088"/>
            <a:ext cx="2017713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zh-CN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3-5</a:t>
            </a:r>
            <a:r>
              <a:rPr kumimoji="0" lang="en-US" altLang="zh-CN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kumimoji="0"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kumimoji="0" lang="en-US" altLang="zh-CN" kern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kumimoji="0" lang="zh-CN" altLang="en-US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Monotype Sorts" pitchFamily="2" charset="2"/>
              <a:buChar char="u"/>
              <a:defRPr/>
            </a:pPr>
            <a:endParaRPr kumimoji="0" lang="en-US" altLang="zh-CN" kern="0" dirty="0">
              <a:latin typeface="Times New Roman" panose="02020603050405020304" pitchFamily="18" charset="0"/>
            </a:endParaRPr>
          </a:p>
        </p:txBody>
      </p:sp>
      <p:sp>
        <p:nvSpPr>
          <p:cNvPr id="36872" name="矩形 1"/>
          <p:cNvSpPr>
            <a:spLocks noChangeArrowheads="1"/>
          </p:cNvSpPr>
          <p:nvPr/>
        </p:nvSpPr>
        <p:spPr bwMode="auto">
          <a:xfrm>
            <a:off x="5400675" y="1916113"/>
            <a:ext cx="32750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3000">
                <a:ea typeface="黑体" panose="02010609060101010101" pitchFamily="49" charset="-122"/>
              </a:rPr>
              <a:t>，求其信道容量。</a:t>
            </a:r>
            <a:endParaRPr lang="zh-CN" altLang="en-US" sz="3000">
              <a:ea typeface="黑体" panose="02010609060101010101" pitchFamily="49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611188" y="2924175"/>
            <a:ext cx="87820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pitchFamily="2" charset="2"/>
              <a:buChar char=" "/>
            </a:pPr>
            <a:r>
              <a:rPr lang="zh-CN" altLang="en-US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3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3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lang="zh-CN" altLang="en-US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时，平均互信息量达到最大。</a:t>
            </a:r>
            <a:endParaRPr lang="zh-CN" altLang="en-US" sz="3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874" name="矩形 14"/>
          <p:cNvSpPr>
            <a:spLocks noChangeArrowheads="1"/>
          </p:cNvSpPr>
          <p:nvPr/>
        </p:nvSpPr>
        <p:spPr bwMode="auto">
          <a:xfrm>
            <a:off x="179388" y="2924175"/>
            <a:ext cx="10080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解：</a:t>
            </a:r>
            <a:endParaRPr lang="zh-CN" altLang="en-US"/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258888" y="3500438"/>
          <a:ext cx="45339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2159000" imgH="546100" progId="Equation.DSMT4">
                  <p:embed/>
                </p:oleObj>
              </mc:Choice>
              <mc:Fallback>
                <p:oleObj name="Equation" r:id="rId5" imgW="2159000" imgH="54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500438"/>
                        <a:ext cx="45339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27088" y="4652963"/>
            <a:ext cx="724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Monotype Sorts" pitchFamily="2" charset="2"/>
              <a:buChar char=" "/>
            </a:pPr>
            <a:r>
              <a:rPr lang="en-US" altLang="zh-CN" sz="3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= 0.4 </a:t>
            </a:r>
            <a:r>
              <a:rPr lang="zh-CN" altLang="en-US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= 0.4,  </a:t>
            </a:r>
            <a:r>
              <a:rPr lang="en-US" altLang="zh-CN" sz="3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000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000" baseline="-25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= 0.2</a:t>
            </a:r>
            <a:endParaRPr lang="en-US" altLang="zh-CN" sz="30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231063" y="5727700"/>
            <a:ext cx="19335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Char char=" "/>
            </a:pPr>
            <a:r>
              <a:rPr lang="zh-C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r>
              <a:rPr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endParaRPr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0E7445-6FAE-4236-BE77-78C3817E5E04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252413" y="2122488"/>
            <a:ext cx="8856662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将转移概率矩阵划分成若干个互不相交的对称的子信道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74613" y="4116388"/>
            <a:ext cx="8734425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Monotype Sorts" pitchFamily="2" charset="2"/>
              <a:buChar char=" "/>
            </a:pPr>
            <a:r>
              <a:rPr lang="en-US" altLang="en-US" sz="2800" i="1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为输入符号集个数；                        是转移概率矩阵</a:t>
            </a:r>
            <a:r>
              <a:rPr lang="en-US" altLang="zh-CN" sz="2800" i="1">
                <a:latin typeface="Times New Roman" panose="02020603050405020304" pitchFamily="18" charset="0"/>
              </a:rPr>
              <a:t>P</a:t>
            </a:r>
            <a:r>
              <a:rPr lang="zh-CN" altLang="en-US" sz="2800">
                <a:latin typeface="Times New Roman" panose="02020603050405020304" pitchFamily="18" charset="0"/>
              </a:rPr>
              <a:t>中一行的元素，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latin typeface="Times New Roman" panose="02020603050405020304" pitchFamily="18" charset="0"/>
              </a:rPr>
              <a:t>是第</a:t>
            </a:r>
            <a:r>
              <a:rPr lang="en-US" altLang="zh-CN" sz="2800" i="1"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latin typeface="Times New Roman" panose="02020603050405020304" pitchFamily="18" charset="0"/>
              </a:rPr>
              <a:t>个子矩阵中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行元素之和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latin typeface="Times New Roman" panose="02020603050405020304" pitchFamily="18" charset="0"/>
              </a:rPr>
              <a:t>是第</a:t>
            </a:r>
            <a:r>
              <a:rPr lang="en-US" altLang="zh-CN" sz="2800" i="1">
                <a:latin typeface="Times New Roman" panose="02020603050405020304" pitchFamily="18" charset="0"/>
              </a:rPr>
              <a:t>k</a:t>
            </a:r>
            <a:r>
              <a:rPr lang="zh-CN" altLang="en-US" sz="2800">
                <a:latin typeface="Times New Roman" panose="02020603050405020304" pitchFamily="18" charset="0"/>
              </a:rPr>
              <a:t>个子矩阵中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列元素之和</a:t>
            </a:r>
            <a:r>
              <a:rPr lang="zh-CN" altLang="en-US" sz="2800">
                <a:latin typeface="Times New Roman" panose="02020603050405020304" pitchFamily="18" charset="0"/>
              </a:rPr>
              <a:t>，</a:t>
            </a:r>
            <a:r>
              <a:rPr lang="en-US" altLang="zh-CN" sz="2800">
                <a:latin typeface="Times New Roman" panose="02020603050405020304" pitchFamily="18" charset="0"/>
              </a:rPr>
              <a:t>r</a:t>
            </a:r>
            <a:r>
              <a:rPr lang="zh-CN" altLang="en-US" sz="2800">
                <a:latin typeface="Times New Roman" panose="02020603050405020304" pitchFamily="18" charset="0"/>
              </a:rPr>
              <a:t>是互不相交的子信道个数。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7893" name="Object 4"/>
          <p:cNvGraphicFramePr>
            <a:graphicFrameLocks noGrp="1" noChangeAspect="1"/>
          </p:cNvGraphicFramePr>
          <p:nvPr>
            <p:ph/>
          </p:nvPr>
        </p:nvGraphicFramePr>
        <p:xfrm>
          <a:off x="715963" y="2560638"/>
          <a:ext cx="745172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69189600" imgH="10363200" progId="Equation.DSMT4">
                  <p:embed/>
                </p:oleObj>
              </mc:Choice>
              <mc:Fallback>
                <p:oleObj name="Equation" r:id="rId1" imgW="69189600" imgH="1036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560638"/>
                        <a:ext cx="7451725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5"/>
          <p:cNvGraphicFramePr>
            <a:graphicFrameLocks noChangeAspect="1"/>
          </p:cNvGraphicFramePr>
          <p:nvPr/>
        </p:nvGraphicFramePr>
        <p:xfrm>
          <a:off x="3821113" y="4086225"/>
          <a:ext cx="22621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2860000" imgH="5486400" progId="Equation.DSMT4">
                  <p:embed/>
                </p:oleObj>
              </mc:Choice>
              <mc:Fallback>
                <p:oleObj name="Equation" r:id="rId3" imgW="22860000" imgH="548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4086225"/>
                        <a:ext cx="22621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6563" y="981075"/>
            <a:ext cx="341471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准对称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kumimoji="0" lang="zh-CN" alt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0688" y="350838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7897" name="矩形 1"/>
          <p:cNvSpPr>
            <a:spLocks noChangeArrowheads="1"/>
          </p:cNvSpPr>
          <p:nvPr/>
        </p:nvSpPr>
        <p:spPr bwMode="auto">
          <a:xfrm>
            <a:off x="258763" y="1552575"/>
            <a:ext cx="18240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3000">
                <a:solidFill>
                  <a:srgbClr val="FF0000"/>
                </a:solidFill>
                <a:latin typeface="Times New Roman" panose="02020603050405020304" pitchFamily="18" charset="0"/>
              </a:rPr>
              <a:t>3.2</a:t>
            </a:r>
            <a:r>
              <a:rPr lang="zh-CN" altLang="en-US" sz="300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lang="en-US" altLang="zh-CN" sz="30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97F775-1192-4792-BD6F-BF59874676CC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graphicFrame>
        <p:nvGraphicFramePr>
          <p:cNvPr id="38915" name="Object 4"/>
          <p:cNvGraphicFramePr>
            <a:graphicFrameLocks noChangeAspect="1"/>
          </p:cNvGraphicFramePr>
          <p:nvPr/>
        </p:nvGraphicFramePr>
        <p:xfrm>
          <a:off x="2268538" y="1719263"/>
          <a:ext cx="30210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511300" imgH="546100" progId="Equation.DSMT4">
                  <p:embed/>
                </p:oleObj>
              </mc:Choice>
              <mc:Fallback>
                <p:oleObj name="Equation" r:id="rId1" imgW="1511300" imgH="54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19263"/>
                        <a:ext cx="3021012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5"/>
          <p:cNvGraphicFramePr>
            <a:graphicFrameLocks noChangeAspect="1"/>
          </p:cNvGraphicFramePr>
          <p:nvPr/>
        </p:nvGraphicFramePr>
        <p:xfrm>
          <a:off x="2843213" y="3082925"/>
          <a:ext cx="2592387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3" imgW="1079500" imgH="469900" progId="Equation.3">
                  <p:embed/>
                </p:oleObj>
              </mc:Choice>
              <mc:Fallback>
                <p:oleObj name="公式" r:id="rId3" imgW="10795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082925"/>
                        <a:ext cx="2592387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55600" y="4837113"/>
          <a:ext cx="860583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3911600" imgH="469900" progId="Equation.DSMT4">
                  <p:embed/>
                </p:oleObj>
              </mc:Choice>
              <mc:Fallback>
                <p:oleObj name="Equation" r:id="rId5" imgW="39116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4837113"/>
                        <a:ext cx="860583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文本框 1"/>
          <p:cNvSpPr txBox="1">
            <a:spLocks noChangeArrowheads="1"/>
          </p:cNvSpPr>
          <p:nvPr/>
        </p:nvSpPr>
        <p:spPr bwMode="auto">
          <a:xfrm>
            <a:off x="900113" y="3240088"/>
            <a:ext cx="208756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/>
              <a:t>可分解成</a:t>
            </a:r>
            <a:endParaRPr lang="zh-CN" altLang="en-US" sz="300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36563" y="981075"/>
            <a:ext cx="341471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准对称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kumimoji="0" lang="zh-CN" alt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20688" y="350838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50825" y="1843088"/>
            <a:ext cx="2017713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zh-CN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3-7</a:t>
            </a:r>
            <a:r>
              <a:rPr kumimoji="0" lang="en-US" altLang="zh-CN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kumimoji="0"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kumimoji="0" lang="en-US" altLang="zh-CN" kern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kumimoji="0" lang="zh-CN" altLang="en-US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Monotype Sorts" pitchFamily="2" charset="2"/>
              <a:buChar char="u"/>
              <a:defRPr/>
            </a:pPr>
            <a:endParaRPr kumimoji="0" lang="en-US" altLang="zh-CN" kern="0" dirty="0">
              <a:latin typeface="Times New Roman" panose="02020603050405020304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220913" y="5373688"/>
            <a:ext cx="1816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Char char=" 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CC2884-FF9C-49F3-9B90-195AA7B284E0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2181225" y="1662113"/>
          <a:ext cx="4291013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145665" imgH="546100" progId="Equation.DSMT4">
                  <p:embed/>
                </p:oleObj>
              </mc:Choice>
              <mc:Fallback>
                <p:oleObj name="Equation" r:id="rId1" imgW="2145665" imgH="54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1662113"/>
                        <a:ext cx="4291013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5"/>
          <p:cNvGraphicFramePr>
            <a:graphicFrameLocks noChangeAspect="1"/>
          </p:cNvGraphicFramePr>
          <p:nvPr/>
        </p:nvGraphicFramePr>
        <p:xfrm>
          <a:off x="2660650" y="2852738"/>
          <a:ext cx="3995738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663700" imgH="457200" progId="Equation.DSMT4">
                  <p:embed/>
                </p:oleObj>
              </mc:Choice>
              <mc:Fallback>
                <p:oleObj name="Equation" r:id="rId3" imgW="16637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852738"/>
                        <a:ext cx="3995738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34925" y="4149725"/>
          <a:ext cx="8940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4470400" imgH="241300" progId="Equation.DSMT4">
                  <p:embed/>
                </p:oleObj>
              </mc:Choice>
              <mc:Fallback>
                <p:oleObj name="Equation" r:id="rId5" imgW="4470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4149725"/>
                        <a:ext cx="8940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文本框 1"/>
          <p:cNvSpPr txBox="1">
            <a:spLocks noChangeArrowheads="1"/>
          </p:cNvSpPr>
          <p:nvPr/>
        </p:nvSpPr>
        <p:spPr bwMode="auto">
          <a:xfrm>
            <a:off x="900113" y="2952750"/>
            <a:ext cx="2087562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/>
              <a:t>可分解成</a:t>
            </a:r>
            <a:endParaRPr lang="zh-CN" altLang="en-US" sz="300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36563" y="981075"/>
            <a:ext cx="341471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准对称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kumimoji="0" lang="zh-CN" alt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20688" y="350838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50825" y="1843088"/>
            <a:ext cx="2017713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zh-CN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3-8</a:t>
            </a:r>
            <a:r>
              <a:rPr kumimoji="0" lang="en-US" altLang="zh-CN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kumimoji="0"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50838" y="4581525"/>
          <a:ext cx="779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3898900" imgH="571500" progId="Equation.DSMT4">
                  <p:embed/>
                </p:oleObj>
              </mc:Choice>
              <mc:Fallback>
                <p:oleObj name="Equation" r:id="rId7" imgW="3898900" imgH="571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4581525"/>
                        <a:ext cx="7797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250825" y="5781675"/>
          <a:ext cx="87582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4610100" imgH="469900" progId="Equation.DSMT4">
                  <p:embed/>
                </p:oleObj>
              </mc:Choice>
              <mc:Fallback>
                <p:oleObj name="Equation" r:id="rId9" imgW="46101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5781675"/>
                        <a:ext cx="87582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F513CD-74E1-4581-A8B5-65D862140346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graphicFrame>
        <p:nvGraphicFramePr>
          <p:cNvPr id="40963" name="Object 4"/>
          <p:cNvGraphicFramePr>
            <a:graphicFrameLocks noChangeAspect="1"/>
          </p:cNvGraphicFramePr>
          <p:nvPr/>
        </p:nvGraphicFramePr>
        <p:xfrm>
          <a:off x="2001838" y="1727200"/>
          <a:ext cx="4267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133600" imgH="546100" progId="Equation.DSMT4">
                  <p:embed/>
                </p:oleObj>
              </mc:Choice>
              <mc:Fallback>
                <p:oleObj name="Equation" r:id="rId1" imgW="2133600" imgH="546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1727200"/>
                        <a:ext cx="42672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177800" y="4562475"/>
          <a:ext cx="8786813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4749800" imgH="749300" progId="Equation.DSMT4">
                  <p:embed/>
                </p:oleObj>
              </mc:Choice>
              <mc:Fallback>
                <p:oleObj name="Equation" r:id="rId3" imgW="4749800" imgH="749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4562475"/>
                        <a:ext cx="8786813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2627313" y="2944813"/>
          <a:ext cx="41465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727200" imgH="457200" progId="Equation.DSMT4">
                  <p:embed/>
                </p:oleObj>
              </mc:Choice>
              <mc:Fallback>
                <p:oleObj name="Equation" r:id="rId5" imgW="17272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944813"/>
                        <a:ext cx="414655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文本框 6"/>
          <p:cNvSpPr txBox="1">
            <a:spLocks noChangeArrowheads="1"/>
          </p:cNvSpPr>
          <p:nvPr/>
        </p:nvSpPr>
        <p:spPr bwMode="auto">
          <a:xfrm>
            <a:off x="885825" y="3041650"/>
            <a:ext cx="22320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可分解成</a:t>
            </a:r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6563" y="981075"/>
            <a:ext cx="341471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准对称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</a:t>
            </a:r>
            <a:endParaRPr kumimoji="0" lang="zh-CN" alt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0688" y="350838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50825" y="1843088"/>
            <a:ext cx="2017713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zh-CN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3-9</a:t>
            </a:r>
            <a:r>
              <a:rPr kumimoji="0" lang="en-US" altLang="zh-CN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kumimoji="0" lang="zh-CN" altLang="en-US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Monotype Sorts" pitchFamily="2" charset="2"/>
              <a:buChar char="u"/>
              <a:defRPr/>
            </a:pPr>
            <a:endParaRPr kumimoji="0" lang="en-US" altLang="zh-CN" kern="0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60525" y="5516563"/>
            <a:ext cx="181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Char char=" 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0513E8-F05F-4008-AE23-3A7B79720582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1368425"/>
            <a:ext cx="8839200" cy="4724400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 "/>
            </a:pP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1972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年由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R.Blahut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A.Arimoto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分别独立提出的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Monotype Sorts" pitchFamily="2" charset="2"/>
              <a:buChar char=" 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一种算法，现在称为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Blahut-Arimoto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algn="just" eaLnBrk="1" hangingPunct="1"/>
            <a:r>
              <a:rPr lang="en-US" altLang="zh-CN" sz="3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I(</a:t>
            </a:r>
            <a:r>
              <a:rPr lang="en-US" altLang="zh-CN" sz="30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0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0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;Y</a:t>
            </a:r>
            <a:r>
              <a:rPr lang="en-US" altLang="zh-CN" sz="3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3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对于所有满足</a:t>
            </a:r>
            <a:r>
              <a:rPr lang="en-US" altLang="zh-CN" sz="3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) &gt; 0</a:t>
            </a:r>
            <a:r>
              <a:rPr lang="zh-CN" altLang="en-US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条件的</a:t>
            </a:r>
            <a:r>
              <a:rPr lang="en-US" altLang="zh-CN" sz="30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30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/>
            <a:r>
              <a:rPr lang="en-US" altLang="zh-CN" sz="3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I(</a:t>
            </a:r>
            <a:r>
              <a:rPr lang="en-US" altLang="zh-CN" sz="30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000" i="1" baseline="-25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0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;Y</a:t>
            </a:r>
            <a:r>
              <a:rPr lang="en-US" altLang="zh-CN" sz="3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对于所有满足</a:t>
            </a:r>
            <a:r>
              <a:rPr lang="en-US" altLang="zh-CN" sz="3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30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000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) = 0</a:t>
            </a:r>
            <a:r>
              <a:rPr lang="zh-CN" altLang="en-US" sz="3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条件的</a:t>
            </a:r>
            <a:r>
              <a:rPr lang="en-US" altLang="zh-CN" sz="30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3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-396875" y="4365625"/>
            <a:ext cx="88201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buFont typeface="Wingdings" panose="05000000000000000000" pitchFamily="2" charset="2"/>
              <a:buNone/>
              <a:defRPr/>
            </a:pP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当信道平均互信息达到信道容量时，输入符号概率集</a:t>
            </a:r>
            <a:r>
              <a:rPr lang="en-US" altLang="zh-CN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  <a:r>
              <a:rPr lang="en-US" altLang="zh-CN" sz="30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en-US" altLang="zh-CN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30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0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)}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中每一个符号</a:t>
            </a:r>
            <a:r>
              <a:rPr lang="en-US" altLang="zh-CN" sz="300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000" i="1" baseline="-250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对输出端</a:t>
            </a:r>
            <a:r>
              <a:rPr lang="en-US" altLang="zh-CN" sz="30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提供相同的互信息，只是概率为零的符号除外</a:t>
            </a:r>
            <a:endParaRPr lang="zh-CN" altLang="en-US" sz="3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20688" y="350838"/>
            <a:ext cx="7704137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3.2.3 </a:t>
            </a:r>
            <a:r>
              <a:rPr lang="zh-CN" alt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离散单符号有噪信道及其容量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36563" y="1063625"/>
            <a:ext cx="571976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信道容量计算</a:t>
            </a:r>
            <a:endParaRPr kumimoji="0" lang="zh-CN" alt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3898586"/>
            <a:ext cx="5328592" cy="241073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例：信道的特征如图所示，求该信道的信道容量及其达到信道容量的信源概率分布。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DD78D9-FC76-47A6-BA77-BECECAB61DA0}" type="slidenum">
              <a:rPr lang="zh-TW" altLang="en-US" smtClean="0"/>
            </a:fld>
            <a:endParaRPr lang="en-US" altLang="zh-TW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23728" y="1330647"/>
          <a:ext cx="4320480" cy="2410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52425600" imgH="29260800" progId="Equation.DSMT4">
                  <p:embed/>
                </p:oleObj>
              </mc:Choice>
              <mc:Fallback>
                <p:oleObj name="Equation" r:id="rId1" imgW="52425600" imgH="29260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330647"/>
                        <a:ext cx="4320480" cy="2410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22176" y="404664"/>
            <a:ext cx="5719762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r>
              <a:rPr kumimoji="0" lang="en-US" altLang="zh-CN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DMC</a:t>
            </a:r>
            <a:r>
              <a:rPr kumimoji="0" lang="zh-CN" altLang="en-US" sz="3200" kern="0" dirty="0">
                <a:latin typeface="黑体" panose="02010609060101010101" pitchFamily="49" charset="-122"/>
                <a:ea typeface="黑体" panose="02010609060101010101" pitchFamily="49" charset="-122"/>
              </a:rPr>
              <a:t>信道容量计算</a:t>
            </a:r>
            <a:endParaRPr kumimoji="0" lang="zh-CN" altLang="en-US" sz="32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1" t="17553" r="66892" b="59044"/>
          <a:stretch>
            <a:fillRect/>
          </a:stretch>
        </p:blipFill>
        <p:spPr bwMode="auto">
          <a:xfrm>
            <a:off x="6084168" y="3895427"/>
            <a:ext cx="2304256" cy="203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FF2C9D-6E29-4915-97EE-2BCD49A42F3C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离散序列信道及其容量 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6838950" cy="700088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离散序列信道</a:t>
            </a:r>
            <a:r>
              <a:rPr lang="zh-CN" altLang="en-US">
                <a:solidFill>
                  <a:srgbClr val="FF6600"/>
                </a:solidFill>
              </a:rPr>
              <a:t> </a:t>
            </a:r>
            <a:endParaRPr lang="zh-CN" altLang="en-US">
              <a:solidFill>
                <a:srgbClr val="FF6600"/>
              </a:solidFill>
            </a:endParaRPr>
          </a:p>
        </p:txBody>
      </p:sp>
      <p:grpSp>
        <p:nvGrpSpPr>
          <p:cNvPr id="43013" name="Group 4"/>
          <p:cNvGrpSpPr/>
          <p:nvPr/>
        </p:nvGrpSpPr>
        <p:grpSpPr bwMode="auto">
          <a:xfrm>
            <a:off x="1476375" y="2349500"/>
            <a:ext cx="6096000" cy="2592388"/>
            <a:chOff x="1632" y="1824"/>
            <a:chExt cx="3840" cy="1633"/>
          </a:xfrm>
        </p:grpSpPr>
        <p:sp>
          <p:nvSpPr>
            <p:cNvPr id="43014" name="Rectangle 5"/>
            <p:cNvSpPr>
              <a:spLocks noChangeArrowheads="1"/>
            </p:cNvSpPr>
            <p:nvPr/>
          </p:nvSpPr>
          <p:spPr bwMode="auto">
            <a:xfrm>
              <a:off x="2928" y="2208"/>
              <a:ext cx="720" cy="33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2"/>
                </a:buClr>
                <a:buSzPct val="110000"/>
                <a:buFontTx/>
                <a:buNone/>
              </a:pPr>
              <a:r>
                <a:rPr lang="zh-CN" altLang="en-US" sz="3200"/>
                <a:t>信道</a:t>
              </a:r>
              <a:endParaRPr lang="zh-CN" altLang="en-US" sz="3200"/>
            </a:p>
          </p:txBody>
        </p:sp>
        <p:sp>
          <p:nvSpPr>
            <p:cNvPr id="43015" name="Line 6"/>
            <p:cNvSpPr>
              <a:spLocks noChangeShapeType="1"/>
            </p:cNvSpPr>
            <p:nvPr/>
          </p:nvSpPr>
          <p:spPr bwMode="auto">
            <a:xfrm>
              <a:off x="2496" y="2448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7"/>
            <p:cNvSpPr>
              <a:spLocks noChangeShapeType="1"/>
            </p:cNvSpPr>
            <p:nvPr/>
          </p:nvSpPr>
          <p:spPr bwMode="auto">
            <a:xfrm>
              <a:off x="3696" y="2400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Text Box 8"/>
            <p:cNvSpPr txBox="1">
              <a:spLocks noChangeArrowheads="1"/>
            </p:cNvSpPr>
            <p:nvPr/>
          </p:nvSpPr>
          <p:spPr bwMode="auto">
            <a:xfrm>
              <a:off x="2928" y="1824"/>
              <a:ext cx="76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110000"/>
                <a:buFontTx/>
                <a:buNone/>
              </a:pPr>
              <a:r>
                <a:rPr lang="en-US" altLang="zh-CN" sz="3200">
                  <a:solidFill>
                    <a:srgbClr val="FF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3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CN" sz="3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3200">
                  <a:solidFill>
                    <a:srgbClr val="FF6600"/>
                  </a:solidFill>
                </a:rPr>
                <a:t> </a:t>
              </a:r>
              <a:endParaRPr lang="en-US" altLang="zh-CN" sz="3200">
                <a:solidFill>
                  <a:srgbClr val="FF6600"/>
                </a:solidFill>
              </a:endParaRPr>
            </a:p>
          </p:txBody>
        </p:sp>
        <p:sp>
          <p:nvSpPr>
            <p:cNvPr id="43018" name="Text Box 9"/>
            <p:cNvSpPr txBox="1">
              <a:spLocks noChangeArrowheads="1"/>
            </p:cNvSpPr>
            <p:nvPr/>
          </p:nvSpPr>
          <p:spPr bwMode="auto">
            <a:xfrm>
              <a:off x="4272" y="2256"/>
              <a:ext cx="24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110000"/>
                <a:buFontTx/>
                <a:buNone/>
              </a:pPr>
              <a:r>
                <a:rPr lang="en-US" altLang="zh-CN" sz="3200">
                  <a:solidFill>
                    <a:srgbClr val="FF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3200">
                  <a:solidFill>
                    <a:srgbClr val="FF6600"/>
                  </a:solidFill>
                </a:rPr>
                <a:t> </a:t>
              </a:r>
              <a:endParaRPr lang="en-US" altLang="zh-CN" sz="3200">
                <a:solidFill>
                  <a:srgbClr val="FF6600"/>
                </a:solidFill>
              </a:endParaRPr>
            </a:p>
          </p:txBody>
        </p:sp>
        <p:sp>
          <p:nvSpPr>
            <p:cNvPr id="43019" name="Text Box 10"/>
            <p:cNvSpPr txBox="1">
              <a:spLocks noChangeArrowheads="1"/>
            </p:cNvSpPr>
            <p:nvPr/>
          </p:nvSpPr>
          <p:spPr bwMode="auto">
            <a:xfrm>
              <a:off x="2112" y="2304"/>
              <a:ext cx="28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110000"/>
                <a:buFontTx/>
                <a:buNone/>
              </a:pPr>
              <a:r>
                <a:rPr lang="en-US" altLang="zh-CN" sz="3200">
                  <a:solidFill>
                    <a:srgbClr val="FF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3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3200">
                  <a:solidFill>
                    <a:srgbClr val="FF6600"/>
                  </a:solidFill>
                </a:rPr>
                <a:t> </a:t>
              </a:r>
              <a:endParaRPr lang="en-US" altLang="zh-CN" sz="3200">
                <a:solidFill>
                  <a:srgbClr val="FF6600"/>
                </a:solidFill>
              </a:endParaRPr>
            </a:p>
          </p:txBody>
        </p:sp>
        <p:sp>
          <p:nvSpPr>
            <p:cNvPr id="43020" name="Text Box 11"/>
            <p:cNvSpPr txBox="1">
              <a:spLocks noChangeArrowheads="1"/>
            </p:cNvSpPr>
            <p:nvPr/>
          </p:nvSpPr>
          <p:spPr bwMode="auto">
            <a:xfrm>
              <a:off x="1632" y="2784"/>
              <a:ext cx="1536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>
                  <a:schemeClr val="accent2"/>
                </a:buClr>
                <a:buSzPct val="110000"/>
                <a:buFontTx/>
                <a:buNone/>
              </a:pP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=(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…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)  </a:t>
              </a:r>
              <a:endPara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Clr>
                  <a:schemeClr val="accent2"/>
                </a:buClr>
                <a:buSzPct val="110000"/>
                <a:buFontTx/>
                <a:buNone/>
              </a:pP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800" i="1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,…,</a:t>
              </a:r>
              <a:r>
                <a:rPr lang="en-US" altLang="zh-CN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>
                  <a:solidFill>
                    <a:srgbClr val="0000FF"/>
                  </a:solidFill>
                  <a:latin typeface="Times New Roman" panose="02020603050405020304" pitchFamily="18" charset="0"/>
                </a:rPr>
                <a:t>} </a:t>
              </a:r>
              <a:endParaRPr lang="en-US" altLang="zh-CN" sz="28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1" name="Text Box 12"/>
            <p:cNvSpPr txBox="1">
              <a:spLocks noChangeArrowheads="1"/>
            </p:cNvSpPr>
            <p:nvPr/>
          </p:nvSpPr>
          <p:spPr bwMode="auto">
            <a:xfrm>
              <a:off x="3552" y="2832"/>
              <a:ext cx="1920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>
                  <a:schemeClr val="accent2"/>
                </a:buClr>
                <a:buSzPct val="110000"/>
                <a:buFontTx/>
                <a:buNone/>
              </a:pP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=(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3200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3200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…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3200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Clr>
                  <a:schemeClr val="accent2"/>
                </a:buClr>
                <a:buSzPct val="110000"/>
                <a:buFontTx/>
                <a:buNone/>
              </a:pPr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3200" i="1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l </a:t>
              </a:r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3200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3200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,…,</a:t>
              </a:r>
              <a:r>
                <a:rPr lang="en-US" altLang="zh-CN" sz="32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3200" baseline="-30000">
                  <a:solidFill>
                    <a:srgbClr val="0000FF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3200">
                  <a:solidFill>
                    <a:srgbClr val="0000FF"/>
                  </a:solidFill>
                  <a:latin typeface="Times New Roman" panose="02020603050405020304" pitchFamily="18" charset="0"/>
                </a:rPr>
                <a:t>}</a:t>
              </a:r>
              <a:endParaRPr lang="en-US" altLang="zh-CN" sz="32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C33748-97A5-47AA-8CEF-CA72D6C1F961}" type="slidenum">
              <a:rPr lang="zh-TW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79425" y="1039813"/>
            <a:ext cx="5267325" cy="558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信道的分类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241300"/>
            <a:ext cx="8229600" cy="66675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信道分类和参数表示</a:t>
            </a:r>
            <a:b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825" y="2349500"/>
            <a:ext cx="100965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信源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9222" name="Line 2"/>
          <p:cNvSpPr>
            <a:spLocks noChangeShapeType="1"/>
          </p:cNvSpPr>
          <p:nvPr/>
        </p:nvSpPr>
        <p:spPr bwMode="auto">
          <a:xfrm>
            <a:off x="1260475" y="2636838"/>
            <a:ext cx="76041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03425" y="2344738"/>
            <a:ext cx="1008063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</a:t>
            </a:r>
            <a:endParaRPr lang="zh-CN" altLang="en-US" dirty="0"/>
          </a:p>
        </p:txBody>
      </p:sp>
      <p:sp>
        <p:nvSpPr>
          <p:cNvPr id="9224" name="Line 2"/>
          <p:cNvSpPr>
            <a:spLocks noChangeShapeType="1"/>
          </p:cNvSpPr>
          <p:nvPr/>
        </p:nvSpPr>
        <p:spPr bwMode="auto">
          <a:xfrm>
            <a:off x="3011488" y="2636838"/>
            <a:ext cx="760412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矩形 11"/>
          <p:cNvSpPr>
            <a:spLocks noChangeArrowheads="1"/>
          </p:cNvSpPr>
          <p:nvPr/>
        </p:nvSpPr>
        <p:spPr bwMode="auto">
          <a:xfrm>
            <a:off x="3754438" y="2344738"/>
            <a:ext cx="183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传输媒介</a:t>
            </a:r>
            <a:endParaRPr lang="zh-CN" altLang="en-US"/>
          </a:p>
        </p:txBody>
      </p:sp>
      <p:sp>
        <p:nvSpPr>
          <p:cNvPr id="9226" name="Line 2"/>
          <p:cNvSpPr>
            <a:spLocks noChangeShapeType="1"/>
          </p:cNvSpPr>
          <p:nvPr/>
        </p:nvSpPr>
        <p:spPr bwMode="auto">
          <a:xfrm>
            <a:off x="5508625" y="2636838"/>
            <a:ext cx="7588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65863" y="2344738"/>
            <a:ext cx="100965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译码</a:t>
            </a:r>
            <a:endParaRPr lang="zh-CN" altLang="en-US" dirty="0"/>
          </a:p>
        </p:txBody>
      </p:sp>
      <p:sp>
        <p:nvSpPr>
          <p:cNvPr id="9228" name="Line 2"/>
          <p:cNvSpPr>
            <a:spLocks noChangeShapeType="1"/>
          </p:cNvSpPr>
          <p:nvPr/>
        </p:nvSpPr>
        <p:spPr bwMode="auto">
          <a:xfrm>
            <a:off x="7267575" y="2636838"/>
            <a:ext cx="760413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2"/>
          <p:cNvSpPr>
            <a:spLocks noChangeShapeType="1"/>
          </p:cNvSpPr>
          <p:nvPr/>
        </p:nvSpPr>
        <p:spPr bwMode="auto">
          <a:xfrm flipV="1">
            <a:off x="4572000" y="2928938"/>
            <a:ext cx="0" cy="746125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矩形 16"/>
          <p:cNvSpPr>
            <a:spLocks noChangeArrowheads="1"/>
          </p:cNvSpPr>
          <p:nvPr/>
        </p:nvSpPr>
        <p:spPr bwMode="auto">
          <a:xfrm>
            <a:off x="4067175" y="3789363"/>
            <a:ext cx="1009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干扰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953375" y="2349500"/>
            <a:ext cx="100965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zh-CN" kern="100" dirty="0">
                <a:latin typeface="Times New Roman" panose="02020603050405020304" pitchFamily="18" charset="0"/>
              </a:rPr>
              <a:t>信</a:t>
            </a:r>
            <a:r>
              <a:rPr lang="zh-CN" altLang="en-US" kern="100" dirty="0">
                <a:latin typeface="Times New Roman" panose="02020603050405020304" pitchFamily="18" charset="0"/>
              </a:rPr>
              <a:t>宿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A7FA28-0602-401E-A3A4-12E0A7AA12EF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离散序列信道及其容量 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6838950" cy="700088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离散无记忆序列信道</a:t>
            </a:r>
            <a:r>
              <a:rPr lang="zh-CN" altLang="en-US">
                <a:solidFill>
                  <a:srgbClr val="FF6600"/>
                </a:solidFill>
              </a:rPr>
              <a:t> </a:t>
            </a:r>
            <a:endParaRPr lang="zh-CN" altLang="en-US">
              <a:solidFill>
                <a:srgbClr val="FF6600"/>
              </a:solidFill>
            </a:endParaRPr>
          </a:p>
        </p:txBody>
      </p:sp>
      <p:graphicFrame>
        <p:nvGraphicFramePr>
          <p:cNvPr id="44037" name="Object 2"/>
          <p:cNvGraphicFramePr>
            <a:graphicFrameLocks noChangeAspect="1"/>
          </p:cNvGraphicFramePr>
          <p:nvPr/>
        </p:nvGraphicFramePr>
        <p:xfrm>
          <a:off x="787400" y="1798638"/>
          <a:ext cx="6405563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022600" imgH="431800" progId="Equation.DSMT4">
                  <p:embed/>
                </p:oleObj>
              </mc:Choice>
              <mc:Fallback>
                <p:oleObj name="Equation" r:id="rId1" imgW="30226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798638"/>
                        <a:ext cx="6405563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5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4039" name="Rectangle 6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4040" name="Rectangle 7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4041" name="Rectangle 8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539750" y="283051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进一步信道是平稳的</a:t>
            </a:r>
            <a:r>
              <a:rPr lang="zh-CN" altLang="en-US" sz="2800">
                <a:solidFill>
                  <a:srgbClr val="0000FF"/>
                </a:solidFill>
              </a:rPr>
              <a:t> </a:t>
            </a:r>
            <a:endParaRPr lang="zh-CN" altLang="en-US" sz="2800">
              <a:solidFill>
                <a:srgbClr val="0000FF"/>
              </a:solidFill>
            </a:endParaRPr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392906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graphicFrame>
        <p:nvGraphicFramePr>
          <p:cNvPr id="90123" name="Object 3"/>
          <p:cNvGraphicFramePr>
            <a:graphicFrameLocks noChangeAspect="1"/>
          </p:cNvGraphicFramePr>
          <p:nvPr/>
        </p:nvGraphicFramePr>
        <p:xfrm>
          <a:off x="4233863" y="2814638"/>
          <a:ext cx="36655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435100" imgH="241300" progId="Equation.DSMT4">
                  <p:embed/>
                </p:oleObj>
              </mc:Choice>
              <mc:Fallback>
                <p:oleObj name="Equation" r:id="rId3" imgW="14351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3863" y="2814638"/>
                        <a:ext cx="366553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4"/>
          <p:cNvGraphicFramePr>
            <a:graphicFrameLocks noChangeAspect="1"/>
          </p:cNvGraphicFramePr>
          <p:nvPr/>
        </p:nvGraphicFramePr>
        <p:xfrm>
          <a:off x="720725" y="3716338"/>
          <a:ext cx="757396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3606800" imgH="685800" progId="Equation.DSMT4">
                  <p:embed/>
                </p:oleObj>
              </mc:Choice>
              <mc:Fallback>
                <p:oleObj name="Equation" r:id="rId5" imgW="36068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716338"/>
                        <a:ext cx="7573963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1358900" y="5335588"/>
          <a:ext cx="2570163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1167765" imgH="292100" progId="Equation.DSMT4">
                  <p:embed/>
                </p:oleObj>
              </mc:Choice>
              <mc:Fallback>
                <p:oleObj name="Equation" r:id="rId7" imgW="1167765" imgH="29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335588"/>
                        <a:ext cx="2570163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474663" y="1209675"/>
            <a:ext cx="7543800" cy="1289050"/>
          </a:xfrm>
        </p:spPr>
        <p:txBody>
          <a:bodyPr/>
          <a:lstStyle/>
          <a:p>
            <a:r>
              <a:rPr lang="zh-CN" altLang="en-US" sz="3200">
                <a:latin typeface="宋体" panose="02010600030101010101" pitchFamily="2" charset="-122"/>
              </a:rPr>
              <a:t>并联信道是指两个或两个以上的信道相并联的情况</a:t>
            </a:r>
            <a:endParaRPr lang="zh-CN" altLang="en-US" sz="3200">
              <a:latin typeface="宋体" panose="02010600030101010101" pitchFamily="2" charset="-122"/>
            </a:endParaRP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5061" name="Rectangle 7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5062" name="Rectangle 8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5063" name="Rectangle 9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5064" name="Rectangle 11"/>
          <p:cNvSpPr>
            <a:spLocks noChangeArrowheads="1"/>
          </p:cNvSpPr>
          <p:nvPr/>
        </p:nvSpPr>
        <p:spPr bwMode="auto">
          <a:xfrm>
            <a:off x="392906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5065" name="Rectangle 13"/>
          <p:cNvSpPr>
            <a:spLocks noChangeArrowheads="1"/>
          </p:cNvSpPr>
          <p:nvPr/>
        </p:nvSpPr>
        <p:spPr bwMode="auto">
          <a:xfrm>
            <a:off x="2786063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5066" name="Rectangle 18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5067" name="Rectangle 20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5068" name="灯片编号占位符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4CE79D0-6B2E-4315-8398-CA3D98C0D352}" type="slidenum">
              <a:rPr lang="en-US" altLang="zh-CN" sz="1200" smtClean="0">
                <a:latin typeface="Garamond" panose="02020404030301010803" pitchFamily="18" charset="0"/>
              </a:rPr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graphicFrame>
        <p:nvGraphicFramePr>
          <p:cNvPr id="45069" name="对象 -2147482401"/>
          <p:cNvGraphicFramePr>
            <a:graphicFrameLocks noChangeAspect="1"/>
          </p:cNvGraphicFramePr>
          <p:nvPr/>
        </p:nvGraphicFramePr>
        <p:xfrm>
          <a:off x="4559300" y="2103438"/>
          <a:ext cx="3884613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251200" imgH="2006600" progId="Visio.Drawing.11">
                  <p:embed/>
                </p:oleObj>
              </mc:Choice>
              <mc:Fallback>
                <p:oleObj name="" r:id="rId1" imgW="3251200" imgH="2006600" progId="Visio.Drawing.11">
                  <p:embed/>
                  <p:pic>
                    <p:nvPicPr>
                      <p:cNvPr id="0" name="对象 -2147482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2103438"/>
                        <a:ext cx="3884613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文本框 1"/>
          <p:cNvSpPr txBox="1">
            <a:spLocks noChangeArrowheads="1"/>
          </p:cNvSpPr>
          <p:nvPr/>
        </p:nvSpPr>
        <p:spPr bwMode="auto">
          <a:xfrm>
            <a:off x="495300" y="3835400"/>
            <a:ext cx="3576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平均互信息量表示为：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5071" name="对象 -2147482399"/>
          <p:cNvGraphicFramePr>
            <a:graphicFrameLocks noChangeAspect="1"/>
          </p:cNvGraphicFramePr>
          <p:nvPr/>
        </p:nvGraphicFramePr>
        <p:xfrm>
          <a:off x="579438" y="4511675"/>
          <a:ext cx="82042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4318000" imgH="914400" progId="Equation.DSMT4">
                  <p:embed/>
                </p:oleObj>
              </mc:Choice>
              <mc:Fallback>
                <p:oleObj name="Equation" r:id="rId3" imgW="4318000" imgH="914400" progId="Equation.DSMT4">
                  <p:embed/>
                  <p:pic>
                    <p:nvPicPr>
                      <p:cNvPr id="0" name="对象 -2147482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4511675"/>
                        <a:ext cx="82042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3.3.1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并联信道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6083" name="Rectangle 6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6084" name="Rectangle 7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6085" name="Rectangle 8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6086" name="Rectangle 9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6087" name="Rectangle 11"/>
          <p:cNvSpPr>
            <a:spLocks noChangeArrowheads="1"/>
          </p:cNvSpPr>
          <p:nvPr/>
        </p:nvSpPr>
        <p:spPr bwMode="auto">
          <a:xfrm>
            <a:off x="392906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6088" name="Rectangle 13"/>
          <p:cNvSpPr>
            <a:spLocks noChangeArrowheads="1"/>
          </p:cNvSpPr>
          <p:nvPr/>
        </p:nvSpPr>
        <p:spPr bwMode="auto">
          <a:xfrm>
            <a:off x="2786063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6089" name="Rectangle 18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6090" name="Rectangle 20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6091" name="灯片编号占位符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1D3D1112-DBBC-44AA-A30A-C45107A3C71B}" type="slidenum">
              <a:rPr lang="en-US" altLang="zh-CN" sz="1200" smtClean="0">
                <a:latin typeface="Garamond" panose="02020404030301010803" pitchFamily="18" charset="0"/>
              </a:rPr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graphicFrame>
        <p:nvGraphicFramePr>
          <p:cNvPr id="46092" name="对象 -2147482401"/>
          <p:cNvGraphicFramePr>
            <a:graphicFrameLocks noChangeAspect="1"/>
          </p:cNvGraphicFramePr>
          <p:nvPr/>
        </p:nvGraphicFramePr>
        <p:xfrm>
          <a:off x="1987550" y="895350"/>
          <a:ext cx="3883025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251200" imgH="2006600" progId="Visio.Drawing.11">
                  <p:embed/>
                </p:oleObj>
              </mc:Choice>
              <mc:Fallback>
                <p:oleObj name="" r:id="rId1" imgW="3251200" imgH="2006600" progId="Visio.Drawing.11">
                  <p:embed/>
                  <p:pic>
                    <p:nvPicPr>
                      <p:cNvPr id="0" name="对象 -2147482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895350"/>
                        <a:ext cx="3883025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文本框 4"/>
          <p:cNvSpPr txBox="1">
            <a:spLocks noChangeArrowheads="1"/>
          </p:cNvSpPr>
          <p:nvPr/>
        </p:nvSpPr>
        <p:spPr bwMode="auto">
          <a:xfrm>
            <a:off x="531813" y="3429000"/>
            <a:ext cx="790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两个独立信道并联后构成的并联信道的总容量C</a:t>
            </a:r>
            <a:r>
              <a:rPr lang="zh-CN" altLang="en-US" sz="2800" baseline="-25000">
                <a:latin typeface="Times New Roman" panose="02020603050405020304" pitchFamily="18" charset="0"/>
              </a:rPr>
              <a:t>12</a:t>
            </a:r>
            <a:endParaRPr lang="zh-CN" altLang="en-US" sz="2800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6097" name="对象 -2147482389"/>
          <p:cNvGraphicFramePr>
            <a:graphicFrameLocks noChangeAspect="1"/>
          </p:cNvGraphicFramePr>
          <p:nvPr/>
        </p:nvGraphicFramePr>
        <p:xfrm>
          <a:off x="576263" y="4124325"/>
          <a:ext cx="792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962400" imgH="228600" progId="Equation.DSMT4">
                  <p:embed/>
                </p:oleObj>
              </mc:Choice>
              <mc:Fallback>
                <p:oleObj name="Equation" r:id="rId3" imgW="3962400" imgH="228600" progId="Equation.DSMT4">
                  <p:embed/>
                  <p:pic>
                    <p:nvPicPr>
                      <p:cNvPr id="0" name="对象 -2147482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124325"/>
                        <a:ext cx="792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8" name="文本框 6"/>
          <p:cNvSpPr txBox="1">
            <a:spLocks noChangeArrowheads="1"/>
          </p:cNvSpPr>
          <p:nvPr/>
        </p:nvSpPr>
        <p:spPr bwMode="auto">
          <a:xfrm>
            <a:off x="457200" y="4778375"/>
            <a:ext cx="82280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以此类推，当</a:t>
            </a:r>
            <a:r>
              <a:rPr lang="zh-CN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个相互独立信道并接时，其总信道容量为：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6099" name="对象 -2147482388"/>
          <p:cNvGraphicFramePr>
            <a:graphicFrameLocks noChangeAspect="1"/>
          </p:cNvGraphicFramePr>
          <p:nvPr/>
        </p:nvGraphicFramePr>
        <p:xfrm>
          <a:off x="3563938" y="5411788"/>
          <a:ext cx="1333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635000" imgH="431800" progId="Equation.DSMT4">
                  <p:embed/>
                </p:oleObj>
              </mc:Choice>
              <mc:Fallback>
                <p:oleObj name="Equation" r:id="rId5" imgW="635000" imgH="431800" progId="Equation.DSMT4">
                  <p:embed/>
                  <p:pic>
                    <p:nvPicPr>
                      <p:cNvPr id="0" name="对象 -2147482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411788"/>
                        <a:ext cx="13335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3.3.1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并联信道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7107" name="Rectangle 6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7108" name="Rectangle 7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7109" name="Rectangle 8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7110" name="Rectangle 9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7111" name="Rectangle 18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7112" name="Rectangle 20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7113" name="灯片编号占位符 2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7D2CA16-4683-4A0B-8C59-F79F463F9897}" type="slidenum">
              <a:rPr lang="en-US" altLang="zh-CN" sz="1200" smtClean="0">
                <a:latin typeface="Garamond" panose="02020404030301010803" pitchFamily="18" charset="0"/>
              </a:rPr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6098" name="文本框 6"/>
          <p:cNvSpPr txBox="1">
            <a:spLocks noChangeArrowheads="1"/>
          </p:cNvSpPr>
          <p:nvPr/>
        </p:nvSpPr>
        <p:spPr bwMode="auto">
          <a:xfrm>
            <a:off x="446088" y="4665663"/>
            <a:ext cx="8228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信道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和信道</a:t>
            </a: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</a:rPr>
              <a:t>的和信道容量为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46099" name="对象 -2147482388"/>
          <p:cNvGraphicFramePr>
            <a:graphicFrameLocks noChangeAspect="1"/>
          </p:cNvGraphicFramePr>
          <p:nvPr/>
        </p:nvGraphicFramePr>
        <p:xfrm>
          <a:off x="2979738" y="5438775"/>
          <a:ext cx="2514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143000" imgH="228600" progId="Equation.DSMT4">
                  <p:embed/>
                </p:oleObj>
              </mc:Choice>
              <mc:Fallback>
                <p:oleObj name="Equation" r:id="rId1" imgW="1143000" imgH="228600" progId="Equation.DSMT4">
                  <p:embed/>
                  <p:pic>
                    <p:nvPicPr>
                      <p:cNvPr id="0" name="对象 -2147482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5438775"/>
                        <a:ext cx="2514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3.3.2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和信道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117" name="对象 -2147482387"/>
          <p:cNvGraphicFramePr>
            <a:graphicFrameLocks noChangeAspect="1"/>
          </p:cNvGraphicFramePr>
          <p:nvPr/>
        </p:nvGraphicFramePr>
        <p:xfrm>
          <a:off x="4237038" y="2382838"/>
          <a:ext cx="4795837" cy="23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013200" imgH="1968500" progId="Visio.Drawing.11">
                  <p:embed/>
                </p:oleObj>
              </mc:Choice>
              <mc:Fallback>
                <p:oleObj name="" r:id="rId3" imgW="4013200" imgH="1968500" progId="Visio.Drawing.11">
                  <p:embed/>
                  <p:pic>
                    <p:nvPicPr>
                      <p:cNvPr id="0" name="对象 -2147482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2382838"/>
                        <a:ext cx="4795837" cy="234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8" name="矩形 1"/>
          <p:cNvSpPr>
            <a:spLocks noChangeArrowheads="1"/>
          </p:cNvSpPr>
          <p:nvPr/>
        </p:nvSpPr>
        <p:spPr bwMode="auto">
          <a:xfrm>
            <a:off x="395288" y="1108075"/>
            <a:ext cx="8075612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000">
                <a:latin typeface="宋体" panose="02010600030101010101" pitchFamily="2" charset="-122"/>
              </a:rPr>
              <a:t>若在任一单位时间内随机地选用信道1或信道2中的任一个而不能同时选用两个，则这种信道称为和信道或并信道。</a:t>
            </a:r>
            <a:endParaRPr lang="zh-CN" altLang="en-US" sz="30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AC3E1F-01ED-4AD7-BF71-E25352947423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95325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3.3.3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扩展信道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52513"/>
            <a:ext cx="7388225" cy="1066800"/>
          </a:xfrm>
        </p:spPr>
        <p:txBody>
          <a:bodyPr/>
          <a:lstStyle/>
          <a:p>
            <a:pPr eaLnBrk="1" hangingPunct="1">
              <a:buFont typeface="Monotype Sorts" pitchFamily="2" charset="2"/>
              <a:buChar char=" "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如果对离散单符号信道进行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次扩展，就形成了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次离散无记忆序列信道 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 b="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900113" y="3933825"/>
            <a:ext cx="2590800" cy="1905000"/>
            <a:chOff x="7650" y="12584"/>
            <a:chExt cx="2100" cy="1950"/>
          </a:xfrm>
        </p:grpSpPr>
        <p:sp>
          <p:nvSpPr>
            <p:cNvPr id="48162" name="Line 15"/>
            <p:cNvSpPr>
              <a:spLocks noChangeShapeType="1"/>
            </p:cNvSpPr>
            <p:nvPr/>
          </p:nvSpPr>
          <p:spPr bwMode="auto">
            <a:xfrm>
              <a:off x="7650" y="12599"/>
              <a:ext cx="2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Line 16"/>
            <p:cNvSpPr>
              <a:spLocks noChangeShapeType="1"/>
            </p:cNvSpPr>
            <p:nvPr/>
          </p:nvSpPr>
          <p:spPr bwMode="auto">
            <a:xfrm>
              <a:off x="7650" y="13244"/>
              <a:ext cx="2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Line 17"/>
            <p:cNvSpPr>
              <a:spLocks noChangeShapeType="1"/>
            </p:cNvSpPr>
            <p:nvPr/>
          </p:nvSpPr>
          <p:spPr bwMode="auto">
            <a:xfrm>
              <a:off x="7650" y="13859"/>
              <a:ext cx="2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Line 18"/>
            <p:cNvSpPr>
              <a:spLocks noChangeShapeType="1"/>
            </p:cNvSpPr>
            <p:nvPr/>
          </p:nvSpPr>
          <p:spPr bwMode="auto">
            <a:xfrm>
              <a:off x="7650" y="14489"/>
              <a:ext cx="21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Line 19"/>
            <p:cNvSpPr>
              <a:spLocks noChangeShapeType="1"/>
            </p:cNvSpPr>
            <p:nvPr/>
          </p:nvSpPr>
          <p:spPr bwMode="auto">
            <a:xfrm>
              <a:off x="7650" y="12599"/>
              <a:ext cx="2100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7" name="Line 20"/>
            <p:cNvSpPr>
              <a:spLocks noChangeShapeType="1"/>
            </p:cNvSpPr>
            <p:nvPr/>
          </p:nvSpPr>
          <p:spPr bwMode="auto">
            <a:xfrm>
              <a:off x="7650" y="13244"/>
              <a:ext cx="2100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Line 21"/>
            <p:cNvSpPr>
              <a:spLocks noChangeShapeType="1"/>
            </p:cNvSpPr>
            <p:nvPr/>
          </p:nvSpPr>
          <p:spPr bwMode="auto">
            <a:xfrm>
              <a:off x="7650" y="13874"/>
              <a:ext cx="2100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9" name="Line 22"/>
            <p:cNvSpPr>
              <a:spLocks noChangeShapeType="1"/>
            </p:cNvSpPr>
            <p:nvPr/>
          </p:nvSpPr>
          <p:spPr bwMode="auto">
            <a:xfrm flipV="1">
              <a:off x="7650" y="12584"/>
              <a:ext cx="2100" cy="19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Line 23"/>
            <p:cNvSpPr>
              <a:spLocks noChangeShapeType="1"/>
            </p:cNvSpPr>
            <p:nvPr/>
          </p:nvSpPr>
          <p:spPr bwMode="auto">
            <a:xfrm>
              <a:off x="7650" y="12584"/>
              <a:ext cx="2100" cy="12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Line 24"/>
            <p:cNvSpPr>
              <a:spLocks noChangeShapeType="1"/>
            </p:cNvSpPr>
            <p:nvPr/>
          </p:nvSpPr>
          <p:spPr bwMode="auto">
            <a:xfrm>
              <a:off x="7650" y="13244"/>
              <a:ext cx="2100" cy="12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Line 25"/>
            <p:cNvSpPr>
              <a:spLocks noChangeShapeType="1"/>
            </p:cNvSpPr>
            <p:nvPr/>
          </p:nvSpPr>
          <p:spPr bwMode="auto">
            <a:xfrm flipV="1">
              <a:off x="7650" y="12599"/>
              <a:ext cx="210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Line 26"/>
            <p:cNvSpPr>
              <a:spLocks noChangeShapeType="1"/>
            </p:cNvSpPr>
            <p:nvPr/>
          </p:nvSpPr>
          <p:spPr bwMode="auto">
            <a:xfrm flipV="1">
              <a:off x="7650" y="13244"/>
              <a:ext cx="210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Line 27"/>
            <p:cNvSpPr>
              <a:spLocks noChangeShapeType="1"/>
            </p:cNvSpPr>
            <p:nvPr/>
          </p:nvSpPr>
          <p:spPr bwMode="auto">
            <a:xfrm>
              <a:off x="7650" y="12614"/>
              <a:ext cx="1995" cy="1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5" name="Line 28"/>
            <p:cNvSpPr>
              <a:spLocks noChangeShapeType="1"/>
            </p:cNvSpPr>
            <p:nvPr/>
          </p:nvSpPr>
          <p:spPr bwMode="auto">
            <a:xfrm flipV="1">
              <a:off x="7650" y="12599"/>
              <a:ext cx="2100" cy="6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Line 29"/>
            <p:cNvSpPr>
              <a:spLocks noChangeShapeType="1"/>
            </p:cNvSpPr>
            <p:nvPr/>
          </p:nvSpPr>
          <p:spPr bwMode="auto">
            <a:xfrm flipV="1">
              <a:off x="7650" y="13244"/>
              <a:ext cx="210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Line 30"/>
            <p:cNvSpPr>
              <a:spLocks noChangeShapeType="1"/>
            </p:cNvSpPr>
            <p:nvPr/>
          </p:nvSpPr>
          <p:spPr bwMode="auto">
            <a:xfrm flipV="1">
              <a:off x="7650" y="13859"/>
              <a:ext cx="1995" cy="6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191" name="Text Box 31"/>
          <p:cNvSpPr txBox="1">
            <a:spLocks noChangeArrowheads="1"/>
          </p:cNvSpPr>
          <p:nvPr/>
        </p:nvSpPr>
        <p:spPr bwMode="auto">
          <a:xfrm>
            <a:off x="323850" y="2328863"/>
            <a:ext cx="5903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3-12】 BSC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的二次扩展信道</a:t>
            </a:r>
            <a:r>
              <a:rPr lang="zh-CN" altLang="en-US" sz="2800" b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4067175" y="3500438"/>
            <a:ext cx="4897438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en-US" altLang="zh-CN" sz="2400" i="1">
                <a:latin typeface="宋体" panose="02010600030101010101" pitchFamily="2" charset="-12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宋体" panose="02010600030101010101" pitchFamily="2" charset="-122"/>
              </a:rPr>
              <a:t>{00,01,10,11}</a:t>
            </a:r>
            <a:r>
              <a:rPr lang="zh-CN" altLang="en-US" sz="2400">
                <a:latin typeface="宋体" panose="02010600030101010101" pitchFamily="2" charset="-122"/>
              </a:rPr>
              <a:t>，</a:t>
            </a:r>
            <a:r>
              <a:rPr lang="en-US" altLang="zh-CN" sz="2400" i="1">
                <a:latin typeface="宋体" panose="02010600030101010101" pitchFamily="2" charset="-122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宋体" panose="02010600030101010101" pitchFamily="2" charset="-122"/>
              </a:rPr>
              <a:t>{00,01,10,11}</a:t>
            </a:r>
            <a:r>
              <a:rPr lang="zh-CN" altLang="en-US" sz="2400">
                <a:latin typeface="宋体" panose="02010600030101010101" pitchFamily="2" charset="-122"/>
              </a:rPr>
              <a:t>，二次扩展无记忆信道的序列转移概率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(00/00)=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(0/0)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(0/0)=(1-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en-US" altLang="zh-CN" sz="2400" baseline="30000">
                <a:latin typeface="宋体" panose="02010600030101010101" pitchFamily="2" charset="-122"/>
              </a:rPr>
              <a:t>2</a:t>
            </a:r>
            <a:r>
              <a:rPr lang="zh-CN" altLang="en-US" sz="2400">
                <a:latin typeface="宋体" panose="02010600030101010101" pitchFamily="2" charset="-122"/>
              </a:rPr>
              <a:t>，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(01/00)=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(0/0)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(1/0)=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(1-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</a:rPr>
              <a:t>，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(10/00)=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(1/0)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(0/0)=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(1-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zh-CN" altLang="en-US" sz="2400">
                <a:latin typeface="宋体" panose="02010600030101010101" pitchFamily="2" charset="-122"/>
              </a:rPr>
              <a:t>，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(11/00)=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(1/0)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>
                <a:latin typeface="宋体" panose="02010600030101010101" pitchFamily="2" charset="-122"/>
              </a:rPr>
              <a:t>(1/0)=</a:t>
            </a:r>
            <a:r>
              <a:rPr lang="en-US" altLang="zh-CN" sz="2400" i="1">
                <a:latin typeface="宋体" panose="02010600030101010101" pitchFamily="2" charset="-122"/>
              </a:rPr>
              <a:t>p</a:t>
            </a:r>
            <a:r>
              <a:rPr lang="en-US" altLang="zh-CN" sz="2400" baseline="30000">
                <a:latin typeface="宋体" panose="02010600030101010101" pitchFamily="2" charset="-122"/>
              </a:rPr>
              <a:t>2</a:t>
            </a:r>
            <a:endParaRPr lang="en-US" altLang="zh-CN" sz="2400">
              <a:solidFill>
                <a:srgbClr val="FF6600"/>
              </a:solidFill>
              <a:latin typeface="宋体" panose="02010600030101010101" pitchFamily="2" charset="-122"/>
            </a:endParaRPr>
          </a:p>
        </p:txBody>
      </p:sp>
      <p:sp>
        <p:nvSpPr>
          <p:cNvPr id="48143" name="Text Box 33"/>
          <p:cNvSpPr txBox="1">
            <a:spLocks noChangeArrowheads="1"/>
          </p:cNvSpPr>
          <p:nvPr/>
        </p:nvSpPr>
        <p:spPr bwMode="auto">
          <a:xfrm>
            <a:off x="214313" y="3644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en-US" altLang="zh-CN" sz="2400" b="0">
                <a:latin typeface="宋体" panose="02010600030101010101" pitchFamily="2" charset="-122"/>
              </a:rPr>
              <a:t>00</a:t>
            </a:r>
            <a:endParaRPr lang="en-US" altLang="zh-CN" sz="2400" b="0">
              <a:latin typeface="宋体" panose="02010600030101010101" pitchFamily="2" charset="-122"/>
            </a:endParaRPr>
          </a:p>
        </p:txBody>
      </p:sp>
      <p:sp>
        <p:nvSpPr>
          <p:cNvPr id="48144" name="Text Box 34"/>
          <p:cNvSpPr txBox="1">
            <a:spLocks noChangeArrowheads="1"/>
          </p:cNvSpPr>
          <p:nvPr/>
        </p:nvSpPr>
        <p:spPr bwMode="auto">
          <a:xfrm>
            <a:off x="214313" y="49418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en-US" altLang="zh-CN" sz="2400" b="0">
                <a:latin typeface="宋体" panose="02010600030101010101" pitchFamily="2" charset="-122"/>
              </a:rPr>
              <a:t>10</a:t>
            </a:r>
            <a:endParaRPr lang="en-US" altLang="zh-CN" sz="2400" b="0">
              <a:latin typeface="宋体" panose="02010600030101010101" pitchFamily="2" charset="-122"/>
            </a:endParaRPr>
          </a:p>
        </p:txBody>
      </p:sp>
      <p:sp>
        <p:nvSpPr>
          <p:cNvPr id="48145" name="Text Box 35"/>
          <p:cNvSpPr txBox="1">
            <a:spLocks noChangeArrowheads="1"/>
          </p:cNvSpPr>
          <p:nvPr/>
        </p:nvSpPr>
        <p:spPr bwMode="auto">
          <a:xfrm>
            <a:off x="214313" y="5534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en-US" altLang="zh-CN" sz="2400" b="0">
                <a:latin typeface="宋体" panose="02010600030101010101" pitchFamily="2" charset="-122"/>
              </a:rPr>
              <a:t>11</a:t>
            </a:r>
            <a:endParaRPr lang="en-US" altLang="zh-CN" sz="2400" b="0">
              <a:latin typeface="宋体" panose="02010600030101010101" pitchFamily="2" charset="-122"/>
            </a:endParaRPr>
          </a:p>
        </p:txBody>
      </p:sp>
      <p:sp>
        <p:nvSpPr>
          <p:cNvPr id="48146" name="Text Box 36"/>
          <p:cNvSpPr txBox="1">
            <a:spLocks noChangeArrowheads="1"/>
          </p:cNvSpPr>
          <p:nvPr/>
        </p:nvSpPr>
        <p:spPr bwMode="auto">
          <a:xfrm>
            <a:off x="214313" y="4292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en-US" altLang="zh-CN" sz="2400" b="0">
                <a:latin typeface="宋体" panose="02010600030101010101" pitchFamily="2" charset="-122"/>
              </a:rPr>
              <a:t>01</a:t>
            </a:r>
            <a:endParaRPr lang="en-US" altLang="zh-CN" sz="2400" b="0">
              <a:latin typeface="宋体" panose="02010600030101010101" pitchFamily="2" charset="-122"/>
            </a:endParaRPr>
          </a:p>
        </p:txBody>
      </p:sp>
      <p:sp>
        <p:nvSpPr>
          <p:cNvPr id="48147" name="Text Box 37"/>
          <p:cNvSpPr txBox="1">
            <a:spLocks noChangeArrowheads="1"/>
          </p:cNvSpPr>
          <p:nvPr/>
        </p:nvSpPr>
        <p:spPr bwMode="auto">
          <a:xfrm>
            <a:off x="3492500" y="3716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en-US" altLang="zh-CN" sz="2400" b="0">
                <a:latin typeface="宋体" panose="02010600030101010101" pitchFamily="2" charset="-122"/>
              </a:rPr>
              <a:t>00</a:t>
            </a:r>
            <a:endParaRPr lang="en-US" altLang="zh-CN" sz="2400" b="0">
              <a:latin typeface="宋体" panose="02010600030101010101" pitchFamily="2" charset="-122"/>
            </a:endParaRPr>
          </a:p>
        </p:txBody>
      </p:sp>
      <p:sp>
        <p:nvSpPr>
          <p:cNvPr id="48148" name="Text Box 38"/>
          <p:cNvSpPr txBox="1">
            <a:spLocks noChangeArrowheads="1"/>
          </p:cNvSpPr>
          <p:nvPr/>
        </p:nvSpPr>
        <p:spPr bwMode="auto">
          <a:xfrm>
            <a:off x="3490913" y="4292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en-US" altLang="zh-CN" sz="2400" b="0">
                <a:latin typeface="宋体" panose="02010600030101010101" pitchFamily="2" charset="-122"/>
              </a:rPr>
              <a:t>01</a:t>
            </a:r>
            <a:endParaRPr lang="en-US" altLang="zh-CN" sz="2400" b="0">
              <a:latin typeface="宋体" panose="02010600030101010101" pitchFamily="2" charset="-122"/>
            </a:endParaRPr>
          </a:p>
        </p:txBody>
      </p:sp>
      <p:sp>
        <p:nvSpPr>
          <p:cNvPr id="48149" name="Text Box 39"/>
          <p:cNvSpPr txBox="1">
            <a:spLocks noChangeArrowheads="1"/>
          </p:cNvSpPr>
          <p:nvPr/>
        </p:nvSpPr>
        <p:spPr bwMode="auto">
          <a:xfrm>
            <a:off x="3490913" y="49164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en-US" altLang="zh-CN" sz="2400" b="0">
                <a:latin typeface="宋体" panose="02010600030101010101" pitchFamily="2" charset="-122"/>
              </a:rPr>
              <a:t>10</a:t>
            </a:r>
            <a:endParaRPr lang="en-US" altLang="zh-CN" sz="2400" b="0">
              <a:latin typeface="宋体" panose="02010600030101010101" pitchFamily="2" charset="-122"/>
            </a:endParaRPr>
          </a:p>
        </p:txBody>
      </p:sp>
      <p:sp>
        <p:nvSpPr>
          <p:cNvPr id="48150" name="Text Box 40"/>
          <p:cNvSpPr txBox="1">
            <a:spLocks noChangeArrowheads="1"/>
          </p:cNvSpPr>
          <p:nvPr/>
        </p:nvSpPr>
        <p:spPr bwMode="auto">
          <a:xfrm>
            <a:off x="3490913" y="5534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en-US" altLang="zh-CN" sz="2400" b="0">
                <a:latin typeface="宋体" panose="02010600030101010101" pitchFamily="2" charset="-122"/>
              </a:rPr>
              <a:t>11</a:t>
            </a:r>
            <a:endParaRPr lang="en-US" altLang="zh-CN" sz="2400" b="0">
              <a:latin typeface="宋体" panose="02010600030101010101" pitchFamily="2" charset="-122"/>
            </a:endParaRPr>
          </a:p>
        </p:txBody>
      </p:sp>
      <p:grpSp>
        <p:nvGrpSpPr>
          <p:cNvPr id="40" name="组合 37"/>
          <p:cNvGrpSpPr>
            <a:grpSpLocks noChangeAspect="1"/>
          </p:cNvGrpSpPr>
          <p:nvPr/>
        </p:nvGrpSpPr>
        <p:grpSpPr bwMode="auto">
          <a:xfrm>
            <a:off x="5845175" y="1989138"/>
            <a:ext cx="2803525" cy="1430337"/>
            <a:chOff x="680120" y="2825838"/>
            <a:chExt cx="2520280" cy="1819151"/>
          </a:xfrm>
        </p:grpSpPr>
        <p:grpSp>
          <p:nvGrpSpPr>
            <p:cNvPr id="3" name="Group 38"/>
            <p:cNvGrpSpPr/>
            <p:nvPr/>
          </p:nvGrpSpPr>
          <p:grpSpPr bwMode="auto">
            <a:xfrm>
              <a:off x="1084011" y="3179495"/>
              <a:ext cx="1670955" cy="1065814"/>
              <a:chOff x="3240" y="3589"/>
              <a:chExt cx="1260" cy="727"/>
            </a:xfrm>
          </p:grpSpPr>
          <p:sp>
            <p:nvSpPr>
              <p:cNvPr id="50" name="Line 39"/>
              <p:cNvSpPr>
                <a:spLocks noChangeShapeType="1"/>
              </p:cNvSpPr>
              <p:nvPr/>
            </p:nvSpPr>
            <p:spPr bwMode="auto">
              <a:xfrm>
                <a:off x="3240" y="3596"/>
                <a:ext cx="12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40"/>
              <p:cNvSpPr>
                <a:spLocks noChangeShapeType="1"/>
              </p:cNvSpPr>
              <p:nvPr/>
            </p:nvSpPr>
            <p:spPr bwMode="auto">
              <a:xfrm flipV="1">
                <a:off x="3240" y="3589"/>
                <a:ext cx="1260" cy="72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Line 41"/>
              <p:cNvSpPr>
                <a:spLocks noChangeShapeType="1"/>
              </p:cNvSpPr>
              <p:nvPr/>
            </p:nvSpPr>
            <p:spPr bwMode="auto">
              <a:xfrm>
                <a:off x="3240" y="4316"/>
                <a:ext cx="12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42"/>
              <p:cNvSpPr>
                <a:spLocks noChangeShapeType="1"/>
              </p:cNvSpPr>
              <p:nvPr/>
            </p:nvSpPr>
            <p:spPr bwMode="auto">
              <a:xfrm>
                <a:off x="3240" y="3596"/>
                <a:ext cx="126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4" name="Object 43"/>
            <p:cNvGraphicFramePr>
              <a:graphicFrameLocks noChangeAspect="1"/>
            </p:cNvGraphicFramePr>
            <p:nvPr/>
          </p:nvGraphicFramePr>
          <p:xfrm>
            <a:off x="1721005" y="2825838"/>
            <a:ext cx="583911" cy="409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1" imgW="279400" imgH="177800" progId="Equation.DSMT4">
                    <p:embed/>
                  </p:oleObj>
                </mc:Choice>
                <mc:Fallback>
                  <p:oleObj name="Equation" r:id="rId1" imgW="279400" imgH="1778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005" y="2825838"/>
                          <a:ext cx="583911" cy="409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1" name="Object 44"/>
            <p:cNvGraphicFramePr>
              <a:graphicFrameLocks noChangeAspect="1"/>
            </p:cNvGraphicFramePr>
            <p:nvPr/>
          </p:nvGraphicFramePr>
          <p:xfrm>
            <a:off x="1721005" y="4235619"/>
            <a:ext cx="583911" cy="409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3" imgW="279400" imgH="177800" progId="Equation.DSMT4">
                    <p:embed/>
                  </p:oleObj>
                </mc:Choice>
                <mc:Fallback>
                  <p:oleObj name="Equation" r:id="rId3" imgW="279400" imgH="1778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005" y="4235619"/>
                          <a:ext cx="583911" cy="409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2" name="Object 45"/>
            <p:cNvGraphicFramePr>
              <a:graphicFrameLocks noChangeAspect="1"/>
            </p:cNvGraphicFramePr>
            <p:nvPr/>
          </p:nvGraphicFramePr>
          <p:xfrm>
            <a:off x="1183253" y="3353900"/>
            <a:ext cx="286186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5" imgW="127000" imgH="152400" progId="Equation.DSMT4">
                    <p:embed/>
                  </p:oleObj>
                </mc:Choice>
                <mc:Fallback>
                  <p:oleObj name="Equation" r:id="rId5" imgW="127000" imgH="1524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253" y="3353900"/>
                          <a:ext cx="286186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3" name="Object 46"/>
            <p:cNvGraphicFramePr>
              <a:graphicFrameLocks noChangeAspect="1"/>
            </p:cNvGraphicFramePr>
            <p:nvPr/>
          </p:nvGraphicFramePr>
          <p:xfrm>
            <a:off x="1204024" y="3729358"/>
            <a:ext cx="286186" cy="351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7" imgW="127000" imgH="152400" progId="Equation.DSMT4">
                    <p:embed/>
                  </p:oleObj>
                </mc:Choice>
                <mc:Fallback>
                  <p:oleObj name="Equation" r:id="rId7" imgW="127000" imgH="1524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024" y="3729358"/>
                          <a:ext cx="286186" cy="351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4" name="Object 47"/>
            <p:cNvGraphicFramePr>
              <a:graphicFrameLocks noChangeAspect="1"/>
            </p:cNvGraphicFramePr>
            <p:nvPr/>
          </p:nvGraphicFramePr>
          <p:xfrm>
            <a:off x="2911906" y="4116927"/>
            <a:ext cx="265414" cy="324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8" imgW="88900" imgH="139700" progId="Equation.DSMT4">
                    <p:embed/>
                  </p:oleObj>
                </mc:Choice>
                <mc:Fallback>
                  <p:oleObj name="Equation" r:id="rId8" imgW="88900" imgH="1397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906" y="4116927"/>
                          <a:ext cx="265414" cy="324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5" name="Object 48"/>
            <p:cNvGraphicFramePr>
              <a:graphicFrameLocks noChangeAspect="1"/>
            </p:cNvGraphicFramePr>
            <p:nvPr/>
          </p:nvGraphicFramePr>
          <p:xfrm>
            <a:off x="2828820" y="3046268"/>
            <a:ext cx="371580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10" imgW="114300" imgH="152400" progId="Equation.DSMT4">
                    <p:embed/>
                  </p:oleObj>
                </mc:Choice>
                <mc:Fallback>
                  <p:oleObj name="Equation" r:id="rId10" imgW="114300" imgH="1524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820" y="3046268"/>
                          <a:ext cx="371580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6" name="Object 49"/>
            <p:cNvGraphicFramePr>
              <a:graphicFrameLocks noChangeAspect="1"/>
            </p:cNvGraphicFramePr>
            <p:nvPr/>
          </p:nvGraphicFramePr>
          <p:xfrm>
            <a:off x="680120" y="3046268"/>
            <a:ext cx="371580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12" imgW="114300" imgH="152400" progId="Equation.DSMT4">
                    <p:embed/>
                  </p:oleObj>
                </mc:Choice>
                <mc:Fallback>
                  <p:oleObj name="Equation" r:id="rId12" imgW="114300" imgH="1524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120" y="3046268"/>
                          <a:ext cx="371580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1" grpId="0"/>
      <p:bldP spid="92192" grpId="0"/>
      <p:bldP spid="48143" grpId="0"/>
      <p:bldP spid="48144" grpId="0"/>
      <p:bldP spid="48145" grpId="0"/>
      <p:bldP spid="48146" grpId="0"/>
      <p:bldP spid="48147" grpId="0"/>
      <p:bldP spid="48148" grpId="0"/>
      <p:bldP spid="48149" grpId="0"/>
      <p:bldP spid="4815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BE5A21-C4CA-4B22-951B-AB5E84866519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9157" name="Rectangle 6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0" y="3298825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100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49159" name="Rectangle 8"/>
          <p:cNvSpPr>
            <a:spLocks noChangeArrowheads="1"/>
          </p:cNvSpPr>
          <p:nvPr/>
        </p:nvSpPr>
        <p:spPr bwMode="auto">
          <a:xfrm>
            <a:off x="3929063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49160" name="Rectangle 9"/>
          <p:cNvSpPr>
            <a:spLocks noChangeArrowheads="1"/>
          </p:cNvSpPr>
          <p:nvPr/>
        </p:nvSpPr>
        <p:spPr bwMode="auto">
          <a:xfrm>
            <a:off x="2786063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49161" name="Rectangle 10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49162" name="Rectangle 11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49163" name="Rectangle 12"/>
          <p:cNvSpPr>
            <a:spLocks noChangeArrowheads="1"/>
          </p:cNvSpPr>
          <p:nvPr/>
        </p:nvSpPr>
        <p:spPr bwMode="auto">
          <a:xfrm>
            <a:off x="253365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49164" name="Rectangle 13"/>
          <p:cNvSpPr>
            <a:spLocks noChangeArrowheads="1"/>
          </p:cNvSpPr>
          <p:nvPr/>
        </p:nvSpPr>
        <p:spPr bwMode="auto">
          <a:xfrm>
            <a:off x="314325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graphicFrame>
        <p:nvGraphicFramePr>
          <p:cNvPr id="49165" name="Object 2"/>
          <p:cNvGraphicFramePr>
            <a:graphicFrameLocks noChangeAspect="1"/>
          </p:cNvGraphicFramePr>
          <p:nvPr/>
        </p:nvGraphicFramePr>
        <p:xfrm>
          <a:off x="979488" y="1258888"/>
          <a:ext cx="6481762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946400" imgH="939800" progId="Equation.DSMT4">
                  <p:embed/>
                </p:oleObj>
              </mc:Choice>
              <mc:Fallback>
                <p:oleObj name="Equation" r:id="rId1" imgW="29464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1258888"/>
                        <a:ext cx="6481762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Rectangle 15"/>
          <p:cNvSpPr>
            <a:spLocks noChangeArrowheads="1"/>
          </p:cNvSpPr>
          <p:nvPr/>
        </p:nvSpPr>
        <p:spPr bwMode="auto">
          <a:xfrm>
            <a:off x="3132138" y="32845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graphicFrame>
        <p:nvGraphicFramePr>
          <p:cNvPr id="93200" name="Object 3"/>
          <p:cNvGraphicFramePr>
            <a:graphicFrameLocks noChangeAspect="1"/>
          </p:cNvGraphicFramePr>
          <p:nvPr/>
        </p:nvGraphicFramePr>
        <p:xfrm>
          <a:off x="979488" y="3622675"/>
          <a:ext cx="65944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997200" imgH="279400" progId="Equation.DSMT4">
                  <p:embed/>
                </p:oleObj>
              </mc:Choice>
              <mc:Fallback>
                <p:oleObj name="Equation" r:id="rId3" imgW="29972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622675"/>
                        <a:ext cx="65944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03262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3.3.3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扩展信道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1535113" y="5207000"/>
          <a:ext cx="467518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2032000" imgH="228600" progId="Equation.DSMT4">
                  <p:embed/>
                </p:oleObj>
              </mc:Choice>
              <mc:Fallback>
                <p:oleObj name="Equation" r:id="rId5" imgW="20320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5207000"/>
                        <a:ext cx="467518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692150" y="5137150"/>
            <a:ext cx="7016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210300" y="5186363"/>
            <a:ext cx="181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Char char=" "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/>
        </p:nvGraphicFramePr>
        <p:xfrm>
          <a:off x="3172544" y="4437857"/>
          <a:ext cx="32432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33832800" imgH="5486400" progId="Equation.DSMT4">
                  <p:embed/>
                </p:oleObj>
              </mc:Choice>
              <mc:Fallback>
                <p:oleObj name="Equation" r:id="rId7" imgW="33832800" imgH="548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544" y="4437857"/>
                        <a:ext cx="32432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628650" y="4394994"/>
            <a:ext cx="7016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1158082" y="4472856"/>
          <a:ext cx="11096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11582400" imgH="4876800" progId="Equation.DSMT4">
                  <p:embed/>
                </p:oleObj>
              </mc:Choice>
              <mc:Fallback>
                <p:oleObj name="Equation" r:id="rId9" imgW="11582400" imgH="4876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082" y="4472856"/>
                        <a:ext cx="11096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2204243" y="4431477"/>
            <a:ext cx="138430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SzPct val="110000"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6300192" y="4407586"/>
            <a:ext cx="1816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Char char=" 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7" grpId="0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20461C-3249-4996-88DF-7FDB282B98C7}" type="slidenum">
              <a:rPr lang="zh-TW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1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3.4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连续信道及其容量 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6263" name="Object 2"/>
          <p:cNvGraphicFramePr>
            <a:graphicFrameLocks noChangeAspect="1"/>
          </p:cNvGraphicFramePr>
          <p:nvPr/>
        </p:nvGraphicFramePr>
        <p:xfrm>
          <a:off x="701675" y="4819650"/>
          <a:ext cx="68881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68884800" imgH="7315200" progId="Equation.DSMT4">
                  <p:embed/>
                </p:oleObj>
              </mc:Choice>
              <mc:Fallback>
                <p:oleObj name="Equation" r:id="rId1" imgW="68884800" imgH="7315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819650"/>
                        <a:ext cx="688816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3"/>
          <p:cNvGraphicFramePr>
            <a:graphicFrameLocks noChangeAspect="1"/>
          </p:cNvGraphicFramePr>
          <p:nvPr/>
        </p:nvGraphicFramePr>
        <p:xfrm>
          <a:off x="3316288" y="5626100"/>
          <a:ext cx="35020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5052000" imgH="7010400" progId="Equation.DSMT4">
                  <p:embed/>
                </p:oleObj>
              </mc:Choice>
              <mc:Fallback>
                <p:oleObj name="Equation" r:id="rId3" imgW="35052000" imgH="701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5626100"/>
                        <a:ext cx="35020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4976813" y="2932113"/>
            <a:ext cx="4967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</a:t>
            </a:r>
            <a:r>
              <a:rPr kumimoji="0"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0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和噪声</a:t>
            </a:r>
            <a:r>
              <a:rPr kumimoji="0" lang="en-US" altLang="zh-CN" sz="28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en-US" sz="28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统计独立</a:t>
            </a:r>
            <a:endParaRPr kumimoji="0" lang="zh-CN" altLang="en-US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6280" name="Object 5"/>
          <p:cNvGraphicFramePr>
            <a:graphicFrameLocks noChangeAspect="1"/>
          </p:cNvGraphicFramePr>
          <p:nvPr/>
        </p:nvGraphicFramePr>
        <p:xfrm>
          <a:off x="701675" y="4133850"/>
          <a:ext cx="44497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854200" imgH="228600" progId="Equation.DSMT4">
                  <p:embed/>
                </p:oleObj>
              </mc:Choice>
              <mc:Fallback>
                <p:oleObj name="Equation" r:id="rId5" imgW="1854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133850"/>
                        <a:ext cx="44497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6"/>
          <p:cNvGraphicFramePr>
            <a:graphicFrameLocks noChangeAspect="1"/>
          </p:cNvGraphicFramePr>
          <p:nvPr/>
        </p:nvGraphicFramePr>
        <p:xfrm>
          <a:off x="5276850" y="4105275"/>
          <a:ext cx="27733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7736800" imgH="5486400" progId="Equation.DSMT4">
                  <p:embed/>
                </p:oleObj>
              </mc:Choice>
              <mc:Fallback>
                <p:oleObj name="Equation" r:id="rId7" imgW="27736800" imgH="5486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4105275"/>
                        <a:ext cx="27733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5613" y="995363"/>
            <a:ext cx="6096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2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3.4.1 </a:t>
            </a:r>
            <a:r>
              <a:rPr kumimoji="0" lang="zh-CN" altLang="en-US" sz="32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时间离散信道及其容量</a:t>
            </a:r>
            <a:endParaRPr kumimoji="0" lang="en-US" altLang="zh-CN" sz="32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50186" name="组合 3"/>
          <p:cNvGrpSpPr/>
          <p:nvPr/>
        </p:nvGrpSpPr>
        <p:grpSpPr bwMode="auto">
          <a:xfrm>
            <a:off x="636588" y="1955800"/>
            <a:ext cx="3441700" cy="1803400"/>
            <a:chOff x="4802707" y="1551296"/>
            <a:chExt cx="3441701" cy="1803092"/>
          </a:xfrm>
        </p:grpSpPr>
        <p:grpSp>
          <p:nvGrpSpPr>
            <p:cNvPr id="50188" name="Group 10"/>
            <p:cNvGrpSpPr/>
            <p:nvPr/>
          </p:nvGrpSpPr>
          <p:grpSpPr bwMode="auto">
            <a:xfrm>
              <a:off x="4802707" y="1551296"/>
              <a:ext cx="3441701" cy="1327150"/>
              <a:chOff x="358" y="1087"/>
              <a:chExt cx="2168" cy="836"/>
            </a:xfrm>
          </p:grpSpPr>
          <p:sp>
            <p:nvSpPr>
              <p:cNvPr id="48145" name="Text Box 11"/>
              <p:cNvSpPr txBox="1">
                <a:spLocks noChangeArrowheads="1"/>
              </p:cNvSpPr>
              <p:nvPr/>
            </p:nvSpPr>
            <p:spPr bwMode="auto">
              <a:xfrm>
                <a:off x="897" y="1311"/>
                <a:ext cx="1121" cy="25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r>
                  <a:rPr kumimoji="0" lang="zh-CN" altLang="en-US" sz="18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一维连续信道</a:t>
                </a:r>
                <a:endParaRPr kumimoji="0" lang="zh-CN" altLang="en-US" sz="18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46" name="Line 12"/>
              <p:cNvSpPr>
                <a:spLocks noChangeShapeType="1"/>
              </p:cNvSpPr>
              <p:nvPr/>
            </p:nvSpPr>
            <p:spPr bwMode="auto">
              <a:xfrm>
                <a:off x="431" y="1434"/>
                <a:ext cx="4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0192" name="Object 7"/>
              <p:cNvGraphicFramePr>
                <a:graphicFrameLocks noChangeAspect="1"/>
              </p:cNvGraphicFramePr>
              <p:nvPr/>
            </p:nvGraphicFramePr>
            <p:xfrm>
              <a:off x="2192" y="1207"/>
              <a:ext cx="171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Equation" r:id="rId9" imgW="139700" imgH="139700" progId="Equation.DSMT4">
                      <p:embed/>
                    </p:oleObj>
                  </mc:Choice>
                  <mc:Fallback>
                    <p:oleObj name="Equation" r:id="rId9" imgW="139700" imgH="1397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2" y="1207"/>
                            <a:ext cx="171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48" name="Line 14"/>
              <p:cNvSpPr>
                <a:spLocks noChangeShapeType="1"/>
              </p:cNvSpPr>
              <p:nvPr/>
            </p:nvSpPr>
            <p:spPr bwMode="auto">
              <a:xfrm>
                <a:off x="2018" y="1434"/>
                <a:ext cx="48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49" name="Line 15"/>
              <p:cNvSpPr>
                <a:spLocks noChangeShapeType="1"/>
              </p:cNvSpPr>
              <p:nvPr/>
            </p:nvSpPr>
            <p:spPr bwMode="auto">
              <a:xfrm rot="-5400000">
                <a:off x="1257" y="1741"/>
                <a:ext cx="34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50195" name="Object 8"/>
              <p:cNvGraphicFramePr>
                <a:graphicFrameLocks noChangeAspect="1"/>
              </p:cNvGraphicFramePr>
              <p:nvPr/>
            </p:nvGraphicFramePr>
            <p:xfrm>
              <a:off x="358" y="1464"/>
              <a:ext cx="498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Equation" r:id="rId11" imgW="405765" imgH="165100" progId="Equation.DSMT4">
                      <p:embed/>
                    </p:oleObj>
                  </mc:Choice>
                  <mc:Fallback>
                    <p:oleObj name="Equation" r:id="rId11" imgW="405765" imgH="16510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8" y="1464"/>
                            <a:ext cx="498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6" name="Object 9"/>
              <p:cNvGraphicFramePr>
                <a:graphicFrameLocks noChangeAspect="1"/>
              </p:cNvGraphicFramePr>
              <p:nvPr/>
            </p:nvGraphicFramePr>
            <p:xfrm>
              <a:off x="1181" y="1087"/>
              <a:ext cx="54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Equation" r:id="rId13" imgW="443865" imgH="177800" progId="Equation.DSMT4">
                      <p:embed/>
                    </p:oleObj>
                  </mc:Choice>
                  <mc:Fallback>
                    <p:oleObj name="Equation" r:id="rId13" imgW="443865" imgH="17780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1" y="1087"/>
                            <a:ext cx="54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7" name="Object 10"/>
              <p:cNvGraphicFramePr>
                <a:graphicFrameLocks noChangeAspect="1"/>
              </p:cNvGraphicFramePr>
              <p:nvPr/>
            </p:nvGraphicFramePr>
            <p:xfrm>
              <a:off x="2045" y="1449"/>
              <a:ext cx="481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" name="Equation" r:id="rId15" imgW="393700" imgH="190500" progId="Equation.DSMT4">
                      <p:embed/>
                    </p:oleObj>
                  </mc:Choice>
                  <mc:Fallback>
                    <p:oleObj name="Equation" r:id="rId15" imgW="393700" imgH="19050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5" y="1449"/>
                            <a:ext cx="481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8" name="Object 11"/>
              <p:cNvGraphicFramePr>
                <a:graphicFrameLocks noChangeAspect="1"/>
              </p:cNvGraphicFramePr>
              <p:nvPr/>
            </p:nvGraphicFramePr>
            <p:xfrm>
              <a:off x="1503" y="1752"/>
              <a:ext cx="202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Equation" r:id="rId17" imgW="165100" imgH="139700" progId="Equation.DSMT4">
                      <p:embed/>
                    </p:oleObj>
                  </mc:Choice>
                  <mc:Fallback>
                    <p:oleObj name="Equation" r:id="rId17" imgW="165100" imgH="13970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3" y="1752"/>
                            <a:ext cx="202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0199" name="Object 12"/>
              <p:cNvGraphicFramePr>
                <a:graphicFrameLocks noChangeAspect="1"/>
              </p:cNvGraphicFramePr>
              <p:nvPr/>
            </p:nvGraphicFramePr>
            <p:xfrm>
              <a:off x="514" y="1207"/>
              <a:ext cx="201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Equation" r:id="rId19" imgW="165100" imgH="139700" progId="Equation.DSMT4">
                      <p:embed/>
                    </p:oleObj>
                  </mc:Choice>
                  <mc:Fallback>
                    <p:oleObj name="Equation" r:id="rId19" imgW="165100" imgH="1397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" y="1207"/>
                            <a:ext cx="201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0189" name="Object 9"/>
            <p:cNvGraphicFramePr>
              <a:graphicFrameLocks noChangeAspect="1"/>
            </p:cNvGraphicFramePr>
            <p:nvPr/>
          </p:nvGraphicFramePr>
          <p:xfrm>
            <a:off x="5632450" y="2911475"/>
            <a:ext cx="2047875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21" imgW="1054100" imgH="228600" progId="Equation.DSMT4">
                    <p:embed/>
                  </p:oleObj>
                </mc:Choice>
                <mc:Fallback>
                  <p:oleObj name="Equation" r:id="rId21" imgW="10541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32450" y="2911475"/>
                          <a:ext cx="2047875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87" name="Object 5"/>
          <p:cNvGraphicFramePr>
            <a:graphicFrameLocks noChangeAspect="1"/>
          </p:cNvGraphicFramePr>
          <p:nvPr/>
        </p:nvGraphicFramePr>
        <p:xfrm>
          <a:off x="5062538" y="2311400"/>
          <a:ext cx="17367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3" imgW="723900" imgH="152400" progId="Equation.DSMT4">
                  <p:embed/>
                </p:oleObj>
              </mc:Choice>
              <mc:Fallback>
                <p:oleObj name="Equation" r:id="rId23" imgW="723900" imgH="15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2311400"/>
                        <a:ext cx="17367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0DF9EB-3BC0-4954-B3C5-01FC7E1BC7A5}" type="slidenum">
              <a:rPr lang="zh-TW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92125" y="1844675"/>
            <a:ext cx="8370888" cy="6477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均值为零、方差为       的加性高斯噪声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97284" name="Object 3">
            <a:hlinkClick r:id="" action="ppaction://hlinkshowjump?jump=nextslide"/>
          </p:cNvPr>
          <p:cNvGraphicFramePr>
            <a:graphicFrameLocks noChangeAspect="1"/>
          </p:cNvGraphicFramePr>
          <p:nvPr/>
        </p:nvGraphicFramePr>
        <p:xfrm>
          <a:off x="612775" y="2360613"/>
          <a:ext cx="44481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511300" imgH="393700" progId="Equation.DSMT4">
                  <p:embed/>
                </p:oleObj>
              </mc:Choice>
              <mc:Fallback>
                <p:oleObj name="Equation" r:id="rId1" imgW="15113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360613"/>
                        <a:ext cx="444817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4"/>
          <p:cNvGraphicFramePr>
            <a:graphicFrameLocks noChangeAspect="1"/>
          </p:cNvGraphicFramePr>
          <p:nvPr/>
        </p:nvGraphicFramePr>
        <p:xfrm>
          <a:off x="612775" y="3513138"/>
          <a:ext cx="58039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044700" imgH="393700" progId="Equation.DSMT4">
                  <p:embed/>
                </p:oleObj>
              </mc:Choice>
              <mc:Fallback>
                <p:oleObj name="Equation" r:id="rId3" imgW="20447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513138"/>
                        <a:ext cx="58039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2125" y="417513"/>
            <a:ext cx="6096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3.4.1 </a:t>
            </a:r>
            <a:r>
              <a:rPr kumimoji="0" lang="zh-CN" alt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时间离散信道及其容量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1207" name="Object 3">
            <a:hlinkClick r:id="" action="ppaction://hlinkshowjump?jump=nextslide"/>
          </p:cNvPr>
          <p:cNvGraphicFramePr>
            <a:graphicFrameLocks noChangeAspect="1"/>
          </p:cNvGraphicFramePr>
          <p:nvPr/>
        </p:nvGraphicFramePr>
        <p:xfrm>
          <a:off x="3898900" y="1841451"/>
          <a:ext cx="547688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228600" imgH="241300" progId="Equation.DSMT4">
                  <p:embed/>
                </p:oleObj>
              </mc:Choice>
              <mc:Fallback>
                <p:oleObj name="Equation" r:id="rId5" imgW="2286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841451"/>
                        <a:ext cx="547688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12775" y="4879975"/>
            <a:ext cx="81819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平均功率受限于       ，</a:t>
            </a:r>
            <a:endParaRPr lang="zh-CN" altLang="en-US"/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4786313" y="4808538"/>
          <a:ext cx="5476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28600" imgH="241300" progId="Equation.DSMT4">
                  <p:embed/>
                </p:oleObj>
              </mc:Choice>
              <mc:Fallback>
                <p:oleObj name="Equation" r:id="rId7" imgW="2286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4808538"/>
                        <a:ext cx="5476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3686175" y="5599113"/>
          <a:ext cx="13414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558800" imgH="241300" progId="Equation.DSMT4">
                  <p:embed/>
                </p:oleObj>
              </mc:Choice>
              <mc:Fallback>
                <p:oleObj name="Equation" r:id="rId9" imgW="5588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5599113"/>
                        <a:ext cx="13414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12775" y="5618163"/>
            <a:ext cx="818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kumimoji="0"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平均功率</a:t>
            </a:r>
            <a:endParaRPr lang="zh-CN" altLang="en-US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82600" y="1108075"/>
            <a:ext cx="75612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kumimoji="0" lang="zh-CN" altLang="en-US" kern="0" dirty="0">
                <a:solidFill>
                  <a:srgbClr val="0000FF"/>
                </a:solidFill>
                <a:latin typeface="宋体" panose="02010600030101010101" pitchFamily="2" charset="-122"/>
              </a:rPr>
              <a:t>一维加性高斯信道</a:t>
            </a:r>
            <a:r>
              <a:rPr kumimoji="0" lang="en-US" altLang="zh-CN" kern="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kern="0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endParaRPr kumimoji="0" lang="zh-CN" altLang="en-US" kern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23FD3-7024-4858-B8CC-6132E9D9FB86}" type="slidenum">
              <a:rPr lang="zh-TW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92125" y="417513"/>
            <a:ext cx="60960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en-US" altLang="zh-CN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3.4.1 </a:t>
            </a:r>
            <a:r>
              <a:rPr kumimoji="0" lang="zh-CN" altLang="en-US" sz="3600" kern="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时间离散信道及其容量</a:t>
            </a:r>
            <a:endParaRPr kumimoji="0" lang="en-US" altLang="zh-CN" sz="3600" kern="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2228" name="Object 2"/>
          <p:cNvGraphicFramePr>
            <a:graphicFrameLocks noChangeAspect="1"/>
          </p:cNvGraphicFramePr>
          <p:nvPr/>
        </p:nvGraphicFramePr>
        <p:xfrm>
          <a:off x="690563" y="3451225"/>
          <a:ext cx="7067550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654300" imgH="863600" progId="Equation.DSMT4">
                  <p:embed/>
                </p:oleObj>
              </mc:Choice>
              <mc:Fallback>
                <p:oleObj name="Equation" r:id="rId1" imgW="2654300" imgH="863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451225"/>
                        <a:ext cx="7067550" cy="228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矩形 4"/>
          <p:cNvSpPr>
            <a:spLocks noChangeArrowheads="1"/>
          </p:cNvSpPr>
          <p:nvPr/>
        </p:nvSpPr>
        <p:spPr bwMode="auto">
          <a:xfrm>
            <a:off x="492125" y="2030413"/>
            <a:ext cx="6994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0" lang="zh-C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只有当输入</a:t>
            </a:r>
            <a:r>
              <a:rPr kumimoji="0"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zh-C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满足高斯分布时，才能使得输出</a:t>
            </a:r>
            <a:r>
              <a:rPr kumimoji="0" lang="en-US" altLang="zh-CN" sz="3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0" lang="zh-C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满足高斯分布</a:t>
            </a:r>
            <a:endParaRPr lang="zh-CN" altLang="en-US" sz="300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 bwMode="auto">
          <a:xfrm>
            <a:off x="466725" y="1322388"/>
            <a:ext cx="75612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kumimoji="0" lang="zh-CN" altLang="en-US" kern="0" dirty="0">
                <a:solidFill>
                  <a:srgbClr val="0000FF"/>
                </a:solidFill>
                <a:latin typeface="宋体" panose="02010600030101010101" pitchFamily="2" charset="-122"/>
              </a:rPr>
              <a:t>一维加性高斯信道 </a:t>
            </a:r>
            <a:endParaRPr kumimoji="0" lang="zh-CN" altLang="en-US" kern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54915A-FD6A-44DB-8A34-65FABDF75432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2786063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3253" name="Rectangle 6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314325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3255" name="Rectangle 8"/>
          <p:cNvSpPr>
            <a:spLocks noChangeArrowheads="1"/>
          </p:cNvSpPr>
          <p:nvPr/>
        </p:nvSpPr>
        <p:spPr bwMode="auto">
          <a:xfrm>
            <a:off x="3186113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3256" name="Rectangle 9"/>
          <p:cNvSpPr>
            <a:spLocks noChangeArrowheads="1"/>
          </p:cNvSpPr>
          <p:nvPr/>
        </p:nvSpPr>
        <p:spPr bwMode="auto">
          <a:xfrm>
            <a:off x="291941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3257" name="Rectangle 13"/>
          <p:cNvSpPr>
            <a:spLocks noChangeArrowheads="1"/>
          </p:cNvSpPr>
          <p:nvPr/>
        </p:nvSpPr>
        <p:spPr bwMode="auto">
          <a:xfrm>
            <a:off x="3200400" y="2652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3258" name="Rectangle 15"/>
          <p:cNvSpPr>
            <a:spLocks noChangeArrowheads="1"/>
          </p:cNvSpPr>
          <p:nvPr/>
        </p:nvSpPr>
        <p:spPr bwMode="auto">
          <a:xfrm>
            <a:off x="3200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32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1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3.4.2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时间连续信道及其容量 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260" name="Rectangle 18"/>
          <p:cNvSpPr>
            <a:spLocks noChangeArrowheads="1"/>
          </p:cNvSpPr>
          <p:nvPr/>
        </p:nvSpPr>
        <p:spPr bwMode="auto">
          <a:xfrm>
            <a:off x="477838" y="1412875"/>
            <a:ext cx="758031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时间连续的信道也称作波形信道。在数学上，时间连续信道可用随机过程描述，则加性噪声信道一般模型可表示为：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3261" name="对象 292"/>
          <p:cNvGraphicFramePr>
            <a:graphicFrameLocks noChangeAspect="1"/>
          </p:cNvGraphicFramePr>
          <p:nvPr/>
        </p:nvGraphicFramePr>
        <p:xfrm>
          <a:off x="2757488" y="2997200"/>
          <a:ext cx="26812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116965" imgH="203200" progId="Equation.DSMT4">
                  <p:embed/>
                </p:oleObj>
              </mc:Choice>
              <mc:Fallback>
                <p:oleObj name="Equation" r:id="rId1" imgW="1116965" imgH="203200" progId="Equation.DSMT4">
                  <p:embed/>
                  <p:pic>
                    <p:nvPicPr>
                      <p:cNvPr id="0" name="对象 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2997200"/>
                        <a:ext cx="2681287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Rectangle 11"/>
          <p:cNvSpPr>
            <a:spLocks noChangeArrowheads="1"/>
          </p:cNvSpPr>
          <p:nvPr/>
        </p:nvSpPr>
        <p:spPr bwMode="auto">
          <a:xfrm>
            <a:off x="477838" y="3952875"/>
            <a:ext cx="74072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限频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、限时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2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的随机过程可展开成有限个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altLang="zh-CN" sz="12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统计独立的随机序列 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04E9BD-E09A-46A3-BCB0-3B8FEA85ECF1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165225"/>
            <a:ext cx="7699375" cy="700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信道</a:t>
            </a:r>
            <a:r>
              <a:rPr lang="zh-CN" altLang="en-US" sz="3200" dirty="0">
                <a:solidFill>
                  <a:srgbClr val="0066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参数</a:t>
            </a:r>
            <a:endParaRPr lang="zh-CN" altLang="en-US" sz="3200" dirty="0">
              <a:solidFill>
                <a:srgbClr val="0066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FF66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0244" name="Object 0"/>
          <p:cNvGraphicFramePr>
            <a:graphicFrameLocks noChangeAspect="1"/>
          </p:cNvGraphicFramePr>
          <p:nvPr/>
        </p:nvGraphicFramePr>
        <p:xfrm>
          <a:off x="2916238" y="3049588"/>
          <a:ext cx="58991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565400" imgH="254000" progId="Equation.DSMT4">
                  <p:embed/>
                </p:oleObj>
              </mc:Choice>
              <mc:Fallback>
                <p:oleObj name="Equation" r:id="rId1" imgW="2565400" imgH="2540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049588"/>
                        <a:ext cx="58991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28613"/>
            <a:ext cx="8229600" cy="66675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信道分类和参数表示</a:t>
            </a:r>
            <a:b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46" name="Object 0"/>
          <p:cNvGraphicFramePr>
            <a:graphicFrameLocks noChangeAspect="1"/>
          </p:cNvGraphicFramePr>
          <p:nvPr/>
        </p:nvGraphicFramePr>
        <p:xfrm>
          <a:off x="2919413" y="2209800"/>
          <a:ext cx="57832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628900" imgH="254000" progId="Equation.DSMT4">
                  <p:embed/>
                </p:oleObj>
              </mc:Choice>
              <mc:Fallback>
                <p:oleObj name="Equation" r:id="rId3" imgW="2628900" imgH="2540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2209800"/>
                        <a:ext cx="57832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49275" y="2152650"/>
            <a:ext cx="22447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en-US" kern="100" dirty="0">
                <a:latin typeface="Times New Roman" panose="02020603050405020304" pitchFamily="18" charset="0"/>
              </a:rPr>
              <a:t>输入矢量为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9275" y="2995613"/>
            <a:ext cx="22447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zh-CN" altLang="en-US" kern="100" dirty="0">
                <a:latin typeface="Times New Roman" panose="02020603050405020304" pitchFamily="18" charset="0"/>
              </a:rPr>
              <a:t>输出矢量为</a:t>
            </a:r>
            <a:endParaRPr lang="zh-CN" altLang="zh-CN" kern="100" dirty="0">
              <a:latin typeface="Times New Roman" panose="02020603050405020304" pitchFamily="18" charset="0"/>
            </a:endParaRPr>
          </a:p>
        </p:txBody>
      </p:sp>
      <p:grpSp>
        <p:nvGrpSpPr>
          <p:cNvPr id="10249" name="组合 2"/>
          <p:cNvGrpSpPr/>
          <p:nvPr/>
        </p:nvGrpSpPr>
        <p:grpSpPr bwMode="auto">
          <a:xfrm>
            <a:off x="549275" y="3935413"/>
            <a:ext cx="7983538" cy="1077912"/>
            <a:chOff x="431245" y="4403785"/>
            <a:chExt cx="7982850" cy="1077218"/>
          </a:xfrm>
        </p:grpSpPr>
        <p:graphicFrame>
          <p:nvGraphicFramePr>
            <p:cNvPr id="10250" name="Object 0"/>
            <p:cNvGraphicFramePr>
              <a:graphicFrameLocks noChangeAspect="1"/>
            </p:cNvGraphicFramePr>
            <p:nvPr/>
          </p:nvGraphicFramePr>
          <p:xfrm>
            <a:off x="2339752" y="4479352"/>
            <a:ext cx="1372824" cy="466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5" imgW="596900" imgH="203200" progId="Equation.DSMT4">
                    <p:embed/>
                  </p:oleObj>
                </mc:Choice>
                <mc:Fallback>
                  <p:oleObj name="Equation" r:id="rId5" imgW="596900" imgH="203200" progId="Equation.DSMT4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4479352"/>
                          <a:ext cx="1372824" cy="4669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431245" y="4403785"/>
              <a:ext cx="798285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r>
                <a:rPr lang="zh-CN" altLang="en-US" kern="100" dirty="0">
                  <a:latin typeface="Times New Roman" panose="02020603050405020304" pitchFamily="18" charset="0"/>
                </a:rPr>
                <a:t>条件概率              来描述信道输入输出信号之间的统计依赖关系</a:t>
              </a:r>
              <a:endParaRPr lang="zh-CN" altLang="zh-CN" kern="1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C41382-CC0D-4162-A895-008FE56E2531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2786063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4277" name="Rectangle 6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4278" name="Rectangle 7"/>
          <p:cNvSpPr>
            <a:spLocks noChangeArrowheads="1"/>
          </p:cNvSpPr>
          <p:nvPr/>
        </p:nvSpPr>
        <p:spPr bwMode="auto">
          <a:xfrm>
            <a:off x="314325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4279" name="Rectangle 8"/>
          <p:cNvSpPr>
            <a:spLocks noChangeArrowheads="1"/>
          </p:cNvSpPr>
          <p:nvPr/>
        </p:nvSpPr>
        <p:spPr bwMode="auto">
          <a:xfrm>
            <a:off x="3186113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4280" name="Rectangle 9"/>
          <p:cNvSpPr>
            <a:spLocks noChangeArrowheads="1"/>
          </p:cNvSpPr>
          <p:nvPr/>
        </p:nvSpPr>
        <p:spPr bwMode="auto">
          <a:xfrm>
            <a:off x="291941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428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1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3.4.2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时间连续信道及其容量 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282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305050"/>
            <a:ext cx="75834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466725" y="1268413"/>
            <a:ext cx="75612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kumimoji="0" lang="zh-CN" altLang="en-US" kern="0" dirty="0">
                <a:solidFill>
                  <a:srgbClr val="0000FF"/>
                </a:solidFill>
                <a:latin typeface="宋体" panose="02010600030101010101" pitchFamily="2" charset="-122"/>
              </a:rPr>
              <a:t>加性高斯白噪声信道 </a:t>
            </a:r>
            <a:endParaRPr kumimoji="0" lang="zh-CN" altLang="en-US" kern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C66422-F315-4053-923E-D2D376C11283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2786063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314325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5301" name="Rectangle 13"/>
          <p:cNvSpPr>
            <a:spLocks noChangeArrowheads="1"/>
          </p:cNvSpPr>
          <p:nvPr/>
        </p:nvSpPr>
        <p:spPr bwMode="auto">
          <a:xfrm>
            <a:off x="3200400" y="2652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5302" name="Rectangle 15"/>
          <p:cNvSpPr>
            <a:spLocks noChangeArrowheads="1"/>
          </p:cNvSpPr>
          <p:nvPr/>
        </p:nvSpPr>
        <p:spPr bwMode="auto">
          <a:xfrm>
            <a:off x="3200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53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1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3.4.2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时间连续信道及其容量 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36" name="文本框 3"/>
          <p:cNvSpPr txBox="1">
            <a:spLocks noChangeArrowheads="1"/>
          </p:cNvSpPr>
          <p:nvPr/>
        </p:nvSpPr>
        <p:spPr bwMode="auto">
          <a:xfrm>
            <a:off x="795338" y="4076700"/>
            <a:ext cx="5186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单位时间的信道容量为：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6337" name="对象 317"/>
          <p:cNvGraphicFramePr>
            <a:graphicFrameLocks noChangeAspect="1"/>
          </p:cNvGraphicFramePr>
          <p:nvPr/>
        </p:nvGraphicFramePr>
        <p:xfrm>
          <a:off x="860425" y="4797425"/>
          <a:ext cx="54483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476500" imgH="431800" progId="Equation.DSMT4">
                  <p:embed/>
                </p:oleObj>
              </mc:Choice>
              <mc:Fallback>
                <p:oleObj name="Equation" r:id="rId1" imgW="2476500" imgH="431800" progId="Equation.DSMT4">
                  <p:embed/>
                  <p:pic>
                    <p:nvPicPr>
                      <p:cNvPr id="0" name="对象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4797425"/>
                        <a:ext cx="54483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743700" y="4941888"/>
            <a:ext cx="20574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香农公式 </a:t>
            </a:r>
            <a:endParaRPr lang="zh-CN" altLang="en-US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57200" y="1206500"/>
            <a:ext cx="75612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kumimoji="0" lang="zh-CN" altLang="en-US" kern="0" dirty="0">
                <a:solidFill>
                  <a:srgbClr val="0000FF"/>
                </a:solidFill>
                <a:latin typeface="宋体" panose="02010600030101010101" pitchFamily="2" charset="-122"/>
              </a:rPr>
              <a:t>加性高斯白噪声信道 </a:t>
            </a:r>
            <a:endParaRPr kumimoji="0" lang="zh-CN" altLang="en-US" kern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5308" name="Rectangle 16"/>
          <p:cNvSpPr>
            <a:spLocks noChangeArrowheads="1"/>
          </p:cNvSpPr>
          <p:nvPr/>
        </p:nvSpPr>
        <p:spPr bwMode="auto">
          <a:xfrm>
            <a:off x="828675" y="3251200"/>
            <a:ext cx="2362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>
                <a:latin typeface="宋体" panose="02010600030101010101" pitchFamily="2" charset="-122"/>
              </a:rPr>
              <a:t>其中：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5309" name="Object 19"/>
          <p:cNvGraphicFramePr>
            <a:graphicFrameLocks noChangeAspect="1"/>
          </p:cNvGraphicFramePr>
          <p:nvPr/>
        </p:nvGraphicFramePr>
        <p:xfrm>
          <a:off x="795338" y="1831975"/>
          <a:ext cx="65516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730500" imgH="457200" progId="Equation.DSMT4">
                  <p:embed/>
                </p:oleObj>
              </mc:Choice>
              <mc:Fallback>
                <p:oleObj name="Equation" r:id="rId3" imgW="2730500" imgH="457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1831975"/>
                        <a:ext cx="655161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23"/>
          <p:cNvGraphicFramePr>
            <a:graphicFrameLocks noChangeAspect="1"/>
          </p:cNvGraphicFramePr>
          <p:nvPr/>
        </p:nvGraphicFramePr>
        <p:xfrm>
          <a:off x="2078038" y="3006725"/>
          <a:ext cx="27114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129665" imgH="393700" progId="Equation.DSMT4">
                  <p:embed/>
                </p:oleObj>
              </mc:Choice>
              <mc:Fallback>
                <p:oleObj name="Equation" r:id="rId5" imgW="1129665" imgH="3937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3006725"/>
                        <a:ext cx="271145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6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E0CA88-13A6-4078-AD77-B28F1630C0FA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2786063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6325" name="Rectangle 6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314325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3186113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6328" name="Rectangle 9"/>
          <p:cNvSpPr>
            <a:spLocks noChangeArrowheads="1"/>
          </p:cNvSpPr>
          <p:nvPr/>
        </p:nvSpPr>
        <p:spPr bwMode="auto">
          <a:xfrm>
            <a:off x="291941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6329" name="Rectangle 10"/>
          <p:cNvSpPr>
            <a:spLocks noChangeArrowheads="1"/>
          </p:cNvSpPr>
          <p:nvPr/>
        </p:nvSpPr>
        <p:spPr bwMode="auto">
          <a:xfrm>
            <a:off x="280035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6330" name="Rectangle 11"/>
          <p:cNvSpPr>
            <a:spLocks noChangeArrowheads="1"/>
          </p:cNvSpPr>
          <p:nvPr/>
        </p:nvSpPr>
        <p:spPr bwMode="auto">
          <a:xfrm>
            <a:off x="332898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6331" name="Rectangle 13"/>
          <p:cNvSpPr>
            <a:spLocks noChangeArrowheads="1"/>
          </p:cNvSpPr>
          <p:nvPr/>
        </p:nvSpPr>
        <p:spPr bwMode="auto">
          <a:xfrm>
            <a:off x="3200400" y="2652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6332" name="Rectangle 15"/>
          <p:cNvSpPr>
            <a:spLocks noChangeArrowheads="1"/>
          </p:cNvSpPr>
          <p:nvPr/>
        </p:nvSpPr>
        <p:spPr bwMode="auto">
          <a:xfrm>
            <a:off x="3200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63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1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3.4.2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时间连续信道及其容量 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34" name="文本框 5"/>
          <p:cNvSpPr txBox="1">
            <a:spLocks noChangeArrowheads="1"/>
          </p:cNvSpPr>
          <p:nvPr/>
        </p:nvSpPr>
        <p:spPr bwMode="auto">
          <a:xfrm>
            <a:off x="828675" y="2227263"/>
            <a:ext cx="74866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趋近于无穷大，取2为底的对数，则</a:t>
            </a:r>
            <a:endParaRPr lang="zh-CN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335" name="对象 318"/>
          <p:cNvGraphicFramePr>
            <a:graphicFrameLocks noChangeAspect="1"/>
          </p:cNvGraphicFramePr>
          <p:nvPr/>
        </p:nvGraphicFramePr>
        <p:xfrm>
          <a:off x="1624013" y="3084513"/>
          <a:ext cx="5227637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273300" imgH="431800" progId="Equation.DSMT4">
                  <p:embed/>
                </p:oleObj>
              </mc:Choice>
              <mc:Fallback>
                <p:oleObj name="Equation" r:id="rId1" imgW="2273300" imgH="431800" progId="Equation.DSMT4">
                  <p:embed/>
                  <p:pic>
                    <p:nvPicPr>
                      <p:cNvPr id="0" name="对象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3084513"/>
                        <a:ext cx="5227637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1206500"/>
            <a:ext cx="75612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kumimoji="0" lang="zh-CN" altLang="en-US" kern="0" dirty="0">
                <a:solidFill>
                  <a:srgbClr val="0000FF"/>
                </a:solidFill>
                <a:latin typeface="宋体" panose="02010600030101010101" pitchFamily="2" charset="-122"/>
              </a:rPr>
              <a:t>加性高斯白噪声信道 </a:t>
            </a:r>
            <a:endParaRPr kumimoji="0" lang="zh-CN" altLang="en-US" kern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26146B-C670-439E-928A-A0188E13189E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2786063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7349" name="Rectangle 6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7350" name="Rectangle 7"/>
          <p:cNvSpPr>
            <a:spLocks noChangeArrowheads="1"/>
          </p:cNvSpPr>
          <p:nvPr/>
        </p:nvSpPr>
        <p:spPr bwMode="auto">
          <a:xfrm>
            <a:off x="314325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7351" name="Rectangle 8"/>
          <p:cNvSpPr>
            <a:spLocks noChangeArrowheads="1"/>
          </p:cNvSpPr>
          <p:nvPr/>
        </p:nvSpPr>
        <p:spPr bwMode="auto">
          <a:xfrm>
            <a:off x="3186113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7352" name="Rectangle 9"/>
          <p:cNvSpPr>
            <a:spLocks noChangeArrowheads="1"/>
          </p:cNvSpPr>
          <p:nvPr/>
        </p:nvSpPr>
        <p:spPr bwMode="auto">
          <a:xfrm>
            <a:off x="291941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280035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7354" name="Rectangle 11"/>
          <p:cNvSpPr>
            <a:spLocks noChangeArrowheads="1"/>
          </p:cNvSpPr>
          <p:nvPr/>
        </p:nvSpPr>
        <p:spPr bwMode="auto">
          <a:xfrm>
            <a:off x="332898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7355" name="Rectangle 13"/>
          <p:cNvSpPr>
            <a:spLocks noChangeArrowheads="1"/>
          </p:cNvSpPr>
          <p:nvPr/>
        </p:nvSpPr>
        <p:spPr bwMode="auto">
          <a:xfrm>
            <a:off x="3200400" y="2652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73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1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3.4.2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时间连续信道及其容量 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457200" y="1206500"/>
            <a:ext cx="75612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kumimoji="0" lang="zh-CN" altLang="en-US" kern="0" dirty="0">
                <a:solidFill>
                  <a:srgbClr val="0000FF"/>
                </a:solidFill>
                <a:latin typeface="宋体" panose="02010600030101010101" pitchFamily="2" charset="-122"/>
              </a:rPr>
              <a:t>加性高斯白噪声信道 </a:t>
            </a:r>
            <a:endParaRPr kumimoji="0" lang="zh-CN" altLang="en-US" kern="0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Rectangle 12"/>
          <p:cNvSpPr txBox="1">
            <a:spLocks noChangeArrowheads="1"/>
          </p:cNvSpPr>
          <p:nvPr/>
        </p:nvSpPr>
        <p:spPr bwMode="auto">
          <a:xfrm>
            <a:off x="457200" y="1966913"/>
            <a:ext cx="822801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已知一个高斯信道，信噪比</a:t>
            </a:r>
            <a:r>
              <a:rPr kumimoji="0"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kumimoji="0"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0"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，频带</a:t>
            </a:r>
            <a:r>
              <a:rPr kumimoji="0"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kumimoji="0"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3kHz</a:t>
            </a:r>
            <a:r>
              <a:rPr kumimoji="0"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，求最大传送信息率，若</a:t>
            </a:r>
            <a:r>
              <a:rPr kumimoji="0"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SNR=15</a:t>
            </a:r>
            <a:r>
              <a:rPr kumimoji="0"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，求传送同样信息率所需要的</a:t>
            </a:r>
            <a:r>
              <a:rPr kumimoji="0" lang="zh-CN" altLang="en-US" kern="0">
                <a:latin typeface="Times New Roman" panose="02020603050405020304" pitchFamily="18" charset="0"/>
                <a:cs typeface="Times New Roman" panose="02020603050405020304" pitchFamily="18" charset="0"/>
              </a:rPr>
              <a:t>带宽。   </a:t>
            </a:r>
            <a:endParaRPr kumimoji="0"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50825" y="1966913"/>
            <a:ext cx="2017713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zh-CN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【例</a:t>
            </a:r>
            <a:r>
              <a:rPr kumimoji="0"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3-14</a:t>
            </a:r>
            <a:r>
              <a:rPr kumimoji="0" lang="en-US" altLang="zh-CN" kern="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】</a:t>
            </a:r>
            <a:endParaRPr kumimoji="0" lang="en-US" altLang="zh-CN" kern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823913" y="3614738"/>
          <a:ext cx="6096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540000" imgH="457200" progId="Equation.DSMT4">
                  <p:embed/>
                </p:oleObj>
              </mc:Choice>
              <mc:Fallback>
                <p:oleObj name="Equation" r:id="rId1" imgW="2540000" imgH="4572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614738"/>
                        <a:ext cx="60960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971550" y="4826000"/>
          <a:ext cx="3657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524000" imgH="241300" progId="Equation.DSMT4">
                  <p:embed/>
                </p:oleObj>
              </mc:Choice>
              <mc:Fallback>
                <p:oleObj name="Equation" r:id="rId3" imgW="1524000" imgH="2413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26000"/>
                        <a:ext cx="36576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971550" y="5524500"/>
          <a:ext cx="21336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888365" imgH="203200" progId="Equation.DSMT4">
                  <p:embed/>
                </p:oleObj>
              </mc:Choice>
              <mc:Fallback>
                <p:oleObj name="Equation" r:id="rId5" imgW="888365" imgH="2032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524500"/>
                        <a:ext cx="21336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203575" y="5519738"/>
            <a:ext cx="687388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E52478-42C2-47FA-B2FA-9F0E3FE4E0D4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2786063" y="2995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3871913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143250" y="2957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3186113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2919413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280035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332898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3443288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838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6838950" cy="787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讨论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179388" y="2060575"/>
            <a:ext cx="86407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(1)</a:t>
            </a:r>
            <a:r>
              <a:rPr lang="zh-CN" altLang="en-US" sz="2800">
                <a:latin typeface="宋体" panose="02010600030101010101" pitchFamily="2" charset="-122"/>
              </a:rPr>
              <a:t>当带宽</a:t>
            </a:r>
            <a:r>
              <a:rPr lang="en-US" altLang="zh-CN" sz="2800">
                <a:latin typeface="Times New Roman" panose="02020603050405020304" pitchFamily="18" charset="0"/>
              </a:rPr>
              <a:t>W</a:t>
            </a:r>
            <a:r>
              <a:rPr lang="zh-CN" altLang="en-US" sz="2800">
                <a:latin typeface="宋体" panose="02010600030101010101" pitchFamily="2" charset="-122"/>
              </a:rPr>
              <a:t>一定时，信噪比</a:t>
            </a:r>
            <a:r>
              <a:rPr lang="en-US" altLang="zh-CN" sz="2800">
                <a:latin typeface="Times New Roman" panose="02020603050405020304" pitchFamily="18" charset="0"/>
              </a:rPr>
              <a:t>SNR</a:t>
            </a:r>
            <a:r>
              <a:rPr lang="zh-CN" altLang="en-US" sz="2800">
                <a:latin typeface="Times New Roman" panose="02020603050405020304" pitchFamily="18" charset="0"/>
              </a:rPr>
              <a:t>增大，</a:t>
            </a:r>
            <a:r>
              <a:rPr lang="zh-CN" altLang="en-US" sz="2800">
                <a:latin typeface="宋体" panose="02010600030101010101" pitchFamily="2" charset="-122"/>
              </a:rPr>
              <a:t>信道容量增大。</a:t>
            </a:r>
            <a:endParaRPr lang="en-US" altLang="zh-CN" sz="28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sz="28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(2)</a:t>
            </a:r>
            <a:r>
              <a:rPr lang="zh-CN" altLang="en-US" sz="2800">
                <a:latin typeface="宋体" panose="02010600030101010101" pitchFamily="2" charset="-122"/>
              </a:rPr>
              <a:t>当输入信号功率一定时，增加信道带宽，可以增加</a:t>
            </a:r>
            <a:endParaRPr lang="en-US" altLang="zh-CN" sz="28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  </a:t>
            </a:r>
            <a:r>
              <a:rPr lang="zh-CN" altLang="en-US" sz="2800">
                <a:latin typeface="宋体" panose="02010600030101010101" pitchFamily="2" charset="-122"/>
              </a:rPr>
              <a:t>容量。但到一定阶段后增加变得缓慢，最后趋于某</a:t>
            </a:r>
            <a:endParaRPr lang="en-US" altLang="zh-CN" sz="28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>
                <a:latin typeface="宋体" panose="02010600030101010101" pitchFamily="2" charset="-122"/>
              </a:rPr>
              <a:t>   </a:t>
            </a:r>
            <a:r>
              <a:rPr lang="zh-CN" altLang="en-US" sz="2800">
                <a:latin typeface="宋体" panose="02010600030101010101" pitchFamily="2" charset="-122"/>
              </a:rPr>
              <a:t>个极限值。</a:t>
            </a:r>
            <a:endParaRPr lang="zh-CN" altLang="en-US" sz="28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sz="28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399573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3471863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3824288" y="31003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83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1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3.4.2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时间连续信道及其容量 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386" name="对象 317"/>
          <p:cNvGraphicFramePr>
            <a:graphicFrameLocks noChangeAspect="1"/>
          </p:cNvGraphicFramePr>
          <p:nvPr/>
        </p:nvGraphicFramePr>
        <p:xfrm>
          <a:off x="2043113" y="1092200"/>
          <a:ext cx="54483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2476500" imgH="431800" progId="Equation.DSMT4">
                  <p:embed/>
                </p:oleObj>
              </mc:Choice>
              <mc:Fallback>
                <p:oleObj name="Equation" r:id="rId1" imgW="2476500" imgH="431800" progId="Equation.DSMT4">
                  <p:embed/>
                  <p:pic>
                    <p:nvPicPr>
                      <p:cNvPr id="0" name="对象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1092200"/>
                        <a:ext cx="54483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318"/>
          <p:cNvGraphicFramePr>
            <a:graphicFrameLocks noChangeAspect="1"/>
          </p:cNvGraphicFramePr>
          <p:nvPr/>
        </p:nvGraphicFramePr>
        <p:xfrm>
          <a:off x="1314450" y="4262438"/>
          <a:ext cx="5957888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590800" imgH="889000" progId="Equation.DSMT4">
                  <p:embed/>
                </p:oleObj>
              </mc:Choice>
              <mc:Fallback>
                <p:oleObj name="Equation" r:id="rId3" imgW="2590800" imgH="889000" progId="Equation.DSMT4">
                  <p:embed/>
                  <p:pic>
                    <p:nvPicPr>
                      <p:cNvPr id="0" name="对象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262438"/>
                        <a:ext cx="5957888" cy="204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31C644-5229-4144-B707-546C21C8DCC7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786063" y="2325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5939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30213" y="1054100"/>
            <a:ext cx="6838950" cy="7874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FF"/>
                </a:solidFill>
              </a:rPr>
              <a:t>讨论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23" name="对象 318"/>
          <p:cNvGraphicFramePr>
            <a:graphicFrameLocks noChangeAspect="1"/>
          </p:cNvGraphicFramePr>
          <p:nvPr/>
        </p:nvGraphicFramePr>
        <p:xfrm>
          <a:off x="920750" y="2620963"/>
          <a:ext cx="30368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320165" imgH="431800" progId="Equation.DSMT4">
                  <p:embed/>
                </p:oleObj>
              </mc:Choice>
              <mc:Fallback>
                <p:oleObj name="Equation" r:id="rId1" imgW="1320165" imgH="431800" progId="Equation.DSMT4">
                  <p:embed/>
                  <p:pic>
                    <p:nvPicPr>
                      <p:cNvPr id="0" name="对象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620963"/>
                        <a:ext cx="30368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318"/>
          <p:cNvGraphicFramePr>
            <a:graphicFrameLocks noChangeAspect="1"/>
          </p:cNvGraphicFramePr>
          <p:nvPr/>
        </p:nvGraphicFramePr>
        <p:xfrm>
          <a:off x="920750" y="1933575"/>
          <a:ext cx="16065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698500" imgH="177800" progId="Equation.DSMT4">
                  <p:embed/>
                </p:oleObj>
              </mc:Choice>
              <mc:Fallback>
                <p:oleObj name="Equation" r:id="rId3" imgW="698500" imgH="177800" progId="Equation.DSMT4">
                  <p:embed/>
                  <p:pic>
                    <p:nvPicPr>
                      <p:cNvPr id="0" name="对象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1933575"/>
                        <a:ext cx="16065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13"/>
          <p:cNvSpPr>
            <a:spLocks noChangeArrowheads="1"/>
          </p:cNvSpPr>
          <p:nvPr/>
        </p:nvSpPr>
        <p:spPr bwMode="auto">
          <a:xfrm>
            <a:off x="250825" y="5283200"/>
            <a:ext cx="86407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当信道容量一定时，带宽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、传输时间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和信噪比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SNR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之间可以互换。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4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120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3.4.2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时间连续信道及其容量 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1784" y="3852417"/>
            <a:ext cx="79434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当带宽不受限制时，传送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比特信息，信噪比最低只需 </a:t>
            </a:r>
            <a:r>
              <a:rPr lang="en-US" altLang="zh-CN" dirty="0">
                <a:latin typeface="宋体" panose="02010600030101010101" pitchFamily="2" charset="-12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1.6dB</a:t>
            </a:r>
            <a:r>
              <a:rPr lang="zh-CN" altLang="en-US" dirty="0">
                <a:latin typeface="宋体" panose="02010600030101010101" pitchFamily="2" charset="-122"/>
              </a:rPr>
              <a:t>（香农限）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444500" y="474663"/>
            <a:ext cx="7886700" cy="622300"/>
          </a:xfrm>
        </p:spPr>
        <p:txBody>
          <a:bodyPr/>
          <a:lstStyle/>
          <a:p>
            <a:r>
              <a:rPr lang="zh-CN" altLang="en-US" sz="3600">
                <a:latin typeface="宋体" panose="02010600030101010101" pitchFamily="2" charset="-122"/>
              </a:rPr>
              <a:t>习题</a:t>
            </a:r>
            <a:endParaRPr lang="zh-CN" altLang="en-US" sz="3600">
              <a:latin typeface="宋体" panose="02010600030101010101" pitchFamily="2" charset="-122"/>
            </a:endParaRP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2376264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3-3,   3-8,   3-10(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=11),   3-14,    3-16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补充题：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信道的特征如图所示，求该信道的信道容量及其达到信道容量的信源概率分布。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0" t="17553" r="60171" b="59044"/>
          <a:stretch>
            <a:fillRect/>
          </a:stretch>
        </p:blipFill>
        <p:spPr bwMode="auto">
          <a:xfrm>
            <a:off x="1936982" y="4062338"/>
            <a:ext cx="4363210" cy="2030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F1BC72-94FE-4A24-9465-F699A5FA5B5D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455613" y="2178050"/>
            <a:ext cx="7086600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SzPct val="110000"/>
              <a:buFontTx/>
              <a:buChar char="•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信道种类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SzPct val="110000"/>
              <a:defRPr/>
            </a:pPr>
            <a:r>
              <a:rPr lang="en-US" altLang="zh-CN" sz="3000" dirty="0">
                <a:latin typeface="Times New Roman" panose="02020603050405020304" pitchFamily="18" charset="0"/>
              </a:rPr>
              <a:t>1)</a:t>
            </a:r>
            <a:r>
              <a:rPr lang="zh-CN" altLang="en-US" sz="3000" dirty="0">
                <a:latin typeface="Times New Roman" panose="02020603050405020304" pitchFamily="18" charset="0"/>
              </a:rPr>
              <a:t>无干扰信道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SzPct val="110000"/>
              <a:defRPr/>
            </a:pPr>
            <a:r>
              <a:rPr lang="en-US" altLang="zh-CN" sz="3000" dirty="0">
                <a:latin typeface="Times New Roman" panose="02020603050405020304" pitchFamily="18" charset="0"/>
              </a:rPr>
              <a:t>2)</a:t>
            </a:r>
            <a:r>
              <a:rPr lang="zh-CN" altLang="en-US" sz="3000" dirty="0">
                <a:latin typeface="Times New Roman" panose="02020603050405020304" pitchFamily="18" charset="0"/>
              </a:rPr>
              <a:t>有干扰无记忆信道</a:t>
            </a:r>
            <a:endParaRPr lang="en-US" altLang="zh-CN" sz="300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SzPct val="110000"/>
              <a:defRPr/>
            </a:pPr>
            <a:r>
              <a:rPr lang="en-US" altLang="zh-CN" sz="3000" dirty="0">
                <a:latin typeface="Times New Roman" panose="02020603050405020304" pitchFamily="18" charset="0"/>
              </a:rPr>
              <a:t>3)</a:t>
            </a:r>
            <a:r>
              <a:rPr lang="zh-CN" altLang="en-US" sz="3000" dirty="0">
                <a:latin typeface="Times New Roman" panose="02020603050405020304" pitchFamily="18" charset="0"/>
              </a:rPr>
              <a:t>有干扰有记忆信道</a:t>
            </a:r>
            <a:endParaRPr lang="zh-CN" altLang="en-US" sz="3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  <a:buFontTx/>
              <a:buChar char="•"/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165225"/>
            <a:ext cx="7699375" cy="700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信道参数</a:t>
            </a:r>
            <a:endParaRPr lang="zh-CN" altLang="en-US" sz="3200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dirty="0">
              <a:solidFill>
                <a:srgbClr val="FF6600"/>
              </a:solidFill>
              <a:ea typeface="黑体" panose="02010609060101010101" pitchFamily="49" charset="-122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28613"/>
            <a:ext cx="8229600" cy="66675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信道分类和参数表示</a:t>
            </a:r>
            <a:b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C49457-75CA-4F40-8888-B331A7BAFD0C}" type="slidenum">
              <a:rPr lang="zh-TW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TW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916113"/>
            <a:ext cx="8515350" cy="10588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二进制对称信道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Binary Symmetric Channel, BSC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4695825" y="4316413"/>
          <a:ext cx="3811588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206500" imgH="457200" progId="Equation.DSMT4">
                  <p:embed/>
                </p:oleObj>
              </mc:Choice>
              <mc:Fallback>
                <p:oleObj name="Equation" r:id="rId1" imgW="12065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4316413"/>
                        <a:ext cx="3811588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3200400" y="251460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294" name="组合 1"/>
          <p:cNvGrpSpPr/>
          <p:nvPr/>
        </p:nvGrpSpPr>
        <p:grpSpPr bwMode="auto">
          <a:xfrm>
            <a:off x="709613" y="3459163"/>
            <a:ext cx="3387725" cy="2619375"/>
            <a:chOff x="680120" y="2825838"/>
            <a:chExt cx="2520280" cy="1819151"/>
          </a:xfrm>
        </p:grpSpPr>
        <p:grpSp>
          <p:nvGrpSpPr>
            <p:cNvPr id="12298" name="Group 38"/>
            <p:cNvGrpSpPr/>
            <p:nvPr/>
          </p:nvGrpSpPr>
          <p:grpSpPr bwMode="auto">
            <a:xfrm>
              <a:off x="1084011" y="3179495"/>
              <a:ext cx="1670955" cy="1065814"/>
              <a:chOff x="3240" y="3589"/>
              <a:chExt cx="1260" cy="727"/>
            </a:xfrm>
          </p:grpSpPr>
          <p:sp>
            <p:nvSpPr>
              <p:cNvPr id="20" name="Line 39"/>
              <p:cNvSpPr>
                <a:spLocks noChangeShapeType="1"/>
              </p:cNvSpPr>
              <p:nvPr/>
            </p:nvSpPr>
            <p:spPr bwMode="auto">
              <a:xfrm>
                <a:off x="3240" y="3596"/>
                <a:ext cx="12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40"/>
              <p:cNvSpPr>
                <a:spLocks noChangeShapeType="1"/>
              </p:cNvSpPr>
              <p:nvPr/>
            </p:nvSpPr>
            <p:spPr bwMode="auto">
              <a:xfrm flipV="1">
                <a:off x="3240" y="3589"/>
                <a:ext cx="1260" cy="72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41"/>
              <p:cNvSpPr>
                <a:spLocks noChangeShapeType="1"/>
              </p:cNvSpPr>
              <p:nvPr/>
            </p:nvSpPr>
            <p:spPr bwMode="auto">
              <a:xfrm>
                <a:off x="3240" y="4316"/>
                <a:ext cx="126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42"/>
              <p:cNvSpPr>
                <a:spLocks noChangeShapeType="1"/>
              </p:cNvSpPr>
              <p:nvPr/>
            </p:nvSpPr>
            <p:spPr bwMode="auto">
              <a:xfrm>
                <a:off x="3240" y="3596"/>
                <a:ext cx="126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2299" name="Object 43"/>
            <p:cNvGraphicFramePr>
              <a:graphicFrameLocks noChangeAspect="1"/>
            </p:cNvGraphicFramePr>
            <p:nvPr/>
          </p:nvGraphicFramePr>
          <p:xfrm>
            <a:off x="1721005" y="2825838"/>
            <a:ext cx="583911" cy="409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3" imgW="279400" imgH="177800" progId="Equation.DSMT4">
                    <p:embed/>
                  </p:oleObj>
                </mc:Choice>
                <mc:Fallback>
                  <p:oleObj name="Equation" r:id="rId3" imgW="279400" imgH="1778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005" y="2825838"/>
                          <a:ext cx="583911" cy="409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0" name="Object 44"/>
            <p:cNvGraphicFramePr>
              <a:graphicFrameLocks noChangeAspect="1"/>
            </p:cNvGraphicFramePr>
            <p:nvPr/>
          </p:nvGraphicFramePr>
          <p:xfrm>
            <a:off x="1721005" y="4235619"/>
            <a:ext cx="583911" cy="409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5" imgW="279400" imgH="177800" progId="Equation.DSMT4">
                    <p:embed/>
                  </p:oleObj>
                </mc:Choice>
                <mc:Fallback>
                  <p:oleObj name="Equation" r:id="rId5" imgW="279400" imgH="1778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1005" y="4235619"/>
                          <a:ext cx="583911" cy="409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45"/>
            <p:cNvGraphicFramePr>
              <a:graphicFrameLocks noChangeAspect="1"/>
            </p:cNvGraphicFramePr>
            <p:nvPr/>
          </p:nvGraphicFramePr>
          <p:xfrm>
            <a:off x="1183253" y="3353900"/>
            <a:ext cx="286186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7" imgW="127000" imgH="152400" progId="Equation.DSMT4">
                    <p:embed/>
                  </p:oleObj>
                </mc:Choice>
                <mc:Fallback>
                  <p:oleObj name="Equation" r:id="rId7" imgW="127000" imgH="1524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3253" y="3353900"/>
                          <a:ext cx="286186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46"/>
            <p:cNvGraphicFramePr>
              <a:graphicFrameLocks noChangeAspect="1"/>
            </p:cNvGraphicFramePr>
            <p:nvPr/>
          </p:nvGraphicFramePr>
          <p:xfrm>
            <a:off x="1204024" y="3729358"/>
            <a:ext cx="286186" cy="351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9" imgW="127000" imgH="152400" progId="Equation.DSMT4">
                    <p:embed/>
                  </p:oleObj>
                </mc:Choice>
                <mc:Fallback>
                  <p:oleObj name="Equation" r:id="rId9" imgW="127000" imgH="1524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024" y="3729358"/>
                          <a:ext cx="286186" cy="351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3" name="Object 47"/>
            <p:cNvGraphicFramePr>
              <a:graphicFrameLocks noChangeAspect="1"/>
            </p:cNvGraphicFramePr>
            <p:nvPr/>
          </p:nvGraphicFramePr>
          <p:xfrm>
            <a:off x="2911906" y="4116927"/>
            <a:ext cx="265414" cy="324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0" imgW="88900" imgH="139700" progId="Equation.DSMT4">
                    <p:embed/>
                  </p:oleObj>
                </mc:Choice>
                <mc:Fallback>
                  <p:oleObj name="Equation" r:id="rId10" imgW="88900" imgH="1397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1906" y="4116927"/>
                          <a:ext cx="265414" cy="324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4" name="Object 48"/>
            <p:cNvGraphicFramePr>
              <a:graphicFrameLocks noChangeAspect="1"/>
            </p:cNvGraphicFramePr>
            <p:nvPr/>
          </p:nvGraphicFramePr>
          <p:xfrm>
            <a:off x="2828820" y="3046268"/>
            <a:ext cx="371580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2" imgW="114300" imgH="152400" progId="Equation.DSMT4">
                    <p:embed/>
                  </p:oleObj>
                </mc:Choice>
                <mc:Fallback>
                  <p:oleObj name="Equation" r:id="rId12" imgW="114300" imgH="1524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820" y="3046268"/>
                          <a:ext cx="371580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49"/>
            <p:cNvGraphicFramePr>
              <a:graphicFrameLocks noChangeAspect="1"/>
            </p:cNvGraphicFramePr>
            <p:nvPr/>
          </p:nvGraphicFramePr>
          <p:xfrm>
            <a:off x="680120" y="3046268"/>
            <a:ext cx="371580" cy="3536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4" imgW="114300" imgH="152400" progId="Equation.DSMT4">
                    <p:embed/>
                  </p:oleObj>
                </mc:Choice>
                <mc:Fallback>
                  <p:oleObj name="Equation" r:id="rId14" imgW="114300" imgH="1524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120" y="3046268"/>
                          <a:ext cx="371580" cy="3536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28613"/>
            <a:ext cx="8229600" cy="66675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信道分类和参数表示</a:t>
            </a:r>
            <a:b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6" name="矩形 1"/>
          <p:cNvSpPr>
            <a:spLocks noChangeArrowheads="1"/>
          </p:cNvSpPr>
          <p:nvPr/>
        </p:nvSpPr>
        <p:spPr bwMode="auto">
          <a:xfrm>
            <a:off x="492125" y="1001713"/>
            <a:ext cx="3821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SzPct val="110000"/>
            </a:pPr>
            <a:r>
              <a:rPr lang="en-US" altLang="zh-CN">
                <a:latin typeface="Times New Roman" panose="02020603050405020304" pitchFamily="18" charset="0"/>
              </a:rPr>
              <a:t>2)</a:t>
            </a:r>
            <a:r>
              <a:rPr lang="zh-CN" altLang="en-US">
                <a:latin typeface="Times New Roman" panose="02020603050405020304" pitchFamily="18" charset="0"/>
              </a:rPr>
              <a:t>有干扰无记忆信道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964113" y="3475038"/>
            <a:ext cx="3275012" cy="61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SzPct val="110000"/>
            </a:pPr>
            <a:r>
              <a:rPr lang="zh-CN" altLang="en-US" sz="3000">
                <a:latin typeface="Times New Roman" panose="02020603050405020304" pitchFamily="18" charset="0"/>
              </a:rPr>
              <a:t>信道转移概率矩阵</a:t>
            </a:r>
            <a:endParaRPr lang="en-US" altLang="zh-CN" sz="3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209925"/>
            <a:ext cx="4003676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EBA3FC-423A-4752-AEA2-9C403512D71F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547688" y="1866900"/>
            <a:ext cx="7867650" cy="1130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FF0000"/>
                </a:solidFill>
              </a:rPr>
              <a:t>离散无记忆信道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   (Discrete Memoryless Channel, DMC)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28613"/>
            <a:ext cx="8229600" cy="66675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信道分类和参数表示</a:t>
            </a:r>
            <a:b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8" name="矩形 7"/>
          <p:cNvSpPr>
            <a:spLocks noChangeArrowheads="1"/>
          </p:cNvSpPr>
          <p:nvPr/>
        </p:nvSpPr>
        <p:spPr bwMode="auto">
          <a:xfrm>
            <a:off x="492125" y="1001713"/>
            <a:ext cx="3821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SzPct val="110000"/>
            </a:pPr>
            <a:r>
              <a:rPr lang="en-US" altLang="zh-CN">
                <a:latin typeface="Times New Roman" panose="02020603050405020304" pitchFamily="18" charset="0"/>
              </a:rPr>
              <a:t>2)</a:t>
            </a:r>
            <a:r>
              <a:rPr lang="zh-CN" altLang="en-US">
                <a:latin typeface="Times New Roman" panose="02020603050405020304" pitchFamily="18" charset="0"/>
              </a:rPr>
              <a:t>有干扰无记忆信道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635375" y="3494088"/>
          <a:ext cx="54356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2717800" imgH="939800" progId="Equation.DSMT4">
                  <p:embed/>
                </p:oleObj>
              </mc:Choice>
              <mc:Fallback>
                <p:oleObj name="Equation" r:id="rId2" imgW="27178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494088"/>
                        <a:ext cx="54356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3C87D0-F6F2-4D53-A95E-B30285CE3E09}" type="slidenum">
              <a:rPr lang="zh-TW" altLang="en-US" sz="1200" smtClean="0">
                <a:latin typeface="Garamond" panose="02020404030301010803" pitchFamily="18" charset="0"/>
              </a:rPr>
            </a:fld>
            <a:endParaRPr lang="en-US" altLang="zh-TW" sz="1200">
              <a:latin typeface="Garamond" panose="02020404030301010803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82763"/>
            <a:ext cx="5629275" cy="787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/>
              <a:t>离散输入、连续输出信道</a:t>
            </a:r>
            <a:endParaRPr lang="zh-CN" altLang="en-US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320040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14341" name="Rectangle 7"/>
          <p:cNvSpPr>
            <a:spLocks noChangeArrowheads="1"/>
          </p:cNvSpPr>
          <p:nvPr/>
        </p:nvSpPr>
        <p:spPr bwMode="auto">
          <a:xfrm>
            <a:off x="3309938" y="2652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3309938" y="2652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3309938" y="2652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3200">
              <a:latin typeface="Comic Sans MS" panose="030F0702030302020204" pitchFamily="66" charset="0"/>
            </a:endParaRPr>
          </a:p>
        </p:txBody>
      </p:sp>
      <p:graphicFrame>
        <p:nvGraphicFramePr>
          <p:cNvPr id="14344" name="Object 10"/>
          <p:cNvGraphicFramePr>
            <a:graphicFrameLocks noChangeAspect="1"/>
          </p:cNvGraphicFramePr>
          <p:nvPr/>
        </p:nvGraphicFramePr>
        <p:xfrm>
          <a:off x="2322513" y="2309813"/>
          <a:ext cx="3106737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icture" r:id="rId1" imgW="2531745" imgH="1553210" progId="Word.Picture.8">
                  <p:embed/>
                </p:oleObj>
              </mc:Choice>
              <mc:Fallback>
                <p:oleObj name="Picture" r:id="rId1" imgW="2531745" imgH="1553210" progId="Word.Picture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309813"/>
                        <a:ext cx="3106737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"/>
          <p:cNvGraphicFramePr>
            <a:graphicFrameLocks noChangeAspect="1"/>
          </p:cNvGraphicFramePr>
          <p:nvPr/>
        </p:nvGraphicFramePr>
        <p:xfrm>
          <a:off x="1792288" y="4597400"/>
          <a:ext cx="51562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841500" imgH="431800" progId="Equation.DSMT4">
                  <p:embed/>
                </p:oleObj>
              </mc:Choice>
              <mc:Fallback>
                <p:oleObj name="Equation" r:id="rId3" imgW="1841500" imgH="431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4597400"/>
                        <a:ext cx="51562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28613"/>
            <a:ext cx="8229600" cy="666750"/>
          </a:xfrm>
        </p:spPr>
        <p:txBody>
          <a:bodyPr/>
          <a:lstStyle/>
          <a:p>
            <a:pPr eaLnBrk="1" hangingPunct="1"/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信道分类和参数表示</a:t>
            </a:r>
            <a:br>
              <a:rPr lang="zh-CN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7" name="矩形 10"/>
          <p:cNvSpPr>
            <a:spLocks noChangeArrowheads="1"/>
          </p:cNvSpPr>
          <p:nvPr/>
        </p:nvSpPr>
        <p:spPr bwMode="auto">
          <a:xfrm>
            <a:off x="492125" y="1001713"/>
            <a:ext cx="3821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600"/>
              </a:spcBef>
              <a:buClr>
                <a:schemeClr val="accent2"/>
              </a:buClr>
              <a:buSzPct val="110000"/>
            </a:pPr>
            <a:r>
              <a:rPr lang="en-US" altLang="zh-CN">
                <a:latin typeface="Times New Roman" panose="02020603050405020304" pitchFamily="18" charset="0"/>
              </a:rPr>
              <a:t>2)</a:t>
            </a:r>
            <a:r>
              <a:rPr lang="zh-CN" altLang="en-US">
                <a:latin typeface="Times New Roman" panose="02020603050405020304" pitchFamily="18" charset="0"/>
              </a:rPr>
              <a:t>有干扰无记忆信道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E1YjY2ZGU3MDI1ZGYyZDJiODhmYTBlOGI1ZTA2ZmMifQ==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infor-my</Template>
  <TotalTime>0</TotalTime>
  <Words>4007</Words>
  <Application>WPS 演示</Application>
  <PresentationFormat>全屏显示(4:3)</PresentationFormat>
  <Paragraphs>723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151</vt:i4>
      </vt:variant>
      <vt:variant>
        <vt:lpstr>幻灯片标题</vt:lpstr>
      </vt:variant>
      <vt:variant>
        <vt:i4>56</vt:i4>
      </vt:variant>
    </vt:vector>
  </HeadingPairs>
  <TitlesOfParts>
    <vt:vector size="225" baseType="lpstr">
      <vt:lpstr>Arial</vt:lpstr>
      <vt:lpstr>宋体</vt:lpstr>
      <vt:lpstr>Wingdings</vt:lpstr>
      <vt:lpstr>Comic Sans MS</vt:lpstr>
      <vt:lpstr>Garamond</vt:lpstr>
      <vt:lpstr>华文隶书</vt:lpstr>
      <vt:lpstr>Calibri</vt:lpstr>
      <vt:lpstr>Times New Roman</vt:lpstr>
      <vt:lpstr>Symbol</vt:lpstr>
      <vt:lpstr>黑体</vt:lpstr>
      <vt:lpstr>微软雅黑</vt:lpstr>
      <vt:lpstr>Arial Unicode MS</vt:lpstr>
      <vt:lpstr>Monotype Sorts</vt:lpstr>
      <vt:lpstr>Calibri</vt:lpstr>
      <vt:lpstr>仿宋_GB2312</vt:lpstr>
      <vt:lpstr>仿宋</vt:lpstr>
      <vt:lpstr>Wingdings</vt:lpstr>
      <vt:lpstr>Edge</vt:lpstr>
      <vt:lpstr>Equation.DSMT4</vt:lpstr>
      <vt:lpstr>Equation.DSMT4</vt:lpstr>
      <vt:lpstr>Equation.DSMT4</vt:lpstr>
      <vt:lpstr>Equation.DSMT4</vt:lpstr>
      <vt:lpstr>Equation.DSMT4</vt:lpstr>
      <vt:lpstr>Visio.Drawing.11</vt:lpstr>
      <vt:lpstr>Equation.DSMT4</vt:lpstr>
      <vt:lpstr>Visio.Drawing.11</vt:lpstr>
      <vt:lpstr>Equation.DSMT4</vt:lpstr>
      <vt:lpstr>Equation.DSMT4</vt:lpstr>
      <vt:lpstr>Equation.DSMT4</vt:lpstr>
      <vt:lpstr>Visio.Drawing.11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Word.Picture.8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Word.Picture.8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第3章 信道与信道容量</vt:lpstr>
      <vt:lpstr>第3章 信道与信道容量</vt:lpstr>
      <vt:lpstr>3.1 信道分类和参数表示 </vt:lpstr>
      <vt:lpstr>3.1 信道分类和参数表示 </vt:lpstr>
      <vt:lpstr>3.1 信道分类和参数表示 </vt:lpstr>
      <vt:lpstr>3.1 信道分类和参数表示 </vt:lpstr>
      <vt:lpstr>3.1 信道分类和参数表示 </vt:lpstr>
      <vt:lpstr>3.1 信道分类和参数表示 </vt:lpstr>
      <vt:lpstr>3.1 信道分类和参数表示 </vt:lpstr>
      <vt:lpstr>3.1 信道分类和参数表示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 离散序列信道及其容量 </vt:lpstr>
      <vt:lpstr>3.3 离散序列信道及其容量 </vt:lpstr>
      <vt:lpstr>3.3.1 并联信道</vt:lpstr>
      <vt:lpstr>3.3.1 并联信道</vt:lpstr>
      <vt:lpstr>3.3.2 和信道</vt:lpstr>
      <vt:lpstr>3.3.3 扩展信道</vt:lpstr>
      <vt:lpstr>3.3.3 扩展信道</vt:lpstr>
      <vt:lpstr>3.4 连续信道及其容量 </vt:lpstr>
      <vt:lpstr>均值为零、方差为       的加性高斯噪声</vt:lpstr>
      <vt:lpstr>PowerPoint 演示文稿</vt:lpstr>
      <vt:lpstr>3.4.2 时间连续信道及其容量 </vt:lpstr>
      <vt:lpstr>3.4.2 时间连续信道及其容量 </vt:lpstr>
      <vt:lpstr>3.4.2 时间连续信道及其容量 </vt:lpstr>
      <vt:lpstr>3.4.2 时间连续信道及其容量 </vt:lpstr>
      <vt:lpstr>3.4.2 时间连续信道及其容量 </vt:lpstr>
      <vt:lpstr>3.4.2 时间连续信道及其容量 </vt:lpstr>
      <vt:lpstr>3.4.2 时间连续信道及其容量 </vt:lpstr>
      <vt:lpstr>习题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信道与信道容量</dc:title>
  <dc:creator>user</dc:creator>
  <cp:lastModifiedBy>侯晓赟</cp:lastModifiedBy>
  <cp:revision>365</cp:revision>
  <cp:lastPrinted>2018-04-11T13:08:00Z</cp:lastPrinted>
  <dcterms:created xsi:type="dcterms:W3CDTF">2005-03-17T10:20:00Z</dcterms:created>
  <dcterms:modified xsi:type="dcterms:W3CDTF">2025-09-19T09:48:12Z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F9B47258EE69454FA27DC5DEFA1D36AE_12</vt:lpwstr>
  </property>
  <property fmtid="{D5CDD505-2E9C-101B-9397-08002B2CF9AE}" pid="3" name="KSOProductBuildVer">
    <vt:lpwstr>2052-12.1.0.22529</vt:lpwstr>
  </property>
</Properties>
</file>