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2" r:id="rId5"/>
    <p:sldId id="265" r:id="rId6"/>
    <p:sldId id="266" r:id="rId7"/>
    <p:sldId id="391" r:id="rId8"/>
    <p:sldId id="392" r:id="rId9"/>
    <p:sldId id="393" r:id="rId10"/>
    <p:sldId id="394" r:id="rId11"/>
    <p:sldId id="396" r:id="rId12"/>
    <p:sldId id="397" r:id="rId13"/>
    <p:sldId id="395" r:id="rId14"/>
    <p:sldId id="269" r:id="rId15"/>
    <p:sldId id="274" r:id="rId16"/>
    <p:sldId id="276" r:id="rId17"/>
    <p:sldId id="278" r:id="rId18"/>
    <p:sldId id="433" r:id="rId19"/>
    <p:sldId id="280" r:id="rId20"/>
    <p:sldId id="285" r:id="rId21"/>
    <p:sldId id="434" r:id="rId22"/>
    <p:sldId id="286" r:id="rId23"/>
    <p:sldId id="435" r:id="rId24"/>
    <p:sldId id="387" r:id="rId25"/>
    <p:sldId id="295" r:id="rId26"/>
    <p:sldId id="296" r:id="rId27"/>
    <p:sldId id="297" r:id="rId28"/>
    <p:sldId id="298" r:id="rId29"/>
    <p:sldId id="299" r:id="rId30"/>
    <p:sldId id="301" r:id="rId31"/>
    <p:sldId id="302" r:id="rId32"/>
    <p:sldId id="304" r:id="rId33"/>
    <p:sldId id="305" r:id="rId34"/>
    <p:sldId id="307" r:id="rId35"/>
    <p:sldId id="308" r:id="rId36"/>
    <p:sldId id="403" r:id="rId37"/>
    <p:sldId id="404" r:id="rId38"/>
    <p:sldId id="405" r:id="rId39"/>
    <p:sldId id="406" r:id="rId40"/>
    <p:sldId id="436" r:id="rId41"/>
    <p:sldId id="411" r:id="rId42"/>
    <p:sldId id="413" r:id="rId43"/>
    <p:sldId id="438" r:id="rId44"/>
    <p:sldId id="439" r:id="rId45"/>
    <p:sldId id="440" r:id="rId46"/>
    <p:sldId id="443" r:id="rId47"/>
    <p:sldId id="445" r:id="rId48"/>
    <p:sldId id="446" r:id="rId49"/>
    <p:sldId id="437" r:id="rId50"/>
    <p:sldId id="398" r:id="rId51"/>
    <p:sldId id="401" r:id="rId52"/>
    <p:sldId id="402" r:id="rId53"/>
    <p:sldId id="310" r:id="rId54"/>
    <p:sldId id="337" r:id="rId55"/>
    <p:sldId id="340" r:id="rId56"/>
    <p:sldId id="341" r:id="rId57"/>
    <p:sldId id="447" r:id="rId58"/>
    <p:sldId id="448" r:id="rId59"/>
    <p:sldId id="449" r:id="rId60"/>
    <p:sldId id="450" r:id="rId61"/>
    <p:sldId id="451" r:id="rId62"/>
    <p:sldId id="453" r:id="rId63"/>
    <p:sldId id="390" r:id="rId64"/>
    <p:sldId id="354" r:id="rId65"/>
    <p:sldId id="355" r:id="rId66"/>
    <p:sldId id="356" r:id="rId67"/>
    <p:sldId id="358"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32" r:id="rId82"/>
  </p:sldIdLst>
  <p:sldSz cx="9144000" cy="6858000" type="screen4x3"/>
  <p:notesSz cx="6858000" cy="9144000"/>
  <p:custDataLst>
    <p:tags r:id="rId86"/>
  </p:custDataLst>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63" d="100"/>
          <a:sy n="63" d="100"/>
        </p:scale>
        <p:origin x="168" y="36"/>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gs" Target="tags/tag1.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7.wmf"/><Relationship Id="rId1" Type="http://schemas.openxmlformats.org/officeDocument/2006/relationships/image" Target="../media/image8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sz="1200" b="0">
                <a:latin typeface="Arial" panose="020B0604020202020204"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b="0">
                <a:latin typeface="Arial" panose="020B0604020202020204"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1200" b="0">
                <a:latin typeface="Arial" panose="020B0604020202020204" pitchFamily="34" charset="0"/>
              </a:defRPr>
            </a:lvl1pPr>
          </a:lstStyle>
          <a:p>
            <a:pPr>
              <a:defRPr/>
            </a:pPr>
            <a:fld id="{2BBB7C44-7C5A-489C-AE26-EEBF50A70C6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p:spPr>
        <p:txBody>
          <a:bodyPr/>
          <a:lstStyle/>
          <a:p>
            <a:endParaRPr lang="zh-CN" altLang="en-US"/>
          </a:p>
        </p:txBody>
      </p:sp>
      <p:sp>
        <p:nvSpPr>
          <p:cNvPr id="6148" name="灯片编号占位符 3"/>
          <p:cNvSpPr>
            <a:spLocks noGrp="1"/>
          </p:cNvSpPr>
          <p:nvPr>
            <p:ph type="sldNum" sz="quarter" idx="5"/>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885143C6-CC67-4B40-86C7-295E1E11DAD5}" type="slidenum">
              <a:rPr lang="en-US" altLang="zh-CN" sz="1200" b="0" smtClean="0">
                <a:latin typeface="Arial" panose="020B0604020202020204" pitchFamily="34" charset="0"/>
              </a:rPr>
            </a:fld>
            <a:endParaRPr lang="en-US" altLang="zh-CN" sz="1200" b="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p:spPr>
        <p:txBody>
          <a:bodyPr/>
          <a:lstStyle/>
          <a:p>
            <a:endParaRPr lang="zh-CN" altLang="en-US"/>
          </a:p>
        </p:txBody>
      </p:sp>
      <p:sp>
        <p:nvSpPr>
          <p:cNvPr id="12292" name="灯片编号占位符 3"/>
          <p:cNvSpPr>
            <a:spLocks noGrp="1"/>
          </p:cNvSpPr>
          <p:nvPr>
            <p:ph type="sldNum" sz="quarter" idx="5"/>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D174F6DB-1CF3-46FF-B8A8-31C6BACFF424}" type="slidenum">
              <a:rPr lang="en-US" altLang="zh-CN" sz="1200" b="0" smtClean="0">
                <a:latin typeface="Arial" panose="020B0604020202020204" pitchFamily="34" charset="0"/>
              </a:rPr>
            </a:fld>
            <a:endParaRPr lang="en-US" altLang="zh-CN" sz="1200" b="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85A206C8-E70D-47C3-B81D-4D49FF0D8E1E}" type="slidenum">
              <a:rPr lang="en-US" altLang="zh-CN" sz="1200" b="0" smtClean="0">
                <a:latin typeface="Arial" panose="020B0604020202020204" pitchFamily="34" charset="0"/>
              </a:rPr>
            </a:fld>
            <a:endParaRPr lang="en-US" altLang="zh-CN" sz="1200" b="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fld id="{8F0C89EF-5940-4504-A8C1-49D9F742601D}" type="slidenum">
              <a:rPr lang="en-US" altLang="zh-CN" smtClean="0">
                <a:solidFill>
                  <a:srgbClr val="000000"/>
                </a:solidFill>
                <a:latin typeface="Arial" panose="020B0604020202020204" pitchFamily="34" charset="0"/>
              </a:rPr>
            </a:fld>
            <a:endParaRPr lang="en-US" altLang="zh-CN">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BBB7C44-7C5A-489C-AE26-EEBF50A70C66}"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37AAAD65-2426-48BB-BFCC-C97F22C48C20}"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AC4F7DED-2AEF-4354-92EB-006B411D82D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2DA492B6-0825-421F-90BA-14FEBBE0E2D6}"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457200" y="1600200"/>
            <a:ext cx="4038600" cy="45307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307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页脚占位符 4"/>
          <p:cNvSpPr>
            <a:spLocks noGrp="1"/>
          </p:cNvSpPr>
          <p:nvPr>
            <p:ph type="ftr" sz="quarter" idx="10"/>
          </p:nvPr>
        </p:nvSpPr>
        <p:spPr>
          <a:xfrm>
            <a:off x="3124200" y="6245225"/>
            <a:ext cx="2895600" cy="476250"/>
          </a:xfrm>
          <a:prstGeom prst="rect">
            <a:avLst/>
          </a:prstGeom>
        </p:spPr>
        <p:txBody>
          <a:bodyPr/>
          <a:lstStyle>
            <a:lvl1pPr eaLnBrk="0" hangingPunct="0">
              <a:buFontTx/>
              <a:buNone/>
              <a:defRPr kumimoji="1"/>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0E07EAF0-3BDF-4BF7-9BD4-FECA71E50C28}"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showMasterSp="0">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457200" y="1600200"/>
            <a:ext cx="4038600" cy="45307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600200"/>
            <a:ext cx="4038600" cy="21891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3941763"/>
            <a:ext cx="4038600" cy="2189162"/>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页脚占位符 5"/>
          <p:cNvSpPr>
            <a:spLocks noGrp="1"/>
          </p:cNvSpPr>
          <p:nvPr>
            <p:ph type="ftr" sz="quarter" idx="10"/>
          </p:nvPr>
        </p:nvSpPr>
        <p:spPr>
          <a:xfrm>
            <a:off x="3124200" y="6245225"/>
            <a:ext cx="2895600" cy="476250"/>
          </a:xfrm>
          <a:prstGeom prst="rect">
            <a:avLst/>
          </a:prstGeom>
        </p:spPr>
        <p:txBody>
          <a:bodyPr/>
          <a:lstStyle>
            <a:lvl1pPr eaLnBrk="0" hangingPunct="0">
              <a:buFontTx/>
              <a:buNone/>
              <a:defRPr kumimoji="1"/>
            </a:lvl1pPr>
          </a:lstStyle>
          <a:p>
            <a:pPr>
              <a:defRPr/>
            </a:pPr>
            <a:endParaRPr lang="en-US" altLang="zh-CN"/>
          </a:p>
        </p:txBody>
      </p:sp>
      <p:sp>
        <p:nvSpPr>
          <p:cNvPr id="7" name="灯片编号占位符 6"/>
          <p:cNvSpPr>
            <a:spLocks noGrp="1"/>
          </p:cNvSpPr>
          <p:nvPr>
            <p:ph type="sldNum" sz="quarter" idx="11"/>
          </p:nvPr>
        </p:nvSpPr>
        <p:spPr/>
        <p:txBody>
          <a:bodyPr/>
          <a:lstStyle>
            <a:lvl1pPr>
              <a:defRPr/>
            </a:lvl1pPr>
          </a:lstStyle>
          <a:p>
            <a:pPr>
              <a:defRPr/>
            </a:pPr>
            <a:fld id="{4A096DAF-B570-40F1-875E-4EC01D3E7E0C}"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Times New Roman" panose="02020603050405020304" pitchFamily="18"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Times New Roman" panose="02020603050405020304" pitchFamily="18" charset="0"/>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7CF02262-7E42-4907-B7B4-65EBC2519AB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5515E194-4E34-470E-B5B6-9F1BB9FB241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C3B65D04-161D-4A20-9D46-76B42D7D07E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4D531504-9C34-4A26-A39C-FAA6E7059AB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fld id="{CDA2D7E2-26E5-413D-8933-8428E9274A7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D93FFDAD-2E71-4E71-9FA9-0078BEF3A7B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40846E79-5FD9-4F4F-B405-F0849B9CC5B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CCA06A86-8102-4D39-9ECD-F4CEF86AD83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6"/>
          <p:cNvSpPr>
            <a:spLocks noGrp="1" noChangeArrowheads="1"/>
          </p:cNvSpPr>
          <p:nvPr>
            <p:ph type="sldNum" sz="quarter" idx="4"/>
          </p:nvPr>
        </p:nvSpPr>
        <p:spPr bwMode="auto">
          <a:xfrm>
            <a:off x="7461250" y="6440488"/>
            <a:ext cx="12239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Garamond" panose="02020404030301010803" pitchFamily="18" charset="0"/>
              </a:defRPr>
            </a:lvl1pPr>
          </a:lstStyle>
          <a:p>
            <a:pPr>
              <a:defRPr/>
            </a:pPr>
            <a:fld id="{22672943-1439-45CA-B6E1-1F94132ED9DF}" type="slidenum">
              <a:rPr lang="en-US" altLang="zh-CN"/>
            </a:fld>
            <a:endParaRPr lang="en-US" altLang="zh-CN"/>
          </a:p>
        </p:txBody>
      </p:sp>
      <p:sp>
        <p:nvSpPr>
          <p:cNvPr id="1029" name="Freeform 7"/>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cap="flat" cmpd="sng">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 name="Line 8"/>
          <p:cNvSpPr>
            <a:spLocks noChangeShapeType="1"/>
          </p:cNvSpPr>
          <p:nvPr/>
        </p:nvSpPr>
        <p:spPr bwMode="auto">
          <a:xfrm>
            <a:off x="468313" y="638175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 name="Text Box 13"/>
          <p:cNvSpPr txBox="1">
            <a:spLocks noChangeArrowheads="1"/>
          </p:cNvSpPr>
          <p:nvPr/>
        </p:nvSpPr>
        <p:spPr bwMode="auto">
          <a:xfrm>
            <a:off x="366713" y="6435725"/>
            <a:ext cx="1620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defRPr/>
            </a:pPr>
            <a:r>
              <a:rPr lang="zh-CN" altLang="en-US" sz="2000" b="0" dirty="0">
                <a:solidFill>
                  <a:srgbClr val="003399"/>
                </a:solidFill>
                <a:latin typeface="华文隶书" panose="02010800040101010101" pitchFamily="2" charset="-122"/>
                <a:ea typeface="华文隶书" panose="02010800040101010101" pitchFamily="2" charset="-122"/>
              </a:rPr>
              <a:t>信息论基础</a:t>
            </a:r>
            <a:r>
              <a:rPr lang="en-US" altLang="zh-CN" sz="2000" b="0" dirty="0">
                <a:solidFill>
                  <a:srgbClr val="003399"/>
                </a:solidFill>
                <a:latin typeface="华文隶书" panose="02010800040101010101" pitchFamily="2" charset="-122"/>
                <a:ea typeface="华文隶书" panose="02010800040101010101" pitchFamily="2" charset="-122"/>
              </a:rPr>
              <a:t>C</a:t>
            </a:r>
            <a:endParaRPr lang="zh-CN" altLang="en-US" sz="2000" b="0" dirty="0">
              <a:solidFill>
                <a:srgbClr val="003399"/>
              </a:solidFill>
              <a:latin typeface="华文隶书" panose="02010800040101010101" pitchFamily="2" charset="-122"/>
              <a:ea typeface="华文隶书" panose="02010800040101010101" pitchFamily="2" charset="-122"/>
            </a:endParaRPr>
          </a:p>
        </p:txBody>
      </p:sp>
      <p:pic>
        <p:nvPicPr>
          <p:cNvPr id="1032" name="Picture 11" descr="head_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352800" y="6400800"/>
            <a:ext cx="1981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oleObject" Target="../embeddings/oleObject10.bin"/><Relationship Id="rId4" Type="http://schemas.openxmlformats.org/officeDocument/2006/relationships/oleObject" Target="../embeddings/oleObject9.bin"/><Relationship Id="rId3" Type="http://schemas.openxmlformats.org/officeDocument/2006/relationships/oleObject" Target="../embeddings/oleObject8.bin"/><Relationship Id="rId2" Type="http://schemas.openxmlformats.org/officeDocument/2006/relationships/image" Target="../media/image3.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12.bin"/><Relationship Id="rId2" Type="http://schemas.openxmlformats.org/officeDocument/2006/relationships/image" Target="../media/image4.wmf"/><Relationship Id="rId1"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9.wmf"/><Relationship Id="rId3" Type="http://schemas.openxmlformats.org/officeDocument/2006/relationships/oleObject" Target="../embeddings/oleObject16.bin"/><Relationship Id="rId2" Type="http://schemas.openxmlformats.org/officeDocument/2006/relationships/image" Target="../media/image8.w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20.bin"/><Relationship Id="rId7" Type="http://schemas.openxmlformats.org/officeDocument/2006/relationships/image" Target="../media/image13.wmf"/><Relationship Id="rId6" Type="http://schemas.openxmlformats.org/officeDocument/2006/relationships/oleObject" Target="../embeddings/oleObject19.bin"/><Relationship Id="rId5" Type="http://schemas.openxmlformats.org/officeDocument/2006/relationships/image" Target="../media/image12.wmf"/><Relationship Id="rId4" Type="http://schemas.openxmlformats.org/officeDocument/2006/relationships/oleObject" Target="../embeddings/oleObject18.bin"/><Relationship Id="rId3" Type="http://schemas.openxmlformats.org/officeDocument/2006/relationships/image" Target="../media/image11.wmf"/><Relationship Id="rId2" Type="http://schemas.openxmlformats.org/officeDocument/2006/relationships/oleObject" Target="../embeddings/oleObject17.bin"/><Relationship Id="rId15" Type="http://schemas.openxmlformats.org/officeDocument/2006/relationships/vmlDrawing" Target="../drawings/vmlDrawing9.vml"/><Relationship Id="rId14" Type="http://schemas.openxmlformats.org/officeDocument/2006/relationships/slideLayout" Target="../slideLayouts/slideLayout7.xml"/><Relationship Id="rId13" Type="http://schemas.openxmlformats.org/officeDocument/2006/relationships/image" Target="../media/image16.wmf"/><Relationship Id="rId12" Type="http://schemas.openxmlformats.org/officeDocument/2006/relationships/oleObject" Target="../embeddings/oleObject22.bin"/><Relationship Id="rId11" Type="http://schemas.openxmlformats.org/officeDocument/2006/relationships/image" Target="../media/image15.wmf"/><Relationship Id="rId10" Type="http://schemas.openxmlformats.org/officeDocument/2006/relationships/oleObject" Target="../embeddings/oleObject21.bin"/><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oleObject" Target="../embeddings/oleObject25.bin"/><Relationship Id="rId4" Type="http://schemas.openxmlformats.org/officeDocument/2006/relationships/image" Target="../media/image18.wmf"/><Relationship Id="rId3" Type="http://schemas.openxmlformats.org/officeDocument/2006/relationships/oleObject" Target="../embeddings/oleObject24.bin"/><Relationship Id="rId2" Type="http://schemas.openxmlformats.org/officeDocument/2006/relationships/image" Target="../media/image17.wmf"/><Relationship Id="rId1"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22.wmf"/><Relationship Id="rId5" Type="http://schemas.openxmlformats.org/officeDocument/2006/relationships/oleObject" Target="../embeddings/oleObject28.bin"/><Relationship Id="rId4" Type="http://schemas.openxmlformats.org/officeDocument/2006/relationships/image" Target="../media/image21.wmf"/><Relationship Id="rId3" Type="http://schemas.openxmlformats.org/officeDocument/2006/relationships/oleObject" Target="../embeddings/oleObject27.bin"/><Relationship Id="rId2" Type="http://schemas.openxmlformats.org/officeDocument/2006/relationships/image" Target="../media/image20.wmf"/><Relationship Id="rId1"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wmf"/><Relationship Id="rId7" Type="http://schemas.openxmlformats.org/officeDocument/2006/relationships/oleObject" Target="../embeddings/oleObject32.bin"/><Relationship Id="rId6" Type="http://schemas.openxmlformats.org/officeDocument/2006/relationships/image" Target="../media/image25.wmf"/><Relationship Id="rId5" Type="http://schemas.openxmlformats.org/officeDocument/2006/relationships/oleObject" Target="../embeddings/oleObject31.bin"/><Relationship Id="rId4" Type="http://schemas.openxmlformats.org/officeDocument/2006/relationships/image" Target="../media/image24.wmf"/><Relationship Id="rId3" Type="http://schemas.openxmlformats.org/officeDocument/2006/relationships/oleObject" Target="../embeddings/oleObject30.bin"/><Relationship Id="rId2" Type="http://schemas.openxmlformats.org/officeDocument/2006/relationships/image" Target="../media/image23.wmf"/><Relationship Id="rId10" Type="http://schemas.openxmlformats.org/officeDocument/2006/relationships/vmlDrawing" Target="../drawings/vmlDrawing12.vml"/><Relationship Id="rId1" Type="http://schemas.openxmlformats.org/officeDocument/2006/relationships/oleObject" Target="../embeddings/oleObject29.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wmf"/><Relationship Id="rId7" Type="http://schemas.openxmlformats.org/officeDocument/2006/relationships/oleObject" Target="../embeddings/oleObject36.bin"/><Relationship Id="rId6" Type="http://schemas.openxmlformats.org/officeDocument/2006/relationships/image" Target="../media/image29.wmf"/><Relationship Id="rId5" Type="http://schemas.openxmlformats.org/officeDocument/2006/relationships/oleObject" Target="../embeddings/oleObject35.bin"/><Relationship Id="rId4" Type="http://schemas.openxmlformats.org/officeDocument/2006/relationships/image" Target="../media/image28.wmf"/><Relationship Id="rId3" Type="http://schemas.openxmlformats.org/officeDocument/2006/relationships/oleObject" Target="../embeddings/oleObject34.bin"/><Relationship Id="rId2" Type="http://schemas.openxmlformats.org/officeDocument/2006/relationships/image" Target="../media/image27.wmf"/><Relationship Id="rId10" Type="http://schemas.openxmlformats.org/officeDocument/2006/relationships/vmlDrawing" Target="../drawings/vmlDrawing13.vml"/><Relationship Id="rId1"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37.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32.wmf"/><Relationship Id="rId1"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34.wmf"/><Relationship Id="rId3" Type="http://schemas.openxmlformats.org/officeDocument/2006/relationships/oleObject" Target="../embeddings/oleObject40.bin"/><Relationship Id="rId2" Type="http://schemas.openxmlformats.org/officeDocument/2006/relationships/image" Target="../media/image33.wmf"/><Relationship Id="rId1" Type="http://schemas.openxmlformats.org/officeDocument/2006/relationships/oleObject" Target="../embeddings/oleObject39.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36.wmf"/><Relationship Id="rId3" Type="http://schemas.openxmlformats.org/officeDocument/2006/relationships/oleObject" Target="../embeddings/oleObject42.bin"/><Relationship Id="rId2" Type="http://schemas.openxmlformats.org/officeDocument/2006/relationships/image" Target="../media/image35.wmf"/><Relationship Id="rId1" Type="http://schemas.openxmlformats.org/officeDocument/2006/relationships/oleObject" Target="../embeddings/oleObject41.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oleObject" Target="../embeddings/oleObject45.bin"/><Relationship Id="rId4" Type="http://schemas.openxmlformats.org/officeDocument/2006/relationships/image" Target="../media/image38.wmf"/><Relationship Id="rId3" Type="http://schemas.openxmlformats.org/officeDocument/2006/relationships/oleObject" Target="../embeddings/oleObject44.bin"/><Relationship Id="rId2" Type="http://schemas.openxmlformats.org/officeDocument/2006/relationships/image" Target="../media/image37.wmf"/><Relationship Id="rId1"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oleObject" Target="../embeddings/oleObject48.bin"/><Relationship Id="rId4" Type="http://schemas.openxmlformats.org/officeDocument/2006/relationships/image" Target="../media/image41.wmf"/><Relationship Id="rId3" Type="http://schemas.openxmlformats.org/officeDocument/2006/relationships/oleObject" Target="../embeddings/oleObject47.bin"/><Relationship Id="rId2" Type="http://schemas.openxmlformats.org/officeDocument/2006/relationships/image" Target="../media/image40.wmf"/><Relationship Id="rId1"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50.bin"/><Relationship Id="rId2" Type="http://schemas.openxmlformats.org/officeDocument/2006/relationships/image" Target="../media/image43.wmf"/><Relationship Id="rId1"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oleObject" Target="../embeddings/oleObject53.bin"/><Relationship Id="rId4" Type="http://schemas.openxmlformats.org/officeDocument/2006/relationships/image" Target="../media/image46.wmf"/><Relationship Id="rId3" Type="http://schemas.openxmlformats.org/officeDocument/2006/relationships/oleObject" Target="../embeddings/oleObject52.bin"/><Relationship Id="rId2" Type="http://schemas.openxmlformats.org/officeDocument/2006/relationships/image" Target="../media/image45.wmf"/><Relationship Id="rId1" Type="http://schemas.openxmlformats.org/officeDocument/2006/relationships/oleObject" Target="../embeddings/oleObject5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4.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6.xml"/><Relationship Id="rId4" Type="http://schemas.openxmlformats.org/officeDocument/2006/relationships/image" Target="../media/image50.wmf"/><Relationship Id="rId3" Type="http://schemas.openxmlformats.org/officeDocument/2006/relationships/oleObject" Target="../embeddings/oleObject56.bin"/><Relationship Id="rId2" Type="http://schemas.openxmlformats.org/officeDocument/2006/relationships/image" Target="../media/image49.wmf"/><Relationship Id="rId1" Type="http://schemas.openxmlformats.org/officeDocument/2006/relationships/oleObject" Target="../embeddings/oleObject55.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4.wmf"/><Relationship Id="rId7" Type="http://schemas.openxmlformats.org/officeDocument/2006/relationships/oleObject" Target="../embeddings/oleObject60.bin"/><Relationship Id="rId6" Type="http://schemas.openxmlformats.org/officeDocument/2006/relationships/image" Target="../media/image53.wmf"/><Relationship Id="rId5" Type="http://schemas.openxmlformats.org/officeDocument/2006/relationships/oleObject" Target="../embeddings/oleObject59.bin"/><Relationship Id="rId4" Type="http://schemas.openxmlformats.org/officeDocument/2006/relationships/image" Target="../media/image52.wmf"/><Relationship Id="rId3" Type="http://schemas.openxmlformats.org/officeDocument/2006/relationships/oleObject" Target="../embeddings/oleObject58.bin"/><Relationship Id="rId2" Type="http://schemas.openxmlformats.org/officeDocument/2006/relationships/image" Target="../media/image51.wmf"/><Relationship Id="rId10" Type="http://schemas.openxmlformats.org/officeDocument/2006/relationships/vmlDrawing" Target="../drawings/vmlDrawing24.vml"/><Relationship Id="rId1" Type="http://schemas.openxmlformats.org/officeDocument/2006/relationships/oleObject" Target="../embeddings/oleObject57.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8.wmf"/><Relationship Id="rId7" Type="http://schemas.openxmlformats.org/officeDocument/2006/relationships/oleObject" Target="../embeddings/oleObject64.bin"/><Relationship Id="rId6" Type="http://schemas.openxmlformats.org/officeDocument/2006/relationships/image" Target="../media/image57.wmf"/><Relationship Id="rId5" Type="http://schemas.openxmlformats.org/officeDocument/2006/relationships/oleObject" Target="../embeddings/oleObject63.bin"/><Relationship Id="rId4" Type="http://schemas.openxmlformats.org/officeDocument/2006/relationships/image" Target="../media/image56.wmf"/><Relationship Id="rId3" Type="http://schemas.openxmlformats.org/officeDocument/2006/relationships/oleObject" Target="../embeddings/oleObject62.bin"/><Relationship Id="rId2" Type="http://schemas.openxmlformats.org/officeDocument/2006/relationships/image" Target="../media/image55.wmf"/><Relationship Id="rId10" Type="http://schemas.openxmlformats.org/officeDocument/2006/relationships/vmlDrawing" Target="../drawings/vmlDrawing25.vml"/><Relationship Id="rId1" Type="http://schemas.openxmlformats.org/officeDocument/2006/relationships/oleObject" Target="../embeddings/oleObject61.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67.bin"/><Relationship Id="rId4" Type="http://schemas.openxmlformats.org/officeDocument/2006/relationships/image" Target="../media/image60.wmf"/><Relationship Id="rId3" Type="http://schemas.openxmlformats.org/officeDocument/2006/relationships/oleObject" Target="../embeddings/oleObject66.bin"/><Relationship Id="rId2" Type="http://schemas.openxmlformats.org/officeDocument/2006/relationships/image" Target="../media/image59.wmf"/><Relationship Id="rId1" Type="http://schemas.openxmlformats.org/officeDocument/2006/relationships/oleObject" Target="../embeddings/oleObject6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63.wmf"/><Relationship Id="rId3" Type="http://schemas.openxmlformats.org/officeDocument/2006/relationships/oleObject" Target="../embeddings/oleObject69.bin"/><Relationship Id="rId2" Type="http://schemas.openxmlformats.org/officeDocument/2006/relationships/image" Target="../media/image62.wmf"/><Relationship Id="rId1" Type="http://schemas.openxmlformats.org/officeDocument/2006/relationships/oleObject" Target="../embeddings/oleObject68.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7.wmf"/><Relationship Id="rId7" Type="http://schemas.openxmlformats.org/officeDocument/2006/relationships/oleObject" Target="../embeddings/oleObject73.bin"/><Relationship Id="rId6" Type="http://schemas.openxmlformats.org/officeDocument/2006/relationships/image" Target="../media/image66.wmf"/><Relationship Id="rId5" Type="http://schemas.openxmlformats.org/officeDocument/2006/relationships/oleObject" Target="../embeddings/oleObject72.bin"/><Relationship Id="rId4" Type="http://schemas.openxmlformats.org/officeDocument/2006/relationships/image" Target="../media/image65.wmf"/><Relationship Id="rId3" Type="http://schemas.openxmlformats.org/officeDocument/2006/relationships/oleObject" Target="../embeddings/oleObject71.bin"/><Relationship Id="rId2" Type="http://schemas.openxmlformats.org/officeDocument/2006/relationships/image" Target="../media/image64.wmf"/><Relationship Id="rId10" Type="http://schemas.openxmlformats.org/officeDocument/2006/relationships/vmlDrawing" Target="../drawings/vmlDrawing28.vml"/><Relationship Id="rId1" Type="http://schemas.openxmlformats.org/officeDocument/2006/relationships/oleObject" Target="../embeddings/oleObject70.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76.bin"/><Relationship Id="rId4" Type="http://schemas.openxmlformats.org/officeDocument/2006/relationships/image" Target="../media/image69.wmf"/><Relationship Id="rId3" Type="http://schemas.openxmlformats.org/officeDocument/2006/relationships/oleObject" Target="../embeddings/oleObject75.bin"/><Relationship Id="rId2" Type="http://schemas.openxmlformats.org/officeDocument/2006/relationships/image" Target="../media/image68.wmf"/><Relationship Id="rId1" Type="http://schemas.openxmlformats.org/officeDocument/2006/relationships/oleObject" Target="../embeddings/oleObject74.bin"/></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7.xml"/><Relationship Id="rId6" Type="http://schemas.openxmlformats.org/officeDocument/2006/relationships/image" Target="../media/image73.wmf"/><Relationship Id="rId5" Type="http://schemas.openxmlformats.org/officeDocument/2006/relationships/oleObject" Target="../embeddings/oleObject79.bin"/><Relationship Id="rId4" Type="http://schemas.openxmlformats.org/officeDocument/2006/relationships/image" Target="../media/image72.wmf"/><Relationship Id="rId3" Type="http://schemas.openxmlformats.org/officeDocument/2006/relationships/oleObject" Target="../embeddings/oleObject78.bin"/><Relationship Id="rId2" Type="http://schemas.openxmlformats.org/officeDocument/2006/relationships/image" Target="../media/image71.wmf"/><Relationship Id="rId1" Type="http://schemas.openxmlformats.org/officeDocument/2006/relationships/oleObject" Target="../embeddings/oleObject77.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7.xml"/><Relationship Id="rId4" Type="http://schemas.openxmlformats.org/officeDocument/2006/relationships/image" Target="../media/image75.wmf"/><Relationship Id="rId3" Type="http://schemas.openxmlformats.org/officeDocument/2006/relationships/oleObject" Target="../embeddings/oleObject81.bin"/><Relationship Id="rId2" Type="http://schemas.openxmlformats.org/officeDocument/2006/relationships/image" Target="../media/image74.wmf"/><Relationship Id="rId1" Type="http://schemas.openxmlformats.org/officeDocument/2006/relationships/oleObject" Target="../embeddings/oleObject80.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77.wmf"/><Relationship Id="rId3" Type="http://schemas.openxmlformats.org/officeDocument/2006/relationships/oleObject" Target="../embeddings/oleObject83.bin"/><Relationship Id="rId2" Type="http://schemas.openxmlformats.org/officeDocument/2006/relationships/image" Target="../media/image76.wmf"/><Relationship Id="rId1" Type="http://schemas.openxmlformats.org/officeDocument/2006/relationships/oleObject" Target="../embeddings/oleObject82.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7.xml"/><Relationship Id="rId2" Type="http://schemas.openxmlformats.org/officeDocument/2006/relationships/image" Target="../media/image66.wmf"/><Relationship Id="rId1" Type="http://schemas.openxmlformats.org/officeDocument/2006/relationships/oleObject" Target="../embeddings/oleObject8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34.vml"/><Relationship Id="rId7" Type="http://schemas.openxmlformats.org/officeDocument/2006/relationships/slideLayout" Target="../slideLayouts/slideLayout7.xml"/><Relationship Id="rId6" Type="http://schemas.openxmlformats.org/officeDocument/2006/relationships/image" Target="../media/image80.wmf"/><Relationship Id="rId5" Type="http://schemas.openxmlformats.org/officeDocument/2006/relationships/oleObject" Target="../embeddings/oleObject87.bin"/><Relationship Id="rId4" Type="http://schemas.openxmlformats.org/officeDocument/2006/relationships/image" Target="../media/image79.wmf"/><Relationship Id="rId3" Type="http://schemas.openxmlformats.org/officeDocument/2006/relationships/oleObject" Target="../embeddings/oleObject86.bin"/><Relationship Id="rId2" Type="http://schemas.openxmlformats.org/officeDocument/2006/relationships/image" Target="../media/image78.wmf"/><Relationship Id="rId1" Type="http://schemas.openxmlformats.org/officeDocument/2006/relationships/oleObject" Target="../embeddings/oleObject8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7.xml"/><Relationship Id="rId6" Type="http://schemas.openxmlformats.org/officeDocument/2006/relationships/image" Target="../media/image83.wmf"/><Relationship Id="rId5" Type="http://schemas.openxmlformats.org/officeDocument/2006/relationships/oleObject" Target="../embeddings/oleObject90.bin"/><Relationship Id="rId4" Type="http://schemas.openxmlformats.org/officeDocument/2006/relationships/image" Target="../media/image82.wmf"/><Relationship Id="rId3" Type="http://schemas.openxmlformats.org/officeDocument/2006/relationships/oleObject" Target="../embeddings/oleObject89.bin"/><Relationship Id="rId2" Type="http://schemas.openxmlformats.org/officeDocument/2006/relationships/image" Target="../media/image81.wmf"/><Relationship Id="rId1" Type="http://schemas.openxmlformats.org/officeDocument/2006/relationships/oleObject" Target="../embeddings/oleObject88.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7.xml"/><Relationship Id="rId2" Type="http://schemas.openxmlformats.org/officeDocument/2006/relationships/image" Target="../media/image84.wmf"/><Relationship Id="rId1" Type="http://schemas.openxmlformats.org/officeDocument/2006/relationships/oleObject" Target="../embeddings/oleObject9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9" Type="http://schemas.openxmlformats.org/officeDocument/2006/relationships/vmlDrawing" Target="../drawings/vmlDrawing37.vml"/><Relationship Id="rId8" Type="http://schemas.openxmlformats.org/officeDocument/2006/relationships/slideLayout" Target="../slideLayouts/slideLayout7.xml"/><Relationship Id="rId7" Type="http://schemas.openxmlformats.org/officeDocument/2006/relationships/oleObject" Target="../embeddings/oleObject97.bin"/><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 Id="rId3" Type="http://schemas.openxmlformats.org/officeDocument/2006/relationships/oleObject" Target="../embeddings/oleObject93.bin"/><Relationship Id="rId2" Type="http://schemas.openxmlformats.org/officeDocument/2006/relationships/image" Target="../media/image85.wmf"/><Relationship Id="rId1" Type="http://schemas.openxmlformats.org/officeDocument/2006/relationships/oleObject" Target="../embeddings/oleObject9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83.wmf"/><Relationship Id="rId5" Type="http://schemas.openxmlformats.org/officeDocument/2006/relationships/oleObject" Target="../embeddings/oleObject100.bin"/><Relationship Id="rId4" Type="http://schemas.openxmlformats.org/officeDocument/2006/relationships/image" Target="../media/image87.wmf"/><Relationship Id="rId3" Type="http://schemas.openxmlformats.org/officeDocument/2006/relationships/oleObject" Target="../embeddings/oleObject99.bin"/><Relationship Id="rId2" Type="http://schemas.openxmlformats.org/officeDocument/2006/relationships/image" Target="../media/image86.wmf"/><Relationship Id="rId1" Type="http://schemas.openxmlformats.org/officeDocument/2006/relationships/oleObject" Target="../embeddings/oleObject9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7.xml"/><Relationship Id="rId2" Type="http://schemas.openxmlformats.org/officeDocument/2006/relationships/image" Target="../media/image88.wmf"/><Relationship Id="rId1" Type="http://schemas.openxmlformats.org/officeDocument/2006/relationships/oleObject" Target="../embeddings/oleObject101.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oleObject" Target="../embeddings/oleObject108.bin"/><Relationship Id="rId7" Type="http://schemas.openxmlformats.org/officeDocument/2006/relationships/oleObject" Target="../embeddings/oleObject107.bin"/><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 Id="rId3" Type="http://schemas.openxmlformats.org/officeDocument/2006/relationships/oleObject" Target="../embeddings/oleObject103.bin"/><Relationship Id="rId2" Type="http://schemas.openxmlformats.org/officeDocument/2006/relationships/image" Target="../media/image85.wmf"/><Relationship Id="rId11" Type="http://schemas.openxmlformats.org/officeDocument/2006/relationships/vmlDrawing" Target="../drawings/vmlDrawing40.vml"/><Relationship Id="rId10" Type="http://schemas.openxmlformats.org/officeDocument/2006/relationships/slideLayout" Target="../slideLayouts/slideLayout7.xml"/><Relationship Id="rId1" Type="http://schemas.openxmlformats.org/officeDocument/2006/relationships/oleObject" Target="../embeddings/oleObject102.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114.bin"/><Relationship Id="rId8" Type="http://schemas.openxmlformats.org/officeDocument/2006/relationships/image" Target="../media/image92.wmf"/><Relationship Id="rId7" Type="http://schemas.openxmlformats.org/officeDocument/2006/relationships/oleObject" Target="../embeddings/oleObject113.bin"/><Relationship Id="rId6" Type="http://schemas.openxmlformats.org/officeDocument/2006/relationships/image" Target="../media/image91.wmf"/><Relationship Id="rId5" Type="http://schemas.openxmlformats.org/officeDocument/2006/relationships/oleObject" Target="../embeddings/oleObject112.bin"/><Relationship Id="rId4" Type="http://schemas.openxmlformats.org/officeDocument/2006/relationships/image" Target="../media/image90.wmf"/><Relationship Id="rId3" Type="http://schemas.openxmlformats.org/officeDocument/2006/relationships/oleObject" Target="../embeddings/oleObject111.bin"/><Relationship Id="rId2" Type="http://schemas.openxmlformats.org/officeDocument/2006/relationships/image" Target="../media/image89.wmf"/><Relationship Id="rId14" Type="http://schemas.openxmlformats.org/officeDocument/2006/relationships/vmlDrawing" Target="../drawings/vmlDrawing41.vml"/><Relationship Id="rId13" Type="http://schemas.openxmlformats.org/officeDocument/2006/relationships/slideLayout" Target="../slideLayouts/slideLayout7.xml"/><Relationship Id="rId12" Type="http://schemas.openxmlformats.org/officeDocument/2006/relationships/image" Target="../media/image94.wmf"/><Relationship Id="rId11" Type="http://schemas.openxmlformats.org/officeDocument/2006/relationships/oleObject" Target="../embeddings/oleObject115.bin"/><Relationship Id="rId10" Type="http://schemas.openxmlformats.org/officeDocument/2006/relationships/image" Target="../media/image93.wmf"/><Relationship Id="rId1" Type="http://schemas.openxmlformats.org/officeDocument/2006/relationships/oleObject" Target="../embeddings/oleObject110.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42.vml"/><Relationship Id="rId7" Type="http://schemas.openxmlformats.org/officeDocument/2006/relationships/slideLayout" Target="../slideLayouts/slideLayout2.xml"/><Relationship Id="rId6" Type="http://schemas.openxmlformats.org/officeDocument/2006/relationships/image" Target="../media/image97.wmf"/><Relationship Id="rId5" Type="http://schemas.openxmlformats.org/officeDocument/2006/relationships/oleObject" Target="../embeddings/oleObject118.bin"/><Relationship Id="rId4" Type="http://schemas.openxmlformats.org/officeDocument/2006/relationships/image" Target="../media/image96.wmf"/><Relationship Id="rId3" Type="http://schemas.openxmlformats.org/officeDocument/2006/relationships/oleObject" Target="../embeddings/oleObject117.bin"/><Relationship Id="rId2" Type="http://schemas.openxmlformats.org/officeDocument/2006/relationships/image" Target="../media/image95.wmf"/><Relationship Id="rId1" Type="http://schemas.openxmlformats.org/officeDocument/2006/relationships/oleObject" Target="../embeddings/oleObject116.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2.xml"/><Relationship Id="rId4" Type="http://schemas.openxmlformats.org/officeDocument/2006/relationships/image" Target="../media/image99.wmf"/><Relationship Id="rId3" Type="http://schemas.openxmlformats.org/officeDocument/2006/relationships/oleObject" Target="../embeddings/oleObject120.bin"/><Relationship Id="rId2" Type="http://schemas.openxmlformats.org/officeDocument/2006/relationships/image" Target="../media/image98.wmf"/><Relationship Id="rId1" Type="http://schemas.openxmlformats.org/officeDocument/2006/relationships/oleObject" Target="../embeddings/oleObject119.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100.wmf"/><Relationship Id="rId1" Type="http://schemas.openxmlformats.org/officeDocument/2006/relationships/oleObject" Target="../embeddings/oleObject12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6" Type="http://schemas.openxmlformats.org/officeDocument/2006/relationships/vmlDrawing" Target="../drawings/vmlDrawing45.vml"/><Relationship Id="rId5" Type="http://schemas.openxmlformats.org/officeDocument/2006/relationships/slideLayout" Target="../slideLayouts/slideLayout2.xml"/><Relationship Id="rId4" Type="http://schemas.openxmlformats.org/officeDocument/2006/relationships/image" Target="../media/image102.wmf"/><Relationship Id="rId3" Type="http://schemas.openxmlformats.org/officeDocument/2006/relationships/oleObject" Target="../embeddings/oleObject123.bin"/><Relationship Id="rId2" Type="http://schemas.openxmlformats.org/officeDocument/2006/relationships/image" Target="../media/image101.wmf"/><Relationship Id="rId1" Type="http://schemas.openxmlformats.org/officeDocument/2006/relationships/oleObject" Target="../embeddings/oleObject122.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2.xml"/><Relationship Id="rId2" Type="http://schemas.openxmlformats.org/officeDocument/2006/relationships/image" Target="../media/image103.wmf"/><Relationship Id="rId1" Type="http://schemas.openxmlformats.org/officeDocument/2006/relationships/oleObject" Target="../embeddings/oleObject124.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2.xml"/><Relationship Id="rId2" Type="http://schemas.openxmlformats.org/officeDocument/2006/relationships/image" Target="../media/image104.wmf"/><Relationship Id="rId1" Type="http://schemas.openxmlformats.org/officeDocument/2006/relationships/oleObject" Target="../embeddings/oleObject125.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oleObject" Target="../embeddings/oleObject6.bin"/><Relationship Id="rId3" Type="http://schemas.openxmlformats.org/officeDocument/2006/relationships/oleObject" Target="../embeddings/oleObject5.bin"/><Relationship Id="rId2" Type="http://schemas.openxmlformats.org/officeDocument/2006/relationships/image" Target="../media/image3.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6E41FB2B-A305-459A-B269-BFA4531BE69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123" name="Rectangle 2"/>
          <p:cNvSpPr>
            <a:spLocks noGrp="1" noChangeArrowheads="1"/>
          </p:cNvSpPr>
          <p:nvPr>
            <p:ph type="title" idx="4294967295"/>
          </p:nvPr>
        </p:nvSpPr>
        <p:spPr/>
        <p:txBody>
          <a:bodyPr/>
          <a:lstStyle/>
          <a:p>
            <a:pPr eaLnBrk="1" hangingPunct="1"/>
            <a:r>
              <a:rPr lang="zh-CN" altLang="en-US" dirty="0"/>
              <a:t>第</a:t>
            </a:r>
            <a:r>
              <a:rPr lang="en-US" altLang="zh-CN" dirty="0"/>
              <a:t>4</a:t>
            </a:r>
            <a:r>
              <a:rPr lang="zh-CN" altLang="en-US" dirty="0"/>
              <a:t>章　信源编码 </a:t>
            </a:r>
            <a:endParaRPr lang="zh-CN" altLang="en-US" dirty="0"/>
          </a:p>
        </p:txBody>
      </p:sp>
      <p:sp>
        <p:nvSpPr>
          <p:cNvPr id="5124" name="Rectangle 3"/>
          <p:cNvSpPr>
            <a:spLocks noGrp="1" noChangeArrowheads="1"/>
          </p:cNvSpPr>
          <p:nvPr>
            <p:ph idx="4294967295"/>
          </p:nvPr>
        </p:nvSpPr>
        <p:spPr>
          <a:xfrm>
            <a:off x="685800" y="3429546"/>
            <a:ext cx="7772400" cy="1223590"/>
          </a:xfrm>
        </p:spPr>
        <p:txBody>
          <a:bodyPr/>
          <a:lstStyle/>
          <a:p>
            <a:pPr marL="0" indent="0" eaLnBrk="1" hangingPunct="1">
              <a:lnSpc>
                <a:spcPct val="130000"/>
              </a:lnSpc>
              <a:buFont typeface="Monotype Sorts" pitchFamily="2" charset="2"/>
              <a:buNone/>
            </a:pPr>
            <a:r>
              <a:rPr lang="zh-CN" altLang="en-US" dirty="0"/>
              <a:t>信源编码分为</a:t>
            </a:r>
            <a:r>
              <a:rPr lang="zh-CN" altLang="en-US" dirty="0">
                <a:solidFill>
                  <a:srgbClr val="FF0000"/>
                </a:solidFill>
              </a:rPr>
              <a:t>无失真信源编码</a:t>
            </a:r>
            <a:r>
              <a:rPr lang="zh-CN" altLang="en-US" dirty="0"/>
              <a:t>和</a:t>
            </a:r>
            <a:r>
              <a:rPr lang="zh-CN" altLang="en-US" dirty="0">
                <a:solidFill>
                  <a:srgbClr val="FF0000"/>
                </a:solidFill>
              </a:rPr>
              <a:t>限失真</a:t>
            </a:r>
            <a:r>
              <a:rPr lang="zh-CN" altLang="en-US">
                <a:solidFill>
                  <a:srgbClr val="FF0000"/>
                </a:solidFill>
              </a:rPr>
              <a:t>信源编码</a:t>
            </a:r>
            <a:r>
              <a:rPr lang="zh-CN" altLang="en-US"/>
              <a:t>。    </a:t>
            </a:r>
            <a:endParaRPr lang="zh-CN" altLang="en-US" dirty="0"/>
          </a:p>
          <a:p>
            <a:pPr marL="0" indent="0" eaLnBrk="1" hangingPunct="1">
              <a:lnSpc>
                <a:spcPct val="130000"/>
              </a:lnSpc>
              <a:buFont typeface="Monotype Sorts"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6" name="Rectangle 3"/>
          <p:cNvSpPr txBox="1">
            <a:spLocks noChangeArrowheads="1"/>
          </p:cNvSpPr>
          <p:nvPr/>
        </p:nvSpPr>
        <p:spPr bwMode="auto">
          <a:xfrm>
            <a:off x="688032" y="1557338"/>
            <a:ext cx="7772400" cy="122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lnSpc>
                <a:spcPct val="130000"/>
              </a:lnSpc>
              <a:buFont typeface="Monotype Sorts" pitchFamily="2" charset="2"/>
              <a:buNone/>
            </a:pPr>
            <a:r>
              <a:rPr lang="zh-CN" altLang="en-US" kern="0" dirty="0">
                <a:latin typeface="Times New Roman" panose="02020603050405020304" pitchFamily="18" charset="0"/>
              </a:rPr>
              <a:t>通信的根本目的是将信源的输出在接收端精确或者近似地重现出来。  </a:t>
            </a:r>
            <a:endParaRPr lang="zh-CN" altLang="en-US" kern="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 name="Rectangle 2"/>
          <p:cNvSpPr txBox="1">
            <a:spLocks noChangeArrowheads="1"/>
          </p:cNvSpPr>
          <p:nvPr/>
        </p:nvSpPr>
        <p:spPr bwMode="auto">
          <a:xfrm>
            <a:off x="539552" y="332656"/>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4.1.2  </a:t>
            </a:r>
            <a:r>
              <a:rPr lang="zh-CN" altLang="en-US" sz="3600" kern="0" dirty="0">
                <a:latin typeface="Times New Roman" panose="02020603050405020304" pitchFamily="18" charset="0"/>
                <a:cs typeface="Times New Roman" panose="02020603050405020304" pitchFamily="18" charset="0"/>
              </a:rPr>
              <a:t>码的分类</a:t>
            </a:r>
            <a:endParaRPr lang="zh-CN" altLang="en-US" sz="3600" kern="0" dirty="0">
              <a:latin typeface="Times New Roman" panose="02020603050405020304" pitchFamily="18" charset="0"/>
              <a:cs typeface="Times New Roman" panose="02020603050405020304" pitchFamily="18" charset="0"/>
            </a:endParaRPr>
          </a:p>
        </p:txBody>
      </p:sp>
      <p:sp>
        <p:nvSpPr>
          <p:cNvPr id="4" name="矩形 3"/>
          <p:cNvSpPr/>
          <p:nvPr/>
        </p:nvSpPr>
        <p:spPr>
          <a:xfrm>
            <a:off x="664133" y="1412776"/>
            <a:ext cx="7580275" cy="4456605"/>
          </a:xfrm>
          <a:prstGeom prst="rect">
            <a:avLst/>
          </a:prstGeom>
        </p:spPr>
        <p:txBody>
          <a:bodyPr wrap="square">
            <a:spAutoFit/>
          </a:bodyPr>
          <a:lstStyle/>
          <a:p>
            <a:pPr algn="just" eaLnBrk="1" hangingPunct="1">
              <a:lnSpc>
                <a:spcPct val="125000"/>
              </a:lnSpc>
              <a:spcBef>
                <a:spcPct val="20000"/>
              </a:spcBef>
            </a:pPr>
            <a:r>
              <a:rPr lang="zh-CN" altLang="en-US" sz="3000" dirty="0">
                <a:solidFill>
                  <a:srgbClr val="FF0000"/>
                </a:solidFill>
                <a:cs typeface="Times New Roman" panose="02020603050405020304" pitchFamily="18" charset="0"/>
              </a:rPr>
              <a:t>即时码</a:t>
            </a:r>
            <a:r>
              <a:rPr lang="en-US" altLang="zh-CN" sz="3000" dirty="0"/>
              <a:t>(Instantaneous Codes)</a:t>
            </a:r>
            <a:r>
              <a:rPr lang="zh-CN" altLang="en-US" sz="3000" dirty="0">
                <a:cs typeface="Times New Roman" panose="02020603050405020304" pitchFamily="18" charset="0"/>
              </a:rPr>
              <a:t>：</a:t>
            </a:r>
            <a:endParaRPr lang="en-US" altLang="zh-CN" sz="3000" dirty="0">
              <a:cs typeface="Times New Roman" panose="02020603050405020304" pitchFamily="18" charset="0"/>
            </a:endParaRPr>
          </a:p>
          <a:p>
            <a:pPr algn="just" eaLnBrk="1" hangingPunct="1">
              <a:lnSpc>
                <a:spcPct val="125000"/>
              </a:lnSpc>
              <a:spcBef>
                <a:spcPct val="20000"/>
              </a:spcBef>
            </a:pPr>
            <a:r>
              <a:rPr lang="zh-CN" altLang="en-US" sz="3000" dirty="0"/>
              <a:t>只要接收到一个完整码字后立即可以译码。</a:t>
            </a:r>
            <a:endParaRPr lang="en-US" altLang="zh-CN" sz="3000" dirty="0"/>
          </a:p>
          <a:p>
            <a:pPr algn="just" eaLnBrk="1" hangingPunct="1">
              <a:lnSpc>
                <a:spcPct val="125000"/>
              </a:lnSpc>
              <a:spcBef>
                <a:spcPct val="20000"/>
              </a:spcBef>
            </a:pPr>
            <a:endParaRPr lang="en-US" altLang="zh-CN" sz="3000" dirty="0"/>
          </a:p>
          <a:p>
            <a:pPr algn="just" eaLnBrk="1" hangingPunct="1">
              <a:lnSpc>
                <a:spcPct val="125000"/>
              </a:lnSpc>
              <a:spcBef>
                <a:spcPct val="20000"/>
              </a:spcBef>
            </a:pPr>
            <a:r>
              <a:rPr lang="zh-CN" altLang="en-US" sz="3000" dirty="0">
                <a:cs typeface="Times New Roman" panose="02020603050405020304" pitchFamily="18" charset="0"/>
              </a:rPr>
              <a:t>即时码也称</a:t>
            </a:r>
            <a:r>
              <a:rPr lang="zh-CN" altLang="en-US" sz="3000" dirty="0">
                <a:solidFill>
                  <a:srgbClr val="FF0000"/>
                </a:solidFill>
              </a:rPr>
              <a:t>非延长码</a:t>
            </a:r>
            <a:r>
              <a:rPr lang="zh-CN" altLang="en-US" sz="3000" dirty="0"/>
              <a:t>，任何一个码字都不是其它码字的前缀，也称为</a:t>
            </a:r>
            <a:r>
              <a:rPr lang="zh-CN" altLang="en-US" sz="3000" dirty="0">
                <a:solidFill>
                  <a:srgbClr val="FF0000"/>
                </a:solidFill>
              </a:rPr>
              <a:t>异前缀码</a:t>
            </a:r>
            <a:r>
              <a:rPr lang="en-US" altLang="zh-CN" sz="3000" dirty="0"/>
              <a:t>(Prefix Codes)</a:t>
            </a:r>
            <a:r>
              <a:rPr lang="zh-CN" altLang="en-US" sz="3000" dirty="0"/>
              <a:t>。</a:t>
            </a:r>
            <a:endParaRPr lang="en-US" altLang="zh-CN" dirty="0">
              <a:cs typeface="Times New Roman" panose="02020603050405020304" pitchFamily="18" charset="0"/>
            </a:endParaRPr>
          </a:p>
          <a:p>
            <a:pPr algn="just" eaLnBrk="1" hangingPunct="1">
              <a:lnSpc>
                <a:spcPct val="125000"/>
              </a:lnSpc>
              <a:spcBef>
                <a:spcPct val="20000"/>
              </a:spcBef>
            </a:pPr>
            <a:r>
              <a:rPr lang="zh-CN" altLang="en-US" dirty="0">
                <a:cs typeface="Times New Roman" panose="02020603050405020304" pitchFamily="18" charset="0"/>
              </a:rPr>
              <a:t>      </a:t>
            </a:r>
            <a:endParaRPr lang="zh-CN" altLang="en-US" dirty="0">
              <a:solidFill>
                <a:srgbClr val="FF0000"/>
              </a:solidFill>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 name="Rectangle 2"/>
          <p:cNvSpPr txBox="1">
            <a:spLocks noChangeArrowheads="1"/>
          </p:cNvSpPr>
          <p:nvPr/>
        </p:nvSpPr>
        <p:spPr bwMode="auto">
          <a:xfrm>
            <a:off x="539552" y="332656"/>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4.1.2  </a:t>
            </a:r>
            <a:r>
              <a:rPr lang="zh-CN" altLang="en-US" sz="3600" kern="0" dirty="0">
                <a:latin typeface="Times New Roman" panose="02020603050405020304" pitchFamily="18" charset="0"/>
                <a:cs typeface="Times New Roman" panose="02020603050405020304" pitchFamily="18" charset="0"/>
              </a:rPr>
              <a:t>码的分类</a:t>
            </a:r>
            <a:endParaRPr lang="zh-CN" altLang="en-US" sz="3600" kern="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07504" y="1768803"/>
            <a:ext cx="2663617" cy="1660526"/>
            <a:chOff x="755650" y="2046288"/>
            <a:chExt cx="2663617" cy="1660526"/>
          </a:xfrm>
        </p:grpSpPr>
        <p:grpSp>
          <p:nvGrpSpPr>
            <p:cNvPr id="5" name="Group 2"/>
            <p:cNvGrpSpPr/>
            <p:nvPr/>
          </p:nvGrpSpPr>
          <p:grpSpPr bwMode="auto">
            <a:xfrm>
              <a:off x="755650" y="2046288"/>
              <a:ext cx="2663617" cy="1660526"/>
              <a:chOff x="0" y="36"/>
              <a:chExt cx="1375" cy="1046"/>
            </a:xfrm>
          </p:grpSpPr>
          <p:sp>
            <p:nvSpPr>
              <p:cNvPr id="12" name="Rectangle 23"/>
              <p:cNvSpPr>
                <a:spLocks noChangeArrowheads="1"/>
              </p:cNvSpPr>
              <p:nvPr/>
            </p:nvSpPr>
            <p:spPr bwMode="auto">
              <a:xfrm>
                <a:off x="0" y="409"/>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a:t>码</a:t>
                </a:r>
                <a:endParaRPr lang="zh-CN" altLang="en-US"/>
              </a:p>
            </p:txBody>
          </p:sp>
          <p:sp>
            <p:nvSpPr>
              <p:cNvPr id="14" name="Rectangle 25"/>
              <p:cNvSpPr>
                <a:spLocks noChangeArrowheads="1"/>
              </p:cNvSpPr>
              <p:nvPr/>
            </p:nvSpPr>
            <p:spPr bwMode="auto">
              <a:xfrm>
                <a:off x="350" y="36"/>
                <a:ext cx="102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1"/>
                  </a:buClr>
                  <a:buSzPct val="70000"/>
                  <a:buFont typeface="Monotype Sorts" pitchFamily="2" charset="2"/>
                  <a:buNone/>
                </a:pPr>
                <a:r>
                  <a:rPr lang="zh-CN" altLang="en-US" dirty="0"/>
                  <a:t>非分组码</a:t>
                </a:r>
                <a:endParaRPr lang="zh-CN" altLang="en-US" dirty="0"/>
              </a:p>
            </p:txBody>
          </p:sp>
          <p:sp>
            <p:nvSpPr>
              <p:cNvPr id="15" name="Rectangle 26"/>
              <p:cNvSpPr>
                <a:spLocks noChangeArrowheads="1"/>
              </p:cNvSpPr>
              <p:nvPr/>
            </p:nvSpPr>
            <p:spPr bwMode="auto">
              <a:xfrm>
                <a:off x="372" y="752"/>
                <a:ext cx="6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分组码</a:t>
                </a:r>
                <a:endParaRPr lang="zh-CN" altLang="en-US" dirty="0"/>
              </a:p>
            </p:txBody>
          </p:sp>
        </p:grpSp>
        <p:graphicFrame>
          <p:nvGraphicFramePr>
            <p:cNvPr id="2" name="对象 1"/>
            <p:cNvGraphicFramePr>
              <a:graphicFrameLocks noChangeAspect="1"/>
            </p:cNvGraphicFramePr>
            <p:nvPr/>
          </p:nvGraphicFramePr>
          <p:xfrm>
            <a:off x="1187698" y="2190869"/>
            <a:ext cx="609120" cy="1371600"/>
          </p:xfrm>
          <a:graphic>
            <a:graphicData uri="http://schemas.openxmlformats.org/presentationml/2006/ole">
              <mc:AlternateContent xmlns:mc="http://schemas.openxmlformats.org/markup-compatibility/2006">
                <mc:Choice xmlns:v="urn:schemas-microsoft-com:vml" Requires="v">
                  <p:oleObj spid="_x0000_s4" name="Equation" r:id="rId1" imgW="4876800" imgH="10972800" progId="Equation.DSMT4">
                    <p:embed/>
                  </p:oleObj>
                </mc:Choice>
                <mc:Fallback>
                  <p:oleObj name="Equation" r:id="rId1" imgW="4876800" imgH="10972800" progId="Equation.DSMT4">
                    <p:embed/>
                    <p:pic>
                      <p:nvPicPr>
                        <p:cNvPr id="0" name="对象 1"/>
                        <p:cNvPicPr/>
                        <p:nvPr/>
                      </p:nvPicPr>
                      <p:blipFill>
                        <a:blip r:embed="rId2"/>
                        <a:stretch>
                          <a:fillRect/>
                        </a:stretch>
                      </p:blipFill>
                      <p:spPr>
                        <a:xfrm>
                          <a:off x="1187698" y="2190869"/>
                          <a:ext cx="609120" cy="1371600"/>
                        </a:xfrm>
                        <a:prstGeom prst="rect">
                          <a:avLst/>
                        </a:prstGeom>
                      </p:spPr>
                    </p:pic>
                  </p:oleObj>
                </mc:Fallback>
              </mc:AlternateContent>
            </a:graphicData>
          </a:graphic>
        </p:graphicFrame>
      </p:grpSp>
      <p:graphicFrame>
        <p:nvGraphicFramePr>
          <p:cNvPr id="35" name="对象 34"/>
          <p:cNvGraphicFramePr>
            <a:graphicFrameLocks noChangeAspect="1"/>
          </p:cNvGraphicFramePr>
          <p:nvPr/>
        </p:nvGraphicFramePr>
        <p:xfrm>
          <a:off x="1946656" y="2492896"/>
          <a:ext cx="609120" cy="1371600"/>
        </p:xfrm>
        <a:graphic>
          <a:graphicData uri="http://schemas.openxmlformats.org/presentationml/2006/ole">
            <mc:AlternateContent xmlns:mc="http://schemas.openxmlformats.org/markup-compatibility/2006">
              <mc:Choice xmlns:v="urn:schemas-microsoft-com:vml" Requires="v">
                <p:oleObj spid="_x0000_s7" name="Equation" r:id="rId3" imgW="4876800" imgH="10972800" progId="Equation.DSMT4">
                  <p:embed/>
                </p:oleObj>
              </mc:Choice>
              <mc:Fallback>
                <p:oleObj name="Equation" r:id="rId3" imgW="4876800" imgH="10972800" progId="Equation.DSMT4">
                  <p:embed/>
                  <p:pic>
                    <p:nvPicPr>
                      <p:cNvPr id="0" name="对象 34"/>
                      <p:cNvPicPr/>
                      <p:nvPr/>
                    </p:nvPicPr>
                    <p:blipFill>
                      <a:blip r:embed="rId2"/>
                      <a:stretch>
                        <a:fillRect/>
                      </a:stretch>
                    </p:blipFill>
                    <p:spPr>
                      <a:xfrm>
                        <a:off x="1946656" y="2492896"/>
                        <a:ext cx="609120" cy="1371600"/>
                      </a:xfrm>
                      <a:prstGeom prst="rect">
                        <a:avLst/>
                      </a:prstGeom>
                    </p:spPr>
                  </p:pic>
                </p:oleObj>
              </mc:Fallback>
            </mc:AlternateContent>
          </a:graphicData>
        </a:graphic>
      </p:graphicFrame>
      <p:sp>
        <p:nvSpPr>
          <p:cNvPr id="36" name="Rectangle 24"/>
          <p:cNvSpPr>
            <a:spLocks noChangeArrowheads="1"/>
          </p:cNvSpPr>
          <p:nvPr/>
        </p:nvSpPr>
        <p:spPr bwMode="auto">
          <a:xfrm>
            <a:off x="2267744" y="2276872"/>
            <a:ext cx="18427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奇异码</a:t>
            </a:r>
            <a:endParaRPr lang="zh-CN" altLang="en-US" dirty="0"/>
          </a:p>
        </p:txBody>
      </p:sp>
      <p:sp>
        <p:nvSpPr>
          <p:cNvPr id="37" name="Rectangle 24"/>
          <p:cNvSpPr>
            <a:spLocks noChangeArrowheads="1"/>
          </p:cNvSpPr>
          <p:nvPr/>
        </p:nvSpPr>
        <p:spPr bwMode="auto">
          <a:xfrm>
            <a:off x="2267744" y="3481844"/>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非奇异码</a:t>
            </a:r>
            <a:endParaRPr lang="zh-CN" altLang="en-US" dirty="0"/>
          </a:p>
        </p:txBody>
      </p:sp>
      <p:graphicFrame>
        <p:nvGraphicFramePr>
          <p:cNvPr id="16" name="对象 15"/>
          <p:cNvGraphicFramePr>
            <a:graphicFrameLocks noChangeAspect="1"/>
          </p:cNvGraphicFramePr>
          <p:nvPr/>
        </p:nvGraphicFramePr>
        <p:xfrm>
          <a:off x="3779912" y="3065512"/>
          <a:ext cx="609120" cy="1371600"/>
        </p:xfrm>
        <a:graphic>
          <a:graphicData uri="http://schemas.openxmlformats.org/presentationml/2006/ole">
            <mc:AlternateContent xmlns:mc="http://schemas.openxmlformats.org/markup-compatibility/2006">
              <mc:Choice xmlns:v="urn:schemas-microsoft-com:vml" Requires="v">
                <p:oleObj spid="_x0000_s8" name="Equation" r:id="rId4" imgW="4876800" imgH="10972800" progId="Equation.DSMT4">
                  <p:embed/>
                </p:oleObj>
              </mc:Choice>
              <mc:Fallback>
                <p:oleObj name="Equation" r:id="rId4" imgW="4876800" imgH="10972800" progId="Equation.DSMT4">
                  <p:embed/>
                  <p:pic>
                    <p:nvPicPr>
                      <p:cNvPr id="0" name="对象 15"/>
                      <p:cNvPicPr/>
                      <p:nvPr/>
                    </p:nvPicPr>
                    <p:blipFill>
                      <a:blip r:embed="rId2"/>
                      <a:stretch>
                        <a:fillRect/>
                      </a:stretch>
                    </p:blipFill>
                    <p:spPr>
                      <a:xfrm>
                        <a:off x="3779912" y="3065512"/>
                        <a:ext cx="609120" cy="1371600"/>
                      </a:xfrm>
                      <a:prstGeom prst="rect">
                        <a:avLst/>
                      </a:prstGeom>
                    </p:spPr>
                  </p:pic>
                </p:oleObj>
              </mc:Fallback>
            </mc:AlternateContent>
          </a:graphicData>
        </a:graphic>
      </p:graphicFrame>
      <p:sp>
        <p:nvSpPr>
          <p:cNvPr id="9" name="矩形 8"/>
          <p:cNvSpPr/>
          <p:nvPr/>
        </p:nvSpPr>
        <p:spPr>
          <a:xfrm>
            <a:off x="4067944" y="3985900"/>
            <a:ext cx="1988045" cy="523220"/>
          </a:xfrm>
          <a:prstGeom prst="rect">
            <a:avLst/>
          </a:prstGeom>
        </p:spPr>
        <p:txBody>
          <a:bodyPr wrap="none">
            <a:spAutoFit/>
          </a:bodyPr>
          <a:lstStyle/>
          <a:p>
            <a:r>
              <a:rPr lang="zh-CN" altLang="en-US" dirty="0">
                <a:solidFill>
                  <a:srgbClr val="FF0000"/>
                </a:solidFill>
                <a:cs typeface="Times New Roman" panose="02020603050405020304" pitchFamily="18" charset="0"/>
              </a:rPr>
              <a:t>唯一可译码</a:t>
            </a:r>
            <a:endParaRPr lang="zh-CN" altLang="en-US" dirty="0"/>
          </a:p>
        </p:txBody>
      </p:sp>
      <p:sp>
        <p:nvSpPr>
          <p:cNvPr id="17" name="矩形 16"/>
          <p:cNvSpPr/>
          <p:nvPr/>
        </p:nvSpPr>
        <p:spPr>
          <a:xfrm>
            <a:off x="3995936" y="2833772"/>
            <a:ext cx="2348720" cy="523220"/>
          </a:xfrm>
          <a:prstGeom prst="rect">
            <a:avLst/>
          </a:prstGeom>
        </p:spPr>
        <p:txBody>
          <a:bodyPr wrap="none">
            <a:spAutoFit/>
          </a:bodyPr>
          <a:lstStyle/>
          <a:p>
            <a:r>
              <a:rPr lang="zh-CN" altLang="en-US" dirty="0">
                <a:cs typeface="Times New Roman" panose="02020603050405020304" pitchFamily="18" charset="0"/>
              </a:rPr>
              <a:t>非唯一可译码</a:t>
            </a:r>
            <a:endParaRPr lang="zh-CN" altLang="en-US" dirty="0"/>
          </a:p>
        </p:txBody>
      </p:sp>
      <p:graphicFrame>
        <p:nvGraphicFramePr>
          <p:cNvPr id="18" name="对象 17"/>
          <p:cNvGraphicFramePr>
            <a:graphicFrameLocks noChangeAspect="1"/>
          </p:cNvGraphicFramePr>
          <p:nvPr/>
        </p:nvGraphicFramePr>
        <p:xfrm>
          <a:off x="5940152" y="3561710"/>
          <a:ext cx="609120" cy="1371600"/>
        </p:xfrm>
        <a:graphic>
          <a:graphicData uri="http://schemas.openxmlformats.org/presentationml/2006/ole">
            <mc:AlternateContent xmlns:mc="http://schemas.openxmlformats.org/markup-compatibility/2006">
              <mc:Choice xmlns:v="urn:schemas-microsoft-com:vml" Requires="v">
                <p:oleObj spid="_x0000_s10" name="Equation" r:id="rId5" imgW="4876800" imgH="10972800" progId="Equation.DSMT4">
                  <p:embed/>
                </p:oleObj>
              </mc:Choice>
              <mc:Fallback>
                <p:oleObj name="Equation" r:id="rId5" imgW="4876800" imgH="10972800" progId="Equation.DSMT4">
                  <p:embed/>
                  <p:pic>
                    <p:nvPicPr>
                      <p:cNvPr id="0" name="对象 15"/>
                      <p:cNvPicPr/>
                      <p:nvPr/>
                    </p:nvPicPr>
                    <p:blipFill>
                      <a:blip r:embed="rId2"/>
                      <a:stretch>
                        <a:fillRect/>
                      </a:stretch>
                    </p:blipFill>
                    <p:spPr>
                      <a:xfrm>
                        <a:off x="5940152" y="3561710"/>
                        <a:ext cx="609120" cy="1371600"/>
                      </a:xfrm>
                      <a:prstGeom prst="rect">
                        <a:avLst/>
                      </a:prstGeom>
                    </p:spPr>
                  </p:pic>
                </p:oleObj>
              </mc:Fallback>
            </mc:AlternateContent>
          </a:graphicData>
        </a:graphic>
      </p:graphicFrame>
      <p:sp>
        <p:nvSpPr>
          <p:cNvPr id="11" name="矩形 10"/>
          <p:cNvSpPr/>
          <p:nvPr/>
        </p:nvSpPr>
        <p:spPr>
          <a:xfrm>
            <a:off x="6156176" y="4561964"/>
            <a:ext cx="2949846" cy="523220"/>
          </a:xfrm>
          <a:prstGeom prst="rect">
            <a:avLst/>
          </a:prstGeom>
        </p:spPr>
        <p:txBody>
          <a:bodyPr wrap="none">
            <a:spAutoFit/>
          </a:bodyPr>
          <a:lstStyle/>
          <a:p>
            <a:r>
              <a:rPr lang="zh-CN" altLang="en-US" dirty="0">
                <a:solidFill>
                  <a:srgbClr val="FF0000"/>
                </a:solidFill>
                <a:cs typeface="Times New Roman" panose="02020603050405020304" pitchFamily="18" charset="0"/>
              </a:rPr>
              <a:t>即时码</a:t>
            </a:r>
            <a:r>
              <a:rPr lang="en-US" altLang="zh-CN" dirty="0">
                <a:cs typeface="Times New Roman" panose="02020603050405020304" pitchFamily="18" charset="0"/>
              </a:rPr>
              <a:t>(</a:t>
            </a:r>
            <a:r>
              <a:rPr lang="zh-CN" altLang="en-US" dirty="0">
                <a:cs typeface="Times New Roman" panose="02020603050405020304" pitchFamily="18" charset="0"/>
              </a:rPr>
              <a:t>非延长码</a:t>
            </a:r>
            <a:r>
              <a:rPr lang="en-US" altLang="zh-CN" dirty="0">
                <a:cs typeface="Times New Roman" panose="02020603050405020304" pitchFamily="18" charset="0"/>
              </a:rPr>
              <a:t>)</a:t>
            </a:r>
            <a:endParaRPr lang="zh-CN" altLang="en-US" dirty="0"/>
          </a:p>
        </p:txBody>
      </p:sp>
      <p:sp>
        <p:nvSpPr>
          <p:cNvPr id="13" name="矩形 12"/>
          <p:cNvSpPr/>
          <p:nvPr/>
        </p:nvSpPr>
        <p:spPr>
          <a:xfrm>
            <a:off x="6156176" y="3381660"/>
            <a:ext cx="1627369" cy="523220"/>
          </a:xfrm>
          <a:prstGeom prst="rect">
            <a:avLst/>
          </a:prstGeom>
        </p:spPr>
        <p:txBody>
          <a:bodyPr wrap="none">
            <a:spAutoFit/>
          </a:bodyPr>
          <a:lstStyle/>
          <a:p>
            <a:r>
              <a:rPr lang="zh-CN" altLang="en-US" dirty="0">
                <a:cs typeface="Times New Roman" panose="02020603050405020304" pitchFamily="18" charset="0"/>
              </a:rPr>
              <a:t>非即时码</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E24C8FBC-687B-4E60-B4FD-95D0D0F60F6C}"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17411" name="Rectangle 4"/>
          <p:cNvSpPr>
            <a:spLocks noChangeArrowheads="1"/>
          </p:cNvSpPr>
          <p:nvPr/>
        </p:nvSpPr>
        <p:spPr bwMode="auto">
          <a:xfrm>
            <a:off x="2645495" y="1340768"/>
            <a:ext cx="374491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表</a:t>
            </a:r>
            <a:r>
              <a:rPr lang="en-US" altLang="zh-CN" dirty="0"/>
              <a:t>4-4  </a:t>
            </a:r>
            <a:r>
              <a:rPr lang="zh-CN" altLang="en-US" dirty="0"/>
              <a:t>码的不同属性</a:t>
            </a:r>
            <a:endParaRPr lang="zh-CN" altLang="en-US" dirty="0"/>
          </a:p>
          <a:p>
            <a:endParaRPr lang="en-US" altLang="zh-CN" sz="2400" dirty="0"/>
          </a:p>
        </p:txBody>
      </p:sp>
      <p:graphicFrame>
        <p:nvGraphicFramePr>
          <p:cNvPr id="2" name="Group 3"/>
          <p:cNvGraphicFramePr>
            <a:graphicFrameLocks noGrp="1"/>
          </p:cNvGraphicFramePr>
          <p:nvPr/>
        </p:nvGraphicFramePr>
        <p:xfrm>
          <a:off x="755576" y="2133500"/>
          <a:ext cx="7524750" cy="3887788"/>
        </p:xfrm>
        <a:graphic>
          <a:graphicData uri="http://schemas.openxmlformats.org/drawingml/2006/table">
            <a:tbl>
              <a:tblPr/>
              <a:tblGrid>
                <a:gridCol w="1504950"/>
                <a:gridCol w="2365375"/>
                <a:gridCol w="858837"/>
                <a:gridCol w="860425"/>
                <a:gridCol w="1074738"/>
                <a:gridCol w="860425"/>
              </a:tblGrid>
              <a:tr h="10620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信源符号</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符号出现概率</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80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48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Rectangle 2"/>
          <p:cNvSpPr txBox="1">
            <a:spLocks noChangeArrowheads="1"/>
          </p:cNvSpPr>
          <p:nvPr/>
        </p:nvSpPr>
        <p:spPr bwMode="auto">
          <a:xfrm>
            <a:off x="539552" y="332656"/>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4.1.2  </a:t>
            </a:r>
            <a:r>
              <a:rPr lang="zh-CN" altLang="en-US" sz="3600" kern="0" dirty="0">
                <a:latin typeface="Times New Roman" panose="02020603050405020304" pitchFamily="18" charset="0"/>
                <a:cs typeface="Times New Roman" panose="02020603050405020304" pitchFamily="18" charset="0"/>
              </a:rPr>
              <a:t>码的分类</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2FC0BAB6-D383-41DF-A48C-EAF2F8A85BDD}"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23555" name="Rectangle 3"/>
          <p:cNvSpPr>
            <a:spLocks noGrp="1" noChangeArrowheads="1"/>
          </p:cNvSpPr>
          <p:nvPr>
            <p:ph idx="4294967295"/>
          </p:nvPr>
        </p:nvSpPr>
        <p:spPr>
          <a:xfrm>
            <a:off x="476687" y="1412380"/>
            <a:ext cx="6290827" cy="620802"/>
          </a:xfrm>
        </p:spPr>
        <p:txBody>
          <a:bodyPr/>
          <a:lstStyle/>
          <a:p>
            <a:pPr eaLnBrk="1" hangingPunct="1">
              <a:buFontTx/>
              <a:buNone/>
            </a:pPr>
            <a:r>
              <a:rPr lang="zh-CN" altLang="en-US" dirty="0"/>
              <a:t>通常可用</a:t>
            </a:r>
            <a:r>
              <a:rPr lang="zh-CN" altLang="en-US" dirty="0">
                <a:solidFill>
                  <a:srgbClr val="FF0000"/>
                </a:solidFill>
              </a:rPr>
              <a:t>码树</a:t>
            </a:r>
            <a:r>
              <a:rPr lang="zh-CN" altLang="en-US" dirty="0"/>
              <a:t>来表示码字的构成 </a:t>
            </a:r>
            <a:endParaRPr lang="zh-CN" altLang="en-US" dirty="0"/>
          </a:p>
        </p:txBody>
      </p:sp>
      <p:grpSp>
        <p:nvGrpSpPr>
          <p:cNvPr id="23556" name="Group 3"/>
          <p:cNvGrpSpPr/>
          <p:nvPr/>
        </p:nvGrpSpPr>
        <p:grpSpPr bwMode="auto">
          <a:xfrm>
            <a:off x="468138" y="2638400"/>
            <a:ext cx="7488238" cy="2590800"/>
            <a:chOff x="23" y="0"/>
            <a:chExt cx="4717" cy="1632"/>
          </a:xfrm>
        </p:grpSpPr>
        <p:sp>
          <p:nvSpPr>
            <p:cNvPr id="23574" name="Oval 103"/>
            <p:cNvSpPr>
              <a:spLocks noChangeArrowheads="1"/>
            </p:cNvSpPr>
            <p:nvPr/>
          </p:nvSpPr>
          <p:spPr bwMode="auto">
            <a:xfrm>
              <a:off x="704" y="1405"/>
              <a:ext cx="52"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5" name="Oval 104"/>
            <p:cNvSpPr>
              <a:spLocks noChangeArrowheads="1"/>
            </p:cNvSpPr>
            <p:nvPr/>
          </p:nvSpPr>
          <p:spPr bwMode="auto">
            <a:xfrm>
              <a:off x="1132" y="1405"/>
              <a:ext cx="52"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6" name="Oval 105"/>
            <p:cNvSpPr>
              <a:spLocks noChangeArrowheads="1"/>
            </p:cNvSpPr>
            <p:nvPr/>
          </p:nvSpPr>
          <p:spPr bwMode="auto">
            <a:xfrm>
              <a:off x="1560" y="1405"/>
              <a:ext cx="52"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7" name="Oval 106"/>
            <p:cNvSpPr>
              <a:spLocks noChangeArrowheads="1"/>
            </p:cNvSpPr>
            <p:nvPr/>
          </p:nvSpPr>
          <p:spPr bwMode="auto">
            <a:xfrm>
              <a:off x="1987" y="1405"/>
              <a:ext cx="52"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8" name="Oval 107"/>
            <p:cNvSpPr>
              <a:spLocks noChangeArrowheads="1"/>
            </p:cNvSpPr>
            <p:nvPr/>
          </p:nvSpPr>
          <p:spPr bwMode="auto">
            <a:xfrm>
              <a:off x="2629" y="1405"/>
              <a:ext cx="52"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9" name="Oval 108"/>
            <p:cNvSpPr>
              <a:spLocks noChangeArrowheads="1"/>
            </p:cNvSpPr>
            <p:nvPr/>
          </p:nvSpPr>
          <p:spPr bwMode="auto">
            <a:xfrm>
              <a:off x="3057" y="1405"/>
              <a:ext cx="52"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0" name="Oval 109"/>
            <p:cNvSpPr>
              <a:spLocks noChangeArrowheads="1"/>
            </p:cNvSpPr>
            <p:nvPr/>
          </p:nvSpPr>
          <p:spPr bwMode="auto">
            <a:xfrm>
              <a:off x="3485" y="1405"/>
              <a:ext cx="52"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1" name="Oval 110"/>
            <p:cNvSpPr>
              <a:spLocks noChangeArrowheads="1"/>
            </p:cNvSpPr>
            <p:nvPr/>
          </p:nvSpPr>
          <p:spPr bwMode="auto">
            <a:xfrm>
              <a:off x="3912" y="1405"/>
              <a:ext cx="51" cy="44"/>
            </a:xfrm>
            <a:prstGeom prst="ellipse">
              <a:avLst/>
            </a:prstGeom>
            <a:solidFill>
              <a:schemeClr val="tx1"/>
            </a:solid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2" name="Oval 111"/>
            <p:cNvSpPr>
              <a:spLocks noChangeArrowheads="1"/>
            </p:cNvSpPr>
            <p:nvPr/>
          </p:nvSpPr>
          <p:spPr bwMode="auto">
            <a:xfrm>
              <a:off x="918" y="952"/>
              <a:ext cx="52" cy="44"/>
            </a:xfrm>
            <a:prstGeom prst="ellipse">
              <a:avLst/>
            </a:prstGeom>
            <a:no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3" name="Oval 112"/>
            <p:cNvSpPr>
              <a:spLocks noChangeArrowheads="1"/>
            </p:cNvSpPr>
            <p:nvPr/>
          </p:nvSpPr>
          <p:spPr bwMode="auto">
            <a:xfrm>
              <a:off x="1774" y="952"/>
              <a:ext cx="52" cy="44"/>
            </a:xfrm>
            <a:prstGeom prst="ellipse">
              <a:avLst/>
            </a:prstGeom>
            <a:no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4" name="Oval 114"/>
            <p:cNvSpPr>
              <a:spLocks noChangeArrowheads="1"/>
            </p:cNvSpPr>
            <p:nvPr/>
          </p:nvSpPr>
          <p:spPr bwMode="auto">
            <a:xfrm>
              <a:off x="3699" y="952"/>
              <a:ext cx="52" cy="44"/>
            </a:xfrm>
            <a:prstGeom prst="ellipse">
              <a:avLst/>
            </a:prstGeom>
            <a:no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5" name="Oval 115"/>
            <p:cNvSpPr>
              <a:spLocks noChangeArrowheads="1"/>
            </p:cNvSpPr>
            <p:nvPr/>
          </p:nvSpPr>
          <p:spPr bwMode="auto">
            <a:xfrm>
              <a:off x="1346" y="453"/>
              <a:ext cx="52" cy="44"/>
            </a:xfrm>
            <a:prstGeom prst="ellipse">
              <a:avLst/>
            </a:prstGeom>
            <a:no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6" name="Oval 116"/>
            <p:cNvSpPr>
              <a:spLocks noChangeArrowheads="1"/>
            </p:cNvSpPr>
            <p:nvPr/>
          </p:nvSpPr>
          <p:spPr bwMode="auto">
            <a:xfrm>
              <a:off x="3334" y="462"/>
              <a:ext cx="52" cy="44"/>
            </a:xfrm>
            <a:prstGeom prst="ellipse">
              <a:avLst/>
            </a:prstGeom>
            <a:no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7" name="Oval 117"/>
            <p:cNvSpPr>
              <a:spLocks noChangeArrowheads="1"/>
            </p:cNvSpPr>
            <p:nvPr/>
          </p:nvSpPr>
          <p:spPr bwMode="auto">
            <a:xfrm>
              <a:off x="2359" y="0"/>
              <a:ext cx="52" cy="44"/>
            </a:xfrm>
            <a:prstGeom prst="ellipse">
              <a:avLst/>
            </a:prstGeom>
            <a:no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88" name="Line 122"/>
            <p:cNvSpPr>
              <a:spLocks noChangeShapeType="1"/>
            </p:cNvSpPr>
            <p:nvPr/>
          </p:nvSpPr>
          <p:spPr bwMode="auto">
            <a:xfrm flipV="1">
              <a:off x="1361" y="45"/>
              <a:ext cx="998" cy="40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9" name="Line 123"/>
            <p:cNvSpPr>
              <a:spLocks noChangeShapeType="1"/>
            </p:cNvSpPr>
            <p:nvPr/>
          </p:nvSpPr>
          <p:spPr bwMode="auto">
            <a:xfrm>
              <a:off x="2404" y="45"/>
              <a:ext cx="930" cy="42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0" name="Line 124"/>
            <p:cNvSpPr>
              <a:spLocks noChangeShapeType="1"/>
            </p:cNvSpPr>
            <p:nvPr/>
          </p:nvSpPr>
          <p:spPr bwMode="auto">
            <a:xfrm flipH="1">
              <a:off x="953" y="499"/>
              <a:ext cx="408" cy="45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1" name="Line 125"/>
            <p:cNvSpPr>
              <a:spLocks noChangeShapeType="1"/>
            </p:cNvSpPr>
            <p:nvPr/>
          </p:nvSpPr>
          <p:spPr bwMode="auto">
            <a:xfrm>
              <a:off x="1361" y="499"/>
              <a:ext cx="426" cy="45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2" name="Line 126"/>
            <p:cNvSpPr>
              <a:spLocks noChangeShapeType="1"/>
            </p:cNvSpPr>
            <p:nvPr/>
          </p:nvSpPr>
          <p:spPr bwMode="auto">
            <a:xfrm flipV="1">
              <a:off x="2858" y="499"/>
              <a:ext cx="499" cy="45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3" name="Line 127"/>
            <p:cNvSpPr>
              <a:spLocks noChangeShapeType="1"/>
            </p:cNvSpPr>
            <p:nvPr/>
          </p:nvSpPr>
          <p:spPr bwMode="auto">
            <a:xfrm>
              <a:off x="3375" y="497"/>
              <a:ext cx="340" cy="45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4" name="Line 128"/>
            <p:cNvSpPr>
              <a:spLocks noChangeShapeType="1"/>
            </p:cNvSpPr>
            <p:nvPr/>
          </p:nvSpPr>
          <p:spPr bwMode="auto">
            <a:xfrm flipH="1">
              <a:off x="726" y="996"/>
              <a:ext cx="207" cy="41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5" name="Line 129"/>
            <p:cNvSpPr>
              <a:spLocks noChangeShapeType="1"/>
            </p:cNvSpPr>
            <p:nvPr/>
          </p:nvSpPr>
          <p:spPr bwMode="auto">
            <a:xfrm>
              <a:off x="959" y="996"/>
              <a:ext cx="220" cy="45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6" name="Line 130"/>
            <p:cNvSpPr>
              <a:spLocks noChangeShapeType="1"/>
            </p:cNvSpPr>
            <p:nvPr/>
          </p:nvSpPr>
          <p:spPr bwMode="auto">
            <a:xfrm flipH="1">
              <a:off x="1588" y="998"/>
              <a:ext cx="214" cy="45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7" name="Line 131"/>
            <p:cNvSpPr>
              <a:spLocks noChangeShapeType="1"/>
            </p:cNvSpPr>
            <p:nvPr/>
          </p:nvSpPr>
          <p:spPr bwMode="auto">
            <a:xfrm>
              <a:off x="1818" y="996"/>
              <a:ext cx="190" cy="44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8" name="Line 132"/>
            <p:cNvSpPr>
              <a:spLocks noChangeShapeType="1"/>
            </p:cNvSpPr>
            <p:nvPr/>
          </p:nvSpPr>
          <p:spPr bwMode="auto">
            <a:xfrm flipH="1">
              <a:off x="2663" y="998"/>
              <a:ext cx="195" cy="40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99" name="Line 133"/>
            <p:cNvSpPr>
              <a:spLocks noChangeShapeType="1"/>
            </p:cNvSpPr>
            <p:nvPr/>
          </p:nvSpPr>
          <p:spPr bwMode="auto">
            <a:xfrm>
              <a:off x="2874" y="996"/>
              <a:ext cx="211" cy="45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0" name="Line 134"/>
            <p:cNvSpPr>
              <a:spLocks noChangeShapeType="1"/>
            </p:cNvSpPr>
            <p:nvPr/>
          </p:nvSpPr>
          <p:spPr bwMode="auto">
            <a:xfrm flipH="1">
              <a:off x="3493" y="998"/>
              <a:ext cx="227" cy="45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01" name="Line 135"/>
            <p:cNvSpPr>
              <a:spLocks noChangeShapeType="1"/>
            </p:cNvSpPr>
            <p:nvPr/>
          </p:nvSpPr>
          <p:spPr bwMode="auto">
            <a:xfrm>
              <a:off x="3743" y="996"/>
              <a:ext cx="203" cy="45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18" name="Text Box 155"/>
            <p:cNvSpPr txBox="1">
              <a:spLocks noChangeArrowheads="1"/>
            </p:cNvSpPr>
            <p:nvPr/>
          </p:nvSpPr>
          <p:spPr bwMode="auto">
            <a:xfrm>
              <a:off x="454" y="45"/>
              <a:ext cx="38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                        </a:t>
              </a:r>
              <a:r>
                <a:rPr lang="en-US" altLang="zh-CN" sz="1800"/>
                <a:t>0                                   1</a:t>
              </a:r>
              <a:endParaRPr lang="en-US" altLang="zh-CN" sz="2400"/>
            </a:p>
          </p:txBody>
        </p:sp>
        <p:sp>
          <p:nvSpPr>
            <p:cNvPr id="23619" name="Text Box 157"/>
            <p:cNvSpPr txBox="1">
              <a:spLocks noChangeArrowheads="1"/>
            </p:cNvSpPr>
            <p:nvPr/>
          </p:nvSpPr>
          <p:spPr bwMode="auto">
            <a:xfrm>
              <a:off x="862" y="59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t> </a:t>
              </a:r>
              <a:r>
                <a:rPr lang="en-US" altLang="zh-CN" sz="1800"/>
                <a:t>0                  1</a:t>
              </a:r>
              <a:endParaRPr lang="en-US" altLang="zh-CN" sz="2400"/>
            </a:p>
          </p:txBody>
        </p:sp>
        <p:sp>
          <p:nvSpPr>
            <p:cNvPr id="23620" name="Text Box 160"/>
            <p:cNvSpPr txBox="1">
              <a:spLocks noChangeArrowheads="1"/>
            </p:cNvSpPr>
            <p:nvPr/>
          </p:nvSpPr>
          <p:spPr bwMode="auto">
            <a:xfrm>
              <a:off x="2812" y="59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t> </a:t>
              </a:r>
              <a:r>
                <a:rPr lang="en-US" altLang="zh-CN" sz="1800" dirty="0"/>
                <a:t>0                  1</a:t>
              </a:r>
              <a:endParaRPr lang="en-US" altLang="zh-CN" sz="2400" dirty="0"/>
            </a:p>
          </p:txBody>
        </p:sp>
        <p:sp>
          <p:nvSpPr>
            <p:cNvPr id="23621" name="Oval 161"/>
            <p:cNvSpPr>
              <a:spLocks noChangeArrowheads="1"/>
            </p:cNvSpPr>
            <p:nvPr/>
          </p:nvSpPr>
          <p:spPr bwMode="auto">
            <a:xfrm>
              <a:off x="2835" y="953"/>
              <a:ext cx="52" cy="44"/>
            </a:xfrm>
            <a:prstGeom prst="ellipse">
              <a:avLst/>
            </a:prstGeom>
            <a:noFill/>
            <a:ln w="12700">
              <a:solidFill>
                <a:schemeClr val="tx1"/>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622" name="Text Box 162"/>
            <p:cNvSpPr txBox="1">
              <a:spLocks noChangeArrowheads="1"/>
            </p:cNvSpPr>
            <p:nvPr/>
          </p:nvSpPr>
          <p:spPr bwMode="auto">
            <a:xfrm>
              <a:off x="23" y="1084"/>
              <a:ext cx="4717"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t>             </a:t>
              </a:r>
              <a:r>
                <a:rPr lang="en-US" altLang="zh-CN" sz="1800" dirty="0"/>
                <a:t>0          1           0        1                0          1           0         1</a:t>
              </a:r>
              <a:endParaRPr lang="en-US" altLang="zh-CN" sz="1800" dirty="0"/>
            </a:p>
            <a:p>
              <a:pPr>
                <a:spcBef>
                  <a:spcPct val="50000"/>
                </a:spcBef>
              </a:pPr>
              <a:endParaRPr lang="en-US" altLang="zh-CN" sz="1800" dirty="0"/>
            </a:p>
          </p:txBody>
        </p:sp>
      </p:grpSp>
      <p:sp>
        <p:nvSpPr>
          <p:cNvPr id="23557" name="Text Box 167"/>
          <p:cNvSpPr txBox="1">
            <a:spLocks noChangeArrowheads="1"/>
          </p:cNvSpPr>
          <p:nvPr/>
        </p:nvSpPr>
        <p:spPr bwMode="auto">
          <a:xfrm>
            <a:off x="2483965" y="5517232"/>
            <a:ext cx="40322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t>图</a:t>
            </a:r>
            <a:r>
              <a:rPr lang="en-US" altLang="zh-CN" dirty="0"/>
              <a:t>4-3  </a:t>
            </a:r>
            <a:r>
              <a:rPr lang="zh-CN" altLang="en-US" dirty="0"/>
              <a:t>二进制码树</a:t>
            </a:r>
            <a:endParaRPr lang="zh-CN" altLang="en-US" dirty="0"/>
          </a:p>
        </p:txBody>
      </p:sp>
      <p:sp>
        <p:nvSpPr>
          <p:cNvPr id="74" name="Rectangle 2"/>
          <p:cNvSpPr txBox="1">
            <a:spLocks noChangeArrowheads="1"/>
          </p:cNvSpPr>
          <p:nvPr/>
        </p:nvSpPr>
        <p:spPr bwMode="auto">
          <a:xfrm>
            <a:off x="539552" y="332656"/>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4.1.3  </a:t>
            </a:r>
            <a:r>
              <a:rPr lang="zh-CN" altLang="en-US" sz="3600" kern="0" dirty="0">
                <a:latin typeface="Times New Roman" panose="02020603050405020304" pitchFamily="18" charset="0"/>
                <a:cs typeface="Times New Roman" panose="02020603050405020304" pitchFamily="18" charset="0"/>
              </a:rPr>
              <a:t>码树</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8581F386-FDAC-4BB5-8820-0BB9B6C99586}"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26627" name="Rectangle 3"/>
          <p:cNvSpPr>
            <a:spLocks noGrp="1" noChangeArrowheads="1"/>
          </p:cNvSpPr>
          <p:nvPr>
            <p:ph idx="4294967295"/>
          </p:nvPr>
        </p:nvSpPr>
        <p:spPr>
          <a:xfrm>
            <a:off x="673100" y="1052736"/>
            <a:ext cx="8229600" cy="1433512"/>
          </a:xfrm>
        </p:spPr>
        <p:txBody>
          <a:bodyPr/>
          <a:lstStyle/>
          <a:p>
            <a:pPr eaLnBrk="1" hangingPunct="1">
              <a:buFontTx/>
              <a:buNone/>
            </a:pPr>
            <a:r>
              <a:rPr lang="zh-CN" altLang="en-US" dirty="0"/>
              <a:t>唯一可译码</a:t>
            </a:r>
            <a:r>
              <a:rPr lang="zh-CN" altLang="en-US" dirty="0">
                <a:solidFill>
                  <a:srgbClr val="FF0000"/>
                </a:solidFill>
              </a:rPr>
              <a:t>存在</a:t>
            </a:r>
            <a:r>
              <a:rPr lang="zh-CN" altLang="en-US" dirty="0"/>
              <a:t>的充分必要条件</a:t>
            </a:r>
            <a:endParaRPr lang="zh-CN" altLang="en-US" dirty="0"/>
          </a:p>
          <a:p>
            <a:pPr eaLnBrk="1" hangingPunct="1">
              <a:buFontTx/>
              <a:buNone/>
            </a:pPr>
            <a:r>
              <a:rPr lang="zh-CN" altLang="en-US" dirty="0"/>
              <a:t>各码字的长度</a:t>
            </a:r>
            <a:r>
              <a:rPr lang="en-US" altLang="zh-CN" i="1" dirty="0">
                <a:latin typeface="Times New Roman" panose="02020603050405020304" pitchFamily="18" charset="0"/>
                <a:cs typeface="Times New Roman" panose="02020603050405020304" pitchFamily="18" charset="0"/>
              </a:rPr>
              <a:t>K</a:t>
            </a:r>
            <a:r>
              <a:rPr lang="en-US" altLang="zh-CN" i="1" baseline="-25000" dirty="0">
                <a:latin typeface="Times New Roman" panose="02020603050405020304" pitchFamily="18" charset="0"/>
                <a:cs typeface="Times New Roman" panose="02020603050405020304" pitchFamily="18" charset="0"/>
              </a:rPr>
              <a:t>i </a:t>
            </a:r>
            <a:r>
              <a:rPr lang="zh-CN" altLang="en-US" dirty="0"/>
              <a:t>应符合</a:t>
            </a:r>
            <a:r>
              <a:rPr lang="zh-CN" altLang="en-US" dirty="0">
                <a:solidFill>
                  <a:srgbClr val="FF0000"/>
                </a:solidFill>
              </a:rPr>
              <a:t>克劳夫特不等式</a:t>
            </a:r>
            <a:r>
              <a:rPr lang="zh-CN" altLang="en-US" dirty="0"/>
              <a:t>： </a:t>
            </a:r>
            <a:endParaRPr lang="zh-CN" altLang="en-US" dirty="0"/>
          </a:p>
        </p:txBody>
      </p:sp>
      <p:graphicFrame>
        <p:nvGraphicFramePr>
          <p:cNvPr id="26629" name="Object 4"/>
          <p:cNvGraphicFramePr>
            <a:graphicFrameLocks noChangeAspect="1"/>
          </p:cNvGraphicFramePr>
          <p:nvPr/>
        </p:nvGraphicFramePr>
        <p:xfrm>
          <a:off x="2915816" y="2060848"/>
          <a:ext cx="2437632" cy="1381248"/>
        </p:xfrm>
        <a:graphic>
          <a:graphicData uri="http://schemas.openxmlformats.org/presentationml/2006/ole">
            <mc:AlternateContent xmlns:mc="http://schemas.openxmlformats.org/markup-compatibility/2006">
              <mc:Choice xmlns:v="urn:schemas-microsoft-com:vml" Requires="v">
                <p:oleObj spid="_x0000_s2" name="Equation" r:id="rId1" imgW="18288000" imgH="10363200" progId="Equation.DSMT4">
                  <p:embed/>
                </p:oleObj>
              </mc:Choice>
              <mc:Fallback>
                <p:oleObj name="Equation" r:id="rId1" imgW="18288000" imgH="10363200" progId="Equation.DSMT4">
                  <p:embed/>
                  <p:pic>
                    <p:nvPicPr>
                      <p:cNvPr id="0" name="Object 4"/>
                      <p:cNvPicPr>
                        <a:picLocks noChangeAspect="1" noChangeArrowheads="1"/>
                      </p:cNvPicPr>
                      <p:nvPr/>
                    </p:nvPicPr>
                    <p:blipFill>
                      <a:blip r:embed="rId2"/>
                      <a:srcRect/>
                      <a:stretch>
                        <a:fillRect/>
                      </a:stretch>
                    </p:blipFill>
                    <p:spPr bwMode="auto">
                      <a:xfrm>
                        <a:off x="2915816" y="2060848"/>
                        <a:ext cx="2437632" cy="138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bwMode="auto">
          <a:xfrm>
            <a:off x="539552" y="280327"/>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4.1.3  </a:t>
            </a:r>
            <a:r>
              <a:rPr lang="zh-CN" altLang="en-US" sz="3600" kern="0" dirty="0">
                <a:latin typeface="Times New Roman" panose="02020603050405020304" pitchFamily="18" charset="0"/>
                <a:cs typeface="Times New Roman" panose="02020603050405020304" pitchFamily="18" charset="0"/>
              </a:rPr>
              <a:t>码树</a:t>
            </a:r>
            <a:endParaRPr lang="zh-CN" altLang="en-US" sz="3600" kern="0" dirty="0">
              <a:latin typeface="Times New Roman" panose="02020603050405020304" pitchFamily="18" charset="0"/>
              <a:cs typeface="Times New Roman" panose="02020603050405020304" pitchFamily="18" charset="0"/>
            </a:endParaRPr>
          </a:p>
        </p:txBody>
      </p:sp>
      <p:sp>
        <p:nvSpPr>
          <p:cNvPr id="7" name="Rectangle 3"/>
          <p:cNvSpPr txBox="1">
            <a:spLocks noChangeArrowheads="1"/>
          </p:cNvSpPr>
          <p:nvPr/>
        </p:nvSpPr>
        <p:spPr bwMode="auto">
          <a:xfrm>
            <a:off x="590872" y="3573016"/>
            <a:ext cx="8094341" cy="119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eaLnBrk="1" hangingPunct="1">
              <a:lnSpc>
                <a:spcPct val="120000"/>
              </a:lnSpc>
              <a:buFontTx/>
              <a:buNone/>
            </a:pP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例</a:t>
            </a:r>
            <a:r>
              <a:rPr lang="en-US" altLang="zh-CN" sz="2800" kern="0" dirty="0">
                <a:latin typeface="Times New Roman" panose="02020603050405020304" pitchFamily="18" charset="0"/>
              </a:rPr>
              <a:t>4-1】</a:t>
            </a:r>
            <a:r>
              <a:rPr lang="zh-CN" altLang="en-US" sz="2800" kern="0" dirty="0">
                <a:latin typeface="Times New Roman" panose="02020603050405020304" pitchFamily="18" charset="0"/>
              </a:rPr>
              <a:t>设二进制码树中</a:t>
            </a:r>
            <a:r>
              <a:rPr lang="en-US" altLang="zh-CN" sz="2800" i="1" kern="0" dirty="0">
                <a:latin typeface="Times New Roman" panose="02020603050405020304" pitchFamily="18" charset="0"/>
              </a:rPr>
              <a:t>X = </a:t>
            </a:r>
            <a:r>
              <a:rPr lang="en-US" altLang="zh-CN" sz="2800" kern="0" dirty="0">
                <a:latin typeface="Times New Roman" panose="02020603050405020304" pitchFamily="18" charset="0"/>
              </a:rPr>
              <a:t>(</a:t>
            </a:r>
            <a:r>
              <a:rPr lang="en-US" altLang="zh-CN" sz="2800" i="1" kern="0" dirty="0">
                <a:latin typeface="Times New Roman" panose="02020603050405020304" pitchFamily="18" charset="0"/>
              </a:rPr>
              <a:t>x</a:t>
            </a:r>
            <a:r>
              <a:rPr lang="en-US" altLang="zh-CN" sz="2800" kern="0" baseline="-25000" dirty="0">
                <a:latin typeface="Times New Roman" panose="02020603050405020304" pitchFamily="18" charset="0"/>
              </a:rPr>
              <a:t>1</a:t>
            </a:r>
            <a:r>
              <a:rPr lang="en-US" altLang="zh-CN" sz="2800" kern="0" dirty="0">
                <a:latin typeface="Times New Roman" panose="02020603050405020304" pitchFamily="18" charset="0"/>
              </a:rPr>
              <a:t>, </a:t>
            </a:r>
            <a:r>
              <a:rPr lang="en-US" altLang="zh-CN" sz="2800" i="1" kern="0" dirty="0">
                <a:latin typeface="Times New Roman" panose="02020603050405020304" pitchFamily="18" charset="0"/>
              </a:rPr>
              <a:t>x</a:t>
            </a:r>
            <a:r>
              <a:rPr lang="en-US" altLang="zh-CN" sz="2800" kern="0" baseline="-25000" dirty="0">
                <a:latin typeface="Times New Roman" panose="02020603050405020304" pitchFamily="18" charset="0"/>
              </a:rPr>
              <a:t>2 </a:t>
            </a:r>
            <a:r>
              <a:rPr lang="en-US" altLang="zh-CN" sz="2800" kern="0" dirty="0">
                <a:latin typeface="Times New Roman" panose="02020603050405020304" pitchFamily="18" charset="0"/>
              </a:rPr>
              <a:t>, </a:t>
            </a:r>
            <a:r>
              <a:rPr lang="zh-CN" altLang="en-US" sz="2800" kern="0" dirty="0">
                <a:latin typeface="Times New Roman" panose="02020603050405020304" pitchFamily="18" charset="0"/>
              </a:rPr>
              <a:t> </a:t>
            </a:r>
            <a:r>
              <a:rPr lang="en-US" altLang="zh-CN" sz="2800" i="1" kern="0" dirty="0">
                <a:latin typeface="Times New Roman" panose="02020603050405020304" pitchFamily="18" charset="0"/>
              </a:rPr>
              <a:t>x</a:t>
            </a:r>
            <a:r>
              <a:rPr lang="en-US" altLang="zh-CN" sz="2800" kern="0" baseline="-25000" dirty="0">
                <a:latin typeface="Times New Roman" panose="02020603050405020304" pitchFamily="18" charset="0"/>
              </a:rPr>
              <a:t>3</a:t>
            </a:r>
            <a:r>
              <a:rPr lang="en-US" altLang="zh-CN" sz="2800" kern="0" dirty="0">
                <a:latin typeface="Times New Roman" panose="02020603050405020304" pitchFamily="18" charset="0"/>
              </a:rPr>
              <a:t>, </a:t>
            </a:r>
            <a:r>
              <a:rPr lang="zh-CN" altLang="en-US" sz="2800" kern="0" dirty="0">
                <a:latin typeface="Times New Roman" panose="02020603050405020304" pitchFamily="18" charset="0"/>
              </a:rPr>
              <a:t> </a:t>
            </a:r>
            <a:r>
              <a:rPr lang="en-US" altLang="zh-CN" sz="2800" i="1" kern="0" dirty="0">
                <a:latin typeface="Times New Roman" panose="02020603050405020304" pitchFamily="18" charset="0"/>
              </a:rPr>
              <a:t>x</a:t>
            </a:r>
            <a:r>
              <a:rPr lang="en-US" altLang="zh-CN" sz="2800" kern="0" baseline="-25000" dirty="0">
                <a:latin typeface="Times New Roman" panose="02020603050405020304" pitchFamily="18" charset="0"/>
              </a:rPr>
              <a:t>4</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a:t>
            </a:r>
            <a:r>
              <a:rPr lang="en-US" altLang="zh-CN" sz="2800" i="1" kern="0" dirty="0">
                <a:latin typeface="Times New Roman" panose="02020603050405020304" pitchFamily="18" charset="0"/>
              </a:rPr>
              <a:t>K</a:t>
            </a:r>
            <a:r>
              <a:rPr lang="en-US" altLang="zh-CN" sz="2800" kern="0" baseline="-25000" dirty="0">
                <a:latin typeface="Times New Roman" panose="02020603050405020304" pitchFamily="18" charset="0"/>
              </a:rPr>
              <a:t>1</a:t>
            </a:r>
            <a:r>
              <a:rPr lang="zh-CN" altLang="en-US" sz="2800" kern="0" dirty="0">
                <a:latin typeface="Times New Roman" panose="02020603050405020304" pitchFamily="18" charset="0"/>
              </a:rPr>
              <a:t>＝</a:t>
            </a:r>
            <a:r>
              <a:rPr lang="en-US" altLang="zh-CN" sz="2800" kern="0" dirty="0">
                <a:latin typeface="Times New Roman" panose="02020603050405020304" pitchFamily="18" charset="0"/>
              </a:rPr>
              <a:t>1</a:t>
            </a:r>
            <a:r>
              <a:rPr lang="zh-CN" altLang="en-US" sz="2800" kern="0" dirty="0">
                <a:latin typeface="Times New Roman" panose="02020603050405020304" pitchFamily="18" charset="0"/>
              </a:rPr>
              <a:t>，</a:t>
            </a:r>
            <a:r>
              <a:rPr lang="en-US" altLang="zh-CN" sz="2800" i="1" kern="0" dirty="0">
                <a:latin typeface="Times New Roman" panose="02020603050405020304" pitchFamily="18" charset="0"/>
              </a:rPr>
              <a:t>K</a:t>
            </a:r>
            <a:r>
              <a:rPr lang="en-US" altLang="zh-CN" sz="2800" kern="0" baseline="-25000" dirty="0">
                <a:latin typeface="Times New Roman" panose="02020603050405020304" pitchFamily="18" charset="0"/>
              </a:rPr>
              <a:t>2</a:t>
            </a:r>
            <a:r>
              <a:rPr lang="zh-CN" altLang="en-US" sz="2800" kern="0" dirty="0">
                <a:latin typeface="Times New Roman" panose="02020603050405020304" pitchFamily="18" charset="0"/>
              </a:rPr>
              <a:t>＝</a:t>
            </a:r>
            <a:r>
              <a:rPr lang="en-US" altLang="zh-CN" sz="2800" kern="0" dirty="0">
                <a:latin typeface="Times New Roman" panose="02020603050405020304" pitchFamily="18" charset="0"/>
              </a:rPr>
              <a:t>2</a:t>
            </a:r>
            <a:r>
              <a:rPr lang="zh-CN" altLang="en-US" sz="2800" kern="0" dirty="0">
                <a:latin typeface="Times New Roman" panose="02020603050405020304" pitchFamily="18" charset="0"/>
              </a:rPr>
              <a:t>，</a:t>
            </a:r>
            <a:r>
              <a:rPr lang="en-US" altLang="zh-CN" sz="2800" i="1" kern="0" dirty="0">
                <a:latin typeface="Times New Roman" panose="02020603050405020304" pitchFamily="18" charset="0"/>
              </a:rPr>
              <a:t>K</a:t>
            </a:r>
            <a:r>
              <a:rPr lang="en-US" altLang="zh-CN" sz="2800" kern="0" baseline="-25000" dirty="0">
                <a:latin typeface="Times New Roman" panose="02020603050405020304" pitchFamily="18" charset="0"/>
              </a:rPr>
              <a:t>3</a:t>
            </a:r>
            <a:r>
              <a:rPr lang="zh-CN" altLang="en-US" sz="2800" kern="0" dirty="0">
                <a:latin typeface="Times New Roman" panose="02020603050405020304" pitchFamily="18" charset="0"/>
              </a:rPr>
              <a:t>＝</a:t>
            </a:r>
            <a:r>
              <a:rPr lang="en-US" altLang="zh-CN" sz="2800" kern="0" dirty="0">
                <a:latin typeface="Times New Roman" panose="02020603050405020304" pitchFamily="18" charset="0"/>
              </a:rPr>
              <a:t>2</a:t>
            </a:r>
            <a:r>
              <a:rPr lang="zh-CN" altLang="en-US" sz="2800" kern="0" dirty="0">
                <a:latin typeface="Times New Roman" panose="02020603050405020304" pitchFamily="18" charset="0"/>
              </a:rPr>
              <a:t>，</a:t>
            </a:r>
            <a:r>
              <a:rPr lang="en-US" altLang="zh-CN" sz="2800" i="1" kern="0" dirty="0">
                <a:latin typeface="Times New Roman" panose="02020603050405020304" pitchFamily="18" charset="0"/>
              </a:rPr>
              <a:t>K</a:t>
            </a:r>
            <a:r>
              <a:rPr lang="en-US" altLang="zh-CN" sz="2800" kern="0" baseline="-25000" dirty="0">
                <a:latin typeface="Times New Roman" panose="02020603050405020304" pitchFamily="18" charset="0"/>
              </a:rPr>
              <a:t>4</a:t>
            </a:r>
            <a:r>
              <a:rPr lang="zh-CN" altLang="en-US" sz="2800" kern="0" dirty="0">
                <a:latin typeface="Times New Roman" panose="02020603050405020304" pitchFamily="18" charset="0"/>
              </a:rPr>
              <a:t>＝</a:t>
            </a:r>
            <a:r>
              <a:rPr lang="en-US" altLang="zh-CN" sz="2800" kern="0" dirty="0">
                <a:latin typeface="Times New Roman" panose="02020603050405020304" pitchFamily="18" charset="0"/>
              </a:rPr>
              <a:t>3</a:t>
            </a:r>
            <a:r>
              <a:rPr lang="zh-CN" altLang="en-US" sz="2800" kern="0" dirty="0">
                <a:latin typeface="Times New Roman" panose="02020603050405020304" pitchFamily="18" charset="0"/>
              </a:rPr>
              <a:t>，</a:t>
            </a:r>
            <a:endParaRPr lang="zh-CN" altLang="en-US" sz="2800" kern="0" dirty="0">
              <a:latin typeface="Times New Roman" panose="02020603050405020304" pitchFamily="18" charset="0"/>
            </a:endParaRPr>
          </a:p>
        </p:txBody>
      </p:sp>
      <p:graphicFrame>
        <p:nvGraphicFramePr>
          <p:cNvPr id="8" name="Object 4"/>
          <p:cNvGraphicFramePr>
            <a:graphicFrameLocks noChangeAspect="1"/>
          </p:cNvGraphicFramePr>
          <p:nvPr/>
        </p:nvGraphicFramePr>
        <p:xfrm>
          <a:off x="1547664" y="4771273"/>
          <a:ext cx="5486400" cy="1035936"/>
        </p:xfrm>
        <a:graphic>
          <a:graphicData uri="http://schemas.openxmlformats.org/presentationml/2006/ole">
            <mc:AlternateContent xmlns:mc="http://schemas.openxmlformats.org/markup-compatibility/2006">
              <mc:Choice xmlns:v="urn:schemas-microsoft-com:vml" Requires="v">
                <p:oleObj spid="_x0000_s3" name="Equation" r:id="rId3" imgW="54864000" imgH="10363200" progId="Equation.DSMT4">
                  <p:embed/>
                </p:oleObj>
              </mc:Choice>
              <mc:Fallback>
                <p:oleObj name="Equation" r:id="rId3" imgW="54864000" imgH="10363200" progId="Equation.DSMT4">
                  <p:embed/>
                  <p:pic>
                    <p:nvPicPr>
                      <p:cNvPr id="0" name="Object 4"/>
                      <p:cNvPicPr>
                        <a:picLocks noChangeAspect="1" noChangeArrowheads="1"/>
                      </p:cNvPicPr>
                      <p:nvPr/>
                    </p:nvPicPr>
                    <p:blipFill>
                      <a:blip r:embed="rId4"/>
                      <a:srcRect/>
                      <a:stretch>
                        <a:fillRect/>
                      </a:stretch>
                    </p:blipFill>
                    <p:spPr bwMode="auto">
                      <a:xfrm>
                        <a:off x="1547664" y="4771273"/>
                        <a:ext cx="5486400" cy="10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6"/>
          <p:cNvSpPr txBox="1">
            <a:spLocks noChangeArrowheads="1"/>
          </p:cNvSpPr>
          <p:nvPr/>
        </p:nvSpPr>
        <p:spPr bwMode="auto">
          <a:xfrm>
            <a:off x="981075" y="5805264"/>
            <a:ext cx="7921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t>因此不存在满足这种</a:t>
            </a:r>
            <a:r>
              <a:rPr lang="en-US" altLang="zh-CN" i="1" dirty="0"/>
              <a:t>K</a:t>
            </a:r>
            <a:r>
              <a:rPr lang="en-US" altLang="zh-CN" i="1" baseline="-25000" dirty="0"/>
              <a:t>i</a:t>
            </a:r>
            <a:r>
              <a:rPr lang="zh-CN" altLang="en-US" dirty="0"/>
              <a:t>的唯一可译码。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20973080-838B-4848-BA6A-DBB14F83EF31}"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28675" name="Rectangle 49"/>
          <p:cNvSpPr>
            <a:spLocks noChangeArrowheads="1"/>
          </p:cNvSpPr>
          <p:nvPr/>
        </p:nvSpPr>
        <p:spPr bwMode="auto">
          <a:xfrm>
            <a:off x="0" y="286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4" name="Text Box 56"/>
          <p:cNvSpPr txBox="1">
            <a:spLocks noChangeArrowheads="1"/>
          </p:cNvSpPr>
          <p:nvPr/>
        </p:nvSpPr>
        <p:spPr bwMode="auto">
          <a:xfrm>
            <a:off x="560139" y="1277498"/>
            <a:ext cx="7637414" cy="182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855" indent="-363855">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en-US" altLang="zh-CN" sz="3000" dirty="0"/>
              <a:t>{0</a:t>
            </a:r>
            <a:r>
              <a:rPr lang="zh-CN" altLang="en-US" sz="3000" dirty="0"/>
              <a:t>，</a:t>
            </a:r>
            <a:r>
              <a:rPr lang="en-US" altLang="zh-CN" sz="3000" dirty="0"/>
              <a:t>10</a:t>
            </a:r>
            <a:r>
              <a:rPr lang="zh-CN" altLang="en-US" sz="3000" dirty="0"/>
              <a:t>，</a:t>
            </a:r>
            <a:r>
              <a:rPr lang="en-US" altLang="zh-CN" sz="3000" dirty="0"/>
              <a:t>110</a:t>
            </a:r>
            <a:r>
              <a:rPr lang="zh-CN" altLang="en-US" sz="3000" dirty="0"/>
              <a:t>，</a:t>
            </a:r>
            <a:r>
              <a:rPr lang="en-US" altLang="zh-CN" sz="3000" dirty="0"/>
              <a:t>111}     </a:t>
            </a:r>
            <a:r>
              <a:rPr lang="zh-CN" altLang="en-US" sz="3000" dirty="0"/>
              <a:t>唯一可译码；</a:t>
            </a:r>
            <a:endParaRPr lang="zh-CN" altLang="en-US" sz="3000" dirty="0"/>
          </a:p>
          <a:p>
            <a:pPr>
              <a:lnSpc>
                <a:spcPct val="130000"/>
              </a:lnSpc>
            </a:pPr>
            <a:r>
              <a:rPr lang="en-US" altLang="zh-CN" sz="3000" dirty="0"/>
              <a:t>{0</a:t>
            </a:r>
            <a:r>
              <a:rPr lang="zh-CN" altLang="en-US" sz="3000" dirty="0"/>
              <a:t>，</a:t>
            </a:r>
            <a:r>
              <a:rPr lang="en-US" altLang="zh-CN" sz="3000" dirty="0"/>
              <a:t>10</a:t>
            </a:r>
            <a:r>
              <a:rPr lang="zh-CN" altLang="en-US" sz="3000" dirty="0"/>
              <a:t>，</a:t>
            </a:r>
            <a:r>
              <a:rPr lang="en-US" altLang="zh-CN" sz="3000" dirty="0"/>
              <a:t>010</a:t>
            </a:r>
            <a:r>
              <a:rPr lang="zh-CN" altLang="en-US" sz="3000" dirty="0"/>
              <a:t>，</a:t>
            </a:r>
            <a:r>
              <a:rPr lang="en-US" altLang="zh-CN" sz="3000" dirty="0"/>
              <a:t>111}    </a:t>
            </a:r>
            <a:r>
              <a:rPr lang="zh-CN" altLang="en-US" sz="3000" dirty="0"/>
              <a:t>不是唯一可译码；</a:t>
            </a:r>
            <a:endParaRPr lang="zh-CN" altLang="en-US" sz="3000" dirty="0"/>
          </a:p>
          <a:p>
            <a:pPr>
              <a:lnSpc>
                <a:spcPct val="130000"/>
              </a:lnSpc>
            </a:pPr>
            <a:r>
              <a:rPr lang="zh-CN" altLang="en-US" sz="3000" dirty="0"/>
              <a:t>均满足克劳夫特不等式</a:t>
            </a:r>
            <a:endParaRPr lang="zh-CN" altLang="en-US" sz="3000" dirty="0"/>
          </a:p>
        </p:txBody>
      </p:sp>
      <p:graphicFrame>
        <p:nvGraphicFramePr>
          <p:cNvPr id="28677" name="Object 27"/>
          <p:cNvGraphicFramePr>
            <a:graphicFrameLocks noGrp="1" noChangeAspect="1"/>
          </p:cNvGraphicFramePr>
          <p:nvPr>
            <p:ph idx="4294967295"/>
          </p:nvPr>
        </p:nvGraphicFramePr>
        <p:xfrm>
          <a:off x="1763688" y="3401176"/>
          <a:ext cx="4846176" cy="1035936"/>
        </p:xfrm>
        <a:graphic>
          <a:graphicData uri="http://schemas.openxmlformats.org/presentationml/2006/ole">
            <mc:AlternateContent xmlns:mc="http://schemas.openxmlformats.org/markup-compatibility/2006">
              <mc:Choice xmlns:v="urn:schemas-microsoft-com:vml" Requires="v">
                <p:oleObj spid="_x0000_s2" name="Equation" r:id="rId1" imgW="48463200" imgH="10363200" progId="Equation.DSMT4">
                  <p:embed/>
                </p:oleObj>
              </mc:Choice>
              <mc:Fallback>
                <p:oleObj name="Equation" r:id="rId1" imgW="48463200" imgH="10363200" progId="Equation.DSMT4">
                  <p:embed/>
                  <p:pic>
                    <p:nvPicPr>
                      <p:cNvPr id="0" name="Object 27"/>
                      <p:cNvPicPr>
                        <a:picLocks noChangeAspect="1" noChangeArrowheads="1"/>
                      </p:cNvPicPr>
                      <p:nvPr/>
                    </p:nvPicPr>
                    <p:blipFill>
                      <a:blip r:embed="rId2"/>
                      <a:srcRect/>
                      <a:stretch>
                        <a:fillRect/>
                      </a:stretch>
                    </p:blipFill>
                    <p:spPr bwMode="auto">
                      <a:xfrm>
                        <a:off x="1763688" y="3401176"/>
                        <a:ext cx="4846176" cy="10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txBox="1">
            <a:spLocks noChangeArrowheads="1"/>
          </p:cNvSpPr>
          <p:nvPr/>
        </p:nvSpPr>
        <p:spPr bwMode="auto">
          <a:xfrm>
            <a:off x="547955" y="4797300"/>
            <a:ext cx="80740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20955">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20000"/>
              </a:spcBef>
              <a:buClr>
                <a:schemeClr val="accent1"/>
              </a:buClr>
              <a:buSzPct val="65000"/>
            </a:pPr>
            <a:r>
              <a:rPr lang="zh-CN" altLang="en-US" sz="3000" dirty="0">
                <a:latin typeface="Arial" panose="020B0604020202020204" pitchFamily="34" charset="0"/>
              </a:rPr>
              <a:t>克劳夫特不等式仅是</a:t>
            </a:r>
            <a:r>
              <a:rPr lang="zh-CN" altLang="en-US" sz="3000" dirty="0">
                <a:solidFill>
                  <a:srgbClr val="FF0000"/>
                </a:solidFill>
                <a:latin typeface="Arial" panose="020B0604020202020204" pitchFamily="34" charset="0"/>
              </a:rPr>
              <a:t>判断</a:t>
            </a:r>
            <a:r>
              <a:rPr lang="zh-CN" altLang="en-US" sz="3000" dirty="0">
                <a:latin typeface="Arial" panose="020B0604020202020204" pitchFamily="34" charset="0"/>
              </a:rPr>
              <a:t>唯一可译码</a:t>
            </a:r>
            <a:r>
              <a:rPr lang="zh-CN" altLang="en-US" sz="3000" dirty="0">
                <a:solidFill>
                  <a:srgbClr val="FF0000"/>
                </a:solidFill>
                <a:latin typeface="Arial" panose="020B0604020202020204" pitchFamily="34" charset="0"/>
              </a:rPr>
              <a:t>是否存在</a:t>
            </a:r>
            <a:r>
              <a:rPr lang="zh-CN" altLang="en-US" sz="3000" dirty="0">
                <a:latin typeface="Arial" panose="020B0604020202020204" pitchFamily="34" charset="0"/>
              </a:rPr>
              <a:t>，并不能作为唯一可译码的判据。 </a:t>
            </a:r>
            <a:endParaRPr lang="zh-CN" altLang="en-US" sz="3000" dirty="0">
              <a:latin typeface="Arial" panose="020B0604020202020204" pitchFamily="34" charset="0"/>
            </a:endParaRPr>
          </a:p>
        </p:txBody>
      </p:sp>
      <p:sp>
        <p:nvSpPr>
          <p:cNvPr id="8" name="Rectangle 2"/>
          <p:cNvSpPr txBox="1">
            <a:spLocks noChangeArrowheads="1"/>
          </p:cNvSpPr>
          <p:nvPr/>
        </p:nvSpPr>
        <p:spPr bwMode="auto">
          <a:xfrm>
            <a:off x="539552" y="280327"/>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4.1.3  </a:t>
            </a:r>
            <a:r>
              <a:rPr lang="zh-CN" altLang="en-US" sz="3600" kern="0" dirty="0">
                <a:latin typeface="Times New Roman" panose="02020603050405020304" pitchFamily="18" charset="0"/>
                <a:cs typeface="Times New Roman" panose="02020603050405020304" pitchFamily="18" charset="0"/>
              </a:rPr>
              <a:t>码树</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604">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C104D494-E882-4FEC-A343-C9B81D4310F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29699" name="Rectangle 2"/>
          <p:cNvSpPr>
            <a:spLocks noGrp="1" noChangeArrowheads="1"/>
          </p:cNvSpPr>
          <p:nvPr>
            <p:ph type="title" idx="4294967295"/>
          </p:nvPr>
        </p:nvSpPr>
        <p:spPr>
          <a:xfrm>
            <a:off x="684213" y="333375"/>
            <a:ext cx="7273925" cy="792163"/>
          </a:xfrm>
        </p:spPr>
        <p:txBody>
          <a:bodyPr/>
          <a:lstStyle/>
          <a:p>
            <a:pPr eaLnBrk="1" hangingPunct="1"/>
            <a:r>
              <a:rPr lang="en-US" altLang="zh-CN" sz="3600" dirty="0">
                <a:latin typeface="Times New Roman" panose="02020603050405020304" pitchFamily="18" charset="0"/>
                <a:cs typeface="Times New Roman" panose="02020603050405020304" pitchFamily="18" charset="0"/>
              </a:rPr>
              <a:t>4.2  </a:t>
            </a:r>
            <a:r>
              <a:rPr lang="zh-CN" altLang="en-US" sz="3600" dirty="0">
                <a:latin typeface="Times New Roman" panose="02020603050405020304" pitchFamily="18" charset="0"/>
                <a:cs typeface="Times New Roman" panose="02020603050405020304" pitchFamily="18" charset="0"/>
              </a:rPr>
              <a:t>无失真信源编码定理</a:t>
            </a:r>
            <a:br>
              <a:rPr lang="en-US" altLang="zh-CN" sz="3600" dirty="0">
                <a:latin typeface="Times New Roman" panose="02020603050405020304" pitchFamily="18" charset="0"/>
                <a:cs typeface="Times New Roman" panose="02020603050405020304" pitchFamily="18" charset="0"/>
              </a:rPr>
            </a:br>
            <a:br>
              <a:rPr lang="zh-CN" altLang="en-US"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684213" y="1125538"/>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200" kern="0" dirty="0">
                <a:latin typeface="Times New Roman" panose="02020603050405020304" pitchFamily="18" charset="0"/>
                <a:cs typeface="Times New Roman" panose="02020603050405020304" pitchFamily="18" charset="0"/>
              </a:rPr>
              <a:t>4.2.1  </a:t>
            </a:r>
            <a:r>
              <a:rPr lang="zh-CN" altLang="en-US" sz="3200" kern="0" dirty="0">
                <a:latin typeface="Times New Roman" panose="02020603050405020304" pitchFamily="18" charset="0"/>
                <a:cs typeface="Times New Roman" panose="02020603050405020304" pitchFamily="18" charset="0"/>
              </a:rPr>
              <a:t>典型序列和   典型序列</a:t>
            </a:r>
            <a:br>
              <a:rPr lang="zh-CN" altLang="en-US" sz="3200" kern="0" dirty="0">
                <a:latin typeface="Times New Roman" panose="02020603050405020304" pitchFamily="18" charset="0"/>
                <a:cs typeface="Times New Roman" panose="02020603050405020304" pitchFamily="18" charset="0"/>
              </a:rPr>
            </a:br>
            <a:endParaRPr lang="zh-CN" altLang="en-US" sz="3200" kern="0"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nvGraphicFramePr>
        <p:xfrm>
          <a:off x="3835824" y="1268760"/>
          <a:ext cx="304128" cy="335232"/>
        </p:xfrm>
        <a:graphic>
          <a:graphicData uri="http://schemas.openxmlformats.org/presentationml/2006/ole">
            <mc:AlternateContent xmlns:mc="http://schemas.openxmlformats.org/markup-compatibility/2006">
              <mc:Choice xmlns:v="urn:schemas-microsoft-com:vml" Requires="v">
                <p:oleObj spid="_x0000_s3" name="Equation" r:id="rId1" imgW="3048000" imgH="3352800" progId="Equation.DSMT4">
                  <p:embed/>
                </p:oleObj>
              </mc:Choice>
              <mc:Fallback>
                <p:oleObj name="Equation" r:id="rId1" imgW="3048000" imgH="3352800" progId="Equation.DSMT4">
                  <p:embed/>
                  <p:pic>
                    <p:nvPicPr>
                      <p:cNvPr id="0" name="图片 2"/>
                      <p:cNvPicPr/>
                      <p:nvPr/>
                    </p:nvPicPr>
                    <p:blipFill>
                      <a:blip r:embed="rId2"/>
                      <a:stretch>
                        <a:fillRect/>
                      </a:stretch>
                    </p:blipFill>
                    <p:spPr>
                      <a:xfrm>
                        <a:off x="3835824" y="1268760"/>
                        <a:ext cx="304128" cy="335232"/>
                      </a:xfrm>
                      <a:prstGeom prst="rect">
                        <a:avLst/>
                      </a:prstGeom>
                    </p:spPr>
                  </p:pic>
                </p:oleObj>
              </mc:Fallback>
            </mc:AlternateContent>
          </a:graphicData>
        </a:graphic>
      </p:graphicFrame>
      <p:sp>
        <p:nvSpPr>
          <p:cNvPr id="7" name="Rectangle 18"/>
          <p:cNvSpPr>
            <a:spLocks noChangeArrowheads="1"/>
          </p:cNvSpPr>
          <p:nvPr/>
        </p:nvSpPr>
        <p:spPr bwMode="auto">
          <a:xfrm>
            <a:off x="684213" y="1988840"/>
            <a:ext cx="7777162" cy="394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0000"/>
              </a:spcBef>
            </a:pPr>
            <a:r>
              <a:rPr lang="zh-CN" altLang="en-US" dirty="0">
                <a:cs typeface="Times New Roman" panose="02020603050405020304" pitchFamily="18" charset="0"/>
              </a:rPr>
              <a:t>渐近等分割特性</a:t>
            </a:r>
            <a:r>
              <a:rPr lang="en-US" altLang="zh-CN" dirty="0">
                <a:cs typeface="Times New Roman" panose="02020603050405020304" pitchFamily="18" charset="0"/>
              </a:rPr>
              <a:t>(asymptotic equipartition property, AEP)</a:t>
            </a:r>
            <a:r>
              <a:rPr lang="zh-CN" altLang="en-US" dirty="0">
                <a:cs typeface="Times New Roman" panose="02020603050405020304" pitchFamily="18" charset="0"/>
              </a:rPr>
              <a:t>表明：</a:t>
            </a:r>
            <a:endParaRPr lang="en-US" altLang="zh-CN" dirty="0">
              <a:cs typeface="Times New Roman" panose="02020603050405020304" pitchFamily="18" charset="0"/>
            </a:endParaRPr>
          </a:p>
          <a:p>
            <a:pPr algn="just" eaLnBrk="1" hangingPunct="1">
              <a:lnSpc>
                <a:spcPct val="120000"/>
              </a:lnSpc>
              <a:spcBef>
                <a:spcPts val="1800"/>
              </a:spcBef>
            </a:pPr>
            <a:r>
              <a:rPr lang="zh-CN" altLang="en-US" dirty="0">
                <a:cs typeface="Times New Roman" panose="02020603050405020304" pitchFamily="18" charset="0"/>
              </a:rPr>
              <a:t>当随机变量的序列足够长时，部分样本序列表现出一种典型的性质，即序列中各个符号的出现频数非常接近于各符号的概率，这些序列的概率趋近于相等，且它们的和非常接近于</a:t>
            </a:r>
            <a:r>
              <a:rPr lang="en-US" altLang="zh-CN" dirty="0">
                <a:cs typeface="Times New Roman" panose="02020603050405020304" pitchFamily="18" charset="0"/>
              </a:rPr>
              <a:t>1</a:t>
            </a:r>
            <a:r>
              <a:rPr lang="zh-CN" altLang="en-US" dirty="0">
                <a:cs typeface="Times New Roman" panose="02020603050405020304" pitchFamily="18" charset="0"/>
              </a:rPr>
              <a:t>，将这些序列称为典型序列。</a:t>
            </a:r>
            <a:endParaRPr lang="zh-CN" altLang="en-US" dirty="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C104D494-E882-4FEC-A343-C9B81D4310F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29699" name="Rectangle 2"/>
          <p:cNvSpPr>
            <a:spLocks noGrp="1" noChangeArrowheads="1"/>
          </p:cNvSpPr>
          <p:nvPr>
            <p:ph type="title" idx="4294967295"/>
          </p:nvPr>
        </p:nvSpPr>
        <p:spPr>
          <a:xfrm>
            <a:off x="684213" y="333375"/>
            <a:ext cx="7273925" cy="792163"/>
          </a:xfrm>
        </p:spPr>
        <p:txBody>
          <a:bodyPr/>
          <a:lstStyle/>
          <a:p>
            <a:pPr eaLnBrk="1" hangingPunct="1"/>
            <a:r>
              <a:rPr lang="en-US" altLang="zh-CN" sz="3600" dirty="0">
                <a:latin typeface="Times New Roman" panose="02020603050405020304" pitchFamily="18" charset="0"/>
                <a:cs typeface="Times New Roman" panose="02020603050405020304" pitchFamily="18" charset="0"/>
              </a:rPr>
              <a:t>4.2.2  </a:t>
            </a:r>
            <a:r>
              <a:rPr lang="zh-CN" altLang="en-US" sz="3600" dirty="0">
                <a:latin typeface="Times New Roman" panose="02020603050405020304" pitchFamily="18" charset="0"/>
                <a:cs typeface="Times New Roman" panose="02020603050405020304" pitchFamily="18" charset="0"/>
              </a:rPr>
              <a:t>无失真定长编码定理</a:t>
            </a:r>
            <a:endParaRPr lang="zh-CN" altLang="en-US" sz="3600" dirty="0">
              <a:latin typeface="Times New Roman" panose="02020603050405020304" pitchFamily="18" charset="0"/>
              <a:cs typeface="Times New Roman" panose="02020603050405020304" pitchFamily="18" charset="0"/>
            </a:endParaRPr>
          </a:p>
        </p:txBody>
      </p:sp>
      <p:sp>
        <p:nvSpPr>
          <p:cNvPr id="29700" name="Rectangle 3"/>
          <p:cNvSpPr>
            <a:spLocks noGrp="1" noChangeArrowheads="1"/>
          </p:cNvSpPr>
          <p:nvPr>
            <p:ph idx="4294967295"/>
          </p:nvPr>
        </p:nvSpPr>
        <p:spPr>
          <a:xfrm>
            <a:off x="689968" y="1334294"/>
            <a:ext cx="7772400" cy="4897437"/>
          </a:xfrm>
        </p:spPr>
        <p:txBody>
          <a:bodyPr/>
          <a:lstStyle/>
          <a:p>
            <a:pPr marL="0" indent="0" eaLnBrk="1" hangingPunct="1">
              <a:buFontTx/>
              <a:buNone/>
            </a:pPr>
            <a:r>
              <a:rPr lang="zh-CN" altLang="en-US" dirty="0">
                <a:latin typeface="Times New Roman" panose="02020603050405020304" pitchFamily="18" charset="0"/>
              </a:rPr>
              <a:t>信源输出</a:t>
            </a:r>
            <a:endParaRPr lang="zh-CN" altLang="en-US" dirty="0">
              <a:latin typeface="Times New Roman" panose="02020603050405020304" pitchFamily="18" charset="0"/>
            </a:endParaRPr>
          </a:p>
          <a:p>
            <a:pPr marL="0" indent="0" eaLnBrk="1" hangingPunct="1">
              <a:buFontTx/>
              <a:buNone/>
            </a:pPr>
            <a:r>
              <a:rPr lang="en-US" altLang="zh-CN" i="1" dirty="0">
                <a:latin typeface="Times New Roman" panose="02020603050405020304" pitchFamily="18" charset="0"/>
              </a:rPr>
              <a:t>X</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i="1" dirty="0">
              <a:latin typeface="Times New Roman" panose="02020603050405020304" pitchFamily="18" charset="0"/>
            </a:endParaRPr>
          </a:p>
          <a:p>
            <a:pPr marL="0" indent="0" eaLnBrk="1" hangingPunct="1">
              <a:buFontTx/>
              <a:buNone/>
            </a:pPr>
            <a:r>
              <a:rPr lang="en-US" altLang="zh-CN" i="1" dirty="0">
                <a:latin typeface="Times New Roman" panose="02020603050405020304" pitchFamily="18" charset="0"/>
              </a:rPr>
              <a:t>X</a:t>
            </a:r>
            <a:r>
              <a:rPr lang="en-US" altLang="zh-CN" i="1" baseline="-25000" dirty="0">
                <a:latin typeface="Times New Roman" panose="02020603050405020304" pitchFamily="18" charset="0"/>
              </a:rPr>
              <a:t>l</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err="1">
                <a:latin typeface="Times New Roman" panose="02020603050405020304" pitchFamily="18" charset="0"/>
              </a:rPr>
              <a:t>a</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0" indent="0" eaLnBrk="1" hangingPunct="1">
              <a:buFontTx/>
              <a:buNone/>
            </a:pPr>
            <a:r>
              <a:rPr lang="zh-CN" altLang="en-US" dirty="0">
                <a:latin typeface="Times New Roman" panose="02020603050405020304" pitchFamily="18" charset="0"/>
              </a:rPr>
              <a:t>编码为</a:t>
            </a:r>
            <a:endParaRPr lang="zh-CN" altLang="en-US" dirty="0">
              <a:latin typeface="Times New Roman" panose="02020603050405020304" pitchFamily="18" charset="0"/>
            </a:endParaRPr>
          </a:p>
          <a:p>
            <a:pPr marL="0" indent="0" eaLnBrk="1" hangingPunct="1">
              <a:buFontTx/>
              <a:buNone/>
            </a:pPr>
            <a:r>
              <a:rPr lang="en-US" altLang="zh-CN" i="1" dirty="0">
                <a:latin typeface="Times New Roman" panose="02020603050405020304" pitchFamily="18" charset="0"/>
              </a:rPr>
              <a:t>Y</a:t>
            </a:r>
            <a:r>
              <a:rPr lang="zh-CN" altLang="en-US"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Y</a:t>
            </a:r>
            <a:r>
              <a:rPr lang="en-US" altLang="zh-CN" baseline="-25000" dirty="0">
                <a:latin typeface="Times New Roman" panose="02020603050405020304" pitchFamily="18" charset="0"/>
              </a:rPr>
              <a:t>1</a:t>
            </a:r>
            <a:r>
              <a:rPr lang="en-US" altLang="zh-CN" i="1" dirty="0">
                <a:latin typeface="Times New Roman" panose="02020603050405020304" pitchFamily="18" charset="0"/>
              </a:rPr>
              <a:t>Y</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Y</a:t>
            </a:r>
            <a:r>
              <a:rPr lang="en-US" altLang="zh-CN" i="1" baseline="-25000" dirty="0" err="1">
                <a:latin typeface="Times New Roman" panose="02020603050405020304" pitchFamily="18" charset="0"/>
              </a:rPr>
              <a:t>k</a:t>
            </a:r>
            <a:r>
              <a:rPr lang="en-US" altLang="zh-CN" dirty="0">
                <a:latin typeface="Times New Roman" panose="02020603050405020304" pitchFamily="18" charset="0"/>
              </a:rPr>
              <a:t>… </a:t>
            </a:r>
            <a:r>
              <a:rPr lang="en-US" altLang="zh-CN" i="1" dirty="0">
                <a:latin typeface="Times New Roman" panose="02020603050405020304" pitchFamily="18" charset="0"/>
              </a:rPr>
              <a:t>Y</a:t>
            </a:r>
            <a:r>
              <a:rPr lang="en-US" altLang="zh-CN" i="1" baseline="-25000" dirty="0">
                <a:latin typeface="Times New Roman" panose="02020603050405020304" pitchFamily="18" charset="0"/>
              </a:rPr>
              <a:t>K</a:t>
            </a:r>
            <a:r>
              <a:rPr lang="en-US" altLang="zh-CN" i="1" baseline="-50000"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i="1" dirty="0">
              <a:latin typeface="Times New Roman" panose="02020603050405020304" pitchFamily="18" charset="0"/>
            </a:endParaRPr>
          </a:p>
          <a:p>
            <a:pPr marL="0" indent="0" eaLnBrk="1" hangingPunct="1">
              <a:buFontTx/>
              <a:buNone/>
            </a:pPr>
            <a:r>
              <a:rPr lang="en-US" altLang="zh-CN" i="1" dirty="0" err="1">
                <a:latin typeface="Times New Roman" panose="02020603050405020304" pitchFamily="18" charset="0"/>
              </a:rPr>
              <a:t>Y</a:t>
            </a:r>
            <a:r>
              <a:rPr lang="en-US" altLang="zh-CN" i="1" baseline="-25000" dirty="0" err="1">
                <a:latin typeface="Times New Roman" panose="02020603050405020304" pitchFamily="18" charset="0"/>
              </a:rPr>
              <a:t>k</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err="1">
                <a:latin typeface="Times New Roman" panose="02020603050405020304" pitchFamily="18" charset="0"/>
              </a:rPr>
              <a:t>b</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err="1">
                <a:latin typeface="Times New Roman" panose="02020603050405020304" pitchFamily="18" charset="0"/>
              </a:rPr>
              <a:t>b</a:t>
            </a:r>
            <a:r>
              <a:rPr lang="en-US" altLang="zh-CN" baseline="-25000" dirty="0" err="1">
                <a:latin typeface="Times New Roman" panose="02020603050405020304" pitchFamily="18" charset="0"/>
              </a:rPr>
              <a:t>m</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0" indent="0" eaLnBrk="1" hangingPunct="1">
              <a:spcBef>
                <a:spcPts val="3000"/>
              </a:spcBef>
              <a:buFontTx/>
              <a:buNone/>
            </a:pPr>
            <a:r>
              <a:rPr lang="zh-CN" altLang="en-US" dirty="0"/>
              <a:t>编码的目标是</a:t>
            </a:r>
            <a:r>
              <a:rPr lang="zh-CN" altLang="en-US" dirty="0">
                <a:solidFill>
                  <a:srgbClr val="FF0000"/>
                </a:solidFill>
              </a:rPr>
              <a:t>无失真</a:t>
            </a:r>
            <a:r>
              <a:rPr lang="zh-CN" altLang="en-US" dirty="0"/>
              <a:t>地从</a:t>
            </a:r>
            <a:r>
              <a:rPr lang="en-US" altLang="zh-CN" i="1" dirty="0">
                <a:latin typeface="Times New Roman" panose="02020603050405020304" pitchFamily="18" charset="0"/>
                <a:cs typeface="Times New Roman" panose="02020603050405020304" pitchFamily="18" charset="0"/>
              </a:rPr>
              <a:t>Y </a:t>
            </a:r>
            <a:r>
              <a:rPr lang="zh-CN" altLang="en-US" dirty="0">
                <a:latin typeface="Times New Roman" panose="02020603050405020304" pitchFamily="18" charset="0"/>
                <a:cs typeface="Times New Roman" panose="02020603050405020304" pitchFamily="18" charset="0"/>
              </a:rPr>
              <a:t>恢复</a:t>
            </a:r>
            <a:r>
              <a:rPr lang="en-US" altLang="zh-CN" i="1" dirty="0">
                <a:latin typeface="Times New Roman" panose="02020603050405020304" pitchFamily="18" charset="0"/>
                <a:cs typeface="Times New Roman" panose="02020603050405020304" pitchFamily="18" charset="0"/>
              </a:rPr>
              <a:t>X</a:t>
            </a:r>
            <a:r>
              <a:rPr lang="zh-CN" altLang="en-US" dirty="0"/>
              <a:t>，同时希望传送</a:t>
            </a:r>
            <a:r>
              <a:rPr lang="en-US" altLang="zh-CN" i="1" dirty="0">
                <a:latin typeface="Times New Roman" panose="02020603050405020304" pitchFamily="18" charset="0"/>
                <a:cs typeface="Times New Roman" panose="02020603050405020304" pitchFamily="18" charset="0"/>
              </a:rPr>
              <a:t>Y</a:t>
            </a:r>
            <a:r>
              <a:rPr lang="en-US" altLang="zh-CN" i="1" dirty="0">
                <a:latin typeface="Times New Roman" panose="02020603050405020304" pitchFamily="18" charset="0"/>
              </a:rPr>
              <a:t> </a:t>
            </a:r>
            <a:r>
              <a:rPr lang="zh-CN" altLang="en-US" dirty="0"/>
              <a:t>时所需要的</a:t>
            </a:r>
            <a:r>
              <a:rPr lang="zh-CN" altLang="en-US" dirty="0">
                <a:solidFill>
                  <a:srgbClr val="FF0000"/>
                </a:solidFill>
              </a:rPr>
              <a:t>信息率最小</a:t>
            </a:r>
            <a:r>
              <a:rPr lang="zh-CN" altLang="en-US" dirty="0"/>
              <a:t> </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1B6E6E38-4D71-4B59-BD12-7296D06F637B}"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33795" name="Rectangle 3"/>
          <p:cNvSpPr>
            <a:spLocks noGrp="1" noChangeArrowheads="1"/>
          </p:cNvSpPr>
          <p:nvPr>
            <p:ph idx="4294967295"/>
          </p:nvPr>
        </p:nvSpPr>
        <p:spPr>
          <a:xfrm>
            <a:off x="504031" y="1671638"/>
            <a:ext cx="8135938" cy="5186362"/>
          </a:xfrm>
        </p:spPr>
        <p:txBody>
          <a:bodyPr/>
          <a:lstStyle/>
          <a:p>
            <a:pPr marL="0" indent="0" algn="just" eaLnBrk="1" hangingPunct="1">
              <a:spcBef>
                <a:spcPts val="0"/>
              </a:spcBef>
              <a:buFontTx/>
              <a:buNone/>
            </a:pPr>
            <a:r>
              <a:rPr lang="zh-CN" altLang="en-US" sz="2800" dirty="0">
                <a:latin typeface="Times New Roman" panose="02020603050405020304" pitchFamily="18" charset="0"/>
              </a:rPr>
              <a:t>由</a:t>
            </a:r>
            <a:r>
              <a:rPr lang="en-US" altLang="zh-CN" sz="2800" i="1" dirty="0">
                <a:latin typeface="Times New Roman" panose="02020603050405020304" pitchFamily="18" charset="0"/>
              </a:rPr>
              <a:t>L</a:t>
            </a:r>
            <a:r>
              <a:rPr lang="zh-CN" altLang="en-US" sz="2800" dirty="0">
                <a:latin typeface="Times New Roman" panose="02020603050405020304" pitchFamily="18" charset="0"/>
              </a:rPr>
              <a:t>个符号组成的、每个符号的熵为</a:t>
            </a:r>
            <a:r>
              <a:rPr lang="en-US" altLang="zh-CN" sz="2800" i="1" dirty="0">
                <a:latin typeface="Times New Roman" panose="02020603050405020304" pitchFamily="18" charset="0"/>
              </a:rPr>
              <a:t>H</a:t>
            </a:r>
            <a:r>
              <a:rPr lang="en-US" altLang="zh-CN" sz="2800" i="1" baseline="-25000"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a:t>
            </a:r>
            <a:r>
              <a:rPr lang="zh-CN" altLang="en-US" sz="2800" dirty="0">
                <a:latin typeface="Times New Roman" panose="02020603050405020304" pitchFamily="18" charset="0"/>
              </a:rPr>
              <a:t>的无记忆平稳信源符号序列</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1</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i="1" baseline="-25000" dirty="0">
                <a:latin typeface="Times New Roman" panose="02020603050405020304" pitchFamily="18" charset="0"/>
              </a:rPr>
              <a:t>l</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L</a:t>
            </a:r>
            <a:r>
              <a:rPr lang="zh-CN" altLang="en-US" sz="2800" dirty="0">
                <a:latin typeface="Times New Roman" panose="02020603050405020304" pitchFamily="18" charset="0"/>
              </a:rPr>
              <a:t>，可用</a:t>
            </a:r>
            <a:r>
              <a:rPr lang="en-US" altLang="zh-CN" sz="2800" i="1" dirty="0">
                <a:latin typeface="Times New Roman" panose="02020603050405020304" pitchFamily="18" charset="0"/>
              </a:rPr>
              <a:t>K</a:t>
            </a:r>
            <a:r>
              <a:rPr lang="en-US" altLang="zh-CN" sz="2800" i="1" baseline="-25000" dirty="0">
                <a:latin typeface="Times New Roman" panose="02020603050405020304" pitchFamily="18" charset="0"/>
              </a:rPr>
              <a:t>L</a:t>
            </a:r>
            <a:r>
              <a:rPr lang="zh-CN" altLang="en-US" sz="2800" dirty="0">
                <a:latin typeface="Times New Roman" panose="02020603050405020304" pitchFamily="18" charset="0"/>
              </a:rPr>
              <a:t>个符号</a:t>
            </a:r>
            <a:r>
              <a:rPr lang="en-US" altLang="zh-CN" sz="2800" i="1" dirty="0">
                <a:latin typeface="Times New Roman" panose="02020603050405020304" pitchFamily="18" charset="0"/>
              </a:rPr>
              <a:t>Y</a:t>
            </a:r>
            <a:r>
              <a:rPr lang="en-US" altLang="zh-CN" sz="2800" baseline="-25000" dirty="0">
                <a:latin typeface="Times New Roman" panose="02020603050405020304" pitchFamily="18" charset="0"/>
              </a:rPr>
              <a:t>1</a:t>
            </a:r>
            <a:r>
              <a:rPr lang="zh-CN" altLang="en-US" sz="2800" dirty="0">
                <a:latin typeface="Times New Roman" panose="02020603050405020304" pitchFamily="18" charset="0"/>
              </a:rPr>
              <a:t>，</a:t>
            </a:r>
            <a:r>
              <a:rPr lang="en-US" altLang="zh-CN" sz="2800" i="1" dirty="0">
                <a:latin typeface="Times New Roman" panose="02020603050405020304" pitchFamily="18" charset="0"/>
              </a:rPr>
              <a:t>Y</a:t>
            </a:r>
            <a:r>
              <a:rPr lang="en-US" altLang="zh-CN" sz="2800" baseline="-250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a:t>
            </a:r>
            <a:r>
              <a:rPr lang="en-US" altLang="zh-CN" sz="2800" i="1" dirty="0" err="1">
                <a:latin typeface="Times New Roman" panose="02020603050405020304" pitchFamily="18" charset="0"/>
              </a:rPr>
              <a:t>Y</a:t>
            </a:r>
            <a:r>
              <a:rPr lang="en-US" altLang="zh-CN" sz="2800" i="1" baseline="-25000" dirty="0" err="1">
                <a:latin typeface="Times New Roman" panose="02020603050405020304" pitchFamily="18" charset="0"/>
              </a:rPr>
              <a:t>k</a:t>
            </a:r>
            <a:r>
              <a:rPr lang="zh-CN" altLang="en-US" sz="2800" dirty="0">
                <a:latin typeface="Times New Roman" panose="02020603050405020304" pitchFamily="18" charset="0"/>
              </a:rPr>
              <a:t>，</a:t>
            </a:r>
            <a:r>
              <a:rPr lang="en-US" altLang="zh-CN" sz="2800" dirty="0">
                <a:latin typeface="Times New Roman" panose="02020603050405020304" pitchFamily="18" charset="0"/>
              </a:rPr>
              <a:t>…</a:t>
            </a:r>
            <a:r>
              <a:rPr lang="zh-CN" altLang="en-US" sz="2800" dirty="0">
                <a:latin typeface="Times New Roman" panose="02020603050405020304" pitchFamily="18" charset="0"/>
              </a:rPr>
              <a:t>，（每个符号有</a:t>
            </a:r>
            <a:r>
              <a:rPr lang="en-US" altLang="zh-CN" sz="2800" dirty="0">
                <a:latin typeface="Times New Roman" panose="02020603050405020304" pitchFamily="18" charset="0"/>
              </a:rPr>
              <a:t>m</a:t>
            </a:r>
            <a:r>
              <a:rPr lang="zh-CN" altLang="en-US" sz="2800" dirty="0">
                <a:latin typeface="Times New Roman" panose="02020603050405020304" pitchFamily="18" charset="0"/>
              </a:rPr>
              <a:t>种可能值）进行</a:t>
            </a:r>
            <a:r>
              <a:rPr lang="zh-CN" altLang="en-US" sz="2800" dirty="0">
                <a:solidFill>
                  <a:srgbClr val="FF0000"/>
                </a:solidFill>
                <a:latin typeface="Times New Roman" panose="02020603050405020304" pitchFamily="18" charset="0"/>
              </a:rPr>
              <a:t>定长编码</a:t>
            </a:r>
            <a:r>
              <a:rPr lang="zh-CN" altLang="en-US" sz="2800" dirty="0">
                <a:latin typeface="Times New Roman" panose="02020603050405020304" pitchFamily="18" charset="0"/>
              </a:rPr>
              <a:t>。对任意</a:t>
            </a:r>
            <a:r>
              <a:rPr lang="zh-CN" altLang="en-US"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&gt;0</a:t>
            </a:r>
            <a:r>
              <a:rPr lang="zh-CN" altLang="en-US" sz="2800" dirty="0">
                <a:latin typeface="Times New Roman" panose="02020603050405020304" pitchFamily="18" charset="0"/>
              </a:rPr>
              <a:t>，</a:t>
            </a:r>
            <a:r>
              <a:rPr lang="zh-CN" altLang="en-US"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&gt;0</a:t>
            </a:r>
            <a:r>
              <a:rPr lang="zh-CN" altLang="en-US" sz="2800" dirty="0">
                <a:latin typeface="Times New Roman" panose="02020603050405020304" pitchFamily="18" charset="0"/>
              </a:rPr>
              <a:t>，只要											</a:t>
            </a:r>
            <a:endParaRPr lang="zh-CN" altLang="en-US" sz="2800" dirty="0">
              <a:latin typeface="Times New Roman" panose="02020603050405020304" pitchFamily="18" charset="0"/>
            </a:endParaRPr>
          </a:p>
          <a:p>
            <a:pPr marL="0" indent="0" algn="just" eaLnBrk="1" hangingPunct="1">
              <a:spcBef>
                <a:spcPts val="0"/>
              </a:spcBef>
              <a:buFontTx/>
              <a:buNone/>
            </a:pPr>
            <a:endParaRPr lang="en-US" altLang="zh-CN" sz="2800" dirty="0">
              <a:latin typeface="Times New Roman" panose="02020603050405020304" pitchFamily="18" charset="0"/>
            </a:endParaRPr>
          </a:p>
          <a:p>
            <a:pPr marL="0" indent="0" algn="just" eaLnBrk="1" hangingPunct="1">
              <a:spcBef>
                <a:spcPts val="1200"/>
              </a:spcBef>
              <a:buFontTx/>
              <a:buNone/>
            </a:pPr>
            <a:r>
              <a:rPr lang="zh-CN" altLang="en-US" sz="2800" dirty="0">
                <a:latin typeface="Times New Roman" panose="02020603050405020304" pitchFamily="18" charset="0"/>
              </a:rPr>
              <a:t>则当</a:t>
            </a:r>
            <a:r>
              <a:rPr lang="en-US" altLang="zh-CN" sz="2800" i="1" dirty="0">
                <a:latin typeface="Times New Roman" panose="02020603050405020304" pitchFamily="18" charset="0"/>
              </a:rPr>
              <a:t>L</a:t>
            </a:r>
            <a:r>
              <a:rPr lang="zh-CN" altLang="en-US" sz="2800" dirty="0">
                <a:latin typeface="Times New Roman" panose="02020603050405020304" pitchFamily="18" charset="0"/>
              </a:rPr>
              <a:t>足够大时，可使译码差错小于</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marL="0" indent="0" algn="just" eaLnBrk="1" hangingPunct="1">
              <a:spcBef>
                <a:spcPts val="1800"/>
              </a:spcBef>
              <a:buFontTx/>
              <a:buNone/>
            </a:pPr>
            <a:r>
              <a:rPr lang="zh-CN" altLang="en-US" sz="2800" dirty="0">
                <a:latin typeface="Times New Roman" panose="02020603050405020304" pitchFamily="18" charset="0"/>
              </a:rPr>
              <a:t>反之，当                                         时，则译码差错一</a:t>
            </a:r>
            <a:endParaRPr lang="zh-CN" altLang="en-US" sz="2800" dirty="0">
              <a:latin typeface="Times New Roman" panose="02020603050405020304" pitchFamily="18" charset="0"/>
            </a:endParaRPr>
          </a:p>
          <a:p>
            <a:pPr marL="0" indent="0" algn="just" eaLnBrk="1" hangingPunct="1">
              <a:spcBef>
                <a:spcPts val="1800"/>
              </a:spcBef>
              <a:buFontTx/>
              <a:buNone/>
            </a:pPr>
            <a:r>
              <a:rPr lang="zh-CN" altLang="en-US" sz="2800" dirty="0">
                <a:latin typeface="Times New Roman" panose="02020603050405020304" pitchFamily="18" charset="0"/>
              </a:rPr>
              <a:t>定是有限值，而</a:t>
            </a:r>
            <a:r>
              <a:rPr lang="en-US" altLang="zh-CN" sz="2800" i="1" dirty="0">
                <a:latin typeface="Times New Roman" panose="02020603050405020304" pitchFamily="18" charset="0"/>
              </a:rPr>
              <a:t>L</a:t>
            </a:r>
            <a:r>
              <a:rPr lang="zh-CN" altLang="en-US" sz="2800" dirty="0">
                <a:latin typeface="Times New Roman" panose="02020603050405020304" pitchFamily="18" charset="0"/>
              </a:rPr>
              <a:t>足够大时，译码几乎必定出错</a:t>
            </a:r>
            <a:r>
              <a:rPr lang="zh-CN" altLang="en-US" sz="2800" dirty="0"/>
              <a:t> </a:t>
            </a:r>
            <a:endParaRPr lang="zh-CN" altLang="en-US" sz="2800" dirty="0"/>
          </a:p>
        </p:txBody>
      </p:sp>
      <p:graphicFrame>
        <p:nvGraphicFramePr>
          <p:cNvPr id="33797" name="Object 4"/>
          <p:cNvGraphicFramePr>
            <a:graphicFrameLocks noChangeAspect="1"/>
          </p:cNvGraphicFramePr>
          <p:nvPr/>
        </p:nvGraphicFramePr>
        <p:xfrm>
          <a:off x="2411413" y="3420224"/>
          <a:ext cx="3413760" cy="944880"/>
        </p:xfrm>
        <a:graphic>
          <a:graphicData uri="http://schemas.openxmlformats.org/presentationml/2006/ole">
            <mc:AlternateContent xmlns:mc="http://schemas.openxmlformats.org/markup-compatibility/2006">
              <mc:Choice xmlns:v="urn:schemas-microsoft-com:vml" Requires="v">
                <p:oleObj spid="_x0000_s2" name="" r:id="rId1" imgW="1422400" imgH="393700" progId="Equation.DSMT4">
                  <p:embed/>
                </p:oleObj>
              </mc:Choice>
              <mc:Fallback>
                <p:oleObj name="" r:id="rId1" imgW="14224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420224"/>
                        <a:ext cx="3413760"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3799" name="Object 6"/>
          <p:cNvGraphicFramePr>
            <a:graphicFrameLocks noChangeAspect="1"/>
          </p:cNvGraphicFramePr>
          <p:nvPr/>
        </p:nvGraphicFramePr>
        <p:xfrm>
          <a:off x="2267744" y="4867116"/>
          <a:ext cx="3296920" cy="866140"/>
        </p:xfrm>
        <a:graphic>
          <a:graphicData uri="http://schemas.openxmlformats.org/presentationml/2006/ole">
            <mc:AlternateContent xmlns:mc="http://schemas.openxmlformats.org/markup-compatibility/2006">
              <mc:Choice xmlns:v="urn:schemas-microsoft-com:vml" Requires="v">
                <p:oleObj spid="_x0000_s3" name="" r:id="rId3" imgW="1498600" imgH="393700" progId="Equation.DSMT4">
                  <p:embed/>
                </p:oleObj>
              </mc:Choice>
              <mc:Fallback>
                <p:oleObj name="" r:id="rId3" imgW="1498600" imgH="393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867116"/>
                        <a:ext cx="3296920" cy="866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txBox="1">
            <a:spLocks noChangeArrowheads="1"/>
          </p:cNvSpPr>
          <p:nvPr/>
        </p:nvSpPr>
        <p:spPr bwMode="auto">
          <a:xfrm>
            <a:off x="684213"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4.2.2  </a:t>
            </a:r>
            <a:r>
              <a:rPr lang="zh-CN" altLang="en-US" sz="3600" kern="0" dirty="0">
                <a:latin typeface="Times New Roman" panose="02020603050405020304" pitchFamily="18" charset="0"/>
                <a:cs typeface="Times New Roman" panose="02020603050405020304" pitchFamily="18" charset="0"/>
              </a:rPr>
              <a:t>无失真定长编码定理</a:t>
            </a:r>
            <a:endParaRPr lang="zh-CN" altLang="en-US" sz="3600" kern="0" dirty="0">
              <a:latin typeface="Times New Roman" panose="02020603050405020304" pitchFamily="18" charset="0"/>
              <a:cs typeface="Times New Roman" panose="02020603050405020304" pitchFamily="18" charset="0"/>
            </a:endParaRPr>
          </a:p>
        </p:txBody>
      </p:sp>
      <p:sp>
        <p:nvSpPr>
          <p:cNvPr id="4" name="矩形 3"/>
          <p:cNvSpPr/>
          <p:nvPr/>
        </p:nvSpPr>
        <p:spPr>
          <a:xfrm>
            <a:off x="529183" y="1125538"/>
            <a:ext cx="1715534" cy="523220"/>
          </a:xfrm>
          <a:prstGeom prst="rect">
            <a:avLst/>
          </a:prstGeom>
        </p:spPr>
        <p:txBody>
          <a:bodyPr wrap="none">
            <a:spAutoFit/>
          </a:bodyPr>
          <a:lstStyle/>
          <a:p>
            <a:r>
              <a:rPr lang="zh-CN" altLang="en-US" dirty="0"/>
              <a:t>定理</a:t>
            </a:r>
            <a:r>
              <a:rPr lang="en-US" altLang="zh-CN" dirty="0"/>
              <a:t>4.2</a:t>
            </a:r>
            <a:r>
              <a:rPr lang="zh-CN" altLang="en-US" dirty="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DC4501CE-DA78-45A6-9555-437637435DB6}"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grpSp>
        <p:nvGrpSpPr>
          <p:cNvPr id="2" name="组合 1"/>
          <p:cNvGrpSpPr/>
          <p:nvPr/>
        </p:nvGrpSpPr>
        <p:grpSpPr>
          <a:xfrm>
            <a:off x="251520" y="1772816"/>
            <a:ext cx="4465638" cy="4460621"/>
            <a:chOff x="1619250" y="1196975"/>
            <a:chExt cx="4465638" cy="4460621"/>
          </a:xfrm>
        </p:grpSpPr>
        <p:sp>
          <p:nvSpPr>
            <p:cNvPr id="37890" name="椭圆 2"/>
            <p:cNvSpPr>
              <a:spLocks noChangeArrowheads="1"/>
            </p:cNvSpPr>
            <p:nvPr/>
          </p:nvSpPr>
          <p:spPr bwMode="auto">
            <a:xfrm>
              <a:off x="1619250" y="1196975"/>
              <a:ext cx="4465638" cy="4460621"/>
            </a:xfrm>
            <a:prstGeom prst="ellipse">
              <a:avLst/>
            </a:prstGeom>
            <a:blipFill dpi="0" rotWithShape="0">
              <a:blip r:embed="rId1"/>
              <a:srcRect/>
              <a:tile tx="0" ty="0" sx="100000" sy="100000" flip="none" algn="tl"/>
            </a:blipFill>
            <a:ln w="31750" algn="ctr">
              <a:solidFill>
                <a:srgbClr val="0070C0"/>
              </a:solidFill>
              <a:round/>
            </a:ln>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7892" name="椭圆 3"/>
            <p:cNvSpPr>
              <a:spLocks noChangeArrowheads="1"/>
            </p:cNvSpPr>
            <p:nvPr/>
          </p:nvSpPr>
          <p:spPr bwMode="auto">
            <a:xfrm>
              <a:off x="3131840" y="1868488"/>
              <a:ext cx="1427162" cy="1079500"/>
            </a:xfrm>
            <a:prstGeom prst="ellipse">
              <a:avLst/>
            </a:prstGeom>
            <a:solidFill>
              <a:srgbClr val="FFC000"/>
            </a:solidFill>
            <a:ln w="9525" algn="ctr">
              <a:solidFill>
                <a:schemeClr val="tx1"/>
              </a:solidFill>
              <a:round/>
            </a:ln>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7893" name="对象 6"/>
            <p:cNvGraphicFramePr>
              <a:graphicFrameLocks noChangeAspect="1"/>
            </p:cNvGraphicFramePr>
            <p:nvPr/>
          </p:nvGraphicFramePr>
          <p:xfrm>
            <a:off x="3641427" y="2179638"/>
            <a:ext cx="609600" cy="685800"/>
          </p:xfrm>
          <a:graphic>
            <a:graphicData uri="http://schemas.openxmlformats.org/presentationml/2006/ole">
              <mc:AlternateContent xmlns:mc="http://schemas.openxmlformats.org/markup-compatibility/2006">
                <mc:Choice xmlns:v="urn:schemas-microsoft-com:vml" Requires="v">
                  <p:oleObj spid="_x0000_s3" name="Equation" r:id="rId2" imgW="203200" imgH="228600" progId="Equation.DSMT4">
                    <p:embed/>
                  </p:oleObj>
                </mc:Choice>
                <mc:Fallback>
                  <p:oleObj name="Equation" r:id="rId2" imgW="203200" imgH="228600" progId="Equation.DSMT4">
                    <p:embed/>
                    <p:pic>
                      <p:nvPicPr>
                        <p:cNvPr id="0"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427" y="2179638"/>
                          <a:ext cx="60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对象 7"/>
            <p:cNvGraphicFramePr>
              <a:graphicFrameLocks noChangeAspect="1"/>
            </p:cNvGraphicFramePr>
            <p:nvPr/>
          </p:nvGraphicFramePr>
          <p:xfrm>
            <a:off x="4460279" y="3789040"/>
            <a:ext cx="685800" cy="723900"/>
          </p:xfrm>
          <a:graphic>
            <a:graphicData uri="http://schemas.openxmlformats.org/presentationml/2006/ole">
              <mc:AlternateContent xmlns:mc="http://schemas.openxmlformats.org/markup-compatibility/2006">
                <mc:Choice xmlns:v="urn:schemas-microsoft-com:vml" Requires="v">
                  <p:oleObj spid="_x0000_s4" name="Equation" r:id="rId4" imgW="228600" imgH="241300" progId="Equation.DSMT4">
                    <p:embed/>
                  </p:oleObj>
                </mc:Choice>
                <mc:Fallback>
                  <p:oleObj name="Equation" r:id="rId4" imgW="228600" imgH="241300" progId="Equation.DSMT4">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279" y="3789040"/>
                          <a:ext cx="685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 name="Rectangle 2"/>
          <p:cNvSpPr txBox="1">
            <a:spLocks noChangeArrowheads="1"/>
          </p:cNvSpPr>
          <p:nvPr/>
        </p:nvSpPr>
        <p:spPr bwMode="auto">
          <a:xfrm>
            <a:off x="684213"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4.2.2  </a:t>
            </a:r>
            <a:r>
              <a:rPr lang="zh-CN" altLang="en-US" sz="3600" kern="0" dirty="0">
                <a:latin typeface="Times New Roman" panose="02020603050405020304" pitchFamily="18" charset="0"/>
                <a:cs typeface="Times New Roman" panose="02020603050405020304" pitchFamily="18" charset="0"/>
              </a:rPr>
              <a:t>无失真定长编码定理</a:t>
            </a:r>
            <a:endParaRPr lang="zh-CN" altLang="en-US" sz="3600" kern="0" dirty="0">
              <a:latin typeface="Times New Roman" panose="02020603050405020304" pitchFamily="18" charset="0"/>
              <a:cs typeface="Times New Roman" panose="02020603050405020304" pitchFamily="18" charset="0"/>
            </a:endParaRPr>
          </a:p>
        </p:txBody>
      </p:sp>
      <p:graphicFrame>
        <p:nvGraphicFramePr>
          <p:cNvPr id="9" name="Object 4"/>
          <p:cNvGraphicFramePr>
            <a:graphicFrameLocks noChangeAspect="1"/>
          </p:cNvGraphicFramePr>
          <p:nvPr/>
        </p:nvGraphicFramePr>
        <p:xfrm>
          <a:off x="5099199" y="1094028"/>
          <a:ext cx="1949025" cy="1090133"/>
        </p:xfrm>
        <a:graphic>
          <a:graphicData uri="http://schemas.openxmlformats.org/presentationml/2006/ole">
            <mc:AlternateContent xmlns:mc="http://schemas.openxmlformats.org/markup-compatibility/2006">
              <mc:Choice xmlns:v="urn:schemas-microsoft-com:vml" Requires="v">
                <p:oleObj spid="_x0000_s5" name="" r:id="rId6" imgW="749935" imgH="419100" progId="Equation.DSMT4">
                  <p:embed/>
                </p:oleObj>
              </mc:Choice>
              <mc:Fallback>
                <p:oleObj name="" r:id="rId6" imgW="749935" imgH="4191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9199" y="1094028"/>
                        <a:ext cx="1949025" cy="109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6"/>
          <p:cNvGraphicFramePr>
            <a:graphicFrameLocks noChangeAspect="1"/>
          </p:cNvGraphicFramePr>
          <p:nvPr/>
        </p:nvGraphicFramePr>
        <p:xfrm>
          <a:off x="5143078" y="2413143"/>
          <a:ext cx="3930650" cy="515938"/>
        </p:xfrm>
        <a:graphic>
          <a:graphicData uri="http://schemas.openxmlformats.org/presentationml/2006/ole">
            <mc:AlternateContent xmlns:mc="http://schemas.openxmlformats.org/markup-compatibility/2006">
              <mc:Choice xmlns:v="urn:schemas-microsoft-com:vml" Requires="v">
                <p:oleObj spid="_x0000_s6" name="" r:id="rId8" imgW="1816100" imgH="241300" progId="Equation.DSMT4">
                  <p:embed/>
                </p:oleObj>
              </mc:Choice>
              <mc:Fallback>
                <p:oleObj name="" r:id="rId8" imgW="1816100" imgH="2413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3078" y="2413143"/>
                        <a:ext cx="39306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5069109" y="2969935"/>
            <a:ext cx="2009204" cy="523220"/>
          </a:xfrm>
          <a:prstGeom prst="rect">
            <a:avLst/>
          </a:prstGeom>
        </p:spPr>
        <p:txBody>
          <a:bodyPr wrap="none">
            <a:spAutoFit/>
          </a:bodyPr>
          <a:lstStyle/>
          <a:p>
            <a:pPr marL="0" indent="20955" algn="just" eaLnBrk="1" hangingPunct="1">
              <a:buFontTx/>
              <a:buNone/>
            </a:pPr>
            <a:r>
              <a:rPr lang="zh-CN" altLang="en-US" dirty="0"/>
              <a:t>为信息方差</a:t>
            </a:r>
            <a:endParaRPr lang="zh-CN" altLang="en-US" dirty="0"/>
          </a:p>
        </p:txBody>
      </p:sp>
      <p:graphicFrame>
        <p:nvGraphicFramePr>
          <p:cNvPr id="12" name="Object 10"/>
          <p:cNvGraphicFramePr>
            <a:graphicFrameLocks noChangeAspect="1"/>
          </p:cNvGraphicFramePr>
          <p:nvPr/>
        </p:nvGraphicFramePr>
        <p:xfrm>
          <a:off x="5143078" y="3864818"/>
          <a:ext cx="1677127" cy="1006277"/>
        </p:xfrm>
        <a:graphic>
          <a:graphicData uri="http://schemas.openxmlformats.org/presentationml/2006/ole">
            <mc:AlternateContent xmlns:mc="http://schemas.openxmlformats.org/markup-compatibility/2006">
              <mc:Choice xmlns:v="urn:schemas-microsoft-com:vml" Requires="v">
                <p:oleObj spid="_x0000_s11" name="" r:id="rId10" imgW="698500" imgH="419100" progId="Equation.DSMT4">
                  <p:embed/>
                </p:oleObj>
              </mc:Choice>
              <mc:Fallback>
                <p:oleObj name="" r:id="rId10" imgW="698500" imgH="4191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3078" y="3864818"/>
                        <a:ext cx="1677127" cy="100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5"/>
          <p:cNvGraphicFramePr>
            <a:graphicFrameLocks noChangeAspect="1"/>
          </p:cNvGraphicFramePr>
          <p:nvPr/>
        </p:nvGraphicFramePr>
        <p:xfrm>
          <a:off x="5262512" y="5064702"/>
          <a:ext cx="1706880" cy="1005840"/>
        </p:xfrm>
        <a:graphic>
          <a:graphicData uri="http://schemas.openxmlformats.org/presentationml/2006/ole">
            <mc:AlternateContent xmlns:mc="http://schemas.openxmlformats.org/markup-compatibility/2006">
              <mc:Choice xmlns:v="urn:schemas-microsoft-com:vml" Requires="v">
                <p:oleObj spid="_x0000_s14" name="Equation" r:id="rId12" imgW="711200" imgH="419100" progId="Equation.DSMT4">
                  <p:embed/>
                </p:oleObj>
              </mc:Choice>
              <mc:Fallback>
                <p:oleObj name="Equation" r:id="rId12" imgW="711200" imgH="419100"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62512" y="5064702"/>
                        <a:ext cx="1706880" cy="100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7C3F5CBA-78F7-47ED-AB27-D372824085F4}"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11267" name="Rectangle 2"/>
          <p:cNvSpPr>
            <a:spLocks noGrp="1" noChangeArrowheads="1"/>
          </p:cNvSpPr>
          <p:nvPr>
            <p:ph type="title" idx="4294967295"/>
          </p:nvPr>
        </p:nvSpPr>
        <p:spPr>
          <a:xfrm>
            <a:off x="542925" y="352335"/>
            <a:ext cx="5253211" cy="700401"/>
          </a:xfrm>
        </p:spPr>
        <p:txBody>
          <a:bodyPr/>
          <a:lstStyle/>
          <a:p>
            <a:pPr eaLnBrk="1" hangingPunct="1"/>
            <a:r>
              <a:rPr lang="en-US" altLang="zh-CN" sz="3600" dirty="0">
                <a:latin typeface="Times New Roman" panose="02020603050405020304" pitchFamily="18" charset="0"/>
                <a:cs typeface="Times New Roman" panose="02020603050405020304" pitchFamily="18" charset="0"/>
              </a:rPr>
              <a:t>4.1  </a:t>
            </a:r>
            <a:r>
              <a:rPr lang="zh-CN" altLang="en-US" sz="3600" dirty="0">
                <a:latin typeface="Times New Roman" panose="02020603050405020304" pitchFamily="18" charset="0"/>
                <a:cs typeface="Times New Roman" panose="02020603050405020304" pitchFamily="18" charset="0"/>
              </a:rPr>
              <a:t>信源编码的基本概念</a:t>
            </a:r>
            <a:br>
              <a:rPr lang="zh-CN" altLang="en-US"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1476375" y="3429000"/>
            <a:ext cx="5767605" cy="2880320"/>
            <a:chOff x="1476375" y="3284984"/>
            <a:chExt cx="5767605" cy="2880320"/>
          </a:xfrm>
        </p:grpSpPr>
        <p:sp>
          <p:nvSpPr>
            <p:cNvPr id="11269" name="Rectangle 23"/>
            <p:cNvSpPr>
              <a:spLocks noChangeArrowheads="1"/>
            </p:cNvSpPr>
            <p:nvPr/>
          </p:nvSpPr>
          <p:spPr bwMode="auto">
            <a:xfrm>
              <a:off x="1476375" y="3284984"/>
              <a:ext cx="1181501" cy="70000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信源</a:t>
              </a:r>
              <a:endParaRPr lang="zh-CN" altLang="en-US" sz="2400"/>
            </a:p>
          </p:txBody>
        </p:sp>
        <p:sp>
          <p:nvSpPr>
            <p:cNvPr id="11270" name="Rectangle 25"/>
            <p:cNvSpPr>
              <a:spLocks noChangeArrowheads="1"/>
            </p:cNvSpPr>
            <p:nvPr/>
          </p:nvSpPr>
          <p:spPr bwMode="auto">
            <a:xfrm>
              <a:off x="3747259" y="3284984"/>
              <a:ext cx="1363732" cy="70000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编码器</a:t>
              </a:r>
              <a:endParaRPr lang="zh-CN" altLang="en-US" sz="2400"/>
            </a:p>
          </p:txBody>
        </p:sp>
        <p:sp>
          <p:nvSpPr>
            <p:cNvPr id="11272" name="Line 28"/>
            <p:cNvSpPr>
              <a:spLocks noChangeShapeType="1"/>
            </p:cNvSpPr>
            <p:nvPr/>
          </p:nvSpPr>
          <p:spPr bwMode="auto">
            <a:xfrm>
              <a:off x="2657876" y="3634021"/>
              <a:ext cx="1089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Line 29"/>
            <p:cNvSpPr>
              <a:spLocks noChangeShapeType="1"/>
            </p:cNvSpPr>
            <p:nvPr/>
          </p:nvSpPr>
          <p:spPr bwMode="auto">
            <a:xfrm>
              <a:off x="5110991" y="3634021"/>
              <a:ext cx="1089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4" name="Rectangle 30"/>
            <p:cNvSpPr>
              <a:spLocks noChangeArrowheads="1"/>
            </p:cNvSpPr>
            <p:nvPr/>
          </p:nvSpPr>
          <p:spPr bwMode="auto">
            <a:xfrm>
              <a:off x="3839376" y="4858542"/>
              <a:ext cx="1179498" cy="6132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r>
                <a:rPr lang="zh-CN" altLang="en-US" sz="2400"/>
                <a:t>码表</a:t>
              </a:r>
              <a:endParaRPr lang="zh-CN" altLang="en-US" sz="2400"/>
            </a:p>
          </p:txBody>
        </p:sp>
        <p:sp>
          <p:nvSpPr>
            <p:cNvPr id="11275" name="Line 31"/>
            <p:cNvSpPr>
              <a:spLocks noChangeShapeType="1"/>
            </p:cNvSpPr>
            <p:nvPr/>
          </p:nvSpPr>
          <p:spPr bwMode="auto">
            <a:xfrm flipV="1">
              <a:off x="4474182" y="3984986"/>
              <a:ext cx="0" cy="87355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6" name="Text Box 32"/>
            <p:cNvSpPr txBox="1">
              <a:spLocks noChangeArrowheads="1"/>
            </p:cNvSpPr>
            <p:nvPr/>
          </p:nvSpPr>
          <p:spPr bwMode="auto">
            <a:xfrm>
              <a:off x="2339752" y="5704421"/>
              <a:ext cx="4904228" cy="46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t>图</a:t>
              </a:r>
              <a:r>
                <a:rPr lang="en-US" altLang="zh-CN" sz="2400" dirty="0"/>
                <a:t>4-1    </a:t>
              </a:r>
              <a:r>
                <a:rPr lang="zh-CN" altLang="en-US" sz="2400" dirty="0"/>
                <a:t>信源编码器示意图</a:t>
              </a:r>
              <a:endParaRPr lang="zh-CN" altLang="en-US" sz="2400" dirty="0"/>
            </a:p>
          </p:txBody>
        </p:sp>
      </p:grpSp>
      <p:sp>
        <p:nvSpPr>
          <p:cNvPr id="13" name="Rectangle 2"/>
          <p:cNvSpPr txBox="1">
            <a:spLocks noChangeArrowheads="1"/>
          </p:cNvSpPr>
          <p:nvPr/>
        </p:nvSpPr>
        <p:spPr bwMode="auto">
          <a:xfrm>
            <a:off x="575962" y="1082154"/>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4.1.1  </a:t>
            </a:r>
            <a:r>
              <a:rPr lang="zh-CN" altLang="en-US" sz="3600" kern="0" dirty="0">
                <a:latin typeface="Times New Roman" panose="02020603050405020304" pitchFamily="18" charset="0"/>
                <a:cs typeface="Times New Roman" panose="02020603050405020304" pitchFamily="18" charset="0"/>
              </a:rPr>
              <a:t>编码的定义</a:t>
            </a:r>
            <a:br>
              <a:rPr lang="zh-CN" altLang="en-US" sz="3600" kern="0" dirty="0">
                <a:latin typeface="Times New Roman" panose="02020603050405020304" pitchFamily="18" charset="0"/>
                <a:cs typeface="Times New Roman" panose="02020603050405020304" pitchFamily="18" charset="0"/>
              </a:rPr>
            </a:br>
            <a:endParaRPr lang="zh-CN" altLang="en-US" sz="3600" kern="0" dirty="0">
              <a:latin typeface="Times New Roman" panose="02020603050405020304" pitchFamily="18" charset="0"/>
              <a:cs typeface="Times New Roman" panose="02020603050405020304" pitchFamily="18" charset="0"/>
            </a:endParaRPr>
          </a:p>
        </p:txBody>
      </p:sp>
      <p:sp>
        <p:nvSpPr>
          <p:cNvPr id="14" name="Text Box 6"/>
          <p:cNvSpPr txBox="1">
            <a:spLocks noChangeArrowheads="1"/>
          </p:cNvSpPr>
          <p:nvPr/>
        </p:nvSpPr>
        <p:spPr bwMode="auto">
          <a:xfrm>
            <a:off x="611832" y="1916832"/>
            <a:ext cx="784860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lang="zh-CN" altLang="en-US" dirty="0"/>
              <a:t>编码器将信源符号集中的符号</a:t>
            </a:r>
            <a:r>
              <a:rPr lang="en-US" altLang="zh-CN" dirty="0"/>
              <a:t>(</a:t>
            </a:r>
            <a:r>
              <a:rPr lang="zh-CN" altLang="en-US" dirty="0"/>
              <a:t>或符号序列</a:t>
            </a:r>
            <a:r>
              <a:rPr lang="en-US" altLang="zh-CN" dirty="0"/>
              <a:t>)</a:t>
            </a:r>
            <a:r>
              <a:rPr lang="zh-CN" altLang="en-US" dirty="0"/>
              <a:t>变换成由码符号组成的一一对应的码元序列。</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A1E7FEAA-3CB5-4572-9838-3EEA2D74C409}"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34819" name="Rectangle 3"/>
          <p:cNvSpPr>
            <a:spLocks noGrp="1" noChangeArrowheads="1"/>
          </p:cNvSpPr>
          <p:nvPr>
            <p:ph idx="4294967295"/>
          </p:nvPr>
        </p:nvSpPr>
        <p:spPr>
          <a:xfrm>
            <a:off x="539751" y="1157884"/>
            <a:ext cx="3816226" cy="542924"/>
          </a:xfrm>
        </p:spPr>
        <p:txBody>
          <a:bodyPr/>
          <a:lstStyle/>
          <a:p>
            <a:pPr marL="0" indent="0" eaLnBrk="1" hangingPunct="1">
              <a:buFontTx/>
              <a:buNone/>
            </a:pPr>
            <a:r>
              <a:rPr lang="zh-CN" altLang="en-US" dirty="0">
                <a:latin typeface="Times New Roman" panose="02020603050405020304" pitchFamily="18" charset="0"/>
              </a:rPr>
              <a:t>定长编码定理说明：</a:t>
            </a:r>
            <a:endParaRPr lang="zh-CN" altLang="en-US" dirty="0"/>
          </a:p>
        </p:txBody>
      </p:sp>
      <p:sp>
        <p:nvSpPr>
          <p:cNvPr id="34820"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1" name="Rectangle 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4822" name="Object 5"/>
          <p:cNvGraphicFramePr>
            <a:graphicFrameLocks noChangeAspect="1"/>
          </p:cNvGraphicFramePr>
          <p:nvPr/>
        </p:nvGraphicFramePr>
        <p:xfrm>
          <a:off x="1691481" y="1859548"/>
          <a:ext cx="4622800" cy="561340"/>
        </p:xfrm>
        <a:graphic>
          <a:graphicData uri="http://schemas.openxmlformats.org/presentationml/2006/ole">
            <mc:AlternateContent xmlns:mc="http://schemas.openxmlformats.org/markup-compatibility/2006">
              <mc:Choice xmlns:v="urn:schemas-microsoft-com:vml" Requires="v">
                <p:oleObj spid="_x0000_s2" name="" r:id="rId1" imgW="1778000" imgH="215900" progId="Equation.3">
                  <p:embed/>
                </p:oleObj>
              </mc:Choice>
              <mc:Fallback>
                <p:oleObj name="" r:id="rId1" imgW="1778000" imgH="2159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481" y="1859548"/>
                        <a:ext cx="4622800" cy="56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3" name="Text Box 8"/>
          <p:cNvSpPr txBox="1">
            <a:spLocks noChangeArrowheads="1"/>
          </p:cNvSpPr>
          <p:nvPr/>
        </p:nvSpPr>
        <p:spPr bwMode="auto">
          <a:xfrm>
            <a:off x="562075" y="2519788"/>
            <a:ext cx="7777162" cy="170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sz="3000" dirty="0">
                <a:latin typeface="宋体" panose="02010600030101010101" pitchFamily="2" charset="-122"/>
              </a:rPr>
              <a:t>码字所能携带的信息量</a:t>
            </a:r>
            <a:r>
              <a:rPr lang="zh-CN" altLang="en-US" sz="3000" dirty="0">
                <a:solidFill>
                  <a:srgbClr val="FF0000"/>
                </a:solidFill>
                <a:latin typeface="宋体" panose="02010600030101010101" pitchFamily="2" charset="-122"/>
              </a:rPr>
              <a:t>大于</a:t>
            </a:r>
            <a:r>
              <a:rPr lang="zh-CN" altLang="en-US" sz="3000" dirty="0">
                <a:latin typeface="宋体" panose="02010600030101010101" pitchFamily="2" charset="-122"/>
              </a:rPr>
              <a:t>信源序列输出的信息量，则可以使传输几乎无失真，当然条件是</a:t>
            </a:r>
            <a:r>
              <a:rPr lang="en-US" altLang="zh-CN" sz="3000" dirty="0">
                <a:solidFill>
                  <a:srgbClr val="FF0000"/>
                </a:solidFill>
                <a:latin typeface="宋体" panose="02010600030101010101" pitchFamily="2" charset="-122"/>
              </a:rPr>
              <a:t>L</a:t>
            </a:r>
            <a:r>
              <a:rPr lang="zh-CN" altLang="en-US" sz="3000" dirty="0">
                <a:solidFill>
                  <a:srgbClr val="FF0000"/>
                </a:solidFill>
                <a:latin typeface="宋体" panose="02010600030101010101" pitchFamily="2" charset="-122"/>
              </a:rPr>
              <a:t>足够大</a:t>
            </a:r>
            <a:r>
              <a:rPr lang="zh-CN" altLang="en-US" sz="3000" dirty="0">
                <a:latin typeface="宋体" panose="02010600030101010101" pitchFamily="2" charset="-122"/>
              </a:rPr>
              <a:t>。</a:t>
            </a:r>
            <a:r>
              <a:rPr lang="zh-CN" altLang="en-US" sz="3000" dirty="0"/>
              <a:t> </a:t>
            </a:r>
            <a:endParaRPr lang="zh-CN" altLang="en-US" sz="3000" dirty="0"/>
          </a:p>
        </p:txBody>
      </p:sp>
      <p:sp>
        <p:nvSpPr>
          <p:cNvPr id="8" name="Rectangle 2"/>
          <p:cNvSpPr txBox="1">
            <a:spLocks noChangeArrowheads="1"/>
          </p:cNvSpPr>
          <p:nvPr/>
        </p:nvSpPr>
        <p:spPr bwMode="auto">
          <a:xfrm>
            <a:off x="467544"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4.2.2  </a:t>
            </a:r>
            <a:r>
              <a:rPr lang="zh-CN" altLang="en-US" sz="3600" kern="0" dirty="0">
                <a:latin typeface="Times New Roman" panose="02020603050405020304" pitchFamily="18" charset="0"/>
                <a:cs typeface="Times New Roman" panose="02020603050405020304" pitchFamily="18" charset="0"/>
              </a:rPr>
              <a:t>无失真定长编码定理</a:t>
            </a:r>
            <a:endParaRPr lang="zh-CN" altLang="en-US" sz="3600" kern="0" dirty="0">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bwMode="auto">
          <a:xfrm>
            <a:off x="562075" y="4365104"/>
            <a:ext cx="8229600"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lnSpc>
                <a:spcPct val="115000"/>
              </a:lnSpc>
              <a:buFontTx/>
              <a:buNone/>
            </a:pPr>
            <a:r>
              <a:rPr lang="zh-CN" altLang="en-US" kern="0" dirty="0"/>
              <a:t>反之，当                           时，不可能构成</a:t>
            </a:r>
            <a:endParaRPr lang="en-US" altLang="zh-CN" kern="0" dirty="0"/>
          </a:p>
          <a:p>
            <a:pPr marL="0" indent="0" eaLnBrk="1" hangingPunct="1">
              <a:lnSpc>
                <a:spcPct val="115000"/>
              </a:lnSpc>
              <a:buFontTx/>
              <a:buNone/>
            </a:pPr>
            <a:r>
              <a:rPr lang="zh-CN" altLang="en-US" kern="0" dirty="0"/>
              <a:t>无失真的编码。</a:t>
            </a:r>
            <a:endParaRPr lang="zh-CN" altLang="en-US" kern="0" dirty="0"/>
          </a:p>
          <a:p>
            <a:pPr marL="0" indent="0" eaLnBrk="1" hangingPunct="1">
              <a:lnSpc>
                <a:spcPct val="115000"/>
              </a:lnSpc>
              <a:buFontTx/>
              <a:buNone/>
            </a:pPr>
            <a:r>
              <a:rPr lang="zh-CN" altLang="en-US" kern="0" dirty="0"/>
              <a:t>                          时，为临界状态。</a:t>
            </a:r>
            <a:endParaRPr lang="zh-CN" altLang="en-US" kern="0" dirty="0"/>
          </a:p>
        </p:txBody>
      </p:sp>
      <p:graphicFrame>
        <p:nvGraphicFramePr>
          <p:cNvPr id="10" name="Object 4"/>
          <p:cNvGraphicFramePr>
            <a:graphicFrameLocks noChangeAspect="1"/>
          </p:cNvGraphicFramePr>
          <p:nvPr/>
        </p:nvGraphicFramePr>
        <p:xfrm>
          <a:off x="2267744" y="4221088"/>
          <a:ext cx="2653149" cy="865764"/>
        </p:xfrm>
        <a:graphic>
          <a:graphicData uri="http://schemas.openxmlformats.org/presentationml/2006/ole">
            <mc:AlternateContent xmlns:mc="http://schemas.openxmlformats.org/markup-compatibility/2006">
              <mc:Choice xmlns:v="urn:schemas-microsoft-com:vml" Requires="v">
                <p:oleObj spid="_x0000_s3" name="Equation" r:id="rId3" imgW="1205865" imgH="393700" progId="Equation.DSMT4">
                  <p:embed/>
                </p:oleObj>
              </mc:Choice>
              <mc:Fallback>
                <p:oleObj name="Equation" r:id="rId3" imgW="1205865"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4221088"/>
                        <a:ext cx="2653149" cy="86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6"/>
          <p:cNvGraphicFramePr>
            <a:graphicFrameLocks noChangeAspect="1"/>
          </p:cNvGraphicFramePr>
          <p:nvPr/>
        </p:nvGraphicFramePr>
        <p:xfrm>
          <a:off x="683568" y="5515564"/>
          <a:ext cx="2653149" cy="865764"/>
        </p:xfrm>
        <a:graphic>
          <a:graphicData uri="http://schemas.openxmlformats.org/presentationml/2006/ole">
            <mc:AlternateContent xmlns:mc="http://schemas.openxmlformats.org/markup-compatibility/2006">
              <mc:Choice xmlns:v="urn:schemas-microsoft-com:vml" Requires="v">
                <p:oleObj spid="_x0000_s4" name="Equation" r:id="rId5" imgW="1205865" imgH="393700" progId="Equation.DSMT4">
                  <p:embed/>
                </p:oleObj>
              </mc:Choice>
              <mc:Fallback>
                <p:oleObj name="Equation" r:id="rId5" imgW="1205865" imgH="3937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5515564"/>
                        <a:ext cx="2653149" cy="86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3FFDAD-2E71-4E71-9FA9-0078BEF3A7BA}" type="slidenum">
              <a:rPr lang="en-US" altLang="zh-CN" smtClean="0"/>
            </a:fld>
            <a:endParaRPr lang="en-US" altLang="zh-CN"/>
          </a:p>
        </p:txBody>
      </p:sp>
      <p:sp>
        <p:nvSpPr>
          <p:cNvPr id="3" name="Rectangle 2"/>
          <p:cNvSpPr txBox="1">
            <a:spLocks noChangeArrowheads="1"/>
          </p:cNvSpPr>
          <p:nvPr/>
        </p:nvSpPr>
        <p:spPr bwMode="auto">
          <a:xfrm>
            <a:off x="467544"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4.2.2  </a:t>
            </a:r>
            <a:r>
              <a:rPr lang="zh-CN" altLang="en-US" sz="3600" kern="0" dirty="0">
                <a:latin typeface="Times New Roman" panose="02020603050405020304" pitchFamily="18" charset="0"/>
                <a:cs typeface="Times New Roman" panose="02020603050405020304" pitchFamily="18" charset="0"/>
              </a:rPr>
              <a:t>无失真定长编码定理</a:t>
            </a:r>
            <a:endParaRPr lang="zh-CN" altLang="en-US" sz="3600" kern="0"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467543" y="1517651"/>
            <a:ext cx="8217669" cy="3423518"/>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lgn="just">
              <a:lnSpc>
                <a:spcPct val="105000"/>
              </a:lnSpc>
              <a:buFont typeface="Wingdings" panose="05000000000000000000" pitchFamily="2" charset="2"/>
              <a:buNone/>
            </a:pPr>
            <a:r>
              <a:rPr lang="zh-CN" altLang="en-US" sz="2800" kern="0" dirty="0">
                <a:solidFill>
                  <a:srgbClr val="0000CC"/>
                </a:solidFill>
              </a:rPr>
              <a:t>定义</a:t>
            </a:r>
            <a:r>
              <a:rPr lang="en-US" altLang="zh-CN" sz="2800" kern="0" dirty="0">
                <a:solidFill>
                  <a:srgbClr val="0000CC"/>
                </a:solidFill>
              </a:rPr>
              <a:t>4.2</a:t>
            </a:r>
            <a:r>
              <a:rPr lang="zh-CN" altLang="en-US" sz="2800" kern="0" dirty="0"/>
              <a:t>：</a:t>
            </a:r>
            <a:r>
              <a:rPr lang="zh-CN" altLang="en-US" sz="2800" kern="0" dirty="0">
                <a:solidFill>
                  <a:srgbClr val="FF0000"/>
                </a:solidFill>
              </a:rPr>
              <a:t>编码效率</a:t>
            </a:r>
            <a:r>
              <a:rPr lang="zh-CN" altLang="en-US" sz="2800" kern="0" dirty="0"/>
              <a:t>定义为编码前平均每个符号所含的信息与编码后平均每个符号所含的信息之比，</a:t>
            </a:r>
            <a:endParaRPr lang="zh-CN" altLang="en-US" sz="2800" kern="0" dirty="0"/>
          </a:p>
          <a:p>
            <a:pPr marL="0" indent="0" algn="just">
              <a:lnSpc>
                <a:spcPct val="105000"/>
              </a:lnSpc>
              <a:buFont typeface="Wingdings" panose="05000000000000000000" pitchFamily="2" charset="2"/>
              <a:buNone/>
            </a:pPr>
            <a:r>
              <a:rPr lang="zh-CN" altLang="en-US" sz="2800" kern="0" dirty="0"/>
              <a:t>即</a:t>
            </a:r>
            <a:endParaRPr lang="zh-CN" altLang="en-US" sz="2800" kern="0" dirty="0"/>
          </a:p>
          <a:p>
            <a:pPr marL="0" indent="0" algn="just">
              <a:lnSpc>
                <a:spcPct val="105000"/>
              </a:lnSpc>
              <a:buFont typeface="Wingdings" panose="05000000000000000000" pitchFamily="2" charset="2"/>
              <a:buNone/>
            </a:pPr>
            <a:endParaRPr lang="zh-CN" altLang="en-US" sz="2800" kern="0" dirty="0"/>
          </a:p>
          <a:p>
            <a:pPr marL="0" indent="0" algn="just">
              <a:lnSpc>
                <a:spcPct val="105000"/>
              </a:lnSpc>
              <a:buFont typeface="Wingdings" panose="05000000000000000000" pitchFamily="2" charset="2"/>
              <a:buNone/>
            </a:pPr>
            <a:endParaRPr lang="en-US" altLang="zh-CN" sz="2800" kern="0" dirty="0"/>
          </a:p>
          <a:p>
            <a:pPr marL="0" indent="0" algn="just">
              <a:lnSpc>
                <a:spcPct val="105000"/>
              </a:lnSpc>
              <a:spcBef>
                <a:spcPts val="1800"/>
              </a:spcBef>
              <a:buFont typeface="Wingdings" panose="05000000000000000000" pitchFamily="2" charset="2"/>
              <a:buNone/>
            </a:pPr>
            <a:r>
              <a:rPr lang="zh-CN" altLang="en-US" sz="2800" kern="0" dirty="0"/>
              <a:t>对于无失真等长编码方法，其最佳编码效率为							</a:t>
            </a:r>
            <a:endParaRPr lang="zh-CN" altLang="en-US" sz="2800" kern="0" dirty="0"/>
          </a:p>
          <a:p>
            <a:pPr marL="0" indent="0" algn="just">
              <a:lnSpc>
                <a:spcPct val="105000"/>
              </a:lnSpc>
              <a:buFont typeface="Wingdings" panose="05000000000000000000" pitchFamily="2" charset="2"/>
              <a:buNone/>
            </a:pPr>
            <a:endParaRPr lang="zh-CN" altLang="en-US" sz="2800" kern="0" dirty="0"/>
          </a:p>
        </p:txBody>
      </p:sp>
      <p:graphicFrame>
        <p:nvGraphicFramePr>
          <p:cNvPr id="5" name="对象 -2147482479"/>
          <p:cNvGraphicFramePr>
            <a:graphicFrameLocks noChangeAspect="1"/>
          </p:cNvGraphicFramePr>
          <p:nvPr/>
        </p:nvGraphicFramePr>
        <p:xfrm>
          <a:off x="2195736" y="2852936"/>
          <a:ext cx="3504924" cy="1343016"/>
        </p:xfrm>
        <a:graphic>
          <a:graphicData uri="http://schemas.openxmlformats.org/presentationml/2006/ole">
            <mc:AlternateContent xmlns:mc="http://schemas.openxmlformats.org/markup-compatibility/2006">
              <mc:Choice xmlns:v="urn:schemas-microsoft-com:vml" Requires="v">
                <p:oleObj spid="_x0000_s6" name="Equation" r:id="rId1" imgW="36576000" imgH="14020800" progId="Equation.DSMT4">
                  <p:embed/>
                </p:oleObj>
              </mc:Choice>
              <mc:Fallback>
                <p:oleObj name="Equation" r:id="rId1" imgW="36576000" imgH="14020800" progId="Equation.DSMT4">
                  <p:embed/>
                  <p:pic>
                    <p:nvPicPr>
                      <p:cNvPr id="0" name="对象 -2147482479"/>
                      <p:cNvPicPr>
                        <a:picLocks noChangeAspect="1" noChangeArrowheads="1"/>
                      </p:cNvPicPr>
                      <p:nvPr/>
                    </p:nvPicPr>
                    <p:blipFill>
                      <a:blip r:embed="rId2"/>
                      <a:srcRect/>
                      <a:stretch>
                        <a:fillRect/>
                      </a:stretch>
                    </p:blipFill>
                    <p:spPr bwMode="auto">
                      <a:xfrm>
                        <a:off x="2195736" y="2852936"/>
                        <a:ext cx="3504924" cy="134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2147482478"/>
          <p:cNvGraphicFramePr>
            <a:graphicFrameLocks noChangeAspect="1"/>
          </p:cNvGraphicFramePr>
          <p:nvPr/>
        </p:nvGraphicFramePr>
        <p:xfrm>
          <a:off x="2009774" y="5051424"/>
          <a:ext cx="3738420" cy="992772"/>
        </p:xfrm>
        <a:graphic>
          <a:graphicData uri="http://schemas.openxmlformats.org/presentationml/2006/ole">
            <mc:AlternateContent xmlns:mc="http://schemas.openxmlformats.org/markup-compatibility/2006">
              <mc:Choice xmlns:v="urn:schemas-microsoft-com:vml" Requires="v">
                <p:oleObj spid="_x0000_s8" name="Equation" r:id="rId3" imgW="39014400" imgH="10363200" progId="Equation.DSMT4">
                  <p:embed/>
                </p:oleObj>
              </mc:Choice>
              <mc:Fallback>
                <p:oleObj name="Equation" r:id="rId3" imgW="39014400" imgH="10363200" progId="Equation.DSMT4">
                  <p:embed/>
                  <p:pic>
                    <p:nvPicPr>
                      <p:cNvPr id="0" name="对象 -2147482478"/>
                      <p:cNvPicPr>
                        <a:picLocks noChangeAspect="1" noChangeArrowheads="1"/>
                      </p:cNvPicPr>
                      <p:nvPr/>
                    </p:nvPicPr>
                    <p:blipFill>
                      <a:blip r:embed="rId4"/>
                      <a:srcRect/>
                      <a:stretch>
                        <a:fillRect/>
                      </a:stretch>
                    </p:blipFill>
                    <p:spPr bwMode="auto">
                      <a:xfrm>
                        <a:off x="2009774" y="5051424"/>
                        <a:ext cx="3738420" cy="99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对象 -2147482477"/>
          <p:cNvGraphicFramePr>
            <a:graphicFrameLocks noChangeAspect="1"/>
          </p:cNvGraphicFramePr>
          <p:nvPr/>
        </p:nvGraphicFramePr>
        <p:xfrm>
          <a:off x="6228184" y="5301208"/>
          <a:ext cx="817236" cy="408204"/>
        </p:xfrm>
        <a:graphic>
          <a:graphicData uri="http://schemas.openxmlformats.org/presentationml/2006/ole">
            <mc:AlternateContent xmlns:mc="http://schemas.openxmlformats.org/markup-compatibility/2006">
              <mc:Choice xmlns:v="urn:schemas-microsoft-com:vml" Requires="v">
                <p:oleObj spid="_x0000_s10" name="Equation" r:id="rId5" imgW="8534400" imgH="4267200" progId="Equation.DSMT4">
                  <p:embed/>
                </p:oleObj>
              </mc:Choice>
              <mc:Fallback>
                <p:oleObj name="Equation" r:id="rId5" imgW="8534400" imgH="4267200" progId="Equation.DSMT4">
                  <p:embed/>
                  <p:pic>
                    <p:nvPicPr>
                      <p:cNvPr id="0" name="对象 -2147482477"/>
                      <p:cNvPicPr>
                        <a:picLocks noChangeAspect="1" noChangeArrowheads="1"/>
                      </p:cNvPicPr>
                      <p:nvPr/>
                    </p:nvPicPr>
                    <p:blipFill>
                      <a:blip r:embed="rId6"/>
                      <a:srcRect/>
                      <a:stretch>
                        <a:fillRect/>
                      </a:stretch>
                    </p:blipFill>
                    <p:spPr bwMode="auto">
                      <a:xfrm>
                        <a:off x="6228184" y="5301208"/>
                        <a:ext cx="817236" cy="4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224AD724-ADAA-4AFA-82D3-68B9DDD0ECED}"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36867" name="TextBox 2"/>
          <p:cNvSpPr txBox="1">
            <a:spLocks noChangeArrowheads="1"/>
          </p:cNvSpPr>
          <p:nvPr/>
        </p:nvSpPr>
        <p:spPr bwMode="auto">
          <a:xfrm>
            <a:off x="467544" y="1196752"/>
            <a:ext cx="18722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en-US" altLang="zh-CN" dirty="0"/>
              <a:t>【</a:t>
            </a:r>
            <a:r>
              <a:rPr lang="zh-CN" altLang="en-US" dirty="0"/>
              <a:t>例</a:t>
            </a:r>
            <a:r>
              <a:rPr lang="en-US" altLang="zh-CN" dirty="0"/>
              <a:t>4-5】</a:t>
            </a:r>
            <a:endParaRPr lang="zh-CN" altLang="en-US" dirty="0"/>
          </a:p>
        </p:txBody>
      </p:sp>
      <p:graphicFrame>
        <p:nvGraphicFramePr>
          <p:cNvPr id="7" name="对象 6"/>
          <p:cNvGraphicFramePr>
            <a:graphicFrameLocks noChangeAspect="1"/>
          </p:cNvGraphicFramePr>
          <p:nvPr/>
        </p:nvGraphicFramePr>
        <p:xfrm>
          <a:off x="827584" y="1852241"/>
          <a:ext cx="7708900" cy="1008062"/>
        </p:xfrm>
        <a:graphic>
          <a:graphicData uri="http://schemas.openxmlformats.org/presentationml/2006/ole">
            <mc:AlternateContent xmlns:mc="http://schemas.openxmlformats.org/markup-compatibility/2006">
              <mc:Choice xmlns:v="urn:schemas-microsoft-com:vml" Requires="v">
                <p:oleObj spid="_x0000_s2" name="Equation" r:id="rId1" imgW="83820000" imgH="10972800" progId="Equation.DSMT4">
                  <p:embed/>
                </p:oleObj>
              </mc:Choice>
              <mc:Fallback>
                <p:oleObj name="Equation" r:id="rId1" imgW="83820000" imgH="10972800" progId="Equation.DSMT4">
                  <p:embed/>
                  <p:pic>
                    <p:nvPicPr>
                      <p:cNvPr id="0" name="对象 6"/>
                      <p:cNvPicPr>
                        <a:picLocks noChangeAspect="1" noChangeArrowheads="1"/>
                      </p:cNvPicPr>
                      <p:nvPr/>
                    </p:nvPicPr>
                    <p:blipFill>
                      <a:blip r:embed="rId2"/>
                      <a:srcRect/>
                      <a:stretch>
                        <a:fillRect/>
                      </a:stretch>
                    </p:blipFill>
                    <p:spPr bwMode="auto">
                      <a:xfrm>
                        <a:off x="827584" y="1852241"/>
                        <a:ext cx="77089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1797074" y="4225590"/>
          <a:ext cx="4614863" cy="1101725"/>
        </p:xfrm>
        <a:graphic>
          <a:graphicData uri="http://schemas.openxmlformats.org/presentationml/2006/ole">
            <mc:AlternateContent xmlns:mc="http://schemas.openxmlformats.org/markup-compatibility/2006">
              <mc:Choice xmlns:v="urn:schemas-microsoft-com:vml" Requires="v">
                <p:oleObj spid="_x0000_s3" name="" r:id="rId3" imgW="1790700" imgH="431800" progId="Equation.DSMT4">
                  <p:embed/>
                </p:oleObj>
              </mc:Choice>
              <mc:Fallback>
                <p:oleObj name="" r:id="rId3" imgW="1790700" imgH="4318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74" y="4225590"/>
                        <a:ext cx="46148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9"/>
          <p:cNvSpPr>
            <a:spLocks noChangeArrowheads="1"/>
          </p:cNvSpPr>
          <p:nvPr/>
        </p:nvSpPr>
        <p:spPr bwMode="auto">
          <a:xfrm>
            <a:off x="6561137" y="4538327"/>
            <a:ext cx="18002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lang="zh-CN" altLang="en-US" dirty="0"/>
              <a:t>比特</a:t>
            </a:r>
            <a:r>
              <a:rPr lang="en-US" altLang="zh-CN" dirty="0"/>
              <a:t>/</a:t>
            </a:r>
            <a:r>
              <a:rPr lang="zh-CN" altLang="en-US" dirty="0"/>
              <a:t>符号 </a:t>
            </a:r>
            <a:endParaRPr lang="zh-CN" altLang="en-US" dirty="0"/>
          </a:p>
        </p:txBody>
      </p:sp>
      <p:sp>
        <p:nvSpPr>
          <p:cNvPr id="10" name="Rectangle 2"/>
          <p:cNvSpPr txBox="1">
            <a:spLocks noChangeArrowheads="1"/>
          </p:cNvSpPr>
          <p:nvPr/>
        </p:nvSpPr>
        <p:spPr bwMode="auto">
          <a:xfrm>
            <a:off x="467544"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4.2.2  </a:t>
            </a:r>
            <a:r>
              <a:rPr lang="zh-CN" altLang="en-US" sz="3600" kern="0" dirty="0">
                <a:latin typeface="Times New Roman" panose="02020603050405020304" pitchFamily="18" charset="0"/>
                <a:cs typeface="Times New Roman" panose="02020603050405020304" pitchFamily="18" charset="0"/>
              </a:rPr>
              <a:t>无失真定长编码定理</a:t>
            </a:r>
            <a:endParaRPr lang="zh-CN" altLang="en-US" sz="3600" kern="0" dirty="0">
              <a:latin typeface="Times New Roman" panose="02020603050405020304" pitchFamily="18" charset="0"/>
              <a:cs typeface="Times New Roman" panose="02020603050405020304" pitchFamily="18" charset="0"/>
            </a:endParaRPr>
          </a:p>
        </p:txBody>
      </p:sp>
      <p:sp>
        <p:nvSpPr>
          <p:cNvPr id="4" name="矩形 3"/>
          <p:cNvSpPr/>
          <p:nvPr/>
        </p:nvSpPr>
        <p:spPr>
          <a:xfrm>
            <a:off x="755576" y="2965598"/>
            <a:ext cx="7780908" cy="1031051"/>
          </a:xfrm>
          <a:prstGeom prst="rect">
            <a:avLst/>
          </a:prstGeom>
        </p:spPr>
        <p:txBody>
          <a:bodyPr wrap="square">
            <a:spAutoFit/>
          </a:bodyPr>
          <a:lstStyle/>
          <a:p>
            <a:r>
              <a:rPr lang="zh-CN" altLang="en-US" dirty="0"/>
              <a:t>对信源符号采用</a:t>
            </a:r>
            <a:r>
              <a:rPr lang="zh-CN" altLang="en-US" dirty="0">
                <a:solidFill>
                  <a:srgbClr val="FF0000"/>
                </a:solidFill>
              </a:rPr>
              <a:t>定长</a:t>
            </a:r>
            <a:r>
              <a:rPr lang="zh-CN" altLang="en-US" dirty="0"/>
              <a:t>二进制编码，要求编码效率                  </a:t>
            </a:r>
            <a:endParaRPr lang="en-US" altLang="zh-CN" dirty="0"/>
          </a:p>
          <a:p>
            <a:pPr>
              <a:spcBef>
                <a:spcPts val="600"/>
              </a:spcBef>
            </a:pPr>
            <a:r>
              <a:rPr lang="en-US" altLang="zh-CN" dirty="0"/>
              <a:t>                </a:t>
            </a:r>
            <a:r>
              <a:rPr lang="zh-CN" altLang="en-US" dirty="0"/>
              <a:t>，</a:t>
            </a:r>
            <a:endParaRPr lang="zh-CN" altLang="en-US" dirty="0"/>
          </a:p>
        </p:txBody>
      </p:sp>
      <p:sp>
        <p:nvSpPr>
          <p:cNvPr id="5" name="矩形 4"/>
          <p:cNvSpPr/>
          <p:nvPr/>
        </p:nvSpPr>
        <p:spPr>
          <a:xfrm>
            <a:off x="2483768" y="3396485"/>
            <a:ext cx="2412840" cy="523220"/>
          </a:xfrm>
          <a:prstGeom prst="rect">
            <a:avLst/>
          </a:prstGeom>
        </p:spPr>
        <p:txBody>
          <a:bodyPr wrap="none">
            <a:spAutoFit/>
          </a:bodyPr>
          <a:lstStyle/>
          <a:p>
            <a:r>
              <a:rPr lang="zh-CN" altLang="en-US" dirty="0"/>
              <a:t>允许错误概率</a:t>
            </a:r>
            <a:r>
              <a:rPr lang="zh-CN" altLang="en-US" sz="2000" dirty="0"/>
              <a:t> </a:t>
            </a:r>
            <a:endParaRPr lang="zh-CN" altLang="en-US" dirty="0"/>
          </a:p>
        </p:txBody>
      </p:sp>
      <p:graphicFrame>
        <p:nvGraphicFramePr>
          <p:cNvPr id="13" name="Object 4"/>
          <p:cNvGraphicFramePr>
            <a:graphicFrameLocks noChangeAspect="1"/>
          </p:cNvGraphicFramePr>
          <p:nvPr/>
        </p:nvGraphicFramePr>
        <p:xfrm>
          <a:off x="844122" y="3517595"/>
          <a:ext cx="1279606" cy="487469"/>
        </p:xfrm>
        <a:graphic>
          <a:graphicData uri="http://schemas.openxmlformats.org/presentationml/2006/ole">
            <mc:AlternateContent xmlns:mc="http://schemas.openxmlformats.org/markup-compatibility/2006">
              <mc:Choice xmlns:v="urn:schemas-microsoft-com:vml" Requires="v">
                <p:oleObj spid="_x0000_s6" name="Equation" r:id="rId5" imgW="533400" imgH="203200" progId="Equation.DSMT4">
                  <p:embed/>
                </p:oleObj>
              </mc:Choice>
              <mc:Fallback>
                <p:oleObj name="Equation" r:id="rId5" imgW="533400" imgH="203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122" y="3517595"/>
                        <a:ext cx="1279606" cy="48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0"/>
          <p:cNvGraphicFramePr>
            <a:graphicFrameLocks noChangeAspect="1"/>
          </p:cNvGraphicFramePr>
          <p:nvPr/>
        </p:nvGraphicFramePr>
        <p:xfrm>
          <a:off x="4860032" y="3429000"/>
          <a:ext cx="1341120" cy="487680"/>
        </p:xfrm>
        <a:graphic>
          <a:graphicData uri="http://schemas.openxmlformats.org/presentationml/2006/ole">
            <mc:AlternateContent xmlns:mc="http://schemas.openxmlformats.org/markup-compatibility/2006">
              <mc:Choice xmlns:v="urn:schemas-microsoft-com:vml" Requires="v">
                <p:oleObj spid="_x0000_s11" name="Equation" r:id="rId7" imgW="558800" imgH="203200" progId="Equation.DSMT4">
                  <p:embed/>
                </p:oleObj>
              </mc:Choice>
              <mc:Fallback>
                <p:oleObj name="Equation" r:id="rId7" imgW="558800" imgH="203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0032" y="3429000"/>
                        <a:ext cx="1341120"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D0205A1D-5BD6-46B4-9765-90A281A60291}"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48131" name="Rectangle 3"/>
          <p:cNvSpPr>
            <a:spLocks noGrp="1" noChangeArrowheads="1"/>
          </p:cNvSpPr>
          <p:nvPr>
            <p:ph idx="4294967295"/>
          </p:nvPr>
        </p:nvSpPr>
        <p:spPr>
          <a:xfrm>
            <a:off x="468313" y="1125538"/>
            <a:ext cx="8229600" cy="2663502"/>
          </a:xfrm>
        </p:spPr>
        <p:txBody>
          <a:bodyPr/>
          <a:lstStyle/>
          <a:p>
            <a:pPr eaLnBrk="1" hangingPunct="1">
              <a:buFontTx/>
              <a:buNone/>
            </a:pPr>
            <a:endParaRPr lang="en-US" altLang="zh-CN" dirty="0"/>
          </a:p>
          <a:p>
            <a:pPr eaLnBrk="1" hangingPunct="1">
              <a:buFontTx/>
              <a:buNone/>
            </a:pPr>
            <a:endParaRPr lang="en-US" altLang="zh-CN" dirty="0"/>
          </a:p>
          <a:p>
            <a:pPr eaLnBrk="1" hangingPunct="1">
              <a:buFontTx/>
              <a:buNone/>
            </a:pPr>
            <a:endParaRPr lang="en-US" altLang="zh-CN" dirty="0"/>
          </a:p>
          <a:p>
            <a:pPr eaLnBrk="1" hangingPunct="1">
              <a:buFontTx/>
              <a:buNone/>
            </a:pPr>
            <a:endParaRPr lang="en-US" altLang="zh-CN" dirty="0"/>
          </a:p>
        </p:txBody>
      </p:sp>
      <p:sp>
        <p:nvSpPr>
          <p:cNvPr id="48132" name="Rectangle 5"/>
          <p:cNvSpPr>
            <a:spLocks noChangeArrowheads="1"/>
          </p:cNvSpPr>
          <p:nvPr/>
        </p:nvSpPr>
        <p:spPr bwMode="auto">
          <a:xfrm>
            <a:off x="11113" y="2744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8133" name="Object 4"/>
          <p:cNvGraphicFramePr>
            <a:graphicFrameLocks noChangeAspect="1"/>
          </p:cNvGraphicFramePr>
          <p:nvPr/>
        </p:nvGraphicFramePr>
        <p:xfrm>
          <a:off x="1068140" y="1929748"/>
          <a:ext cx="5580262" cy="1006277"/>
        </p:xfrm>
        <a:graphic>
          <a:graphicData uri="http://schemas.openxmlformats.org/presentationml/2006/ole">
            <mc:AlternateContent xmlns:mc="http://schemas.openxmlformats.org/markup-compatibility/2006">
              <mc:Choice xmlns:v="urn:schemas-microsoft-com:vml" Requires="v">
                <p:oleObj spid="_x0000_s2" name="" r:id="rId1" imgW="2325370" imgH="419100" progId="Equation.DSMT4">
                  <p:embed/>
                </p:oleObj>
              </mc:Choice>
              <mc:Fallback>
                <p:oleObj name="" r:id="rId1" imgW="2325370" imgH="4191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140" y="1929748"/>
                        <a:ext cx="5580262" cy="100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Rectangle 7"/>
          <p:cNvSpPr>
            <a:spLocks noChangeArrowheads="1"/>
          </p:cNvSpPr>
          <p:nvPr/>
        </p:nvSpPr>
        <p:spPr bwMode="auto">
          <a:xfrm>
            <a:off x="11113" y="2740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3" name="Object 6"/>
          <p:cNvGraphicFramePr>
            <a:graphicFrameLocks noChangeAspect="1"/>
          </p:cNvGraphicFramePr>
          <p:nvPr/>
        </p:nvGraphicFramePr>
        <p:xfrm>
          <a:off x="827405" y="692785"/>
          <a:ext cx="7907020" cy="1014730"/>
        </p:xfrm>
        <a:graphic>
          <a:graphicData uri="http://schemas.openxmlformats.org/presentationml/2006/ole">
            <mc:AlternateContent xmlns:mc="http://schemas.openxmlformats.org/markup-compatibility/2006">
              <mc:Choice xmlns:v="urn:schemas-microsoft-com:vml" Requires="v">
                <p:oleObj spid="_x0000_s4" name="Equation" r:id="rId3" imgW="3390900" imgH="431800" progId="Equation.DSMT4">
                  <p:embed/>
                </p:oleObj>
              </mc:Choice>
              <mc:Fallback>
                <p:oleObj name="Equation" r:id="rId3" imgW="3390900" imgH="431800" progId="Equation.DSMT4">
                  <p:embed/>
                  <p:pic>
                    <p:nvPicPr>
                      <p:cNvPr id="0" name="Object 6"/>
                      <p:cNvPicPr>
                        <a:picLocks noChangeAspect="1" noChangeArrowheads="1"/>
                      </p:cNvPicPr>
                      <p:nvPr/>
                    </p:nvPicPr>
                    <p:blipFill>
                      <a:blip r:embed="rId4"/>
                      <a:srcRect/>
                      <a:stretch>
                        <a:fillRect/>
                      </a:stretch>
                    </p:blipFill>
                    <p:spPr bwMode="auto">
                      <a:xfrm>
                        <a:off x="827405" y="692785"/>
                        <a:ext cx="790702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Rectangle 10"/>
          <p:cNvSpPr>
            <a:spLocks noChangeArrowheads="1"/>
          </p:cNvSpPr>
          <p:nvPr/>
        </p:nvSpPr>
        <p:spPr bwMode="auto">
          <a:xfrm>
            <a:off x="11113" y="2854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8141" name="Text Box 8"/>
          <p:cNvSpPr txBox="1">
            <a:spLocks noChangeArrowheads="1"/>
          </p:cNvSpPr>
          <p:nvPr/>
        </p:nvSpPr>
        <p:spPr bwMode="auto">
          <a:xfrm>
            <a:off x="932582" y="3106030"/>
            <a:ext cx="6696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dirty="0"/>
              <a:t>代入译码差错要求</a:t>
            </a:r>
            <a:endParaRPr lang="zh-CN" altLang="en-US" sz="2000" dirty="0"/>
          </a:p>
        </p:txBody>
      </p:sp>
      <p:sp>
        <p:nvSpPr>
          <p:cNvPr id="48138" name="Rectangle 12"/>
          <p:cNvSpPr>
            <a:spLocks noChangeArrowheads="1"/>
          </p:cNvSpPr>
          <p:nvPr/>
        </p:nvSpPr>
        <p:spPr bwMode="auto">
          <a:xfrm>
            <a:off x="11113" y="2744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44044" name="Object 12"/>
          <p:cNvGraphicFramePr>
            <a:graphicFrameLocks noChangeAspect="1"/>
          </p:cNvGraphicFramePr>
          <p:nvPr/>
        </p:nvGraphicFramePr>
        <p:xfrm>
          <a:off x="932815" y="4870450"/>
          <a:ext cx="5189855" cy="1165860"/>
        </p:xfrm>
        <a:graphic>
          <a:graphicData uri="http://schemas.openxmlformats.org/presentationml/2006/ole">
            <mc:AlternateContent xmlns:mc="http://schemas.openxmlformats.org/markup-compatibility/2006">
              <mc:Choice xmlns:v="urn:schemas-microsoft-com:vml" Requires="v">
                <p:oleObj spid="_x0000_s5" name="Equation" r:id="rId5" imgW="1752600" imgH="393700" progId="Equation.DSMT4">
                  <p:embed/>
                </p:oleObj>
              </mc:Choice>
              <mc:Fallback>
                <p:oleObj name="Equation" r:id="rId5" imgW="1752600" imgH="393700" progId="Equation.DSMT4">
                  <p:embed/>
                  <p:pic>
                    <p:nvPicPr>
                      <p:cNvPr id="0" name="Object 12"/>
                      <p:cNvPicPr>
                        <a:picLocks noChangeAspect="1" noChangeArrowheads="1"/>
                      </p:cNvPicPr>
                      <p:nvPr/>
                    </p:nvPicPr>
                    <p:blipFill>
                      <a:blip r:embed="rId6"/>
                      <a:srcRect/>
                      <a:stretch>
                        <a:fillRect/>
                      </a:stretch>
                    </p:blipFill>
                    <p:spPr bwMode="auto">
                      <a:xfrm>
                        <a:off x="932815" y="4870450"/>
                        <a:ext cx="5189855"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0"/>
          <p:cNvGraphicFramePr>
            <a:graphicFrameLocks noChangeAspect="1"/>
          </p:cNvGraphicFramePr>
          <p:nvPr/>
        </p:nvGraphicFramePr>
        <p:xfrm>
          <a:off x="1042988" y="3746302"/>
          <a:ext cx="2133600" cy="1006475"/>
        </p:xfrm>
        <a:graphic>
          <a:graphicData uri="http://schemas.openxmlformats.org/presentationml/2006/ole">
            <mc:AlternateContent xmlns:mc="http://schemas.openxmlformats.org/markup-compatibility/2006">
              <mc:Choice xmlns:v="urn:schemas-microsoft-com:vml" Requires="v">
                <p:oleObj spid="_x0000_s6" name="Equation" r:id="rId7" imgW="21336000" imgH="10058400" progId="Equation.DSMT4">
                  <p:embed/>
                </p:oleObj>
              </mc:Choice>
              <mc:Fallback>
                <p:oleObj name="Equation" r:id="rId7" imgW="21336000" imgH="10058400" progId="Equation.DSMT4">
                  <p:embed/>
                  <p:pic>
                    <p:nvPicPr>
                      <p:cNvPr id="0" name="Object 10"/>
                      <p:cNvPicPr>
                        <a:picLocks noChangeAspect="1" noChangeArrowheads="1"/>
                      </p:cNvPicPr>
                      <p:nvPr/>
                    </p:nvPicPr>
                    <p:blipFill>
                      <a:blip r:embed="rId8"/>
                      <a:srcRect/>
                      <a:stretch>
                        <a:fillRect/>
                      </a:stretch>
                    </p:blipFill>
                    <p:spPr bwMode="auto">
                      <a:xfrm>
                        <a:off x="1042988" y="3746302"/>
                        <a:ext cx="213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4044"/>
                                        </p:tgtEl>
                                        <p:attrNameLst>
                                          <p:attrName>style.visibility</p:attrName>
                                        </p:attrNameLst>
                                      </p:cBhvr>
                                      <p:to>
                                        <p:strVal val="visible"/>
                                      </p:to>
                                    </p:set>
                                    <p:animEffect transition="in" filter="blinds(horizontal)">
                                      <p:cBhvr>
                                        <p:cTn id="19"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7D8A8C96-CFC3-4824-A881-69FC97AD4459}"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49155" name="Rectangle 3"/>
          <p:cNvSpPr>
            <a:spLocks noGrp="1" noChangeArrowheads="1"/>
          </p:cNvSpPr>
          <p:nvPr>
            <p:ph idx="4294967295"/>
          </p:nvPr>
        </p:nvSpPr>
        <p:spPr>
          <a:xfrm>
            <a:off x="476697" y="1412776"/>
            <a:ext cx="8229600" cy="2952328"/>
          </a:xfrm>
        </p:spPr>
        <p:txBody>
          <a:bodyPr/>
          <a:lstStyle/>
          <a:p>
            <a:pPr marL="0" indent="20955" algn="just" eaLnBrk="1" hangingPunct="1">
              <a:lnSpc>
                <a:spcPct val="125000"/>
              </a:lnSpc>
              <a:buFontTx/>
              <a:buNone/>
            </a:pPr>
            <a:r>
              <a:rPr lang="zh-CN" altLang="en-US" dirty="0">
                <a:latin typeface="Times New Roman" panose="02020603050405020304" pitchFamily="18" charset="0"/>
              </a:rPr>
              <a:t>在变长编码中，码长是变化的。</a:t>
            </a:r>
            <a:endParaRPr lang="zh-CN" altLang="en-US" dirty="0">
              <a:latin typeface="Times New Roman" panose="02020603050405020304" pitchFamily="18" charset="0"/>
            </a:endParaRPr>
          </a:p>
          <a:p>
            <a:pPr marL="0" indent="20955" algn="just" eaLnBrk="1" hangingPunct="1">
              <a:lnSpc>
                <a:spcPct val="125000"/>
              </a:lnSpc>
              <a:buFontTx/>
              <a:buNone/>
            </a:pPr>
            <a:r>
              <a:rPr lang="zh-CN" altLang="en-US" dirty="0">
                <a:latin typeface="Times New Roman" panose="02020603050405020304" pitchFamily="18" charset="0"/>
              </a:rPr>
              <a:t>根据信源各个符号的统计特性，如</a:t>
            </a:r>
            <a:r>
              <a:rPr lang="zh-CN" altLang="en-US" dirty="0">
                <a:solidFill>
                  <a:srgbClr val="FF0000"/>
                </a:solidFill>
                <a:latin typeface="Times New Roman" panose="02020603050405020304" pitchFamily="18" charset="0"/>
              </a:rPr>
              <a:t>概率大的符号用短码，概率小的符号用长码</a:t>
            </a:r>
            <a:r>
              <a:rPr lang="zh-CN" altLang="en-US" dirty="0">
                <a:latin typeface="Times New Roman" panose="02020603050405020304" pitchFamily="18" charset="0"/>
              </a:rPr>
              <a:t>，使得编码后平均码长降低，从而提高编码效率。</a:t>
            </a:r>
            <a:endParaRPr lang="zh-CN" altLang="en-US" dirty="0">
              <a:latin typeface="Times New Roman" panose="02020603050405020304" pitchFamily="18" charset="0"/>
            </a:endParaRPr>
          </a:p>
        </p:txBody>
      </p:sp>
      <p:sp>
        <p:nvSpPr>
          <p:cNvPr id="4" name="Rectangle 2"/>
          <p:cNvSpPr txBox="1">
            <a:spLocks noChangeArrowheads="1"/>
          </p:cNvSpPr>
          <p:nvPr/>
        </p:nvSpPr>
        <p:spPr bwMode="auto">
          <a:xfrm>
            <a:off x="467544"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4.2.3  </a:t>
            </a:r>
            <a:r>
              <a:rPr lang="zh-CN" altLang="en-US" sz="3600" kern="0" dirty="0">
                <a:latin typeface="Times New Roman" panose="02020603050405020304" pitchFamily="18" charset="0"/>
                <a:cs typeface="Times New Roman" panose="02020603050405020304" pitchFamily="18" charset="0"/>
              </a:rPr>
              <a:t>无失真变长编码定理</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01A6C9C9-F72C-451A-B24C-24D206618916}"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0179" name="Rectangle 3"/>
          <p:cNvSpPr>
            <a:spLocks noGrp="1" noChangeArrowheads="1"/>
          </p:cNvSpPr>
          <p:nvPr>
            <p:ph idx="4294967295"/>
          </p:nvPr>
        </p:nvSpPr>
        <p:spPr>
          <a:xfrm>
            <a:off x="468313" y="1916832"/>
            <a:ext cx="8229600" cy="2304256"/>
          </a:xfrm>
        </p:spPr>
        <p:txBody>
          <a:bodyPr/>
          <a:lstStyle/>
          <a:p>
            <a:pPr marL="0" indent="0" algn="just" eaLnBrk="1" hangingPunct="1">
              <a:lnSpc>
                <a:spcPct val="115000"/>
              </a:lnSpc>
              <a:buFontTx/>
              <a:buNone/>
            </a:pPr>
            <a:r>
              <a:rPr lang="zh-CN" altLang="en-US" dirty="0">
                <a:solidFill>
                  <a:srgbClr val="FF0000"/>
                </a:solidFill>
                <a:latin typeface="Times New Roman" panose="02020603050405020304" pitchFamily="18" charset="0"/>
              </a:rPr>
              <a:t>单个符号</a:t>
            </a:r>
            <a:r>
              <a:rPr lang="zh-CN" altLang="en-US" dirty="0">
                <a:latin typeface="Times New Roman" panose="02020603050405020304" pitchFamily="18" charset="0"/>
              </a:rPr>
              <a:t>变长编码定理：若离散无记忆信源的符号熵为</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，每个信源符号用</a:t>
            </a:r>
            <a:r>
              <a:rPr lang="en-US" altLang="zh-CN" dirty="0">
                <a:latin typeface="Times New Roman" panose="02020603050405020304" pitchFamily="18" charset="0"/>
              </a:rPr>
              <a:t>m</a:t>
            </a:r>
            <a:r>
              <a:rPr lang="zh-CN" altLang="en-US" dirty="0">
                <a:latin typeface="Times New Roman" panose="02020603050405020304" pitchFamily="18" charset="0"/>
              </a:rPr>
              <a:t>进制码元进行变长编码，一定存在一种无失真编码方法，其码字平均长度满足下列不等式</a:t>
            </a:r>
            <a:endParaRPr lang="zh-CN" altLang="en-US" dirty="0">
              <a:latin typeface="Times New Roman" panose="02020603050405020304" pitchFamily="18" charset="0"/>
            </a:endParaRPr>
          </a:p>
        </p:txBody>
      </p:sp>
      <p:sp>
        <p:nvSpPr>
          <p:cNvPr id="50180" name="Rectangle 5"/>
          <p:cNvSpPr>
            <a:spLocks noChangeArrowheads="1"/>
          </p:cNvSpPr>
          <p:nvPr/>
        </p:nvSpPr>
        <p:spPr bwMode="auto">
          <a:xfrm>
            <a:off x="11113" y="2744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0181" name="Object 4"/>
          <p:cNvGraphicFramePr>
            <a:graphicFrameLocks noChangeAspect="1"/>
          </p:cNvGraphicFramePr>
          <p:nvPr/>
        </p:nvGraphicFramePr>
        <p:xfrm>
          <a:off x="2339752" y="4466560"/>
          <a:ext cx="3929380" cy="1122680"/>
        </p:xfrm>
        <a:graphic>
          <a:graphicData uri="http://schemas.openxmlformats.org/presentationml/2006/ole">
            <mc:AlternateContent xmlns:mc="http://schemas.openxmlformats.org/markup-compatibility/2006">
              <mc:Choice xmlns:v="urn:schemas-microsoft-com:vml" Requires="v">
                <p:oleObj spid="_x0000_s2" name="" r:id="rId1" imgW="1511300" imgH="431800" progId="Equation.DSMT4">
                  <p:embed/>
                </p:oleObj>
              </mc:Choice>
              <mc:Fallback>
                <p:oleObj name="" r:id="rId1" imgW="1511300" imgH="431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66560"/>
                        <a:ext cx="3929380" cy="1122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bwMode="auto">
          <a:xfrm>
            <a:off x="467544"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4.2.3  </a:t>
            </a:r>
            <a:r>
              <a:rPr lang="zh-CN" altLang="en-US" sz="3600" kern="0" dirty="0">
                <a:latin typeface="Times New Roman" panose="02020603050405020304" pitchFamily="18" charset="0"/>
                <a:cs typeface="Times New Roman" panose="02020603050405020304" pitchFamily="18" charset="0"/>
              </a:rPr>
              <a:t>无失真变长编码定理</a:t>
            </a:r>
            <a:endParaRPr lang="zh-CN" altLang="en-US" sz="3600" kern="0" dirty="0">
              <a:latin typeface="Times New Roman" panose="02020603050405020304" pitchFamily="18" charset="0"/>
              <a:cs typeface="Times New Roman" panose="02020603050405020304" pitchFamily="18" charset="0"/>
            </a:endParaRPr>
          </a:p>
        </p:txBody>
      </p:sp>
      <p:sp>
        <p:nvSpPr>
          <p:cNvPr id="7" name="矩形 6"/>
          <p:cNvSpPr/>
          <p:nvPr/>
        </p:nvSpPr>
        <p:spPr>
          <a:xfrm>
            <a:off x="529183" y="1341562"/>
            <a:ext cx="1824538" cy="553998"/>
          </a:xfrm>
          <a:prstGeom prst="rect">
            <a:avLst/>
          </a:prstGeom>
        </p:spPr>
        <p:txBody>
          <a:bodyPr wrap="none">
            <a:spAutoFit/>
          </a:bodyPr>
          <a:lstStyle/>
          <a:p>
            <a:r>
              <a:rPr lang="zh-CN" altLang="en-US" sz="3000" dirty="0"/>
              <a:t>定理</a:t>
            </a:r>
            <a:r>
              <a:rPr lang="en-US" altLang="zh-CN" sz="3000" dirty="0"/>
              <a:t>4.3</a:t>
            </a:r>
            <a:r>
              <a:rPr lang="zh-CN" altLang="en-US" sz="3000" dirty="0"/>
              <a:t>：</a:t>
            </a:r>
            <a:endParaRPr lang="zh-CN" altLang="en-US"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650C65C7-B808-4468-A6D6-940793E5117F}"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1203" name="Rectangle 3"/>
          <p:cNvSpPr>
            <a:spLocks noGrp="1" noChangeArrowheads="1"/>
          </p:cNvSpPr>
          <p:nvPr>
            <p:ph idx="4294967295"/>
          </p:nvPr>
        </p:nvSpPr>
        <p:spPr>
          <a:xfrm>
            <a:off x="539750" y="1844824"/>
            <a:ext cx="8229600" cy="4525963"/>
          </a:xfrm>
        </p:spPr>
        <p:txBody>
          <a:bodyPr/>
          <a:lstStyle/>
          <a:p>
            <a:pPr marL="0" indent="0" algn="just" eaLnBrk="1" hangingPunct="1">
              <a:lnSpc>
                <a:spcPct val="120000"/>
              </a:lnSpc>
              <a:buFontTx/>
              <a:buNone/>
            </a:pPr>
            <a:r>
              <a:rPr lang="zh-CN" altLang="en-US" dirty="0">
                <a:solidFill>
                  <a:srgbClr val="FF0000"/>
                </a:solidFill>
                <a:latin typeface="Times New Roman" panose="02020603050405020304" pitchFamily="18" charset="0"/>
              </a:rPr>
              <a:t>离散平稳无记忆序列</a:t>
            </a:r>
            <a:r>
              <a:rPr lang="zh-CN" altLang="en-US" dirty="0">
                <a:latin typeface="Times New Roman" panose="02020603050405020304" pitchFamily="18" charset="0"/>
              </a:rPr>
              <a:t>变长编码定理：对于平均符号熵为</a:t>
            </a:r>
            <a:r>
              <a:rPr lang="en-US" altLang="zh-CN" i="1" dirty="0">
                <a:latin typeface="Times New Roman" panose="02020603050405020304" pitchFamily="18" charset="0"/>
              </a:rPr>
              <a:t>H</a:t>
            </a:r>
            <a:r>
              <a:rPr lang="en-US" altLang="zh-CN" i="1" baseline="-25000"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的离散平稳无记忆信源，必存在一种无失真编码方法，使平均信息率满足不等式</a:t>
            </a:r>
            <a:endParaRPr lang="zh-CN" altLang="en-US" dirty="0">
              <a:latin typeface="Times New Roman" panose="02020603050405020304" pitchFamily="18" charset="0"/>
            </a:endParaRPr>
          </a:p>
          <a:p>
            <a:pPr marL="0" indent="0" algn="just" eaLnBrk="1" hangingPunct="1">
              <a:lnSpc>
                <a:spcPct val="120000"/>
              </a:lnSpc>
              <a:buFontTx/>
              <a:buNone/>
            </a:pPr>
            <a:endParaRPr lang="zh-CN" altLang="en-US" dirty="0">
              <a:latin typeface="Times New Roman" panose="02020603050405020304" pitchFamily="18" charset="0"/>
            </a:endParaRPr>
          </a:p>
          <a:p>
            <a:pPr marL="0" indent="0" algn="just" eaLnBrk="1" hangingPunct="1">
              <a:lnSpc>
                <a:spcPct val="120000"/>
              </a:lnSpc>
              <a:buFontTx/>
              <a:buNone/>
            </a:pPr>
            <a:endParaRPr lang="en-US" altLang="zh-CN" dirty="0"/>
          </a:p>
          <a:p>
            <a:pPr marL="0" indent="0" algn="just" eaLnBrk="1" hangingPunct="1">
              <a:lnSpc>
                <a:spcPct val="120000"/>
              </a:lnSpc>
              <a:buFontTx/>
              <a:buNone/>
            </a:pPr>
            <a:r>
              <a:rPr lang="zh-CN" altLang="en-US" dirty="0"/>
              <a:t>其中，</a:t>
            </a:r>
            <a:r>
              <a:rPr lang="zh-CN" altLang="en-US" dirty="0">
                <a:sym typeface="Symbol" panose="05050102010706020507" pitchFamily="18" charset="2"/>
              </a:rPr>
              <a:t></a:t>
            </a:r>
            <a:r>
              <a:rPr lang="zh-CN" altLang="en-US" dirty="0"/>
              <a:t>为任意小正数。</a:t>
            </a:r>
            <a:endParaRPr lang="zh-CN" altLang="en-US" dirty="0"/>
          </a:p>
        </p:txBody>
      </p:sp>
      <p:sp>
        <p:nvSpPr>
          <p:cNvPr id="51204" name="Rectangle 5"/>
          <p:cNvSpPr>
            <a:spLocks noChangeArrowheads="1"/>
          </p:cNvSpPr>
          <p:nvPr/>
        </p:nvSpPr>
        <p:spPr bwMode="auto">
          <a:xfrm>
            <a:off x="82550" y="2906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1205" name="Object 4"/>
          <p:cNvGraphicFramePr>
            <a:graphicFrameLocks noChangeAspect="1"/>
          </p:cNvGraphicFramePr>
          <p:nvPr/>
        </p:nvGraphicFramePr>
        <p:xfrm>
          <a:off x="2292350" y="3863975"/>
          <a:ext cx="4194175" cy="593725"/>
        </p:xfrm>
        <a:graphic>
          <a:graphicData uri="http://schemas.openxmlformats.org/presentationml/2006/ole">
            <mc:AlternateContent xmlns:mc="http://schemas.openxmlformats.org/markup-compatibility/2006">
              <mc:Choice xmlns:v="urn:schemas-microsoft-com:vml" Requires="v">
                <p:oleObj spid="_x0000_s2" name="Equation" r:id="rId1" imgW="38709600" imgH="5486400" progId="Equation.DSMT4">
                  <p:embed/>
                </p:oleObj>
              </mc:Choice>
              <mc:Fallback>
                <p:oleObj name="Equation" r:id="rId1" imgW="38709600" imgH="5486400" progId="Equation.DSMT4">
                  <p:embed/>
                  <p:pic>
                    <p:nvPicPr>
                      <p:cNvPr id="0" name="Object 4"/>
                      <p:cNvPicPr>
                        <a:picLocks noChangeAspect="1" noChangeArrowheads="1"/>
                      </p:cNvPicPr>
                      <p:nvPr/>
                    </p:nvPicPr>
                    <p:blipFill>
                      <a:blip r:embed="rId2"/>
                      <a:srcRect/>
                      <a:stretch>
                        <a:fillRect/>
                      </a:stretch>
                    </p:blipFill>
                    <p:spPr bwMode="auto">
                      <a:xfrm>
                        <a:off x="2292350" y="3863975"/>
                        <a:ext cx="41941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bwMode="auto">
          <a:xfrm>
            <a:off x="467544" y="333375"/>
            <a:ext cx="72739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4.2.3  </a:t>
            </a:r>
            <a:r>
              <a:rPr lang="zh-CN" altLang="en-US" sz="3600" kern="0" dirty="0">
                <a:latin typeface="Times New Roman" panose="02020603050405020304" pitchFamily="18" charset="0"/>
                <a:cs typeface="Times New Roman" panose="02020603050405020304" pitchFamily="18" charset="0"/>
              </a:rPr>
              <a:t>无失真变长编码定理</a:t>
            </a:r>
            <a:endParaRPr lang="zh-CN" altLang="en-US" sz="3600" kern="0" dirty="0">
              <a:latin typeface="Times New Roman" panose="02020603050405020304" pitchFamily="18" charset="0"/>
              <a:cs typeface="Times New Roman" panose="02020603050405020304" pitchFamily="18" charset="0"/>
            </a:endParaRPr>
          </a:p>
        </p:txBody>
      </p:sp>
      <p:sp>
        <p:nvSpPr>
          <p:cNvPr id="9" name="矩形 8"/>
          <p:cNvSpPr/>
          <p:nvPr/>
        </p:nvSpPr>
        <p:spPr>
          <a:xfrm>
            <a:off x="529183" y="1341562"/>
            <a:ext cx="1824538" cy="553998"/>
          </a:xfrm>
          <a:prstGeom prst="rect">
            <a:avLst/>
          </a:prstGeom>
        </p:spPr>
        <p:txBody>
          <a:bodyPr wrap="none">
            <a:spAutoFit/>
          </a:bodyPr>
          <a:lstStyle/>
          <a:p>
            <a:r>
              <a:rPr lang="zh-CN" altLang="en-US" sz="3000" dirty="0"/>
              <a:t>定理</a:t>
            </a:r>
            <a:r>
              <a:rPr lang="en-US" altLang="zh-CN" sz="3000" dirty="0"/>
              <a:t>4.4</a:t>
            </a:r>
            <a:r>
              <a:rPr lang="zh-CN" altLang="en-US" sz="3000" dirty="0"/>
              <a:t>：</a:t>
            </a:r>
            <a:endParaRPr lang="zh-CN" altLang="en-US" sz="3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EABA92CD-1A07-4387-A6F8-7AAEFDACA2D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2227" name="Rectangle 3"/>
          <p:cNvSpPr>
            <a:spLocks noGrp="1" noChangeArrowheads="1"/>
          </p:cNvSpPr>
          <p:nvPr>
            <p:ph idx="4294967295"/>
          </p:nvPr>
        </p:nvSpPr>
        <p:spPr>
          <a:xfrm>
            <a:off x="431875" y="965299"/>
            <a:ext cx="8218487" cy="1252537"/>
          </a:xfrm>
        </p:spPr>
        <p:txBody>
          <a:bodyPr/>
          <a:lstStyle/>
          <a:p>
            <a:pPr marL="0" indent="20955" algn="just" eaLnBrk="1" hangingPunct="1">
              <a:lnSpc>
                <a:spcPct val="120000"/>
              </a:lnSpc>
              <a:buFontTx/>
              <a:buNone/>
            </a:pPr>
            <a:r>
              <a:rPr lang="zh-CN" altLang="en-US" dirty="0">
                <a:latin typeface="Times New Roman" panose="02020603050405020304" pitchFamily="18" charset="0"/>
              </a:rPr>
              <a:t>用变长编码来达到相当高的编码效率，一般所要求的符号长度</a:t>
            </a:r>
            <a:r>
              <a:rPr lang="en-US" altLang="zh-CN" dirty="0">
                <a:latin typeface="Times New Roman" panose="02020603050405020304" pitchFamily="18" charset="0"/>
              </a:rPr>
              <a:t>L</a:t>
            </a:r>
            <a:r>
              <a:rPr lang="zh-CN" altLang="en-US" dirty="0">
                <a:latin typeface="Times New Roman" panose="02020603050405020304" pitchFamily="18" charset="0"/>
              </a:rPr>
              <a:t>可以比定长编码小得多。 </a:t>
            </a:r>
            <a:endParaRPr lang="zh-CN" altLang="en-US" dirty="0">
              <a:latin typeface="Times New Roman" panose="02020603050405020304" pitchFamily="18" charset="0"/>
            </a:endParaRPr>
          </a:p>
        </p:txBody>
      </p:sp>
      <p:graphicFrame>
        <p:nvGraphicFramePr>
          <p:cNvPr id="52228" name="对象 1"/>
          <p:cNvGraphicFramePr>
            <a:graphicFrameLocks noChangeAspect="1"/>
          </p:cNvGraphicFramePr>
          <p:nvPr/>
        </p:nvGraphicFramePr>
        <p:xfrm>
          <a:off x="1504653" y="2204864"/>
          <a:ext cx="4887912" cy="1519237"/>
        </p:xfrm>
        <a:graphic>
          <a:graphicData uri="http://schemas.openxmlformats.org/presentationml/2006/ole">
            <mc:AlternateContent xmlns:mc="http://schemas.openxmlformats.org/markup-compatibility/2006">
              <mc:Choice xmlns:v="urn:schemas-microsoft-com:vml" Requires="v">
                <p:oleObj spid="_x0000_s2" name="Equation" r:id="rId1" imgW="45110400" imgH="14020800" progId="Equation.DSMT4">
                  <p:embed/>
                </p:oleObj>
              </mc:Choice>
              <mc:Fallback>
                <p:oleObj name="Equation" r:id="rId1" imgW="45110400" imgH="14020800" progId="Equation.DSMT4">
                  <p:embed/>
                  <p:pic>
                    <p:nvPicPr>
                      <p:cNvPr id="0" name="对象 1"/>
                      <p:cNvPicPr>
                        <a:picLocks noChangeAspect="1" noChangeArrowheads="1"/>
                      </p:cNvPicPr>
                      <p:nvPr/>
                    </p:nvPicPr>
                    <p:blipFill>
                      <a:blip r:embed="rId2"/>
                      <a:srcRect/>
                      <a:stretch>
                        <a:fillRect/>
                      </a:stretch>
                    </p:blipFill>
                    <p:spPr bwMode="auto">
                      <a:xfrm>
                        <a:off x="1504653" y="2204864"/>
                        <a:ext cx="4887912"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3"/>
          <p:cNvSpPr txBox="1">
            <a:spLocks noChangeArrowheads="1"/>
          </p:cNvSpPr>
          <p:nvPr/>
        </p:nvSpPr>
        <p:spPr bwMode="auto">
          <a:xfrm>
            <a:off x="459606" y="3932833"/>
            <a:ext cx="8229600" cy="1224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lgn="just" eaLnBrk="1" hangingPunct="1">
              <a:lnSpc>
                <a:spcPct val="115000"/>
              </a:lnSpc>
              <a:buFontTx/>
              <a:buNone/>
            </a:pPr>
            <a:r>
              <a:rPr lang="zh-CN" altLang="en-US" kern="0" dirty="0">
                <a:latin typeface="宋体" panose="02010600030101010101" pitchFamily="2" charset="-122"/>
              </a:rPr>
              <a:t>另外，为了衡量各种编码方法与</a:t>
            </a:r>
            <a:r>
              <a:rPr lang="zh-CN" altLang="en-US" kern="0" dirty="0">
                <a:solidFill>
                  <a:srgbClr val="FF0000"/>
                </a:solidFill>
                <a:latin typeface="宋体" panose="02010600030101010101" pitchFamily="2" charset="-122"/>
              </a:rPr>
              <a:t>最佳码</a:t>
            </a:r>
            <a:r>
              <a:rPr lang="zh-CN" altLang="en-US" kern="0" dirty="0">
                <a:latin typeface="宋体" panose="02010600030101010101" pitchFamily="2" charset="-122"/>
              </a:rPr>
              <a:t>的差距，定义剩余度为</a:t>
            </a:r>
            <a:r>
              <a:rPr lang="zh-CN" altLang="en-US" kern="0" dirty="0"/>
              <a:t> </a:t>
            </a:r>
            <a:endParaRPr lang="zh-CN" altLang="en-US" kern="0" dirty="0"/>
          </a:p>
        </p:txBody>
      </p:sp>
      <p:graphicFrame>
        <p:nvGraphicFramePr>
          <p:cNvPr id="6" name="Object 4"/>
          <p:cNvGraphicFramePr>
            <a:graphicFrameLocks noChangeAspect="1"/>
          </p:cNvGraphicFramePr>
          <p:nvPr/>
        </p:nvGraphicFramePr>
        <p:xfrm>
          <a:off x="2411413" y="5203824"/>
          <a:ext cx="3382560" cy="944352"/>
        </p:xfrm>
        <a:graphic>
          <a:graphicData uri="http://schemas.openxmlformats.org/presentationml/2006/ole">
            <mc:AlternateContent xmlns:mc="http://schemas.openxmlformats.org/markup-compatibility/2006">
              <mc:Choice xmlns:v="urn:schemas-microsoft-com:vml" Requires="v">
                <p:oleObj spid="_x0000_s3" name="Equation" r:id="rId3" imgW="33832800" imgH="9448800" progId="Equation.DSMT4">
                  <p:embed/>
                </p:oleObj>
              </mc:Choice>
              <mc:Fallback>
                <p:oleObj name="Equation" r:id="rId3" imgW="33832800" imgH="9448800" progId="Equation.DSMT4">
                  <p:embed/>
                  <p:pic>
                    <p:nvPicPr>
                      <p:cNvPr id="0" name="Object 4"/>
                      <p:cNvPicPr>
                        <a:picLocks noChangeAspect="1" noChangeArrowheads="1"/>
                      </p:cNvPicPr>
                      <p:nvPr/>
                    </p:nvPicPr>
                    <p:blipFill>
                      <a:blip r:embed="rId4"/>
                      <a:srcRect/>
                      <a:stretch>
                        <a:fillRect/>
                      </a:stretch>
                    </p:blipFill>
                    <p:spPr bwMode="auto">
                      <a:xfrm>
                        <a:off x="2411413" y="5203824"/>
                        <a:ext cx="3382560" cy="944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6FDC32D8-3533-4ACB-B57D-D9A2DC8CF171}"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4275" name="Rectangle 3"/>
          <p:cNvSpPr>
            <a:spLocks noGrp="1" noChangeArrowheads="1"/>
          </p:cNvSpPr>
          <p:nvPr>
            <p:ph idx="4294967295"/>
          </p:nvPr>
        </p:nvSpPr>
        <p:spPr>
          <a:xfrm>
            <a:off x="539750" y="620713"/>
            <a:ext cx="8229600" cy="792063"/>
          </a:xfrm>
        </p:spPr>
        <p:txBody>
          <a:bodyPr/>
          <a:lstStyle/>
          <a:p>
            <a:pPr eaLnBrk="1" hangingPunct="1">
              <a:buFontTx/>
              <a:buNone/>
            </a:pPr>
            <a:r>
              <a:rPr lang="en-US" altLang="zh-CN" dirty="0">
                <a:latin typeface="Times New Roman" panose="02020603050405020304" pitchFamily="18" charset="0"/>
              </a:rPr>
              <a:t>【</a:t>
            </a:r>
            <a:r>
              <a:rPr lang="zh-CN" altLang="en-US" dirty="0">
                <a:latin typeface="Times New Roman" panose="02020603050405020304" pitchFamily="18" charset="0"/>
              </a:rPr>
              <a:t>例</a:t>
            </a:r>
            <a:r>
              <a:rPr lang="en-US" altLang="zh-CN" dirty="0">
                <a:latin typeface="Times New Roman" panose="02020603050405020304" pitchFamily="18" charset="0"/>
              </a:rPr>
              <a:t>4-7】</a:t>
            </a:r>
            <a:r>
              <a:rPr lang="zh-CN" altLang="en-US" dirty="0">
                <a:latin typeface="Times New Roman" panose="02020603050405020304" pitchFamily="18" charset="0"/>
              </a:rPr>
              <a:t>设离散无记忆信源的概率空间为</a:t>
            </a:r>
            <a:endParaRPr lang="zh-CN" altLang="en-US" dirty="0">
              <a:latin typeface="Times New Roman" panose="02020603050405020304" pitchFamily="18" charset="0"/>
            </a:endParaRPr>
          </a:p>
        </p:txBody>
      </p:sp>
      <p:sp>
        <p:nvSpPr>
          <p:cNvPr id="54276" name="Rectangle 5"/>
          <p:cNvSpPr>
            <a:spLocks noChangeArrowheads="1"/>
          </p:cNvSpPr>
          <p:nvPr/>
        </p:nvSpPr>
        <p:spPr bwMode="auto">
          <a:xfrm>
            <a:off x="82550" y="2144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4277" name="Object 4"/>
          <p:cNvGraphicFramePr>
            <a:graphicFrameLocks noChangeAspect="1"/>
          </p:cNvGraphicFramePr>
          <p:nvPr/>
        </p:nvGraphicFramePr>
        <p:xfrm>
          <a:off x="3055938" y="1744663"/>
          <a:ext cx="2405062" cy="1524000"/>
        </p:xfrm>
        <a:graphic>
          <a:graphicData uri="http://schemas.openxmlformats.org/presentationml/2006/ole">
            <mc:AlternateContent xmlns:mc="http://schemas.openxmlformats.org/markup-compatibility/2006">
              <mc:Choice xmlns:v="urn:schemas-microsoft-com:vml" Requires="v">
                <p:oleObj spid="_x0000_s2" name="Equation" r:id="rId1" imgW="24993600" imgH="15849600" progId="Equation.DSMT4">
                  <p:embed/>
                </p:oleObj>
              </mc:Choice>
              <mc:Fallback>
                <p:oleObj name="Equation" r:id="rId1" imgW="24993600" imgH="15849600" progId="Equation.DSMT4">
                  <p:embed/>
                  <p:pic>
                    <p:nvPicPr>
                      <p:cNvPr id="0" name="Object 4"/>
                      <p:cNvPicPr>
                        <a:picLocks noChangeAspect="1" noChangeArrowheads="1"/>
                      </p:cNvPicPr>
                      <p:nvPr/>
                    </p:nvPicPr>
                    <p:blipFill>
                      <a:blip r:embed="rId2"/>
                      <a:srcRect/>
                      <a:stretch>
                        <a:fillRect/>
                      </a:stretch>
                    </p:blipFill>
                    <p:spPr bwMode="auto">
                      <a:xfrm>
                        <a:off x="3055938" y="1744663"/>
                        <a:ext cx="240506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Rectangle 7"/>
          <p:cNvSpPr>
            <a:spLocks noChangeArrowheads="1"/>
          </p:cNvSpPr>
          <p:nvPr/>
        </p:nvSpPr>
        <p:spPr bwMode="auto">
          <a:xfrm>
            <a:off x="82550" y="2254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4279" name="Object 6"/>
          <p:cNvGraphicFramePr>
            <a:graphicFrameLocks noChangeAspect="1"/>
          </p:cNvGraphicFramePr>
          <p:nvPr/>
        </p:nvGraphicFramePr>
        <p:xfrm>
          <a:off x="985838" y="3861048"/>
          <a:ext cx="6075362" cy="1022350"/>
        </p:xfrm>
        <a:graphic>
          <a:graphicData uri="http://schemas.openxmlformats.org/presentationml/2006/ole">
            <mc:AlternateContent xmlns:mc="http://schemas.openxmlformats.org/markup-compatibility/2006">
              <mc:Choice xmlns:v="urn:schemas-microsoft-com:vml" Requires="v">
                <p:oleObj spid="_x0000_s3" name="Equation" r:id="rId3" imgW="56083200" imgH="9448800" progId="Equation.DSMT4">
                  <p:embed/>
                </p:oleObj>
              </mc:Choice>
              <mc:Fallback>
                <p:oleObj name="Equation" r:id="rId3" imgW="56083200" imgH="9448800" progId="Equation.DSMT4">
                  <p:embed/>
                  <p:pic>
                    <p:nvPicPr>
                      <p:cNvPr id="0" name="Object 6"/>
                      <p:cNvPicPr>
                        <a:picLocks noChangeAspect="1" noChangeArrowheads="1"/>
                      </p:cNvPicPr>
                      <p:nvPr/>
                    </p:nvPicPr>
                    <p:blipFill>
                      <a:blip r:embed="rId4"/>
                      <a:srcRect/>
                      <a:stretch>
                        <a:fillRect/>
                      </a:stretch>
                    </p:blipFill>
                    <p:spPr bwMode="auto">
                      <a:xfrm>
                        <a:off x="985838" y="3861048"/>
                        <a:ext cx="6075362"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9"/>
          <p:cNvSpPr>
            <a:spLocks noChangeArrowheads="1"/>
          </p:cNvSpPr>
          <p:nvPr/>
        </p:nvSpPr>
        <p:spPr bwMode="auto">
          <a:xfrm>
            <a:off x="7061200" y="4104878"/>
            <a:ext cx="181652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pPr>
            <a:r>
              <a:rPr lang="zh-CN" altLang="en-US" dirty="0"/>
              <a:t>比特</a:t>
            </a:r>
            <a:r>
              <a:rPr lang="en-US" altLang="zh-CN" dirty="0"/>
              <a:t>/</a:t>
            </a:r>
            <a:r>
              <a:rPr lang="zh-CN" altLang="en-US" dirty="0"/>
              <a:t>符号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A6BB945F-F74E-4500-9896-F53903DB9FE5}"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5299" name="Text Box 6"/>
          <p:cNvSpPr txBox="1">
            <a:spLocks noChangeArrowheads="1"/>
          </p:cNvSpPr>
          <p:nvPr/>
        </p:nvSpPr>
        <p:spPr bwMode="auto">
          <a:xfrm>
            <a:off x="684213" y="476250"/>
            <a:ext cx="77755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3200" dirty="0"/>
              <a:t>若用二元定长编码</a:t>
            </a:r>
            <a:r>
              <a:rPr lang="en-US" altLang="zh-CN" sz="3200" dirty="0"/>
              <a:t>(0</a:t>
            </a:r>
            <a:r>
              <a:rPr lang="zh-CN" altLang="en-US" sz="3200" dirty="0"/>
              <a:t>，</a:t>
            </a:r>
            <a:r>
              <a:rPr lang="en-US" altLang="zh-CN" sz="3200" dirty="0"/>
              <a:t>1)</a:t>
            </a:r>
            <a:r>
              <a:rPr lang="zh-CN" altLang="en-US" sz="3200" dirty="0"/>
              <a:t>来构造一个即时码：                                  。</a:t>
            </a:r>
            <a:endParaRPr lang="zh-CN" altLang="en-US" sz="3200" dirty="0"/>
          </a:p>
          <a:p>
            <a:pPr>
              <a:lnSpc>
                <a:spcPct val="110000"/>
              </a:lnSpc>
            </a:pPr>
            <a:endParaRPr lang="zh-CN" altLang="en-US" sz="3200" dirty="0"/>
          </a:p>
          <a:p>
            <a:pPr>
              <a:lnSpc>
                <a:spcPct val="110000"/>
              </a:lnSpc>
            </a:pPr>
            <a:r>
              <a:rPr lang="zh-CN" altLang="en-US" sz="3200" dirty="0"/>
              <a:t>平均码长       </a:t>
            </a:r>
            <a:r>
              <a:rPr lang="en-US" altLang="zh-CN" sz="3200" dirty="0"/>
              <a:t>= 1  </a:t>
            </a:r>
            <a:r>
              <a:rPr lang="zh-CN" altLang="en-US" sz="3200" dirty="0"/>
              <a:t>二元码符号</a:t>
            </a:r>
            <a:r>
              <a:rPr lang="en-US" altLang="zh-CN" sz="3200" dirty="0"/>
              <a:t>/</a:t>
            </a:r>
            <a:r>
              <a:rPr lang="zh-CN" altLang="en-US" sz="3200" dirty="0"/>
              <a:t>信源符号</a:t>
            </a:r>
            <a:endParaRPr lang="zh-CN" altLang="en-US" sz="3200" dirty="0"/>
          </a:p>
        </p:txBody>
      </p:sp>
      <p:graphicFrame>
        <p:nvGraphicFramePr>
          <p:cNvPr id="55300" name="Object 3"/>
          <p:cNvGraphicFramePr>
            <a:graphicFrameLocks noChangeAspect="1"/>
          </p:cNvGraphicFramePr>
          <p:nvPr/>
        </p:nvGraphicFramePr>
        <p:xfrm>
          <a:off x="1503727" y="980728"/>
          <a:ext cx="3377808" cy="675360"/>
        </p:xfrm>
        <a:graphic>
          <a:graphicData uri="http://schemas.openxmlformats.org/presentationml/2006/ole">
            <mc:AlternateContent xmlns:mc="http://schemas.openxmlformats.org/markup-compatibility/2006">
              <mc:Choice xmlns:v="urn:schemas-microsoft-com:vml" Requires="v">
                <p:oleObj spid="_x0000_s2" name="Equation" r:id="rId1" imgW="28956000" imgH="5791200" progId="Equation.DSMT4">
                  <p:embed/>
                </p:oleObj>
              </mc:Choice>
              <mc:Fallback>
                <p:oleObj name="Equation" r:id="rId1" imgW="28956000" imgH="5791200" progId="Equation.DSMT4">
                  <p:embed/>
                  <p:pic>
                    <p:nvPicPr>
                      <p:cNvPr id="0" name="Object 3"/>
                      <p:cNvPicPr>
                        <a:picLocks noChangeAspect="1" noChangeArrowheads="1"/>
                      </p:cNvPicPr>
                      <p:nvPr/>
                    </p:nvPicPr>
                    <p:blipFill>
                      <a:blip r:embed="rId2"/>
                      <a:srcRect/>
                      <a:stretch>
                        <a:fillRect/>
                      </a:stretch>
                    </p:blipFill>
                    <p:spPr bwMode="auto">
                      <a:xfrm>
                        <a:off x="1503727" y="980728"/>
                        <a:ext cx="3377808" cy="6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4"/>
          <p:cNvGraphicFramePr>
            <a:graphicFrameLocks noChangeAspect="1"/>
          </p:cNvGraphicFramePr>
          <p:nvPr/>
        </p:nvGraphicFramePr>
        <p:xfrm>
          <a:off x="2484439" y="2060848"/>
          <a:ext cx="462680" cy="569456"/>
        </p:xfrm>
        <a:graphic>
          <a:graphicData uri="http://schemas.openxmlformats.org/presentationml/2006/ole">
            <mc:AlternateContent xmlns:mc="http://schemas.openxmlformats.org/markup-compatibility/2006">
              <mc:Choice xmlns:v="urn:schemas-microsoft-com:vml" Requires="v">
                <p:oleObj spid="_x0000_s3" name="" r:id="rId3" imgW="165100" imgH="203200" progId="Equation.3">
                  <p:embed/>
                </p:oleObj>
              </mc:Choice>
              <mc:Fallback>
                <p:oleObj name="" r:id="rId3" imgW="1651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9" y="2060848"/>
                        <a:ext cx="462680" cy="56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2" name="Rectangle 13"/>
          <p:cNvSpPr>
            <a:spLocks noChangeArrowheads="1"/>
          </p:cNvSpPr>
          <p:nvPr/>
        </p:nvSpPr>
        <p:spPr bwMode="auto">
          <a:xfrm>
            <a:off x="684213" y="2636838"/>
            <a:ext cx="82296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en-US" altLang="zh-CN" sz="3200">
              <a:latin typeface="Arial" panose="020B0604020202020204" pitchFamily="34" charset="0"/>
            </a:endParaRPr>
          </a:p>
          <a:p>
            <a:pPr eaLnBrk="1" hangingPunct="1">
              <a:spcBef>
                <a:spcPct val="20000"/>
              </a:spcBef>
            </a:pPr>
            <a:endParaRPr lang="en-US" altLang="zh-CN" sz="3200">
              <a:latin typeface="Arial" panose="020B0604020202020204" pitchFamily="34" charset="0"/>
            </a:endParaRPr>
          </a:p>
        </p:txBody>
      </p:sp>
      <p:graphicFrame>
        <p:nvGraphicFramePr>
          <p:cNvPr id="4" name="Object 6"/>
          <p:cNvGraphicFramePr>
            <a:graphicFrameLocks noChangeAspect="1"/>
          </p:cNvGraphicFramePr>
          <p:nvPr/>
        </p:nvGraphicFramePr>
        <p:xfrm>
          <a:off x="3128963" y="2852738"/>
          <a:ext cx="3392487" cy="1147762"/>
        </p:xfrm>
        <a:graphic>
          <a:graphicData uri="http://schemas.openxmlformats.org/presentationml/2006/ole">
            <mc:AlternateContent xmlns:mc="http://schemas.openxmlformats.org/markup-compatibility/2006">
              <mc:Choice xmlns:v="urn:schemas-microsoft-com:vml" Requires="v">
                <p:oleObj spid="_x0000_s5" name="Equation" r:id="rId5" imgW="31394400" imgH="10668000" progId="Equation.DSMT4">
                  <p:embed/>
                </p:oleObj>
              </mc:Choice>
              <mc:Fallback>
                <p:oleObj name="Equation" r:id="rId5" imgW="31394400" imgH="10668000" progId="Equation.DSMT4">
                  <p:embed/>
                  <p:pic>
                    <p:nvPicPr>
                      <p:cNvPr id="0" name="Object 6"/>
                      <p:cNvPicPr>
                        <a:picLocks noChangeAspect="1" noChangeArrowheads="1"/>
                      </p:cNvPicPr>
                      <p:nvPr/>
                    </p:nvPicPr>
                    <p:blipFill>
                      <a:blip r:embed="rId6"/>
                      <a:srcRect/>
                      <a:stretch>
                        <a:fillRect/>
                      </a:stretch>
                    </p:blipFill>
                    <p:spPr bwMode="auto">
                      <a:xfrm>
                        <a:off x="3128963" y="2852738"/>
                        <a:ext cx="339248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Rectangle 17"/>
          <p:cNvSpPr>
            <a:spLocks noChangeArrowheads="1"/>
          </p:cNvSpPr>
          <p:nvPr/>
        </p:nvSpPr>
        <p:spPr bwMode="auto">
          <a:xfrm>
            <a:off x="755650" y="3141663"/>
            <a:ext cx="2224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sz="3200"/>
              <a:t>编码效率为</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blinds(horizontal)">
                                      <p:cBhvr>
                                        <p:cTn id="7" dur="500"/>
                                        <p:tgtEl>
                                          <p:spTgt spid="51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248BFDB9-9A8F-4B0A-98B9-AAA147C23C84}"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14339" name="Rectangle 3"/>
          <p:cNvSpPr>
            <a:spLocks noGrp="1" noChangeArrowheads="1"/>
          </p:cNvSpPr>
          <p:nvPr>
            <p:ph idx="4294967295"/>
          </p:nvPr>
        </p:nvSpPr>
        <p:spPr>
          <a:xfrm>
            <a:off x="899592" y="1494111"/>
            <a:ext cx="5382146" cy="566737"/>
          </a:xfrm>
        </p:spPr>
        <p:txBody>
          <a:bodyPr/>
          <a:lstStyle/>
          <a:p>
            <a:pPr marL="5080" indent="22225" algn="just" eaLnBrk="1" hangingPunct="1">
              <a:buFontTx/>
              <a:buNone/>
            </a:pPr>
            <a:r>
              <a:rPr lang="zh-CN" altLang="en-US" sz="2800" dirty="0">
                <a:latin typeface="Times New Roman" panose="02020603050405020304" pitchFamily="18" charset="0"/>
              </a:rPr>
              <a:t>例如，设信源</a:t>
            </a:r>
            <a:r>
              <a:rPr lang="en-US" altLang="zh-CN" sz="2800" i="1" dirty="0">
                <a:latin typeface="Times New Roman" panose="02020603050405020304" pitchFamily="18" charset="0"/>
              </a:rPr>
              <a:t>X</a:t>
            </a:r>
            <a:r>
              <a:rPr lang="zh-CN" altLang="en-US" sz="2800" dirty="0">
                <a:latin typeface="Times New Roman" panose="02020603050405020304" pitchFamily="18" charset="0"/>
              </a:rPr>
              <a:t>的概率空间为 </a:t>
            </a:r>
            <a:endParaRPr lang="zh-CN" altLang="en-US" sz="2800" dirty="0">
              <a:latin typeface="Times New Roman" panose="02020603050405020304" pitchFamily="18" charset="0"/>
            </a:endParaRPr>
          </a:p>
        </p:txBody>
      </p:sp>
      <p:sp>
        <p:nvSpPr>
          <p:cNvPr id="14340" name="Rectangle 5"/>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4341" name="Object 4"/>
          <p:cNvGraphicFramePr>
            <a:graphicFrameLocks noChangeAspect="1"/>
          </p:cNvGraphicFramePr>
          <p:nvPr/>
        </p:nvGraphicFramePr>
        <p:xfrm>
          <a:off x="1052012" y="2318891"/>
          <a:ext cx="5776913" cy="1254125"/>
        </p:xfrm>
        <a:graphic>
          <a:graphicData uri="http://schemas.openxmlformats.org/presentationml/2006/ole">
            <mc:AlternateContent xmlns:mc="http://schemas.openxmlformats.org/markup-compatibility/2006">
              <mc:Choice xmlns:v="urn:schemas-microsoft-com:vml" Requires="v">
                <p:oleObj spid="_x0000_s2" name="Equation" r:id="rId1" imgW="53340000" imgH="11582400" progId="Equation.DSMT4">
                  <p:embed/>
                </p:oleObj>
              </mc:Choice>
              <mc:Fallback>
                <p:oleObj name="Equation" r:id="rId1" imgW="53340000" imgH="11582400" progId="Equation.DSMT4">
                  <p:embed/>
                  <p:pic>
                    <p:nvPicPr>
                      <p:cNvPr id="0" name="Object 4"/>
                      <p:cNvPicPr>
                        <a:picLocks noChangeAspect="1" noChangeArrowheads="1"/>
                      </p:cNvPicPr>
                      <p:nvPr/>
                    </p:nvPicPr>
                    <p:blipFill>
                      <a:blip r:embed="rId2"/>
                      <a:srcRect/>
                      <a:stretch>
                        <a:fillRect/>
                      </a:stretch>
                    </p:blipFill>
                    <p:spPr bwMode="auto">
                      <a:xfrm>
                        <a:off x="1052012" y="2318891"/>
                        <a:ext cx="5776913"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Text Box 6"/>
          <p:cNvSpPr txBox="1">
            <a:spLocks noChangeArrowheads="1"/>
          </p:cNvSpPr>
          <p:nvPr/>
        </p:nvSpPr>
        <p:spPr bwMode="auto">
          <a:xfrm>
            <a:off x="820237" y="3717032"/>
            <a:ext cx="78486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lang="zh-CN" altLang="en-US" dirty="0"/>
              <a:t>若将信源</a:t>
            </a:r>
            <a:r>
              <a:rPr lang="en-US" altLang="zh-CN" i="1" dirty="0"/>
              <a:t>X</a:t>
            </a:r>
            <a:r>
              <a:rPr lang="zh-CN" altLang="en-US" dirty="0"/>
              <a:t>通过二元信道传输，就必须把信源符号</a:t>
            </a:r>
            <a:r>
              <a:rPr lang="en-US" altLang="zh-CN" i="1" dirty="0"/>
              <a:t>x</a:t>
            </a:r>
            <a:r>
              <a:rPr lang="en-US" altLang="zh-CN" i="1" baseline="-25000" dirty="0"/>
              <a:t>i</a:t>
            </a:r>
            <a:r>
              <a:rPr lang="zh-CN" altLang="en-US" dirty="0"/>
              <a:t>变换成由</a:t>
            </a:r>
            <a:r>
              <a:rPr lang="en-US" altLang="zh-CN" dirty="0"/>
              <a:t>0</a:t>
            </a:r>
            <a:r>
              <a:rPr lang="zh-CN" altLang="en-US" dirty="0"/>
              <a:t>，</a:t>
            </a:r>
            <a:r>
              <a:rPr lang="en-US" altLang="zh-CN" dirty="0"/>
              <a:t>1</a:t>
            </a:r>
            <a:r>
              <a:rPr lang="zh-CN" altLang="en-US" dirty="0"/>
              <a:t>符号组成的二进制码元序列，这个过程就是信源编码 </a:t>
            </a:r>
            <a:endParaRPr lang="zh-CN" altLang="en-US" dirty="0"/>
          </a:p>
        </p:txBody>
      </p:sp>
      <p:sp>
        <p:nvSpPr>
          <p:cNvPr id="7" name="Rectangle 2"/>
          <p:cNvSpPr txBox="1">
            <a:spLocks noChangeArrowheads="1"/>
          </p:cNvSpPr>
          <p:nvPr/>
        </p:nvSpPr>
        <p:spPr bwMode="auto">
          <a:xfrm>
            <a:off x="539552" y="431287"/>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4.1.1  </a:t>
            </a:r>
            <a:r>
              <a:rPr lang="zh-CN" altLang="en-US" sz="3600" kern="0" dirty="0">
                <a:latin typeface="Times New Roman" panose="02020603050405020304" pitchFamily="18" charset="0"/>
                <a:cs typeface="Times New Roman" panose="02020603050405020304" pitchFamily="18" charset="0"/>
              </a:rPr>
              <a:t>编码的定义</a:t>
            </a:r>
            <a:br>
              <a:rPr lang="zh-CN" altLang="en-US" sz="3600" kern="0" dirty="0">
                <a:latin typeface="Times New Roman" panose="02020603050405020304" pitchFamily="18" charset="0"/>
                <a:cs typeface="Times New Roman" panose="02020603050405020304" pitchFamily="18" charset="0"/>
              </a:rPr>
            </a:b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A705FD9C-5EA1-46F4-821A-215DF95839E4}"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6323" name="Rectangle 3"/>
          <p:cNvSpPr>
            <a:spLocks noGrp="1" noChangeArrowheads="1"/>
          </p:cNvSpPr>
          <p:nvPr>
            <p:ph type="body" sz="half" idx="4294967295"/>
          </p:nvPr>
        </p:nvSpPr>
        <p:spPr>
          <a:xfrm>
            <a:off x="684213" y="981075"/>
            <a:ext cx="7970837" cy="1303338"/>
          </a:xfrm>
        </p:spPr>
        <p:txBody>
          <a:bodyPr/>
          <a:lstStyle/>
          <a:p>
            <a:pPr marL="0" indent="20955" eaLnBrk="1" hangingPunct="1">
              <a:lnSpc>
                <a:spcPct val="115000"/>
              </a:lnSpc>
              <a:buFontTx/>
              <a:buNone/>
            </a:pPr>
            <a:r>
              <a:rPr lang="zh-CN" altLang="en-US" dirty="0">
                <a:latin typeface="Times New Roman" panose="02020603050405020304" pitchFamily="18" charset="0"/>
              </a:rPr>
              <a:t>对信源二次扩展后进行</a:t>
            </a:r>
            <a:r>
              <a:rPr lang="zh-CN" altLang="en-US" dirty="0">
                <a:solidFill>
                  <a:srgbClr val="FF0000"/>
                </a:solidFill>
                <a:latin typeface="Times New Roman" panose="02020603050405020304" pitchFamily="18" charset="0"/>
              </a:rPr>
              <a:t>变长编码</a:t>
            </a:r>
            <a:r>
              <a:rPr lang="zh-CN" altLang="en-US" dirty="0">
                <a:latin typeface="Times New Roman" panose="02020603050405020304" pitchFamily="18" charset="0"/>
              </a:rPr>
              <a:t>（编码方法后面介绍），其即时码如下表 </a:t>
            </a:r>
            <a:endParaRPr lang="zh-CN" altLang="en-US" dirty="0">
              <a:latin typeface="Times New Roman" panose="02020603050405020304" pitchFamily="18" charset="0"/>
            </a:endParaRPr>
          </a:p>
        </p:txBody>
      </p:sp>
      <p:graphicFrame>
        <p:nvGraphicFramePr>
          <p:cNvPr id="2" name="Group 3"/>
          <p:cNvGraphicFramePr>
            <a:graphicFrameLocks noGrp="1"/>
          </p:cNvGraphicFramePr>
          <p:nvPr>
            <p:ph sz="half" idx="4294967295"/>
          </p:nvPr>
        </p:nvGraphicFramePr>
        <p:xfrm>
          <a:off x="1979613" y="2636838"/>
          <a:ext cx="4680618" cy="2846389"/>
        </p:xfrm>
        <a:graphic>
          <a:graphicData uri="http://schemas.openxmlformats.org/drawingml/2006/table">
            <a:tbl>
              <a:tblPr/>
              <a:tblGrid>
                <a:gridCol w="1671188"/>
                <a:gridCol w="1209760"/>
                <a:gridCol w="1799670"/>
              </a:tblGrid>
              <a:tr h="5699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符号序列</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概率</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即时码</a:t>
                      </a:r>
                      <a:endParaRPr kumimoji="0" lang="zh-CN" alt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683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9/16</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2</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3/16</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83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2</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3/16</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2</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2</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1/16</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ABEBA8AE-A9CB-4E40-B3F3-02EFF54665F4}"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7347" name="Rectangle 5"/>
          <p:cNvSpPr>
            <a:spLocks noChangeArrowheads="1"/>
          </p:cNvSpPr>
          <p:nvPr/>
        </p:nvSpPr>
        <p:spPr bwMode="auto">
          <a:xfrm>
            <a:off x="-71438" y="-717550"/>
            <a:ext cx="9142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7348" name="Object 3"/>
          <p:cNvGraphicFramePr>
            <a:graphicFrameLocks noChangeAspect="1"/>
          </p:cNvGraphicFramePr>
          <p:nvPr/>
        </p:nvGraphicFramePr>
        <p:xfrm>
          <a:off x="1085850" y="2884488"/>
          <a:ext cx="2244725" cy="1057275"/>
        </p:xfrm>
        <a:graphic>
          <a:graphicData uri="http://schemas.openxmlformats.org/presentationml/2006/ole">
            <mc:AlternateContent xmlns:mc="http://schemas.openxmlformats.org/markup-compatibility/2006">
              <mc:Choice xmlns:v="urn:schemas-microsoft-com:vml" Requires="v">
                <p:oleObj spid="_x0000_s2" name="Equation" r:id="rId1" imgW="20726400" imgH="9753600" progId="Equation.DSMT4">
                  <p:embed/>
                </p:oleObj>
              </mc:Choice>
              <mc:Fallback>
                <p:oleObj name="Equation" r:id="rId1" imgW="20726400" imgH="9753600" progId="Equation.DSMT4">
                  <p:embed/>
                  <p:pic>
                    <p:nvPicPr>
                      <p:cNvPr id="0" name="Object 3"/>
                      <p:cNvPicPr>
                        <a:picLocks noChangeAspect="1" noChangeArrowheads="1"/>
                      </p:cNvPicPr>
                      <p:nvPr/>
                    </p:nvPicPr>
                    <p:blipFill>
                      <a:blip r:embed="rId2"/>
                      <a:srcRect/>
                      <a:stretch>
                        <a:fillRect/>
                      </a:stretch>
                    </p:blipFill>
                    <p:spPr bwMode="auto">
                      <a:xfrm>
                        <a:off x="1085850" y="2884488"/>
                        <a:ext cx="22447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9" name="Rectangle 7"/>
          <p:cNvSpPr>
            <a:spLocks noChangeArrowheads="1"/>
          </p:cNvSpPr>
          <p:nvPr/>
        </p:nvSpPr>
        <p:spPr bwMode="auto">
          <a:xfrm>
            <a:off x="-71438" y="2514600"/>
            <a:ext cx="9142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7350" name="Object 5"/>
          <p:cNvGraphicFramePr>
            <a:graphicFrameLocks noChangeAspect="1"/>
          </p:cNvGraphicFramePr>
          <p:nvPr/>
        </p:nvGraphicFramePr>
        <p:xfrm>
          <a:off x="992188" y="595313"/>
          <a:ext cx="5978525" cy="2112962"/>
        </p:xfrm>
        <a:graphic>
          <a:graphicData uri="http://schemas.openxmlformats.org/presentationml/2006/ole">
            <mc:AlternateContent xmlns:mc="http://schemas.openxmlformats.org/markup-compatibility/2006">
              <mc:Choice xmlns:v="urn:schemas-microsoft-com:vml" Requires="v">
                <p:oleObj spid="_x0000_s3" name="Equation" r:id="rId3" imgW="55168800" imgH="19507200" progId="Equation.DSMT4">
                  <p:embed/>
                </p:oleObj>
              </mc:Choice>
              <mc:Fallback>
                <p:oleObj name="Equation" r:id="rId3" imgW="55168800" imgH="19507200" progId="Equation.DSMT4">
                  <p:embed/>
                  <p:pic>
                    <p:nvPicPr>
                      <p:cNvPr id="0" name="Object 5"/>
                      <p:cNvPicPr>
                        <a:picLocks noChangeAspect="1" noChangeArrowheads="1"/>
                      </p:cNvPicPr>
                      <p:nvPr/>
                    </p:nvPicPr>
                    <p:blipFill>
                      <a:blip r:embed="rId4"/>
                      <a:srcRect/>
                      <a:stretch>
                        <a:fillRect/>
                      </a:stretch>
                    </p:blipFill>
                    <p:spPr bwMode="auto">
                      <a:xfrm>
                        <a:off x="992188" y="595313"/>
                        <a:ext cx="5978525"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Text Box 8"/>
          <p:cNvSpPr txBox="1">
            <a:spLocks noChangeArrowheads="1"/>
          </p:cNvSpPr>
          <p:nvPr/>
        </p:nvSpPr>
        <p:spPr bwMode="auto">
          <a:xfrm>
            <a:off x="3131840" y="1844824"/>
            <a:ext cx="4105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dirty="0"/>
              <a:t>二元码符号</a:t>
            </a:r>
            <a:r>
              <a:rPr lang="en-US" altLang="zh-CN" sz="3200" dirty="0"/>
              <a:t>/</a:t>
            </a:r>
            <a:r>
              <a:rPr lang="zh-CN" altLang="en-US" sz="3200" dirty="0"/>
              <a:t>信源序列</a:t>
            </a:r>
            <a:endParaRPr lang="zh-CN" altLang="en-US" sz="3200" dirty="0"/>
          </a:p>
        </p:txBody>
      </p:sp>
      <p:sp>
        <p:nvSpPr>
          <p:cNvPr id="57352" name="Text Box 10"/>
          <p:cNvSpPr txBox="1">
            <a:spLocks noChangeArrowheads="1"/>
          </p:cNvSpPr>
          <p:nvPr/>
        </p:nvSpPr>
        <p:spPr bwMode="auto">
          <a:xfrm>
            <a:off x="4067175" y="4149725"/>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zh-CN" altLang="en-US" sz="2400"/>
          </a:p>
        </p:txBody>
      </p:sp>
      <p:sp>
        <p:nvSpPr>
          <p:cNvPr id="57353" name="Rectangle 12"/>
          <p:cNvSpPr>
            <a:spLocks noChangeArrowheads="1"/>
          </p:cNvSpPr>
          <p:nvPr/>
        </p:nvSpPr>
        <p:spPr bwMode="auto">
          <a:xfrm>
            <a:off x="-71438" y="-717550"/>
            <a:ext cx="9142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7354" name="Text Box 13"/>
          <p:cNvSpPr txBox="1">
            <a:spLocks noChangeArrowheads="1"/>
          </p:cNvSpPr>
          <p:nvPr/>
        </p:nvSpPr>
        <p:spPr bwMode="auto">
          <a:xfrm>
            <a:off x="3851374" y="3140968"/>
            <a:ext cx="4248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dirty="0"/>
              <a:t>二元码符号</a:t>
            </a:r>
            <a:r>
              <a:rPr lang="en-US" altLang="zh-CN" sz="3200" dirty="0"/>
              <a:t>/</a:t>
            </a:r>
            <a:r>
              <a:rPr lang="zh-CN" altLang="en-US" sz="3200" dirty="0"/>
              <a:t>信源符号</a:t>
            </a:r>
            <a:endParaRPr lang="zh-CN" altLang="en-US" sz="3200" dirty="0"/>
          </a:p>
        </p:txBody>
      </p:sp>
      <p:graphicFrame>
        <p:nvGraphicFramePr>
          <p:cNvPr id="11" name="Object 4"/>
          <p:cNvGraphicFramePr>
            <a:graphicFrameLocks noChangeAspect="1"/>
          </p:cNvGraphicFramePr>
          <p:nvPr/>
        </p:nvGraphicFramePr>
        <p:xfrm>
          <a:off x="3270147" y="4145048"/>
          <a:ext cx="3828659" cy="1056182"/>
        </p:xfrm>
        <a:graphic>
          <a:graphicData uri="http://schemas.openxmlformats.org/presentationml/2006/ole">
            <mc:AlternateContent xmlns:mc="http://schemas.openxmlformats.org/markup-compatibility/2006">
              <mc:Choice xmlns:v="urn:schemas-microsoft-com:vml" Requires="v">
                <p:oleObj spid="_x0000_s4" name="" r:id="rId5" imgW="1472565" imgH="406400" progId="Equation.DSMT4">
                  <p:embed/>
                </p:oleObj>
              </mc:Choice>
              <mc:Fallback>
                <p:oleObj name="" r:id="rId5" imgW="1472565" imgH="4064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147" y="4145048"/>
                        <a:ext cx="3828659" cy="105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8"/>
          <p:cNvSpPr txBox="1">
            <a:spLocks noChangeArrowheads="1"/>
          </p:cNvSpPr>
          <p:nvPr/>
        </p:nvSpPr>
        <p:spPr bwMode="auto">
          <a:xfrm>
            <a:off x="1042988" y="4383421"/>
            <a:ext cx="4392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dirty="0"/>
              <a:t>编码效率</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A81D1F52-C5B3-4C8C-95BC-BCC1430364D2}"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9395" name="Rectangle 3"/>
          <p:cNvSpPr>
            <a:spLocks noGrp="1" noChangeArrowheads="1"/>
          </p:cNvSpPr>
          <p:nvPr>
            <p:ph idx="4294967295"/>
          </p:nvPr>
        </p:nvSpPr>
        <p:spPr>
          <a:xfrm>
            <a:off x="684213" y="1268760"/>
            <a:ext cx="8229600" cy="4525962"/>
          </a:xfrm>
        </p:spPr>
        <p:txBody>
          <a:bodyPr/>
          <a:lstStyle/>
          <a:p>
            <a:pPr eaLnBrk="1" hangingPunct="1">
              <a:buFontTx/>
              <a:buNone/>
            </a:pPr>
            <a:r>
              <a:rPr lang="en-US" altLang="zh-CN" dirty="0">
                <a:latin typeface="Times New Roman" panose="02020603050405020304" pitchFamily="18" charset="0"/>
              </a:rPr>
              <a:t>L = 3</a:t>
            </a:r>
            <a:endParaRPr lang="en-US" altLang="zh-CN" dirty="0">
              <a:latin typeface="Times New Roman" panose="02020603050405020304" pitchFamily="18" charset="0"/>
            </a:endParaRPr>
          </a:p>
          <a:p>
            <a:pPr eaLnBrk="1" hangingPunct="1">
              <a:buFontTx/>
              <a:buNone/>
            </a:pPr>
            <a:endParaRPr lang="en-US" altLang="zh-CN" dirty="0">
              <a:latin typeface="Times New Roman" panose="02020603050405020304" pitchFamily="18" charset="0"/>
            </a:endParaRPr>
          </a:p>
          <a:p>
            <a:pPr eaLnBrk="1" hangingPunct="1">
              <a:buFontTx/>
              <a:buNone/>
            </a:pPr>
            <a:r>
              <a:rPr lang="en-US" altLang="zh-CN" dirty="0">
                <a:latin typeface="Times New Roman" panose="02020603050405020304" pitchFamily="18" charset="0"/>
              </a:rPr>
              <a:t>            </a:t>
            </a:r>
            <a:endParaRPr lang="zh-CN" altLang="en-US" dirty="0">
              <a:latin typeface="Times New Roman" panose="02020603050405020304" pitchFamily="18" charset="0"/>
            </a:endParaRPr>
          </a:p>
          <a:p>
            <a:pPr eaLnBrk="1" hangingPunct="1">
              <a:buFontTx/>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eaLnBrk="1" hangingPunct="1">
              <a:buFontTx/>
              <a:buNone/>
            </a:pPr>
            <a:r>
              <a:rPr lang="en-US" altLang="zh-CN" dirty="0">
                <a:latin typeface="Times New Roman" panose="02020603050405020304" pitchFamily="18" charset="0"/>
              </a:rPr>
              <a:t>L = 4</a:t>
            </a:r>
            <a:endParaRPr lang="en-US" altLang="zh-CN" dirty="0">
              <a:latin typeface="Times New Roman" panose="02020603050405020304" pitchFamily="18" charset="0"/>
            </a:endParaRPr>
          </a:p>
          <a:p>
            <a:pPr eaLnBrk="1" hangingPunct="1">
              <a:buFontTx/>
              <a:buNone/>
            </a:pPr>
            <a:endParaRPr lang="en-US" altLang="zh-CN" dirty="0">
              <a:latin typeface="Times New Roman" panose="02020603050405020304" pitchFamily="18" charset="0"/>
            </a:endParaRPr>
          </a:p>
          <a:p>
            <a:pPr eaLnBrk="1" hangingPunct="1">
              <a:buFontTx/>
              <a:buNone/>
            </a:pPr>
            <a:r>
              <a:rPr lang="en-US" altLang="zh-CN" dirty="0">
                <a:latin typeface="Times New Roman" panose="02020603050405020304" pitchFamily="18" charset="0"/>
              </a:rPr>
              <a:t>                </a:t>
            </a:r>
            <a:endParaRPr lang="zh-CN" altLang="en-US" dirty="0"/>
          </a:p>
        </p:txBody>
      </p:sp>
      <p:sp>
        <p:nvSpPr>
          <p:cNvPr id="59396" name="Rectangle 5"/>
          <p:cNvSpPr>
            <a:spLocks noChangeArrowheads="1"/>
          </p:cNvSpPr>
          <p:nvPr/>
        </p:nvSpPr>
        <p:spPr bwMode="auto">
          <a:xfrm>
            <a:off x="227013" y="-4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9397" name="Object 4"/>
          <p:cNvGraphicFramePr>
            <a:graphicFrameLocks noChangeAspect="1"/>
          </p:cNvGraphicFramePr>
          <p:nvPr/>
        </p:nvGraphicFramePr>
        <p:xfrm>
          <a:off x="2196307" y="1196752"/>
          <a:ext cx="1921909" cy="640637"/>
        </p:xfrm>
        <a:graphic>
          <a:graphicData uri="http://schemas.openxmlformats.org/presentationml/2006/ole">
            <mc:AlternateContent xmlns:mc="http://schemas.openxmlformats.org/markup-compatibility/2006">
              <mc:Choice xmlns:v="urn:schemas-microsoft-com:vml" Requires="v">
                <p:oleObj spid="_x0000_s2" name="" r:id="rId1" imgW="686435" imgH="228600" progId="Equation.DSMT4">
                  <p:embed/>
                </p:oleObj>
              </mc:Choice>
              <mc:Fallback>
                <p:oleObj name="" r:id="rId1" imgW="686435" imgH="228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307" y="1196752"/>
                        <a:ext cx="1921909" cy="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7"/>
          <p:cNvSpPr>
            <a:spLocks noChangeArrowheads="1"/>
          </p:cNvSpPr>
          <p:nvPr/>
        </p:nvSpPr>
        <p:spPr bwMode="auto">
          <a:xfrm>
            <a:off x="227013" y="3157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59399" name="Object 6"/>
          <p:cNvGraphicFramePr>
            <a:graphicFrameLocks noChangeAspect="1"/>
          </p:cNvGraphicFramePr>
          <p:nvPr/>
        </p:nvGraphicFramePr>
        <p:xfrm>
          <a:off x="2267744" y="3436435"/>
          <a:ext cx="1921909" cy="640637"/>
        </p:xfrm>
        <a:graphic>
          <a:graphicData uri="http://schemas.openxmlformats.org/presentationml/2006/ole">
            <mc:AlternateContent xmlns:mc="http://schemas.openxmlformats.org/markup-compatibility/2006">
              <mc:Choice xmlns:v="urn:schemas-microsoft-com:vml" Requires="v">
                <p:oleObj spid="_x0000_s3" name="" r:id="rId3" imgW="686435" imgH="228600" progId="Equation.DSMT4">
                  <p:embed/>
                </p:oleObj>
              </mc:Choice>
              <mc:Fallback>
                <p:oleObj name="" r:id="rId3" imgW="686435"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436435"/>
                        <a:ext cx="1921909" cy="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29EA36CE-BB75-4BAA-92B5-D52C46B3F420}"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0419" name="Rectangle 3"/>
          <p:cNvSpPr>
            <a:spLocks noGrp="1" noChangeArrowheads="1"/>
          </p:cNvSpPr>
          <p:nvPr>
            <p:ph idx="4294967295"/>
          </p:nvPr>
        </p:nvSpPr>
        <p:spPr>
          <a:xfrm>
            <a:off x="684213" y="692150"/>
            <a:ext cx="7772400" cy="1223963"/>
          </a:xfrm>
        </p:spPr>
        <p:txBody>
          <a:bodyPr/>
          <a:lstStyle/>
          <a:p>
            <a:pPr marL="0" indent="0" eaLnBrk="1" hangingPunct="1">
              <a:lnSpc>
                <a:spcPct val="110000"/>
              </a:lnSpc>
              <a:buFontTx/>
              <a:buNone/>
            </a:pPr>
            <a:r>
              <a:rPr lang="zh-CN" altLang="en-US" dirty="0">
                <a:latin typeface="Times New Roman" panose="02020603050405020304" pitchFamily="18" charset="0"/>
                <a:cs typeface="Times New Roman" panose="02020603050405020304" pitchFamily="18" charset="0"/>
              </a:rPr>
              <a:t>定长二元码编码，要求编码效率达到</a:t>
            </a:r>
            <a:r>
              <a:rPr lang="en-US" altLang="zh-CN" dirty="0">
                <a:latin typeface="Times New Roman" panose="02020603050405020304" pitchFamily="18" charset="0"/>
                <a:cs typeface="Times New Roman" panose="02020603050405020304" pitchFamily="18" charset="0"/>
              </a:rPr>
              <a:t>96</a:t>
            </a:r>
            <a:r>
              <a:rPr lang="zh-CN" altLang="en-US" dirty="0">
                <a:latin typeface="Times New Roman" panose="02020603050405020304" pitchFamily="18" charset="0"/>
                <a:cs typeface="Times New Roman" panose="02020603050405020304" pitchFamily="18" charset="0"/>
              </a:rPr>
              <a:t>％时，允许译码错误概率 </a:t>
            </a:r>
            <a:endParaRPr lang="zh-CN" altLang="en-US" dirty="0">
              <a:latin typeface="Times New Roman" panose="02020603050405020304" pitchFamily="18" charset="0"/>
              <a:cs typeface="Times New Roman" panose="02020603050405020304" pitchFamily="18" charset="0"/>
            </a:endParaRPr>
          </a:p>
        </p:txBody>
      </p:sp>
      <p:sp>
        <p:nvSpPr>
          <p:cNvPr id="60420" name="Rectangle 6"/>
          <p:cNvSpPr>
            <a:spLocks noChangeArrowheads="1"/>
          </p:cNvSpPr>
          <p:nvPr/>
        </p:nvSpPr>
        <p:spPr bwMode="auto">
          <a:xfrm>
            <a:off x="-358775" y="2897188"/>
            <a:ext cx="9142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0421" name="Object 4"/>
          <p:cNvGraphicFramePr>
            <a:graphicFrameLocks noChangeAspect="1"/>
          </p:cNvGraphicFramePr>
          <p:nvPr/>
        </p:nvGraphicFramePr>
        <p:xfrm>
          <a:off x="4067944" y="1175545"/>
          <a:ext cx="1600894" cy="569206"/>
        </p:xfrm>
        <a:graphic>
          <a:graphicData uri="http://schemas.openxmlformats.org/presentationml/2006/ole">
            <mc:AlternateContent xmlns:mc="http://schemas.openxmlformats.org/markup-compatibility/2006">
              <mc:Choice xmlns:v="urn:schemas-microsoft-com:vml" Requires="v">
                <p:oleObj spid="_x0000_s2" name="" r:id="rId1" imgW="571500" imgH="203200" progId="Equation.3">
                  <p:embed/>
                </p:oleObj>
              </mc:Choice>
              <mc:Fallback>
                <p:oleObj name="" r:id="rId1" imgW="5715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175545"/>
                        <a:ext cx="1600894" cy="569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2" name="Rectangle 8"/>
          <p:cNvSpPr>
            <a:spLocks noChangeArrowheads="1"/>
          </p:cNvSpPr>
          <p:nvPr/>
        </p:nvSpPr>
        <p:spPr bwMode="auto">
          <a:xfrm>
            <a:off x="-358775" y="2782888"/>
            <a:ext cx="9142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0423" name="Object 6"/>
          <p:cNvGraphicFramePr>
            <a:graphicFrameLocks noChangeAspect="1"/>
          </p:cNvGraphicFramePr>
          <p:nvPr/>
        </p:nvGraphicFramePr>
        <p:xfrm>
          <a:off x="1225550" y="2008188"/>
          <a:ext cx="5546736" cy="1650168"/>
        </p:xfrm>
        <a:graphic>
          <a:graphicData uri="http://schemas.openxmlformats.org/presentationml/2006/ole">
            <mc:AlternateContent xmlns:mc="http://schemas.openxmlformats.org/markup-compatibility/2006">
              <mc:Choice xmlns:v="urn:schemas-microsoft-com:vml" Requires="v">
                <p:oleObj spid="_x0000_s3" name="Equation" r:id="rId3" imgW="51206400" imgH="15240000" progId="Equation.DSMT4">
                  <p:embed/>
                </p:oleObj>
              </mc:Choice>
              <mc:Fallback>
                <p:oleObj name="Equation" r:id="rId3" imgW="51206400" imgH="15240000" progId="Equation.DSMT4">
                  <p:embed/>
                  <p:pic>
                    <p:nvPicPr>
                      <p:cNvPr id="0" name="Object 6"/>
                      <p:cNvPicPr>
                        <a:picLocks noChangeAspect="1" noChangeArrowheads="1"/>
                      </p:cNvPicPr>
                      <p:nvPr/>
                    </p:nvPicPr>
                    <p:blipFill>
                      <a:blip r:embed="rId4"/>
                      <a:srcRect/>
                      <a:stretch>
                        <a:fillRect/>
                      </a:stretch>
                    </p:blipFill>
                    <p:spPr bwMode="auto">
                      <a:xfrm>
                        <a:off x="1225550" y="2008188"/>
                        <a:ext cx="5546736" cy="165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4" name="Rectangle 10"/>
          <p:cNvSpPr>
            <a:spLocks noChangeArrowheads="1"/>
          </p:cNvSpPr>
          <p:nvPr/>
        </p:nvSpPr>
        <p:spPr bwMode="auto">
          <a:xfrm>
            <a:off x="-358775" y="2773363"/>
            <a:ext cx="9142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0425" name="Object 8"/>
          <p:cNvGraphicFramePr>
            <a:graphicFrameLocks noChangeAspect="1"/>
          </p:cNvGraphicFramePr>
          <p:nvPr/>
        </p:nvGraphicFramePr>
        <p:xfrm>
          <a:off x="1350963" y="4349750"/>
          <a:ext cx="5976360" cy="1089504"/>
        </p:xfrm>
        <a:graphic>
          <a:graphicData uri="http://schemas.openxmlformats.org/presentationml/2006/ole">
            <mc:AlternateContent xmlns:mc="http://schemas.openxmlformats.org/markup-compatibility/2006">
              <mc:Choice xmlns:v="urn:schemas-microsoft-com:vml" Requires="v">
                <p:oleObj spid="_x0000_s4" name="Equation" r:id="rId5" imgW="55168800" imgH="10058400" progId="Equation.DSMT4">
                  <p:embed/>
                </p:oleObj>
              </mc:Choice>
              <mc:Fallback>
                <p:oleObj name="Equation" r:id="rId5" imgW="55168800" imgH="10058400" progId="Equation.DSMT4">
                  <p:embed/>
                  <p:pic>
                    <p:nvPicPr>
                      <p:cNvPr id="0" name="Object 8"/>
                      <p:cNvPicPr>
                        <a:picLocks noChangeAspect="1" noChangeArrowheads="1"/>
                      </p:cNvPicPr>
                      <p:nvPr/>
                    </p:nvPicPr>
                    <p:blipFill>
                      <a:blip r:embed="rId6"/>
                      <a:srcRect/>
                      <a:stretch>
                        <a:fillRect/>
                      </a:stretch>
                    </p:blipFill>
                    <p:spPr bwMode="auto">
                      <a:xfrm>
                        <a:off x="1350963" y="4349750"/>
                        <a:ext cx="5976360" cy="108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457200" y="332656"/>
            <a:ext cx="8229600" cy="830262"/>
          </a:xfrm>
        </p:spPr>
        <p:txBody>
          <a:bodyPr/>
          <a:lstStyle/>
          <a:p>
            <a:r>
              <a:rPr lang="en-US" altLang="zh-CN" sz="3600" dirty="0">
                <a:latin typeface="Times New Roman" panose="02020603050405020304" pitchFamily="18" charset="0"/>
                <a:ea typeface="+mn-ea"/>
                <a:cs typeface="Times New Roman" panose="02020603050405020304" pitchFamily="18" charset="0"/>
              </a:rPr>
              <a:t>4.3 </a:t>
            </a:r>
            <a:r>
              <a:rPr lang="zh-CN" altLang="en-US" sz="3600" dirty="0">
                <a:latin typeface="Times New Roman" panose="02020603050405020304" pitchFamily="18" charset="0"/>
                <a:ea typeface="+mn-ea"/>
                <a:cs typeface="Times New Roman" panose="02020603050405020304" pitchFamily="18" charset="0"/>
              </a:rPr>
              <a:t>限失真信源编码定理</a:t>
            </a:r>
            <a:endParaRPr lang="zh-CN" altLang="en-US" sz="3600" dirty="0">
              <a:latin typeface="Times New Roman" panose="02020603050405020304" pitchFamily="18" charset="0"/>
              <a:ea typeface="+mn-ea"/>
              <a:cs typeface="Times New Roman" panose="02020603050405020304" pitchFamily="18" charset="0"/>
            </a:endParaRPr>
          </a:p>
        </p:txBody>
      </p:sp>
      <p:sp>
        <p:nvSpPr>
          <p:cNvPr id="153602" name="Rectangle 3"/>
          <p:cNvSpPr>
            <a:spLocks noGrp="1" noChangeArrowheads="1"/>
          </p:cNvSpPr>
          <p:nvPr>
            <p:ph idx="1"/>
          </p:nvPr>
        </p:nvSpPr>
        <p:spPr/>
        <p:txBody>
          <a:bodyPr/>
          <a:lstStyle/>
          <a:p>
            <a:endParaRPr lang="en-US" altLang="zh-CN" b="0" dirty="0"/>
          </a:p>
          <a:p>
            <a:pPr>
              <a:lnSpc>
                <a:spcPct val="130000"/>
              </a:lnSpc>
              <a:buFont typeface="Wingdings" panose="05000000000000000000" pitchFamily="2" charset="2"/>
              <a:buNone/>
            </a:pPr>
            <a:r>
              <a:rPr lang="zh-CN" altLang="en-US" sz="3200" dirty="0"/>
              <a:t>   在实际问题中，信号有一定的失真是可以容忍的。但是当失真大于某一限度后，信息质量将被严重损伤，甚至丧失其实用价值。要规定失真限度，必须先有一个定量的失真测度。为此可引入失真函数。</a:t>
            </a:r>
            <a:endParaRPr lang="zh-CN" altLang="en-US" sz="3200" dirty="0"/>
          </a:p>
        </p:txBody>
      </p:sp>
      <p:sp>
        <p:nvSpPr>
          <p:cNvPr id="4" name="灯片编号占位符 4"/>
          <p:cNvSpPr>
            <a:spLocks noGrp="1"/>
          </p:cNvSpPr>
          <p:nvPr>
            <p:ph type="sldNum" sz="quarter" idx="10"/>
          </p:nvPr>
        </p:nvSpPr>
        <p:spPr/>
        <p:txBody>
          <a:bodyPr/>
          <a:lstStyle/>
          <a:p>
            <a:pPr eaLnBrk="1" hangingPunct="1">
              <a:defRPr/>
            </a:pPr>
            <a:fld id="{16204364-7B96-4443-B773-1EC6E61C5DC6}" type="slidenum">
              <a:rPr kumimoji="0" lang="en-US" altLang="zh-CN" b="1"/>
            </a:fld>
            <a:endParaRPr kumimoji="0" lang="en-US" altLang="zh-CN" b="1"/>
          </a:p>
        </p:txBody>
      </p:sp>
      <p:sp>
        <p:nvSpPr>
          <p:cNvPr id="5" name="Rectangle 2"/>
          <p:cNvSpPr txBox="1">
            <a:spLocks noChangeArrowheads="1"/>
          </p:cNvSpPr>
          <p:nvPr/>
        </p:nvSpPr>
        <p:spPr bwMode="auto">
          <a:xfrm>
            <a:off x="457200" y="1158578"/>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4.3.1 </a:t>
            </a:r>
            <a:r>
              <a:rPr lang="zh-CN" altLang="en-US" sz="3200" kern="0" dirty="0">
                <a:latin typeface="Times New Roman" panose="02020603050405020304" pitchFamily="18" charset="0"/>
                <a:ea typeface="+mn-ea"/>
                <a:cs typeface="Times New Roman" panose="02020603050405020304" pitchFamily="18" charset="0"/>
              </a:rPr>
              <a:t>失真测度</a:t>
            </a:r>
            <a:endParaRPr lang="zh-CN" altLang="en-US" sz="3200" kern="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noChangeArrowheads="1"/>
          </p:cNvSpPr>
          <p:nvPr>
            <p:ph idx="1"/>
          </p:nvPr>
        </p:nvSpPr>
        <p:spPr>
          <a:xfrm>
            <a:off x="207963" y="1196752"/>
            <a:ext cx="8540750" cy="4498975"/>
          </a:xfrm>
        </p:spPr>
        <p:txBody>
          <a:bodyPr/>
          <a:lstStyle/>
          <a:p>
            <a:pPr algn="just" fontAlgn="ctr">
              <a:lnSpc>
                <a:spcPct val="130000"/>
              </a:lnSpc>
              <a:buFont typeface="Wingdings" panose="05000000000000000000" pitchFamily="2" charset="2"/>
              <a:buNone/>
            </a:pPr>
            <a:r>
              <a:rPr lang="en-US" altLang="zh-CN" dirty="0">
                <a:solidFill>
                  <a:srgbClr val="FF0000"/>
                </a:solidFill>
              </a:rPr>
              <a:t>    </a:t>
            </a:r>
            <a:r>
              <a:rPr lang="zh-CN" altLang="en-US" dirty="0">
                <a:solidFill>
                  <a:srgbClr val="FF0000"/>
                </a:solidFill>
              </a:rPr>
              <a:t>失真函数</a:t>
            </a:r>
            <a:r>
              <a:rPr lang="zh-CN" altLang="en-US" dirty="0"/>
              <a:t>定义：</a:t>
            </a:r>
            <a:r>
              <a:rPr lang="zh-CN" altLang="en-US" sz="2600" dirty="0">
                <a:latin typeface="Times New Roman" panose="02020603050405020304" pitchFamily="18" charset="0"/>
              </a:rPr>
              <a:t>假如某一信源</a:t>
            </a:r>
            <a:r>
              <a:rPr lang="en-US" altLang="zh-CN" sz="2600" i="1" dirty="0">
                <a:latin typeface="Times New Roman" panose="02020603050405020304" pitchFamily="18" charset="0"/>
              </a:rPr>
              <a:t>X</a:t>
            </a:r>
            <a:r>
              <a:rPr lang="zh-CN" altLang="en-US" sz="2600" dirty="0">
                <a:latin typeface="Times New Roman" panose="02020603050405020304" pitchFamily="18" charset="0"/>
              </a:rPr>
              <a:t>，输出样值为</a:t>
            </a:r>
            <a:r>
              <a:rPr lang="en-US" altLang="zh-CN" sz="2600" i="1" dirty="0">
                <a:latin typeface="Times New Roman" panose="02020603050405020304" pitchFamily="18" charset="0"/>
              </a:rPr>
              <a:t>x</a:t>
            </a:r>
            <a:r>
              <a:rPr lang="en-US" altLang="zh-CN" sz="2600" i="1" baseline="-25000" dirty="0">
                <a:latin typeface="Times New Roman" panose="02020603050405020304" pitchFamily="18" charset="0"/>
              </a:rPr>
              <a:t>i</a:t>
            </a:r>
            <a:r>
              <a:rPr lang="zh-CN" altLang="en-US"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i="1" baseline="-25000" dirty="0">
                <a:latin typeface="Times New Roman" panose="02020603050405020304" pitchFamily="18" charset="0"/>
              </a:rPr>
              <a:t>i</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t>
            </a:r>
            <a:r>
              <a:rPr lang="en-US" altLang="zh-CN" sz="2600" i="1" dirty="0" err="1">
                <a:latin typeface="Times New Roman" panose="02020603050405020304" pitchFamily="18" charset="0"/>
              </a:rPr>
              <a:t>x</a:t>
            </a:r>
            <a:r>
              <a:rPr lang="en-US" altLang="zh-CN" sz="2600" i="1" baseline="-25000" dirty="0" err="1">
                <a:latin typeface="Times New Roman" panose="02020603050405020304" pitchFamily="18" charset="0"/>
              </a:rPr>
              <a:t>n</a:t>
            </a:r>
            <a:r>
              <a:rPr lang="en-US" altLang="zh-CN" sz="2600" dirty="0">
                <a:latin typeface="Times New Roman" panose="02020603050405020304" pitchFamily="18" charset="0"/>
              </a:rPr>
              <a:t>}</a:t>
            </a:r>
            <a:r>
              <a:rPr lang="zh-CN" altLang="en-US" sz="2600" dirty="0">
                <a:latin typeface="Times New Roman" panose="02020603050405020304" pitchFamily="18" charset="0"/>
              </a:rPr>
              <a:t>，经过有失真的信源编码器，输出</a:t>
            </a:r>
            <a:r>
              <a:rPr lang="en-US" altLang="zh-CN" sz="2600" i="1" dirty="0">
                <a:latin typeface="Times New Roman" panose="02020603050405020304" pitchFamily="18" charset="0"/>
              </a:rPr>
              <a:t>Y</a:t>
            </a:r>
            <a:r>
              <a:rPr lang="zh-CN" altLang="en-US" sz="2600" dirty="0">
                <a:latin typeface="Times New Roman" panose="02020603050405020304" pitchFamily="18" charset="0"/>
              </a:rPr>
              <a:t>，样值为</a:t>
            </a:r>
            <a:r>
              <a:rPr lang="en-US" altLang="zh-CN" sz="2600" i="1" dirty="0" err="1">
                <a:latin typeface="Times New Roman" panose="02020603050405020304" pitchFamily="18" charset="0"/>
              </a:rPr>
              <a:t>y</a:t>
            </a:r>
            <a:r>
              <a:rPr lang="en-US" altLang="zh-CN" sz="2600" i="1" baseline="-25000" dirty="0" err="1">
                <a:latin typeface="Times New Roman" panose="02020603050405020304" pitchFamily="18" charset="0"/>
              </a:rPr>
              <a:t>j</a:t>
            </a:r>
            <a:r>
              <a:rPr lang="en-US" altLang="zh-CN" sz="2600" i="1" baseline="-25000" dirty="0">
                <a:latin typeface="Times New Roman" panose="02020603050405020304" pitchFamily="18" charset="0"/>
              </a:rPr>
              <a:t> </a:t>
            </a:r>
            <a:r>
              <a:rPr lang="en-US" altLang="zh-CN" sz="2600" dirty="0">
                <a:latin typeface="Times New Roman" panose="02020603050405020304" pitchFamily="18" charset="0"/>
              </a:rPr>
              <a:t>, </a:t>
            </a:r>
            <a:r>
              <a:rPr lang="en-US" altLang="zh-CN" sz="2600" i="1" dirty="0" err="1">
                <a:latin typeface="Times New Roman" panose="02020603050405020304" pitchFamily="18" charset="0"/>
              </a:rPr>
              <a:t>y</a:t>
            </a:r>
            <a:r>
              <a:rPr lang="en-US" altLang="zh-CN" sz="2600" i="1" baseline="-25000" dirty="0" err="1">
                <a:latin typeface="Times New Roman" panose="02020603050405020304" pitchFamily="18" charset="0"/>
              </a:rPr>
              <a:t>j</a:t>
            </a:r>
            <a:r>
              <a:rPr lang="en-US" altLang="zh-CN" sz="2600" i="1" dirty="0">
                <a:latin typeface="Times New Roman" panose="02020603050405020304" pitchFamily="18" charset="0"/>
              </a:rPr>
              <a:t> </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a:t>
            </a:r>
            <a:r>
              <a:rPr lang="en-US" altLang="zh-CN" sz="2600" i="1" dirty="0">
                <a:latin typeface="Times New Roman" panose="02020603050405020304" pitchFamily="18" charset="0"/>
              </a:rPr>
              <a:t>y</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a:t>
            </a:r>
            <a:r>
              <a:rPr lang="en-US" altLang="zh-CN" sz="2600" i="1" dirty="0" err="1">
                <a:latin typeface="Times New Roman" panose="02020603050405020304" pitchFamily="18" charset="0"/>
              </a:rPr>
              <a:t>y</a:t>
            </a:r>
            <a:r>
              <a:rPr lang="en-US" altLang="zh-CN" sz="2600" i="1" baseline="-25000" dirty="0" err="1">
                <a:latin typeface="Times New Roman" panose="02020603050405020304" pitchFamily="18" charset="0"/>
              </a:rPr>
              <a:t>m</a:t>
            </a:r>
            <a:r>
              <a:rPr lang="en-US" altLang="zh-CN" sz="2600" dirty="0">
                <a:latin typeface="Times New Roman" panose="02020603050405020304" pitchFamily="18" charset="0"/>
              </a:rPr>
              <a:t>}</a:t>
            </a:r>
            <a:r>
              <a:rPr lang="zh-CN" altLang="en-US" sz="2600" dirty="0">
                <a:latin typeface="Times New Roman" panose="02020603050405020304" pitchFamily="18" charset="0"/>
              </a:rPr>
              <a:t>。如果</a:t>
            </a:r>
            <a:r>
              <a:rPr lang="en-US" altLang="zh-CN" sz="2600" i="1" dirty="0">
                <a:latin typeface="Times New Roman" panose="02020603050405020304" pitchFamily="18" charset="0"/>
              </a:rPr>
              <a:t>x</a:t>
            </a:r>
            <a:r>
              <a:rPr lang="en-US" altLang="zh-CN" sz="2600" i="1" baseline="-25000" dirty="0">
                <a:latin typeface="Times New Roman" panose="02020603050405020304" pitchFamily="18" charset="0"/>
              </a:rPr>
              <a:t>i</a:t>
            </a:r>
            <a:r>
              <a:rPr lang="zh-CN" altLang="en-US" sz="2600" dirty="0">
                <a:latin typeface="Times New Roman" panose="02020603050405020304" pitchFamily="18" charset="0"/>
              </a:rPr>
              <a:t>＝</a:t>
            </a:r>
            <a:r>
              <a:rPr lang="en-US" altLang="zh-CN" sz="2600" i="1" dirty="0" err="1">
                <a:latin typeface="Times New Roman" panose="02020603050405020304" pitchFamily="18" charset="0"/>
              </a:rPr>
              <a:t>y</a:t>
            </a:r>
            <a:r>
              <a:rPr lang="en-US" altLang="zh-CN" sz="2600" i="1" baseline="-25000" dirty="0" err="1">
                <a:latin typeface="Times New Roman" panose="02020603050405020304" pitchFamily="18" charset="0"/>
              </a:rPr>
              <a:t>j</a:t>
            </a:r>
            <a:r>
              <a:rPr lang="zh-CN" altLang="en-US" sz="2600" dirty="0">
                <a:latin typeface="Times New Roman" panose="02020603050405020304" pitchFamily="18" charset="0"/>
              </a:rPr>
              <a:t>，则认为没有失真；如果</a:t>
            </a:r>
            <a:r>
              <a:rPr lang="en-US" altLang="zh-CN" sz="2600" i="1" dirty="0">
                <a:latin typeface="Times New Roman" panose="02020603050405020304" pitchFamily="18" charset="0"/>
              </a:rPr>
              <a:t>x</a:t>
            </a:r>
            <a:r>
              <a:rPr lang="en-US" altLang="zh-CN" sz="2600" i="1" baseline="-25000" dirty="0">
                <a:latin typeface="Times New Roman" panose="02020603050405020304" pitchFamily="18" charset="0"/>
              </a:rPr>
              <a:t>i</a:t>
            </a:r>
            <a:r>
              <a:rPr lang="en-US" altLang="zh-CN" sz="2600" i="1" dirty="0">
                <a:latin typeface="Times New Roman" panose="02020603050405020304" pitchFamily="18" charset="0"/>
              </a:rPr>
              <a:t> </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 </a:t>
            </a:r>
            <a:r>
              <a:rPr lang="en-US" altLang="zh-CN" sz="2600" i="1" dirty="0" err="1">
                <a:latin typeface="Times New Roman" panose="02020603050405020304" pitchFamily="18" charset="0"/>
              </a:rPr>
              <a:t>y</a:t>
            </a:r>
            <a:r>
              <a:rPr lang="en-US" altLang="zh-CN" sz="2600" i="1" baseline="-25000" dirty="0" err="1">
                <a:latin typeface="Times New Roman" panose="02020603050405020304" pitchFamily="18" charset="0"/>
              </a:rPr>
              <a:t>j</a:t>
            </a:r>
            <a:r>
              <a:rPr lang="zh-CN" altLang="en-US" sz="2600" dirty="0">
                <a:latin typeface="Times New Roman" panose="02020603050405020304" pitchFamily="18" charset="0"/>
              </a:rPr>
              <a:t>，那么就产生了失真。失真的大小，用一个量来表示，即失真函数</a:t>
            </a:r>
            <a:r>
              <a:rPr lang="en-US" altLang="zh-CN" sz="2600" i="1" dirty="0">
                <a:latin typeface="Times New Roman" panose="02020603050405020304" pitchFamily="18" charset="0"/>
              </a:rPr>
              <a:t>d</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i="1" baseline="-25000" dirty="0">
                <a:latin typeface="Times New Roman" panose="02020603050405020304" pitchFamily="18" charset="0"/>
              </a:rPr>
              <a:t>i</a:t>
            </a:r>
            <a:r>
              <a:rPr lang="en-US" altLang="zh-CN" sz="1200" i="1" baseline="-25000" dirty="0">
                <a:latin typeface="Times New Roman" panose="02020603050405020304" pitchFamily="18" charset="0"/>
              </a:rPr>
              <a:t> </a:t>
            </a:r>
            <a:r>
              <a:rPr lang="en-US" altLang="zh-CN" sz="2600" dirty="0">
                <a:latin typeface="Times New Roman" panose="02020603050405020304" pitchFamily="18" charset="0"/>
              </a:rPr>
              <a:t>,</a:t>
            </a:r>
            <a:r>
              <a:rPr lang="en-US" altLang="zh-CN" sz="1200" dirty="0">
                <a:latin typeface="Times New Roman" panose="02020603050405020304" pitchFamily="18" charset="0"/>
              </a:rPr>
              <a:t> </a:t>
            </a:r>
            <a:r>
              <a:rPr lang="en-US" altLang="zh-CN" sz="2600" i="1" dirty="0" err="1">
                <a:latin typeface="Times New Roman" panose="02020603050405020304" pitchFamily="18" charset="0"/>
              </a:rPr>
              <a:t>y</a:t>
            </a:r>
            <a:r>
              <a:rPr lang="en-US" altLang="zh-CN" sz="2600" i="1" baseline="-25000" dirty="0" err="1">
                <a:latin typeface="Times New Roman" panose="02020603050405020304" pitchFamily="18" charset="0"/>
              </a:rPr>
              <a:t>j</a:t>
            </a:r>
            <a:r>
              <a:rPr lang="en-US" altLang="zh-CN" sz="2600" dirty="0">
                <a:latin typeface="Times New Roman" panose="02020603050405020304" pitchFamily="18" charset="0"/>
              </a:rPr>
              <a:t>)</a:t>
            </a:r>
            <a:r>
              <a:rPr lang="zh-CN" altLang="en-US" sz="2600" dirty="0">
                <a:latin typeface="Times New Roman" panose="02020603050405020304" pitchFamily="18" charset="0"/>
              </a:rPr>
              <a:t>，以衡量用</a:t>
            </a:r>
            <a:r>
              <a:rPr lang="en-US" altLang="zh-CN" sz="2600" i="1" dirty="0" err="1">
                <a:latin typeface="Times New Roman" panose="02020603050405020304" pitchFamily="18" charset="0"/>
              </a:rPr>
              <a:t>y</a:t>
            </a:r>
            <a:r>
              <a:rPr lang="en-US" altLang="zh-CN" sz="2600" i="1" baseline="-25000" dirty="0" err="1">
                <a:latin typeface="Times New Roman" panose="02020603050405020304" pitchFamily="18" charset="0"/>
              </a:rPr>
              <a:t>j</a:t>
            </a:r>
            <a:r>
              <a:rPr lang="zh-CN" altLang="en-US" sz="2600" dirty="0">
                <a:latin typeface="Times New Roman" panose="02020603050405020304" pitchFamily="18" charset="0"/>
              </a:rPr>
              <a:t>代替</a:t>
            </a:r>
            <a:r>
              <a:rPr lang="en-US" altLang="zh-CN" sz="2600" i="1" dirty="0">
                <a:latin typeface="Times New Roman" panose="02020603050405020304" pitchFamily="18" charset="0"/>
              </a:rPr>
              <a:t>x</a:t>
            </a:r>
            <a:r>
              <a:rPr lang="en-US" altLang="zh-CN" sz="2600" i="1" baseline="-25000" dirty="0">
                <a:latin typeface="Times New Roman" panose="02020603050405020304" pitchFamily="18" charset="0"/>
              </a:rPr>
              <a:t>i</a:t>
            </a:r>
            <a:r>
              <a:rPr lang="zh-CN" altLang="en-US" sz="2600" dirty="0">
                <a:latin typeface="Times New Roman" panose="02020603050405020304" pitchFamily="18" charset="0"/>
              </a:rPr>
              <a:t>所引起的失真程度。一般失真函数定义为 </a:t>
            </a:r>
            <a:endParaRPr lang="zh-CN" altLang="en-US" sz="2600" dirty="0">
              <a:latin typeface="Times New Roman" panose="02020603050405020304" pitchFamily="18" charset="0"/>
            </a:endParaRPr>
          </a:p>
          <a:p>
            <a:pPr>
              <a:buFont typeface="Wingdings" panose="05000000000000000000" pitchFamily="2" charset="2"/>
              <a:buNone/>
            </a:pPr>
            <a:r>
              <a:rPr lang="zh-CN" altLang="en-US" b="0" dirty="0">
                <a:latin typeface="Times New Roman" panose="02020603050405020304" pitchFamily="18" charset="0"/>
              </a:rPr>
              <a:t>		</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6" name="灯片编号占位符 4"/>
          <p:cNvSpPr>
            <a:spLocks noGrp="1"/>
          </p:cNvSpPr>
          <p:nvPr>
            <p:ph type="sldNum" sz="quarter" idx="10"/>
          </p:nvPr>
        </p:nvSpPr>
        <p:spPr/>
        <p:txBody>
          <a:bodyPr/>
          <a:lstStyle/>
          <a:p>
            <a:pPr eaLnBrk="1" hangingPunct="1">
              <a:defRPr/>
            </a:pPr>
            <a:fld id="{D55AF3F2-3EEC-4DDF-8182-29192374D4BD}" type="slidenum">
              <a:rPr kumimoji="0" lang="en-US" altLang="zh-CN" b="1"/>
            </a:fld>
            <a:endParaRPr kumimoji="0" lang="en-US" altLang="zh-CN" b="1"/>
          </a:p>
        </p:txBody>
      </p:sp>
      <p:sp>
        <p:nvSpPr>
          <p:cNvPr id="15462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54628" name="Object 4"/>
          <p:cNvGraphicFramePr>
            <a:graphicFrameLocks noChangeAspect="1"/>
          </p:cNvGraphicFramePr>
          <p:nvPr/>
        </p:nvGraphicFramePr>
        <p:xfrm>
          <a:off x="1262980" y="4637112"/>
          <a:ext cx="5829300" cy="1600200"/>
        </p:xfrm>
        <a:graphic>
          <a:graphicData uri="http://schemas.openxmlformats.org/presentationml/2006/ole">
            <mc:AlternateContent xmlns:mc="http://schemas.openxmlformats.org/markup-compatibility/2006">
              <mc:Choice xmlns:v="urn:schemas-microsoft-com:vml" Requires="v">
                <p:oleObj spid="_x0000_s2" name="Equation" r:id="rId1" imgW="46634400" imgH="12801600" progId="Equation.DSMT4">
                  <p:embed/>
                </p:oleObj>
              </mc:Choice>
              <mc:Fallback>
                <p:oleObj name="Equation" r:id="rId1" imgW="46634400" imgH="12801600" progId="Equation.DSMT4">
                  <p:embed/>
                  <p:pic>
                    <p:nvPicPr>
                      <p:cNvPr id="0" name="Object 4"/>
                      <p:cNvPicPr>
                        <a:picLocks noChangeAspect="1" noChangeArrowheads="1"/>
                      </p:cNvPicPr>
                      <p:nvPr/>
                    </p:nvPicPr>
                    <p:blipFill>
                      <a:blip r:embed="rId2"/>
                      <a:srcRect/>
                      <a:stretch>
                        <a:fillRect/>
                      </a:stretch>
                    </p:blipFill>
                    <p:spPr bwMode="auto">
                      <a:xfrm>
                        <a:off x="1262980" y="4637112"/>
                        <a:ext cx="5829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4.3.1 </a:t>
            </a:r>
            <a:r>
              <a:rPr lang="zh-CN" altLang="en-US" sz="3200" kern="0" dirty="0">
                <a:latin typeface="Times New Roman" panose="02020603050405020304" pitchFamily="18" charset="0"/>
                <a:ea typeface="+mn-ea"/>
                <a:cs typeface="Times New Roman" panose="02020603050405020304" pitchFamily="18" charset="0"/>
              </a:rPr>
              <a:t>失真测度</a:t>
            </a:r>
            <a:endParaRPr lang="zh-CN" altLang="en-US" sz="3200" kern="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0"/>
          </p:nvPr>
        </p:nvSpPr>
        <p:spPr/>
        <p:txBody>
          <a:bodyPr/>
          <a:lstStyle/>
          <a:p>
            <a:pPr eaLnBrk="1" hangingPunct="1">
              <a:defRPr/>
            </a:pPr>
            <a:fld id="{08FE0791-A1E1-4B54-89FC-471A4DAD66AE}" type="slidenum">
              <a:rPr kumimoji="0" lang="en-US" altLang="zh-CN" b="1"/>
            </a:fld>
            <a:endParaRPr kumimoji="0" lang="en-US" altLang="zh-CN" b="1"/>
          </a:p>
        </p:txBody>
      </p:sp>
      <p:sp>
        <p:nvSpPr>
          <p:cNvPr id="155649" name="Rectangle 3"/>
          <p:cNvSpPr>
            <a:spLocks noGrp="1" noChangeArrowheads="1"/>
          </p:cNvSpPr>
          <p:nvPr>
            <p:ph type="body" sz="half" idx="4294967295"/>
          </p:nvPr>
        </p:nvSpPr>
        <p:spPr>
          <a:xfrm>
            <a:off x="537368" y="1412776"/>
            <a:ext cx="8069263" cy="4530725"/>
          </a:xfrm>
        </p:spPr>
        <p:txBody>
          <a:bodyPr/>
          <a:lstStyle/>
          <a:p>
            <a:pPr marL="87630" indent="-87630">
              <a:buFont typeface="Wingdings" panose="05000000000000000000" pitchFamily="2" charset="2"/>
              <a:buNone/>
            </a:pPr>
            <a:r>
              <a:rPr lang="zh-CN" altLang="en-US" sz="3200" dirty="0">
                <a:latin typeface="Times New Roman" panose="02020603050405020304" pitchFamily="18" charset="0"/>
              </a:rPr>
              <a:t>单个符号的失真度的全体构成的矩阵              ，称为失真矩阵</a:t>
            </a:r>
            <a:endParaRPr lang="zh-CN" altLang="en-US" sz="3200" dirty="0">
              <a:latin typeface="Times New Roman" panose="02020603050405020304" pitchFamily="18" charset="0"/>
            </a:endParaRPr>
          </a:p>
          <a:p>
            <a:pPr marL="87630" indent="-87630">
              <a:buFont typeface="Wingdings" panose="05000000000000000000" pitchFamily="2" charset="2"/>
              <a:buNone/>
            </a:pPr>
            <a:endParaRPr lang="en-US" altLang="zh-CN" b="0" dirty="0"/>
          </a:p>
        </p:txBody>
      </p:sp>
      <p:graphicFrame>
        <p:nvGraphicFramePr>
          <p:cNvPr id="155650" name="Object 4"/>
          <p:cNvGraphicFramePr>
            <a:graphicFrameLocks noGrp="1" noChangeAspect="1"/>
          </p:cNvGraphicFramePr>
          <p:nvPr>
            <p:ph sz="half" idx="4294967295"/>
          </p:nvPr>
        </p:nvGraphicFramePr>
        <p:xfrm>
          <a:off x="7224614" y="1412776"/>
          <a:ext cx="1452562" cy="560387"/>
        </p:xfrm>
        <a:graphic>
          <a:graphicData uri="http://schemas.openxmlformats.org/presentationml/2006/ole">
            <mc:AlternateContent xmlns:mc="http://schemas.openxmlformats.org/markup-compatibility/2006">
              <mc:Choice xmlns:v="urn:schemas-microsoft-com:vml" Requires="v">
                <p:oleObj spid="_x0000_s2" name="Equation" r:id="rId1" imgW="17373600" imgH="6705600" progId="Equation.DSMT4">
                  <p:embed/>
                </p:oleObj>
              </mc:Choice>
              <mc:Fallback>
                <p:oleObj name="Equation" r:id="rId1" imgW="17373600" imgH="6705600" progId="Equation.DSMT4">
                  <p:embed/>
                  <p:pic>
                    <p:nvPicPr>
                      <p:cNvPr id="0" name="Object 4"/>
                      <p:cNvPicPr>
                        <a:picLocks noGrp="1" noChangeAspect="1" noChangeArrowheads="1"/>
                      </p:cNvPicPr>
                      <p:nvPr/>
                    </p:nvPicPr>
                    <p:blipFill>
                      <a:blip r:embed="rId2"/>
                      <a:srcRect/>
                      <a:stretch>
                        <a:fillRect/>
                      </a:stretch>
                    </p:blipFill>
                    <p:spPr bwMode="auto">
                      <a:xfrm>
                        <a:off x="7224614" y="1412776"/>
                        <a:ext cx="1452562" cy="560387"/>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5652" name="Rectangle 7"/>
          <p:cNvSpPr>
            <a:spLocks noChangeArrowheads="1"/>
          </p:cNvSpPr>
          <p:nvPr/>
        </p:nvSpPr>
        <p:spPr bwMode="auto">
          <a:xfrm>
            <a:off x="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55653" name="Object 6"/>
          <p:cNvGraphicFramePr>
            <a:graphicFrameLocks noChangeAspect="1"/>
          </p:cNvGraphicFramePr>
          <p:nvPr/>
        </p:nvGraphicFramePr>
        <p:xfrm>
          <a:off x="1450975" y="3008313"/>
          <a:ext cx="6121400" cy="2447925"/>
        </p:xfrm>
        <a:graphic>
          <a:graphicData uri="http://schemas.openxmlformats.org/presentationml/2006/ole">
            <mc:AlternateContent xmlns:mc="http://schemas.openxmlformats.org/markup-compatibility/2006">
              <mc:Choice xmlns:v="urn:schemas-microsoft-com:vml" Requires="v">
                <p:oleObj spid="_x0000_s3" name="Equation" r:id="rId3" imgW="64312800" imgH="22555200" progId="Equation.DSMT4">
                  <p:embed/>
                </p:oleObj>
              </mc:Choice>
              <mc:Fallback>
                <p:oleObj name="Equation" r:id="rId3" imgW="64312800" imgH="22555200" progId="Equation.DSMT4">
                  <p:embed/>
                  <p:pic>
                    <p:nvPicPr>
                      <p:cNvPr id="0" name="Object 6"/>
                      <p:cNvPicPr>
                        <a:picLocks noChangeAspect="1" noChangeArrowheads="1"/>
                      </p:cNvPicPr>
                      <p:nvPr/>
                    </p:nvPicPr>
                    <p:blipFill>
                      <a:blip r:embed="rId4"/>
                      <a:srcRect/>
                      <a:stretch>
                        <a:fillRect/>
                      </a:stretch>
                    </p:blipFill>
                    <p:spPr bwMode="auto">
                      <a:xfrm>
                        <a:off x="1450975" y="3008313"/>
                        <a:ext cx="6121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4.3.1 </a:t>
            </a:r>
            <a:r>
              <a:rPr lang="zh-CN" altLang="en-US" sz="3200" kern="0" dirty="0">
                <a:latin typeface="Times New Roman" panose="02020603050405020304" pitchFamily="18" charset="0"/>
                <a:ea typeface="+mn-ea"/>
                <a:cs typeface="Times New Roman" panose="02020603050405020304" pitchFamily="18" charset="0"/>
              </a:rPr>
              <a:t>失真测度</a:t>
            </a:r>
            <a:endParaRPr lang="zh-CN" altLang="en-US" sz="3200" kern="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ctrTitle"/>
          </p:nvPr>
        </p:nvSpPr>
        <p:spPr>
          <a:xfrm>
            <a:off x="555030" y="1124744"/>
            <a:ext cx="7772400" cy="658812"/>
          </a:xfrm>
        </p:spPr>
        <p:txBody>
          <a:bodyPr anchor="t"/>
          <a:lstStyle/>
          <a:p>
            <a:pPr algn="just"/>
            <a:r>
              <a:rPr lang="zh-CN" altLang="en-US" sz="3000" dirty="0">
                <a:latin typeface="宋体" panose="02010600030101010101" pitchFamily="2" charset="-122"/>
              </a:rPr>
              <a:t>最常用的失真函数</a:t>
            </a:r>
            <a:r>
              <a:rPr lang="zh-CN" altLang="en-US" sz="3000" dirty="0"/>
              <a:t> </a:t>
            </a:r>
            <a:endParaRPr lang="zh-CN" altLang="en-US" sz="3000" dirty="0"/>
          </a:p>
        </p:txBody>
      </p:sp>
      <p:sp>
        <p:nvSpPr>
          <p:cNvPr id="31747" name="Rectangle 3"/>
          <p:cNvSpPr>
            <a:spLocks noGrp="1" noChangeArrowheads="1"/>
          </p:cNvSpPr>
          <p:nvPr>
            <p:ph type="subTitle" idx="1"/>
          </p:nvPr>
        </p:nvSpPr>
        <p:spPr>
          <a:xfrm>
            <a:off x="457200" y="1756597"/>
            <a:ext cx="2170113" cy="593725"/>
          </a:xfrm>
        </p:spPr>
        <p:txBody>
          <a:bodyPr/>
          <a:lstStyle/>
          <a:p>
            <a:pPr algn="just"/>
            <a:r>
              <a:rPr lang="zh-CN" altLang="en-US" sz="2800" dirty="0">
                <a:latin typeface="宋体" panose="02010600030101010101" pitchFamily="2" charset="-122"/>
              </a:rPr>
              <a:t>均方失真：</a:t>
            </a:r>
            <a:r>
              <a:rPr lang="zh-CN" altLang="en-US" sz="2800" dirty="0">
                <a:latin typeface="Times New Roman" panose="02020603050405020304" pitchFamily="18" charset="0"/>
              </a:rPr>
              <a:t> </a:t>
            </a:r>
            <a:endParaRPr lang="zh-CN" altLang="en-US" sz="2800" dirty="0">
              <a:latin typeface="宋体" panose="02010600030101010101" pitchFamily="2" charset="-122"/>
            </a:endParaRPr>
          </a:p>
          <a:p>
            <a:pPr algn="just"/>
            <a:endParaRPr lang="en-US" altLang="zh-CN" sz="2600" b="0" dirty="0">
              <a:latin typeface="宋体" panose="02010600030101010101" pitchFamily="2" charset="-122"/>
            </a:endParaRPr>
          </a:p>
        </p:txBody>
      </p:sp>
      <p:sp>
        <p:nvSpPr>
          <p:cNvPr id="16" name="灯片编号占位符 4"/>
          <p:cNvSpPr>
            <a:spLocks noGrp="1"/>
          </p:cNvSpPr>
          <p:nvPr>
            <p:ph type="sldNum" sz="quarter" idx="10"/>
          </p:nvPr>
        </p:nvSpPr>
        <p:spPr/>
        <p:txBody>
          <a:bodyPr/>
          <a:lstStyle/>
          <a:p>
            <a:pPr eaLnBrk="1" hangingPunct="1">
              <a:defRPr/>
            </a:pPr>
            <a:fld id="{3C7F723B-5EFC-4CA1-BCAD-1C3921A758C8}" type="slidenum">
              <a:rPr kumimoji="0" lang="en-US" altLang="zh-CN" b="1"/>
            </a:fld>
            <a:endParaRPr kumimoji="0" lang="en-US" altLang="zh-CN" b="1"/>
          </a:p>
        </p:txBody>
      </p:sp>
      <p:graphicFrame>
        <p:nvGraphicFramePr>
          <p:cNvPr id="31753" name="Object 9"/>
          <p:cNvGraphicFramePr>
            <a:graphicFrameLocks noChangeAspect="1"/>
          </p:cNvGraphicFramePr>
          <p:nvPr/>
        </p:nvGraphicFramePr>
        <p:xfrm>
          <a:off x="2483768" y="3384550"/>
          <a:ext cx="3017838" cy="609600"/>
        </p:xfrm>
        <a:graphic>
          <a:graphicData uri="http://schemas.openxmlformats.org/presentationml/2006/ole">
            <mc:AlternateContent xmlns:mc="http://schemas.openxmlformats.org/markup-compatibility/2006">
              <mc:Choice xmlns:v="urn:schemas-microsoft-com:vml" Requires="v">
                <p:oleObj spid="_x0000_s2" name="Equation" r:id="rId1" imgW="30175200" imgH="6096000" progId="Equation.DSMT4">
                  <p:embed/>
                </p:oleObj>
              </mc:Choice>
              <mc:Fallback>
                <p:oleObj name="Equation" r:id="rId1" imgW="30175200" imgH="6096000" progId="Equation.DSMT4">
                  <p:embed/>
                  <p:pic>
                    <p:nvPicPr>
                      <p:cNvPr id="0" name="Object 9"/>
                      <p:cNvPicPr>
                        <a:picLocks noChangeAspect="1" noChangeArrowheads="1"/>
                      </p:cNvPicPr>
                      <p:nvPr/>
                    </p:nvPicPr>
                    <p:blipFill>
                      <a:blip r:embed="rId2"/>
                      <a:srcRect/>
                      <a:stretch>
                        <a:fillRect/>
                      </a:stretch>
                    </p:blipFill>
                    <p:spPr bwMode="auto">
                      <a:xfrm>
                        <a:off x="2483768" y="3384550"/>
                        <a:ext cx="30178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9" name="Object 5"/>
          <p:cNvGraphicFramePr>
            <a:graphicFrameLocks noChangeAspect="1"/>
          </p:cNvGraphicFramePr>
          <p:nvPr/>
        </p:nvGraphicFramePr>
        <p:xfrm>
          <a:off x="2517130" y="1633538"/>
          <a:ext cx="2774950" cy="669925"/>
        </p:xfrm>
        <a:graphic>
          <a:graphicData uri="http://schemas.openxmlformats.org/presentationml/2006/ole">
            <mc:AlternateContent xmlns:mc="http://schemas.openxmlformats.org/markup-compatibility/2006">
              <mc:Choice xmlns:v="urn:schemas-microsoft-com:vml" Requires="v">
                <p:oleObj spid="_x0000_s3" name="Equation" r:id="rId3" imgW="27736800" imgH="6705600" progId="Equation.DSMT4">
                  <p:embed/>
                </p:oleObj>
              </mc:Choice>
              <mc:Fallback>
                <p:oleObj name="Equation" r:id="rId3" imgW="27736800" imgH="6705600" progId="Equation.DSMT4">
                  <p:embed/>
                  <p:pic>
                    <p:nvPicPr>
                      <p:cNvPr id="0" name="Object 5"/>
                      <p:cNvPicPr>
                        <a:picLocks noChangeAspect="1" noChangeArrowheads="1"/>
                      </p:cNvPicPr>
                      <p:nvPr/>
                    </p:nvPicPr>
                    <p:blipFill>
                      <a:blip r:embed="rId4"/>
                      <a:srcRect/>
                      <a:stretch>
                        <a:fillRect/>
                      </a:stretch>
                    </p:blipFill>
                    <p:spPr bwMode="auto">
                      <a:xfrm>
                        <a:off x="2517130" y="1633538"/>
                        <a:ext cx="27749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1" name="Object 7"/>
          <p:cNvGraphicFramePr>
            <a:graphicFrameLocks noChangeAspect="1"/>
          </p:cNvGraphicFramePr>
          <p:nvPr/>
        </p:nvGraphicFramePr>
        <p:xfrm>
          <a:off x="2483768" y="2546350"/>
          <a:ext cx="2438400" cy="609600"/>
        </p:xfrm>
        <a:graphic>
          <a:graphicData uri="http://schemas.openxmlformats.org/presentationml/2006/ole">
            <mc:AlternateContent xmlns:mc="http://schemas.openxmlformats.org/markup-compatibility/2006">
              <mc:Choice xmlns:v="urn:schemas-microsoft-com:vml" Requires="v">
                <p:oleObj spid="_x0000_s4" name="Equation" r:id="rId5" imgW="24384000" imgH="6096000" progId="Equation.DSMT4">
                  <p:embed/>
                </p:oleObj>
              </mc:Choice>
              <mc:Fallback>
                <p:oleObj name="Equation" r:id="rId5" imgW="24384000" imgH="6096000" progId="Equation.DSMT4">
                  <p:embed/>
                  <p:pic>
                    <p:nvPicPr>
                      <p:cNvPr id="0" name="Object 7"/>
                      <p:cNvPicPr>
                        <a:picLocks noChangeAspect="1" noChangeArrowheads="1"/>
                      </p:cNvPicPr>
                      <p:nvPr/>
                    </p:nvPicPr>
                    <p:blipFill>
                      <a:blip r:embed="rId6"/>
                      <a:srcRect/>
                      <a:stretch>
                        <a:fillRect/>
                      </a:stretch>
                    </p:blipFill>
                    <p:spPr bwMode="auto">
                      <a:xfrm>
                        <a:off x="2483768" y="2546350"/>
                        <a:ext cx="243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5" name="Object 11"/>
          <p:cNvGraphicFramePr>
            <a:graphicFrameLocks noChangeAspect="1"/>
          </p:cNvGraphicFramePr>
          <p:nvPr/>
        </p:nvGraphicFramePr>
        <p:xfrm>
          <a:off x="2500313" y="4076700"/>
          <a:ext cx="5665787" cy="1219200"/>
        </p:xfrm>
        <a:graphic>
          <a:graphicData uri="http://schemas.openxmlformats.org/presentationml/2006/ole">
            <mc:AlternateContent xmlns:mc="http://schemas.openxmlformats.org/markup-compatibility/2006">
              <mc:Choice xmlns:v="urn:schemas-microsoft-com:vml" Requires="v">
                <p:oleObj spid="_x0000_s5" name="Equation" r:id="rId7" imgW="56692800" imgH="12192000" progId="Equation.DSMT4">
                  <p:embed/>
                </p:oleObj>
              </mc:Choice>
              <mc:Fallback>
                <p:oleObj name="Equation" r:id="rId7" imgW="56692800" imgH="12192000" progId="Equation.DSMT4">
                  <p:embed/>
                  <p:pic>
                    <p:nvPicPr>
                      <p:cNvPr id="0" name="Object 11"/>
                      <p:cNvPicPr>
                        <a:picLocks noChangeAspect="1" noChangeArrowheads="1"/>
                      </p:cNvPicPr>
                      <p:nvPr/>
                    </p:nvPicPr>
                    <p:blipFill>
                      <a:blip r:embed="rId8"/>
                      <a:srcRect/>
                      <a:stretch>
                        <a:fillRect/>
                      </a:stretch>
                    </p:blipFill>
                    <p:spPr bwMode="auto">
                      <a:xfrm>
                        <a:off x="2500313" y="4076700"/>
                        <a:ext cx="56657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60" name="Rectangle 16"/>
          <p:cNvSpPr>
            <a:spLocks noChangeArrowheads="1"/>
          </p:cNvSpPr>
          <p:nvPr/>
        </p:nvSpPr>
        <p:spPr bwMode="auto">
          <a:xfrm>
            <a:off x="468313" y="3358434"/>
            <a:ext cx="2160587"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buClr>
                <a:schemeClr val="folHlink"/>
              </a:buClr>
              <a:buSzPct val="85000"/>
              <a:buFont typeface="Wingdings 2" panose="05020102010507070707" pitchFamily="18" charset="2"/>
              <a:buNone/>
            </a:pPr>
            <a:r>
              <a:rPr lang="zh-CN" altLang="en-US" sz="2800" dirty="0">
                <a:latin typeface="宋体" panose="02010600030101010101" pitchFamily="2" charset="-122"/>
              </a:rPr>
              <a:t>相对失真：</a:t>
            </a:r>
            <a:endParaRPr lang="zh-CN" altLang="en-US" sz="2800" dirty="0">
              <a:latin typeface="宋体" panose="02010600030101010101" pitchFamily="2" charset="-122"/>
            </a:endParaRPr>
          </a:p>
        </p:txBody>
      </p:sp>
      <p:sp>
        <p:nvSpPr>
          <p:cNvPr id="31761" name="Rectangle 17"/>
          <p:cNvSpPr>
            <a:spLocks noChangeArrowheads="1"/>
          </p:cNvSpPr>
          <p:nvPr/>
        </p:nvSpPr>
        <p:spPr bwMode="auto">
          <a:xfrm>
            <a:off x="467544" y="4365104"/>
            <a:ext cx="2338387"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buClr>
                <a:schemeClr val="folHlink"/>
              </a:buClr>
              <a:buSzPct val="85000"/>
              <a:buFont typeface="Wingdings 2" panose="05020102010507070707" pitchFamily="18" charset="2"/>
              <a:buNone/>
            </a:pPr>
            <a:r>
              <a:rPr lang="zh-CN" altLang="en-US" sz="2800" dirty="0">
                <a:latin typeface="宋体" panose="02010600030101010101" pitchFamily="2" charset="-122"/>
              </a:rPr>
              <a:t>误码失真：</a:t>
            </a:r>
            <a:endParaRPr lang="zh-CN" altLang="en-US" sz="2800" dirty="0">
              <a:latin typeface="宋体" panose="02010600030101010101" pitchFamily="2" charset="-122"/>
            </a:endParaRPr>
          </a:p>
        </p:txBody>
      </p:sp>
      <p:sp>
        <p:nvSpPr>
          <p:cNvPr id="31762" name="Rectangle 18"/>
          <p:cNvSpPr>
            <a:spLocks noChangeArrowheads="1"/>
          </p:cNvSpPr>
          <p:nvPr/>
        </p:nvSpPr>
        <p:spPr bwMode="auto">
          <a:xfrm>
            <a:off x="468313" y="2497360"/>
            <a:ext cx="2554287"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20000"/>
              </a:spcBef>
              <a:buClr>
                <a:schemeClr val="folHlink"/>
              </a:buClr>
              <a:buSzPct val="85000"/>
              <a:buFont typeface="Wingdings 2" panose="05020102010507070707" pitchFamily="18" charset="2"/>
              <a:buNone/>
            </a:pPr>
            <a:r>
              <a:rPr lang="zh-CN" altLang="en-US" sz="2800" dirty="0">
                <a:latin typeface="宋体" panose="02010600030101010101" pitchFamily="2" charset="-122"/>
              </a:rPr>
              <a:t>绝对失真：</a:t>
            </a:r>
            <a:endParaRPr lang="zh-CN" altLang="en-US" sz="2800" dirty="0">
              <a:latin typeface="宋体" panose="02010600030101010101" pitchFamily="2" charset="-122"/>
            </a:endParaRPr>
          </a:p>
        </p:txBody>
      </p:sp>
      <p:sp>
        <p:nvSpPr>
          <p:cNvPr id="31763" name="Rectangle 19"/>
          <p:cNvSpPr>
            <a:spLocks noChangeArrowheads="1"/>
          </p:cNvSpPr>
          <p:nvPr/>
        </p:nvSpPr>
        <p:spPr bwMode="auto">
          <a:xfrm>
            <a:off x="467544" y="5427221"/>
            <a:ext cx="7950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a:spcBef>
                <a:spcPct val="20000"/>
              </a:spcBef>
              <a:buClr>
                <a:schemeClr val="folHlink"/>
              </a:buClr>
              <a:buSzPct val="85000"/>
              <a:buFont typeface="Wingdings 2" panose="05020102010507070707" pitchFamily="18" charset="2"/>
              <a:buNone/>
            </a:pPr>
            <a:r>
              <a:rPr lang="zh-CN" altLang="en-US" sz="2800" dirty="0">
                <a:latin typeface="宋体" panose="02010600030101010101" pitchFamily="2" charset="-122"/>
              </a:rPr>
              <a:t>前三种失真函数适用于连续信源，后一种适用于离散信源</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17"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4.3.1 </a:t>
            </a:r>
            <a:r>
              <a:rPr lang="zh-CN" altLang="en-US" sz="3200" kern="0" dirty="0">
                <a:latin typeface="Times New Roman" panose="02020603050405020304" pitchFamily="18" charset="0"/>
                <a:ea typeface="+mn-ea"/>
                <a:cs typeface="Times New Roman" panose="02020603050405020304" pitchFamily="18" charset="0"/>
              </a:rPr>
              <a:t>失真测度</a:t>
            </a:r>
            <a:endParaRPr lang="zh-CN" altLang="en-US" sz="3200" kern="0"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9"/>
                                        </p:tgtEl>
                                        <p:attrNameLst>
                                          <p:attrName>style.visibility</p:attrName>
                                        </p:attrNameLst>
                                      </p:cBhvr>
                                      <p:to>
                                        <p:strVal val="visible"/>
                                      </p:to>
                                    </p:set>
                                    <p:anim calcmode="lin" valueType="num">
                                      <p:cBhvr>
                                        <p:cTn id="11" dur="500" fill="hold"/>
                                        <p:tgtEl>
                                          <p:spTgt spid="31749"/>
                                        </p:tgtEl>
                                        <p:attrNameLst>
                                          <p:attrName>ppt_x</p:attrName>
                                        </p:attrNameLst>
                                      </p:cBhvr>
                                      <p:tavLst>
                                        <p:tav tm="0">
                                          <p:val>
                                            <p:strVal val="#ppt_x"/>
                                          </p:val>
                                        </p:tav>
                                        <p:tav tm="100000">
                                          <p:val>
                                            <p:strVal val="#ppt_x"/>
                                          </p:val>
                                        </p:tav>
                                      </p:tavLst>
                                    </p:anim>
                                    <p:anim calcmode="lin" valueType="num">
                                      <p:cBhvr>
                                        <p:cTn id="12"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751"/>
                                        </p:tgtEl>
                                        <p:attrNameLst>
                                          <p:attrName>style.visibility</p:attrName>
                                        </p:attrNameLst>
                                      </p:cBhvr>
                                      <p:to>
                                        <p:strVal val="visible"/>
                                      </p:to>
                                    </p:set>
                                    <p:anim calcmode="lin" valueType="num">
                                      <p:cBhvr>
                                        <p:cTn id="17" dur="500" fill="hold"/>
                                        <p:tgtEl>
                                          <p:spTgt spid="31751"/>
                                        </p:tgtEl>
                                        <p:attrNameLst>
                                          <p:attrName>ppt_x</p:attrName>
                                        </p:attrNameLst>
                                      </p:cBhvr>
                                      <p:tavLst>
                                        <p:tav tm="0">
                                          <p:val>
                                            <p:strVal val="#ppt_x"/>
                                          </p:val>
                                        </p:tav>
                                        <p:tav tm="100000">
                                          <p:val>
                                            <p:strVal val="#ppt_x"/>
                                          </p:val>
                                        </p:tav>
                                      </p:tavLst>
                                    </p:anim>
                                    <p:anim calcmode="lin" valueType="num">
                                      <p:cBhvr>
                                        <p:cTn id="18" dur="500" fill="hold"/>
                                        <p:tgtEl>
                                          <p:spTgt spid="317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762"/>
                                        </p:tgtEl>
                                        <p:attrNameLst>
                                          <p:attrName>style.visibility</p:attrName>
                                        </p:attrNameLst>
                                      </p:cBhvr>
                                      <p:to>
                                        <p:strVal val="visible"/>
                                      </p:to>
                                    </p:set>
                                    <p:anim calcmode="lin" valueType="num">
                                      <p:cBhvr>
                                        <p:cTn id="21" dur="500" fill="hold"/>
                                        <p:tgtEl>
                                          <p:spTgt spid="31762"/>
                                        </p:tgtEl>
                                        <p:attrNameLst>
                                          <p:attrName>ppt_x</p:attrName>
                                        </p:attrNameLst>
                                      </p:cBhvr>
                                      <p:tavLst>
                                        <p:tav tm="0">
                                          <p:val>
                                            <p:strVal val="#ppt_x"/>
                                          </p:val>
                                        </p:tav>
                                        <p:tav tm="100000">
                                          <p:val>
                                            <p:strVal val="#ppt_x"/>
                                          </p:val>
                                        </p:tav>
                                      </p:tavLst>
                                    </p:anim>
                                    <p:anim calcmode="lin" valueType="num">
                                      <p:cBhvr>
                                        <p:cTn id="22" dur="500" fill="hold"/>
                                        <p:tgtEl>
                                          <p:spTgt spid="3176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753"/>
                                        </p:tgtEl>
                                        <p:attrNameLst>
                                          <p:attrName>style.visibility</p:attrName>
                                        </p:attrNameLst>
                                      </p:cBhvr>
                                      <p:to>
                                        <p:strVal val="visible"/>
                                      </p:to>
                                    </p:set>
                                    <p:anim calcmode="lin" valueType="num">
                                      <p:cBhvr>
                                        <p:cTn id="27" dur="500" fill="hold"/>
                                        <p:tgtEl>
                                          <p:spTgt spid="31753"/>
                                        </p:tgtEl>
                                        <p:attrNameLst>
                                          <p:attrName>ppt_x</p:attrName>
                                        </p:attrNameLst>
                                      </p:cBhvr>
                                      <p:tavLst>
                                        <p:tav tm="0">
                                          <p:val>
                                            <p:strVal val="#ppt_x"/>
                                          </p:val>
                                        </p:tav>
                                        <p:tav tm="100000">
                                          <p:val>
                                            <p:strVal val="#ppt_x"/>
                                          </p:val>
                                        </p:tav>
                                      </p:tavLst>
                                    </p:anim>
                                    <p:anim calcmode="lin" valueType="num">
                                      <p:cBhvr>
                                        <p:cTn id="28" dur="500" fill="hold"/>
                                        <p:tgtEl>
                                          <p:spTgt spid="3175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760"/>
                                        </p:tgtEl>
                                        <p:attrNameLst>
                                          <p:attrName>style.visibility</p:attrName>
                                        </p:attrNameLst>
                                      </p:cBhvr>
                                      <p:to>
                                        <p:strVal val="visible"/>
                                      </p:to>
                                    </p:set>
                                    <p:anim calcmode="lin" valueType="num">
                                      <p:cBhvr>
                                        <p:cTn id="31" dur="500" fill="hold"/>
                                        <p:tgtEl>
                                          <p:spTgt spid="31760"/>
                                        </p:tgtEl>
                                        <p:attrNameLst>
                                          <p:attrName>ppt_x</p:attrName>
                                        </p:attrNameLst>
                                      </p:cBhvr>
                                      <p:tavLst>
                                        <p:tav tm="0">
                                          <p:val>
                                            <p:strVal val="#ppt_x"/>
                                          </p:val>
                                        </p:tav>
                                        <p:tav tm="100000">
                                          <p:val>
                                            <p:strVal val="#ppt_x"/>
                                          </p:val>
                                        </p:tav>
                                      </p:tavLst>
                                    </p:anim>
                                    <p:anim calcmode="lin" valueType="num">
                                      <p:cBhvr>
                                        <p:cTn id="32" dur="500" fill="hold"/>
                                        <p:tgtEl>
                                          <p:spTgt spid="3176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755"/>
                                        </p:tgtEl>
                                        <p:attrNameLst>
                                          <p:attrName>style.visibility</p:attrName>
                                        </p:attrNameLst>
                                      </p:cBhvr>
                                      <p:to>
                                        <p:strVal val="visible"/>
                                      </p:to>
                                    </p:set>
                                    <p:anim calcmode="lin" valueType="num">
                                      <p:cBhvr>
                                        <p:cTn id="37" dur="500" fill="hold"/>
                                        <p:tgtEl>
                                          <p:spTgt spid="31755"/>
                                        </p:tgtEl>
                                        <p:attrNameLst>
                                          <p:attrName>ppt_x</p:attrName>
                                        </p:attrNameLst>
                                      </p:cBhvr>
                                      <p:tavLst>
                                        <p:tav tm="0">
                                          <p:val>
                                            <p:strVal val="#ppt_x"/>
                                          </p:val>
                                        </p:tav>
                                        <p:tav tm="100000">
                                          <p:val>
                                            <p:strVal val="#ppt_x"/>
                                          </p:val>
                                        </p:tav>
                                      </p:tavLst>
                                    </p:anim>
                                    <p:anim calcmode="lin" valueType="num">
                                      <p:cBhvr>
                                        <p:cTn id="38" dur="500" fill="hold"/>
                                        <p:tgtEl>
                                          <p:spTgt spid="3175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1761"/>
                                        </p:tgtEl>
                                        <p:attrNameLst>
                                          <p:attrName>style.visibility</p:attrName>
                                        </p:attrNameLst>
                                      </p:cBhvr>
                                      <p:to>
                                        <p:strVal val="visible"/>
                                      </p:to>
                                    </p:set>
                                    <p:anim calcmode="lin" valueType="num">
                                      <p:cBhvr>
                                        <p:cTn id="41" dur="500" fill="hold"/>
                                        <p:tgtEl>
                                          <p:spTgt spid="31761"/>
                                        </p:tgtEl>
                                        <p:attrNameLst>
                                          <p:attrName>ppt_x</p:attrName>
                                        </p:attrNameLst>
                                      </p:cBhvr>
                                      <p:tavLst>
                                        <p:tav tm="0">
                                          <p:val>
                                            <p:strVal val="#ppt_x"/>
                                          </p:val>
                                        </p:tav>
                                        <p:tav tm="100000">
                                          <p:val>
                                            <p:strVal val="#ppt_x"/>
                                          </p:val>
                                        </p:tav>
                                      </p:tavLst>
                                    </p:anim>
                                    <p:anim calcmode="lin" valueType="num">
                                      <p:cBhvr>
                                        <p:cTn id="42" dur="500" fill="hold"/>
                                        <p:tgtEl>
                                          <p:spTgt spid="3176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1763"/>
                                        </p:tgtEl>
                                        <p:attrNameLst>
                                          <p:attrName>style.visibility</p:attrName>
                                        </p:attrNameLst>
                                      </p:cBhvr>
                                      <p:to>
                                        <p:strVal val="visible"/>
                                      </p:to>
                                    </p:set>
                                    <p:anim calcmode="lin" valueType="num">
                                      <p:cBhvr>
                                        <p:cTn id="47" dur="500" fill="hold"/>
                                        <p:tgtEl>
                                          <p:spTgt spid="31763"/>
                                        </p:tgtEl>
                                        <p:attrNameLst>
                                          <p:attrName>ppt_x</p:attrName>
                                        </p:attrNameLst>
                                      </p:cBhvr>
                                      <p:tavLst>
                                        <p:tav tm="0">
                                          <p:val>
                                            <p:strVal val="#ppt_x"/>
                                          </p:val>
                                        </p:tav>
                                        <p:tav tm="100000">
                                          <p:val>
                                            <p:strVal val="#ppt_x"/>
                                          </p:val>
                                        </p:tav>
                                      </p:tavLst>
                                    </p:anim>
                                    <p:anim calcmode="lin" valueType="num">
                                      <p:cBhvr>
                                        <p:cTn id="48" dur="500" fill="hold"/>
                                        <p:tgtEl>
                                          <p:spTgt spid="31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1760" grpId="0"/>
      <p:bldP spid="31761" grpId="0"/>
      <p:bldP spid="31762" grpId="0"/>
      <p:bldP spid="3176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26411ED0-AC91-4A32-B7B0-A5575D0A5EDD}" type="slidenum">
              <a:rPr lang="en-US" altLang="zh-CN" sz="120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15364" name="Rectangle 3"/>
          <p:cNvSpPr>
            <a:spLocks noGrp="1" noChangeArrowheads="1"/>
          </p:cNvSpPr>
          <p:nvPr>
            <p:ph type="body" sz="half" idx="4294967295"/>
          </p:nvPr>
        </p:nvSpPr>
        <p:spPr>
          <a:xfrm>
            <a:off x="518294" y="980728"/>
            <a:ext cx="8158162" cy="1873250"/>
          </a:xfrm>
        </p:spPr>
        <p:txBody>
          <a:bodyPr/>
          <a:lstStyle/>
          <a:p>
            <a:pPr marL="0" indent="0" algn="just" eaLnBrk="1" hangingPunct="1">
              <a:lnSpc>
                <a:spcPct val="110000"/>
              </a:lnSpc>
              <a:buFontTx/>
              <a:buNone/>
            </a:pPr>
            <a:r>
              <a:rPr lang="zh-CN" altLang="en-US" sz="2800" dirty="0">
                <a:latin typeface="Times New Roman" panose="02020603050405020304" pitchFamily="18" charset="0"/>
                <a:cs typeface="Times New Roman" panose="02020603050405020304" pitchFamily="18" charset="0"/>
              </a:rPr>
              <a:t>由于</a:t>
            </a:r>
            <a:r>
              <a:rPr lang="en-US" altLang="zh-CN" sz="2800" i="1" dirty="0">
                <a:latin typeface="Times New Roman" panose="02020603050405020304" pitchFamily="18" charset="0"/>
                <a:cs typeface="Times New Roman" panose="02020603050405020304" pitchFamily="18" charset="0"/>
              </a:rPr>
              <a:t>x</a:t>
            </a:r>
            <a:r>
              <a:rPr lang="en-US" altLang="zh-CN" sz="2800" i="1" baseline="-30000" dirty="0">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和</a:t>
            </a:r>
            <a:r>
              <a:rPr lang="en-US" altLang="zh-CN" sz="2800" i="1" dirty="0" err="1">
                <a:latin typeface="Times New Roman" panose="02020603050405020304" pitchFamily="18" charset="0"/>
                <a:cs typeface="Times New Roman" panose="02020603050405020304" pitchFamily="18" charset="0"/>
              </a:rPr>
              <a:t>y</a:t>
            </a:r>
            <a:r>
              <a:rPr lang="en-US" altLang="zh-CN" sz="2800" i="1" baseline="-30000" dirty="0" err="1">
                <a:latin typeface="Times New Roman" panose="02020603050405020304" pitchFamily="18" charset="0"/>
                <a:cs typeface="Times New Roman" panose="02020603050405020304" pitchFamily="18" charset="0"/>
              </a:rPr>
              <a:t>j</a:t>
            </a:r>
            <a:r>
              <a:rPr lang="zh-CN" altLang="en-US" sz="2800" dirty="0">
                <a:latin typeface="Times New Roman" panose="02020603050405020304" pitchFamily="18" charset="0"/>
                <a:cs typeface="Times New Roman" panose="02020603050405020304" pitchFamily="18" charset="0"/>
              </a:rPr>
              <a:t>都是随机变量，所以失真函数</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i="1" baseline="-30000" dirty="0">
                <a:latin typeface="Times New Roman" panose="02020603050405020304" pitchFamily="18" charset="0"/>
                <a:cs typeface="Times New Roman" panose="02020603050405020304" pitchFamily="18" charset="0"/>
              </a:rPr>
              <a:t>i </a:t>
            </a:r>
            <a:r>
              <a:rPr lang="en-US" altLang="zh-CN" sz="2800"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y</a:t>
            </a:r>
            <a:r>
              <a:rPr lang="en-US" altLang="zh-CN" sz="2800" i="1" baseline="-30000" dirty="0" err="1">
                <a:latin typeface="Times New Roman" panose="02020603050405020304" pitchFamily="18" charset="0"/>
                <a:cs typeface="Times New Roman" panose="02020603050405020304" pitchFamily="18" charset="0"/>
              </a:rPr>
              <a:t>j</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也是随机变量。</a:t>
            </a:r>
            <a:endParaRPr lang="en-US" altLang="zh-CN" sz="2800" dirty="0">
              <a:latin typeface="Times New Roman" panose="02020603050405020304" pitchFamily="18" charset="0"/>
              <a:cs typeface="Times New Roman" panose="02020603050405020304" pitchFamily="18" charset="0"/>
            </a:endParaRPr>
          </a:p>
          <a:p>
            <a:pPr marL="0" indent="0" algn="just" eaLnBrk="1" hangingPunct="1">
              <a:lnSpc>
                <a:spcPct val="110000"/>
              </a:lnSpc>
              <a:buFontTx/>
              <a:buNone/>
            </a:pPr>
            <a:r>
              <a:rPr lang="zh-CN" altLang="en-US" sz="2800" dirty="0">
                <a:solidFill>
                  <a:srgbClr val="FF0000"/>
                </a:solidFill>
                <a:latin typeface="Times New Roman" panose="02020603050405020304" pitchFamily="18" charset="0"/>
                <a:cs typeface="Times New Roman" panose="02020603050405020304" pitchFamily="18" charset="0"/>
              </a:rPr>
              <a:t>平均失真</a:t>
            </a:r>
            <a:r>
              <a:rPr lang="zh-CN" altLang="en-US" sz="2800" dirty="0">
                <a:latin typeface="Times New Roman" panose="02020603050405020304" pitchFamily="18" charset="0"/>
                <a:cs typeface="Times New Roman" panose="02020603050405020304" pitchFamily="18" charset="0"/>
              </a:rPr>
              <a:t>为失真函数的数学期望或统计平均值，</a:t>
            </a:r>
            <a:endParaRPr lang="zh-CN" altLang="en-US" sz="2800" dirty="0">
              <a:latin typeface="Times New Roman" panose="02020603050405020304" pitchFamily="18" charset="0"/>
              <a:cs typeface="Times New Roman" panose="02020603050405020304" pitchFamily="18" charset="0"/>
            </a:endParaRPr>
          </a:p>
          <a:p>
            <a:pPr marL="0" indent="0" eaLnBrk="1" hangingPunct="1"/>
            <a:endParaRPr lang="en-US" altLang="zh-CN" sz="2800" dirty="0">
              <a:latin typeface="Times New Roman" panose="02020603050405020304" pitchFamily="18" charset="0"/>
              <a:cs typeface="Times New Roman" panose="02020603050405020304" pitchFamily="18" charset="0"/>
            </a:endParaRPr>
          </a:p>
        </p:txBody>
      </p:sp>
      <p:graphicFrame>
        <p:nvGraphicFramePr>
          <p:cNvPr id="15366" name="Object 5"/>
          <p:cNvGraphicFramePr>
            <a:graphicFrameLocks noChangeAspect="1"/>
          </p:cNvGraphicFramePr>
          <p:nvPr/>
        </p:nvGraphicFramePr>
        <p:xfrm>
          <a:off x="1907704" y="2605137"/>
          <a:ext cx="4852987" cy="1831975"/>
        </p:xfrm>
        <a:graphic>
          <a:graphicData uri="http://schemas.openxmlformats.org/presentationml/2006/ole">
            <mc:AlternateContent xmlns:mc="http://schemas.openxmlformats.org/markup-compatibility/2006">
              <mc:Choice xmlns:v="urn:schemas-microsoft-com:vml" Requires="v">
                <p:oleObj spid="_x0000_s2" name="Equation" r:id="rId1" imgW="51511200" imgH="21945600" progId="Equation.DSMT4">
                  <p:embed/>
                </p:oleObj>
              </mc:Choice>
              <mc:Fallback>
                <p:oleObj name="Equation" r:id="rId1" imgW="51511200" imgH="21945600" progId="Equation.DSMT4">
                  <p:embed/>
                  <p:pic>
                    <p:nvPicPr>
                      <p:cNvPr id="0" name="Object 5"/>
                      <p:cNvPicPr>
                        <a:picLocks noChangeAspect="1" noChangeArrowheads="1"/>
                      </p:cNvPicPr>
                      <p:nvPr/>
                    </p:nvPicPr>
                    <p:blipFill>
                      <a:blip r:embed="rId2"/>
                      <a:srcRect/>
                      <a:stretch>
                        <a:fillRect/>
                      </a:stretch>
                    </p:blipFill>
                    <p:spPr bwMode="auto">
                      <a:xfrm>
                        <a:off x="1907704" y="2605137"/>
                        <a:ext cx="4852987"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68" name="Group 7"/>
          <p:cNvGrpSpPr/>
          <p:nvPr/>
        </p:nvGrpSpPr>
        <p:grpSpPr bwMode="auto">
          <a:xfrm>
            <a:off x="2124075" y="4581128"/>
            <a:ext cx="3557588" cy="1296987"/>
            <a:chOff x="0" y="0"/>
            <a:chExt cx="2241" cy="817"/>
          </a:xfrm>
        </p:grpSpPr>
        <p:graphicFrame>
          <p:nvGraphicFramePr>
            <p:cNvPr id="15369" name="Object 8"/>
            <p:cNvGraphicFramePr>
              <a:graphicFrameLocks noChangeAspect="1"/>
            </p:cNvGraphicFramePr>
            <p:nvPr/>
          </p:nvGraphicFramePr>
          <p:xfrm>
            <a:off x="0" y="53"/>
            <a:ext cx="287" cy="429"/>
          </p:xfrm>
          <a:graphic>
            <a:graphicData uri="http://schemas.openxmlformats.org/presentationml/2006/ole">
              <mc:AlternateContent xmlns:mc="http://schemas.openxmlformats.org/markup-compatibility/2006">
                <mc:Choice xmlns:v="urn:schemas-microsoft-com:vml" Requires="v">
                  <p:oleObj spid="_x0000_s3" name="" r:id="rId3" imgW="127000" imgH="177800" progId="Equation.3">
                    <p:embed/>
                  </p:oleObj>
                </mc:Choice>
                <mc:Fallback>
                  <p:oleObj name="" r:id="rId3" imgW="127000" imgH="177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
                          <a:ext cx="287"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Rectangle 9"/>
            <p:cNvSpPr>
              <a:spLocks noChangeArrowheads="1"/>
            </p:cNvSpPr>
            <p:nvPr/>
          </p:nvSpPr>
          <p:spPr bwMode="auto">
            <a:xfrm>
              <a:off x="786" y="454"/>
              <a:ext cx="127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5371" name="Rectangle 10"/>
            <p:cNvSpPr>
              <a:spLocks noChangeArrowheads="1"/>
            </p:cNvSpPr>
            <p:nvPr/>
          </p:nvSpPr>
          <p:spPr bwMode="auto">
            <a:xfrm>
              <a:off x="650" y="363"/>
              <a:ext cx="1088" cy="363"/>
            </a:xfrm>
            <a:prstGeom prst="rect">
              <a:avLst/>
            </a:prstGeom>
            <a:noFill/>
            <a:ln w="63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ctr" eaLnBrk="1" hangingPunct="1">
                <a:lnSpc>
                  <a:spcPct val="130000"/>
                </a:lnSpc>
                <a:spcBef>
                  <a:spcPct val="20000"/>
                </a:spcBef>
                <a:buClr>
                  <a:schemeClr val="folHlink"/>
                </a:buClr>
                <a:buSzPct val="85000"/>
                <a:buFont typeface="Wingdings 2" panose="05020102010507070707" pitchFamily="18" charset="2"/>
                <a:buNone/>
              </a:pPr>
              <a:r>
                <a:rPr lang="zh-CN" altLang="en-US" sz="2400" dirty="0">
                  <a:latin typeface="Times New Roman" panose="02020603050405020304" pitchFamily="18" charset="0"/>
                  <a:cs typeface="Times New Roman" panose="02020603050405020304" pitchFamily="18" charset="0"/>
                </a:rPr>
                <a:t>信源编码器</a:t>
              </a:r>
              <a:endParaRPr lang="zh-CN" altLang="en-US" sz="2400" dirty="0">
                <a:latin typeface="Times New Roman" panose="02020603050405020304" pitchFamily="18" charset="0"/>
                <a:cs typeface="Times New Roman" panose="02020603050405020304" pitchFamily="18" charset="0"/>
              </a:endParaRPr>
            </a:p>
          </p:txBody>
        </p:sp>
        <p:sp>
          <p:nvSpPr>
            <p:cNvPr id="15372" name="Line 11"/>
            <p:cNvSpPr>
              <a:spLocks noChangeShapeType="1"/>
            </p:cNvSpPr>
            <p:nvPr/>
          </p:nvSpPr>
          <p:spPr bwMode="auto">
            <a:xfrm>
              <a:off x="1738" y="544"/>
              <a:ext cx="499" cy="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Line 12"/>
            <p:cNvSpPr>
              <a:spLocks noChangeShapeType="1"/>
            </p:cNvSpPr>
            <p:nvPr/>
          </p:nvSpPr>
          <p:spPr bwMode="auto">
            <a:xfrm>
              <a:off x="60" y="544"/>
              <a:ext cx="590" cy="0"/>
            </a:xfrm>
            <a:prstGeom prst="line">
              <a:avLst/>
            </a:prstGeom>
            <a:noFill/>
            <a:ln w="63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4" name="Text Box 13"/>
            <p:cNvSpPr txBox="1">
              <a:spLocks noChangeArrowheads="1"/>
            </p:cNvSpPr>
            <p:nvPr/>
          </p:nvSpPr>
          <p:spPr bwMode="auto">
            <a:xfrm>
              <a:off x="650" y="45"/>
              <a:ext cx="10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Char char="¡"/>
              </a:pPr>
              <a:endParaRPr lang="zh-CN" altLang="en-US" sz="2000">
                <a:latin typeface="Times New Roman" panose="02020603050405020304" pitchFamily="18" charset="0"/>
                <a:cs typeface="Times New Roman" panose="02020603050405020304" pitchFamily="18" charset="0"/>
              </a:endParaRPr>
            </a:p>
          </p:txBody>
        </p:sp>
        <p:graphicFrame>
          <p:nvGraphicFramePr>
            <p:cNvPr id="15375" name="Object 14"/>
            <p:cNvGraphicFramePr>
              <a:graphicFrameLocks noChangeAspect="1"/>
            </p:cNvGraphicFramePr>
            <p:nvPr/>
          </p:nvGraphicFramePr>
          <p:xfrm>
            <a:off x="1972" y="102"/>
            <a:ext cx="269" cy="380"/>
          </p:xfrm>
          <a:graphic>
            <a:graphicData uri="http://schemas.openxmlformats.org/presentationml/2006/ole">
              <mc:AlternateContent xmlns:mc="http://schemas.openxmlformats.org/markup-compatibility/2006">
                <mc:Choice xmlns:v="urn:schemas-microsoft-com:vml" Requires="v">
                  <p:oleObj spid="_x0000_s4" name="" r:id="rId5" imgW="152400" imgH="190500" progId="Equation.3">
                    <p:embed/>
                  </p:oleObj>
                </mc:Choice>
                <mc:Fallback>
                  <p:oleObj name="" r:id="rId5" imgW="152400" imgH="1905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2" y="102"/>
                          <a:ext cx="269"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6" name="Object 15"/>
            <p:cNvGraphicFramePr>
              <a:graphicFrameLocks noChangeAspect="1"/>
            </p:cNvGraphicFramePr>
            <p:nvPr/>
          </p:nvGraphicFramePr>
          <p:xfrm>
            <a:off x="786" y="0"/>
            <a:ext cx="862" cy="318"/>
          </p:xfrm>
          <a:graphic>
            <a:graphicData uri="http://schemas.openxmlformats.org/presentationml/2006/ole">
              <mc:AlternateContent xmlns:mc="http://schemas.openxmlformats.org/markup-compatibility/2006">
                <mc:Choice xmlns:v="urn:schemas-microsoft-com:vml" Requires="v">
                  <p:oleObj spid="_x0000_s5" name="Equation" r:id="rId7" imgW="406400" imgH="203200" progId="Equation.DSMT4">
                    <p:embed/>
                  </p:oleObj>
                </mc:Choice>
                <mc:Fallback>
                  <p:oleObj name="Equation" r:id="rId7" imgW="406400" imgH="203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 y="0"/>
                          <a:ext cx="862"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Rectangle 2"/>
          <p:cNvSpPr txBox="1">
            <a:spLocks noChangeArrowheads="1"/>
          </p:cNvSpPr>
          <p:nvPr/>
        </p:nvSpPr>
        <p:spPr bwMode="auto">
          <a:xfrm>
            <a:off x="539552" y="332656"/>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4.3.1 </a:t>
            </a:r>
            <a:r>
              <a:rPr lang="zh-CN" altLang="en-US" sz="3200" kern="0" dirty="0">
                <a:latin typeface="Times New Roman" panose="02020603050405020304" pitchFamily="18" charset="0"/>
                <a:ea typeface="+mn-ea"/>
                <a:cs typeface="Times New Roman" panose="02020603050405020304" pitchFamily="18" charset="0"/>
              </a:rPr>
              <a:t>失真测度</a:t>
            </a:r>
            <a:endParaRPr lang="zh-CN" altLang="en-US" sz="3200" kern="0" dirty="0">
              <a:latin typeface="Times New Roman" panose="02020603050405020304" pitchFamily="18" charset="0"/>
              <a:ea typeface="+mn-ea"/>
              <a:cs typeface="Times New Roman" panose="02020603050405020304" pitchFamily="18" charset="0"/>
            </a:endParaRPr>
          </a:p>
        </p:txBody>
      </p:sp>
      <p:sp>
        <p:nvSpPr>
          <p:cNvPr id="6" name="矩形 5"/>
          <p:cNvSpPr/>
          <p:nvPr/>
        </p:nvSpPr>
        <p:spPr>
          <a:xfrm>
            <a:off x="3275856" y="5805264"/>
            <a:ext cx="1422184" cy="504369"/>
          </a:xfrm>
          <a:prstGeom prst="rect">
            <a:avLst/>
          </a:prstGeom>
        </p:spPr>
        <p:txBody>
          <a:bodyPr wrap="none">
            <a:spAutoFit/>
          </a:bodyPr>
          <a:lstStyle/>
          <a:p>
            <a:pPr algn="ctr">
              <a:lnSpc>
                <a:spcPct val="130000"/>
              </a:lnSpc>
              <a:spcBef>
                <a:spcPct val="20000"/>
              </a:spcBef>
              <a:buClr>
                <a:schemeClr val="folHlink"/>
              </a:buClr>
              <a:buSzPct val="85000"/>
              <a:buFont typeface="Wingdings 2" panose="05020102010507070707" pitchFamily="18" charset="2"/>
              <a:buNone/>
            </a:pPr>
            <a:r>
              <a:rPr lang="zh-CN" altLang="en-US" sz="2400" dirty="0">
                <a:latin typeface="宋体" panose="02010600030101010101" pitchFamily="2" charset="-122"/>
              </a:rPr>
              <a:t>试验信道</a:t>
            </a:r>
            <a:endParaRPr lang="zh-CN" altLang="en-US" sz="24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3"/>
          <p:cNvSpPr>
            <a:spLocks noGrp="1" noChangeArrowheads="1"/>
          </p:cNvSpPr>
          <p:nvPr>
            <p:ph idx="1"/>
          </p:nvPr>
        </p:nvSpPr>
        <p:spPr>
          <a:xfrm>
            <a:off x="455612" y="1234952"/>
            <a:ext cx="8508875" cy="1257944"/>
          </a:xfrm>
        </p:spPr>
        <p:txBody>
          <a:bodyPr/>
          <a:lstStyle/>
          <a:p>
            <a:pPr marL="82550" indent="20955" algn="just">
              <a:lnSpc>
                <a:spcPct val="130000"/>
              </a:lnSpc>
              <a:buFont typeface="Wingdings" panose="05000000000000000000" pitchFamily="2" charset="2"/>
              <a:buNone/>
            </a:pPr>
            <a:r>
              <a:rPr lang="zh-CN" altLang="en-US" sz="2800" dirty="0">
                <a:latin typeface="宋体" panose="02010600030101010101" pitchFamily="2" charset="-122"/>
              </a:rPr>
              <a:t>给出一个失真的限制值</a:t>
            </a:r>
            <a:r>
              <a:rPr lang="en-US" altLang="zh-CN" sz="2800" i="1" dirty="0">
                <a:latin typeface="Times New Roman" panose="02020603050405020304" pitchFamily="18" charset="0"/>
                <a:cs typeface="Times New Roman" panose="02020603050405020304" pitchFamily="18" charset="0"/>
              </a:rPr>
              <a:t>D</a:t>
            </a:r>
            <a:r>
              <a:rPr lang="zh-CN" altLang="en-US" sz="2800" dirty="0">
                <a:latin typeface="宋体" panose="02010600030101010101" pitchFamily="2" charset="-122"/>
              </a:rPr>
              <a:t>，在满足平均失真  </a:t>
            </a:r>
            <a:r>
              <a:rPr lang="zh-CN" altLang="en-US" sz="2800" dirty="0"/>
              <a:t> </a:t>
            </a:r>
            <a:endParaRPr lang="en-US" altLang="zh-CN" sz="2800" dirty="0"/>
          </a:p>
          <a:p>
            <a:pPr marL="82550" indent="20955" algn="just">
              <a:lnSpc>
                <a:spcPct val="130000"/>
              </a:lnSpc>
              <a:buFont typeface="Wingdings" panose="05000000000000000000" pitchFamily="2" charset="2"/>
              <a:buNone/>
            </a:pPr>
            <a:r>
              <a:rPr lang="zh-CN" altLang="en-US" sz="2800" dirty="0">
                <a:latin typeface="宋体" panose="02010600030101010101" pitchFamily="2" charset="-122"/>
              </a:rPr>
              <a:t>的条件下，选择一种编码方法使信息率</a:t>
            </a:r>
            <a:r>
              <a:rPr lang="en-US" altLang="zh-CN" sz="2800" i="1" dirty="0">
                <a:latin typeface="Times New Roman" panose="02020603050405020304" pitchFamily="18" charset="0"/>
                <a:cs typeface="Times New Roman" panose="02020603050405020304" pitchFamily="18" charset="0"/>
              </a:rPr>
              <a:t>R</a:t>
            </a:r>
            <a:r>
              <a:rPr lang="zh-CN" altLang="en-US" sz="2800" dirty="0">
                <a:latin typeface="宋体" panose="02010600030101010101" pitchFamily="2" charset="-122"/>
              </a:rPr>
              <a:t>尽可能小。</a:t>
            </a:r>
            <a:endParaRPr lang="zh-CN" altLang="en-US" sz="2800" dirty="0"/>
          </a:p>
        </p:txBody>
      </p:sp>
      <p:sp>
        <p:nvSpPr>
          <p:cNvPr id="6" name="灯片编号占位符 4"/>
          <p:cNvSpPr>
            <a:spLocks noGrp="1"/>
          </p:cNvSpPr>
          <p:nvPr>
            <p:ph type="sldNum" sz="quarter" idx="10"/>
          </p:nvPr>
        </p:nvSpPr>
        <p:spPr/>
        <p:txBody>
          <a:bodyPr/>
          <a:lstStyle/>
          <a:p>
            <a:pPr eaLnBrk="1" hangingPunct="1">
              <a:defRPr/>
            </a:pPr>
            <a:fld id="{654A7FA6-C89F-473D-B71A-1DF72D104D83}" type="slidenum">
              <a:rPr kumimoji="0" lang="en-US" altLang="zh-CN" b="1"/>
            </a:fld>
            <a:endParaRPr kumimoji="0" lang="en-US" altLang="zh-CN" b="1"/>
          </a:p>
        </p:txBody>
      </p:sp>
      <p:graphicFrame>
        <p:nvGraphicFramePr>
          <p:cNvPr id="161796" name="Object 4"/>
          <p:cNvGraphicFramePr>
            <a:graphicFrameLocks noChangeAspect="1"/>
          </p:cNvGraphicFramePr>
          <p:nvPr/>
        </p:nvGraphicFramePr>
        <p:xfrm>
          <a:off x="7380312" y="1268760"/>
          <a:ext cx="995362" cy="428625"/>
        </p:xfrm>
        <a:graphic>
          <a:graphicData uri="http://schemas.openxmlformats.org/presentationml/2006/ole">
            <mc:AlternateContent xmlns:mc="http://schemas.openxmlformats.org/markup-compatibility/2006">
              <mc:Choice xmlns:v="urn:schemas-microsoft-com:vml" Requires="v">
                <p:oleObj spid="_x0000_s2" name="Equation" r:id="rId1" imgW="10668000" imgH="4572000" progId="Equation.DSMT4">
                  <p:embed/>
                </p:oleObj>
              </mc:Choice>
              <mc:Fallback>
                <p:oleObj name="Equation" r:id="rId1" imgW="10668000" imgH="4572000" progId="Equation.DSMT4">
                  <p:embed/>
                  <p:pic>
                    <p:nvPicPr>
                      <p:cNvPr id="0" name="Object 4"/>
                      <p:cNvPicPr>
                        <a:picLocks noChangeAspect="1" noChangeArrowheads="1"/>
                      </p:cNvPicPr>
                      <p:nvPr/>
                    </p:nvPicPr>
                    <p:blipFill>
                      <a:blip r:embed="rId2"/>
                      <a:srcRect/>
                      <a:stretch>
                        <a:fillRect/>
                      </a:stretch>
                    </p:blipFill>
                    <p:spPr bwMode="auto">
                      <a:xfrm>
                        <a:off x="7380312" y="1268760"/>
                        <a:ext cx="9953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4.3.2 </a:t>
            </a:r>
            <a:r>
              <a:rPr lang="zh-CN" altLang="en-US" sz="3200" kern="0" dirty="0">
                <a:latin typeface="Times New Roman" panose="02020603050405020304" pitchFamily="18" charset="0"/>
                <a:ea typeface="+mn-ea"/>
                <a:cs typeface="Times New Roman" panose="02020603050405020304" pitchFamily="18" charset="0"/>
              </a:rPr>
              <a:t>信息率失真函数</a:t>
            </a:r>
            <a:r>
              <a:rPr lang="en-US" altLang="zh-CN" sz="3200" i="1" kern="0" dirty="0">
                <a:latin typeface="Times New Roman" panose="02020603050405020304" pitchFamily="18" charset="0"/>
                <a:ea typeface="+mn-ea"/>
                <a:cs typeface="Times New Roman" panose="02020603050405020304" pitchFamily="18" charset="0"/>
              </a:rPr>
              <a:t>R</a:t>
            </a:r>
            <a:r>
              <a:rPr lang="en-US" altLang="zh-CN" sz="3200" kern="0" dirty="0">
                <a:latin typeface="Times New Roman" panose="02020603050405020304" pitchFamily="18" charset="0"/>
                <a:ea typeface="+mn-ea"/>
                <a:cs typeface="Times New Roman" panose="02020603050405020304" pitchFamily="18" charset="0"/>
              </a:rPr>
              <a:t>(</a:t>
            </a:r>
            <a:r>
              <a:rPr lang="en-US" altLang="zh-CN" sz="3200" i="1" kern="0" dirty="0">
                <a:latin typeface="Times New Roman" panose="02020603050405020304" pitchFamily="18" charset="0"/>
                <a:ea typeface="+mn-ea"/>
                <a:cs typeface="Times New Roman" panose="02020603050405020304" pitchFamily="18" charset="0"/>
              </a:rPr>
              <a:t>D</a:t>
            </a:r>
            <a:r>
              <a:rPr lang="en-US" altLang="zh-CN" sz="3200" kern="0" dirty="0">
                <a:latin typeface="Times New Roman" panose="02020603050405020304" pitchFamily="18" charset="0"/>
                <a:ea typeface="+mn-ea"/>
                <a:cs typeface="Times New Roman" panose="02020603050405020304" pitchFamily="18" charset="0"/>
              </a:rPr>
              <a:t>)</a:t>
            </a:r>
            <a:br>
              <a:rPr lang="en-US" altLang="zh-CN" sz="3200" kern="0" dirty="0">
                <a:latin typeface="Times New Roman" panose="02020603050405020304" pitchFamily="18" charset="0"/>
                <a:ea typeface="+mn-ea"/>
                <a:cs typeface="Times New Roman" panose="02020603050405020304" pitchFamily="18" charset="0"/>
              </a:rPr>
            </a:br>
            <a:endParaRPr lang="zh-CN" altLang="en-US" sz="3200" kern="0" dirty="0">
              <a:latin typeface="Times New Roman" panose="02020603050405020304" pitchFamily="18" charset="0"/>
              <a:ea typeface="+mn-ea"/>
              <a:cs typeface="Times New Roman" panose="02020603050405020304" pitchFamily="18" charset="0"/>
            </a:endParaRPr>
          </a:p>
        </p:txBody>
      </p:sp>
      <p:sp>
        <p:nvSpPr>
          <p:cNvPr id="8" name="Rectangle 2"/>
          <p:cNvSpPr>
            <a:spLocks noGrp="1" noChangeArrowheads="1"/>
          </p:cNvSpPr>
          <p:nvPr>
            <p:ph type="title" idx="4294967295"/>
          </p:nvPr>
        </p:nvSpPr>
        <p:spPr>
          <a:xfrm>
            <a:off x="573882" y="2924944"/>
            <a:ext cx="3744416" cy="630311"/>
          </a:xfrm>
        </p:spPr>
        <p:txBody>
          <a:bodyPr/>
          <a:lstStyle/>
          <a:p>
            <a:pPr algn="just" eaLnBrk="1" hangingPunct="1"/>
            <a:r>
              <a:rPr lang="en-US" altLang="zh-CN" sz="2800" i="1" dirty="0">
                <a:solidFill>
                  <a:srgbClr val="FF0000"/>
                </a:solidFill>
                <a:latin typeface="Times New Roman" panose="02020603050405020304" pitchFamily="18" charset="0"/>
                <a:cs typeface="Times New Roman" panose="02020603050405020304" pitchFamily="18" charset="0"/>
              </a:rPr>
              <a:t>D</a:t>
            </a:r>
            <a:r>
              <a:rPr lang="zh-CN" altLang="en-US" sz="2800" dirty="0">
                <a:solidFill>
                  <a:srgbClr val="FF0000"/>
                </a:solidFill>
                <a:latin typeface="Times New Roman" panose="02020603050405020304" pitchFamily="18" charset="0"/>
                <a:cs typeface="Times New Roman" panose="02020603050405020304" pitchFamily="18" charset="0"/>
              </a:rPr>
              <a:t>允许试验信道 </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bwMode="auto">
          <a:xfrm>
            <a:off x="179512" y="3501009"/>
            <a:ext cx="8196162"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87630" indent="276225" algn="just" eaLnBrk="1" hangingPunct="1">
              <a:spcBef>
                <a:spcPts val="0"/>
              </a:spcBef>
              <a:buFontTx/>
              <a:buNone/>
            </a:pPr>
            <a:r>
              <a:rPr lang="zh-CN" altLang="en-US" sz="2800" kern="0" dirty="0">
                <a:latin typeface="Times New Roman" panose="02020603050405020304" pitchFamily="18" charset="0"/>
                <a:cs typeface="Times New Roman" panose="02020603050405020304" pitchFamily="18" charset="0"/>
              </a:rPr>
              <a:t>满足保真度准则的所有转移概率分布                 </a:t>
            </a:r>
            <a:r>
              <a:rPr lang="zh-CN" altLang="en-US" sz="1200" kern="0" dirty="0">
                <a:latin typeface="Times New Roman" panose="02020603050405020304" pitchFamily="18" charset="0"/>
                <a:cs typeface="Times New Roman" panose="02020603050405020304" pitchFamily="18" charset="0"/>
              </a:rPr>
              <a:t>   </a:t>
            </a:r>
            <a:r>
              <a:rPr lang="zh-CN" altLang="en-US" sz="2800" kern="0" dirty="0">
                <a:latin typeface="Times New Roman" panose="02020603050405020304" pitchFamily="18" charset="0"/>
                <a:cs typeface="Times New Roman" panose="02020603050405020304" pitchFamily="18" charset="0"/>
              </a:rPr>
              <a:t>，</a:t>
            </a:r>
            <a:endParaRPr lang="en-US" altLang="zh-CN" sz="2800" kern="0" dirty="0">
              <a:latin typeface="Times New Roman" panose="02020603050405020304" pitchFamily="18" charset="0"/>
              <a:cs typeface="Times New Roman" panose="02020603050405020304" pitchFamily="18" charset="0"/>
            </a:endParaRPr>
          </a:p>
          <a:p>
            <a:pPr marL="87630" indent="276225" algn="just" eaLnBrk="1" hangingPunct="1">
              <a:spcBef>
                <a:spcPts val="0"/>
              </a:spcBef>
              <a:buFontTx/>
              <a:buNone/>
            </a:pPr>
            <a:r>
              <a:rPr lang="zh-CN" altLang="en-US" sz="2800" kern="0" dirty="0">
                <a:latin typeface="Times New Roman" panose="02020603050405020304" pitchFamily="18" charset="0"/>
                <a:cs typeface="Times New Roman" panose="02020603050405020304" pitchFamily="18" charset="0"/>
              </a:rPr>
              <a:t>构成了 一个信道集合</a:t>
            </a:r>
            <a:r>
              <a:rPr lang="en-US" altLang="zh-CN" sz="2800" i="1" kern="0" dirty="0">
                <a:latin typeface="Times New Roman" panose="02020603050405020304" pitchFamily="18" charset="0"/>
                <a:cs typeface="Times New Roman" panose="02020603050405020304" pitchFamily="18" charset="0"/>
              </a:rPr>
              <a:t>P</a:t>
            </a:r>
            <a:r>
              <a:rPr lang="en-US" altLang="zh-CN" sz="2800" kern="0" baseline="-30000" dirty="0">
                <a:latin typeface="Times New Roman" panose="02020603050405020304" pitchFamily="18" charset="0"/>
                <a:cs typeface="Times New Roman" panose="02020603050405020304" pitchFamily="18" charset="0"/>
              </a:rPr>
              <a:t>D</a:t>
            </a:r>
            <a:endParaRPr lang="en-US" altLang="zh-CN" sz="2800" kern="0" dirty="0">
              <a:latin typeface="Times New Roman" panose="02020603050405020304" pitchFamily="18" charset="0"/>
              <a:cs typeface="Times New Roman" panose="02020603050405020304" pitchFamily="18" charset="0"/>
            </a:endParaRPr>
          </a:p>
          <a:p>
            <a:pPr marL="87630" indent="276225" algn="just" eaLnBrk="1" hangingPunct="1">
              <a:lnSpc>
                <a:spcPct val="130000"/>
              </a:lnSpc>
              <a:buFontTx/>
              <a:buNone/>
            </a:pPr>
            <a:r>
              <a:rPr lang="en-US" altLang="zh-CN" sz="2800" kern="0" dirty="0">
                <a:latin typeface="Times New Roman" panose="02020603050405020304" pitchFamily="18" charset="0"/>
                <a:cs typeface="Times New Roman" panose="02020603050405020304" pitchFamily="18" charset="0"/>
              </a:rPr>
              <a:t>					</a:t>
            </a:r>
            <a:endParaRPr lang="en-US" altLang="zh-CN" sz="2800" kern="0" dirty="0">
              <a:latin typeface="Times New Roman" panose="02020603050405020304" pitchFamily="18" charset="0"/>
              <a:cs typeface="Times New Roman" panose="02020603050405020304" pitchFamily="18" charset="0"/>
            </a:endParaRPr>
          </a:p>
          <a:p>
            <a:pPr marL="87630" indent="276225" eaLnBrk="1" hangingPunct="1">
              <a:lnSpc>
                <a:spcPct val="130000"/>
              </a:lnSpc>
              <a:spcBef>
                <a:spcPts val="1800"/>
              </a:spcBef>
              <a:buFontTx/>
              <a:buNone/>
            </a:pPr>
            <a:r>
              <a:rPr lang="zh-CN" altLang="en-US" sz="2800" kern="0" dirty="0">
                <a:latin typeface="Times New Roman" panose="02020603050405020304" pitchFamily="18" charset="0"/>
                <a:cs typeface="Times New Roman" panose="02020603050405020304" pitchFamily="18" charset="0"/>
              </a:rPr>
              <a:t>称为</a:t>
            </a:r>
            <a:r>
              <a:rPr lang="en-US" altLang="zh-CN" sz="2800" kern="0" dirty="0">
                <a:latin typeface="Times New Roman" panose="02020603050405020304" pitchFamily="18" charset="0"/>
                <a:cs typeface="Times New Roman" panose="02020603050405020304" pitchFamily="18" charset="0"/>
              </a:rPr>
              <a:t>D</a:t>
            </a:r>
            <a:r>
              <a:rPr lang="zh-CN" altLang="en-US" sz="2800" kern="0" dirty="0">
                <a:latin typeface="Times New Roman" panose="02020603050405020304" pitchFamily="18" charset="0"/>
                <a:cs typeface="Times New Roman" panose="02020603050405020304" pitchFamily="18" charset="0"/>
              </a:rPr>
              <a:t>允许试验信道</a:t>
            </a:r>
            <a:r>
              <a:rPr lang="zh-CN" altLang="en-US" kern="0" dirty="0">
                <a:latin typeface="Times New Roman" panose="02020603050405020304" pitchFamily="18" charset="0"/>
                <a:cs typeface="Times New Roman" panose="02020603050405020304" pitchFamily="18" charset="0"/>
              </a:rPr>
              <a:t>。 </a:t>
            </a:r>
            <a:endParaRPr lang="zh-CN" altLang="en-US" kern="0" dirty="0">
              <a:latin typeface="Times New Roman" panose="02020603050405020304" pitchFamily="18" charset="0"/>
              <a:cs typeface="Times New Roman" panose="02020603050405020304" pitchFamily="18" charset="0"/>
            </a:endParaRPr>
          </a:p>
        </p:txBody>
      </p:sp>
      <p:graphicFrame>
        <p:nvGraphicFramePr>
          <p:cNvPr id="10" name="Object 15"/>
          <p:cNvGraphicFramePr>
            <a:graphicFrameLocks noChangeAspect="1"/>
          </p:cNvGraphicFramePr>
          <p:nvPr/>
        </p:nvGraphicFramePr>
        <p:xfrm>
          <a:off x="6425207" y="3429000"/>
          <a:ext cx="1925637" cy="631825"/>
        </p:xfrm>
        <a:graphic>
          <a:graphicData uri="http://schemas.openxmlformats.org/presentationml/2006/ole">
            <mc:AlternateContent xmlns:mc="http://schemas.openxmlformats.org/markup-compatibility/2006">
              <mc:Choice xmlns:v="urn:schemas-microsoft-com:vml" Requires="v">
                <p:oleObj spid="_x0000_s3" name="Equation" r:id="rId3" imgW="13716000" imgH="6096000" progId="Equation.DSMT4">
                  <p:embed/>
                </p:oleObj>
              </mc:Choice>
              <mc:Fallback>
                <p:oleObj name="Equation" r:id="rId3" imgW="13716000" imgH="6096000" progId="Equation.DSMT4">
                  <p:embed/>
                  <p:pic>
                    <p:nvPicPr>
                      <p:cNvPr id="0" name="Object 15"/>
                      <p:cNvPicPr>
                        <a:picLocks noChangeAspect="1" noChangeArrowheads="1"/>
                      </p:cNvPicPr>
                      <p:nvPr/>
                    </p:nvPicPr>
                    <p:blipFill>
                      <a:blip r:embed="rId4"/>
                      <a:srcRect/>
                      <a:stretch>
                        <a:fillRect/>
                      </a:stretch>
                    </p:blipFill>
                    <p:spPr bwMode="auto">
                      <a:xfrm>
                        <a:off x="6425207" y="3429000"/>
                        <a:ext cx="1925637"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
          <p:cNvGraphicFramePr>
            <a:graphicFrameLocks noChangeAspect="1"/>
          </p:cNvGraphicFramePr>
          <p:nvPr/>
        </p:nvGraphicFramePr>
        <p:xfrm>
          <a:off x="1022350" y="4581128"/>
          <a:ext cx="7264400" cy="609600"/>
        </p:xfrm>
        <a:graphic>
          <a:graphicData uri="http://schemas.openxmlformats.org/presentationml/2006/ole">
            <mc:AlternateContent xmlns:mc="http://schemas.openxmlformats.org/markup-compatibility/2006">
              <mc:Choice xmlns:v="urn:schemas-microsoft-com:vml" Requires="v">
                <p:oleObj spid="_x0000_s4" name="Equation" r:id="rId5" imgW="82296000" imgH="7315200" progId="Equation.DSMT4">
                  <p:embed/>
                </p:oleObj>
              </mc:Choice>
              <mc:Fallback>
                <p:oleObj name="Equation" r:id="rId5" imgW="82296000" imgH="7315200" progId="Equation.DSMT4">
                  <p:embed/>
                  <p:pic>
                    <p:nvPicPr>
                      <p:cNvPr id="0" name="Object 5"/>
                      <p:cNvPicPr>
                        <a:picLocks noChangeAspect="1" noChangeArrowheads="1"/>
                      </p:cNvPicPr>
                      <p:nvPr/>
                    </p:nvPicPr>
                    <p:blipFill>
                      <a:blip r:embed="rId6"/>
                      <a:srcRect/>
                      <a:stretch>
                        <a:fillRect/>
                      </a:stretch>
                    </p:blipFill>
                    <p:spPr bwMode="auto">
                      <a:xfrm>
                        <a:off x="1022350" y="4581128"/>
                        <a:ext cx="726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 presetClass="entr" presetSubtype="4" fill="hold"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15364" name="Rectangle 4"/>
          <p:cNvSpPr>
            <a:spLocks noChangeArrowheads="1"/>
          </p:cNvSpPr>
          <p:nvPr/>
        </p:nvSpPr>
        <p:spPr bwMode="auto">
          <a:xfrm>
            <a:off x="2613103" y="1556792"/>
            <a:ext cx="4135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表</a:t>
            </a:r>
            <a:r>
              <a:rPr lang="en-US" altLang="zh-CN" dirty="0"/>
              <a:t>4-1 </a:t>
            </a:r>
            <a:r>
              <a:rPr lang="zh-CN" altLang="en-US" dirty="0"/>
              <a:t>等长码与变长码</a:t>
            </a:r>
            <a:endParaRPr lang="zh-CN" altLang="en-US" dirty="0"/>
          </a:p>
        </p:txBody>
      </p:sp>
      <p:graphicFrame>
        <p:nvGraphicFramePr>
          <p:cNvPr id="2" name="Group 4"/>
          <p:cNvGraphicFramePr>
            <a:graphicFrameLocks noGrp="1"/>
          </p:cNvGraphicFramePr>
          <p:nvPr/>
        </p:nvGraphicFramePr>
        <p:xfrm>
          <a:off x="1692275" y="2349500"/>
          <a:ext cx="6091397" cy="3024189"/>
        </p:xfrm>
        <a:graphic>
          <a:graphicData uri="http://schemas.openxmlformats.org/drawingml/2006/table">
            <a:tbl>
              <a:tblPr/>
              <a:tblGrid>
                <a:gridCol w="1333500"/>
                <a:gridCol w="2324100"/>
                <a:gridCol w="1157288"/>
                <a:gridCol w="1276509"/>
              </a:tblGrid>
              <a:tr h="10080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信源符号</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信源符号出现概率</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a:t>
                      </a:r>
                      <a:r>
                        <a:rPr kumimoji="0" lang="en-US" altLang="zh-CN"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2"/>
          <p:cNvSpPr txBox="1">
            <a:spLocks noChangeArrowheads="1"/>
          </p:cNvSpPr>
          <p:nvPr/>
        </p:nvSpPr>
        <p:spPr bwMode="auto">
          <a:xfrm>
            <a:off x="539552" y="431287"/>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4.1.1  </a:t>
            </a:r>
            <a:r>
              <a:rPr lang="zh-CN" altLang="en-US" sz="3600" kern="0" dirty="0">
                <a:latin typeface="Times New Roman" panose="02020603050405020304" pitchFamily="18" charset="0"/>
                <a:cs typeface="Times New Roman" panose="02020603050405020304" pitchFamily="18" charset="0"/>
              </a:rPr>
              <a:t>编码的定义</a:t>
            </a:r>
            <a:br>
              <a:rPr lang="zh-CN" altLang="en-US" sz="3600" kern="0" dirty="0">
                <a:latin typeface="Times New Roman" panose="02020603050405020304" pitchFamily="18" charset="0"/>
                <a:cs typeface="Times New Roman" panose="02020603050405020304" pitchFamily="18" charset="0"/>
              </a:rPr>
            </a:b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pPr eaLnBrk="1" hangingPunct="1">
              <a:defRPr/>
            </a:pPr>
            <a:fld id="{DCBBD268-3ED8-40F0-8F26-06F4AE467D39}" type="slidenum">
              <a:rPr kumimoji="0" lang="en-US" altLang="zh-CN" b="1"/>
            </a:fld>
            <a:endParaRPr kumimoji="0" lang="en-US" altLang="zh-CN" b="1"/>
          </a:p>
        </p:txBody>
      </p:sp>
      <p:sp>
        <p:nvSpPr>
          <p:cNvPr id="163844" name="Rectangle 5"/>
          <p:cNvSpPr>
            <a:spLocks noChangeArrowheads="1"/>
          </p:cNvSpPr>
          <p:nvPr/>
        </p:nvSpPr>
        <p:spPr bwMode="auto">
          <a:xfrm>
            <a:off x="3929063"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63845" name="Object 4"/>
          <p:cNvGraphicFramePr>
            <a:graphicFrameLocks noChangeAspect="1"/>
          </p:cNvGraphicFramePr>
          <p:nvPr/>
        </p:nvGraphicFramePr>
        <p:xfrm>
          <a:off x="2215753" y="3645024"/>
          <a:ext cx="3697344" cy="817488"/>
        </p:xfrm>
        <a:graphic>
          <a:graphicData uri="http://schemas.openxmlformats.org/presentationml/2006/ole">
            <mc:AlternateContent xmlns:mc="http://schemas.openxmlformats.org/markup-compatibility/2006">
              <mc:Choice xmlns:v="urn:schemas-microsoft-com:vml" Requires="v">
                <p:oleObj spid="_x0000_s2" name="Equation" r:id="rId1" imgW="31699200" imgH="7010400" progId="Equation.DSMT4">
                  <p:embed/>
                </p:oleObj>
              </mc:Choice>
              <mc:Fallback>
                <p:oleObj name="Equation" r:id="rId1" imgW="31699200" imgH="7010400" progId="Equation.DSMT4">
                  <p:embed/>
                  <p:pic>
                    <p:nvPicPr>
                      <p:cNvPr id="0" name="Object 4"/>
                      <p:cNvPicPr>
                        <a:picLocks noChangeAspect="1" noChangeArrowheads="1"/>
                      </p:cNvPicPr>
                      <p:nvPr/>
                    </p:nvPicPr>
                    <p:blipFill>
                      <a:blip r:embed="rId2"/>
                      <a:srcRect/>
                      <a:stretch>
                        <a:fillRect/>
                      </a:stretch>
                    </p:blipFill>
                    <p:spPr bwMode="auto">
                      <a:xfrm>
                        <a:off x="2215753" y="3645024"/>
                        <a:ext cx="3697344" cy="8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4.3.2 </a:t>
            </a:r>
            <a:r>
              <a:rPr lang="zh-CN" altLang="en-US" sz="3200" kern="0" dirty="0">
                <a:latin typeface="Times New Roman" panose="02020603050405020304" pitchFamily="18" charset="0"/>
                <a:ea typeface="+mn-ea"/>
                <a:cs typeface="Times New Roman" panose="02020603050405020304" pitchFamily="18" charset="0"/>
              </a:rPr>
              <a:t>信息率失真函数</a:t>
            </a:r>
            <a:r>
              <a:rPr lang="en-US" altLang="zh-CN" sz="3200" i="1" kern="0" dirty="0">
                <a:latin typeface="Times New Roman" panose="02020603050405020304" pitchFamily="18" charset="0"/>
                <a:cs typeface="Times New Roman" panose="02020603050405020304" pitchFamily="18" charset="0"/>
              </a:rPr>
              <a:t>R</a:t>
            </a:r>
            <a:r>
              <a:rPr lang="en-US" altLang="zh-CN" sz="3200" kern="0" dirty="0">
                <a:latin typeface="Times New Roman" panose="02020603050405020304" pitchFamily="18" charset="0"/>
                <a:cs typeface="Times New Roman" panose="02020603050405020304" pitchFamily="18" charset="0"/>
              </a:rPr>
              <a:t>(</a:t>
            </a:r>
            <a:r>
              <a:rPr lang="en-US" altLang="zh-CN" sz="3200" i="1" kern="0" dirty="0">
                <a:latin typeface="Times New Roman" panose="02020603050405020304" pitchFamily="18" charset="0"/>
                <a:cs typeface="Times New Roman" panose="02020603050405020304" pitchFamily="18" charset="0"/>
              </a:rPr>
              <a:t>D</a:t>
            </a:r>
            <a:r>
              <a:rPr lang="en-US" altLang="zh-CN" sz="3200" kern="0" dirty="0">
                <a:latin typeface="Times New Roman" panose="02020603050405020304" pitchFamily="18" charset="0"/>
                <a:cs typeface="Times New Roman" panose="02020603050405020304" pitchFamily="18" charset="0"/>
              </a:rPr>
              <a:t>)</a:t>
            </a:r>
            <a:br>
              <a:rPr lang="en-US" altLang="zh-CN" sz="3200" kern="0" dirty="0">
                <a:latin typeface="Times New Roman" panose="02020603050405020304" pitchFamily="18" charset="0"/>
                <a:cs typeface="Times New Roman" panose="02020603050405020304" pitchFamily="18" charset="0"/>
              </a:rPr>
            </a:br>
            <a:endParaRPr lang="zh-CN" altLang="en-US" sz="3200" kern="0" dirty="0">
              <a:latin typeface="Times New Roman" panose="02020603050405020304" pitchFamily="18" charset="0"/>
              <a:ea typeface="+mn-ea"/>
              <a:cs typeface="Times New Roman" panose="02020603050405020304" pitchFamily="18" charset="0"/>
            </a:endParaRPr>
          </a:p>
        </p:txBody>
      </p:sp>
      <p:sp>
        <p:nvSpPr>
          <p:cNvPr id="3" name="矩形 2"/>
          <p:cNvSpPr/>
          <p:nvPr/>
        </p:nvSpPr>
        <p:spPr>
          <a:xfrm>
            <a:off x="559569" y="1234926"/>
            <a:ext cx="7548934" cy="2332946"/>
          </a:xfrm>
          <a:prstGeom prst="rect">
            <a:avLst/>
          </a:prstGeom>
        </p:spPr>
        <p:txBody>
          <a:bodyPr wrap="square">
            <a:spAutoFit/>
          </a:bodyPr>
          <a:lstStyle/>
          <a:p>
            <a:pPr marL="0" indent="20955" algn="just" eaLnBrk="1" hangingPunct="1">
              <a:lnSpc>
                <a:spcPct val="130000"/>
              </a:lnSpc>
              <a:buFontTx/>
              <a:buNone/>
            </a:pPr>
            <a:r>
              <a:rPr lang="zh-CN" altLang="en-US" dirty="0">
                <a:cs typeface="Times New Roman" panose="02020603050405020304" pitchFamily="18" charset="0"/>
              </a:rPr>
              <a:t>在</a:t>
            </a:r>
            <a:r>
              <a:rPr lang="en-US" altLang="zh-CN" i="1" dirty="0">
                <a:cs typeface="Times New Roman" panose="02020603050405020304" pitchFamily="18" charset="0"/>
              </a:rPr>
              <a:t>D</a:t>
            </a:r>
            <a:r>
              <a:rPr lang="zh-CN" altLang="en-US" dirty="0">
                <a:cs typeface="Times New Roman" panose="02020603050405020304" pitchFamily="18" charset="0"/>
              </a:rPr>
              <a:t>允许信道</a:t>
            </a:r>
            <a:r>
              <a:rPr lang="en-US" altLang="zh-CN" i="1" dirty="0">
                <a:cs typeface="Times New Roman" panose="02020603050405020304" pitchFamily="18" charset="0"/>
              </a:rPr>
              <a:t>P</a:t>
            </a:r>
            <a:r>
              <a:rPr lang="en-US" altLang="zh-CN" baseline="-30000" dirty="0">
                <a:cs typeface="Times New Roman" panose="02020603050405020304" pitchFamily="18" charset="0"/>
              </a:rPr>
              <a:t>D</a:t>
            </a:r>
            <a:r>
              <a:rPr lang="zh-CN" altLang="en-US" dirty="0">
                <a:cs typeface="Times New Roman" panose="02020603050405020304" pitchFamily="18" charset="0"/>
              </a:rPr>
              <a:t>中，可以寻找一个信道，使给定的信源经过此试验信道传输时，其信道传输率</a:t>
            </a:r>
            <a:r>
              <a:rPr lang="en-US" altLang="zh-CN" i="1" dirty="0">
                <a:cs typeface="Times New Roman" panose="02020603050405020304" pitchFamily="18" charset="0"/>
              </a:rPr>
              <a:t>I</a:t>
            </a:r>
            <a:r>
              <a:rPr lang="en-US" altLang="zh-CN" dirty="0">
                <a:cs typeface="Times New Roman" panose="02020603050405020304" pitchFamily="18" charset="0"/>
              </a:rPr>
              <a:t>(</a:t>
            </a:r>
            <a:r>
              <a:rPr lang="en-US" altLang="zh-CN" i="1" dirty="0">
                <a:cs typeface="Times New Roman" panose="02020603050405020304" pitchFamily="18" charset="0"/>
              </a:rPr>
              <a:t>X</a:t>
            </a:r>
            <a:r>
              <a:rPr lang="en-US" altLang="zh-CN" dirty="0">
                <a:cs typeface="Times New Roman" panose="02020603050405020304" pitchFamily="18" charset="0"/>
              </a:rPr>
              <a:t>;</a:t>
            </a:r>
            <a:r>
              <a:rPr lang="en-US" altLang="zh-CN" i="1" dirty="0">
                <a:cs typeface="Times New Roman" panose="02020603050405020304" pitchFamily="18" charset="0"/>
              </a:rPr>
              <a:t>Y</a:t>
            </a:r>
            <a:r>
              <a:rPr lang="en-US" altLang="zh-CN" dirty="0">
                <a:cs typeface="Times New Roman" panose="02020603050405020304" pitchFamily="18" charset="0"/>
              </a:rPr>
              <a:t>)</a:t>
            </a:r>
            <a:r>
              <a:rPr lang="zh-CN" altLang="en-US" dirty="0">
                <a:cs typeface="Times New Roman" panose="02020603050405020304" pitchFamily="18" charset="0"/>
              </a:rPr>
              <a:t>达到最小，这个最小值就称为信息率失真函数</a:t>
            </a:r>
            <a:r>
              <a:rPr lang="en-US" altLang="zh-CN" i="1" dirty="0">
                <a:cs typeface="Times New Roman" panose="02020603050405020304" pitchFamily="18" charset="0"/>
              </a:rPr>
              <a:t>R</a:t>
            </a:r>
            <a:r>
              <a:rPr lang="en-US" altLang="zh-CN" dirty="0">
                <a:cs typeface="Times New Roman" panose="02020603050405020304" pitchFamily="18" charset="0"/>
              </a:rPr>
              <a:t>(</a:t>
            </a:r>
            <a:r>
              <a:rPr lang="en-US" altLang="zh-CN" i="1" dirty="0">
                <a:cs typeface="Times New Roman" panose="02020603050405020304" pitchFamily="18" charset="0"/>
              </a:rPr>
              <a:t>D</a:t>
            </a:r>
            <a:r>
              <a:rPr lang="en-US" altLang="zh-CN" dirty="0">
                <a:cs typeface="Times New Roman" panose="02020603050405020304" pitchFamily="18" charset="0"/>
              </a:rPr>
              <a:t>)</a:t>
            </a:r>
            <a:r>
              <a:rPr lang="zh-CN" altLang="en-US" dirty="0">
                <a:cs typeface="Times New Roman" panose="02020603050405020304" pitchFamily="18" charset="0"/>
              </a:rPr>
              <a:t>，即 </a:t>
            </a:r>
            <a:endParaRPr lang="zh-CN" altLang="en-US" dirty="0">
              <a:cs typeface="Times New Roman" panose="02020603050405020304" pitchFamily="18" charset="0"/>
            </a:endParaRPr>
          </a:p>
        </p:txBody>
      </p:sp>
      <p:sp>
        <p:nvSpPr>
          <p:cNvPr id="11" name="Rectangle 2"/>
          <p:cNvSpPr>
            <a:spLocks noGrp="1" noChangeArrowheads="1"/>
          </p:cNvSpPr>
          <p:nvPr>
            <p:ph type="title"/>
          </p:nvPr>
        </p:nvSpPr>
        <p:spPr>
          <a:xfrm>
            <a:off x="683568" y="4416643"/>
            <a:ext cx="8229600" cy="1139825"/>
          </a:xfrm>
        </p:spPr>
        <p:txBody>
          <a:bodyPr/>
          <a:lstStyle/>
          <a:p>
            <a:pPr algn="just"/>
            <a:r>
              <a:rPr lang="zh-CN" altLang="en-US" sz="2800" dirty="0">
                <a:solidFill>
                  <a:schemeClr val="tx1"/>
                </a:solidFill>
                <a:latin typeface="Times New Roman" panose="02020603050405020304" pitchFamily="18" charset="0"/>
              </a:rPr>
              <a:t>对于离散无记忆信源，</a:t>
            </a:r>
            <a:r>
              <a:rPr lang="en-US" altLang="zh-CN" sz="2800" i="1" dirty="0">
                <a:solidFill>
                  <a:schemeClr val="tx1"/>
                </a:solidFill>
                <a:latin typeface="Times New Roman" panose="02020603050405020304" pitchFamily="18" charset="0"/>
              </a:rPr>
              <a:t>R</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D</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函数可写成</a:t>
            </a:r>
            <a:endParaRPr lang="zh-CN" altLang="en-US" sz="2800" dirty="0">
              <a:solidFill>
                <a:schemeClr val="tx1"/>
              </a:solidFill>
              <a:latin typeface="Times New Roman" panose="02020603050405020304" pitchFamily="18" charset="0"/>
            </a:endParaRPr>
          </a:p>
        </p:txBody>
      </p:sp>
      <p:graphicFrame>
        <p:nvGraphicFramePr>
          <p:cNvPr id="12" name="Object 4"/>
          <p:cNvGraphicFramePr>
            <a:graphicFrameLocks noChangeAspect="1"/>
          </p:cNvGraphicFramePr>
          <p:nvPr/>
        </p:nvGraphicFramePr>
        <p:xfrm>
          <a:off x="713000" y="5073847"/>
          <a:ext cx="8056152" cy="1254240"/>
        </p:xfrm>
        <a:graphic>
          <a:graphicData uri="http://schemas.openxmlformats.org/presentationml/2006/ole">
            <mc:AlternateContent xmlns:mc="http://schemas.openxmlformats.org/markup-compatibility/2006">
              <mc:Choice xmlns:v="urn:schemas-microsoft-com:vml" Requires="v">
                <p:oleObj spid="_x0000_s4" name="Equation" r:id="rId3" imgW="74371200" imgH="11582400" progId="Equation.DSMT4">
                  <p:embed/>
                </p:oleObj>
              </mc:Choice>
              <mc:Fallback>
                <p:oleObj name="Equation" r:id="rId3" imgW="74371200" imgH="11582400" progId="Equation.DSMT4">
                  <p:embed/>
                  <p:pic>
                    <p:nvPicPr>
                      <p:cNvPr id="0" name="Object 4"/>
                      <p:cNvPicPr>
                        <a:picLocks noChangeAspect="1" noChangeArrowheads="1"/>
                      </p:cNvPicPr>
                      <p:nvPr/>
                    </p:nvPicPr>
                    <p:blipFill>
                      <a:blip r:embed="rId4"/>
                      <a:srcRect/>
                      <a:stretch>
                        <a:fillRect/>
                      </a:stretch>
                    </p:blipFill>
                    <p:spPr bwMode="auto">
                      <a:xfrm>
                        <a:off x="713000" y="5073847"/>
                        <a:ext cx="8056152" cy="125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1CC5BCE5-E7DC-4338-BC9D-9FE2ACA1F94D}" type="slidenum">
              <a:rPr lang="en-US" altLang="zh-CN" sz="120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35843" name="Rectangle 3"/>
          <p:cNvSpPr>
            <a:spLocks noGrp="1" noChangeArrowheads="1"/>
          </p:cNvSpPr>
          <p:nvPr>
            <p:ph idx="4294967295"/>
          </p:nvPr>
        </p:nvSpPr>
        <p:spPr>
          <a:xfrm>
            <a:off x="603250" y="1357312"/>
            <a:ext cx="8540750" cy="4498975"/>
          </a:xfrm>
        </p:spPr>
        <p:txBody>
          <a:bodyPr/>
          <a:lstStyle/>
          <a:p>
            <a:pPr marL="609600" indent="-609600" eaLnBrk="1" hangingPunct="1">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的定义域为</a:t>
            </a:r>
            <a:endParaRPr lang="zh-CN" altLang="en-US" dirty="0">
              <a:latin typeface="Times New Roman" panose="02020603050405020304" pitchFamily="18" charset="0"/>
              <a:cs typeface="Times New Roman" panose="02020603050405020304" pitchFamily="18" charset="0"/>
            </a:endParaRPr>
          </a:p>
          <a:p>
            <a:pPr marL="609600" indent="-609600" eaLnBrk="1" hangingPunct="1">
              <a:lnSpc>
                <a:spcPct val="70000"/>
              </a:lnSpc>
              <a:spcBef>
                <a:spcPts val="0"/>
              </a:spcBef>
              <a:buFont typeface="Wingdings 2" panose="05020102010507070707" pitchFamily="18" charset="2"/>
              <a:buNone/>
            </a:pP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609600" indent="-609600" eaLnBrk="1" hangingPunct="1">
              <a:buFont typeface="Wingdings 2" panose="05020102010507070707" pitchFamily="18" charset="2"/>
              <a:buNone/>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609600" indent="-609600" eaLnBrk="1" hangingPunct="1">
              <a:buFont typeface="Wingdings 2" panose="05020102010507070707" pitchFamily="18" charset="2"/>
              <a:buNone/>
            </a:pPr>
            <a:endParaRPr lang="en-US" altLang="zh-CN" dirty="0">
              <a:latin typeface="Times New Roman" panose="02020603050405020304" pitchFamily="18" charset="0"/>
              <a:cs typeface="Times New Roman" panose="02020603050405020304" pitchFamily="18" charset="0"/>
            </a:endParaRPr>
          </a:p>
          <a:p>
            <a:pPr marL="609600" indent="-609600" eaLnBrk="1" hangingPunct="1">
              <a:buFont typeface="Wingdings 2" panose="05020102010507070707" pitchFamily="18" charset="2"/>
              <a:buNone/>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609600" indent="-609600" eaLnBrk="1" hangingPunct="1">
              <a:buFont typeface="Wingdings 2" panose="05020102010507070707" pitchFamily="18" charset="2"/>
              <a:buNone/>
            </a:pPr>
            <a:r>
              <a:rPr lang="zh-CN" altLang="en-US" dirty="0">
                <a:latin typeface="Times New Roman" panose="02020603050405020304" pitchFamily="18" charset="0"/>
                <a:cs typeface="Times New Roman" panose="02020603050405020304" pitchFamily="18" charset="0"/>
              </a:rPr>
              <a:t>     对于连续信源 </a:t>
            </a:r>
            <a:endParaRPr lang="zh-CN" altLang="en-US" dirty="0">
              <a:latin typeface="Times New Roman" panose="02020603050405020304" pitchFamily="18" charset="0"/>
              <a:cs typeface="Times New Roman" panose="02020603050405020304" pitchFamily="18" charset="0"/>
            </a:endParaRPr>
          </a:p>
          <a:p>
            <a:pPr marL="609600" indent="-609600" eaLnBrk="1" hangingPunct="1">
              <a:buFont typeface="Wingdings 2" panose="05020102010507070707" pitchFamily="18" charset="2"/>
              <a:buNone/>
            </a:pP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3557" name="Rectangle 4"/>
          <p:cNvSpPr>
            <a:spLocks noChangeArrowheads="1"/>
          </p:cNvSpPr>
          <p:nvPr/>
        </p:nvSpPr>
        <p:spPr bwMode="auto">
          <a:xfrm>
            <a:off x="0" y="-292100"/>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aphicFrame>
        <p:nvGraphicFramePr>
          <p:cNvPr id="35845" name="Object 5"/>
          <p:cNvGraphicFramePr>
            <a:graphicFrameLocks noChangeAspect="1"/>
          </p:cNvGraphicFramePr>
          <p:nvPr/>
        </p:nvGraphicFramePr>
        <p:xfrm>
          <a:off x="1136650" y="3031925"/>
          <a:ext cx="3689681" cy="548878"/>
        </p:xfrm>
        <a:graphic>
          <a:graphicData uri="http://schemas.openxmlformats.org/presentationml/2006/ole">
            <mc:AlternateContent xmlns:mc="http://schemas.openxmlformats.org/markup-compatibility/2006">
              <mc:Choice xmlns:v="urn:schemas-microsoft-com:vml" Requires="v">
                <p:oleObj spid="_x0000_s2" name="" r:id="rId1" imgW="1537335" imgH="228600" progId="Equation.DSMT4">
                  <p:embed/>
                </p:oleObj>
              </mc:Choice>
              <mc:Fallback>
                <p:oleObj name="" r:id="rId1" imgW="1537335"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3031925"/>
                        <a:ext cx="3689681"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Rectangle 6"/>
          <p:cNvSpPr>
            <a:spLocks noChangeArrowheads="1"/>
          </p:cNvSpPr>
          <p:nvPr/>
        </p:nvSpPr>
        <p:spPr bwMode="auto">
          <a:xfrm>
            <a:off x="0" y="219075"/>
            <a:ext cx="11366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r>
              <a:rPr lang="en-US" altLang="zh-CN" sz="1000">
                <a:latin typeface="Times New Roman" panose="02020603050405020304" pitchFamily="18" charset="0"/>
                <a:cs typeface="Times New Roman" panose="02020603050405020304" pitchFamily="18" charset="0"/>
              </a:rPr>
              <a:t>	</a:t>
            </a:r>
            <a:r>
              <a:rPr lang="en-US" altLang="zh-CN" sz="1100">
                <a:latin typeface="Times New Roman" panose="02020603050405020304" pitchFamily="18" charset="0"/>
                <a:cs typeface="Times New Roman" panose="02020603050405020304" pitchFamily="18" charset="0"/>
              </a:rPr>
              <a:t> </a:t>
            </a:r>
            <a:endParaRPr lang="en-US" altLang="zh-CN" sz="1800">
              <a:latin typeface="Times New Roman" panose="02020603050405020304" pitchFamily="18" charset="0"/>
              <a:cs typeface="Times New Roman" panose="02020603050405020304" pitchFamily="18" charset="0"/>
            </a:endParaRPr>
          </a:p>
        </p:txBody>
      </p:sp>
      <p:sp>
        <p:nvSpPr>
          <p:cNvPr id="23560" name="Rectangle 7"/>
          <p:cNvSpPr>
            <a:spLocks noChangeArrowheads="1"/>
          </p:cNvSpPr>
          <p:nvPr/>
        </p:nvSpPr>
        <p:spPr bwMode="auto">
          <a:xfrm>
            <a:off x="0" y="3022600"/>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aphicFrame>
        <p:nvGraphicFramePr>
          <p:cNvPr id="35848" name="Object 8"/>
          <p:cNvGraphicFramePr>
            <a:graphicFrameLocks noChangeAspect="1"/>
          </p:cNvGraphicFramePr>
          <p:nvPr/>
        </p:nvGraphicFramePr>
        <p:xfrm>
          <a:off x="1136650" y="4704404"/>
          <a:ext cx="3048000" cy="549275"/>
        </p:xfrm>
        <a:graphic>
          <a:graphicData uri="http://schemas.openxmlformats.org/presentationml/2006/ole">
            <mc:AlternateContent xmlns:mc="http://schemas.openxmlformats.org/markup-compatibility/2006">
              <mc:Choice xmlns:v="urn:schemas-microsoft-com:vml" Requires="v">
                <p:oleObj spid="_x0000_s3" name="Equation" r:id="rId3" imgW="30480000" imgH="5486400" progId="Equation.DSMT4">
                  <p:embed/>
                </p:oleObj>
              </mc:Choice>
              <mc:Fallback>
                <p:oleObj name="Equation" r:id="rId3" imgW="30480000" imgH="5486400" progId="Equation.DSMT4">
                  <p:embed/>
                  <p:pic>
                    <p:nvPicPr>
                      <p:cNvPr id="0" name="Object 8"/>
                      <p:cNvPicPr>
                        <a:picLocks noChangeAspect="1" noChangeArrowheads="1"/>
                      </p:cNvPicPr>
                      <p:nvPr/>
                    </p:nvPicPr>
                    <p:blipFill>
                      <a:blip r:embed="rId4"/>
                      <a:srcRect/>
                      <a:stretch>
                        <a:fillRect/>
                      </a:stretch>
                    </p:blipFill>
                    <p:spPr bwMode="auto">
                      <a:xfrm>
                        <a:off x="1136650" y="4704404"/>
                        <a:ext cx="304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4.3.2 </a:t>
            </a:r>
            <a:r>
              <a:rPr lang="zh-CN" altLang="en-US" sz="3200" kern="0" dirty="0">
                <a:latin typeface="Times New Roman" panose="02020603050405020304" pitchFamily="18" charset="0"/>
                <a:ea typeface="+mn-ea"/>
                <a:cs typeface="Times New Roman" panose="02020603050405020304" pitchFamily="18" charset="0"/>
              </a:rPr>
              <a:t>信息率失真函数</a:t>
            </a:r>
            <a:r>
              <a:rPr lang="en-US" altLang="zh-CN" sz="3200" i="1" kern="0" dirty="0">
                <a:latin typeface="Times New Roman" panose="02020603050405020304" pitchFamily="18" charset="0"/>
                <a:cs typeface="Times New Roman" panose="02020603050405020304" pitchFamily="18" charset="0"/>
              </a:rPr>
              <a:t>R</a:t>
            </a:r>
            <a:r>
              <a:rPr lang="en-US" altLang="zh-CN" sz="3200" kern="0" dirty="0">
                <a:latin typeface="Times New Roman" panose="02020603050405020304" pitchFamily="18" charset="0"/>
                <a:cs typeface="Times New Roman" panose="02020603050405020304" pitchFamily="18" charset="0"/>
              </a:rPr>
              <a:t>(</a:t>
            </a:r>
            <a:r>
              <a:rPr lang="en-US" altLang="zh-CN" sz="3200" i="1" kern="0" dirty="0">
                <a:latin typeface="Times New Roman" panose="02020603050405020304" pitchFamily="18" charset="0"/>
                <a:cs typeface="Times New Roman" panose="02020603050405020304" pitchFamily="18" charset="0"/>
              </a:rPr>
              <a:t>D</a:t>
            </a:r>
            <a:r>
              <a:rPr lang="en-US" altLang="zh-CN" sz="3200" kern="0" dirty="0">
                <a:latin typeface="Times New Roman" panose="02020603050405020304" pitchFamily="18" charset="0"/>
                <a:cs typeface="Times New Roman" panose="02020603050405020304" pitchFamily="18" charset="0"/>
              </a:rPr>
              <a:t>)</a:t>
            </a:r>
            <a:br>
              <a:rPr lang="en-US" altLang="zh-CN" sz="3200" kern="0" dirty="0">
                <a:latin typeface="Times New Roman" panose="02020603050405020304" pitchFamily="18" charset="0"/>
                <a:cs typeface="Times New Roman" panose="02020603050405020304" pitchFamily="18" charset="0"/>
              </a:rPr>
            </a:br>
            <a:endParaRPr lang="zh-CN" altLang="en-US" sz="3200" kern="0" dirty="0">
              <a:latin typeface="Times New Roman" panose="02020603050405020304" pitchFamily="18" charset="0"/>
              <a:ea typeface="+mn-ea"/>
              <a:cs typeface="Times New Roman" panose="02020603050405020304" pitchFamily="18" charset="0"/>
            </a:endParaRPr>
          </a:p>
        </p:txBody>
      </p:sp>
      <p:graphicFrame>
        <p:nvGraphicFramePr>
          <p:cNvPr id="4" name="对象 3"/>
          <p:cNvGraphicFramePr>
            <a:graphicFrameLocks noChangeAspect="1"/>
          </p:cNvGraphicFramePr>
          <p:nvPr/>
        </p:nvGraphicFramePr>
        <p:xfrm>
          <a:off x="3923928" y="1340768"/>
          <a:ext cx="1340928" cy="548640"/>
        </p:xfrm>
        <a:graphic>
          <a:graphicData uri="http://schemas.openxmlformats.org/presentationml/2006/ole">
            <mc:AlternateContent xmlns:mc="http://schemas.openxmlformats.org/markup-compatibility/2006">
              <mc:Choice xmlns:v="urn:schemas-microsoft-com:vml" Requires="v">
                <p:oleObj spid="_x0000_s5" name="Equation" r:id="rId5" imgW="13411200" imgH="5486400" progId="Equation.DSMT4">
                  <p:embed/>
                </p:oleObj>
              </mc:Choice>
              <mc:Fallback>
                <p:oleObj name="Equation" r:id="rId5" imgW="13411200" imgH="5486400" progId="Equation.DSMT4">
                  <p:embed/>
                  <p:pic>
                    <p:nvPicPr>
                      <p:cNvPr id="0" name="图片 3"/>
                      <p:cNvPicPr/>
                      <p:nvPr/>
                    </p:nvPicPr>
                    <p:blipFill>
                      <a:blip r:embed="rId6"/>
                      <a:stretch>
                        <a:fillRect/>
                      </a:stretch>
                    </p:blipFill>
                    <p:spPr>
                      <a:xfrm>
                        <a:off x="3923928" y="1340768"/>
                        <a:ext cx="1340928" cy="548640"/>
                      </a:xfrm>
                      <a:prstGeom prst="rect">
                        <a:avLst/>
                      </a:prstGeom>
                    </p:spPr>
                  </p:pic>
                </p:oleObj>
              </mc:Fallback>
            </mc:AlternateContent>
          </a:graphicData>
        </a:graphic>
      </p:graphicFrame>
      <p:graphicFrame>
        <p:nvGraphicFramePr>
          <p:cNvPr id="12" name="Object 5"/>
          <p:cNvGraphicFramePr>
            <a:graphicFrameLocks noChangeAspect="1"/>
          </p:cNvGraphicFramePr>
          <p:nvPr/>
        </p:nvGraphicFramePr>
        <p:xfrm>
          <a:off x="1136650" y="2155032"/>
          <a:ext cx="1309824" cy="548640"/>
        </p:xfrm>
        <a:graphic>
          <a:graphicData uri="http://schemas.openxmlformats.org/presentationml/2006/ole">
            <mc:AlternateContent xmlns:mc="http://schemas.openxmlformats.org/markup-compatibility/2006">
              <mc:Choice xmlns:v="urn:schemas-microsoft-com:vml" Requires="v">
                <p:oleObj spid="_x0000_s6" name="Equation" r:id="rId7" imgW="13106400" imgH="5486400" progId="Equation.DSMT4">
                  <p:embed/>
                </p:oleObj>
              </mc:Choice>
              <mc:Fallback>
                <p:oleObj name="Equation" r:id="rId7" imgW="13106400" imgH="5486400" progId="Equation.DSMT4">
                  <p:embed/>
                  <p:pic>
                    <p:nvPicPr>
                      <p:cNvPr id="0" name="Object 5"/>
                      <p:cNvPicPr>
                        <a:picLocks noChangeAspect="1" noChangeArrowheads="1"/>
                      </p:cNvPicPr>
                      <p:nvPr/>
                    </p:nvPicPr>
                    <p:blipFill>
                      <a:blip r:embed="rId8"/>
                      <a:srcRect/>
                      <a:stretch>
                        <a:fillRect/>
                      </a:stretch>
                    </p:blipFill>
                    <p:spPr bwMode="auto">
                      <a:xfrm>
                        <a:off x="1136650" y="2155032"/>
                        <a:ext cx="1309824"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horizontal)">
                                      <p:cBhvr>
                                        <p:cTn id="7" dur="500"/>
                                        <p:tgtEl>
                                          <p:spTgt spid="358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12" dur="500"/>
                                        <p:tgtEl>
                                          <p:spTgt spid="35843">
                                            <p:txEl>
                                              <p:pRg st="5" end="5"/>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5848"/>
                                        </p:tgtEl>
                                        <p:attrNameLst>
                                          <p:attrName>style.visibility</p:attrName>
                                        </p:attrNameLst>
                                      </p:cBhvr>
                                      <p:to>
                                        <p:strVal val="visible"/>
                                      </p:to>
                                    </p:set>
                                    <p:animEffect transition="in" filter="blinds(horizontal)">
                                      <p:cBhvr>
                                        <p:cTn id="16"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342B2E70-C446-4B7E-B692-35E8169EF17F}" type="slidenum">
              <a:rPr lang="en-US" altLang="zh-CN" sz="120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24579" name="Rectangle 2"/>
          <p:cNvSpPr>
            <a:spLocks noGrp="1" noRot="1" noChangeArrowheads="1"/>
          </p:cNvSpPr>
          <p:nvPr>
            <p:ph idx="4294967295"/>
          </p:nvPr>
        </p:nvSpPr>
        <p:spPr>
          <a:xfrm>
            <a:off x="301625" y="620713"/>
            <a:ext cx="8540750" cy="5478462"/>
          </a:xfrm>
        </p:spPr>
        <p:txBody>
          <a:bodyPr/>
          <a:lstStyle/>
          <a:p>
            <a:pPr eaLnBrk="1" hangingPunct="1">
              <a:buFontTx/>
              <a:buNone/>
            </a:pP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
        <p:nvSpPr>
          <p:cNvPr id="24580" name="Rectangle 3"/>
          <p:cNvSpPr>
            <a:spLocks noChangeArrowheads="1"/>
          </p:cNvSpPr>
          <p:nvPr/>
        </p:nvSpPr>
        <p:spPr bwMode="auto">
          <a:xfrm>
            <a:off x="0" y="2921000"/>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4582" name="Rectangle 5"/>
          <p:cNvSpPr>
            <a:spLocks noChangeArrowheads="1"/>
          </p:cNvSpPr>
          <p:nvPr/>
        </p:nvSpPr>
        <p:spPr bwMode="auto">
          <a:xfrm>
            <a:off x="712788" y="1243330"/>
            <a:ext cx="7820025" cy="122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62255" indent="-262255"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lnSpc>
                <a:spcPct val="130000"/>
              </a:lnSpc>
            </a:pPr>
            <a:r>
              <a:rPr lang="zh-CN" altLang="en-US" sz="3000" dirty="0">
                <a:latin typeface="Times New Roman" panose="02020603050405020304" pitchFamily="18" charset="0"/>
                <a:cs typeface="Times New Roman" panose="02020603050405020304" pitchFamily="18" charset="0"/>
              </a:rPr>
              <a:t>所有满足</a:t>
            </a:r>
            <a:r>
              <a:rPr lang="en-US" altLang="zh-CN" sz="3000" i="1" dirty="0">
                <a:latin typeface="Times New Roman" panose="02020603050405020304" pitchFamily="18" charset="0"/>
                <a:cs typeface="Times New Roman" panose="02020603050405020304" pitchFamily="18" charset="0"/>
              </a:rPr>
              <a:t>R</a:t>
            </a:r>
            <a:r>
              <a:rPr lang="en-US" altLang="zh-CN" sz="3000" dirty="0">
                <a:latin typeface="Times New Roman" panose="02020603050405020304" pitchFamily="18" charset="0"/>
                <a:cs typeface="Times New Roman" panose="02020603050405020304" pitchFamily="18" charset="0"/>
              </a:rPr>
              <a:t>(</a:t>
            </a:r>
            <a:r>
              <a:rPr lang="en-US" altLang="zh-CN" sz="3000" i="1" dirty="0">
                <a:latin typeface="Times New Roman" panose="02020603050405020304" pitchFamily="18" charset="0"/>
                <a:cs typeface="Times New Roman" panose="02020603050405020304" pitchFamily="18" charset="0"/>
              </a:rPr>
              <a:t>D</a:t>
            </a:r>
            <a:r>
              <a:rPr lang="en-US" altLang="zh-CN" sz="3000" dirty="0">
                <a:latin typeface="Times New Roman" panose="02020603050405020304" pitchFamily="18" charset="0"/>
                <a:cs typeface="Times New Roman" panose="02020603050405020304" pitchFamily="18" charset="0"/>
              </a:rPr>
              <a:t>) = 0</a:t>
            </a:r>
            <a:r>
              <a:rPr lang="zh-CN" altLang="en-US" sz="3000" dirty="0">
                <a:latin typeface="Times New Roman" panose="02020603050405020304" pitchFamily="18" charset="0"/>
                <a:cs typeface="Times New Roman" panose="02020603050405020304" pitchFamily="18" charset="0"/>
              </a:rPr>
              <a:t>中</a:t>
            </a:r>
            <a:r>
              <a:rPr lang="en-US" altLang="zh-CN" sz="3000" i="1" dirty="0">
                <a:latin typeface="Times New Roman" panose="02020603050405020304" pitchFamily="18" charset="0"/>
                <a:cs typeface="Times New Roman" panose="02020603050405020304" pitchFamily="18" charset="0"/>
              </a:rPr>
              <a:t>D</a:t>
            </a:r>
            <a:r>
              <a:rPr lang="zh-CN" altLang="en-US" sz="3000" dirty="0">
                <a:latin typeface="Times New Roman" panose="02020603050405020304" pitchFamily="18" charset="0"/>
                <a:cs typeface="Times New Roman" panose="02020603050405020304" pitchFamily="18" charset="0"/>
              </a:rPr>
              <a:t>的最小值，定义为</a:t>
            </a:r>
            <a:r>
              <a:rPr lang="en-US" altLang="zh-CN" sz="3000" i="1" dirty="0">
                <a:latin typeface="Times New Roman" panose="02020603050405020304" pitchFamily="18" charset="0"/>
                <a:cs typeface="Times New Roman" panose="02020603050405020304" pitchFamily="18" charset="0"/>
              </a:rPr>
              <a:t>R</a:t>
            </a:r>
            <a:r>
              <a:rPr lang="en-US" altLang="zh-CN" sz="3000" dirty="0">
                <a:latin typeface="Times New Roman" panose="02020603050405020304" pitchFamily="18" charset="0"/>
                <a:cs typeface="Times New Roman" panose="02020603050405020304" pitchFamily="18" charset="0"/>
              </a:rPr>
              <a:t>(</a:t>
            </a:r>
            <a:r>
              <a:rPr lang="en-US" altLang="zh-CN" sz="3000" i="1" dirty="0">
                <a:latin typeface="Times New Roman" panose="02020603050405020304" pitchFamily="18" charset="0"/>
                <a:cs typeface="Times New Roman" panose="02020603050405020304" pitchFamily="18" charset="0"/>
              </a:rPr>
              <a:t>D</a:t>
            </a:r>
            <a:r>
              <a:rPr lang="en-US" altLang="zh-CN" sz="3000" dirty="0">
                <a:latin typeface="Times New Roman" panose="02020603050405020304" pitchFamily="18" charset="0"/>
                <a:cs typeface="Times New Roman" panose="02020603050405020304" pitchFamily="18" charset="0"/>
              </a:rPr>
              <a:t>)</a:t>
            </a:r>
            <a:endParaRPr lang="en-US" altLang="zh-CN" sz="3000" dirty="0">
              <a:latin typeface="Times New Roman" panose="02020603050405020304" pitchFamily="18" charset="0"/>
              <a:cs typeface="Times New Roman" panose="02020603050405020304" pitchFamily="18" charset="0"/>
            </a:endParaRPr>
          </a:p>
          <a:p>
            <a:pPr eaLnBrk="1" hangingPunct="1">
              <a:lnSpc>
                <a:spcPct val="130000"/>
              </a:lnSpc>
            </a:pPr>
            <a:r>
              <a:rPr lang="zh-CN" altLang="en-US" sz="3000" dirty="0">
                <a:latin typeface="Times New Roman" panose="02020603050405020304" pitchFamily="18" charset="0"/>
                <a:cs typeface="Times New Roman" panose="02020603050405020304" pitchFamily="18" charset="0"/>
              </a:rPr>
              <a:t>定义域的上限</a:t>
            </a:r>
            <a:r>
              <a:rPr lang="en-US" altLang="zh-CN" sz="3000" i="1" dirty="0" err="1">
                <a:latin typeface="Times New Roman" panose="02020603050405020304" pitchFamily="18" charset="0"/>
                <a:cs typeface="Times New Roman" panose="02020603050405020304" pitchFamily="18" charset="0"/>
              </a:rPr>
              <a:t>D</a:t>
            </a:r>
            <a:r>
              <a:rPr lang="en-US" altLang="zh-CN" sz="3000" baseline="-30000" dirty="0" err="1">
                <a:latin typeface="Times New Roman" panose="02020603050405020304" pitchFamily="18" charset="0"/>
                <a:cs typeface="Times New Roman" panose="02020603050405020304" pitchFamily="18" charset="0"/>
              </a:rPr>
              <a:t>max</a:t>
            </a:r>
            <a:r>
              <a:rPr lang="zh-CN" altLang="en-US" sz="3000" dirty="0">
                <a:latin typeface="Times New Roman" panose="02020603050405020304" pitchFamily="18" charset="0"/>
                <a:cs typeface="Times New Roman" panose="02020603050405020304" pitchFamily="18" charset="0"/>
              </a:rPr>
              <a:t>，即</a:t>
            </a:r>
            <a:endParaRPr lang="zh-CN" altLang="en-US" sz="3000" dirty="0">
              <a:latin typeface="Times New Roman" panose="02020603050405020304" pitchFamily="18" charset="0"/>
              <a:cs typeface="Times New Roman" panose="02020603050405020304" pitchFamily="18" charset="0"/>
            </a:endParaRPr>
          </a:p>
        </p:txBody>
      </p:sp>
      <p:graphicFrame>
        <p:nvGraphicFramePr>
          <p:cNvPr id="24583" name="Object 6"/>
          <p:cNvGraphicFramePr>
            <a:graphicFrameLocks noChangeAspect="1"/>
          </p:cNvGraphicFramePr>
          <p:nvPr/>
        </p:nvGraphicFramePr>
        <p:xfrm>
          <a:off x="4572000" y="1857375"/>
          <a:ext cx="2286000" cy="701040"/>
        </p:xfrm>
        <a:graphic>
          <a:graphicData uri="http://schemas.openxmlformats.org/presentationml/2006/ole">
            <mc:AlternateContent xmlns:mc="http://schemas.openxmlformats.org/markup-compatibility/2006">
              <mc:Choice xmlns:v="urn:schemas-microsoft-com:vml" Requires="v">
                <p:oleObj spid="_x0000_s2" name="" r:id="rId1" imgW="952500" imgH="292100" progId="Equation.DSMT4">
                  <p:embed/>
                </p:oleObj>
              </mc:Choice>
              <mc:Fallback>
                <p:oleObj name="" r:id="rId1" imgW="952500" imgH="2921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57375"/>
                        <a:ext cx="2286000"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7"/>
          <p:cNvSpPr>
            <a:spLocks noChangeArrowheads="1"/>
          </p:cNvSpPr>
          <p:nvPr/>
        </p:nvSpPr>
        <p:spPr bwMode="auto">
          <a:xfrm>
            <a:off x="712788" y="2857678"/>
            <a:ext cx="52245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r>
              <a:rPr lang="zh-CN" altLang="en-US" sz="3000" dirty="0">
                <a:latin typeface="Times New Roman" panose="02020603050405020304" pitchFamily="18" charset="0"/>
                <a:cs typeface="Times New Roman" panose="02020603050405020304" pitchFamily="18" charset="0"/>
              </a:rPr>
              <a:t>因此可以得到</a:t>
            </a:r>
            <a:r>
              <a:rPr lang="en-US" altLang="zh-CN" sz="3000" i="1" dirty="0">
                <a:latin typeface="Times New Roman" panose="02020603050405020304" pitchFamily="18" charset="0"/>
                <a:cs typeface="Times New Roman" panose="02020603050405020304" pitchFamily="18" charset="0"/>
              </a:rPr>
              <a:t>R</a:t>
            </a:r>
            <a:r>
              <a:rPr lang="en-US" altLang="zh-CN" sz="3000" dirty="0">
                <a:latin typeface="Times New Roman" panose="02020603050405020304" pitchFamily="18" charset="0"/>
                <a:cs typeface="Times New Roman" panose="02020603050405020304" pitchFamily="18" charset="0"/>
              </a:rPr>
              <a:t>(</a:t>
            </a:r>
            <a:r>
              <a:rPr lang="en-US" altLang="zh-CN" sz="3000" i="1" dirty="0">
                <a:latin typeface="Times New Roman" panose="02020603050405020304" pitchFamily="18" charset="0"/>
                <a:cs typeface="Times New Roman" panose="02020603050405020304" pitchFamily="18" charset="0"/>
              </a:rPr>
              <a:t>D</a:t>
            </a:r>
            <a:r>
              <a:rPr lang="en-US" altLang="zh-CN" sz="3000" dirty="0">
                <a:latin typeface="Times New Roman" panose="02020603050405020304" pitchFamily="18" charset="0"/>
                <a:cs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的定义域为</a:t>
            </a:r>
            <a:endParaRPr lang="zh-CN" altLang="en-US" sz="3000" dirty="0">
              <a:latin typeface="Times New Roman" panose="02020603050405020304" pitchFamily="18" charset="0"/>
              <a:cs typeface="Times New Roman" panose="02020603050405020304" pitchFamily="18" charset="0"/>
            </a:endParaRPr>
          </a:p>
        </p:txBody>
      </p:sp>
      <p:graphicFrame>
        <p:nvGraphicFramePr>
          <p:cNvPr id="36872" name="Object 8"/>
          <p:cNvGraphicFramePr>
            <a:graphicFrameLocks noChangeAspect="1"/>
          </p:cNvGraphicFramePr>
          <p:nvPr/>
        </p:nvGraphicFramePr>
        <p:xfrm>
          <a:off x="5914405" y="2870200"/>
          <a:ext cx="2185987" cy="558800"/>
        </p:xfrm>
        <a:graphic>
          <a:graphicData uri="http://schemas.openxmlformats.org/presentationml/2006/ole">
            <mc:AlternateContent xmlns:mc="http://schemas.openxmlformats.org/markup-compatibility/2006">
              <mc:Choice xmlns:v="urn:schemas-microsoft-com:vml" Requires="v">
                <p:oleObj spid="_x0000_s3" name="" r:id="rId3" imgW="850265" imgH="254000" progId="Equation.DSMT4">
                  <p:embed/>
                </p:oleObj>
              </mc:Choice>
              <mc:Fallback>
                <p:oleObj name="" r:id="rId3" imgW="850265" imgH="254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4405" y="2870200"/>
                        <a:ext cx="21859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4.3.2 </a:t>
            </a:r>
            <a:r>
              <a:rPr lang="zh-CN" altLang="en-US" sz="3200" kern="0" dirty="0">
                <a:latin typeface="Times New Roman" panose="02020603050405020304" pitchFamily="18" charset="0"/>
                <a:ea typeface="+mn-ea"/>
                <a:cs typeface="Times New Roman" panose="02020603050405020304" pitchFamily="18" charset="0"/>
              </a:rPr>
              <a:t>信息率失真函数</a:t>
            </a:r>
            <a:r>
              <a:rPr lang="en-US" altLang="zh-CN" sz="3200" i="1" kern="0" dirty="0">
                <a:latin typeface="Times New Roman" panose="02020603050405020304" pitchFamily="18" charset="0"/>
                <a:cs typeface="Times New Roman" panose="02020603050405020304" pitchFamily="18" charset="0"/>
              </a:rPr>
              <a:t>R</a:t>
            </a:r>
            <a:r>
              <a:rPr lang="en-US" altLang="zh-CN" sz="3200" kern="0" dirty="0">
                <a:latin typeface="Times New Roman" panose="02020603050405020304" pitchFamily="18" charset="0"/>
                <a:cs typeface="Times New Roman" panose="02020603050405020304" pitchFamily="18" charset="0"/>
              </a:rPr>
              <a:t>(</a:t>
            </a:r>
            <a:r>
              <a:rPr lang="en-US" altLang="zh-CN" sz="3200" i="1" kern="0" dirty="0">
                <a:latin typeface="Times New Roman" panose="02020603050405020304" pitchFamily="18" charset="0"/>
                <a:cs typeface="Times New Roman" panose="02020603050405020304" pitchFamily="18" charset="0"/>
              </a:rPr>
              <a:t>D</a:t>
            </a:r>
            <a:r>
              <a:rPr lang="en-US" altLang="zh-CN" sz="3200" kern="0" dirty="0">
                <a:latin typeface="Times New Roman" panose="02020603050405020304" pitchFamily="18" charset="0"/>
                <a:cs typeface="Times New Roman" panose="02020603050405020304" pitchFamily="18" charset="0"/>
              </a:rPr>
              <a:t>)</a:t>
            </a:r>
            <a:br>
              <a:rPr lang="en-US" altLang="zh-CN" sz="3200" kern="0" dirty="0">
                <a:latin typeface="Times New Roman" panose="02020603050405020304" pitchFamily="18" charset="0"/>
                <a:cs typeface="Times New Roman" panose="02020603050405020304" pitchFamily="18" charset="0"/>
              </a:rPr>
            </a:br>
            <a:endParaRPr lang="zh-CN" altLang="en-US" sz="3200" kern="0" dirty="0">
              <a:latin typeface="Times New Roman" panose="02020603050405020304" pitchFamily="18" charset="0"/>
              <a:ea typeface="+mn-ea"/>
              <a:cs typeface="Times New Roman" panose="02020603050405020304" pitchFamily="18" charset="0"/>
            </a:endParaRPr>
          </a:p>
        </p:txBody>
      </p:sp>
      <p:sp>
        <p:nvSpPr>
          <p:cNvPr id="11" name="Rectangle 2"/>
          <p:cNvSpPr txBox="1">
            <a:spLocks noChangeArrowheads="1"/>
          </p:cNvSpPr>
          <p:nvPr/>
        </p:nvSpPr>
        <p:spPr bwMode="auto">
          <a:xfrm>
            <a:off x="683568" y="3663007"/>
            <a:ext cx="788293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lnSpc>
                <a:spcPct val="130000"/>
              </a:lnSpc>
              <a:buFontTx/>
              <a:buNone/>
            </a:pPr>
            <a:r>
              <a:rPr lang="en-US" altLang="zh-CN" i="1" kern="0" dirty="0">
                <a:latin typeface="Times New Roman" panose="02020603050405020304" pitchFamily="18" charset="0"/>
                <a:cs typeface="Times New Roman" panose="02020603050405020304" pitchFamily="18" charset="0"/>
              </a:rPr>
              <a:t>R</a:t>
            </a:r>
            <a:r>
              <a:rPr lang="en-US" altLang="zh-CN" kern="0" dirty="0">
                <a:latin typeface="Times New Roman" panose="02020603050405020304" pitchFamily="18" charset="0"/>
                <a:cs typeface="Times New Roman" panose="02020603050405020304" pitchFamily="18" charset="0"/>
              </a:rPr>
              <a:t>(</a:t>
            </a:r>
            <a:r>
              <a:rPr lang="en-US" altLang="zh-CN" i="1" kern="0" dirty="0">
                <a:latin typeface="Times New Roman" panose="02020603050405020304" pitchFamily="18" charset="0"/>
                <a:cs typeface="Times New Roman" panose="02020603050405020304" pitchFamily="18" charset="0"/>
              </a:rPr>
              <a:t>D</a:t>
            </a:r>
            <a:r>
              <a:rPr lang="en-US" altLang="zh-CN" kern="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kern="0" dirty="0">
                <a:latin typeface="Times New Roman" panose="02020603050405020304" pitchFamily="18" charset="0"/>
                <a:cs typeface="Times New Roman" panose="02020603050405020304" pitchFamily="18" charset="0"/>
              </a:rPr>
              <a:t>0</a:t>
            </a:r>
            <a:r>
              <a:rPr lang="zh-CN" altLang="en-US" kern="0" dirty="0">
                <a:latin typeface="Times New Roman" panose="02020603050405020304" pitchFamily="18" charset="0"/>
                <a:cs typeface="Times New Roman" panose="02020603050405020304" pitchFamily="18" charset="0"/>
              </a:rPr>
              <a:t>意味着</a:t>
            </a:r>
            <a:r>
              <a:rPr lang="en-US" altLang="zh-CN" i="1" kern="0" dirty="0">
                <a:latin typeface="Times New Roman" panose="02020603050405020304" pitchFamily="18" charset="0"/>
                <a:cs typeface="Times New Roman" panose="02020603050405020304" pitchFamily="18" charset="0"/>
              </a:rPr>
              <a:t>I</a:t>
            </a:r>
            <a:r>
              <a:rPr lang="en-US" altLang="zh-CN" kern="0" dirty="0">
                <a:latin typeface="Times New Roman" panose="02020603050405020304" pitchFamily="18" charset="0"/>
                <a:cs typeface="Times New Roman" panose="02020603050405020304" pitchFamily="18" charset="0"/>
              </a:rPr>
              <a:t>(</a:t>
            </a:r>
            <a:r>
              <a:rPr lang="en-US" altLang="zh-CN" i="1" kern="0" dirty="0">
                <a:latin typeface="Times New Roman" panose="02020603050405020304" pitchFamily="18" charset="0"/>
                <a:cs typeface="Times New Roman" panose="02020603050405020304" pitchFamily="18" charset="0"/>
              </a:rPr>
              <a:t>X</a:t>
            </a:r>
            <a:r>
              <a:rPr lang="en-US" altLang="zh-CN" kern="0" dirty="0">
                <a:latin typeface="Times New Roman" panose="02020603050405020304" pitchFamily="18" charset="0"/>
                <a:cs typeface="Times New Roman" panose="02020603050405020304" pitchFamily="18" charset="0"/>
              </a:rPr>
              <a:t>;</a:t>
            </a:r>
            <a:r>
              <a:rPr lang="en-US" altLang="zh-CN" i="1" kern="0" dirty="0">
                <a:latin typeface="Times New Roman" panose="02020603050405020304" pitchFamily="18" charset="0"/>
                <a:cs typeface="Times New Roman" panose="02020603050405020304" pitchFamily="18" charset="0"/>
              </a:rPr>
              <a:t>Y</a:t>
            </a:r>
            <a:r>
              <a:rPr lang="en-US" altLang="zh-CN" kern="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 </a:t>
            </a:r>
            <a:r>
              <a:rPr lang="en-US" altLang="zh-CN" kern="0" dirty="0">
                <a:latin typeface="Times New Roman" panose="02020603050405020304" pitchFamily="18" charset="0"/>
                <a:cs typeface="Times New Roman" panose="02020603050405020304" pitchFamily="18" charset="0"/>
              </a:rPr>
              <a:t>0</a:t>
            </a:r>
            <a:r>
              <a:rPr lang="zh-CN" altLang="en-US" kern="0" dirty="0">
                <a:latin typeface="Times New Roman" panose="02020603050405020304" pitchFamily="18" charset="0"/>
                <a:cs typeface="Times New Roman" panose="02020603050405020304" pitchFamily="18" charset="0"/>
              </a:rPr>
              <a:t>，这时试验信道</a:t>
            </a:r>
            <a:r>
              <a:rPr lang="zh-CN" altLang="en-US" kern="0" dirty="0">
                <a:solidFill>
                  <a:srgbClr val="FF0000"/>
                </a:solidFill>
                <a:latin typeface="Times New Roman" panose="02020603050405020304" pitchFamily="18" charset="0"/>
                <a:cs typeface="Times New Roman" panose="02020603050405020304" pitchFamily="18" charset="0"/>
              </a:rPr>
              <a:t>输入与输出是互相独立的</a:t>
            </a:r>
            <a:r>
              <a:rPr lang="zh-CN" altLang="en-US" kern="0" dirty="0">
                <a:latin typeface="Times New Roman" panose="02020603050405020304" pitchFamily="18" charset="0"/>
                <a:cs typeface="Times New Roman" panose="02020603050405020304" pitchFamily="18" charset="0"/>
              </a:rPr>
              <a:t>，所以条件概率</a:t>
            </a:r>
            <a:r>
              <a:rPr lang="en-US" altLang="zh-CN" i="1" kern="0" dirty="0">
                <a:latin typeface="Times New Roman" panose="02020603050405020304" pitchFamily="18" charset="0"/>
                <a:cs typeface="Times New Roman" panose="02020603050405020304" pitchFamily="18" charset="0"/>
              </a:rPr>
              <a:t>p</a:t>
            </a:r>
            <a:r>
              <a:rPr lang="en-US" altLang="zh-CN" kern="0" dirty="0">
                <a:latin typeface="Times New Roman" panose="02020603050405020304" pitchFamily="18" charset="0"/>
                <a:cs typeface="Times New Roman" panose="02020603050405020304" pitchFamily="18" charset="0"/>
              </a:rPr>
              <a:t>(</a:t>
            </a:r>
            <a:r>
              <a:rPr lang="en-US" altLang="zh-CN" i="1" kern="0" dirty="0" err="1">
                <a:latin typeface="Times New Roman" panose="02020603050405020304" pitchFamily="18" charset="0"/>
                <a:cs typeface="Times New Roman" panose="02020603050405020304" pitchFamily="18" charset="0"/>
              </a:rPr>
              <a:t>y</a:t>
            </a:r>
            <a:r>
              <a:rPr lang="en-US" altLang="zh-CN" i="1" kern="0" baseline="-25000" dirty="0" err="1">
                <a:latin typeface="Times New Roman" panose="02020603050405020304" pitchFamily="18" charset="0"/>
                <a:cs typeface="Times New Roman" panose="02020603050405020304" pitchFamily="18" charset="0"/>
              </a:rPr>
              <a:t>j</a:t>
            </a:r>
            <a:r>
              <a:rPr lang="en-US" altLang="zh-CN" kern="0" dirty="0">
                <a:latin typeface="Times New Roman" panose="02020603050405020304" pitchFamily="18" charset="0"/>
                <a:cs typeface="Times New Roman" panose="02020603050405020304" pitchFamily="18" charset="0"/>
              </a:rPr>
              <a:t> | </a:t>
            </a:r>
            <a:r>
              <a:rPr lang="en-US" altLang="zh-CN" i="1" kern="0" dirty="0">
                <a:latin typeface="Times New Roman" panose="02020603050405020304" pitchFamily="18" charset="0"/>
                <a:cs typeface="Times New Roman" panose="02020603050405020304" pitchFamily="18" charset="0"/>
              </a:rPr>
              <a:t>x</a:t>
            </a:r>
            <a:r>
              <a:rPr lang="en-US" altLang="zh-CN" i="1" kern="0" baseline="-25000" dirty="0">
                <a:latin typeface="Times New Roman" panose="02020603050405020304" pitchFamily="18" charset="0"/>
                <a:cs typeface="Times New Roman" panose="02020603050405020304" pitchFamily="18" charset="0"/>
              </a:rPr>
              <a:t>i</a:t>
            </a:r>
            <a:r>
              <a:rPr lang="en-US" altLang="zh-CN" kern="0" dirty="0">
                <a:latin typeface="Times New Roman" panose="02020603050405020304" pitchFamily="18" charset="0"/>
                <a:cs typeface="Times New Roman" panose="02020603050405020304" pitchFamily="18" charset="0"/>
              </a:rPr>
              <a:t>)</a:t>
            </a:r>
            <a:r>
              <a:rPr lang="zh-CN" altLang="en-US" kern="0" dirty="0">
                <a:latin typeface="Times New Roman" panose="02020603050405020304" pitchFamily="18" charset="0"/>
                <a:cs typeface="Times New Roman" panose="02020603050405020304" pitchFamily="18" charset="0"/>
              </a:rPr>
              <a:t>与</a:t>
            </a:r>
            <a:r>
              <a:rPr lang="en-US" altLang="zh-CN" i="1" kern="0" dirty="0">
                <a:latin typeface="Times New Roman" panose="02020603050405020304" pitchFamily="18" charset="0"/>
                <a:cs typeface="Times New Roman" panose="02020603050405020304" pitchFamily="18" charset="0"/>
              </a:rPr>
              <a:t>x</a:t>
            </a:r>
            <a:r>
              <a:rPr lang="en-US" altLang="zh-CN" i="1" kern="0" baseline="-25000" dirty="0">
                <a:latin typeface="Times New Roman" panose="02020603050405020304" pitchFamily="18" charset="0"/>
                <a:cs typeface="Times New Roman" panose="02020603050405020304" pitchFamily="18" charset="0"/>
              </a:rPr>
              <a:t>i</a:t>
            </a:r>
            <a:r>
              <a:rPr lang="zh-CN" altLang="en-US" kern="0" dirty="0">
                <a:latin typeface="Times New Roman" panose="02020603050405020304" pitchFamily="18" charset="0"/>
                <a:cs typeface="Times New Roman" panose="02020603050405020304" pitchFamily="18" charset="0"/>
              </a:rPr>
              <a:t>无关。即</a:t>
            </a:r>
            <a:endParaRPr lang="zh-CN" altLang="en-US" kern="0" dirty="0">
              <a:latin typeface="Times New Roman" panose="02020603050405020304" pitchFamily="18" charset="0"/>
              <a:cs typeface="Times New Roman" panose="02020603050405020304" pitchFamily="18" charset="0"/>
            </a:endParaRPr>
          </a:p>
        </p:txBody>
      </p:sp>
      <p:graphicFrame>
        <p:nvGraphicFramePr>
          <p:cNvPr id="12" name="Object 4"/>
          <p:cNvGraphicFramePr>
            <a:graphicFrameLocks noChangeAspect="1"/>
          </p:cNvGraphicFramePr>
          <p:nvPr/>
        </p:nvGraphicFramePr>
        <p:xfrm>
          <a:off x="2912417" y="5586424"/>
          <a:ext cx="2712096" cy="578880"/>
        </p:xfrm>
        <a:graphic>
          <a:graphicData uri="http://schemas.openxmlformats.org/presentationml/2006/ole">
            <mc:AlternateContent xmlns:mc="http://schemas.openxmlformats.org/markup-compatibility/2006">
              <mc:Choice xmlns:v="urn:schemas-microsoft-com:vml" Requires="v">
                <p:oleObj spid="_x0000_s4" name="Equation" r:id="rId5" imgW="27127200" imgH="5791200" progId="Equation.DSMT4">
                  <p:embed/>
                </p:oleObj>
              </mc:Choice>
              <mc:Fallback>
                <p:oleObj name="Equation" r:id="rId5" imgW="27127200" imgH="5791200" progId="Equation.DSMT4">
                  <p:embed/>
                  <p:pic>
                    <p:nvPicPr>
                      <p:cNvPr id="0" name="Object 4"/>
                      <p:cNvPicPr>
                        <a:picLocks noChangeAspect="1" noChangeArrowheads="1"/>
                      </p:cNvPicPr>
                      <p:nvPr/>
                    </p:nvPicPr>
                    <p:blipFill>
                      <a:blip r:embed="rId6"/>
                      <a:srcRect/>
                      <a:stretch>
                        <a:fillRect/>
                      </a:stretch>
                    </p:blipFill>
                    <p:spPr bwMode="auto">
                      <a:xfrm>
                        <a:off x="2912417" y="5586424"/>
                        <a:ext cx="2712096" cy="57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 calcmode="lin" valueType="num">
                                      <p:cBhvr additive="base">
                                        <p:cTn id="7" dur="500" fill="hold"/>
                                        <p:tgtEl>
                                          <p:spTgt spid="36871"/>
                                        </p:tgtEl>
                                        <p:attrNameLst>
                                          <p:attrName>ppt_x</p:attrName>
                                        </p:attrNameLst>
                                      </p:cBhvr>
                                      <p:tavLst>
                                        <p:tav tm="0">
                                          <p:val>
                                            <p:strVal val="#ppt_x"/>
                                          </p:val>
                                        </p:tav>
                                        <p:tav tm="100000">
                                          <p:val>
                                            <p:strVal val="#ppt_x"/>
                                          </p:val>
                                        </p:tav>
                                      </p:tavLst>
                                    </p:anim>
                                    <p:anim calcmode="lin" valueType="num">
                                      <p:cBhvr additive="base">
                                        <p:cTn id="8" dur="500" fill="hold"/>
                                        <p:tgtEl>
                                          <p:spTgt spid="368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72"/>
                                        </p:tgtEl>
                                        <p:attrNameLst>
                                          <p:attrName>style.visibility</p:attrName>
                                        </p:attrNameLst>
                                      </p:cBhvr>
                                      <p:to>
                                        <p:strVal val="visible"/>
                                      </p:to>
                                    </p:set>
                                    <p:anim calcmode="lin" valueType="num">
                                      <p:cBhvr additive="base">
                                        <p:cTn id="11" dur="500" fill="hold"/>
                                        <p:tgtEl>
                                          <p:spTgt spid="36872"/>
                                        </p:tgtEl>
                                        <p:attrNameLst>
                                          <p:attrName>ppt_x</p:attrName>
                                        </p:attrNameLst>
                                      </p:cBhvr>
                                      <p:tavLst>
                                        <p:tav tm="0">
                                          <p:val>
                                            <p:strVal val="#ppt_x"/>
                                          </p:val>
                                        </p:tav>
                                        <p:tav tm="100000">
                                          <p:val>
                                            <p:strVal val="#ppt_x"/>
                                          </p:val>
                                        </p:tav>
                                      </p:tavLst>
                                    </p:anim>
                                    <p:anim calcmode="lin" valueType="num">
                                      <p:cBhvr additive="base">
                                        <p:cTn id="12" dur="500" fill="hold"/>
                                        <p:tgtEl>
                                          <p:spTgt spid="368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utoUpdateAnimBg="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BCEC20F1-EF0A-4071-A538-D219306B4AC1}" type="slidenum">
              <a:rPr lang="en-US" altLang="zh-CN" sz="120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25604" name="Rectangle 3"/>
          <p:cNvSpPr>
            <a:spLocks noChangeArrowheads="1"/>
          </p:cNvSpPr>
          <p:nvPr/>
        </p:nvSpPr>
        <p:spPr bwMode="auto">
          <a:xfrm>
            <a:off x="0" y="3017838"/>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25606" name="Rectangle 5"/>
          <p:cNvSpPr>
            <a:spLocks noChangeArrowheads="1"/>
          </p:cNvSpPr>
          <p:nvPr/>
        </p:nvSpPr>
        <p:spPr bwMode="auto">
          <a:xfrm>
            <a:off x="0" y="2913063"/>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aphicFrame>
        <p:nvGraphicFramePr>
          <p:cNvPr id="7" name="Object 4"/>
          <p:cNvGraphicFramePr>
            <a:graphicFrameLocks noChangeAspect="1"/>
          </p:cNvGraphicFramePr>
          <p:nvPr/>
        </p:nvGraphicFramePr>
        <p:xfrm>
          <a:off x="2271190" y="5348614"/>
          <a:ext cx="4391025" cy="1036637"/>
        </p:xfrm>
        <a:graphic>
          <a:graphicData uri="http://schemas.openxmlformats.org/presentationml/2006/ole">
            <mc:AlternateContent xmlns:mc="http://schemas.openxmlformats.org/markup-compatibility/2006">
              <mc:Choice xmlns:v="urn:schemas-microsoft-com:vml" Requires="v">
                <p:oleObj spid="_x0000_s2" name="Equation" r:id="rId1" imgW="43891200" imgH="10363200" progId="Equation.DSMT4">
                  <p:embed/>
                </p:oleObj>
              </mc:Choice>
              <mc:Fallback>
                <p:oleObj name="Equation" r:id="rId1" imgW="43891200" imgH="10363200" progId="Equation.DSMT4">
                  <p:embed/>
                  <p:pic>
                    <p:nvPicPr>
                      <p:cNvPr id="0" name="Object 4"/>
                      <p:cNvPicPr>
                        <a:picLocks noChangeAspect="1" noChangeArrowheads="1"/>
                      </p:cNvPicPr>
                      <p:nvPr/>
                    </p:nvPicPr>
                    <p:blipFill>
                      <a:blip r:embed="rId2"/>
                      <a:srcRect/>
                      <a:stretch>
                        <a:fillRect/>
                      </a:stretch>
                    </p:blipFill>
                    <p:spPr bwMode="auto">
                      <a:xfrm>
                        <a:off x="2271190" y="5348614"/>
                        <a:ext cx="439102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
          <p:cNvGraphicFramePr>
            <a:graphicFrameLocks noChangeAspect="1"/>
          </p:cNvGraphicFramePr>
          <p:nvPr/>
        </p:nvGraphicFramePr>
        <p:xfrm>
          <a:off x="3379167" y="1196752"/>
          <a:ext cx="4506516" cy="2346624"/>
        </p:xfrm>
        <a:graphic>
          <a:graphicData uri="http://schemas.openxmlformats.org/presentationml/2006/ole">
            <mc:AlternateContent xmlns:mc="http://schemas.openxmlformats.org/markup-compatibility/2006">
              <mc:Choice xmlns:v="urn:schemas-microsoft-com:vml" Requires="v">
                <p:oleObj spid="_x0000_s3" name="Equation" r:id="rId3" imgW="51511200" imgH="26822400" progId="Equation.DSMT4">
                  <p:embed/>
                </p:oleObj>
              </mc:Choice>
              <mc:Fallback>
                <p:oleObj name="Equation" r:id="rId3" imgW="51511200" imgH="26822400" progId="Equation.DSMT4">
                  <p:embed/>
                  <p:pic>
                    <p:nvPicPr>
                      <p:cNvPr id="0" name="Object 5"/>
                      <p:cNvPicPr>
                        <a:picLocks noChangeAspect="1" noChangeArrowheads="1"/>
                      </p:cNvPicPr>
                      <p:nvPr/>
                    </p:nvPicPr>
                    <p:blipFill>
                      <a:blip r:embed="rId4"/>
                      <a:srcRect/>
                      <a:stretch>
                        <a:fillRect/>
                      </a:stretch>
                    </p:blipFill>
                    <p:spPr bwMode="auto">
                      <a:xfrm>
                        <a:off x="3379167" y="1196752"/>
                        <a:ext cx="4506516" cy="234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3"/>
          <p:cNvSpPr txBox="1">
            <a:spLocks noChangeArrowheads="1"/>
          </p:cNvSpPr>
          <p:nvPr/>
        </p:nvSpPr>
        <p:spPr bwMode="auto">
          <a:xfrm>
            <a:off x="467618" y="1125116"/>
            <a:ext cx="30241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zh-CN" altLang="en-US" sz="3000" dirty="0">
                <a:latin typeface="Times New Roman" panose="02020603050405020304" pitchFamily="18" charset="0"/>
                <a:cs typeface="Times New Roman" panose="02020603050405020304" pitchFamily="18" charset="0"/>
              </a:rPr>
              <a:t>此时平均失真为</a:t>
            </a:r>
            <a:endParaRPr lang="zh-CN" altLang="en-US" sz="3000" dirty="0">
              <a:latin typeface="Times New Roman" panose="02020603050405020304" pitchFamily="18" charset="0"/>
              <a:cs typeface="Times New Roman" panose="02020603050405020304" pitchFamily="18" charset="0"/>
            </a:endParaRPr>
          </a:p>
        </p:txBody>
      </p:sp>
      <p:sp>
        <p:nvSpPr>
          <p:cNvPr id="10"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4.3.2 </a:t>
            </a:r>
            <a:r>
              <a:rPr lang="zh-CN" altLang="en-US" sz="3200" kern="0" dirty="0">
                <a:latin typeface="Times New Roman" panose="02020603050405020304" pitchFamily="18" charset="0"/>
                <a:ea typeface="+mn-ea"/>
                <a:cs typeface="Times New Roman" panose="02020603050405020304" pitchFamily="18" charset="0"/>
              </a:rPr>
              <a:t>信息率失真函数</a:t>
            </a:r>
            <a:r>
              <a:rPr lang="en-US" altLang="zh-CN" sz="3200" i="1" kern="0" dirty="0">
                <a:latin typeface="Times New Roman" panose="02020603050405020304" pitchFamily="18" charset="0"/>
                <a:cs typeface="Times New Roman" panose="02020603050405020304" pitchFamily="18" charset="0"/>
              </a:rPr>
              <a:t>R</a:t>
            </a:r>
            <a:r>
              <a:rPr lang="en-US" altLang="zh-CN" sz="3200" kern="0" dirty="0">
                <a:latin typeface="Times New Roman" panose="02020603050405020304" pitchFamily="18" charset="0"/>
                <a:cs typeface="Times New Roman" panose="02020603050405020304" pitchFamily="18" charset="0"/>
              </a:rPr>
              <a:t>(</a:t>
            </a:r>
            <a:r>
              <a:rPr lang="en-US" altLang="zh-CN" sz="3200" i="1" kern="0" dirty="0">
                <a:latin typeface="Times New Roman" panose="02020603050405020304" pitchFamily="18" charset="0"/>
                <a:cs typeface="Times New Roman" panose="02020603050405020304" pitchFamily="18" charset="0"/>
              </a:rPr>
              <a:t>D</a:t>
            </a:r>
            <a:r>
              <a:rPr lang="en-US" altLang="zh-CN" sz="3200" kern="0" dirty="0">
                <a:latin typeface="Times New Roman" panose="02020603050405020304" pitchFamily="18" charset="0"/>
                <a:cs typeface="Times New Roman" panose="02020603050405020304" pitchFamily="18" charset="0"/>
              </a:rPr>
              <a:t>)</a:t>
            </a:r>
            <a:br>
              <a:rPr lang="en-US" altLang="zh-CN" sz="3200" kern="0" dirty="0">
                <a:latin typeface="Times New Roman" panose="02020603050405020304" pitchFamily="18" charset="0"/>
                <a:cs typeface="Times New Roman" panose="02020603050405020304" pitchFamily="18" charset="0"/>
              </a:rPr>
            </a:br>
            <a:endParaRPr lang="zh-CN" altLang="en-US" sz="3200" kern="0" dirty="0">
              <a:latin typeface="Times New Roman" panose="02020603050405020304" pitchFamily="18" charset="0"/>
              <a:ea typeface="+mn-ea"/>
              <a:cs typeface="Times New Roman" panose="02020603050405020304" pitchFamily="18" charset="0"/>
            </a:endParaRPr>
          </a:p>
        </p:txBody>
      </p:sp>
      <p:sp>
        <p:nvSpPr>
          <p:cNvPr id="11" name="Rectangle 2"/>
          <p:cNvSpPr txBox="1">
            <a:spLocks noChangeArrowheads="1"/>
          </p:cNvSpPr>
          <p:nvPr/>
        </p:nvSpPr>
        <p:spPr bwMode="auto">
          <a:xfrm>
            <a:off x="467617" y="3573016"/>
            <a:ext cx="7998173" cy="191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174625" indent="0" algn="just" eaLnBrk="1" hangingPunct="1">
              <a:lnSpc>
                <a:spcPct val="125000"/>
              </a:lnSpc>
              <a:spcBef>
                <a:spcPts val="0"/>
              </a:spcBef>
              <a:buFontTx/>
              <a:buNone/>
            </a:pPr>
            <a:r>
              <a:rPr lang="zh-CN" altLang="en-US" kern="0" dirty="0">
                <a:latin typeface="Times New Roman" panose="02020603050405020304" pitchFamily="18" charset="0"/>
                <a:cs typeface="Times New Roman" panose="02020603050405020304" pitchFamily="18" charset="0"/>
              </a:rPr>
              <a:t>从上式观察可得：在</a:t>
            </a:r>
            <a:r>
              <a:rPr lang="en-US" altLang="zh-CN" i="1" kern="0" dirty="0">
                <a:latin typeface="Times New Roman" panose="02020603050405020304" pitchFamily="18" charset="0"/>
                <a:cs typeface="Times New Roman" panose="02020603050405020304" pitchFamily="18" charset="0"/>
              </a:rPr>
              <a:t>j</a:t>
            </a:r>
            <a:r>
              <a:rPr lang="en-US" altLang="zh-CN" kern="0" dirty="0">
                <a:latin typeface="Times New Roman" panose="02020603050405020304" pitchFamily="18" charset="0"/>
                <a:cs typeface="Times New Roman" panose="02020603050405020304" pitchFamily="18" charset="0"/>
              </a:rPr>
              <a:t>=1</a:t>
            </a:r>
            <a:r>
              <a:rPr lang="zh-CN" altLang="en-US" kern="0" dirty="0">
                <a:latin typeface="Times New Roman" panose="02020603050405020304" pitchFamily="18" charset="0"/>
                <a:cs typeface="Times New Roman" panose="02020603050405020304" pitchFamily="18" charset="0"/>
              </a:rPr>
              <a:t>，</a:t>
            </a:r>
            <a:r>
              <a:rPr lang="en-US" altLang="zh-CN" kern="0" dirty="0">
                <a:latin typeface="Times New Roman" panose="02020603050405020304" pitchFamily="18" charset="0"/>
                <a:cs typeface="Times New Roman" panose="02020603050405020304" pitchFamily="18" charset="0"/>
              </a:rPr>
              <a:t>…</a:t>
            </a:r>
            <a:r>
              <a:rPr lang="zh-CN" altLang="en-US" kern="0" dirty="0">
                <a:latin typeface="Times New Roman" panose="02020603050405020304" pitchFamily="18" charset="0"/>
                <a:cs typeface="Times New Roman" panose="02020603050405020304" pitchFamily="18" charset="0"/>
              </a:rPr>
              <a:t>，</a:t>
            </a:r>
            <a:r>
              <a:rPr lang="en-US" altLang="zh-CN" i="1" kern="0" dirty="0">
                <a:latin typeface="Times New Roman" panose="02020603050405020304" pitchFamily="18" charset="0"/>
                <a:cs typeface="Times New Roman" panose="02020603050405020304" pitchFamily="18" charset="0"/>
              </a:rPr>
              <a:t>m</a:t>
            </a:r>
            <a:r>
              <a:rPr lang="zh-CN" altLang="en-US" kern="0" dirty="0">
                <a:latin typeface="Times New Roman" panose="02020603050405020304" pitchFamily="18" charset="0"/>
                <a:cs typeface="Times New Roman" panose="02020603050405020304" pitchFamily="18" charset="0"/>
              </a:rPr>
              <a:t>中，可找到                      </a:t>
            </a:r>
            <a:endParaRPr lang="en-US" altLang="zh-CN" kern="0" dirty="0">
              <a:latin typeface="Times New Roman" panose="02020603050405020304" pitchFamily="18" charset="0"/>
              <a:cs typeface="Times New Roman" panose="02020603050405020304" pitchFamily="18" charset="0"/>
            </a:endParaRPr>
          </a:p>
          <a:p>
            <a:pPr marL="174625" indent="0" algn="just" eaLnBrk="1" hangingPunct="1">
              <a:lnSpc>
                <a:spcPct val="125000"/>
              </a:lnSpc>
              <a:spcBef>
                <a:spcPts val="0"/>
              </a:spcBef>
              <a:buFontTx/>
              <a:buNone/>
            </a:pPr>
            <a:r>
              <a:rPr lang="zh-CN" altLang="en-US" kern="0" dirty="0">
                <a:latin typeface="Times New Roman" panose="02020603050405020304" pitchFamily="18" charset="0"/>
                <a:cs typeface="Times New Roman" panose="02020603050405020304" pitchFamily="18" charset="0"/>
              </a:rPr>
              <a:t>                         值最小的</a:t>
            </a:r>
            <a:r>
              <a:rPr lang="en-US" altLang="zh-CN" i="1" kern="0" dirty="0">
                <a:latin typeface="Times New Roman" panose="02020603050405020304" pitchFamily="18" charset="0"/>
                <a:cs typeface="Times New Roman" panose="02020603050405020304" pitchFamily="18" charset="0"/>
              </a:rPr>
              <a:t>j</a:t>
            </a:r>
            <a:r>
              <a:rPr lang="zh-CN" altLang="en-US" kern="0" dirty="0">
                <a:latin typeface="Times New Roman" panose="02020603050405020304" pitchFamily="18" charset="0"/>
                <a:cs typeface="Times New Roman" panose="02020603050405020304" pitchFamily="18" charset="0"/>
              </a:rPr>
              <a:t>，当该</a:t>
            </a:r>
            <a:r>
              <a:rPr lang="en-US" altLang="zh-CN" i="1" kern="0" dirty="0">
                <a:latin typeface="Times New Roman" panose="02020603050405020304" pitchFamily="18" charset="0"/>
                <a:cs typeface="Times New Roman" panose="02020603050405020304" pitchFamily="18" charset="0"/>
              </a:rPr>
              <a:t>j</a:t>
            </a:r>
            <a:r>
              <a:rPr lang="zh-CN" altLang="en-US" kern="0" dirty="0">
                <a:latin typeface="Times New Roman" panose="02020603050405020304" pitchFamily="18" charset="0"/>
                <a:cs typeface="Times New Roman" panose="02020603050405020304" pitchFamily="18" charset="0"/>
              </a:rPr>
              <a:t>对应的</a:t>
            </a:r>
            <a:r>
              <a:rPr lang="en-US" altLang="zh-CN" i="1" kern="0" dirty="0">
                <a:latin typeface="Times New Roman" panose="02020603050405020304" pitchFamily="18" charset="0"/>
                <a:cs typeface="Times New Roman" panose="02020603050405020304" pitchFamily="18" charset="0"/>
              </a:rPr>
              <a:t>p</a:t>
            </a:r>
            <a:r>
              <a:rPr lang="en-US" altLang="zh-CN" kern="0" dirty="0">
                <a:latin typeface="Times New Roman" panose="02020603050405020304" pitchFamily="18" charset="0"/>
                <a:cs typeface="Times New Roman" panose="02020603050405020304" pitchFamily="18" charset="0"/>
              </a:rPr>
              <a:t>(</a:t>
            </a:r>
            <a:r>
              <a:rPr lang="en-US" altLang="zh-CN" i="1" kern="0" dirty="0" err="1">
                <a:latin typeface="Times New Roman" panose="02020603050405020304" pitchFamily="18" charset="0"/>
                <a:cs typeface="Times New Roman" panose="02020603050405020304" pitchFamily="18" charset="0"/>
              </a:rPr>
              <a:t>y</a:t>
            </a:r>
            <a:r>
              <a:rPr lang="en-US" altLang="zh-CN" i="1" kern="0" baseline="-25000" dirty="0" err="1">
                <a:latin typeface="Times New Roman" panose="02020603050405020304" pitchFamily="18" charset="0"/>
                <a:cs typeface="Times New Roman" panose="02020603050405020304" pitchFamily="18" charset="0"/>
              </a:rPr>
              <a:t>j</a:t>
            </a:r>
            <a:r>
              <a:rPr lang="en-US" altLang="zh-CN" kern="0" dirty="0">
                <a:latin typeface="Times New Roman" panose="02020603050405020304" pitchFamily="18" charset="0"/>
                <a:cs typeface="Times New Roman" panose="02020603050405020304" pitchFamily="18" charset="0"/>
              </a:rPr>
              <a:t>)=1</a:t>
            </a:r>
            <a:r>
              <a:rPr lang="zh-CN" altLang="en-US" kern="0" dirty="0">
                <a:latin typeface="Times New Roman" panose="02020603050405020304" pitchFamily="18" charset="0"/>
                <a:cs typeface="Times New Roman" panose="02020603050405020304" pitchFamily="18" charset="0"/>
              </a:rPr>
              <a:t>，而其余</a:t>
            </a:r>
            <a:r>
              <a:rPr lang="en-US" altLang="zh-CN" i="1" kern="0" dirty="0">
                <a:latin typeface="Times New Roman" panose="02020603050405020304" pitchFamily="18" charset="0"/>
                <a:cs typeface="Times New Roman" panose="02020603050405020304" pitchFamily="18" charset="0"/>
              </a:rPr>
              <a:t>p</a:t>
            </a:r>
            <a:r>
              <a:rPr lang="en-US" altLang="zh-CN" kern="0" dirty="0">
                <a:latin typeface="Times New Roman" panose="02020603050405020304" pitchFamily="18" charset="0"/>
                <a:cs typeface="Times New Roman" panose="02020603050405020304" pitchFamily="18" charset="0"/>
              </a:rPr>
              <a:t>(</a:t>
            </a:r>
            <a:r>
              <a:rPr lang="en-US" altLang="zh-CN" i="1" kern="0" dirty="0" err="1">
                <a:latin typeface="Times New Roman" panose="02020603050405020304" pitchFamily="18" charset="0"/>
                <a:cs typeface="Times New Roman" panose="02020603050405020304" pitchFamily="18" charset="0"/>
              </a:rPr>
              <a:t>y</a:t>
            </a:r>
            <a:r>
              <a:rPr lang="en-US" altLang="zh-CN" i="1" kern="0" baseline="-25000" dirty="0" err="1">
                <a:latin typeface="Times New Roman" panose="02020603050405020304" pitchFamily="18" charset="0"/>
                <a:cs typeface="Times New Roman" panose="02020603050405020304" pitchFamily="18" charset="0"/>
              </a:rPr>
              <a:t>j</a:t>
            </a:r>
            <a:r>
              <a:rPr lang="en-US" altLang="zh-CN" kern="0" dirty="0">
                <a:latin typeface="Times New Roman" panose="02020603050405020304" pitchFamily="18" charset="0"/>
                <a:cs typeface="Times New Roman" panose="02020603050405020304" pitchFamily="18" charset="0"/>
              </a:rPr>
              <a:t>)=0</a:t>
            </a:r>
            <a:r>
              <a:rPr lang="zh-CN" altLang="en-US" kern="0" dirty="0">
                <a:latin typeface="Times New Roman" panose="02020603050405020304" pitchFamily="18" charset="0"/>
                <a:cs typeface="Times New Roman" panose="02020603050405020304" pitchFamily="18" charset="0"/>
              </a:rPr>
              <a:t>时，上式右端达到最小。则有</a:t>
            </a:r>
            <a:endParaRPr lang="zh-CN" altLang="en-US" kern="0" dirty="0">
              <a:latin typeface="Times New Roman" panose="02020603050405020304" pitchFamily="18" charset="0"/>
              <a:cs typeface="Times New Roman" panose="02020603050405020304" pitchFamily="18" charset="0"/>
            </a:endParaRPr>
          </a:p>
        </p:txBody>
      </p:sp>
      <p:graphicFrame>
        <p:nvGraphicFramePr>
          <p:cNvPr id="12" name="Object 5"/>
          <p:cNvGraphicFramePr>
            <a:graphicFrameLocks noChangeAspect="1"/>
          </p:cNvGraphicFramePr>
          <p:nvPr/>
        </p:nvGraphicFramePr>
        <p:xfrm>
          <a:off x="683568" y="4187105"/>
          <a:ext cx="2430462" cy="754063"/>
        </p:xfrm>
        <a:graphic>
          <a:graphicData uri="http://schemas.openxmlformats.org/presentationml/2006/ole">
            <mc:AlternateContent xmlns:mc="http://schemas.openxmlformats.org/markup-compatibility/2006">
              <mc:Choice xmlns:v="urn:schemas-microsoft-com:vml" Requires="v">
                <p:oleObj spid="_x0000_s4" name="Equation" r:id="rId5" imgW="26517600" imgH="8229600" progId="Equation.DSMT4">
                  <p:embed/>
                </p:oleObj>
              </mc:Choice>
              <mc:Fallback>
                <p:oleObj name="Equation" r:id="rId5" imgW="26517600" imgH="8229600" progId="Equation.DSMT4">
                  <p:embed/>
                  <p:pic>
                    <p:nvPicPr>
                      <p:cNvPr id="0" name="Object 5"/>
                      <p:cNvPicPr>
                        <a:picLocks noChangeAspect="1" noChangeArrowheads="1"/>
                      </p:cNvPicPr>
                      <p:nvPr/>
                    </p:nvPicPr>
                    <p:blipFill>
                      <a:blip r:embed="rId6"/>
                      <a:srcRect/>
                      <a:stretch>
                        <a:fillRect/>
                      </a:stretch>
                    </p:blipFill>
                    <p:spPr bwMode="auto">
                      <a:xfrm>
                        <a:off x="683568" y="4187105"/>
                        <a:ext cx="2430462"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5F6446E2-B6FE-4676-9871-65AE2924CB50}" type="slidenum">
              <a:rPr lang="en-US" altLang="zh-CN" sz="120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28675" name="Rectangle 2"/>
          <p:cNvSpPr>
            <a:spLocks noGrp="1" noChangeArrowheads="1"/>
          </p:cNvSpPr>
          <p:nvPr>
            <p:ph idx="4294967295"/>
          </p:nvPr>
        </p:nvSpPr>
        <p:spPr>
          <a:xfrm>
            <a:off x="395536" y="404664"/>
            <a:ext cx="8064896" cy="3251894"/>
          </a:xfrm>
        </p:spPr>
        <p:txBody>
          <a:bodyPr/>
          <a:lstStyle/>
          <a:p>
            <a:pPr marL="1349375" indent="-1349375" algn="just" eaLnBrk="1" hangingPunct="1">
              <a:buFontTx/>
              <a:buNone/>
            </a:pP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例</a:t>
            </a:r>
            <a:r>
              <a:rPr lang="en-US" altLang="zh-CN" sz="3200" dirty="0">
                <a:latin typeface="Times New Roman" panose="02020603050405020304" pitchFamily="18" charset="0"/>
                <a:cs typeface="Times New Roman" panose="02020603050405020304" pitchFamily="18" charset="0"/>
              </a:rPr>
              <a:t>4-9】</a:t>
            </a:r>
            <a:endParaRPr lang="en-US" altLang="zh-CN" sz="3200" dirty="0">
              <a:latin typeface="Times New Roman" panose="02020603050405020304" pitchFamily="18" charset="0"/>
              <a:cs typeface="Times New Roman" panose="02020603050405020304" pitchFamily="18" charset="0"/>
            </a:endParaRPr>
          </a:p>
          <a:p>
            <a:pPr marL="1349375" indent="-1349375" algn="just" eaLnBrk="1" hangingPunct="1">
              <a:lnSpc>
                <a:spcPct val="125000"/>
              </a:lnSpc>
              <a:buFontTx/>
              <a:buNone/>
            </a:pPr>
            <a:r>
              <a:rPr lang="zh-CN" altLang="en-US" dirty="0">
                <a:latin typeface="Times New Roman" panose="02020603050405020304" pitchFamily="18" charset="0"/>
                <a:cs typeface="Times New Roman" panose="02020603050405020304" pitchFamily="18" charset="0"/>
              </a:rPr>
              <a:t>编码器的输入输出符号</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，输入概率</a:t>
            </a:r>
            <a:endParaRPr lang="en-US" altLang="zh-CN" dirty="0">
              <a:latin typeface="Times New Roman" panose="02020603050405020304" pitchFamily="18" charset="0"/>
              <a:cs typeface="Times New Roman" panose="02020603050405020304" pitchFamily="18" charset="0"/>
            </a:endParaRPr>
          </a:p>
          <a:p>
            <a:pPr marL="1349375" indent="-1349375" algn="just" eaLnBrk="1" hangingPunct="1">
              <a:lnSpc>
                <a:spcPct val="125000"/>
              </a:lnSpc>
              <a:buFontTx/>
              <a:buNone/>
            </a:pPr>
            <a:r>
              <a:rPr lang="zh-CN" altLang="en-US" dirty="0">
                <a:latin typeface="Times New Roman" panose="02020603050405020304" pitchFamily="18" charset="0"/>
                <a:cs typeface="Times New Roman" panose="02020603050405020304" pitchFamily="18" charset="0"/>
              </a:rPr>
              <a:t>分布</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，失真矩阵为 </a:t>
            </a:r>
            <a:r>
              <a:rPr lang="en-US" altLang="zh-CN"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349375" indent="-1349375" algn="just" eaLnBrk="1" hangingPunct="1">
              <a:lnSpc>
                <a:spcPct val="125000"/>
              </a:lnSpc>
              <a:buFontTx/>
              <a:buNone/>
            </a:pPr>
            <a:r>
              <a:rPr lang="zh-CN" altLang="en-US" dirty="0">
                <a:latin typeface="Times New Roman" panose="02020603050405020304" pitchFamily="18" charset="0"/>
                <a:cs typeface="Times New Roman" panose="02020603050405020304" pitchFamily="18" charset="0"/>
              </a:rPr>
              <a:t>求</a:t>
            </a:r>
            <a:r>
              <a:rPr lang="en-US" altLang="zh-CN" i="1" kern="100" dirty="0" err="1">
                <a:latin typeface="Times New Roman" panose="02020603050405020304" pitchFamily="18" charset="0"/>
                <a:ea typeface="宋体" panose="02010600030101010101" pitchFamily="2" charset="-122"/>
                <a:cs typeface="Times New Roman" panose="02020603050405020304" pitchFamily="18" charset="0"/>
              </a:rPr>
              <a:t>D</a:t>
            </a:r>
            <a:r>
              <a:rPr lang="en-US" altLang="zh-CN" kern="100" baseline="-25000" dirty="0" err="1">
                <a:latin typeface="Times New Roman" panose="02020603050405020304" pitchFamily="18" charset="0"/>
                <a:ea typeface="宋体" panose="02010600030101010101" pitchFamily="2" charset="-122"/>
                <a:cs typeface="Times New Roman" panose="02020603050405020304" pitchFamily="18" charset="0"/>
              </a:rPr>
              <a:t>min</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err="1">
                <a:latin typeface="Times New Roman" panose="02020603050405020304" pitchFamily="18" charset="0"/>
                <a:ea typeface="宋体" panose="02010600030101010101" pitchFamily="2" charset="-122"/>
                <a:cs typeface="Times New Roman" panose="02020603050405020304" pitchFamily="18" charset="0"/>
              </a:rPr>
              <a:t>D</a:t>
            </a:r>
            <a:r>
              <a:rPr lang="en-US" altLang="zh-CN" kern="100" baseline="-25000" dirty="0" err="1">
                <a:latin typeface="Times New Roman" panose="02020603050405020304" pitchFamily="18" charset="0"/>
                <a:ea typeface="宋体" panose="02010600030101010101" pitchFamily="2" charset="-122"/>
                <a:cs typeface="Times New Roman" panose="02020603050405020304" pitchFamily="18" charset="0"/>
              </a:rPr>
              <a:t>max</a:t>
            </a:r>
            <a:r>
              <a:rPr lang="zh-CN" altLang="en-US" kern="100" dirty="0">
                <a:latin typeface="Times New Roman" panose="02020603050405020304" pitchFamily="18" charset="0"/>
                <a:ea typeface="Times New Roman" panose="02020603050405020304" pitchFamily="18" charset="0"/>
                <a:cs typeface="Times New Roman" panose="02020603050405020304" pitchFamily="18" charset="0"/>
              </a:rPr>
              <a:t>和</a:t>
            </a:r>
            <a:r>
              <a:rPr lang="en-US" altLang="zh-CN" i="1" kern="100" dirty="0">
                <a:latin typeface="Times New Roman" panose="02020603050405020304" pitchFamily="18" charset="0"/>
                <a:ea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err="1">
                <a:latin typeface="Times New Roman" panose="02020603050405020304" pitchFamily="18" charset="0"/>
                <a:ea typeface="宋体" panose="02010600030101010101" pitchFamily="2" charset="-122"/>
                <a:cs typeface="Times New Roman" panose="02020603050405020304" pitchFamily="18" charset="0"/>
              </a:rPr>
              <a:t>D</a:t>
            </a:r>
            <a:r>
              <a:rPr lang="en-US" altLang="zh-CN" kern="100" baseline="-25000" dirty="0" err="1">
                <a:latin typeface="Times New Roman" panose="02020603050405020304" pitchFamily="18" charset="0"/>
                <a:ea typeface="宋体" panose="02010600030101010101" pitchFamily="2" charset="-122"/>
                <a:cs typeface="Times New Roman" panose="02020603050405020304" pitchFamily="18" charset="0"/>
              </a:rPr>
              <a:t>min</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i="1" kern="100" dirty="0">
                <a:latin typeface="Times New Roman" panose="02020603050405020304" pitchFamily="18" charset="0"/>
                <a:ea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err="1">
                <a:latin typeface="Times New Roman" panose="02020603050405020304" pitchFamily="18" charset="0"/>
                <a:ea typeface="宋体" panose="02010600030101010101" pitchFamily="2" charset="-122"/>
                <a:cs typeface="Times New Roman" panose="02020603050405020304" pitchFamily="18" charset="0"/>
              </a:rPr>
              <a:t>D</a:t>
            </a:r>
            <a:r>
              <a:rPr lang="en-US" altLang="zh-CN" kern="100" baseline="-25000" dirty="0" err="1">
                <a:latin typeface="Times New Roman" panose="02020603050405020304" pitchFamily="18" charset="0"/>
                <a:ea typeface="宋体" panose="02010600030101010101" pitchFamily="2" charset="-122"/>
                <a:cs typeface="Times New Roman" panose="02020603050405020304" pitchFamily="18" charset="0"/>
              </a:rPr>
              <a:t>max</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以及相应的编</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1349375" indent="-1349375" algn="just" eaLnBrk="1" hangingPunct="1">
              <a:lnSpc>
                <a:spcPct val="125000"/>
              </a:lnSpc>
              <a:buFontTx/>
              <a:buNone/>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码器转移概率矩阵</a:t>
            </a:r>
            <a:endParaRPr lang="zh-CN" altLang="en-US" dirty="0">
              <a:latin typeface="Times New Roman" panose="02020603050405020304" pitchFamily="18" charset="0"/>
              <a:cs typeface="Times New Roman" panose="02020603050405020304" pitchFamily="18" charset="0"/>
            </a:endParaRPr>
          </a:p>
        </p:txBody>
      </p:sp>
      <p:sp>
        <p:nvSpPr>
          <p:cNvPr id="28676" name="Rectangle 3"/>
          <p:cNvSpPr>
            <a:spLocks noChangeArrowheads="1"/>
          </p:cNvSpPr>
          <p:nvPr/>
        </p:nvSpPr>
        <p:spPr bwMode="auto">
          <a:xfrm>
            <a:off x="0" y="2894013"/>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aphicFrame>
        <p:nvGraphicFramePr>
          <p:cNvPr id="28677" name="Object 4"/>
          <p:cNvGraphicFramePr>
            <a:graphicFrameLocks noChangeAspect="1"/>
          </p:cNvGraphicFramePr>
          <p:nvPr/>
        </p:nvGraphicFramePr>
        <p:xfrm>
          <a:off x="6156176" y="1496318"/>
          <a:ext cx="1557338" cy="1022350"/>
        </p:xfrm>
        <a:graphic>
          <a:graphicData uri="http://schemas.openxmlformats.org/presentationml/2006/ole">
            <mc:AlternateContent xmlns:mc="http://schemas.openxmlformats.org/markup-compatibility/2006">
              <mc:Choice xmlns:v="urn:schemas-microsoft-com:vml" Requires="v">
                <p:oleObj spid="_x0000_s2" name="Equation" r:id="rId1" imgW="17373600" imgH="10972800" progId="Equation.DSMT4">
                  <p:embed/>
                </p:oleObj>
              </mc:Choice>
              <mc:Fallback>
                <p:oleObj name="Equation" r:id="rId1" imgW="17373600" imgH="10972800" progId="Equation.DSMT4">
                  <p:embed/>
                  <p:pic>
                    <p:nvPicPr>
                      <p:cNvPr id="0" name="Object 4"/>
                      <p:cNvPicPr>
                        <a:picLocks noChangeAspect="1" noChangeArrowheads="1"/>
                      </p:cNvPicPr>
                      <p:nvPr/>
                    </p:nvPicPr>
                    <p:blipFill>
                      <a:blip r:embed="rId2"/>
                      <a:srcRect/>
                      <a:stretch>
                        <a:fillRect/>
                      </a:stretch>
                    </p:blipFill>
                    <p:spPr bwMode="auto">
                      <a:xfrm>
                        <a:off x="6156176" y="1496318"/>
                        <a:ext cx="1557338"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5"/>
          <p:cNvSpPr>
            <a:spLocks noChangeArrowheads="1"/>
          </p:cNvSpPr>
          <p:nvPr/>
        </p:nvSpPr>
        <p:spPr bwMode="auto">
          <a:xfrm>
            <a:off x="0" y="2908300"/>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 name="Text Box 2"/>
          <p:cNvSpPr txBox="1">
            <a:spLocks noChangeArrowheads="1"/>
          </p:cNvSpPr>
          <p:nvPr/>
        </p:nvSpPr>
        <p:spPr bwMode="auto">
          <a:xfrm>
            <a:off x="547688" y="3806874"/>
            <a:ext cx="8137525" cy="217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7630" indent="-8763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zh-CN" altLang="en-US" sz="2800" dirty="0">
                <a:latin typeface="Times New Roman" panose="02020603050405020304" pitchFamily="18" charset="0"/>
                <a:cs typeface="Times New Roman" panose="02020603050405020304" pitchFamily="18" charset="0"/>
              </a:rPr>
              <a:t>解：当</a:t>
            </a:r>
            <a:r>
              <a:rPr lang="en-US" altLang="zh-CN" sz="2800" i="1" dirty="0" err="1">
                <a:latin typeface="Times New Roman" panose="02020603050405020304" pitchFamily="18" charset="0"/>
                <a:cs typeface="Times New Roman" panose="02020603050405020304" pitchFamily="18" charset="0"/>
              </a:rPr>
              <a:t>D</a:t>
            </a:r>
            <a:r>
              <a:rPr lang="en-US" altLang="zh-CN" sz="2800" baseline="-25000" dirty="0" err="1">
                <a:latin typeface="Times New Roman" panose="02020603050405020304" pitchFamily="18" charset="0"/>
                <a:cs typeface="Times New Roman" panose="02020603050405020304" pitchFamily="18" charset="0"/>
              </a:rPr>
              <a:t>min</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时，</a:t>
            </a:r>
            <a:endParaRPr lang="en-US" altLang="zh-CN" sz="2800" dirty="0">
              <a:latin typeface="Times New Roman" panose="02020603050405020304" pitchFamily="18" charset="0"/>
              <a:cs typeface="Times New Roman" panose="02020603050405020304" pitchFamily="18" charset="0"/>
            </a:endParaRPr>
          </a:p>
          <a:p>
            <a:pPr algn="just" eaLnBrk="1" hangingPunct="1">
              <a:spcBef>
                <a:spcPts val="600"/>
              </a:spcBef>
              <a:buClr>
                <a:schemeClr val="folHlink"/>
              </a:buClr>
              <a:buSzPct val="85000"/>
              <a:buFont typeface="Wingdings 2" panose="05020102010507070707" pitchFamily="18" charset="2"/>
              <a:buNone/>
            </a:pP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D</a:t>
            </a:r>
            <a:r>
              <a:rPr lang="en-US" altLang="zh-CN" sz="2800" baseline="-25000" dirty="0" err="1">
                <a:latin typeface="Times New Roman" panose="02020603050405020304" pitchFamily="18" charset="0"/>
                <a:cs typeface="Times New Roman" panose="02020603050405020304" pitchFamily="18" charset="0"/>
              </a:rPr>
              <a:t>min</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H</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H</a:t>
            </a:r>
            <a:r>
              <a:rPr lang="en-US" altLang="zh-CN" sz="2800" dirty="0">
                <a:latin typeface="Times New Roman" panose="02020603050405020304" pitchFamily="18" charset="0"/>
                <a:cs typeface="Times New Roman" panose="02020603050405020304" pitchFamily="18" charset="0"/>
              </a:rPr>
              <a:t>(1/3, 2/3)</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0.918 </a:t>
            </a:r>
            <a:r>
              <a:rPr lang="zh-CN" altLang="en-US" sz="2800" dirty="0">
                <a:latin typeface="Times New Roman" panose="02020603050405020304" pitchFamily="18" charset="0"/>
                <a:cs typeface="Times New Roman" panose="02020603050405020304" pitchFamily="18" charset="0"/>
              </a:rPr>
              <a:t>比特</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符号，</a:t>
            </a:r>
            <a:endParaRPr lang="en-US" altLang="zh-CN" sz="2800" dirty="0">
              <a:latin typeface="Times New Roman" panose="02020603050405020304" pitchFamily="18" charset="0"/>
              <a:cs typeface="Times New Roman" panose="02020603050405020304" pitchFamily="18" charset="0"/>
            </a:endParaRPr>
          </a:p>
          <a:p>
            <a:pPr algn="just" eaLnBrk="1" hangingPunct="1">
              <a:lnSpc>
                <a:spcPct val="70000"/>
              </a:lnSpc>
              <a:spcBef>
                <a:spcPts val="1200"/>
              </a:spcBef>
              <a:buClr>
                <a:schemeClr val="folHlink"/>
              </a:buClr>
              <a:buSzPct val="85000"/>
              <a:buFont typeface="Wingdings 2" panose="05020102010507070707" pitchFamily="18" charset="2"/>
              <a:buNone/>
            </a:pPr>
            <a:r>
              <a:rPr lang="zh-CN" altLang="en-US" sz="2800" dirty="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algn="just" eaLnBrk="1" hangingPunct="1">
              <a:lnSpc>
                <a:spcPct val="130000"/>
              </a:lnSpc>
              <a:spcBef>
                <a:spcPts val="0"/>
              </a:spcBef>
              <a:buClr>
                <a:schemeClr val="folHlink"/>
              </a:buClr>
              <a:buSzPct val="85000"/>
              <a:buFont typeface="Wingdings 2" panose="05020102010507070707" pitchFamily="18" charset="2"/>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编码器的转移概率矩阵为  </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8" name="Object 3"/>
          <p:cNvGraphicFramePr>
            <a:graphicFrameLocks noChangeAspect="1"/>
          </p:cNvGraphicFramePr>
          <p:nvPr/>
        </p:nvGraphicFramePr>
        <p:xfrm>
          <a:off x="5405438" y="5114925"/>
          <a:ext cx="1798637" cy="1096963"/>
        </p:xfrm>
        <a:graphic>
          <a:graphicData uri="http://schemas.openxmlformats.org/presentationml/2006/ole">
            <mc:AlternateContent xmlns:mc="http://schemas.openxmlformats.org/markup-compatibility/2006">
              <mc:Choice xmlns:v="urn:schemas-microsoft-com:vml" Requires="v">
                <p:oleObj spid="_x0000_s3" name="Equation" r:id="rId3" imgW="17983200" imgH="10972800" progId="Equation.DSMT4">
                  <p:embed/>
                </p:oleObj>
              </mc:Choice>
              <mc:Fallback>
                <p:oleObj name="Equation" r:id="rId3" imgW="17983200" imgH="10972800" progId="Equation.DSMT4">
                  <p:embed/>
                  <p:pic>
                    <p:nvPicPr>
                      <p:cNvPr id="0" name="Object 3"/>
                      <p:cNvPicPr>
                        <a:picLocks noChangeAspect="1" noChangeArrowheads="1"/>
                      </p:cNvPicPr>
                      <p:nvPr/>
                    </p:nvPicPr>
                    <p:blipFill>
                      <a:blip r:embed="rId4"/>
                      <a:srcRect/>
                      <a:stretch>
                        <a:fillRect/>
                      </a:stretch>
                    </p:blipFill>
                    <p:spPr bwMode="auto">
                      <a:xfrm>
                        <a:off x="5405438" y="5114925"/>
                        <a:ext cx="1798637"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childTnLst>
                          </p:cTn>
                        </p:par>
                        <p:par>
                          <p:cTn id="14" fill="hold">
                            <p:stCondLst>
                              <p:cond delay="500"/>
                            </p:stCondLst>
                            <p:childTnLst>
                              <p:par>
                                <p:cTn id="15" presetID="3" presetClass="entr" presetSubtype="1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B2FA2431-8F87-4D22-9612-21FEE4331092}" type="slidenum">
              <a:rPr lang="en-US" altLang="zh-CN" sz="120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30723" name="Rectangle 2"/>
          <p:cNvSpPr>
            <a:spLocks noChangeArrowheads="1"/>
          </p:cNvSpPr>
          <p:nvPr/>
        </p:nvSpPr>
        <p:spPr bwMode="auto">
          <a:xfrm>
            <a:off x="0" y="-387424"/>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30724" name="Rectangle 3"/>
          <p:cNvSpPr>
            <a:spLocks noChangeArrowheads="1"/>
          </p:cNvSpPr>
          <p:nvPr/>
        </p:nvSpPr>
        <p:spPr bwMode="auto">
          <a:xfrm>
            <a:off x="0" y="2812976"/>
            <a:ext cx="18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30726" name="Text Box 6"/>
          <p:cNvSpPr txBox="1">
            <a:spLocks noChangeArrowheads="1"/>
          </p:cNvSpPr>
          <p:nvPr/>
        </p:nvSpPr>
        <p:spPr bwMode="auto">
          <a:xfrm>
            <a:off x="755650" y="453951"/>
            <a:ext cx="7920038"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zh-CN" altLang="en-US" sz="2800" dirty="0">
                <a:latin typeface="Times New Roman" panose="02020603050405020304" pitchFamily="18" charset="0"/>
                <a:cs typeface="Times New Roman" panose="02020603050405020304" pitchFamily="18" charset="0"/>
              </a:rPr>
              <a:t>当</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D</a:t>
            </a:r>
            <a:r>
              <a:rPr lang="en-US" altLang="zh-CN" sz="2800" baseline="-25000" dirty="0" err="1">
                <a:latin typeface="Times New Roman" panose="02020603050405020304" pitchFamily="18" charset="0"/>
                <a:cs typeface="Times New Roman" panose="02020603050405020304" pitchFamily="18" charset="0"/>
              </a:rPr>
              <a:t>max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时</a:t>
            </a:r>
            <a:r>
              <a:rPr lang="zh-CN" altLang="en-US"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
        <p:nvSpPr>
          <p:cNvPr id="32776" name="Text Box 7"/>
          <p:cNvSpPr txBox="1">
            <a:spLocks noChangeArrowheads="1"/>
          </p:cNvSpPr>
          <p:nvPr/>
        </p:nvSpPr>
        <p:spPr bwMode="auto">
          <a:xfrm>
            <a:off x="755650" y="4437112"/>
            <a:ext cx="7605713"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10000"/>
              </a:lnSpc>
              <a:spcBef>
                <a:spcPct val="50000"/>
              </a:spcBef>
              <a:buClr>
                <a:schemeClr val="folHlink"/>
              </a:buClr>
              <a:buSzPct val="85000"/>
              <a:buFont typeface="Wingdings 2" panose="05020102010507070707" pitchFamily="18" charset="2"/>
              <a:buNone/>
            </a:pPr>
            <a:r>
              <a:rPr lang="zh-CN" altLang="en-US" sz="2800" dirty="0">
                <a:latin typeface="Times New Roman" panose="02020603050405020304" pitchFamily="18" charset="0"/>
                <a:cs typeface="Times New Roman" panose="02020603050405020304" pitchFamily="18" charset="0"/>
              </a:rPr>
              <a:t>此时</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y</a:t>
            </a:r>
            <a:r>
              <a:rPr lang="en-US" altLang="zh-CN" sz="2800" baseline="-250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y</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pPr algn="just" eaLnBrk="1" hangingPunct="1">
              <a:lnSpc>
                <a:spcPct val="110000"/>
              </a:lnSpc>
              <a:spcBef>
                <a:spcPct val="50000"/>
              </a:spcBef>
              <a:buClr>
                <a:schemeClr val="folHlink"/>
              </a:buClr>
              <a:buSzPct val="85000"/>
              <a:buFont typeface="Wingdings 2" panose="05020102010507070707" pitchFamily="18" charset="2"/>
              <a:buNone/>
            </a:pPr>
            <a:r>
              <a:rPr lang="zh-CN" altLang="en-US" sz="2800" dirty="0">
                <a:latin typeface="Times New Roman" panose="02020603050405020304" pitchFamily="18" charset="0"/>
                <a:cs typeface="Times New Roman" panose="02020603050405020304" pitchFamily="18" charset="0"/>
              </a:rPr>
              <a:t>编码器的转移概率矩阵为</a:t>
            </a:r>
            <a:r>
              <a:rPr lang="zh-CN" altLang="en-US"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32778" name="Object 9"/>
          <p:cNvGraphicFramePr>
            <a:graphicFrameLocks noChangeAspect="1"/>
          </p:cNvGraphicFramePr>
          <p:nvPr/>
        </p:nvGraphicFramePr>
        <p:xfrm>
          <a:off x="4860032" y="4924008"/>
          <a:ext cx="1767744" cy="1097280"/>
        </p:xfrm>
        <a:graphic>
          <a:graphicData uri="http://schemas.openxmlformats.org/presentationml/2006/ole">
            <mc:AlternateContent xmlns:mc="http://schemas.openxmlformats.org/markup-compatibility/2006">
              <mc:Choice xmlns:v="urn:schemas-microsoft-com:vml" Requires="v">
                <p:oleObj spid="_x0000_s2" name="Equation" r:id="rId1" imgW="17678400" imgH="10972800" progId="Equation.DSMT4">
                  <p:embed/>
                </p:oleObj>
              </mc:Choice>
              <mc:Fallback>
                <p:oleObj name="Equation" r:id="rId1" imgW="17678400" imgH="10972800" progId="Equation.DSMT4">
                  <p:embed/>
                  <p:pic>
                    <p:nvPicPr>
                      <p:cNvPr id="0" name="Object 9"/>
                      <p:cNvPicPr>
                        <a:picLocks noChangeAspect="1" noChangeArrowheads="1"/>
                      </p:cNvPicPr>
                      <p:nvPr/>
                    </p:nvPicPr>
                    <p:blipFill>
                      <a:blip r:embed="rId2"/>
                      <a:srcRect/>
                      <a:stretch>
                        <a:fillRect/>
                      </a:stretch>
                    </p:blipFill>
                    <p:spPr bwMode="auto">
                      <a:xfrm>
                        <a:off x="4860032" y="4924008"/>
                        <a:ext cx="1767744"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4"/>
          <p:cNvGraphicFramePr>
            <a:graphicFrameLocks noChangeAspect="1"/>
          </p:cNvGraphicFramePr>
          <p:nvPr/>
        </p:nvGraphicFramePr>
        <p:xfrm>
          <a:off x="899592" y="1008449"/>
          <a:ext cx="5945187" cy="3232151"/>
        </p:xfrm>
        <a:graphic>
          <a:graphicData uri="http://schemas.openxmlformats.org/presentationml/2006/ole">
            <mc:AlternateContent xmlns:mc="http://schemas.openxmlformats.org/markup-compatibility/2006">
              <mc:Choice xmlns:v="urn:schemas-microsoft-com:vml" Requires="v">
                <p:oleObj spid="_x0000_s3" name="Equation" r:id="rId3" imgW="59436000" imgH="32308800" progId="Equation.DSMT4">
                  <p:embed/>
                </p:oleObj>
              </mc:Choice>
              <mc:Fallback>
                <p:oleObj name="Equation" r:id="rId3" imgW="59436000" imgH="32308800" progId="Equation.DSMT4">
                  <p:embed/>
                  <p:pic>
                    <p:nvPicPr>
                      <p:cNvPr id="0" name="Object 4"/>
                      <p:cNvPicPr>
                        <a:picLocks noChangeAspect="1" noChangeArrowheads="1"/>
                      </p:cNvPicPr>
                      <p:nvPr/>
                    </p:nvPicPr>
                    <p:blipFill>
                      <a:blip r:embed="rId4"/>
                      <a:srcRect/>
                      <a:stretch>
                        <a:fillRect/>
                      </a:stretch>
                    </p:blipFill>
                    <p:spPr bwMode="auto">
                      <a:xfrm>
                        <a:off x="899592" y="1008449"/>
                        <a:ext cx="5945187" cy="323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2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637B3301-3B5F-42BF-8A9B-7FBC7AB342B0}" type="slidenum">
              <a:rPr lang="en-US" altLang="zh-CN" sz="1200">
                <a:latin typeface="Times New Roman" panose="02020603050405020304" pitchFamily="18" charset="0"/>
                <a:cs typeface="Times New Roman" panose="02020603050405020304" pitchFamily="18" charset="0"/>
              </a:rPr>
            </a:fld>
            <a:endParaRPr lang="en-US" altLang="zh-CN" sz="1200">
              <a:latin typeface="Times New Roman" panose="02020603050405020304" pitchFamily="18" charset="0"/>
              <a:cs typeface="Times New Roman" panose="02020603050405020304" pitchFamily="18" charset="0"/>
            </a:endParaRPr>
          </a:p>
        </p:txBody>
      </p:sp>
      <p:sp>
        <p:nvSpPr>
          <p:cNvPr id="31747" name="Rectangle 2"/>
          <p:cNvSpPr>
            <a:spLocks noGrp="1" noChangeArrowheads="1"/>
          </p:cNvSpPr>
          <p:nvPr>
            <p:ph idx="4294967295"/>
          </p:nvPr>
        </p:nvSpPr>
        <p:spPr>
          <a:xfrm>
            <a:off x="516954" y="1268760"/>
            <a:ext cx="8591550" cy="792163"/>
          </a:xfrm>
        </p:spPr>
        <p:txBody>
          <a:bodyPr/>
          <a:lstStyle/>
          <a:p>
            <a:pPr eaLnBrk="1" hangingPunct="1">
              <a:buFontTx/>
              <a:buNone/>
            </a:pPr>
            <a:r>
              <a:rPr lang="en-US" altLang="zh-CN"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的下凸函数</a:t>
            </a:r>
            <a:endParaRPr lang="zh-CN" altLang="en-US" dirty="0">
              <a:latin typeface="Times New Roman" panose="02020603050405020304" pitchFamily="18" charset="0"/>
              <a:cs typeface="Times New Roman" panose="02020603050405020304" pitchFamily="18" charset="0"/>
            </a:endParaRPr>
          </a:p>
        </p:txBody>
      </p:sp>
      <p:sp>
        <p:nvSpPr>
          <p:cNvPr id="44037" name="Text Box 5"/>
          <p:cNvSpPr txBox="1">
            <a:spLocks noChangeArrowheads="1"/>
          </p:cNvSpPr>
          <p:nvPr/>
        </p:nvSpPr>
        <p:spPr bwMode="auto">
          <a:xfrm>
            <a:off x="516954" y="1988840"/>
            <a:ext cx="8252198" cy="627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3000" dirty="0">
                <a:latin typeface="Times New Roman" panose="02020603050405020304" pitchFamily="18" charset="0"/>
                <a:cs typeface="Times New Roman" panose="02020603050405020304" pitchFamily="18" charset="0"/>
              </a:rPr>
              <a:t>(3) </a:t>
            </a:r>
            <a:r>
              <a:rPr lang="en-US" altLang="zh-CN" sz="3000" i="1" dirty="0">
                <a:latin typeface="Times New Roman" panose="02020603050405020304" pitchFamily="18" charset="0"/>
                <a:cs typeface="Times New Roman" panose="02020603050405020304" pitchFamily="18" charset="0"/>
              </a:rPr>
              <a:t>R</a:t>
            </a:r>
            <a:r>
              <a:rPr lang="en-US" altLang="zh-CN" sz="3000" dirty="0">
                <a:latin typeface="Times New Roman" panose="02020603050405020304" pitchFamily="18" charset="0"/>
                <a:cs typeface="Times New Roman" panose="02020603050405020304" pitchFamily="18" charset="0"/>
              </a:rPr>
              <a:t>(</a:t>
            </a:r>
            <a:r>
              <a:rPr lang="en-US" altLang="zh-CN" sz="3000" i="1" dirty="0">
                <a:latin typeface="Times New Roman" panose="02020603050405020304" pitchFamily="18" charset="0"/>
                <a:cs typeface="Times New Roman" panose="02020603050405020304" pitchFamily="18" charset="0"/>
              </a:rPr>
              <a:t>D</a:t>
            </a:r>
            <a:r>
              <a:rPr lang="en-US" altLang="zh-CN" sz="3000" dirty="0">
                <a:latin typeface="Times New Roman" panose="02020603050405020304" pitchFamily="18" charset="0"/>
                <a:cs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在区间               是严格单调递减函数</a:t>
            </a:r>
            <a:endParaRPr lang="en-US" altLang="zh-CN" sz="300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4.3.2 </a:t>
            </a:r>
            <a:r>
              <a:rPr lang="zh-CN" altLang="en-US" sz="3200" kern="0" dirty="0">
                <a:latin typeface="Times New Roman" panose="02020603050405020304" pitchFamily="18" charset="0"/>
                <a:ea typeface="+mn-ea"/>
                <a:cs typeface="Times New Roman" panose="02020603050405020304" pitchFamily="18" charset="0"/>
              </a:rPr>
              <a:t>信息率失真函数</a:t>
            </a:r>
            <a:r>
              <a:rPr lang="en-US" altLang="zh-CN" sz="3200" i="1" kern="0" dirty="0">
                <a:latin typeface="Times New Roman" panose="02020603050405020304" pitchFamily="18" charset="0"/>
                <a:cs typeface="Times New Roman" panose="02020603050405020304" pitchFamily="18" charset="0"/>
              </a:rPr>
              <a:t>R</a:t>
            </a:r>
            <a:r>
              <a:rPr lang="en-US" altLang="zh-CN" sz="3200" kern="0" dirty="0">
                <a:latin typeface="Times New Roman" panose="02020603050405020304" pitchFamily="18" charset="0"/>
                <a:cs typeface="Times New Roman" panose="02020603050405020304" pitchFamily="18" charset="0"/>
              </a:rPr>
              <a:t>(</a:t>
            </a:r>
            <a:r>
              <a:rPr lang="en-US" altLang="zh-CN" sz="3200" i="1" kern="0" dirty="0">
                <a:latin typeface="Times New Roman" panose="02020603050405020304" pitchFamily="18" charset="0"/>
                <a:cs typeface="Times New Roman" panose="02020603050405020304" pitchFamily="18" charset="0"/>
              </a:rPr>
              <a:t>D</a:t>
            </a:r>
            <a:r>
              <a:rPr lang="en-US" altLang="zh-CN" sz="3200" kern="0" dirty="0">
                <a:latin typeface="Times New Roman" panose="02020603050405020304" pitchFamily="18" charset="0"/>
                <a:cs typeface="Times New Roman" panose="02020603050405020304" pitchFamily="18" charset="0"/>
              </a:rPr>
              <a:t>)</a:t>
            </a:r>
            <a:br>
              <a:rPr lang="en-US" altLang="zh-CN" sz="3200" kern="0" dirty="0">
                <a:latin typeface="Times New Roman" panose="02020603050405020304" pitchFamily="18" charset="0"/>
                <a:cs typeface="Times New Roman" panose="02020603050405020304" pitchFamily="18" charset="0"/>
              </a:rPr>
            </a:br>
            <a:endParaRPr lang="zh-CN" altLang="en-US" sz="3200" kern="0" dirty="0">
              <a:latin typeface="Times New Roman" panose="02020603050405020304" pitchFamily="18" charset="0"/>
              <a:ea typeface="+mn-ea"/>
              <a:cs typeface="Times New Roman" panose="02020603050405020304" pitchFamily="18" charset="0"/>
            </a:endParaRPr>
          </a:p>
        </p:txBody>
      </p:sp>
      <p:graphicFrame>
        <p:nvGraphicFramePr>
          <p:cNvPr id="6" name="对象 5"/>
          <p:cNvGraphicFramePr>
            <a:graphicFrameLocks noChangeAspect="1"/>
          </p:cNvGraphicFramePr>
          <p:nvPr/>
        </p:nvGraphicFramePr>
        <p:xfrm>
          <a:off x="3203848" y="2060848"/>
          <a:ext cx="1340928" cy="548640"/>
        </p:xfrm>
        <a:graphic>
          <a:graphicData uri="http://schemas.openxmlformats.org/presentationml/2006/ole">
            <mc:AlternateContent xmlns:mc="http://schemas.openxmlformats.org/markup-compatibility/2006">
              <mc:Choice xmlns:v="urn:schemas-microsoft-com:vml" Requires="v">
                <p:oleObj spid="_x0000_s2" name="Equation" r:id="rId1" imgW="13411200" imgH="5486400" progId="Equation.DSMT4">
                  <p:embed/>
                </p:oleObj>
              </mc:Choice>
              <mc:Fallback>
                <p:oleObj name="Equation" r:id="rId1" imgW="13411200" imgH="5486400" progId="Equation.DSMT4">
                  <p:embed/>
                  <p:pic>
                    <p:nvPicPr>
                      <p:cNvPr id="0" name="对象 1"/>
                      <p:cNvPicPr/>
                      <p:nvPr/>
                    </p:nvPicPr>
                    <p:blipFill>
                      <a:blip r:embed="rId2"/>
                      <a:stretch>
                        <a:fillRect/>
                      </a:stretch>
                    </p:blipFill>
                    <p:spPr>
                      <a:xfrm>
                        <a:off x="3203848" y="2060848"/>
                        <a:ext cx="1340928" cy="548640"/>
                      </a:xfrm>
                      <a:prstGeom prst="rect">
                        <a:avLst/>
                      </a:prstGeom>
                    </p:spPr>
                  </p:pic>
                </p:oleObj>
              </mc:Fallback>
            </mc:AlternateContent>
          </a:graphicData>
        </a:graphic>
      </p:graphicFrame>
      <p:sp>
        <p:nvSpPr>
          <p:cNvPr id="7" name="Text Box 2"/>
          <p:cNvSpPr txBox="1">
            <a:spLocks noChangeArrowheads="1"/>
          </p:cNvSpPr>
          <p:nvPr/>
        </p:nvSpPr>
        <p:spPr bwMode="auto">
          <a:xfrm>
            <a:off x="587027" y="2970669"/>
            <a:ext cx="8208963" cy="324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20000"/>
              </a:spcBef>
              <a:buClr>
                <a:schemeClr val="folHlink"/>
              </a:buClr>
              <a:buSzPct val="85000"/>
              <a:buFont typeface="Wingdings 2" panose="05020102010507070707" pitchFamily="18" charset="2"/>
              <a:buNone/>
            </a:pPr>
            <a:r>
              <a:rPr lang="zh-CN" altLang="en-US" sz="2800" dirty="0">
                <a:latin typeface="Times New Roman" panose="02020603050405020304" pitchFamily="18" charset="0"/>
                <a:cs typeface="Times New Roman" panose="02020603050405020304" pitchFamily="18" charset="0"/>
              </a:rPr>
              <a:t>综上所述，可以得出如下结论：</a:t>
            </a:r>
            <a:endParaRPr lang="zh-CN" altLang="en-US" sz="2800" dirty="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buClr>
                <a:schemeClr val="folHlink"/>
              </a:buClr>
              <a:buSzPct val="85000"/>
              <a:buFont typeface="Wingdings 2" panose="05020102010507070707" pitchFamily="18" charset="2"/>
              <a:buChar char="¡"/>
            </a:pP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是非负函数，其定义域为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D</a:t>
            </a:r>
            <a:r>
              <a:rPr lang="en-US" altLang="zh-CN" sz="2800" baseline="-25000" dirty="0" err="1">
                <a:latin typeface="Times New Roman" panose="02020603050405020304" pitchFamily="18" charset="0"/>
                <a:cs typeface="Times New Roman" panose="02020603050405020304" pitchFamily="18" charset="0"/>
              </a:rPr>
              <a:t>max</a:t>
            </a:r>
            <a:r>
              <a:rPr lang="zh-CN" altLang="en-US" sz="2800" dirty="0">
                <a:latin typeface="Times New Roman" panose="02020603050405020304" pitchFamily="18" charset="0"/>
                <a:cs typeface="Times New Roman" panose="02020603050405020304" pitchFamily="18" charset="0"/>
              </a:rPr>
              <a:t>，其值为</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H</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。当</a:t>
            </a:r>
            <a:r>
              <a:rPr lang="en-US" altLang="zh-CN" sz="2800" i="1" dirty="0">
                <a:latin typeface="Times New Roman" panose="02020603050405020304" pitchFamily="18" charset="0"/>
                <a:cs typeface="Times New Roman" panose="02020603050405020304" pitchFamily="18" charset="0"/>
              </a:rPr>
              <a:t>D</a:t>
            </a:r>
            <a:r>
              <a:rPr lang="en-US" altLang="zh-CN" sz="1600" i="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&gt;</a:t>
            </a:r>
            <a:r>
              <a:rPr lang="en-US" altLang="zh-CN" sz="16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D</a:t>
            </a:r>
            <a:r>
              <a:rPr lang="en-US" altLang="zh-CN" sz="2800" baseline="-25000" dirty="0" err="1">
                <a:latin typeface="Times New Roman" panose="02020603050405020304" pitchFamily="18" charset="0"/>
                <a:cs typeface="Times New Roman" panose="02020603050405020304" pitchFamily="18" charset="0"/>
              </a:rPr>
              <a:t>max</a:t>
            </a:r>
            <a:r>
              <a:rPr lang="zh-CN" altLang="en-US" sz="2800" dirty="0">
                <a:latin typeface="Times New Roman" panose="02020603050405020304" pitchFamily="18" charset="0"/>
                <a:cs typeface="Times New Roman" panose="02020603050405020304" pitchFamily="18" charset="0"/>
              </a:rPr>
              <a:t>时，</a:t>
            </a:r>
            <a:r>
              <a:rPr lang="en-US" altLang="zh-CN" sz="2800" i="1" dirty="0">
                <a:latin typeface="Times New Roman" panose="02020603050405020304" pitchFamily="18" charset="0"/>
                <a:cs typeface="Times New Roman" panose="02020603050405020304" pitchFamily="18" charset="0"/>
              </a:rPr>
              <a:t> R</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 = 0</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buClr>
                <a:schemeClr val="folHlink"/>
              </a:buClr>
              <a:buSzPct val="85000"/>
              <a:buFont typeface="Wingdings 2" panose="05020102010507070707" pitchFamily="18" charset="2"/>
              <a:buChar char="¡"/>
            </a:pP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是关于失真度</a:t>
            </a:r>
            <a:r>
              <a:rPr lang="en-US" altLang="zh-CN" sz="2800" i="1"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的下凸函数。</a:t>
            </a:r>
            <a:endParaRPr lang="zh-CN" altLang="en-US" sz="2800" dirty="0">
              <a:latin typeface="Times New Roman" panose="02020603050405020304" pitchFamily="18" charset="0"/>
              <a:cs typeface="Times New Roman" panose="02020603050405020304" pitchFamily="18" charset="0"/>
            </a:endParaRPr>
          </a:p>
          <a:p>
            <a:pPr algn="just" eaLnBrk="1" hangingPunct="1">
              <a:lnSpc>
                <a:spcPct val="130000"/>
              </a:lnSpc>
              <a:spcBef>
                <a:spcPct val="20000"/>
              </a:spcBef>
              <a:buClr>
                <a:schemeClr val="folHlink"/>
              </a:buClr>
              <a:buSzPct val="85000"/>
              <a:buFont typeface="Wingdings 2" panose="05020102010507070707" pitchFamily="18" charset="2"/>
              <a:buChar char="¡"/>
            </a:pP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是关于失真度</a:t>
            </a:r>
            <a:r>
              <a:rPr lang="en-US" altLang="zh-CN" sz="2800" i="1" dirty="0">
                <a:latin typeface="Times New Roman" panose="02020603050405020304" pitchFamily="18" charset="0"/>
                <a:cs typeface="Times New Roman" panose="02020603050405020304" pitchFamily="18" charset="0"/>
              </a:rPr>
              <a:t>D</a:t>
            </a:r>
            <a:r>
              <a:rPr lang="zh-CN" altLang="en-US" sz="2800" dirty="0">
                <a:latin typeface="Times New Roman" panose="02020603050405020304" pitchFamily="18" charset="0"/>
                <a:cs typeface="Times New Roman" panose="02020603050405020304" pitchFamily="18" charset="0"/>
              </a:rPr>
              <a:t>的严格递减函数。</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1"/>
          <p:cNvSpPr>
            <a:spLocks noGrp="1"/>
          </p:cNvSpPr>
          <p:nvPr>
            <p:ph type="sldNum" sz="quarter" idx="10"/>
          </p:nvPr>
        </p:nvSpPr>
        <p:spPr/>
        <p:txBody>
          <a:bodyPr/>
          <a:lstStyle>
            <a:lvl1pPr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eaLnBrk="1" hangingPunct="1"/>
            <a:fld id="{22C37617-779C-4A58-B326-0E3FF11B9B52}" type="slidenum">
              <a:rPr lang="en-US" altLang="zh-CN" sz="1200">
                <a:latin typeface="Garamond" panose="02020404030301010803" pitchFamily="18" charset="0"/>
              </a:rPr>
            </a:fld>
            <a:endParaRPr lang="en-US" altLang="zh-CN" sz="1200">
              <a:latin typeface="Garamond" panose="02020404030301010803" pitchFamily="18" charset="0"/>
            </a:endParaRPr>
          </a:p>
        </p:txBody>
      </p:sp>
      <p:grpSp>
        <p:nvGrpSpPr>
          <p:cNvPr id="33796" name="Group 3"/>
          <p:cNvGrpSpPr/>
          <p:nvPr/>
        </p:nvGrpSpPr>
        <p:grpSpPr bwMode="auto">
          <a:xfrm>
            <a:off x="683568" y="1196752"/>
            <a:ext cx="7991475" cy="5056190"/>
            <a:chOff x="0" y="0"/>
            <a:chExt cx="5034" cy="3185"/>
          </a:xfrm>
        </p:grpSpPr>
        <p:sp>
          <p:nvSpPr>
            <p:cNvPr id="33797" name="Line 4"/>
            <p:cNvSpPr>
              <a:spLocks noChangeShapeType="1"/>
            </p:cNvSpPr>
            <p:nvPr/>
          </p:nvSpPr>
          <p:spPr bwMode="auto">
            <a:xfrm flipV="1">
              <a:off x="2903" y="272"/>
              <a:ext cx="0" cy="176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8" name="Line 5"/>
            <p:cNvSpPr>
              <a:spLocks noChangeShapeType="1"/>
            </p:cNvSpPr>
            <p:nvPr/>
          </p:nvSpPr>
          <p:spPr bwMode="auto">
            <a:xfrm>
              <a:off x="2903" y="2041"/>
              <a:ext cx="15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9" name="Line 6"/>
            <p:cNvSpPr>
              <a:spLocks noChangeShapeType="1"/>
            </p:cNvSpPr>
            <p:nvPr/>
          </p:nvSpPr>
          <p:spPr bwMode="auto">
            <a:xfrm flipV="1">
              <a:off x="4037" y="1996"/>
              <a:ext cx="0" cy="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800" name="Group 7"/>
            <p:cNvGrpSpPr/>
            <p:nvPr/>
          </p:nvGrpSpPr>
          <p:grpSpPr bwMode="auto">
            <a:xfrm>
              <a:off x="0" y="0"/>
              <a:ext cx="2267" cy="2304"/>
              <a:chOff x="0" y="0"/>
              <a:chExt cx="2267" cy="2304"/>
            </a:xfrm>
          </p:grpSpPr>
          <p:grpSp>
            <p:nvGrpSpPr>
              <p:cNvPr id="33805" name="Group 8"/>
              <p:cNvGrpSpPr/>
              <p:nvPr/>
            </p:nvGrpSpPr>
            <p:grpSpPr bwMode="auto">
              <a:xfrm>
                <a:off x="498" y="272"/>
                <a:ext cx="1588" cy="1769"/>
                <a:chOff x="0" y="0"/>
                <a:chExt cx="1588" cy="1769"/>
              </a:xfrm>
            </p:grpSpPr>
            <p:sp>
              <p:nvSpPr>
                <p:cNvPr id="33812" name="Line 9"/>
                <p:cNvSpPr>
                  <a:spLocks noChangeShapeType="1"/>
                </p:cNvSpPr>
                <p:nvPr/>
              </p:nvSpPr>
              <p:spPr bwMode="auto">
                <a:xfrm flipV="1">
                  <a:off x="0" y="0"/>
                  <a:ext cx="0" cy="1769"/>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10"/>
                <p:cNvSpPr>
                  <a:spLocks noChangeShapeType="1"/>
                </p:cNvSpPr>
                <p:nvPr/>
              </p:nvSpPr>
              <p:spPr bwMode="auto">
                <a:xfrm>
                  <a:off x="0" y="1769"/>
                  <a:ext cx="158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Line 11"/>
                <p:cNvSpPr>
                  <a:spLocks noChangeShapeType="1"/>
                </p:cNvSpPr>
                <p:nvPr/>
              </p:nvSpPr>
              <p:spPr bwMode="auto">
                <a:xfrm flipV="1">
                  <a:off x="1134" y="1724"/>
                  <a:ext cx="0" cy="4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5" name="Line 12"/>
                <p:cNvSpPr>
                  <a:spLocks noChangeShapeType="1"/>
                </p:cNvSpPr>
                <p:nvPr/>
              </p:nvSpPr>
              <p:spPr bwMode="auto">
                <a:xfrm>
                  <a:off x="0" y="136"/>
                  <a:ext cx="4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806" name="Arc 13"/>
              <p:cNvSpPr/>
              <p:nvPr/>
            </p:nvSpPr>
            <p:spPr bwMode="auto">
              <a:xfrm flipH="1" flipV="1">
                <a:off x="498" y="408"/>
                <a:ext cx="1180" cy="163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07" name="Line 14"/>
              <p:cNvSpPr>
                <a:spLocks noChangeShapeType="1"/>
              </p:cNvSpPr>
              <p:nvPr/>
            </p:nvSpPr>
            <p:spPr bwMode="auto">
              <a:xfrm flipH="1">
                <a:off x="498" y="1542"/>
                <a:ext cx="31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8" name="Line 15"/>
              <p:cNvSpPr>
                <a:spLocks noChangeShapeType="1"/>
              </p:cNvSpPr>
              <p:nvPr/>
            </p:nvSpPr>
            <p:spPr bwMode="auto">
              <a:xfrm>
                <a:off x="816" y="1542"/>
                <a:ext cx="0" cy="49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9" name="Text Box 16"/>
              <p:cNvSpPr txBox="1">
                <a:spLocks noChangeArrowheads="1"/>
              </p:cNvSpPr>
              <p:nvPr/>
            </p:nvSpPr>
            <p:spPr bwMode="auto">
              <a:xfrm>
                <a:off x="0" y="0"/>
                <a:ext cx="68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000" i="1" dirty="0">
                    <a:latin typeface="Times New Roman" panose="02020603050405020304" pitchFamily="18" charset="0"/>
                  </a:rPr>
                  <a:t>R</a:t>
                </a:r>
                <a:r>
                  <a:rPr lang="en-US" altLang="zh-CN" sz="2000" dirty="0">
                    <a:latin typeface="Times New Roman" panose="02020603050405020304" pitchFamily="18" charset="0"/>
                  </a:rPr>
                  <a:t>(</a:t>
                </a:r>
                <a:r>
                  <a:rPr lang="en-US" altLang="zh-CN" sz="2000" i="1" dirty="0">
                    <a:latin typeface="Times New Roman" panose="02020603050405020304" pitchFamily="18" charset="0"/>
                  </a:rPr>
                  <a:t>D</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000" i="1" dirty="0">
                    <a:latin typeface="Times New Roman" panose="02020603050405020304" pitchFamily="18" charset="0"/>
                  </a:rPr>
                  <a:t>H</a:t>
                </a:r>
                <a:r>
                  <a:rPr lang="en-US" altLang="zh-CN" sz="2000" dirty="0">
                    <a:latin typeface="Times New Roman" panose="02020603050405020304" pitchFamily="18" charset="0"/>
                  </a:rPr>
                  <a:t>(</a:t>
                </a:r>
                <a:r>
                  <a:rPr lang="en-US" altLang="zh-CN" sz="2000" i="1" dirty="0">
                    <a:latin typeface="Times New Roman" panose="02020603050405020304" pitchFamily="18" charset="0"/>
                  </a:rPr>
                  <a:t>X</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33811" name="Text Box 18"/>
              <p:cNvSpPr txBox="1">
                <a:spLocks noChangeArrowheads="1"/>
              </p:cNvSpPr>
              <p:nvPr/>
            </p:nvSpPr>
            <p:spPr bwMode="auto">
              <a:xfrm>
                <a:off x="136" y="1996"/>
                <a:ext cx="213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000" dirty="0">
                    <a:latin typeface="Times New Roman" panose="02020603050405020304" pitchFamily="18" charset="0"/>
                  </a:rPr>
                  <a:t>       0      D                </a:t>
                </a:r>
                <a:r>
                  <a:rPr lang="en-US" altLang="zh-CN" sz="2000" dirty="0" err="1">
                    <a:latin typeface="Times New Roman" panose="02020603050405020304" pitchFamily="18" charset="0"/>
                  </a:rPr>
                  <a:t>D</a:t>
                </a:r>
                <a:r>
                  <a:rPr lang="en-US" altLang="zh-CN" sz="2000" baseline="-25000" dirty="0" err="1">
                    <a:latin typeface="Times New Roman" panose="02020603050405020304" pitchFamily="18" charset="0"/>
                  </a:rPr>
                  <a:t>max</a:t>
                </a:r>
                <a:r>
                  <a:rPr lang="en-US" altLang="zh-CN" sz="2000" dirty="0">
                    <a:latin typeface="Times New Roman" panose="02020603050405020304" pitchFamily="18" charset="0"/>
                  </a:rPr>
                  <a:t>    D</a:t>
                </a:r>
                <a:endParaRPr lang="en-US" altLang="zh-CN" sz="2000" dirty="0">
                  <a:latin typeface="Times New Roman" panose="02020603050405020304" pitchFamily="18" charset="0"/>
                </a:endParaRPr>
              </a:p>
            </p:txBody>
          </p:sp>
        </p:grpSp>
        <p:sp>
          <p:nvSpPr>
            <p:cNvPr id="33801" name="Arc 19"/>
            <p:cNvSpPr/>
            <p:nvPr/>
          </p:nvSpPr>
          <p:spPr bwMode="auto">
            <a:xfrm flipH="1" flipV="1">
              <a:off x="2948" y="363"/>
              <a:ext cx="1134" cy="167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02" name="Text Box 20"/>
            <p:cNvSpPr txBox="1">
              <a:spLocks noChangeArrowheads="1"/>
            </p:cNvSpPr>
            <p:nvPr/>
          </p:nvSpPr>
          <p:spPr bwMode="auto">
            <a:xfrm>
              <a:off x="2449" y="91"/>
              <a:ext cx="54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000" i="1" dirty="0">
                  <a:latin typeface="Times New Roman" panose="02020603050405020304" pitchFamily="18" charset="0"/>
                </a:rPr>
                <a:t>R</a:t>
              </a:r>
              <a:r>
                <a:rPr lang="en-US" altLang="zh-CN" sz="2000" dirty="0">
                  <a:latin typeface="Times New Roman" panose="02020603050405020304" pitchFamily="18" charset="0"/>
                </a:rPr>
                <a:t>(</a:t>
              </a:r>
              <a:r>
                <a:rPr lang="en-US" altLang="zh-CN" sz="2000" i="1" dirty="0">
                  <a:latin typeface="Times New Roman" panose="02020603050405020304" pitchFamily="18" charset="0"/>
                </a:rPr>
                <a:t>D</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p:txBody>
        </p:sp>
        <p:sp>
          <p:nvSpPr>
            <p:cNvPr id="33803" name="Text Box 21"/>
            <p:cNvSpPr txBox="1">
              <a:spLocks noChangeArrowheads="1"/>
            </p:cNvSpPr>
            <p:nvPr/>
          </p:nvSpPr>
          <p:spPr bwMode="auto">
            <a:xfrm>
              <a:off x="2676" y="1996"/>
              <a:ext cx="235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000" dirty="0">
                  <a:latin typeface="Times New Roman" panose="02020603050405020304" pitchFamily="18" charset="0"/>
                </a:rPr>
                <a:t>   0                          </a:t>
              </a:r>
              <a:r>
                <a:rPr lang="en-US" altLang="zh-CN" sz="2000" dirty="0" err="1">
                  <a:latin typeface="Times New Roman" panose="02020603050405020304" pitchFamily="18" charset="0"/>
                </a:rPr>
                <a:t>D</a:t>
              </a:r>
              <a:r>
                <a:rPr lang="en-US" altLang="zh-CN" sz="2000" baseline="-25000" dirty="0" err="1">
                  <a:latin typeface="Times New Roman" panose="02020603050405020304" pitchFamily="18" charset="0"/>
                </a:rPr>
                <a:t>max</a:t>
              </a:r>
              <a:r>
                <a:rPr lang="en-US" altLang="zh-CN" sz="2000" dirty="0">
                  <a:latin typeface="Times New Roman" panose="02020603050405020304" pitchFamily="18" charset="0"/>
                </a:rPr>
                <a:t>    D</a:t>
              </a:r>
              <a:endParaRPr lang="en-US" altLang="zh-CN" sz="2000" dirty="0">
                <a:latin typeface="Times New Roman" panose="02020603050405020304" pitchFamily="18" charset="0"/>
              </a:endParaRPr>
            </a:p>
          </p:txBody>
        </p:sp>
        <p:sp>
          <p:nvSpPr>
            <p:cNvPr id="33804" name="Text Box 22"/>
            <p:cNvSpPr txBox="1">
              <a:spLocks noChangeArrowheads="1"/>
            </p:cNvSpPr>
            <p:nvPr/>
          </p:nvSpPr>
          <p:spPr bwMode="auto">
            <a:xfrm>
              <a:off x="1406" y="2812"/>
              <a:ext cx="26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800" dirty="0">
                  <a:latin typeface="宋体" panose="02010600030101010101" pitchFamily="2" charset="-122"/>
                </a:rPr>
                <a:t>  </a:t>
              </a:r>
              <a:r>
                <a:rPr lang="zh-CN" altLang="en-US" sz="2800" dirty="0">
                  <a:latin typeface="Times New Roman" panose="02020603050405020304" pitchFamily="18" charset="0"/>
                  <a:cs typeface="Times New Roman" panose="02020603050405020304" pitchFamily="18" charset="0"/>
                </a:rPr>
                <a:t>典型</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D</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曲线</a:t>
              </a:r>
              <a:endParaRPr lang="zh-CN" altLang="en-US" sz="2800" dirty="0">
                <a:latin typeface="Times New Roman" panose="02020603050405020304" pitchFamily="18" charset="0"/>
                <a:cs typeface="Times New Roman" panose="02020603050405020304" pitchFamily="18" charset="0"/>
              </a:endParaRPr>
            </a:p>
          </p:txBody>
        </p:sp>
      </p:grpSp>
      <p:sp>
        <p:nvSpPr>
          <p:cNvPr id="24" name="Rectangle 2"/>
          <p:cNvSpPr txBox="1">
            <a:spLocks noChangeArrowheads="1"/>
          </p:cNvSpPr>
          <p:nvPr/>
        </p:nvSpPr>
        <p:spPr bwMode="auto">
          <a:xfrm>
            <a:off x="539552" y="404664"/>
            <a:ext cx="8229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en-US" altLang="zh-CN" sz="3200" kern="0" dirty="0">
                <a:latin typeface="Times New Roman" panose="02020603050405020304" pitchFamily="18" charset="0"/>
                <a:ea typeface="+mn-ea"/>
                <a:cs typeface="Times New Roman" panose="02020603050405020304" pitchFamily="18" charset="0"/>
              </a:rPr>
              <a:t>4.3.2 </a:t>
            </a:r>
            <a:r>
              <a:rPr lang="zh-CN" altLang="en-US" sz="3200" kern="0" dirty="0">
                <a:latin typeface="Times New Roman" panose="02020603050405020304" pitchFamily="18" charset="0"/>
                <a:ea typeface="+mn-ea"/>
                <a:cs typeface="Times New Roman" panose="02020603050405020304" pitchFamily="18" charset="0"/>
              </a:rPr>
              <a:t>信息率失真函数</a:t>
            </a:r>
            <a:r>
              <a:rPr lang="en-US" altLang="zh-CN" sz="3200" i="1" kern="0" dirty="0">
                <a:latin typeface="Times New Roman" panose="02020603050405020304" pitchFamily="18" charset="0"/>
                <a:cs typeface="Times New Roman" panose="02020603050405020304" pitchFamily="18" charset="0"/>
              </a:rPr>
              <a:t>R</a:t>
            </a:r>
            <a:r>
              <a:rPr lang="en-US" altLang="zh-CN" sz="3200" kern="0" dirty="0">
                <a:latin typeface="Times New Roman" panose="02020603050405020304" pitchFamily="18" charset="0"/>
                <a:cs typeface="Times New Roman" panose="02020603050405020304" pitchFamily="18" charset="0"/>
              </a:rPr>
              <a:t>(</a:t>
            </a:r>
            <a:r>
              <a:rPr lang="en-US" altLang="zh-CN" sz="3200" i="1" kern="0" dirty="0">
                <a:latin typeface="Times New Roman" panose="02020603050405020304" pitchFamily="18" charset="0"/>
                <a:cs typeface="Times New Roman" panose="02020603050405020304" pitchFamily="18" charset="0"/>
              </a:rPr>
              <a:t>D</a:t>
            </a:r>
            <a:r>
              <a:rPr lang="en-US" altLang="zh-CN" sz="3200" kern="0" dirty="0">
                <a:latin typeface="Times New Roman" panose="02020603050405020304" pitchFamily="18" charset="0"/>
                <a:cs typeface="Times New Roman" panose="02020603050405020304" pitchFamily="18" charset="0"/>
              </a:rPr>
              <a:t>)</a:t>
            </a:r>
            <a:br>
              <a:rPr lang="en-US" altLang="zh-CN" sz="3200" kern="0" dirty="0">
                <a:latin typeface="Times New Roman" panose="02020603050405020304" pitchFamily="18" charset="0"/>
                <a:cs typeface="Times New Roman" panose="02020603050405020304" pitchFamily="18" charset="0"/>
              </a:rPr>
            </a:br>
            <a:endParaRPr lang="zh-CN" altLang="en-US" sz="3200" kern="0" dirty="0">
              <a:latin typeface="Times New Roman" panose="02020603050405020304" pitchFamily="18" charset="0"/>
              <a:ea typeface="+mn-ea"/>
              <a:cs typeface="Times New Roman" panose="02020603050405020304" pitchFamily="18" charset="0"/>
            </a:endParaRPr>
          </a:p>
        </p:txBody>
      </p:sp>
      <p:sp>
        <p:nvSpPr>
          <p:cNvPr id="25" name="Text Box 22"/>
          <p:cNvSpPr txBox="1">
            <a:spLocks noChangeArrowheads="1"/>
          </p:cNvSpPr>
          <p:nvPr/>
        </p:nvSpPr>
        <p:spPr bwMode="auto">
          <a:xfrm>
            <a:off x="1043608" y="4974931"/>
            <a:ext cx="2735139"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800" dirty="0">
                <a:latin typeface="宋体" panose="02010600030101010101" pitchFamily="2" charset="-122"/>
              </a:rPr>
              <a:t>  </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离散信源</a:t>
            </a:r>
            <a:endParaRPr lang="zh-CN" altLang="en-US" sz="2800" dirty="0">
              <a:latin typeface="Times New Roman" panose="02020603050405020304" pitchFamily="18" charset="0"/>
              <a:cs typeface="Times New Roman" panose="02020603050405020304" pitchFamily="18" charset="0"/>
            </a:endParaRPr>
          </a:p>
        </p:txBody>
      </p:sp>
      <p:sp>
        <p:nvSpPr>
          <p:cNvPr id="26" name="Text Box 22"/>
          <p:cNvSpPr txBox="1">
            <a:spLocks noChangeArrowheads="1"/>
          </p:cNvSpPr>
          <p:nvPr/>
        </p:nvSpPr>
        <p:spPr bwMode="auto">
          <a:xfrm>
            <a:off x="5076056" y="4936754"/>
            <a:ext cx="2735139"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3200" b="1">
                <a:solidFill>
                  <a:schemeClr val="tx1"/>
                </a:solidFill>
                <a:latin typeface="Comic Sans MS" panose="030F0702030302020204" pitchFamily="66" charset="0"/>
                <a:ea typeface="宋体" panose="02010600030101010101" pitchFamily="2" charset="-122"/>
              </a:defRPr>
            </a:lvl1pPr>
            <a:lvl2pPr marL="742950" indent="-285750" eaLnBrk="0" hangingPunct="0">
              <a:defRPr sz="3200" b="1">
                <a:solidFill>
                  <a:schemeClr val="tx1"/>
                </a:solidFill>
                <a:latin typeface="Comic Sans MS" panose="030F0702030302020204" pitchFamily="66" charset="0"/>
                <a:ea typeface="宋体" panose="02010600030101010101" pitchFamily="2" charset="-122"/>
              </a:defRPr>
            </a:lvl2pPr>
            <a:lvl3pPr marL="1143000" indent="-228600" eaLnBrk="0" hangingPunct="0">
              <a:defRPr sz="3200" b="1">
                <a:solidFill>
                  <a:schemeClr val="tx1"/>
                </a:solidFill>
                <a:latin typeface="Comic Sans MS" panose="030F0702030302020204" pitchFamily="66" charset="0"/>
                <a:ea typeface="宋体" panose="02010600030101010101" pitchFamily="2" charset="-122"/>
              </a:defRPr>
            </a:lvl3pPr>
            <a:lvl4pPr marL="1600200" indent="-228600" eaLnBrk="0" hangingPunct="0">
              <a:defRPr sz="3200" b="1">
                <a:solidFill>
                  <a:schemeClr val="tx1"/>
                </a:solidFill>
                <a:latin typeface="Comic Sans MS" panose="030F0702030302020204" pitchFamily="66" charset="0"/>
                <a:ea typeface="宋体" panose="02010600030101010101" pitchFamily="2" charset="-122"/>
              </a:defRPr>
            </a:lvl4pPr>
            <a:lvl5pPr marL="2057400" indent="-228600" eaLnBrk="0" hangingPunct="0">
              <a:defRPr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Comic Sans MS" panose="030F0702030302020204" pitchFamily="66" charset="0"/>
                <a:ea typeface="宋体" panose="02010600030101010101" pitchFamily="2" charset="-122"/>
              </a:defRPr>
            </a:lvl9pPr>
          </a:lstStyle>
          <a:p>
            <a:pPr algn="just" eaLnBrk="1" hangingPunct="1">
              <a:lnSpc>
                <a:spcPct val="130000"/>
              </a:lnSpc>
              <a:spcBef>
                <a:spcPct val="50000"/>
              </a:spcBef>
              <a:buClr>
                <a:schemeClr val="folHlink"/>
              </a:buClr>
              <a:buSzPct val="85000"/>
              <a:buFont typeface="Wingdings 2" panose="05020102010507070707" pitchFamily="18" charset="2"/>
              <a:buNone/>
            </a:pPr>
            <a:r>
              <a:rPr lang="en-US" altLang="zh-CN" sz="2800" dirty="0">
                <a:latin typeface="宋体" panose="02010600030101010101" pitchFamily="2" charset="-122"/>
              </a:rPr>
              <a:t>  </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连续信源</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3E188F2B-057E-4D20-B7BA-03F121E9C6C9}"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86019" name="Rectangle 2"/>
          <p:cNvSpPr>
            <a:spLocks noGrp="1" noChangeArrowheads="1"/>
          </p:cNvSpPr>
          <p:nvPr>
            <p:ph type="title" idx="4294967295"/>
          </p:nvPr>
        </p:nvSpPr>
        <p:spPr>
          <a:xfrm>
            <a:off x="457200" y="332656"/>
            <a:ext cx="8229600" cy="1139825"/>
          </a:xfrm>
        </p:spPr>
        <p:txBody>
          <a:bodyPr/>
          <a:lstStyle/>
          <a:p>
            <a:pPr eaLnBrk="1" hangingPunct="1"/>
            <a:r>
              <a:rPr lang="en-US" altLang="zh-CN" sz="3600" dirty="0">
                <a:latin typeface="Times New Roman" panose="02020603050405020304" pitchFamily="18" charset="0"/>
                <a:cs typeface="Times New Roman" panose="02020603050405020304" pitchFamily="18" charset="0"/>
              </a:rPr>
              <a:t>4.3.4  </a:t>
            </a:r>
            <a:r>
              <a:rPr lang="zh-CN" altLang="en-US" sz="3600" dirty="0">
                <a:latin typeface="Times New Roman" panose="02020603050405020304" pitchFamily="18" charset="0"/>
                <a:cs typeface="Times New Roman" panose="02020603050405020304" pitchFamily="18" charset="0"/>
              </a:rPr>
              <a:t>限失真信源编码定理</a:t>
            </a:r>
            <a:br>
              <a:rPr lang="zh-CN" altLang="en-US" sz="2800" dirty="0">
                <a:latin typeface="Times New Roman" panose="02020603050405020304" pitchFamily="18" charset="0"/>
                <a:cs typeface="Times New Roman" panose="02020603050405020304" pitchFamily="18" charset="0"/>
              </a:rPr>
            </a:br>
            <a:endParaRPr lang="zh-CN" altLang="en-US" sz="2800" dirty="0">
              <a:latin typeface="Times New Roman" panose="02020603050405020304" pitchFamily="18" charset="0"/>
              <a:cs typeface="Times New Roman" panose="02020603050405020304" pitchFamily="18" charset="0"/>
            </a:endParaRPr>
          </a:p>
        </p:txBody>
      </p:sp>
      <p:sp>
        <p:nvSpPr>
          <p:cNvPr id="86020" name="Rectangle 3"/>
          <p:cNvSpPr>
            <a:spLocks noGrp="1" noChangeArrowheads="1"/>
          </p:cNvSpPr>
          <p:nvPr>
            <p:ph idx="4294967295"/>
          </p:nvPr>
        </p:nvSpPr>
        <p:spPr>
          <a:xfrm>
            <a:off x="457200" y="1340768"/>
            <a:ext cx="8229600" cy="1800200"/>
          </a:xfrm>
        </p:spPr>
        <p:txBody>
          <a:bodyPr/>
          <a:lstStyle/>
          <a:p>
            <a:pPr marL="0" indent="0" eaLnBrk="1" hangingPunct="1">
              <a:lnSpc>
                <a:spcPct val="110000"/>
              </a:lnSpc>
              <a:buFontTx/>
              <a:buNone/>
            </a:pPr>
            <a:r>
              <a:rPr lang="zh-CN" altLang="en-US" sz="2900" dirty="0">
                <a:latin typeface="Times New Roman" panose="02020603050405020304" pitchFamily="18" charset="0"/>
                <a:cs typeface="Times New Roman" panose="02020603050405020304" pitchFamily="18" charset="0"/>
              </a:rPr>
              <a:t>信息率失真函数给出了失真小于</a:t>
            </a:r>
            <a:r>
              <a:rPr lang="en-US" altLang="zh-CN" sz="2900" i="1" dirty="0">
                <a:latin typeface="Times New Roman" panose="02020603050405020304" pitchFamily="18" charset="0"/>
                <a:cs typeface="Times New Roman" panose="02020603050405020304" pitchFamily="18" charset="0"/>
              </a:rPr>
              <a:t>D</a:t>
            </a:r>
            <a:r>
              <a:rPr lang="zh-CN" altLang="en-US" sz="2900" dirty="0">
                <a:latin typeface="Times New Roman" panose="02020603050405020304" pitchFamily="18" charset="0"/>
                <a:cs typeface="Times New Roman" panose="02020603050405020304" pitchFamily="18" charset="0"/>
              </a:rPr>
              <a:t>时所必须具有的最小信息率</a:t>
            </a:r>
            <a:r>
              <a:rPr lang="en-US" altLang="zh-CN" sz="2900" i="1" dirty="0">
                <a:latin typeface="Times New Roman" panose="02020603050405020304" pitchFamily="18" charset="0"/>
                <a:cs typeface="Times New Roman" panose="02020603050405020304" pitchFamily="18" charset="0"/>
              </a:rPr>
              <a:t>R</a:t>
            </a:r>
            <a:r>
              <a:rPr lang="en-US" altLang="zh-CN" sz="2900" dirty="0">
                <a:latin typeface="Times New Roman" panose="02020603050405020304" pitchFamily="18" charset="0"/>
                <a:cs typeface="Times New Roman" panose="02020603050405020304" pitchFamily="18" charset="0"/>
              </a:rPr>
              <a:t>(</a:t>
            </a:r>
            <a:r>
              <a:rPr lang="en-US" altLang="zh-CN" sz="2900" i="1" dirty="0">
                <a:latin typeface="Times New Roman" panose="02020603050405020304" pitchFamily="18" charset="0"/>
                <a:cs typeface="Times New Roman" panose="02020603050405020304" pitchFamily="18" charset="0"/>
              </a:rPr>
              <a:t>D</a:t>
            </a:r>
            <a:r>
              <a:rPr lang="en-US" altLang="zh-CN" sz="2900" dirty="0">
                <a:latin typeface="Times New Roman" panose="02020603050405020304" pitchFamily="18" charset="0"/>
                <a:cs typeface="Times New Roman" panose="02020603050405020304" pitchFamily="18" charset="0"/>
              </a:rPr>
              <a:t>)</a:t>
            </a:r>
            <a:r>
              <a:rPr lang="zh-CN" altLang="en-US" sz="2900" dirty="0">
                <a:latin typeface="Times New Roman" panose="02020603050405020304" pitchFamily="18" charset="0"/>
                <a:cs typeface="Times New Roman" panose="02020603050405020304" pitchFamily="18" charset="0"/>
              </a:rPr>
              <a:t>；只要信息率大于</a:t>
            </a:r>
            <a:r>
              <a:rPr lang="en-US" altLang="zh-CN" sz="2900" i="1" dirty="0">
                <a:latin typeface="Times New Roman" panose="02020603050405020304" pitchFamily="18" charset="0"/>
                <a:cs typeface="Times New Roman" panose="02020603050405020304" pitchFamily="18" charset="0"/>
              </a:rPr>
              <a:t>R</a:t>
            </a:r>
            <a:r>
              <a:rPr lang="en-US" altLang="zh-CN" sz="2900" dirty="0">
                <a:latin typeface="Times New Roman" panose="02020603050405020304" pitchFamily="18" charset="0"/>
                <a:cs typeface="Times New Roman" panose="02020603050405020304" pitchFamily="18" charset="0"/>
              </a:rPr>
              <a:t>(</a:t>
            </a:r>
            <a:r>
              <a:rPr lang="en-US" altLang="zh-CN" sz="2900" i="1" dirty="0">
                <a:latin typeface="Times New Roman" panose="02020603050405020304" pitchFamily="18" charset="0"/>
                <a:cs typeface="Times New Roman" panose="02020603050405020304" pitchFamily="18" charset="0"/>
              </a:rPr>
              <a:t>D</a:t>
            </a:r>
            <a:r>
              <a:rPr lang="en-US" altLang="zh-CN" sz="2900" dirty="0">
                <a:latin typeface="Times New Roman" panose="02020603050405020304" pitchFamily="18" charset="0"/>
                <a:cs typeface="Times New Roman" panose="02020603050405020304" pitchFamily="18" charset="0"/>
              </a:rPr>
              <a:t>)</a:t>
            </a:r>
            <a:r>
              <a:rPr lang="zh-CN" altLang="en-US" sz="2900" dirty="0">
                <a:latin typeface="Times New Roman" panose="02020603050405020304" pitchFamily="18" charset="0"/>
                <a:cs typeface="Times New Roman" panose="02020603050405020304" pitchFamily="18" charset="0"/>
              </a:rPr>
              <a:t>，一定可以找到一种编码，使译码后的失真小于</a:t>
            </a:r>
            <a:r>
              <a:rPr lang="en-US" altLang="zh-CN" sz="2900" i="1" dirty="0">
                <a:latin typeface="Times New Roman" panose="02020603050405020304" pitchFamily="18" charset="0"/>
                <a:cs typeface="Times New Roman" panose="02020603050405020304" pitchFamily="18" charset="0"/>
              </a:rPr>
              <a:t>D</a:t>
            </a:r>
            <a:r>
              <a:rPr lang="zh-CN" altLang="en-US" sz="2900" dirty="0">
                <a:latin typeface="Times New Roman" panose="02020603050405020304" pitchFamily="18" charset="0"/>
                <a:cs typeface="Times New Roman" panose="02020603050405020304" pitchFamily="18" charset="0"/>
              </a:rPr>
              <a:t>。 </a:t>
            </a:r>
            <a:endParaRPr lang="zh-CN" altLang="en-US" sz="2900" dirty="0">
              <a:latin typeface="Times New Roman" panose="02020603050405020304" pitchFamily="18" charset="0"/>
              <a:cs typeface="Times New Roman" panose="02020603050405020304" pitchFamily="18" charset="0"/>
            </a:endParaRPr>
          </a:p>
        </p:txBody>
      </p:sp>
      <p:sp>
        <p:nvSpPr>
          <p:cNvPr id="5" name="Rectangle 3"/>
          <p:cNvSpPr txBox="1">
            <a:spLocks noChangeArrowheads="1"/>
          </p:cNvSpPr>
          <p:nvPr/>
        </p:nvSpPr>
        <p:spPr bwMode="auto">
          <a:xfrm>
            <a:off x="457200" y="3146747"/>
            <a:ext cx="8229600" cy="280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buFontTx/>
              <a:buNone/>
            </a:pPr>
            <a:r>
              <a:rPr lang="zh-CN" altLang="en-US" kern="0" dirty="0">
                <a:solidFill>
                  <a:srgbClr val="FF3300"/>
                </a:solidFill>
              </a:rPr>
              <a:t>限失真信源编码定理</a:t>
            </a:r>
            <a:r>
              <a:rPr lang="zh-CN" altLang="en-US" kern="0" dirty="0"/>
              <a:t>：</a:t>
            </a:r>
            <a:endParaRPr lang="zh-CN" altLang="en-US" kern="0" dirty="0"/>
          </a:p>
          <a:p>
            <a:pPr marL="0" indent="0" algn="just" eaLnBrk="1" hangingPunct="1">
              <a:buFontTx/>
              <a:buNone/>
            </a:pPr>
            <a:r>
              <a:rPr lang="zh-CN" altLang="en-US" sz="2900" kern="0" dirty="0">
                <a:latin typeface="Times New Roman" panose="02020603050405020304" pitchFamily="18" charset="0"/>
                <a:cs typeface="Times New Roman" panose="02020603050405020304" pitchFamily="18" charset="0"/>
              </a:rPr>
              <a:t>设离散无记忆信源</a:t>
            </a:r>
            <a:r>
              <a:rPr lang="en-US" altLang="zh-CN" sz="2900" i="1" kern="0" dirty="0">
                <a:latin typeface="Times New Roman" panose="02020603050405020304" pitchFamily="18" charset="0"/>
                <a:cs typeface="Times New Roman" panose="02020603050405020304" pitchFamily="18" charset="0"/>
              </a:rPr>
              <a:t>X</a:t>
            </a:r>
            <a:r>
              <a:rPr lang="zh-CN" altLang="en-US" sz="2900" kern="0" dirty="0">
                <a:latin typeface="Times New Roman" panose="02020603050405020304" pitchFamily="18" charset="0"/>
                <a:cs typeface="Times New Roman" panose="02020603050405020304" pitchFamily="18" charset="0"/>
              </a:rPr>
              <a:t>的信息率失真函数为</a:t>
            </a:r>
            <a:r>
              <a:rPr lang="en-US" altLang="zh-CN" sz="2900" i="1" kern="0" dirty="0">
                <a:latin typeface="Times New Roman" panose="02020603050405020304" pitchFamily="18" charset="0"/>
                <a:cs typeface="Times New Roman" panose="02020603050405020304" pitchFamily="18" charset="0"/>
              </a:rPr>
              <a:t>R</a:t>
            </a:r>
            <a:r>
              <a:rPr lang="en-US" altLang="zh-CN" sz="2900" kern="0" dirty="0">
                <a:latin typeface="Times New Roman" panose="02020603050405020304" pitchFamily="18" charset="0"/>
                <a:cs typeface="Times New Roman" panose="02020603050405020304" pitchFamily="18" charset="0"/>
              </a:rPr>
              <a:t>(</a:t>
            </a:r>
            <a:r>
              <a:rPr lang="en-US" altLang="zh-CN" sz="2900" i="1" kern="0" dirty="0">
                <a:latin typeface="Times New Roman" panose="02020603050405020304" pitchFamily="18" charset="0"/>
                <a:cs typeface="Times New Roman" panose="02020603050405020304" pitchFamily="18" charset="0"/>
              </a:rPr>
              <a:t>D</a:t>
            </a:r>
            <a:r>
              <a:rPr lang="en-US" altLang="zh-CN" sz="2900" kern="0" dirty="0">
                <a:latin typeface="Times New Roman" panose="02020603050405020304" pitchFamily="18" charset="0"/>
                <a:cs typeface="Times New Roman" panose="02020603050405020304" pitchFamily="18" charset="0"/>
              </a:rPr>
              <a:t>)</a:t>
            </a:r>
            <a:r>
              <a:rPr lang="zh-CN" altLang="en-US" sz="2900" kern="0" dirty="0">
                <a:latin typeface="Times New Roman" panose="02020603050405020304" pitchFamily="18" charset="0"/>
                <a:cs typeface="Times New Roman" panose="02020603050405020304" pitchFamily="18" charset="0"/>
              </a:rPr>
              <a:t>，则当信息率</a:t>
            </a:r>
            <a:r>
              <a:rPr lang="en-US" altLang="zh-CN" sz="2900" i="1" kern="0" dirty="0">
                <a:latin typeface="Times New Roman" panose="02020603050405020304" pitchFamily="18" charset="0"/>
                <a:cs typeface="Times New Roman" panose="02020603050405020304" pitchFamily="18" charset="0"/>
              </a:rPr>
              <a:t>R</a:t>
            </a:r>
            <a:r>
              <a:rPr lang="en-US" altLang="zh-CN" sz="2900" kern="0" dirty="0">
                <a:latin typeface="Times New Roman" panose="02020603050405020304" pitchFamily="18" charset="0"/>
                <a:cs typeface="Times New Roman" panose="02020603050405020304" pitchFamily="18" charset="0"/>
              </a:rPr>
              <a:t>&gt;</a:t>
            </a:r>
            <a:r>
              <a:rPr lang="en-US" altLang="zh-CN" sz="2900" i="1" kern="0" dirty="0">
                <a:latin typeface="Times New Roman" panose="02020603050405020304" pitchFamily="18" charset="0"/>
                <a:cs typeface="Times New Roman" panose="02020603050405020304" pitchFamily="18" charset="0"/>
              </a:rPr>
              <a:t>R</a:t>
            </a:r>
            <a:r>
              <a:rPr lang="en-US" altLang="zh-CN" sz="2900" kern="0" dirty="0">
                <a:latin typeface="Times New Roman" panose="02020603050405020304" pitchFamily="18" charset="0"/>
                <a:cs typeface="Times New Roman" panose="02020603050405020304" pitchFamily="18" charset="0"/>
              </a:rPr>
              <a:t>(</a:t>
            </a:r>
            <a:r>
              <a:rPr lang="en-US" altLang="zh-CN" sz="2900" i="1" kern="0" dirty="0">
                <a:latin typeface="Times New Roman" panose="02020603050405020304" pitchFamily="18" charset="0"/>
                <a:cs typeface="Times New Roman" panose="02020603050405020304" pitchFamily="18" charset="0"/>
              </a:rPr>
              <a:t>D</a:t>
            </a:r>
            <a:r>
              <a:rPr lang="en-US" altLang="zh-CN" sz="2900" kern="0" dirty="0">
                <a:latin typeface="Times New Roman" panose="02020603050405020304" pitchFamily="18" charset="0"/>
                <a:cs typeface="Times New Roman" panose="02020603050405020304" pitchFamily="18" charset="0"/>
              </a:rPr>
              <a:t>)</a:t>
            </a:r>
            <a:r>
              <a:rPr lang="zh-CN" altLang="en-US" sz="2900" kern="0" dirty="0">
                <a:latin typeface="Times New Roman" panose="02020603050405020304" pitchFamily="18" charset="0"/>
                <a:cs typeface="Times New Roman" panose="02020603050405020304" pitchFamily="18" charset="0"/>
              </a:rPr>
              <a:t>，只要信源序列长度</a:t>
            </a:r>
            <a:r>
              <a:rPr lang="en-US" altLang="zh-CN" sz="2900" kern="0" dirty="0">
                <a:latin typeface="Times New Roman" panose="02020603050405020304" pitchFamily="18" charset="0"/>
                <a:cs typeface="Times New Roman" panose="02020603050405020304" pitchFamily="18" charset="0"/>
              </a:rPr>
              <a:t>L</a:t>
            </a:r>
            <a:r>
              <a:rPr lang="zh-CN" altLang="en-US" sz="2900" kern="0" dirty="0">
                <a:latin typeface="Times New Roman" panose="02020603050405020304" pitchFamily="18" charset="0"/>
                <a:cs typeface="Times New Roman" panose="02020603050405020304" pitchFamily="18" charset="0"/>
              </a:rPr>
              <a:t>足够长，一定存在一种编码方法，其译码失真小于或等于</a:t>
            </a:r>
            <a:r>
              <a:rPr lang="en-US" altLang="zh-CN" sz="2900" i="1" kern="0" dirty="0">
                <a:latin typeface="Times New Roman" panose="02020603050405020304" pitchFamily="18" charset="0"/>
                <a:cs typeface="Times New Roman" panose="02020603050405020304" pitchFamily="18" charset="0"/>
              </a:rPr>
              <a:t>D</a:t>
            </a:r>
            <a:r>
              <a:rPr lang="zh-CN" altLang="en-US" sz="2900" kern="0" dirty="0">
                <a:latin typeface="Times New Roman" panose="02020603050405020304" pitchFamily="18" charset="0"/>
                <a:cs typeface="Times New Roman" panose="02020603050405020304" pitchFamily="18" charset="0"/>
              </a:rPr>
              <a:t>＋</a:t>
            </a:r>
            <a:r>
              <a:rPr lang="zh-CN" altLang="en-US" sz="2900" kern="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900" kern="0" dirty="0">
                <a:latin typeface="Times New Roman" panose="02020603050405020304" pitchFamily="18" charset="0"/>
                <a:cs typeface="Times New Roman" panose="02020603050405020304" pitchFamily="18" charset="0"/>
              </a:rPr>
              <a:t>，</a:t>
            </a:r>
            <a:r>
              <a:rPr lang="zh-CN" altLang="en-US" sz="2900" kern="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900" kern="0" dirty="0">
                <a:latin typeface="Times New Roman" panose="02020603050405020304" pitchFamily="18" charset="0"/>
                <a:cs typeface="Times New Roman" panose="02020603050405020304" pitchFamily="18" charset="0"/>
              </a:rPr>
              <a:t>为任意小的正数。反之，若</a:t>
            </a:r>
            <a:r>
              <a:rPr lang="en-US" altLang="zh-CN" sz="2900" i="1" kern="0" dirty="0">
                <a:latin typeface="Times New Roman" panose="02020603050405020304" pitchFamily="18" charset="0"/>
                <a:cs typeface="Times New Roman" panose="02020603050405020304" pitchFamily="18" charset="0"/>
              </a:rPr>
              <a:t>R</a:t>
            </a:r>
            <a:r>
              <a:rPr lang="en-US" altLang="zh-CN" sz="2900" kern="0" dirty="0">
                <a:latin typeface="Times New Roman" panose="02020603050405020304" pitchFamily="18" charset="0"/>
                <a:cs typeface="Times New Roman" panose="02020603050405020304" pitchFamily="18" charset="0"/>
              </a:rPr>
              <a:t>&lt;</a:t>
            </a:r>
            <a:r>
              <a:rPr lang="en-US" altLang="zh-CN" sz="2900" i="1" kern="0" dirty="0">
                <a:latin typeface="Times New Roman" panose="02020603050405020304" pitchFamily="18" charset="0"/>
                <a:cs typeface="Times New Roman" panose="02020603050405020304" pitchFamily="18" charset="0"/>
              </a:rPr>
              <a:t>R</a:t>
            </a:r>
            <a:r>
              <a:rPr lang="en-US" altLang="zh-CN" sz="2900" kern="0" dirty="0">
                <a:latin typeface="Times New Roman" panose="02020603050405020304" pitchFamily="18" charset="0"/>
                <a:cs typeface="Times New Roman" panose="02020603050405020304" pitchFamily="18" charset="0"/>
              </a:rPr>
              <a:t>(</a:t>
            </a:r>
            <a:r>
              <a:rPr lang="en-US" altLang="zh-CN" sz="2900" i="1" kern="0" dirty="0">
                <a:latin typeface="Times New Roman" panose="02020603050405020304" pitchFamily="18" charset="0"/>
                <a:cs typeface="Times New Roman" panose="02020603050405020304" pitchFamily="18" charset="0"/>
              </a:rPr>
              <a:t>D</a:t>
            </a:r>
            <a:r>
              <a:rPr lang="en-US" altLang="zh-CN" sz="2900" kern="0" dirty="0">
                <a:latin typeface="Times New Roman" panose="02020603050405020304" pitchFamily="18" charset="0"/>
                <a:cs typeface="Times New Roman" panose="02020603050405020304" pitchFamily="18" charset="0"/>
              </a:rPr>
              <a:t>)</a:t>
            </a:r>
            <a:r>
              <a:rPr lang="zh-CN" altLang="en-US" sz="2900" kern="0" dirty="0">
                <a:latin typeface="Times New Roman" panose="02020603050405020304" pitchFamily="18" charset="0"/>
                <a:cs typeface="Times New Roman" panose="02020603050405020304" pitchFamily="18" charset="0"/>
              </a:rPr>
              <a:t>，则无论采用什么样的编码方法，其译码失真必大于</a:t>
            </a:r>
            <a:r>
              <a:rPr lang="en-US" altLang="zh-CN" sz="2900" i="1" kern="0" dirty="0">
                <a:latin typeface="Times New Roman" panose="02020603050405020304" pitchFamily="18" charset="0"/>
                <a:cs typeface="Times New Roman" panose="02020603050405020304" pitchFamily="18" charset="0"/>
              </a:rPr>
              <a:t>D</a:t>
            </a:r>
            <a:r>
              <a:rPr lang="zh-CN" altLang="en-US" sz="2900" kern="0" dirty="0">
                <a:latin typeface="Times New Roman" panose="02020603050405020304" pitchFamily="18" charset="0"/>
                <a:cs typeface="Times New Roman" panose="02020603050405020304" pitchFamily="18" charset="0"/>
              </a:rPr>
              <a:t>。</a:t>
            </a:r>
            <a:endParaRPr lang="zh-CN" altLang="en-US" sz="29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27BE602E-7A14-4BA5-94EE-9FB2E8B47469}"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89091" name="Rectangle 3"/>
          <p:cNvSpPr>
            <a:spLocks noGrp="1" noChangeArrowheads="1"/>
          </p:cNvSpPr>
          <p:nvPr>
            <p:ph idx="4294967295"/>
          </p:nvPr>
        </p:nvSpPr>
        <p:spPr>
          <a:xfrm>
            <a:off x="457200" y="1600201"/>
            <a:ext cx="8229600" cy="2980928"/>
          </a:xfrm>
        </p:spPr>
        <p:txBody>
          <a:bodyPr/>
          <a:lstStyle/>
          <a:p>
            <a:pPr marL="0" indent="0" algn="just" eaLnBrk="1" hangingPunct="1">
              <a:lnSpc>
                <a:spcPct val="120000"/>
              </a:lnSpc>
              <a:buFontTx/>
              <a:buNone/>
            </a:pPr>
            <a:r>
              <a:rPr lang="zh-CN" altLang="en-US" dirty="0">
                <a:latin typeface="Times New Roman" panose="02020603050405020304" pitchFamily="18" charset="0"/>
                <a:cs typeface="Times New Roman" panose="02020603050405020304" pitchFamily="18" charset="0"/>
              </a:rPr>
              <a:t>在失真限度内使信息率任意接近</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的编码方法存在。然而，要使信息率小于</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，平均失真一定会超过失真限度</a:t>
            </a:r>
            <a:r>
              <a:rPr lang="en-US" altLang="zh-CN" i="1"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0" indent="0" algn="just" eaLnBrk="1" hangingPunct="1">
              <a:lnSpc>
                <a:spcPct val="120000"/>
              </a:lnSpc>
              <a:buFontTx/>
              <a:buNone/>
            </a:pPr>
            <a:r>
              <a:rPr lang="zh-CN" altLang="en-US" dirty="0"/>
              <a:t>对于</a:t>
            </a:r>
            <a:r>
              <a:rPr lang="zh-CN" altLang="en-US" dirty="0">
                <a:solidFill>
                  <a:srgbClr val="FF3300"/>
                </a:solidFill>
              </a:rPr>
              <a:t>连续平稳无记忆</a:t>
            </a:r>
            <a:r>
              <a:rPr lang="zh-CN" altLang="en-US" dirty="0"/>
              <a:t>信源，无法进行无失真编码，在</a:t>
            </a:r>
            <a:r>
              <a:rPr lang="zh-CN" altLang="en-US" dirty="0">
                <a:solidFill>
                  <a:srgbClr val="FF3300"/>
                </a:solidFill>
              </a:rPr>
              <a:t>限失真</a:t>
            </a:r>
            <a:r>
              <a:rPr lang="zh-CN" altLang="en-US" dirty="0"/>
              <a:t>情况下，有与上述定理一样的编码定理。</a:t>
            </a:r>
            <a:endParaRPr lang="zh-CN" altLang="en-US" dirty="0"/>
          </a:p>
        </p:txBody>
      </p:sp>
      <p:sp>
        <p:nvSpPr>
          <p:cNvPr id="4" name="Rectangle 2"/>
          <p:cNvSpPr txBox="1">
            <a:spLocks noChangeArrowheads="1"/>
          </p:cNvSpPr>
          <p:nvPr/>
        </p:nvSpPr>
        <p:spPr bwMode="auto">
          <a:xfrm>
            <a:off x="457200" y="332657"/>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4.3.4  </a:t>
            </a:r>
            <a:r>
              <a:rPr lang="zh-CN" altLang="en-US" sz="3600" kern="0" dirty="0">
                <a:latin typeface="Times New Roman" panose="02020603050405020304" pitchFamily="18" charset="0"/>
                <a:cs typeface="Times New Roman" panose="02020603050405020304" pitchFamily="18" charset="0"/>
              </a:rPr>
              <a:t>限失真信源编码定理</a:t>
            </a:r>
            <a:br>
              <a:rPr lang="zh-CN" altLang="en-US" sz="2800" kern="0" dirty="0">
                <a:latin typeface="Times New Roman" panose="02020603050405020304" pitchFamily="18" charset="0"/>
                <a:cs typeface="Times New Roman" panose="02020603050405020304" pitchFamily="18" charset="0"/>
              </a:rPr>
            </a:br>
            <a:endParaRPr lang="zh-CN" altLang="en-US" sz="28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15364" name="Rectangle 4"/>
          <p:cNvSpPr>
            <a:spLocks noChangeArrowheads="1"/>
          </p:cNvSpPr>
          <p:nvPr/>
        </p:nvSpPr>
        <p:spPr bwMode="auto">
          <a:xfrm>
            <a:off x="539552" y="1628800"/>
            <a:ext cx="7848872" cy="42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sz="3000" dirty="0"/>
              <a:t>整体上看，信源编码主要有以下三种方法：</a:t>
            </a:r>
            <a:endParaRPr lang="en-US" altLang="zh-CN" sz="3000" dirty="0"/>
          </a:p>
          <a:p>
            <a:pPr algn="just" eaLnBrk="1" hangingPunct="1">
              <a:lnSpc>
                <a:spcPct val="125000"/>
              </a:lnSpc>
              <a:spcBef>
                <a:spcPts val="2400"/>
              </a:spcBef>
            </a:pPr>
            <a:r>
              <a:rPr lang="en-US" altLang="zh-CN" sz="3000" dirty="0"/>
              <a:t>(1)</a:t>
            </a:r>
            <a:r>
              <a:rPr lang="zh-CN" altLang="en-US" sz="3000" dirty="0"/>
              <a:t>匹配编码</a:t>
            </a:r>
            <a:endParaRPr lang="en-US" altLang="zh-CN" sz="3000" dirty="0"/>
          </a:p>
          <a:p>
            <a:pPr algn="just" eaLnBrk="1" hangingPunct="1">
              <a:lnSpc>
                <a:spcPct val="125000"/>
              </a:lnSpc>
            </a:pPr>
            <a:r>
              <a:rPr lang="en-US" altLang="zh-CN" sz="3000" dirty="0"/>
              <a:t>    </a:t>
            </a:r>
            <a:r>
              <a:rPr lang="zh-CN" altLang="en-US" sz="3000" dirty="0"/>
              <a:t>常见的无失真编码，如</a:t>
            </a:r>
            <a:r>
              <a:rPr lang="zh-CN" altLang="en-US" sz="3000" dirty="0">
                <a:solidFill>
                  <a:srgbClr val="FF0000"/>
                </a:solidFill>
              </a:rPr>
              <a:t>香农码</a:t>
            </a:r>
            <a:r>
              <a:rPr lang="zh-CN" altLang="en-US" sz="3000" dirty="0"/>
              <a:t>、</a:t>
            </a:r>
            <a:r>
              <a:rPr lang="zh-CN" altLang="en-US" sz="3000" dirty="0">
                <a:solidFill>
                  <a:srgbClr val="FF0000"/>
                </a:solidFill>
              </a:rPr>
              <a:t>费诺码</a:t>
            </a:r>
            <a:r>
              <a:rPr lang="zh-CN" altLang="en-US" sz="3000" dirty="0"/>
              <a:t>和</a:t>
            </a:r>
            <a:endParaRPr lang="en-US" altLang="zh-CN" sz="3000" dirty="0"/>
          </a:p>
          <a:p>
            <a:pPr algn="just" eaLnBrk="1" hangingPunct="1">
              <a:lnSpc>
                <a:spcPct val="125000"/>
              </a:lnSpc>
            </a:pPr>
            <a:r>
              <a:rPr lang="en-US" altLang="zh-CN" sz="3000" dirty="0">
                <a:solidFill>
                  <a:srgbClr val="FF0000"/>
                </a:solidFill>
              </a:rPr>
              <a:t>    </a:t>
            </a:r>
            <a:r>
              <a:rPr lang="zh-CN" altLang="en-US" sz="3000" dirty="0">
                <a:solidFill>
                  <a:srgbClr val="FF0000"/>
                </a:solidFill>
              </a:rPr>
              <a:t>哈夫曼</a:t>
            </a:r>
            <a:r>
              <a:rPr lang="en-US" altLang="zh-CN" sz="3000" dirty="0">
                <a:solidFill>
                  <a:srgbClr val="FF0000"/>
                </a:solidFill>
              </a:rPr>
              <a:t>(</a:t>
            </a:r>
            <a:r>
              <a:rPr lang="zh-CN" altLang="en-US" sz="3000" dirty="0">
                <a:solidFill>
                  <a:srgbClr val="FF0000"/>
                </a:solidFill>
              </a:rPr>
              <a:t>赫夫曼</a:t>
            </a:r>
            <a:r>
              <a:rPr lang="en-US" altLang="zh-CN" sz="3000" dirty="0">
                <a:solidFill>
                  <a:srgbClr val="FF0000"/>
                </a:solidFill>
              </a:rPr>
              <a:t>)</a:t>
            </a:r>
            <a:r>
              <a:rPr lang="zh-CN" altLang="en-US" sz="3000" dirty="0">
                <a:solidFill>
                  <a:srgbClr val="FF0000"/>
                </a:solidFill>
              </a:rPr>
              <a:t>码</a:t>
            </a:r>
            <a:r>
              <a:rPr lang="zh-CN" altLang="en-US" sz="3000" dirty="0"/>
              <a:t>都属于匹配编码。</a:t>
            </a:r>
            <a:endParaRPr lang="en-US" altLang="zh-CN" sz="3000" dirty="0"/>
          </a:p>
          <a:p>
            <a:pPr algn="just" eaLnBrk="1" hangingPunct="1">
              <a:lnSpc>
                <a:spcPct val="125000"/>
              </a:lnSpc>
              <a:spcBef>
                <a:spcPts val="1800"/>
              </a:spcBef>
            </a:pPr>
            <a:r>
              <a:rPr lang="en-US" altLang="zh-CN" sz="3000" dirty="0"/>
              <a:t>(2)</a:t>
            </a:r>
            <a:r>
              <a:rPr lang="zh-CN" altLang="en-US" sz="3000" dirty="0"/>
              <a:t>变换编码</a:t>
            </a:r>
            <a:endParaRPr lang="en-US" altLang="zh-CN" sz="3000" dirty="0"/>
          </a:p>
          <a:p>
            <a:pPr algn="just" eaLnBrk="1" hangingPunct="1">
              <a:lnSpc>
                <a:spcPct val="125000"/>
              </a:lnSpc>
              <a:spcBef>
                <a:spcPts val="1800"/>
              </a:spcBef>
            </a:pPr>
            <a:r>
              <a:rPr lang="en-US" altLang="zh-CN" sz="3000" dirty="0"/>
              <a:t>(3)</a:t>
            </a:r>
            <a:r>
              <a:rPr lang="zh-CN" altLang="en-US" sz="3000" dirty="0"/>
              <a:t>识别编码</a:t>
            </a:r>
            <a:endParaRPr lang="zh-CN" altLang="en-US" sz="3000" dirty="0"/>
          </a:p>
        </p:txBody>
      </p:sp>
      <p:sp>
        <p:nvSpPr>
          <p:cNvPr id="6" name="Rectangle 2"/>
          <p:cNvSpPr txBox="1">
            <a:spLocks noChangeArrowheads="1"/>
          </p:cNvSpPr>
          <p:nvPr/>
        </p:nvSpPr>
        <p:spPr bwMode="auto">
          <a:xfrm>
            <a:off x="539552" y="431287"/>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4.1.1  </a:t>
            </a:r>
            <a:r>
              <a:rPr lang="zh-CN" altLang="en-US" sz="3600" kern="0" dirty="0">
                <a:latin typeface="Times New Roman" panose="02020603050405020304" pitchFamily="18" charset="0"/>
                <a:cs typeface="Times New Roman" panose="02020603050405020304" pitchFamily="18" charset="0"/>
              </a:rPr>
              <a:t>编码的定义</a:t>
            </a:r>
            <a:br>
              <a:rPr lang="zh-CN" altLang="en-US" sz="3600" kern="0" dirty="0">
                <a:latin typeface="Times New Roman" panose="02020603050405020304" pitchFamily="18" charset="0"/>
                <a:cs typeface="Times New Roman" panose="02020603050405020304" pitchFamily="18" charset="0"/>
              </a:rPr>
            </a:b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D8A4B54E-5A47-458B-ADD1-AC3573D44514}"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90115" name="Rectangle 3"/>
          <p:cNvSpPr>
            <a:spLocks noGrp="1" noChangeArrowheads="1"/>
          </p:cNvSpPr>
          <p:nvPr>
            <p:ph idx="4294967295"/>
          </p:nvPr>
        </p:nvSpPr>
        <p:spPr>
          <a:xfrm>
            <a:off x="457200" y="1600201"/>
            <a:ext cx="8229600" cy="3196952"/>
          </a:xfrm>
        </p:spPr>
        <p:txBody>
          <a:bodyPr/>
          <a:lstStyle/>
          <a:p>
            <a:pPr marL="0" indent="0" algn="just" eaLnBrk="1" hangingPunct="1">
              <a:lnSpc>
                <a:spcPct val="115000"/>
              </a:lnSpc>
              <a:buFontTx/>
              <a:buNone/>
            </a:pPr>
            <a:r>
              <a:rPr lang="zh-CN" altLang="en-US" dirty="0">
                <a:solidFill>
                  <a:srgbClr val="FF3300"/>
                </a:solidFill>
              </a:rPr>
              <a:t>限失真信源编码定理</a:t>
            </a:r>
            <a:r>
              <a:rPr lang="zh-CN" altLang="en-US" dirty="0"/>
              <a:t>只能说明</a:t>
            </a:r>
            <a:r>
              <a:rPr lang="zh-CN" altLang="en-US" dirty="0">
                <a:solidFill>
                  <a:srgbClr val="FF3300"/>
                </a:solidFill>
              </a:rPr>
              <a:t>最佳编码</a:t>
            </a:r>
            <a:r>
              <a:rPr lang="zh-CN" altLang="en-US" dirty="0"/>
              <a:t>是存在的，而具体构造编码方法却一无所知。因而就不能像无损编码那样从证明过程中引出概率匹配的编码方法。一般只能从优化的思路去求最佳编码。</a:t>
            </a:r>
            <a:r>
              <a:rPr lang="zh-CN" altLang="en-US" dirty="0">
                <a:latin typeface="Times New Roman" panose="02020603050405020304" pitchFamily="18" charset="0"/>
                <a:cs typeface="Times New Roman" panose="02020603050405020304" pitchFamily="18" charset="0"/>
              </a:rPr>
              <a:t>实际上迄今尚无合适的可实现的编码方法可接近</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这个界。 </a:t>
            </a:r>
            <a:endParaRPr lang="zh-CN" altLang="en-US" dirty="0">
              <a:latin typeface="Times New Roman" panose="02020603050405020304" pitchFamily="18" charset="0"/>
              <a:cs typeface="Times New Roman" panose="02020603050405020304" pitchFamily="18" charset="0"/>
            </a:endParaRPr>
          </a:p>
        </p:txBody>
      </p:sp>
      <p:sp>
        <p:nvSpPr>
          <p:cNvPr id="4" name="Rectangle 2"/>
          <p:cNvSpPr txBox="1">
            <a:spLocks noChangeArrowheads="1"/>
          </p:cNvSpPr>
          <p:nvPr/>
        </p:nvSpPr>
        <p:spPr bwMode="auto">
          <a:xfrm>
            <a:off x="457200" y="332657"/>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a:latin typeface="Times New Roman" panose="02020603050405020304" pitchFamily="18" charset="0"/>
                <a:cs typeface="Times New Roman" panose="02020603050405020304" pitchFamily="18" charset="0"/>
              </a:rPr>
              <a:t>4.3.4  </a:t>
            </a:r>
            <a:r>
              <a:rPr lang="zh-CN" altLang="en-US" sz="3600" kern="0">
                <a:latin typeface="Times New Roman" panose="02020603050405020304" pitchFamily="18" charset="0"/>
                <a:cs typeface="Times New Roman" panose="02020603050405020304" pitchFamily="18" charset="0"/>
              </a:rPr>
              <a:t>限失真信源编码定理</a:t>
            </a:r>
            <a:br>
              <a:rPr lang="zh-CN" altLang="en-US" sz="2800" kern="0">
                <a:latin typeface="Times New Roman" panose="02020603050405020304" pitchFamily="18" charset="0"/>
                <a:cs typeface="Times New Roman" panose="02020603050405020304" pitchFamily="18" charset="0"/>
              </a:rPr>
            </a:br>
            <a:endParaRPr lang="zh-CN" altLang="en-US" sz="28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B2624101-85F3-4500-8467-6A2427B74FE5}"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1443" name="Rectangle 3"/>
          <p:cNvSpPr>
            <a:spLocks noGrp="1" noChangeArrowheads="1"/>
          </p:cNvSpPr>
          <p:nvPr>
            <p:ph idx="4294967295"/>
          </p:nvPr>
        </p:nvSpPr>
        <p:spPr>
          <a:xfrm>
            <a:off x="539552" y="1988840"/>
            <a:ext cx="8229600" cy="2706638"/>
          </a:xfrm>
        </p:spPr>
        <p:txBody>
          <a:bodyPr/>
          <a:lstStyle/>
          <a:p>
            <a:pPr algn="just" eaLnBrk="1" hangingPunct="1">
              <a:lnSpc>
                <a:spcPct val="120000"/>
              </a:lnSpc>
              <a:buFontTx/>
              <a:buNone/>
            </a:pPr>
            <a:r>
              <a:rPr lang="zh-CN" altLang="en-US" dirty="0">
                <a:latin typeface="Times New Roman" panose="02020603050405020304" pitchFamily="18" charset="0"/>
              </a:rPr>
              <a:t>变长编码方法主要有：</a:t>
            </a:r>
            <a:endParaRPr lang="zh-CN" altLang="en-US" dirty="0">
              <a:latin typeface="Times New Roman" panose="02020603050405020304" pitchFamily="18" charset="0"/>
            </a:endParaRPr>
          </a:p>
          <a:p>
            <a:pPr algn="just" eaLnBrk="1" hangingPunct="1">
              <a:lnSpc>
                <a:spcPct val="120000"/>
              </a:lnSpc>
            </a:pPr>
            <a:r>
              <a:rPr lang="zh-CN" altLang="en-US" dirty="0">
                <a:latin typeface="Times New Roman" panose="02020603050405020304" pitchFamily="18" charset="0"/>
              </a:rPr>
              <a:t>香农（</a:t>
            </a:r>
            <a:r>
              <a:rPr lang="en-US" altLang="zh-CN" dirty="0">
                <a:latin typeface="Times New Roman" panose="02020603050405020304" pitchFamily="18" charset="0"/>
              </a:rPr>
              <a:t>Shannon</a:t>
            </a:r>
            <a:r>
              <a:rPr lang="zh-CN" altLang="en-US" dirty="0">
                <a:latin typeface="Times New Roman" panose="02020603050405020304" pitchFamily="18" charset="0"/>
              </a:rPr>
              <a:t>）编码</a:t>
            </a:r>
            <a:endParaRPr lang="en-US" altLang="zh-CN" dirty="0">
              <a:latin typeface="Times New Roman" panose="02020603050405020304" pitchFamily="18" charset="0"/>
            </a:endParaRPr>
          </a:p>
          <a:p>
            <a:pPr algn="just" eaLnBrk="1" hangingPunct="1">
              <a:lnSpc>
                <a:spcPct val="120000"/>
              </a:lnSpc>
            </a:pPr>
            <a:r>
              <a:rPr lang="zh-CN" altLang="en-US" dirty="0">
                <a:latin typeface="Times New Roman" panose="02020603050405020304" pitchFamily="18" charset="0"/>
              </a:rPr>
              <a:t>哈夫曼（</a:t>
            </a:r>
            <a:r>
              <a:rPr lang="en-US" altLang="zh-CN" dirty="0">
                <a:latin typeface="Times New Roman" panose="02020603050405020304" pitchFamily="18" charset="0"/>
              </a:rPr>
              <a:t>Huffman</a:t>
            </a:r>
            <a:r>
              <a:rPr lang="zh-CN" altLang="en-US" dirty="0">
                <a:latin typeface="Times New Roman" panose="02020603050405020304" pitchFamily="18" charset="0"/>
              </a:rPr>
              <a:t>）编码</a:t>
            </a:r>
            <a:r>
              <a:rPr lang="en-US" altLang="zh-CN" dirty="0">
                <a:latin typeface="Times New Roman" panose="02020603050405020304" pitchFamily="18" charset="0"/>
              </a:rPr>
              <a:t> </a:t>
            </a:r>
            <a:r>
              <a:rPr lang="zh-CN" altLang="en-US" dirty="0">
                <a:latin typeface="Times New Roman" panose="02020603050405020304" pitchFamily="18" charset="0"/>
              </a:rPr>
              <a:t>等 </a:t>
            </a:r>
            <a:endParaRPr lang="zh-CN" altLang="en-US" dirty="0">
              <a:latin typeface="Times New Roman" panose="02020603050405020304" pitchFamily="18" charset="0"/>
            </a:endParaRPr>
          </a:p>
        </p:txBody>
      </p:sp>
      <p:sp>
        <p:nvSpPr>
          <p:cNvPr id="4" name="Rectangle 2"/>
          <p:cNvSpPr txBox="1">
            <a:spLocks noChangeArrowheads="1"/>
          </p:cNvSpPr>
          <p:nvPr/>
        </p:nvSpPr>
        <p:spPr bwMode="auto">
          <a:xfrm>
            <a:off x="455613" y="1065337"/>
            <a:ext cx="82296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200" kern="0" dirty="0">
                <a:latin typeface="Times New Roman" panose="02020603050405020304" pitchFamily="18" charset="0"/>
                <a:cs typeface="Times New Roman" panose="02020603050405020304" pitchFamily="18" charset="0"/>
              </a:rPr>
              <a:t>4.4.1 </a:t>
            </a:r>
            <a:r>
              <a:rPr lang="zh-CN" altLang="en-US" sz="3200" kern="0" dirty="0">
                <a:latin typeface="Times New Roman" panose="02020603050405020304" pitchFamily="18" charset="0"/>
                <a:cs typeface="Times New Roman" panose="02020603050405020304" pitchFamily="18" charset="0"/>
              </a:rPr>
              <a:t>无失真信源编码方法</a:t>
            </a:r>
            <a:endParaRPr lang="zh-CN" altLang="en-US" sz="3200" kern="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444798" y="373261"/>
            <a:ext cx="4271218" cy="6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4.4 </a:t>
            </a:r>
            <a:r>
              <a:rPr lang="zh-CN" altLang="en-US" sz="3600" kern="0" dirty="0">
                <a:latin typeface="Times New Roman" panose="02020603050405020304" pitchFamily="18" charset="0"/>
                <a:cs typeface="Times New Roman" panose="02020603050405020304" pitchFamily="18" charset="0"/>
              </a:rPr>
              <a:t>信源编码方法</a:t>
            </a: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CE2F99E1-9487-47FF-9A7E-796BC41557A8}"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59396" name="Rectangle 3"/>
          <p:cNvSpPr>
            <a:spLocks noGrp="1" noChangeArrowheads="1"/>
          </p:cNvSpPr>
          <p:nvPr>
            <p:ph idx="4294967295"/>
          </p:nvPr>
        </p:nvSpPr>
        <p:spPr>
          <a:xfrm>
            <a:off x="467544" y="1008087"/>
            <a:ext cx="8496944" cy="5229225"/>
          </a:xfrm>
        </p:spPr>
        <p:txBody>
          <a:bodyPr/>
          <a:lstStyle/>
          <a:p>
            <a:pPr marL="609600" indent="-609600" eaLnBrk="1" hangingPunct="1">
              <a:lnSpc>
                <a:spcPct val="130000"/>
              </a:lnSpc>
              <a:buFontTx/>
              <a:buNone/>
              <a:defRPr/>
            </a:pPr>
            <a:r>
              <a:rPr lang="en-US" altLang="zh-CN" dirty="0"/>
              <a:t>1.</a:t>
            </a:r>
            <a:r>
              <a:rPr lang="zh-CN" altLang="en-US" dirty="0">
                <a:solidFill>
                  <a:srgbClr val="FF0000"/>
                </a:solidFill>
                <a:latin typeface="Times New Roman" panose="02020603050405020304" pitchFamily="18" charset="0"/>
              </a:rPr>
              <a:t>香农</a:t>
            </a:r>
            <a:r>
              <a:rPr lang="en-US" altLang="zh-CN" dirty="0">
                <a:solidFill>
                  <a:srgbClr val="FF0000"/>
                </a:solidFill>
                <a:latin typeface="Times New Roman" panose="02020603050405020304" pitchFamily="18" charset="0"/>
              </a:rPr>
              <a:t>(Shannon)</a:t>
            </a:r>
            <a:r>
              <a:rPr lang="zh-CN" altLang="en-US" dirty="0">
                <a:solidFill>
                  <a:srgbClr val="FF0000"/>
                </a:solidFill>
                <a:latin typeface="Times New Roman" panose="02020603050405020304" pitchFamily="18" charset="0"/>
              </a:rPr>
              <a:t>码</a:t>
            </a:r>
            <a:endParaRPr lang="en-US" altLang="zh-CN" dirty="0">
              <a:solidFill>
                <a:srgbClr val="FF0000"/>
              </a:solidFill>
              <a:latin typeface="Times New Roman" panose="02020603050405020304" pitchFamily="18" charset="0"/>
            </a:endParaRPr>
          </a:p>
          <a:p>
            <a:pPr marL="0" indent="0" eaLnBrk="1" hangingPunct="1">
              <a:lnSpc>
                <a:spcPct val="130000"/>
              </a:lnSpc>
              <a:spcBef>
                <a:spcPts val="0"/>
              </a:spcBef>
              <a:buFont typeface="Wingdings" panose="05000000000000000000" pitchFamily="2" charset="2"/>
              <a:buNone/>
              <a:defRPr/>
            </a:pPr>
            <a:r>
              <a:rPr lang="en-US" altLang="zh-CN" sz="2800" dirty="0">
                <a:latin typeface="Times New Roman" panose="02020603050405020304" pitchFamily="18" charset="0"/>
              </a:rPr>
              <a:t>(1)</a:t>
            </a:r>
            <a:r>
              <a:rPr lang="zh-CN" altLang="en-US" sz="2800" dirty="0">
                <a:latin typeface="Times New Roman" panose="02020603050405020304" pitchFamily="18" charset="0"/>
              </a:rPr>
              <a:t>将信源消息符号按其出现的概率大小依次排列</a:t>
            </a:r>
            <a:endParaRPr lang="zh-CN" altLang="en-US" sz="2800" dirty="0">
              <a:latin typeface="Times New Roman" panose="02020603050405020304" pitchFamily="18" charset="0"/>
            </a:endParaRPr>
          </a:p>
          <a:p>
            <a:pPr marL="609600" indent="-609600" eaLnBrk="1" hangingPunct="1">
              <a:spcBef>
                <a:spcPts val="0"/>
              </a:spcBef>
              <a:defRPr/>
            </a:pPr>
            <a:endParaRPr lang="en-US" altLang="zh-CN" sz="2800" dirty="0">
              <a:latin typeface="Times New Roman" panose="02020603050405020304" pitchFamily="18" charset="0"/>
            </a:endParaRPr>
          </a:p>
          <a:p>
            <a:pPr marL="0" indent="0" eaLnBrk="1" hangingPunct="1">
              <a:spcBef>
                <a:spcPts val="0"/>
              </a:spcBef>
              <a:buFont typeface="Wingdings" panose="05000000000000000000" pitchFamily="2" charset="2"/>
              <a:buNone/>
              <a:defRPr/>
            </a:pPr>
            <a:r>
              <a:rPr lang="en-US" altLang="zh-CN" sz="2800" dirty="0">
                <a:latin typeface="Times New Roman" panose="02020603050405020304" pitchFamily="18" charset="0"/>
              </a:rPr>
              <a:t>(2)</a:t>
            </a:r>
            <a:r>
              <a:rPr lang="zh-CN" altLang="en-US" sz="2800" dirty="0">
                <a:latin typeface="Times New Roman" panose="02020603050405020304" pitchFamily="18" charset="0"/>
              </a:rPr>
              <a:t>确定满足下列不等式的整数码长</a:t>
            </a:r>
            <a:r>
              <a:rPr lang="en-US" altLang="zh-CN" sz="2800" i="1" dirty="0">
                <a:latin typeface="Times New Roman" panose="02020603050405020304" pitchFamily="18" charset="0"/>
              </a:rPr>
              <a:t>K</a:t>
            </a:r>
            <a:r>
              <a:rPr lang="en-US" altLang="zh-CN" sz="2800" i="1" baseline="-25000" dirty="0">
                <a:latin typeface="Times New Roman" panose="02020603050405020304" pitchFamily="18" charset="0"/>
              </a:rPr>
              <a:t>i</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p:txBody>
      </p:sp>
      <p:sp>
        <p:nvSpPr>
          <p:cNvPr id="6246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2469" name="Object 5"/>
          <p:cNvGraphicFramePr>
            <a:graphicFrameLocks noChangeAspect="1"/>
          </p:cNvGraphicFramePr>
          <p:nvPr/>
        </p:nvGraphicFramePr>
        <p:xfrm>
          <a:off x="2627784" y="2132856"/>
          <a:ext cx="2591926" cy="548878"/>
        </p:xfrm>
        <a:graphic>
          <a:graphicData uri="http://schemas.openxmlformats.org/presentationml/2006/ole">
            <mc:AlternateContent xmlns:mc="http://schemas.openxmlformats.org/markup-compatibility/2006">
              <mc:Choice xmlns:v="urn:schemas-microsoft-com:vml" Requires="v">
                <p:oleObj spid="_x0000_s2" name="Equation" r:id="rId1" imgW="1080135" imgH="228600" progId="Equation.DSMT4">
                  <p:embed/>
                </p:oleObj>
              </mc:Choice>
              <mc:Fallback>
                <p:oleObj name="Equation" r:id="rId1" imgW="1080135" imgH="2286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132856"/>
                        <a:ext cx="2591926"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2471" name="Object 7"/>
          <p:cNvGraphicFramePr>
            <a:graphicFrameLocks noChangeAspect="1"/>
          </p:cNvGraphicFramePr>
          <p:nvPr/>
        </p:nvGraphicFramePr>
        <p:xfrm>
          <a:off x="1907704" y="3096384"/>
          <a:ext cx="4205952" cy="548640"/>
        </p:xfrm>
        <a:graphic>
          <a:graphicData uri="http://schemas.openxmlformats.org/presentationml/2006/ole">
            <mc:AlternateContent xmlns:mc="http://schemas.openxmlformats.org/markup-compatibility/2006">
              <mc:Choice xmlns:v="urn:schemas-microsoft-com:vml" Requires="v">
                <p:oleObj spid="_x0000_s3" name="Equation" r:id="rId3" imgW="42062400" imgH="5486400" progId="Equation.DSMT4">
                  <p:embed/>
                </p:oleObj>
              </mc:Choice>
              <mc:Fallback>
                <p:oleObj name="Equation" r:id="rId3" imgW="42062400" imgH="5486400" progId="Equation.DSMT4">
                  <p:embed/>
                  <p:pic>
                    <p:nvPicPr>
                      <p:cNvPr id="0" name="Object 7"/>
                      <p:cNvPicPr>
                        <a:picLocks noChangeAspect="1" noChangeArrowheads="1"/>
                      </p:cNvPicPr>
                      <p:nvPr/>
                    </p:nvPicPr>
                    <p:blipFill>
                      <a:blip r:embed="rId4"/>
                      <a:srcRect/>
                      <a:stretch>
                        <a:fillRect/>
                      </a:stretch>
                    </p:blipFill>
                    <p:spPr bwMode="auto">
                      <a:xfrm>
                        <a:off x="1907704" y="3096384"/>
                        <a:ext cx="4205952"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
          <p:cNvSpPr txBox="1">
            <a:spLocks noChangeArrowheads="1"/>
          </p:cNvSpPr>
          <p:nvPr/>
        </p:nvSpPr>
        <p:spPr bwMode="auto">
          <a:xfrm>
            <a:off x="446856" y="332656"/>
            <a:ext cx="82296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200" kern="0" dirty="0">
                <a:latin typeface="Times New Roman" panose="02020603050405020304" pitchFamily="18" charset="0"/>
                <a:cs typeface="Times New Roman" panose="02020603050405020304" pitchFamily="18" charset="0"/>
              </a:rPr>
              <a:t>4.4.1 </a:t>
            </a:r>
            <a:r>
              <a:rPr lang="zh-CN" altLang="en-US" sz="3200" kern="0" dirty="0">
                <a:latin typeface="Times New Roman" panose="02020603050405020304" pitchFamily="18" charset="0"/>
                <a:cs typeface="Times New Roman" panose="02020603050405020304" pitchFamily="18" charset="0"/>
              </a:rPr>
              <a:t>无失真信源编码方法</a:t>
            </a:r>
            <a:endParaRPr lang="zh-CN" altLang="en-US" sz="3200" kern="0" dirty="0">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bwMode="auto">
          <a:xfrm>
            <a:off x="432172" y="3573016"/>
            <a:ext cx="8711828" cy="279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spcBef>
                <a:spcPts val="0"/>
              </a:spcBef>
              <a:buFont typeface="Wingdings" panose="05000000000000000000" pitchFamily="2" charset="2"/>
              <a:buNone/>
              <a:defRPr/>
            </a:pPr>
            <a:r>
              <a:rPr lang="en-US" altLang="zh-CN" sz="2800" kern="0" dirty="0">
                <a:latin typeface="Times New Roman" panose="02020603050405020304" pitchFamily="18" charset="0"/>
              </a:rPr>
              <a:t>(3)</a:t>
            </a:r>
            <a:r>
              <a:rPr lang="zh-CN" altLang="en-US" sz="2800" kern="0" dirty="0">
                <a:latin typeface="Times New Roman" panose="02020603050405020304" pitchFamily="18" charset="0"/>
              </a:rPr>
              <a:t>为了编成唯一可译码，计算第</a:t>
            </a:r>
            <a:r>
              <a:rPr lang="en-US" altLang="zh-CN" sz="2800" i="1" kern="0" dirty="0" err="1">
                <a:latin typeface="Times New Roman" panose="02020603050405020304" pitchFamily="18" charset="0"/>
              </a:rPr>
              <a:t>i</a:t>
            </a:r>
            <a:r>
              <a:rPr lang="zh-CN" altLang="en-US" sz="2800" kern="0" dirty="0">
                <a:latin typeface="Times New Roman" panose="02020603050405020304" pitchFamily="18" charset="0"/>
              </a:rPr>
              <a:t>个消息的累加概率</a:t>
            </a:r>
            <a:endParaRPr lang="zh-CN" altLang="en-US" sz="2800" kern="0" dirty="0">
              <a:latin typeface="Times New Roman" panose="02020603050405020304" pitchFamily="18" charset="0"/>
            </a:endParaRPr>
          </a:p>
          <a:p>
            <a:pPr marL="0" indent="0" eaLnBrk="1" hangingPunct="1">
              <a:lnSpc>
                <a:spcPct val="120000"/>
              </a:lnSpc>
              <a:buFont typeface="Wingdings" panose="05000000000000000000" pitchFamily="2" charset="2"/>
              <a:buNone/>
              <a:defRPr/>
            </a:pPr>
            <a:endParaRPr lang="en-US" altLang="zh-CN" sz="2800" kern="0" dirty="0">
              <a:latin typeface="Times New Roman" panose="02020603050405020304" pitchFamily="18" charset="0"/>
            </a:endParaRPr>
          </a:p>
          <a:p>
            <a:pPr marL="0" indent="0" eaLnBrk="1" hangingPunct="1">
              <a:lnSpc>
                <a:spcPct val="105000"/>
              </a:lnSpc>
              <a:spcBef>
                <a:spcPts val="3000"/>
              </a:spcBef>
              <a:buFont typeface="Wingdings" panose="05000000000000000000" pitchFamily="2" charset="2"/>
              <a:buNone/>
              <a:defRPr/>
            </a:pPr>
            <a:r>
              <a:rPr lang="en-US" altLang="zh-CN" sz="2800" kern="0" dirty="0">
                <a:latin typeface="Times New Roman" panose="02020603050405020304" pitchFamily="18" charset="0"/>
              </a:rPr>
              <a:t>(4)</a:t>
            </a:r>
            <a:r>
              <a:rPr lang="zh-CN" altLang="en-US" sz="2800" kern="0" dirty="0">
                <a:latin typeface="Times New Roman" panose="02020603050405020304" pitchFamily="18" charset="0"/>
              </a:rPr>
              <a:t>将累加概率</a:t>
            </a:r>
            <a:r>
              <a:rPr lang="en-US" altLang="zh-CN" sz="2800" kern="0" dirty="0">
                <a:latin typeface="Times New Roman" panose="02020603050405020304" pitchFamily="18" charset="0"/>
              </a:rPr>
              <a:t>P</a:t>
            </a:r>
            <a:r>
              <a:rPr lang="en-US" altLang="zh-CN" sz="2800" i="1" kern="0" baseline="-25000" dirty="0">
                <a:latin typeface="Times New Roman" panose="02020603050405020304" pitchFamily="18" charset="0"/>
              </a:rPr>
              <a:t>i</a:t>
            </a:r>
            <a:r>
              <a:rPr lang="zh-CN" altLang="en-US" sz="2800" kern="0" dirty="0">
                <a:latin typeface="Times New Roman" panose="02020603050405020304" pitchFamily="18" charset="0"/>
              </a:rPr>
              <a:t>变换成二进制数。</a:t>
            </a:r>
            <a:endParaRPr lang="zh-CN" altLang="en-US" sz="2800" kern="0" dirty="0">
              <a:latin typeface="Times New Roman" panose="02020603050405020304" pitchFamily="18" charset="0"/>
            </a:endParaRPr>
          </a:p>
          <a:p>
            <a:pPr marL="0" indent="0" eaLnBrk="1" hangingPunct="1">
              <a:lnSpc>
                <a:spcPct val="105000"/>
              </a:lnSpc>
              <a:spcBef>
                <a:spcPts val="0"/>
              </a:spcBef>
              <a:buFont typeface="Wingdings" panose="05000000000000000000" pitchFamily="2" charset="2"/>
              <a:buNone/>
              <a:defRPr/>
            </a:pPr>
            <a:r>
              <a:rPr lang="en-US" altLang="zh-CN" sz="2800" kern="0" dirty="0">
                <a:latin typeface="Times New Roman" panose="02020603050405020304" pitchFamily="18" charset="0"/>
              </a:rPr>
              <a:t>(5)</a:t>
            </a:r>
            <a:r>
              <a:rPr lang="zh-CN" altLang="en-US" sz="2800" kern="0" dirty="0">
                <a:latin typeface="Times New Roman" panose="02020603050405020304" pitchFamily="18" charset="0"/>
              </a:rPr>
              <a:t>取</a:t>
            </a:r>
            <a:r>
              <a:rPr lang="en-US" altLang="zh-CN" sz="2800" kern="0" dirty="0">
                <a:latin typeface="Times New Roman" panose="02020603050405020304" pitchFamily="18" charset="0"/>
              </a:rPr>
              <a:t>P</a:t>
            </a:r>
            <a:r>
              <a:rPr lang="en-US" altLang="zh-CN" sz="2800" i="1" kern="0" baseline="-25000" dirty="0">
                <a:latin typeface="Times New Roman" panose="02020603050405020304" pitchFamily="18" charset="0"/>
              </a:rPr>
              <a:t>i</a:t>
            </a:r>
            <a:r>
              <a:rPr lang="zh-CN" altLang="en-US" sz="2800" kern="0" dirty="0">
                <a:latin typeface="Times New Roman" panose="02020603050405020304" pitchFamily="18" charset="0"/>
              </a:rPr>
              <a:t>二进数的小数点后</a:t>
            </a:r>
            <a:r>
              <a:rPr lang="en-US" altLang="zh-CN" sz="2800" i="1" kern="0" dirty="0">
                <a:latin typeface="Times New Roman" panose="02020603050405020304" pitchFamily="18" charset="0"/>
              </a:rPr>
              <a:t>K</a:t>
            </a:r>
            <a:r>
              <a:rPr lang="en-US" altLang="zh-CN" sz="2800" i="1" kern="0" baseline="-25000" dirty="0">
                <a:latin typeface="Times New Roman" panose="02020603050405020304" pitchFamily="18" charset="0"/>
              </a:rPr>
              <a:t>i</a:t>
            </a:r>
            <a:r>
              <a:rPr lang="zh-CN" altLang="en-US" sz="2800" kern="0" dirty="0">
                <a:latin typeface="Times New Roman" panose="02020603050405020304" pitchFamily="18" charset="0"/>
              </a:rPr>
              <a:t>位即为该消息符号的  </a:t>
            </a:r>
            <a:endParaRPr lang="en-US" altLang="zh-CN" sz="2800" kern="0" dirty="0">
              <a:latin typeface="Times New Roman" panose="02020603050405020304" pitchFamily="18" charset="0"/>
            </a:endParaRPr>
          </a:p>
          <a:p>
            <a:pPr marL="0" indent="0" eaLnBrk="1" hangingPunct="1">
              <a:lnSpc>
                <a:spcPct val="105000"/>
              </a:lnSpc>
              <a:spcBef>
                <a:spcPts val="0"/>
              </a:spcBef>
              <a:buFont typeface="Wingdings" panose="05000000000000000000" pitchFamily="2" charset="2"/>
              <a:buNone/>
              <a:defRPr/>
            </a:pPr>
            <a:r>
              <a:rPr lang="en-US" altLang="zh-CN" sz="2800" kern="0" dirty="0">
                <a:latin typeface="Times New Roman" panose="02020603050405020304" pitchFamily="18" charset="0"/>
              </a:rPr>
              <a:t>     </a:t>
            </a:r>
            <a:r>
              <a:rPr lang="zh-CN" altLang="en-US" sz="2800" kern="0" dirty="0">
                <a:latin typeface="Times New Roman" panose="02020603050405020304" pitchFamily="18" charset="0"/>
              </a:rPr>
              <a:t>二进制码字。 </a:t>
            </a:r>
            <a:endParaRPr lang="zh-CN" altLang="en-US" sz="2800" kern="0" dirty="0">
              <a:latin typeface="Times New Roman" panose="02020603050405020304" pitchFamily="18" charset="0"/>
            </a:endParaRPr>
          </a:p>
          <a:p>
            <a:pPr marL="609600" indent="-609600" eaLnBrk="1" hangingPunct="1">
              <a:lnSpc>
                <a:spcPct val="120000"/>
              </a:lnSpc>
              <a:buFont typeface="Monotype Sorts" pitchFamily="2" charset="2"/>
              <a:buAutoNum type="arabicPeriod" startAt="3"/>
              <a:defRPr/>
            </a:pPr>
            <a:endParaRPr lang="zh-CN" altLang="en-US" kern="0" dirty="0">
              <a:latin typeface="Times New Roman" panose="02020603050405020304" pitchFamily="18" charset="0"/>
            </a:endParaRPr>
          </a:p>
          <a:p>
            <a:pPr marL="609600" indent="-609600" eaLnBrk="1" hangingPunct="1">
              <a:buFontTx/>
              <a:buNone/>
              <a:defRPr/>
            </a:pPr>
            <a:endParaRPr lang="en-US" altLang="zh-CN" kern="0" dirty="0"/>
          </a:p>
        </p:txBody>
      </p:sp>
      <p:graphicFrame>
        <p:nvGraphicFramePr>
          <p:cNvPr id="10" name="Object 4"/>
          <p:cNvGraphicFramePr>
            <a:graphicFrameLocks noChangeAspect="1"/>
          </p:cNvGraphicFramePr>
          <p:nvPr/>
        </p:nvGraphicFramePr>
        <p:xfrm>
          <a:off x="2989263" y="4005064"/>
          <a:ext cx="1614816" cy="1035936"/>
        </p:xfrm>
        <a:graphic>
          <a:graphicData uri="http://schemas.openxmlformats.org/presentationml/2006/ole">
            <mc:AlternateContent xmlns:mc="http://schemas.openxmlformats.org/markup-compatibility/2006">
              <mc:Choice xmlns:v="urn:schemas-microsoft-com:vml" Requires="v">
                <p:oleObj spid="_x0000_s4" name="Equation" r:id="rId5" imgW="16154400" imgH="10363200" progId="Equation.DSMT4">
                  <p:embed/>
                </p:oleObj>
              </mc:Choice>
              <mc:Fallback>
                <p:oleObj name="Equation" r:id="rId5" imgW="16154400" imgH="10363200" progId="Equation.DSMT4">
                  <p:embed/>
                  <p:pic>
                    <p:nvPicPr>
                      <p:cNvPr id="0" name="Object 4"/>
                      <p:cNvPicPr>
                        <a:picLocks noChangeAspect="1" noChangeArrowheads="1"/>
                      </p:cNvPicPr>
                      <p:nvPr/>
                    </p:nvPicPr>
                    <p:blipFill>
                      <a:blip r:embed="rId6"/>
                      <a:srcRect/>
                      <a:stretch>
                        <a:fillRect/>
                      </a:stretch>
                    </p:blipFill>
                    <p:spPr bwMode="auto">
                      <a:xfrm>
                        <a:off x="2989263" y="4005064"/>
                        <a:ext cx="1614816" cy="10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C868D79A-A1E5-4426-BF55-C0465C86B7F2}"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graphicFrame>
        <p:nvGraphicFramePr>
          <p:cNvPr id="61512" name="Group 72"/>
          <p:cNvGraphicFramePr>
            <a:graphicFrameLocks noGrp="1"/>
          </p:cNvGraphicFramePr>
          <p:nvPr>
            <p:ph sz="half" idx="4294967295"/>
          </p:nvPr>
        </p:nvGraphicFramePr>
        <p:xfrm>
          <a:off x="395288" y="2060575"/>
          <a:ext cx="8137525" cy="4022768"/>
        </p:xfrm>
        <a:graphic>
          <a:graphicData uri="http://schemas.openxmlformats.org/drawingml/2006/table">
            <a:tbl>
              <a:tblPr/>
              <a:tblGrid>
                <a:gridCol w="1439862"/>
                <a:gridCol w="1295400"/>
                <a:gridCol w="1223963"/>
                <a:gridCol w="1657350"/>
                <a:gridCol w="1152525"/>
                <a:gridCol w="1368425"/>
              </a:tblGrid>
              <a:tr h="82287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概率</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0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累加</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概率</a:t>
                      </a: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-log </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码长</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码字</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45712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2.32</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2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0.19</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2.39</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2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0.18</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0.39</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2.47</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2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0.17</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0.57</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2.56</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2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0.74</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2.74</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2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0.89</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3.32</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12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0.99</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6.64</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1111110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4580" name="Rectangle 69"/>
          <p:cNvSpPr>
            <a:spLocks noChangeArrowheads="1"/>
          </p:cNvSpPr>
          <p:nvPr/>
        </p:nvSpPr>
        <p:spPr bwMode="auto">
          <a:xfrm>
            <a:off x="413048" y="935853"/>
            <a:ext cx="8425184"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dirty="0"/>
              <a:t>【</a:t>
            </a:r>
            <a:r>
              <a:rPr lang="zh-CN" altLang="en-US" dirty="0"/>
              <a:t>例</a:t>
            </a:r>
            <a:r>
              <a:rPr lang="en-US" altLang="zh-CN" dirty="0"/>
              <a:t>4-11】</a:t>
            </a:r>
            <a:r>
              <a:rPr lang="zh-CN" altLang="en-US" dirty="0"/>
              <a:t>设信源共</a:t>
            </a:r>
            <a:r>
              <a:rPr lang="en-US" altLang="zh-CN" dirty="0"/>
              <a:t>7</a:t>
            </a:r>
            <a:r>
              <a:rPr lang="zh-CN" altLang="en-US" dirty="0"/>
              <a:t>个符号消息，其概率和累加概率如下表所示，给出相应的香农码。</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A02A78D5-9768-47EC-AFDB-E585E653D632}"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553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65540" name="组合 2"/>
          <p:cNvGrpSpPr/>
          <p:nvPr/>
        </p:nvGrpSpPr>
        <p:grpSpPr bwMode="auto">
          <a:xfrm>
            <a:off x="899592" y="2204864"/>
            <a:ext cx="7507386" cy="1036320"/>
            <a:chOff x="1277491" y="2102150"/>
            <a:chExt cx="7507386" cy="1036320"/>
          </a:xfrm>
        </p:grpSpPr>
        <p:graphicFrame>
          <p:nvGraphicFramePr>
            <p:cNvPr id="65549" name="Object 3"/>
            <p:cNvGraphicFramePr>
              <a:graphicFrameLocks noChangeAspect="1"/>
            </p:cNvGraphicFramePr>
            <p:nvPr/>
          </p:nvGraphicFramePr>
          <p:xfrm>
            <a:off x="1277491" y="2102150"/>
            <a:ext cx="3474720" cy="1036320"/>
          </p:xfrm>
          <a:graphic>
            <a:graphicData uri="http://schemas.openxmlformats.org/presentationml/2006/ole">
              <mc:AlternateContent xmlns:mc="http://schemas.openxmlformats.org/markup-compatibility/2006">
                <mc:Choice xmlns:v="urn:schemas-microsoft-com:vml" Requires="v">
                  <p:oleObj spid="_x0000_s2" name="Equation" r:id="rId1" imgW="34747200" imgH="10363200" progId="Equation.DSMT4">
                    <p:embed/>
                  </p:oleObj>
                </mc:Choice>
                <mc:Fallback>
                  <p:oleObj name="Equation" r:id="rId1" imgW="34747200" imgH="10363200" progId="Equation.DSMT4">
                    <p:embed/>
                    <p:pic>
                      <p:nvPicPr>
                        <p:cNvPr id="0" name="Object 3"/>
                        <p:cNvPicPr>
                          <a:picLocks noChangeAspect="1" noChangeArrowheads="1"/>
                        </p:cNvPicPr>
                        <p:nvPr/>
                      </p:nvPicPr>
                      <p:blipFill>
                        <a:blip r:embed="rId2"/>
                        <a:srcRect/>
                        <a:stretch>
                          <a:fillRect/>
                        </a:stretch>
                      </p:blipFill>
                      <p:spPr bwMode="auto">
                        <a:xfrm>
                          <a:off x="1277491" y="2102150"/>
                          <a:ext cx="3474720"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50" name="Text Box 5"/>
            <p:cNvSpPr txBox="1">
              <a:spLocks noChangeArrowheads="1"/>
            </p:cNvSpPr>
            <p:nvPr/>
          </p:nvSpPr>
          <p:spPr bwMode="auto">
            <a:xfrm>
              <a:off x="5436840" y="2318174"/>
              <a:ext cx="33480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000" dirty="0"/>
                <a:t>码元</a:t>
              </a:r>
              <a:r>
                <a:rPr lang="en-US" altLang="zh-CN" sz="3000" dirty="0"/>
                <a:t>/</a:t>
              </a:r>
              <a:r>
                <a:rPr lang="zh-CN" altLang="en-US" sz="3000" dirty="0"/>
                <a:t>符号</a:t>
              </a:r>
              <a:endParaRPr lang="zh-CN" altLang="en-US" sz="3000" dirty="0"/>
            </a:p>
          </p:txBody>
        </p:sp>
      </p:grpSp>
      <p:sp>
        <p:nvSpPr>
          <p:cNvPr id="65541" name="Rectangle 6"/>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5543" name="对象 1"/>
          <p:cNvGraphicFramePr>
            <a:graphicFrameLocks noChangeAspect="1"/>
          </p:cNvGraphicFramePr>
          <p:nvPr/>
        </p:nvGraphicFramePr>
        <p:xfrm>
          <a:off x="2711450" y="3937635"/>
          <a:ext cx="4206875" cy="1066800"/>
        </p:xfrm>
        <a:graphic>
          <a:graphicData uri="http://schemas.openxmlformats.org/presentationml/2006/ole">
            <mc:AlternateContent xmlns:mc="http://schemas.openxmlformats.org/markup-compatibility/2006">
              <mc:Choice xmlns:v="urn:schemas-microsoft-com:vml" Requires="v">
                <p:oleObj spid="_x0000_s4" name="Equation" r:id="rId3" imgW="42062400" imgH="10668000" progId="Equation.DSMT4">
                  <p:embed/>
                </p:oleObj>
              </mc:Choice>
              <mc:Fallback>
                <p:oleObj name="Equation" r:id="rId3" imgW="42062400" imgH="10668000" progId="Equation.DSMT4">
                  <p:embed/>
                  <p:pic>
                    <p:nvPicPr>
                      <p:cNvPr id="0" name="对象 1"/>
                      <p:cNvPicPr>
                        <a:picLocks noChangeAspect="1" noChangeArrowheads="1"/>
                      </p:cNvPicPr>
                      <p:nvPr/>
                    </p:nvPicPr>
                    <p:blipFill>
                      <a:blip r:embed="rId4"/>
                      <a:srcRect/>
                      <a:stretch>
                        <a:fillRect/>
                      </a:stretch>
                    </p:blipFill>
                    <p:spPr bwMode="auto">
                      <a:xfrm>
                        <a:off x="2711450" y="3937635"/>
                        <a:ext cx="42068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5" name="TextBox 12"/>
          <p:cNvSpPr txBox="1">
            <a:spLocks noChangeArrowheads="1"/>
          </p:cNvSpPr>
          <p:nvPr/>
        </p:nvSpPr>
        <p:spPr bwMode="auto">
          <a:xfrm>
            <a:off x="810791" y="4212322"/>
            <a:ext cx="424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编码效率</a:t>
            </a:r>
            <a:endParaRPr lang="zh-CN" altLang="en-US" dirty="0"/>
          </a:p>
        </p:txBody>
      </p:sp>
      <p:sp>
        <p:nvSpPr>
          <p:cNvPr id="65546" name="矩形 1"/>
          <p:cNvSpPr>
            <a:spLocks noChangeArrowheads="1"/>
          </p:cNvSpPr>
          <p:nvPr/>
        </p:nvSpPr>
        <p:spPr bwMode="auto">
          <a:xfrm>
            <a:off x="755576" y="1674340"/>
            <a:ext cx="16271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平均码长</a:t>
            </a:r>
            <a:endParaRPr lang="zh-CN" altLang="en-US" dirty="0"/>
          </a:p>
        </p:txBody>
      </p:sp>
      <p:graphicFrame>
        <p:nvGraphicFramePr>
          <p:cNvPr id="15" name="Object 3"/>
          <p:cNvGraphicFramePr>
            <a:graphicFrameLocks noChangeAspect="1"/>
          </p:cNvGraphicFramePr>
          <p:nvPr/>
        </p:nvGraphicFramePr>
        <p:xfrm>
          <a:off x="836910" y="684053"/>
          <a:ext cx="5362576" cy="1036637"/>
        </p:xfrm>
        <a:graphic>
          <a:graphicData uri="http://schemas.openxmlformats.org/presentationml/2006/ole">
            <mc:AlternateContent xmlns:mc="http://schemas.openxmlformats.org/markup-compatibility/2006">
              <mc:Choice xmlns:v="urn:schemas-microsoft-com:vml" Requires="v">
                <p:oleObj spid="_x0000_s5" name="Equation" r:id="rId5" imgW="53644800" imgH="10363200" progId="Equation.DSMT4">
                  <p:embed/>
                </p:oleObj>
              </mc:Choice>
              <mc:Fallback>
                <p:oleObj name="Equation" r:id="rId5" imgW="53644800" imgH="10363200" progId="Equation.DSMT4">
                  <p:embed/>
                  <p:pic>
                    <p:nvPicPr>
                      <p:cNvPr id="0" name="Object 3"/>
                      <p:cNvPicPr>
                        <a:picLocks noChangeAspect="1" noChangeArrowheads="1"/>
                      </p:cNvPicPr>
                      <p:nvPr/>
                    </p:nvPicPr>
                    <p:blipFill>
                      <a:blip r:embed="rId6"/>
                      <a:srcRect/>
                      <a:stretch>
                        <a:fillRect/>
                      </a:stretch>
                    </p:blipFill>
                    <p:spPr bwMode="auto">
                      <a:xfrm>
                        <a:off x="836910" y="684053"/>
                        <a:ext cx="5362576"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8"/>
          <p:cNvSpPr txBox="1">
            <a:spLocks noChangeArrowheads="1"/>
          </p:cNvSpPr>
          <p:nvPr/>
        </p:nvSpPr>
        <p:spPr bwMode="auto">
          <a:xfrm>
            <a:off x="6370935" y="864397"/>
            <a:ext cx="23399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000" dirty="0"/>
              <a:t>比特</a:t>
            </a:r>
            <a:r>
              <a:rPr lang="en-US" altLang="zh-CN" sz="3000" dirty="0"/>
              <a:t>/</a:t>
            </a:r>
            <a:r>
              <a:rPr lang="zh-CN" altLang="en-US" sz="3000" dirty="0"/>
              <a:t>符号</a:t>
            </a:r>
            <a:endParaRPr lang="zh-CN" altLang="en-US" sz="3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3CC87F4-45C5-45B6-ABF0-8FC29168B951}" type="slidenum">
              <a:rPr lang="en-US" altLang="zh-CN" smtClean="0">
                <a:solidFill>
                  <a:srgbClr val="000000"/>
                </a:solidFill>
                <a:latin typeface="Garamond" panose="02020404030301010803" pitchFamily="18" charset="0"/>
              </a:rPr>
            </a:fld>
            <a:endParaRPr lang="en-US" altLang="zh-CN">
              <a:solidFill>
                <a:srgbClr val="000000"/>
              </a:solidFill>
              <a:latin typeface="Garamond" panose="02020404030301010803" pitchFamily="18" charset="0"/>
            </a:endParaRPr>
          </a:p>
        </p:txBody>
      </p:sp>
      <p:sp>
        <p:nvSpPr>
          <p:cNvPr id="16387" name="Rectangle 2"/>
          <p:cNvSpPr>
            <a:spLocks noGrp="1" noChangeArrowheads="1"/>
          </p:cNvSpPr>
          <p:nvPr>
            <p:ph type="title" idx="4294967295"/>
          </p:nvPr>
        </p:nvSpPr>
        <p:spPr/>
        <p:txBody>
          <a:bodyPr/>
          <a:lstStyle/>
          <a:p>
            <a:pPr eaLnBrk="1" hangingPunct="1"/>
            <a:r>
              <a:rPr lang="en-US" altLang="zh-CN" sz="3200" dirty="0">
                <a:latin typeface="Times New Roman" panose="02020603050405020304" pitchFamily="18" charset="0"/>
                <a:cs typeface="Times New Roman" panose="02020603050405020304" pitchFamily="18" charset="0"/>
              </a:rPr>
              <a:t>4.4.1 </a:t>
            </a:r>
            <a:r>
              <a:rPr lang="zh-CN" altLang="en-US" sz="3200" dirty="0">
                <a:latin typeface="Times New Roman" panose="02020603050405020304" pitchFamily="18" charset="0"/>
                <a:cs typeface="Times New Roman" panose="02020603050405020304" pitchFamily="18" charset="0"/>
              </a:rPr>
              <a:t>无失真信源编码方法</a:t>
            </a:r>
            <a:endParaRPr lang="zh-CN" altLang="en-US" sz="3200" dirty="0">
              <a:latin typeface="Times New Roman" panose="02020603050405020304" pitchFamily="18" charset="0"/>
              <a:cs typeface="Times New Roman" panose="02020603050405020304" pitchFamily="18" charset="0"/>
            </a:endParaRPr>
          </a:p>
        </p:txBody>
      </p:sp>
      <p:sp>
        <p:nvSpPr>
          <p:cNvPr id="70660" name="Rectangle 3"/>
          <p:cNvSpPr>
            <a:spLocks noGrp="1" noChangeArrowheads="1"/>
          </p:cNvSpPr>
          <p:nvPr>
            <p:ph idx="4294967295"/>
          </p:nvPr>
        </p:nvSpPr>
        <p:spPr>
          <a:xfrm>
            <a:off x="457200" y="1860550"/>
            <a:ext cx="8229600" cy="4530725"/>
          </a:xfrm>
        </p:spPr>
        <p:txBody>
          <a:bodyPr/>
          <a:lstStyle/>
          <a:p>
            <a:pPr marL="449580" indent="-449580" eaLnBrk="1" hangingPunct="1">
              <a:lnSpc>
                <a:spcPct val="110000"/>
              </a:lnSpc>
              <a:buFontTx/>
              <a:buNone/>
            </a:pPr>
            <a:r>
              <a:rPr lang="en-US" altLang="zh-CN" dirty="0">
                <a:latin typeface="Times New Roman" panose="02020603050405020304" pitchFamily="18" charset="0"/>
              </a:rPr>
              <a:t>(1)</a:t>
            </a:r>
            <a:r>
              <a:rPr lang="zh-CN" altLang="en-US" dirty="0">
                <a:latin typeface="Times New Roman" panose="02020603050405020304" pitchFamily="18" charset="0"/>
              </a:rPr>
              <a:t>按信源消息符号的概率大小排序</a:t>
            </a:r>
            <a:endParaRPr lang="en-US" altLang="zh-CN" dirty="0">
              <a:latin typeface="Times New Roman" panose="02020603050405020304" pitchFamily="18" charset="0"/>
            </a:endParaRPr>
          </a:p>
          <a:p>
            <a:pPr marL="449580" indent="-449580" eaLnBrk="1" hangingPunct="1">
              <a:lnSpc>
                <a:spcPct val="110000"/>
              </a:lnSpc>
              <a:buFontTx/>
              <a:buNone/>
            </a:pPr>
            <a:endParaRPr lang="en-US" altLang="zh-CN" dirty="0">
              <a:latin typeface="Times New Roman" panose="02020603050405020304" pitchFamily="18" charset="0"/>
            </a:endParaRPr>
          </a:p>
          <a:p>
            <a:pPr marL="449580" indent="-449580" eaLnBrk="1" hangingPunct="1">
              <a:lnSpc>
                <a:spcPct val="110000"/>
              </a:lnSpc>
              <a:buFontTx/>
              <a:buNone/>
            </a:pPr>
            <a:r>
              <a:rPr lang="en-US" altLang="zh-CN" dirty="0">
                <a:latin typeface="Times New Roman" panose="02020603050405020304" pitchFamily="18" charset="0"/>
              </a:rPr>
              <a:t>(2)</a:t>
            </a:r>
            <a:r>
              <a:rPr lang="zh-CN" altLang="en-US" dirty="0">
                <a:latin typeface="Times New Roman" panose="02020603050405020304" pitchFamily="18" charset="0"/>
              </a:rPr>
              <a:t>取两个概率最小的符号分别配以</a:t>
            </a:r>
            <a:r>
              <a:rPr lang="en-US" altLang="zh-CN" dirty="0">
                <a:latin typeface="Times New Roman" panose="02020603050405020304" pitchFamily="18" charset="0"/>
              </a:rPr>
              <a:t>0</a:t>
            </a:r>
            <a:r>
              <a:rPr lang="zh-CN" altLang="en-US" dirty="0">
                <a:latin typeface="Times New Roman" panose="02020603050405020304" pitchFamily="18" charset="0"/>
              </a:rPr>
              <a:t>和</a:t>
            </a:r>
            <a:r>
              <a:rPr lang="en-US" altLang="zh-CN" dirty="0">
                <a:latin typeface="Times New Roman" panose="02020603050405020304" pitchFamily="18" charset="0"/>
              </a:rPr>
              <a:t>1</a:t>
            </a:r>
            <a:r>
              <a:rPr lang="zh-CN" altLang="en-US" dirty="0">
                <a:latin typeface="Times New Roman" panose="02020603050405020304" pitchFamily="18" charset="0"/>
              </a:rPr>
              <a:t>两个码元，并将两概率之和作为新元素重新排列。</a:t>
            </a:r>
            <a:endParaRPr lang="en-US" altLang="zh-CN" dirty="0">
              <a:latin typeface="Times New Roman" panose="02020603050405020304" pitchFamily="18" charset="0"/>
            </a:endParaRPr>
          </a:p>
          <a:p>
            <a:pPr marL="449580" indent="-449580" eaLnBrk="1" hangingPunct="1">
              <a:lnSpc>
                <a:spcPct val="110000"/>
              </a:lnSpc>
              <a:buFont typeface="Wingdings" panose="05000000000000000000" pitchFamily="2" charset="2"/>
              <a:buNone/>
            </a:pPr>
            <a:r>
              <a:rPr lang="en-US" altLang="zh-CN" dirty="0">
                <a:latin typeface="Times New Roman" panose="02020603050405020304" pitchFamily="18" charset="0"/>
              </a:rPr>
              <a:t>(3)</a:t>
            </a:r>
            <a:r>
              <a:rPr lang="zh-CN" altLang="en-US" dirty="0">
                <a:latin typeface="Times New Roman" panose="02020603050405020304" pitchFamily="18" charset="0"/>
              </a:rPr>
              <a:t>重复两概率最小的编码过程，直至最后两符号配以</a:t>
            </a:r>
            <a:r>
              <a:rPr lang="en-US" altLang="zh-CN" dirty="0">
                <a:latin typeface="Times New Roman" panose="02020603050405020304" pitchFamily="18" charset="0"/>
              </a:rPr>
              <a:t>0</a:t>
            </a:r>
            <a:r>
              <a:rPr lang="zh-CN" altLang="en-US" dirty="0">
                <a:latin typeface="Times New Roman" panose="02020603050405020304" pitchFamily="18" charset="0"/>
              </a:rPr>
              <a:t>和</a:t>
            </a:r>
            <a:r>
              <a:rPr lang="en-US" altLang="zh-CN" dirty="0">
                <a:latin typeface="Times New Roman" panose="02020603050405020304" pitchFamily="18" charset="0"/>
              </a:rPr>
              <a:t>1</a:t>
            </a:r>
            <a:r>
              <a:rPr lang="zh-CN" altLang="en-US" dirty="0">
                <a:latin typeface="Times New Roman" panose="02020603050405020304" pitchFamily="18" charset="0"/>
              </a:rPr>
              <a:t>为止。</a:t>
            </a:r>
            <a:endParaRPr lang="en-US" altLang="zh-CN" dirty="0">
              <a:latin typeface="Times New Roman" panose="02020603050405020304" pitchFamily="18" charset="0"/>
            </a:endParaRPr>
          </a:p>
          <a:p>
            <a:pPr marL="449580" indent="-449580" eaLnBrk="1" hangingPunct="1">
              <a:lnSpc>
                <a:spcPct val="110000"/>
              </a:lnSpc>
              <a:buFont typeface="Wingdings" panose="05000000000000000000" pitchFamily="2" charset="2"/>
              <a:buNone/>
            </a:pPr>
            <a:r>
              <a:rPr lang="en-US" altLang="zh-CN" dirty="0">
                <a:latin typeface="Times New Roman" panose="02020603050405020304" pitchFamily="18" charset="0"/>
              </a:rPr>
              <a:t>(4)</a:t>
            </a:r>
            <a:r>
              <a:rPr lang="zh-CN" altLang="en-US" dirty="0">
                <a:latin typeface="Times New Roman" panose="02020603050405020304" pitchFamily="18" charset="0"/>
              </a:rPr>
              <a:t>从最后一级开始，向前返回得到各个信源符号所对应的码元序列，即相应的码字。</a:t>
            </a:r>
            <a:endParaRPr lang="zh-CN" altLang="en-US" dirty="0">
              <a:latin typeface="Times New Roman" panose="02020603050405020304" pitchFamily="18" charset="0"/>
            </a:endParaRPr>
          </a:p>
          <a:p>
            <a:pPr marL="449580" indent="-449580" eaLnBrk="1" hangingPunct="1">
              <a:lnSpc>
                <a:spcPct val="110000"/>
              </a:lnSpc>
              <a:buFont typeface="Wingdings" panose="05000000000000000000" pitchFamily="2" charset="2"/>
              <a:buNone/>
            </a:pPr>
            <a:endParaRPr lang="zh-CN" altLang="en-US" dirty="0">
              <a:latin typeface="Times New Roman" panose="02020603050405020304" pitchFamily="18" charset="0"/>
            </a:endParaRPr>
          </a:p>
          <a:p>
            <a:pPr marL="449580" indent="-449580" eaLnBrk="1" hangingPunct="1">
              <a:lnSpc>
                <a:spcPct val="110000"/>
              </a:lnSpc>
              <a:buFontTx/>
              <a:buNone/>
            </a:pPr>
            <a:endParaRPr lang="en-US" altLang="zh-CN" dirty="0">
              <a:latin typeface="Times New Roman" panose="02020603050405020304" pitchFamily="18" charset="0"/>
            </a:endParaRPr>
          </a:p>
          <a:p>
            <a:pPr marL="449580" indent="-449580" eaLnBrk="1" hangingPunct="1">
              <a:lnSpc>
                <a:spcPct val="110000"/>
              </a:lnSpc>
              <a:buFontTx/>
              <a:buNone/>
            </a:pPr>
            <a:endParaRPr lang="zh-CN" altLang="en-US" dirty="0">
              <a:latin typeface="Times New Roman" panose="02020603050405020304" pitchFamily="18" charset="0"/>
            </a:endParaRPr>
          </a:p>
        </p:txBody>
      </p:sp>
      <p:sp>
        <p:nvSpPr>
          <p:cNvPr id="163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sz="2800" b="1">
              <a:solidFill>
                <a:srgbClr val="000000"/>
              </a:solidFill>
            </a:endParaRPr>
          </a:p>
        </p:txBody>
      </p:sp>
      <p:sp>
        <p:nvSpPr>
          <p:cNvPr id="7" name="Rectangle 3"/>
          <p:cNvSpPr txBox="1">
            <a:spLocks noChangeArrowheads="1"/>
          </p:cNvSpPr>
          <p:nvPr/>
        </p:nvSpPr>
        <p:spPr bwMode="auto">
          <a:xfrm>
            <a:off x="352425" y="1100138"/>
            <a:ext cx="48482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449580" indent="-449580" eaLnBrk="1" hangingPunct="1">
              <a:lnSpc>
                <a:spcPct val="110000"/>
              </a:lnSpc>
              <a:buFontTx/>
              <a:buNone/>
              <a:defRPr/>
            </a:pPr>
            <a:r>
              <a:rPr lang="en-US" altLang="zh-CN" kern="0" dirty="0"/>
              <a:t> 2. </a:t>
            </a:r>
            <a:r>
              <a:rPr lang="zh-CN" altLang="en-US" kern="0" dirty="0">
                <a:solidFill>
                  <a:srgbClr val="FF0000"/>
                </a:solidFill>
                <a:latin typeface="Times New Roman" panose="02020603050405020304" pitchFamily="18" charset="0"/>
              </a:rPr>
              <a:t>哈夫曼</a:t>
            </a:r>
            <a:r>
              <a:rPr lang="en-US" altLang="zh-CN" kern="0" dirty="0">
                <a:solidFill>
                  <a:srgbClr val="FF0000"/>
                </a:solidFill>
                <a:latin typeface="Times New Roman" panose="02020603050405020304" pitchFamily="18" charset="0"/>
              </a:rPr>
              <a:t>(Huffman)</a:t>
            </a:r>
            <a:r>
              <a:rPr lang="zh-CN" altLang="en-US" kern="0" dirty="0">
                <a:solidFill>
                  <a:srgbClr val="FF0000"/>
                </a:solidFill>
                <a:latin typeface="Times New Roman" panose="02020603050405020304" pitchFamily="18" charset="0"/>
              </a:rPr>
              <a:t>码</a:t>
            </a:r>
            <a:endParaRPr lang="zh-CN" altLang="en-US" kern="0" dirty="0">
              <a:solidFill>
                <a:srgbClr val="FF0000"/>
              </a:solidFill>
              <a:latin typeface="Times New Roman" panose="02020603050405020304" pitchFamily="18" charset="0"/>
            </a:endParaRPr>
          </a:p>
        </p:txBody>
      </p:sp>
      <p:graphicFrame>
        <p:nvGraphicFramePr>
          <p:cNvPr id="8" name="Object 4"/>
          <p:cNvGraphicFramePr>
            <a:graphicFrameLocks noChangeAspect="1"/>
          </p:cNvGraphicFramePr>
          <p:nvPr/>
        </p:nvGraphicFramePr>
        <p:xfrm>
          <a:off x="1835696" y="2448074"/>
          <a:ext cx="2591926" cy="548878"/>
        </p:xfrm>
        <a:graphic>
          <a:graphicData uri="http://schemas.openxmlformats.org/presentationml/2006/ole">
            <mc:AlternateContent xmlns:mc="http://schemas.openxmlformats.org/markup-compatibility/2006">
              <mc:Choice xmlns:v="urn:schemas-microsoft-com:vml" Requires="v">
                <p:oleObj spid="_x0000_s2" name="Equation" r:id="rId1" imgW="1080135" imgH="228600" progId="Equation.DSMT4">
                  <p:embed/>
                </p:oleObj>
              </mc:Choice>
              <mc:Fallback>
                <p:oleObj name="Equation" r:id="rId1" imgW="1080135" imgH="228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48074"/>
                        <a:ext cx="2591926" cy="548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0660">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0660">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06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E39F739-2C33-45E1-9918-2653FD4CF379}" type="slidenum">
              <a:rPr lang="en-US" altLang="zh-CN" smtClean="0">
                <a:solidFill>
                  <a:srgbClr val="000000"/>
                </a:solidFill>
                <a:latin typeface="Garamond" panose="02020404030301010803" pitchFamily="18" charset="0"/>
              </a:rPr>
            </a:fld>
            <a:endParaRPr lang="en-US" altLang="zh-CN">
              <a:solidFill>
                <a:srgbClr val="000000"/>
              </a:solidFill>
              <a:latin typeface="Garamond" panose="02020404030301010803" pitchFamily="18" charset="0"/>
            </a:endParaRPr>
          </a:p>
        </p:txBody>
      </p:sp>
      <p:sp>
        <p:nvSpPr>
          <p:cNvPr id="17411" name="Rectangle 2"/>
          <p:cNvSpPr>
            <a:spLocks noGrp="1" noChangeArrowheads="1"/>
          </p:cNvSpPr>
          <p:nvPr>
            <p:ph type="title" idx="4294967295"/>
          </p:nvPr>
        </p:nvSpPr>
        <p:spPr/>
        <p:txBody>
          <a:bodyPr/>
          <a:lstStyle/>
          <a:p>
            <a:pPr eaLnBrk="1" hangingPunct="1"/>
            <a:r>
              <a:rPr lang="zh-CN" altLang="en-US" sz="3600">
                <a:latin typeface="Times New Roman" panose="02020603050405020304" pitchFamily="18" charset="0"/>
                <a:cs typeface="Times New Roman" panose="02020603050405020304" pitchFamily="18" charset="0"/>
              </a:rPr>
              <a:t>举例</a:t>
            </a:r>
            <a:endParaRPr lang="en-US" altLang="zh-CN" sz="3600">
              <a:latin typeface="Times New Roman" panose="02020603050405020304" pitchFamily="18" charset="0"/>
              <a:cs typeface="Times New Roman" panose="02020603050405020304" pitchFamily="18" charset="0"/>
            </a:endParaRPr>
          </a:p>
        </p:txBody>
      </p:sp>
      <p:sp>
        <p:nvSpPr>
          <p:cNvPr id="17412" name="Rectangle 3"/>
          <p:cNvSpPr>
            <a:spLocks noGrp="1" noChangeArrowheads="1"/>
          </p:cNvSpPr>
          <p:nvPr>
            <p:ph idx="4294967295"/>
          </p:nvPr>
        </p:nvSpPr>
        <p:spPr>
          <a:xfrm>
            <a:off x="495300" y="903288"/>
            <a:ext cx="4667250" cy="1241425"/>
          </a:xfrm>
        </p:spPr>
        <p:txBody>
          <a:bodyPr/>
          <a:lstStyle/>
          <a:p>
            <a:pPr eaLnBrk="1" hangingPunct="1"/>
            <a:r>
              <a:rPr lang="en-US" altLang="zh-CN">
                <a:latin typeface="Times New Roman" panose="02020603050405020304" pitchFamily="18" charset="0"/>
                <a:cs typeface="Times New Roman" panose="02020603050405020304" pitchFamily="18" charset="0"/>
              </a:rPr>
              <a:t>A</a:t>
            </a:r>
            <a:r>
              <a:rPr lang="en-US" altLang="zh-CN" baseline="-25000">
                <a:latin typeface="Times New Roman" panose="02020603050405020304" pitchFamily="18" charset="0"/>
                <a:cs typeface="Times New Roman" panose="02020603050405020304" pitchFamily="18" charset="0"/>
              </a:rPr>
              <a:t>x</a:t>
            </a:r>
            <a:r>
              <a:rPr lang="en-US" altLang="zh-CN">
                <a:latin typeface="Times New Roman" panose="02020603050405020304" pitchFamily="18" charset="0"/>
                <a:cs typeface="Times New Roman" panose="02020603050405020304" pitchFamily="18" charset="0"/>
              </a:rPr>
              <a:t>={ a,   b,    c,    d,    e }</a:t>
            </a:r>
            <a:endParaRPr lang="en-US" altLang="zh-CN">
              <a:latin typeface="Times New Roman" panose="02020603050405020304" pitchFamily="18" charset="0"/>
              <a:cs typeface="Times New Roman" panose="02020603050405020304" pitchFamily="18" charset="0"/>
            </a:endParaRPr>
          </a:p>
          <a:p>
            <a:pPr eaLnBrk="1" hangingPunct="1"/>
            <a:r>
              <a:rPr lang="en-US" altLang="zh-CN">
                <a:latin typeface="Times New Roman" panose="02020603050405020304" pitchFamily="18" charset="0"/>
                <a:cs typeface="Times New Roman" panose="02020603050405020304" pitchFamily="18" charset="0"/>
              </a:rPr>
              <a:t>P</a:t>
            </a:r>
            <a:r>
              <a:rPr lang="en-US" altLang="zh-CN" baseline="-25000">
                <a:latin typeface="Times New Roman" panose="02020603050405020304" pitchFamily="18" charset="0"/>
                <a:cs typeface="Times New Roman" panose="02020603050405020304" pitchFamily="18" charset="0"/>
              </a:rPr>
              <a:t>x</a:t>
            </a:r>
            <a:r>
              <a:rPr lang="en-US" altLang="zh-CN">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0.25, 0.25, 0.2, 0.15, 0.15</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3" name="Oval 4"/>
          <p:cNvSpPr>
            <a:spLocks noChangeArrowheads="1"/>
          </p:cNvSpPr>
          <p:nvPr/>
        </p:nvSpPr>
        <p:spPr bwMode="auto">
          <a:xfrm>
            <a:off x="6262688" y="4911725"/>
            <a:ext cx="762000" cy="763588"/>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d</a:t>
            </a:r>
            <a:endParaRPr lang="en-US" altLang="zh-CN" sz="2400" b="1">
              <a:solidFill>
                <a:srgbClr val="000000"/>
              </a:solidFill>
              <a:cs typeface="Times New Roman" panose="02020603050405020304" pitchFamily="18" charset="0"/>
            </a:endParaRPr>
          </a:p>
          <a:p>
            <a:pPr algn="ctr" eaLnBrk="1" hangingPunct="1"/>
            <a:r>
              <a:rPr lang="en-US" altLang="zh-CN" sz="2400" b="1">
                <a:solidFill>
                  <a:srgbClr val="000000"/>
                </a:solidFill>
                <a:cs typeface="Times New Roman" panose="02020603050405020304" pitchFamily="18" charset="0"/>
              </a:rPr>
              <a:t>0.15</a:t>
            </a:r>
            <a:endParaRPr lang="en-US" altLang="zh-CN" sz="2400" b="1">
              <a:solidFill>
                <a:srgbClr val="000000"/>
              </a:solidFill>
              <a:cs typeface="Times New Roman" panose="02020603050405020304" pitchFamily="18" charset="0"/>
            </a:endParaRPr>
          </a:p>
        </p:txBody>
      </p:sp>
      <p:sp>
        <p:nvSpPr>
          <p:cNvPr id="69637" name="Oval 5"/>
          <p:cNvSpPr>
            <a:spLocks noChangeArrowheads="1"/>
          </p:cNvSpPr>
          <p:nvPr/>
        </p:nvSpPr>
        <p:spPr bwMode="auto">
          <a:xfrm>
            <a:off x="7681913" y="4914900"/>
            <a:ext cx="762000" cy="763588"/>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e</a:t>
            </a:r>
            <a:endParaRPr lang="en-US" altLang="zh-CN" sz="2400" b="1">
              <a:solidFill>
                <a:srgbClr val="000000"/>
              </a:solidFill>
              <a:cs typeface="Times New Roman" panose="02020603050405020304" pitchFamily="18" charset="0"/>
            </a:endParaRPr>
          </a:p>
          <a:p>
            <a:pPr algn="ctr" eaLnBrk="1" hangingPunct="1"/>
            <a:r>
              <a:rPr lang="en-US" altLang="zh-CN" sz="2400" b="1">
                <a:solidFill>
                  <a:srgbClr val="000000"/>
                </a:solidFill>
                <a:cs typeface="Times New Roman" panose="02020603050405020304" pitchFamily="18" charset="0"/>
              </a:rPr>
              <a:t>0.15</a:t>
            </a:r>
            <a:endParaRPr lang="en-US" altLang="zh-CN" sz="2400" b="1">
              <a:solidFill>
                <a:srgbClr val="000000"/>
              </a:solidFill>
              <a:cs typeface="Times New Roman" panose="02020603050405020304" pitchFamily="18" charset="0"/>
            </a:endParaRPr>
          </a:p>
        </p:txBody>
      </p:sp>
      <p:sp>
        <p:nvSpPr>
          <p:cNvPr id="69638" name="Oval 6"/>
          <p:cNvSpPr>
            <a:spLocks noChangeArrowheads="1"/>
          </p:cNvSpPr>
          <p:nvPr/>
        </p:nvSpPr>
        <p:spPr bwMode="auto">
          <a:xfrm>
            <a:off x="3386138" y="4914900"/>
            <a:ext cx="762000" cy="762000"/>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b</a:t>
            </a:r>
            <a:endParaRPr lang="en-US" altLang="zh-CN" sz="2400" b="1">
              <a:solidFill>
                <a:srgbClr val="000000"/>
              </a:solidFill>
              <a:cs typeface="Times New Roman" panose="02020603050405020304" pitchFamily="18" charset="0"/>
            </a:endParaRPr>
          </a:p>
          <a:p>
            <a:pPr algn="ctr" eaLnBrk="1" hangingPunct="1"/>
            <a:r>
              <a:rPr lang="en-US" altLang="zh-CN" sz="2400" b="1">
                <a:solidFill>
                  <a:srgbClr val="000000"/>
                </a:solidFill>
                <a:cs typeface="Times New Roman" panose="02020603050405020304" pitchFamily="18" charset="0"/>
              </a:rPr>
              <a:t>0.25</a:t>
            </a:r>
            <a:endParaRPr lang="en-US" altLang="zh-CN" sz="2400" b="1">
              <a:solidFill>
                <a:srgbClr val="000000"/>
              </a:solidFill>
              <a:cs typeface="Times New Roman" panose="02020603050405020304" pitchFamily="18" charset="0"/>
            </a:endParaRPr>
          </a:p>
        </p:txBody>
      </p:sp>
      <p:sp>
        <p:nvSpPr>
          <p:cNvPr id="69639" name="Oval 7"/>
          <p:cNvSpPr>
            <a:spLocks noChangeArrowheads="1"/>
          </p:cNvSpPr>
          <p:nvPr/>
        </p:nvSpPr>
        <p:spPr bwMode="auto">
          <a:xfrm>
            <a:off x="4876800" y="4911725"/>
            <a:ext cx="763588" cy="763588"/>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c</a:t>
            </a:r>
            <a:endParaRPr lang="en-US" altLang="zh-CN" sz="2400" b="1">
              <a:solidFill>
                <a:srgbClr val="000000"/>
              </a:solidFill>
              <a:cs typeface="Times New Roman" panose="02020603050405020304" pitchFamily="18" charset="0"/>
            </a:endParaRPr>
          </a:p>
          <a:p>
            <a:pPr algn="ctr" eaLnBrk="1" hangingPunct="1"/>
            <a:r>
              <a:rPr lang="en-US" altLang="zh-CN" sz="2400" b="1">
                <a:solidFill>
                  <a:srgbClr val="000000"/>
                </a:solidFill>
                <a:cs typeface="Times New Roman" panose="02020603050405020304" pitchFamily="18" charset="0"/>
              </a:rPr>
              <a:t>0.2</a:t>
            </a:r>
            <a:endParaRPr lang="en-US" altLang="zh-CN" sz="2400" b="1">
              <a:solidFill>
                <a:srgbClr val="000000"/>
              </a:solidFill>
              <a:cs typeface="Times New Roman" panose="02020603050405020304" pitchFamily="18" charset="0"/>
            </a:endParaRPr>
          </a:p>
        </p:txBody>
      </p:sp>
      <p:sp>
        <p:nvSpPr>
          <p:cNvPr id="69640" name="Oval 8"/>
          <p:cNvSpPr>
            <a:spLocks noChangeArrowheads="1"/>
          </p:cNvSpPr>
          <p:nvPr/>
        </p:nvSpPr>
        <p:spPr bwMode="auto">
          <a:xfrm>
            <a:off x="1828800" y="4911725"/>
            <a:ext cx="762000" cy="762000"/>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a</a:t>
            </a:r>
            <a:endParaRPr lang="en-US" altLang="zh-CN" sz="2400" b="1">
              <a:solidFill>
                <a:srgbClr val="000000"/>
              </a:solidFill>
              <a:cs typeface="Times New Roman" panose="02020603050405020304" pitchFamily="18" charset="0"/>
            </a:endParaRPr>
          </a:p>
          <a:p>
            <a:pPr algn="ctr" eaLnBrk="1" hangingPunct="1"/>
            <a:r>
              <a:rPr lang="en-US" altLang="zh-CN" sz="2400" b="1">
                <a:solidFill>
                  <a:srgbClr val="000000"/>
                </a:solidFill>
                <a:cs typeface="Times New Roman" panose="02020603050405020304" pitchFamily="18" charset="0"/>
              </a:rPr>
              <a:t>0.25</a:t>
            </a:r>
            <a:endParaRPr lang="en-US" altLang="zh-CN" sz="2400" b="1">
              <a:solidFill>
                <a:srgbClr val="000000"/>
              </a:solidFill>
              <a:cs typeface="Times New Roman" panose="02020603050405020304" pitchFamily="18" charset="0"/>
            </a:endParaRPr>
          </a:p>
        </p:txBody>
      </p:sp>
      <p:grpSp>
        <p:nvGrpSpPr>
          <p:cNvPr id="69641" name="Group 9"/>
          <p:cNvGrpSpPr/>
          <p:nvPr/>
        </p:nvGrpSpPr>
        <p:grpSpPr bwMode="auto">
          <a:xfrm>
            <a:off x="6748463" y="3848100"/>
            <a:ext cx="1400175" cy="1095375"/>
            <a:chOff x="-9" y="0"/>
            <a:chExt cx="882" cy="690"/>
          </a:xfrm>
        </p:grpSpPr>
        <p:grpSp>
          <p:nvGrpSpPr>
            <p:cNvPr id="17445" name="Group 10"/>
            <p:cNvGrpSpPr/>
            <p:nvPr/>
          </p:nvGrpSpPr>
          <p:grpSpPr bwMode="auto">
            <a:xfrm>
              <a:off x="0" y="0"/>
              <a:ext cx="816" cy="690"/>
              <a:chOff x="-96" y="0"/>
              <a:chExt cx="816" cy="690"/>
            </a:xfrm>
          </p:grpSpPr>
          <p:sp>
            <p:nvSpPr>
              <p:cNvPr id="17448" name="Oval 11"/>
              <p:cNvSpPr>
                <a:spLocks noChangeArrowheads="1"/>
              </p:cNvSpPr>
              <p:nvPr/>
            </p:nvSpPr>
            <p:spPr bwMode="auto">
              <a:xfrm>
                <a:off x="144" y="0"/>
                <a:ext cx="384" cy="384"/>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0.3</a:t>
                </a:r>
                <a:endParaRPr lang="en-US" altLang="zh-CN" sz="2400" b="1">
                  <a:solidFill>
                    <a:srgbClr val="000000"/>
                  </a:solidFill>
                  <a:cs typeface="Times New Roman" panose="02020603050405020304" pitchFamily="18" charset="0"/>
                </a:endParaRPr>
              </a:p>
            </p:txBody>
          </p:sp>
          <p:sp>
            <p:nvSpPr>
              <p:cNvPr id="17449" name="Line 12"/>
              <p:cNvSpPr>
                <a:spLocks noChangeShapeType="1"/>
              </p:cNvSpPr>
              <p:nvPr/>
            </p:nvSpPr>
            <p:spPr bwMode="auto">
              <a:xfrm flipV="1">
                <a:off x="-96" y="363"/>
                <a:ext cx="309" cy="32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50" name="Line 13"/>
              <p:cNvSpPr>
                <a:spLocks noChangeShapeType="1"/>
              </p:cNvSpPr>
              <p:nvPr/>
            </p:nvSpPr>
            <p:spPr bwMode="auto">
              <a:xfrm flipH="1" flipV="1">
                <a:off x="432" y="375"/>
                <a:ext cx="288" cy="3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46" name="Text Box 14"/>
            <p:cNvSpPr txBox="1">
              <a:spLocks noChangeArrowheads="1"/>
            </p:cNvSpPr>
            <p:nvPr/>
          </p:nvSpPr>
          <p:spPr bwMode="auto">
            <a:xfrm>
              <a:off x="-9" y="312"/>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0</a:t>
              </a:r>
              <a:endParaRPr lang="en-US" altLang="zh-CN" sz="2400" b="1">
                <a:solidFill>
                  <a:srgbClr val="FF0000"/>
                </a:solidFill>
                <a:cs typeface="Times New Roman" panose="02020603050405020304" pitchFamily="18" charset="0"/>
              </a:endParaRPr>
            </a:p>
          </p:txBody>
        </p:sp>
        <p:sp>
          <p:nvSpPr>
            <p:cNvPr id="17447" name="Text Box 15"/>
            <p:cNvSpPr txBox="1">
              <a:spLocks noChangeArrowheads="1"/>
            </p:cNvSpPr>
            <p:nvPr/>
          </p:nvSpPr>
          <p:spPr bwMode="auto">
            <a:xfrm>
              <a:off x="681" y="312"/>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1</a:t>
              </a:r>
              <a:endParaRPr lang="en-US" altLang="zh-CN" sz="2400" b="1">
                <a:solidFill>
                  <a:srgbClr val="FF0000"/>
                </a:solidFill>
                <a:cs typeface="Times New Roman" panose="02020603050405020304" pitchFamily="18" charset="0"/>
              </a:endParaRPr>
            </a:p>
          </p:txBody>
        </p:sp>
      </p:grpSp>
      <p:grpSp>
        <p:nvGrpSpPr>
          <p:cNvPr id="69648" name="Group 16"/>
          <p:cNvGrpSpPr/>
          <p:nvPr/>
        </p:nvGrpSpPr>
        <p:grpSpPr bwMode="auto">
          <a:xfrm>
            <a:off x="3700463" y="3848100"/>
            <a:ext cx="1524000" cy="1081088"/>
            <a:chOff x="-9" y="0"/>
            <a:chExt cx="960" cy="681"/>
          </a:xfrm>
        </p:grpSpPr>
        <p:grpSp>
          <p:nvGrpSpPr>
            <p:cNvPr id="17439" name="Group 17"/>
            <p:cNvGrpSpPr/>
            <p:nvPr/>
          </p:nvGrpSpPr>
          <p:grpSpPr bwMode="auto">
            <a:xfrm>
              <a:off x="48" y="0"/>
              <a:ext cx="843" cy="681"/>
              <a:chOff x="0" y="0"/>
              <a:chExt cx="843" cy="681"/>
            </a:xfrm>
          </p:grpSpPr>
          <p:sp>
            <p:nvSpPr>
              <p:cNvPr id="17442" name="Oval 18"/>
              <p:cNvSpPr>
                <a:spLocks noChangeArrowheads="1"/>
              </p:cNvSpPr>
              <p:nvPr/>
            </p:nvSpPr>
            <p:spPr bwMode="auto">
              <a:xfrm>
                <a:off x="240" y="0"/>
                <a:ext cx="384" cy="384"/>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0.45</a:t>
                </a:r>
                <a:endParaRPr lang="en-US" altLang="zh-CN" sz="2400" b="1">
                  <a:solidFill>
                    <a:srgbClr val="000000"/>
                  </a:solidFill>
                  <a:cs typeface="Times New Roman" panose="02020603050405020304" pitchFamily="18" charset="0"/>
                </a:endParaRPr>
              </a:p>
            </p:txBody>
          </p:sp>
          <p:sp>
            <p:nvSpPr>
              <p:cNvPr id="17443" name="Line 19"/>
              <p:cNvSpPr>
                <a:spLocks noChangeShapeType="1"/>
              </p:cNvSpPr>
              <p:nvPr/>
            </p:nvSpPr>
            <p:spPr bwMode="auto">
              <a:xfrm flipV="1">
                <a:off x="0" y="336"/>
                <a:ext cx="28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44" name="Line 20"/>
              <p:cNvSpPr>
                <a:spLocks noChangeShapeType="1"/>
              </p:cNvSpPr>
              <p:nvPr/>
            </p:nvSpPr>
            <p:spPr bwMode="auto">
              <a:xfrm flipH="1" flipV="1">
                <a:off x="555" y="345"/>
                <a:ext cx="288"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40" name="Text Box 21"/>
            <p:cNvSpPr txBox="1">
              <a:spLocks noChangeArrowheads="1"/>
            </p:cNvSpPr>
            <p:nvPr/>
          </p:nvSpPr>
          <p:spPr bwMode="auto">
            <a:xfrm>
              <a:off x="-9" y="273"/>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0</a:t>
              </a:r>
              <a:endParaRPr lang="en-US" altLang="zh-CN" sz="2400" b="1">
                <a:solidFill>
                  <a:srgbClr val="FF0000"/>
                </a:solidFill>
                <a:cs typeface="Times New Roman" panose="02020603050405020304" pitchFamily="18" charset="0"/>
              </a:endParaRPr>
            </a:p>
          </p:txBody>
        </p:sp>
        <p:sp>
          <p:nvSpPr>
            <p:cNvPr id="17441" name="Text Box 22"/>
            <p:cNvSpPr txBox="1">
              <a:spLocks noChangeArrowheads="1"/>
            </p:cNvSpPr>
            <p:nvPr/>
          </p:nvSpPr>
          <p:spPr bwMode="auto">
            <a:xfrm>
              <a:off x="759" y="281"/>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1</a:t>
              </a:r>
              <a:endParaRPr lang="en-US" altLang="zh-CN" sz="2400" b="1">
                <a:solidFill>
                  <a:srgbClr val="FF0000"/>
                </a:solidFill>
                <a:cs typeface="Times New Roman" panose="02020603050405020304" pitchFamily="18" charset="0"/>
              </a:endParaRPr>
            </a:p>
          </p:txBody>
        </p:sp>
      </p:grpSp>
      <p:grpSp>
        <p:nvGrpSpPr>
          <p:cNvPr id="69655" name="Group 23"/>
          <p:cNvGrpSpPr/>
          <p:nvPr/>
        </p:nvGrpSpPr>
        <p:grpSpPr bwMode="auto">
          <a:xfrm>
            <a:off x="2190750" y="2552700"/>
            <a:ext cx="5181600" cy="2362200"/>
            <a:chOff x="0" y="0"/>
            <a:chExt cx="3264" cy="1488"/>
          </a:xfrm>
        </p:grpSpPr>
        <p:grpSp>
          <p:nvGrpSpPr>
            <p:cNvPr id="17433" name="Group 24"/>
            <p:cNvGrpSpPr/>
            <p:nvPr/>
          </p:nvGrpSpPr>
          <p:grpSpPr bwMode="auto">
            <a:xfrm>
              <a:off x="0" y="0"/>
              <a:ext cx="3264" cy="1488"/>
              <a:chOff x="0" y="0"/>
              <a:chExt cx="3264" cy="1488"/>
            </a:xfrm>
          </p:grpSpPr>
          <p:sp>
            <p:nvSpPr>
              <p:cNvPr id="17436" name="Oval 25"/>
              <p:cNvSpPr>
                <a:spLocks noChangeArrowheads="1"/>
              </p:cNvSpPr>
              <p:nvPr/>
            </p:nvSpPr>
            <p:spPr bwMode="auto">
              <a:xfrm>
                <a:off x="1200" y="0"/>
                <a:ext cx="384" cy="384"/>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0.55</a:t>
                </a:r>
                <a:endParaRPr lang="en-US" altLang="zh-CN" sz="2400" b="1">
                  <a:solidFill>
                    <a:srgbClr val="000000"/>
                  </a:solidFill>
                  <a:cs typeface="Times New Roman" panose="02020603050405020304" pitchFamily="18" charset="0"/>
                </a:endParaRPr>
              </a:p>
            </p:txBody>
          </p:sp>
          <p:sp>
            <p:nvSpPr>
              <p:cNvPr id="17437" name="Line 26"/>
              <p:cNvSpPr>
                <a:spLocks noChangeShapeType="1"/>
              </p:cNvSpPr>
              <p:nvPr/>
            </p:nvSpPr>
            <p:spPr bwMode="auto">
              <a:xfrm flipV="1">
                <a:off x="0" y="336"/>
                <a:ext cx="1248" cy="11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8" name="Line 27"/>
              <p:cNvSpPr>
                <a:spLocks noChangeShapeType="1"/>
              </p:cNvSpPr>
              <p:nvPr/>
            </p:nvSpPr>
            <p:spPr bwMode="auto">
              <a:xfrm flipH="1" flipV="1">
                <a:off x="1584" y="288"/>
                <a:ext cx="1680"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34" name="Text Box 28"/>
            <p:cNvSpPr txBox="1">
              <a:spLocks noChangeArrowheads="1"/>
            </p:cNvSpPr>
            <p:nvPr/>
          </p:nvSpPr>
          <p:spPr bwMode="auto">
            <a:xfrm>
              <a:off x="336" y="789"/>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1</a:t>
              </a:r>
              <a:endParaRPr lang="en-US" altLang="zh-CN" sz="2400" b="1">
                <a:solidFill>
                  <a:srgbClr val="FF0000"/>
                </a:solidFill>
                <a:cs typeface="Times New Roman" panose="02020603050405020304" pitchFamily="18" charset="0"/>
              </a:endParaRPr>
            </a:p>
          </p:txBody>
        </p:sp>
        <p:sp>
          <p:nvSpPr>
            <p:cNvPr id="17435" name="Text Box 29"/>
            <p:cNvSpPr txBox="1">
              <a:spLocks noChangeArrowheads="1"/>
            </p:cNvSpPr>
            <p:nvPr/>
          </p:nvSpPr>
          <p:spPr bwMode="auto">
            <a:xfrm>
              <a:off x="2496" y="366"/>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0</a:t>
              </a:r>
              <a:endParaRPr lang="en-US" altLang="zh-CN" sz="2400" b="1">
                <a:solidFill>
                  <a:srgbClr val="FF0000"/>
                </a:solidFill>
                <a:cs typeface="Times New Roman" panose="02020603050405020304" pitchFamily="18" charset="0"/>
              </a:endParaRPr>
            </a:p>
          </p:txBody>
        </p:sp>
      </p:grpSp>
      <p:grpSp>
        <p:nvGrpSpPr>
          <p:cNvPr id="69662" name="Group 30"/>
          <p:cNvGrpSpPr/>
          <p:nvPr/>
        </p:nvGrpSpPr>
        <p:grpSpPr bwMode="auto">
          <a:xfrm>
            <a:off x="4705350" y="1638300"/>
            <a:ext cx="2667000" cy="2286000"/>
            <a:chOff x="0" y="0"/>
            <a:chExt cx="1680" cy="1440"/>
          </a:xfrm>
        </p:grpSpPr>
        <p:grpSp>
          <p:nvGrpSpPr>
            <p:cNvPr id="17427" name="Group 31"/>
            <p:cNvGrpSpPr/>
            <p:nvPr/>
          </p:nvGrpSpPr>
          <p:grpSpPr bwMode="auto">
            <a:xfrm>
              <a:off x="0" y="0"/>
              <a:ext cx="1680" cy="1440"/>
              <a:chOff x="0" y="0"/>
              <a:chExt cx="1680" cy="1440"/>
            </a:xfrm>
          </p:grpSpPr>
          <p:sp>
            <p:nvSpPr>
              <p:cNvPr id="17430" name="Oval 32"/>
              <p:cNvSpPr>
                <a:spLocks noChangeArrowheads="1"/>
              </p:cNvSpPr>
              <p:nvPr/>
            </p:nvSpPr>
            <p:spPr bwMode="auto">
              <a:xfrm>
                <a:off x="1296" y="0"/>
                <a:ext cx="384" cy="384"/>
              </a:xfrm>
              <a:prstGeom prst="ellipse">
                <a:avLst/>
              </a:prstGeom>
              <a:solidFill>
                <a:schemeClr val="bg1"/>
              </a:solidFill>
              <a:ln w="9525">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1.0</a:t>
                </a:r>
                <a:endParaRPr lang="en-US" altLang="zh-CN" sz="2400" b="1">
                  <a:solidFill>
                    <a:srgbClr val="000000"/>
                  </a:solidFill>
                  <a:cs typeface="Times New Roman" panose="02020603050405020304" pitchFamily="18" charset="0"/>
                </a:endParaRPr>
              </a:p>
            </p:txBody>
          </p:sp>
          <p:sp>
            <p:nvSpPr>
              <p:cNvPr id="17431" name="Line 33"/>
              <p:cNvSpPr>
                <a:spLocks noChangeShapeType="1"/>
              </p:cNvSpPr>
              <p:nvPr/>
            </p:nvSpPr>
            <p:spPr bwMode="auto">
              <a:xfrm flipV="1">
                <a:off x="0" y="240"/>
                <a:ext cx="1296"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2" name="Line 34"/>
              <p:cNvSpPr>
                <a:spLocks noChangeShapeType="1"/>
              </p:cNvSpPr>
              <p:nvPr/>
            </p:nvSpPr>
            <p:spPr bwMode="auto">
              <a:xfrm flipV="1">
                <a:off x="0" y="336"/>
                <a:ext cx="1344" cy="11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7428" name="Text Box 35"/>
            <p:cNvSpPr txBox="1">
              <a:spLocks noChangeArrowheads="1"/>
            </p:cNvSpPr>
            <p:nvPr/>
          </p:nvSpPr>
          <p:spPr bwMode="auto">
            <a:xfrm>
              <a:off x="432" y="225"/>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0</a:t>
              </a:r>
              <a:endParaRPr lang="en-US" altLang="zh-CN" sz="2400" b="1">
                <a:solidFill>
                  <a:srgbClr val="FF0000"/>
                </a:solidFill>
                <a:cs typeface="Times New Roman" panose="02020603050405020304" pitchFamily="18" charset="0"/>
              </a:endParaRPr>
            </a:p>
          </p:txBody>
        </p:sp>
        <p:sp>
          <p:nvSpPr>
            <p:cNvPr id="17429" name="Text Box 36"/>
            <p:cNvSpPr txBox="1">
              <a:spLocks noChangeArrowheads="1"/>
            </p:cNvSpPr>
            <p:nvPr/>
          </p:nvSpPr>
          <p:spPr bwMode="auto">
            <a:xfrm>
              <a:off x="948" y="543"/>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1">
                  <a:solidFill>
                    <a:srgbClr val="FF0000"/>
                  </a:solidFill>
                  <a:cs typeface="Times New Roman" panose="02020603050405020304" pitchFamily="18" charset="0"/>
                </a:rPr>
                <a:t>1</a:t>
              </a:r>
              <a:endParaRPr lang="en-US" altLang="zh-CN" sz="2400" b="1">
                <a:solidFill>
                  <a:srgbClr val="FF0000"/>
                </a:solidFill>
                <a:cs typeface="Times New Roman" panose="02020603050405020304" pitchFamily="18" charset="0"/>
              </a:endParaRPr>
            </a:p>
          </p:txBody>
        </p:sp>
      </p:grpSp>
      <p:sp>
        <p:nvSpPr>
          <p:cNvPr id="69669" name="Text Box 37"/>
          <p:cNvSpPr txBox="1">
            <a:spLocks noChangeArrowheads="1"/>
          </p:cNvSpPr>
          <p:nvPr/>
        </p:nvSpPr>
        <p:spPr bwMode="auto">
          <a:xfrm>
            <a:off x="1809750" y="5772150"/>
            <a:ext cx="685800" cy="461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0000CC"/>
                </a:solidFill>
                <a:cs typeface="Times New Roman" panose="02020603050405020304" pitchFamily="18" charset="0"/>
              </a:rPr>
              <a:t>01</a:t>
            </a:r>
            <a:endParaRPr lang="en-US" altLang="zh-CN" sz="2400" b="1">
              <a:solidFill>
                <a:srgbClr val="0000CC"/>
              </a:solidFill>
              <a:cs typeface="Times New Roman" panose="02020603050405020304" pitchFamily="18" charset="0"/>
            </a:endParaRPr>
          </a:p>
        </p:txBody>
      </p:sp>
      <p:sp>
        <p:nvSpPr>
          <p:cNvPr id="69670" name="Text Box 38"/>
          <p:cNvSpPr txBox="1">
            <a:spLocks noChangeArrowheads="1"/>
          </p:cNvSpPr>
          <p:nvPr/>
        </p:nvSpPr>
        <p:spPr bwMode="auto">
          <a:xfrm>
            <a:off x="3409950" y="5772150"/>
            <a:ext cx="685800" cy="461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0000CC"/>
                </a:solidFill>
                <a:cs typeface="Times New Roman" panose="02020603050405020304" pitchFamily="18" charset="0"/>
              </a:rPr>
              <a:t>10</a:t>
            </a:r>
            <a:endParaRPr lang="en-US" altLang="zh-CN" sz="2400" b="1">
              <a:solidFill>
                <a:srgbClr val="0000CC"/>
              </a:solidFill>
              <a:cs typeface="Times New Roman" panose="02020603050405020304" pitchFamily="18" charset="0"/>
            </a:endParaRPr>
          </a:p>
        </p:txBody>
      </p:sp>
      <p:sp>
        <p:nvSpPr>
          <p:cNvPr id="69671" name="Text Box 39"/>
          <p:cNvSpPr txBox="1">
            <a:spLocks noChangeArrowheads="1"/>
          </p:cNvSpPr>
          <p:nvPr/>
        </p:nvSpPr>
        <p:spPr bwMode="auto">
          <a:xfrm>
            <a:off x="4933950" y="5772150"/>
            <a:ext cx="685800" cy="461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0000CC"/>
                </a:solidFill>
                <a:cs typeface="Times New Roman" panose="02020603050405020304" pitchFamily="18" charset="0"/>
              </a:rPr>
              <a:t>11</a:t>
            </a:r>
            <a:endParaRPr lang="en-US" altLang="zh-CN" sz="2400" b="1">
              <a:solidFill>
                <a:srgbClr val="0000CC"/>
              </a:solidFill>
              <a:cs typeface="Times New Roman" panose="02020603050405020304" pitchFamily="18" charset="0"/>
            </a:endParaRPr>
          </a:p>
        </p:txBody>
      </p:sp>
      <p:sp>
        <p:nvSpPr>
          <p:cNvPr id="69672" name="Text Box 40"/>
          <p:cNvSpPr txBox="1">
            <a:spLocks noChangeArrowheads="1"/>
          </p:cNvSpPr>
          <p:nvPr/>
        </p:nvSpPr>
        <p:spPr bwMode="auto">
          <a:xfrm>
            <a:off x="6286500" y="5772150"/>
            <a:ext cx="685800" cy="461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0000CC"/>
                </a:solidFill>
                <a:cs typeface="Times New Roman" panose="02020603050405020304" pitchFamily="18" charset="0"/>
              </a:rPr>
              <a:t>000</a:t>
            </a:r>
            <a:endParaRPr lang="en-US" altLang="zh-CN" sz="2400" b="1">
              <a:solidFill>
                <a:srgbClr val="0000CC"/>
              </a:solidFill>
              <a:cs typeface="Times New Roman" panose="02020603050405020304" pitchFamily="18" charset="0"/>
            </a:endParaRPr>
          </a:p>
        </p:txBody>
      </p:sp>
      <p:sp>
        <p:nvSpPr>
          <p:cNvPr id="69673" name="Text Box 41"/>
          <p:cNvSpPr txBox="1">
            <a:spLocks noChangeArrowheads="1"/>
          </p:cNvSpPr>
          <p:nvPr/>
        </p:nvSpPr>
        <p:spPr bwMode="auto">
          <a:xfrm>
            <a:off x="7753350" y="5772150"/>
            <a:ext cx="685800" cy="4619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b="1">
                <a:solidFill>
                  <a:srgbClr val="0000CC"/>
                </a:solidFill>
                <a:cs typeface="Times New Roman" panose="02020603050405020304" pitchFamily="18" charset="0"/>
              </a:rPr>
              <a:t>001</a:t>
            </a:r>
            <a:endParaRPr lang="en-US" altLang="zh-CN" sz="2400" b="1">
              <a:solidFill>
                <a:srgbClr val="0000CC"/>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additive="base">
                                        <p:cTn id="7" dur="500" fill="hold"/>
                                        <p:tgtEl>
                                          <p:spTgt spid="69641"/>
                                        </p:tgtEl>
                                        <p:attrNameLst>
                                          <p:attrName>ppt_x</p:attrName>
                                        </p:attrNameLst>
                                      </p:cBhvr>
                                      <p:tavLst>
                                        <p:tav tm="0">
                                          <p:val>
                                            <p:strVal val="#ppt_x"/>
                                          </p:val>
                                        </p:tav>
                                        <p:tav tm="100000">
                                          <p:val>
                                            <p:strVal val="#ppt_x"/>
                                          </p:val>
                                        </p:tav>
                                      </p:tavLst>
                                    </p:anim>
                                    <p:anim calcmode="lin" valueType="num">
                                      <p:cBhvr additive="base">
                                        <p:cTn id="8" dur="500" fill="hold"/>
                                        <p:tgtEl>
                                          <p:spTgt spid="696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48"/>
                                        </p:tgtEl>
                                        <p:attrNameLst>
                                          <p:attrName>style.visibility</p:attrName>
                                        </p:attrNameLst>
                                      </p:cBhvr>
                                      <p:to>
                                        <p:strVal val="visible"/>
                                      </p:to>
                                    </p:set>
                                    <p:anim calcmode="lin" valueType="num">
                                      <p:cBhvr additive="base">
                                        <p:cTn id="13" dur="500" fill="hold"/>
                                        <p:tgtEl>
                                          <p:spTgt spid="69648"/>
                                        </p:tgtEl>
                                        <p:attrNameLst>
                                          <p:attrName>ppt_x</p:attrName>
                                        </p:attrNameLst>
                                      </p:cBhvr>
                                      <p:tavLst>
                                        <p:tav tm="0">
                                          <p:val>
                                            <p:strVal val="#ppt_x"/>
                                          </p:val>
                                        </p:tav>
                                        <p:tav tm="100000">
                                          <p:val>
                                            <p:strVal val="#ppt_x"/>
                                          </p:val>
                                        </p:tav>
                                      </p:tavLst>
                                    </p:anim>
                                    <p:anim calcmode="lin" valueType="num">
                                      <p:cBhvr additive="base">
                                        <p:cTn id="14" dur="500" fill="hold"/>
                                        <p:tgtEl>
                                          <p:spTgt spid="696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55"/>
                                        </p:tgtEl>
                                        <p:attrNameLst>
                                          <p:attrName>style.visibility</p:attrName>
                                        </p:attrNameLst>
                                      </p:cBhvr>
                                      <p:to>
                                        <p:strVal val="visible"/>
                                      </p:to>
                                    </p:set>
                                    <p:anim calcmode="lin" valueType="num">
                                      <p:cBhvr additive="base">
                                        <p:cTn id="19" dur="500" fill="hold"/>
                                        <p:tgtEl>
                                          <p:spTgt spid="69655"/>
                                        </p:tgtEl>
                                        <p:attrNameLst>
                                          <p:attrName>ppt_x</p:attrName>
                                        </p:attrNameLst>
                                      </p:cBhvr>
                                      <p:tavLst>
                                        <p:tav tm="0">
                                          <p:val>
                                            <p:strVal val="#ppt_x"/>
                                          </p:val>
                                        </p:tav>
                                        <p:tav tm="100000">
                                          <p:val>
                                            <p:strVal val="#ppt_x"/>
                                          </p:val>
                                        </p:tav>
                                      </p:tavLst>
                                    </p:anim>
                                    <p:anim calcmode="lin" valueType="num">
                                      <p:cBhvr additive="base">
                                        <p:cTn id="20" dur="500" fill="hold"/>
                                        <p:tgtEl>
                                          <p:spTgt spid="696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662"/>
                                        </p:tgtEl>
                                        <p:attrNameLst>
                                          <p:attrName>style.visibility</p:attrName>
                                        </p:attrNameLst>
                                      </p:cBhvr>
                                      <p:to>
                                        <p:strVal val="visible"/>
                                      </p:to>
                                    </p:set>
                                    <p:anim calcmode="lin" valueType="num">
                                      <p:cBhvr additive="base">
                                        <p:cTn id="25" dur="500" fill="hold"/>
                                        <p:tgtEl>
                                          <p:spTgt spid="69662"/>
                                        </p:tgtEl>
                                        <p:attrNameLst>
                                          <p:attrName>ppt_x</p:attrName>
                                        </p:attrNameLst>
                                      </p:cBhvr>
                                      <p:tavLst>
                                        <p:tav tm="0">
                                          <p:val>
                                            <p:strVal val="#ppt_x"/>
                                          </p:val>
                                        </p:tav>
                                        <p:tav tm="100000">
                                          <p:val>
                                            <p:strVal val="#ppt_x"/>
                                          </p:val>
                                        </p:tav>
                                      </p:tavLst>
                                    </p:anim>
                                    <p:anim calcmode="lin" valueType="num">
                                      <p:cBhvr additive="base">
                                        <p:cTn id="26" dur="500" fill="hold"/>
                                        <p:tgtEl>
                                          <p:spTgt spid="6966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9669"/>
                                        </p:tgtEl>
                                        <p:attrNameLst>
                                          <p:attrName>style.visibility</p:attrName>
                                        </p:attrNameLst>
                                      </p:cBhvr>
                                      <p:to>
                                        <p:strVal val="visible"/>
                                      </p:to>
                                    </p:set>
                                    <p:animEffect transition="in" filter="checkerboard(across)">
                                      <p:cBhvr>
                                        <p:cTn id="31" dur="500"/>
                                        <p:tgtEl>
                                          <p:spTgt spid="69669"/>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9670"/>
                                        </p:tgtEl>
                                        <p:attrNameLst>
                                          <p:attrName>style.visibility</p:attrName>
                                        </p:attrNameLst>
                                      </p:cBhvr>
                                      <p:to>
                                        <p:strVal val="visible"/>
                                      </p:to>
                                    </p:set>
                                    <p:animEffect transition="in" filter="checkerboard(across)">
                                      <p:cBhvr>
                                        <p:cTn id="36" dur="500"/>
                                        <p:tgtEl>
                                          <p:spTgt spid="6967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9671"/>
                                        </p:tgtEl>
                                        <p:attrNameLst>
                                          <p:attrName>style.visibility</p:attrName>
                                        </p:attrNameLst>
                                      </p:cBhvr>
                                      <p:to>
                                        <p:strVal val="visible"/>
                                      </p:to>
                                    </p:set>
                                    <p:animEffect transition="in" filter="checkerboard(across)">
                                      <p:cBhvr>
                                        <p:cTn id="41" dur="500"/>
                                        <p:tgtEl>
                                          <p:spTgt spid="69671"/>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69672"/>
                                        </p:tgtEl>
                                        <p:attrNameLst>
                                          <p:attrName>style.visibility</p:attrName>
                                        </p:attrNameLst>
                                      </p:cBhvr>
                                      <p:to>
                                        <p:strVal val="visible"/>
                                      </p:to>
                                    </p:set>
                                    <p:animEffect transition="in" filter="checkerboard(across)">
                                      <p:cBhvr>
                                        <p:cTn id="46" dur="500"/>
                                        <p:tgtEl>
                                          <p:spTgt spid="69672"/>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69673"/>
                                        </p:tgtEl>
                                        <p:attrNameLst>
                                          <p:attrName>style.visibility</p:attrName>
                                        </p:attrNameLst>
                                      </p:cBhvr>
                                      <p:to>
                                        <p:strVal val="visible"/>
                                      </p:to>
                                    </p:set>
                                    <p:animEffect transition="in" filter="checkerboard(across)">
                                      <p:cBhvr>
                                        <p:cTn id="51" dur="500"/>
                                        <p:tgtEl>
                                          <p:spTgt spid="6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9" grpId="0" animBg="1" autoUpdateAnimBg="0"/>
      <p:bldP spid="69670" grpId="0" animBg="1" autoUpdateAnimBg="0"/>
      <p:bldP spid="69671" grpId="0" animBg="1" autoUpdateAnimBg="0"/>
      <p:bldP spid="69672" grpId="0" animBg="1" autoUpdateAnimBg="0"/>
      <p:bldP spid="6967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2BC8F10-B6F1-441C-95B6-DA913D5E00E1}" type="slidenum">
              <a:rPr lang="en-US" altLang="zh-CN" smtClean="0">
                <a:solidFill>
                  <a:srgbClr val="000000"/>
                </a:solidFill>
                <a:latin typeface="Garamond" panose="02020404030301010803" pitchFamily="18" charset="0"/>
              </a:rPr>
            </a:fld>
            <a:endParaRPr lang="en-US" altLang="zh-CN">
              <a:solidFill>
                <a:srgbClr val="000000"/>
              </a:solidFill>
              <a:latin typeface="Garamond" panose="02020404030301010803" pitchFamily="18" charset="0"/>
            </a:endParaRPr>
          </a:p>
        </p:txBody>
      </p:sp>
      <p:sp>
        <p:nvSpPr>
          <p:cNvPr id="19459" name="Rectangle 3"/>
          <p:cNvSpPr>
            <a:spLocks noGrp="1" noChangeArrowheads="1"/>
          </p:cNvSpPr>
          <p:nvPr>
            <p:ph type="body" sz="half" idx="4294967295"/>
          </p:nvPr>
        </p:nvSpPr>
        <p:spPr>
          <a:xfrm>
            <a:off x="315913" y="549275"/>
            <a:ext cx="7999412" cy="792163"/>
          </a:xfrm>
        </p:spPr>
        <p:txBody>
          <a:bodyPr/>
          <a:lstStyle/>
          <a:p>
            <a:pPr eaLnBrk="1" hangingPunct="1">
              <a:buFontTx/>
              <a:buNone/>
            </a:pPr>
            <a:r>
              <a:rPr lang="en-US" altLang="zh-CN" dirty="0"/>
              <a:t>【</a:t>
            </a:r>
            <a:r>
              <a:rPr lang="zh-CN" altLang="en-US" dirty="0"/>
              <a:t>例</a:t>
            </a:r>
            <a:r>
              <a:rPr lang="en-US" altLang="zh-CN" dirty="0"/>
              <a:t>4-13】</a:t>
            </a:r>
            <a:r>
              <a:rPr lang="zh-CN" altLang="en-US" dirty="0"/>
              <a:t>对以下信源进行哈夫曼编码</a:t>
            </a:r>
            <a:r>
              <a:rPr lang="zh-CN" altLang="en-US" sz="2800" dirty="0"/>
              <a:t> </a:t>
            </a:r>
            <a:endParaRPr lang="zh-CN" altLang="en-US" sz="2800" dirty="0"/>
          </a:p>
        </p:txBody>
      </p:sp>
      <p:graphicFrame>
        <p:nvGraphicFramePr>
          <p:cNvPr id="2" name="Group 3"/>
          <p:cNvGraphicFramePr>
            <a:graphicFrameLocks noGrp="1"/>
          </p:cNvGraphicFramePr>
          <p:nvPr>
            <p:ph sz="half" idx="4294967295"/>
          </p:nvPr>
        </p:nvGraphicFramePr>
        <p:xfrm>
          <a:off x="1404938" y="1484313"/>
          <a:ext cx="3695700" cy="4148139"/>
        </p:xfrm>
        <a:graphic>
          <a:graphicData uri="http://schemas.openxmlformats.org/drawingml/2006/table">
            <a:tbl>
              <a:tblPr/>
              <a:tblGrid>
                <a:gridCol w="2070100"/>
                <a:gridCol w="1625600"/>
              </a:tblGrid>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概率</a:t>
                      </a:r>
                      <a:r>
                        <a:rPr kumimoji="0"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0.20</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0.19</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0.18</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0.17</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507" name="Rectangle 4"/>
          <p:cNvSpPr>
            <a:spLocks noChangeArrowheads="1"/>
          </p:cNvSpPr>
          <p:nvPr/>
        </p:nvSpPr>
        <p:spPr bwMode="auto">
          <a:xfrm flipV="1">
            <a:off x="2124075" y="1268413"/>
            <a:ext cx="504031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sz="2800" b="1">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
          <p:cNvSpPr txBox="1">
            <a:spLocks noChangeArrowheads="1"/>
          </p:cNvSpPr>
          <p:nvPr/>
        </p:nvSpPr>
        <p:spPr bwMode="auto">
          <a:xfrm>
            <a:off x="7391400" y="1190625"/>
            <a:ext cx="828675" cy="446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buFontTx/>
              <a:buNone/>
              <a:defRPr/>
            </a:pPr>
            <a:r>
              <a:rPr lang="en-US" altLang="zh-CN" sz="2800" kern="0" dirty="0">
                <a:latin typeface="Times New Roman" panose="02020603050405020304" pitchFamily="18" charset="0"/>
              </a:rPr>
              <a:t>1.0</a:t>
            </a:r>
            <a:endParaRPr lang="en-US" altLang="zh-CN" sz="2800" kern="0" dirty="0">
              <a:latin typeface="Times New Roman" panose="02020603050405020304" pitchFamily="18" charset="0"/>
            </a:endParaRPr>
          </a:p>
        </p:txBody>
      </p:sp>
      <p:sp>
        <p:nvSpPr>
          <p:cNvPr id="51" name="Text Box 3"/>
          <p:cNvSpPr txBox="1">
            <a:spLocks noChangeArrowheads="1"/>
          </p:cNvSpPr>
          <p:nvPr/>
        </p:nvSpPr>
        <p:spPr bwMode="auto">
          <a:xfrm>
            <a:off x="6342063" y="1222375"/>
            <a:ext cx="828675" cy="1044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buFontTx/>
              <a:buNone/>
              <a:defRPr/>
            </a:pPr>
            <a:r>
              <a:rPr lang="en-US" altLang="zh-CN" sz="2800" kern="0" dirty="0">
                <a:latin typeface="Times New Roman" panose="02020603050405020304" pitchFamily="18" charset="0"/>
              </a:rPr>
              <a:t>0.61</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0.39</a:t>
            </a:r>
            <a:endParaRPr lang="en-US" altLang="zh-CN" sz="2800" kern="0" dirty="0">
              <a:latin typeface="Times New Roman" panose="02020603050405020304" pitchFamily="18" charset="0"/>
            </a:endParaRPr>
          </a:p>
        </p:txBody>
      </p:sp>
      <p:sp>
        <p:nvSpPr>
          <p:cNvPr id="48" name="Text Box 3"/>
          <p:cNvSpPr txBox="1">
            <a:spLocks noChangeArrowheads="1"/>
          </p:cNvSpPr>
          <p:nvPr/>
        </p:nvSpPr>
        <p:spPr bwMode="auto">
          <a:xfrm>
            <a:off x="5280025" y="1255713"/>
            <a:ext cx="828675" cy="162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buFontTx/>
              <a:buNone/>
              <a:defRPr/>
            </a:pPr>
            <a:r>
              <a:rPr lang="en-US" altLang="zh-CN" sz="2800" kern="0" dirty="0">
                <a:latin typeface="Times New Roman" panose="02020603050405020304" pitchFamily="18" charset="0"/>
              </a:rPr>
              <a:t>0.39</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0.35</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0.26</a:t>
            </a:r>
            <a:endParaRPr lang="en-US" altLang="zh-CN" sz="2800" kern="0" dirty="0">
              <a:latin typeface="Times New Roman" panose="02020603050405020304" pitchFamily="18" charset="0"/>
            </a:endParaRPr>
          </a:p>
        </p:txBody>
      </p:sp>
      <p:sp>
        <p:nvSpPr>
          <p:cNvPr id="45" name="Text Box 3"/>
          <p:cNvSpPr txBox="1">
            <a:spLocks noChangeArrowheads="1"/>
          </p:cNvSpPr>
          <p:nvPr/>
        </p:nvSpPr>
        <p:spPr bwMode="auto">
          <a:xfrm>
            <a:off x="4135438" y="1265238"/>
            <a:ext cx="827087" cy="2198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buFontTx/>
              <a:buNone/>
              <a:defRPr/>
            </a:pPr>
            <a:r>
              <a:rPr lang="en-US" altLang="zh-CN" sz="2800" kern="0" dirty="0">
                <a:latin typeface="Times New Roman" panose="02020603050405020304" pitchFamily="18" charset="0"/>
              </a:rPr>
              <a:t>0.35</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0.26</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0.20</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0.19       </a:t>
            </a:r>
            <a:endParaRPr lang="en-US" altLang="zh-CN" sz="2800" kern="0" dirty="0">
              <a:latin typeface="Times New Roman" panose="02020603050405020304" pitchFamily="18" charset="0"/>
            </a:endParaRPr>
          </a:p>
        </p:txBody>
      </p:sp>
      <p:sp>
        <p:nvSpPr>
          <p:cNvPr id="42" name="Text Box 3"/>
          <p:cNvSpPr txBox="1">
            <a:spLocks noChangeArrowheads="1"/>
          </p:cNvSpPr>
          <p:nvPr/>
        </p:nvSpPr>
        <p:spPr bwMode="auto">
          <a:xfrm>
            <a:off x="2927350" y="1285875"/>
            <a:ext cx="828675" cy="312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buFontTx/>
              <a:buNone/>
              <a:defRPr/>
            </a:pPr>
            <a:r>
              <a:rPr lang="en-US" altLang="zh-CN" sz="2800" kern="0" dirty="0">
                <a:latin typeface="Times New Roman" panose="02020603050405020304" pitchFamily="18" charset="0"/>
              </a:rPr>
              <a:t>0.26</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0.20</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0.19       </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0.18       </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0.17   </a:t>
            </a:r>
            <a:endParaRPr lang="en-US" altLang="zh-CN" sz="2800" kern="0" dirty="0">
              <a:latin typeface="Times New Roman" panose="02020603050405020304" pitchFamily="18" charset="0"/>
            </a:endParaRPr>
          </a:p>
        </p:txBody>
      </p:sp>
      <p:sp>
        <p:nvSpPr>
          <p:cNvPr id="41" name="Text Box 3"/>
          <p:cNvSpPr txBox="1">
            <a:spLocks noChangeArrowheads="1"/>
          </p:cNvSpPr>
          <p:nvPr/>
        </p:nvSpPr>
        <p:spPr bwMode="auto">
          <a:xfrm>
            <a:off x="1747838" y="1308100"/>
            <a:ext cx="827087" cy="3122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eaLnBrk="1" hangingPunct="1">
              <a:buFontTx/>
              <a:buNone/>
              <a:defRPr/>
            </a:pPr>
            <a:r>
              <a:rPr lang="en-US" altLang="zh-CN" sz="2800" kern="0" dirty="0">
                <a:latin typeface="Times New Roman" panose="02020603050405020304" pitchFamily="18" charset="0"/>
              </a:rPr>
              <a:t>0.20</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0.19       </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0.18       </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0.17       </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0.15       </a:t>
            </a:r>
            <a:endParaRPr lang="en-US" altLang="zh-CN" sz="2800" kern="0" dirty="0">
              <a:latin typeface="Times New Roman" panose="02020603050405020304" pitchFamily="18" charset="0"/>
            </a:endParaRPr>
          </a:p>
          <a:p>
            <a:pPr marL="0" indent="0" eaLnBrk="1" hangingPunct="1">
              <a:buFontTx/>
              <a:buNone/>
              <a:defRPr/>
            </a:pPr>
            <a:r>
              <a:rPr lang="en-US" altLang="zh-CN" sz="2800" kern="0" dirty="0">
                <a:latin typeface="Times New Roman" panose="02020603050405020304" pitchFamily="18" charset="0"/>
              </a:rPr>
              <a:t>0.11</a:t>
            </a:r>
            <a:endParaRPr lang="en-US" altLang="zh-CN" sz="2800" kern="0" dirty="0">
              <a:latin typeface="Times New Roman" panose="02020603050405020304" pitchFamily="18" charset="0"/>
            </a:endParaRPr>
          </a:p>
        </p:txBody>
      </p:sp>
      <p:graphicFrame>
        <p:nvGraphicFramePr>
          <p:cNvPr id="40" name="表格 39"/>
          <p:cNvGraphicFramePr>
            <a:graphicFrameLocks noGrp="1"/>
          </p:cNvGraphicFramePr>
          <p:nvPr/>
        </p:nvGraphicFramePr>
        <p:xfrm>
          <a:off x="0" y="1285875"/>
          <a:ext cx="790575" cy="3630616"/>
        </p:xfrm>
        <a:graphic>
          <a:graphicData uri="http://schemas.openxmlformats.org/drawingml/2006/table">
            <a:tbl>
              <a:tblPr/>
              <a:tblGrid>
                <a:gridCol w="790575"/>
              </a:tblGrid>
              <a:tr h="5192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5182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5192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5182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5182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5192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r h="5182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9" marR="91439" marT="45728" marB="45728"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r>
            </a:tbl>
          </a:graphicData>
        </a:graphic>
      </p:graphicFrame>
      <p:sp>
        <p:nvSpPr>
          <p:cNvPr id="20496" name="灯片编号占位符 1"/>
          <p:cNvSpPr>
            <a:spLocks noGrp="1"/>
          </p:cNvSpPr>
          <p:nvPr>
            <p:ph type="sldNum" sz="quarter" idx="10"/>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03BE68D-8315-409F-95F9-17C3300FC4AD}" type="slidenum">
              <a:rPr lang="en-US" altLang="zh-CN" smtClean="0">
                <a:solidFill>
                  <a:srgbClr val="000000"/>
                </a:solidFill>
                <a:latin typeface="Garamond" panose="02020404030301010803" pitchFamily="18" charset="0"/>
              </a:rPr>
            </a:fld>
            <a:endParaRPr lang="en-US" altLang="zh-CN">
              <a:solidFill>
                <a:srgbClr val="000000"/>
              </a:solidFill>
              <a:latin typeface="Garamond" panose="02020404030301010803" pitchFamily="18" charset="0"/>
            </a:endParaRPr>
          </a:p>
        </p:txBody>
      </p:sp>
      <p:sp>
        <p:nvSpPr>
          <p:cNvPr id="20497" name="Text Box 3"/>
          <p:cNvSpPr>
            <a:spLocks noGrp="1" noChangeArrowheads="1"/>
          </p:cNvSpPr>
          <p:nvPr>
            <p:ph idx="4294967295"/>
          </p:nvPr>
        </p:nvSpPr>
        <p:spPr>
          <a:xfrm>
            <a:off x="606425" y="1341438"/>
            <a:ext cx="1223963" cy="4114800"/>
          </a:xfrm>
          <a:solidFill>
            <a:srgbClr val="FFFFFF"/>
          </a:solidFill>
        </p:spPr>
        <p:txBody>
          <a:bodyPr/>
          <a:lstStyle/>
          <a:p>
            <a:pPr marL="0" indent="0" eaLnBrk="1" hangingPunct="1">
              <a:buFontTx/>
              <a:buNone/>
            </a:pPr>
            <a:r>
              <a:rPr lang="en-US" altLang="zh-CN" sz="2800">
                <a:latin typeface="Times New Roman" panose="02020603050405020304" pitchFamily="18" charset="0"/>
              </a:rPr>
              <a:t>0.20	 </a:t>
            </a:r>
            <a:endParaRPr lang="en-US" altLang="zh-CN" sz="2800">
              <a:latin typeface="Times New Roman" panose="02020603050405020304" pitchFamily="18" charset="0"/>
            </a:endParaRPr>
          </a:p>
          <a:p>
            <a:pPr marL="0" indent="0" eaLnBrk="1" hangingPunct="1">
              <a:buFontTx/>
              <a:buNone/>
            </a:pPr>
            <a:r>
              <a:rPr lang="en-US" altLang="zh-CN" sz="2800">
                <a:latin typeface="Times New Roman" panose="02020603050405020304" pitchFamily="18" charset="0"/>
              </a:rPr>
              <a:t>0.19      </a:t>
            </a:r>
            <a:endParaRPr lang="en-US" altLang="zh-CN" sz="2800">
              <a:latin typeface="Times New Roman" panose="02020603050405020304" pitchFamily="18" charset="0"/>
            </a:endParaRPr>
          </a:p>
          <a:p>
            <a:pPr marL="0" indent="0" eaLnBrk="1" hangingPunct="1">
              <a:buFontTx/>
              <a:buNone/>
            </a:pPr>
            <a:r>
              <a:rPr lang="en-US" altLang="zh-CN" sz="2800">
                <a:latin typeface="Times New Roman" panose="02020603050405020304" pitchFamily="18" charset="0"/>
              </a:rPr>
              <a:t>0.18      </a:t>
            </a:r>
            <a:endParaRPr lang="en-US" altLang="zh-CN" sz="2800">
              <a:latin typeface="Times New Roman" panose="02020603050405020304" pitchFamily="18" charset="0"/>
            </a:endParaRPr>
          </a:p>
          <a:p>
            <a:pPr marL="0" indent="0" eaLnBrk="1" hangingPunct="1">
              <a:buFontTx/>
              <a:buNone/>
            </a:pPr>
            <a:r>
              <a:rPr lang="en-US" altLang="zh-CN" sz="2800">
                <a:latin typeface="Times New Roman" panose="02020603050405020304" pitchFamily="18" charset="0"/>
              </a:rPr>
              <a:t>0.17      </a:t>
            </a:r>
            <a:endParaRPr lang="en-US" altLang="zh-CN" sz="2800">
              <a:latin typeface="Times New Roman" panose="02020603050405020304" pitchFamily="18" charset="0"/>
            </a:endParaRPr>
          </a:p>
          <a:p>
            <a:pPr marL="0" indent="0" eaLnBrk="1" hangingPunct="1">
              <a:buFontTx/>
              <a:buNone/>
            </a:pPr>
            <a:r>
              <a:rPr lang="en-US" altLang="zh-CN" sz="2800">
                <a:latin typeface="Times New Roman" panose="02020603050405020304" pitchFamily="18" charset="0"/>
              </a:rPr>
              <a:t>0.15      </a:t>
            </a:r>
            <a:endParaRPr lang="en-US" altLang="zh-CN" sz="2800">
              <a:latin typeface="Times New Roman" panose="02020603050405020304" pitchFamily="18" charset="0"/>
            </a:endParaRPr>
          </a:p>
          <a:p>
            <a:pPr marL="0" indent="0" eaLnBrk="1" hangingPunct="1">
              <a:buFontTx/>
              <a:buNone/>
            </a:pPr>
            <a:r>
              <a:rPr lang="en-US" altLang="zh-CN" sz="2800">
                <a:latin typeface="Times New Roman" panose="02020603050405020304" pitchFamily="18" charset="0"/>
              </a:rPr>
              <a:t>0.10      </a:t>
            </a:r>
            <a:endParaRPr lang="en-US" altLang="zh-CN" sz="2800">
              <a:latin typeface="Times New Roman" panose="02020603050405020304" pitchFamily="18" charset="0"/>
            </a:endParaRPr>
          </a:p>
          <a:p>
            <a:pPr marL="0" indent="0" eaLnBrk="1" hangingPunct="1">
              <a:buFontTx/>
              <a:buNone/>
            </a:pPr>
            <a:r>
              <a:rPr lang="en-US" altLang="zh-CN" sz="2800">
                <a:latin typeface="Times New Roman" panose="02020603050405020304" pitchFamily="18" charset="0"/>
              </a:rPr>
              <a:t>0.01</a:t>
            </a:r>
            <a:endParaRPr lang="en-US" altLang="zh-CN" sz="2800">
              <a:latin typeface="Times New Roman" panose="02020603050405020304" pitchFamily="18" charset="0"/>
            </a:endParaRPr>
          </a:p>
        </p:txBody>
      </p:sp>
      <p:sp>
        <p:nvSpPr>
          <p:cNvPr id="75787" name="Text Box 13"/>
          <p:cNvSpPr txBox="1">
            <a:spLocks noChangeArrowheads="1"/>
          </p:cNvSpPr>
          <p:nvPr/>
        </p:nvSpPr>
        <p:spPr bwMode="auto">
          <a:xfrm>
            <a:off x="1435100" y="3935413"/>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sp>
        <p:nvSpPr>
          <p:cNvPr id="75804" name="Line 34"/>
          <p:cNvSpPr>
            <a:spLocks noChangeShapeType="1"/>
          </p:cNvSpPr>
          <p:nvPr/>
        </p:nvSpPr>
        <p:spPr bwMode="auto">
          <a:xfrm flipV="1">
            <a:off x="1541463" y="4229100"/>
            <a:ext cx="288925"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6" name="Line 36"/>
          <p:cNvSpPr>
            <a:spLocks noChangeShapeType="1"/>
          </p:cNvSpPr>
          <p:nvPr/>
        </p:nvSpPr>
        <p:spPr bwMode="auto">
          <a:xfrm flipV="1">
            <a:off x="2681288" y="1636713"/>
            <a:ext cx="336550" cy="2192337"/>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7" name="Line 37"/>
          <p:cNvSpPr>
            <a:spLocks noChangeShapeType="1"/>
          </p:cNvSpPr>
          <p:nvPr/>
        </p:nvSpPr>
        <p:spPr bwMode="auto">
          <a:xfrm flipV="1">
            <a:off x="3814763" y="1636713"/>
            <a:ext cx="374650" cy="1754187"/>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8" name="Line 38"/>
          <p:cNvSpPr>
            <a:spLocks noChangeShapeType="1"/>
          </p:cNvSpPr>
          <p:nvPr/>
        </p:nvSpPr>
        <p:spPr bwMode="auto">
          <a:xfrm flipV="1">
            <a:off x="4999038" y="1636713"/>
            <a:ext cx="361950" cy="117475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9" name="Line 39"/>
          <p:cNvSpPr>
            <a:spLocks noChangeShapeType="1"/>
          </p:cNvSpPr>
          <p:nvPr/>
        </p:nvSpPr>
        <p:spPr bwMode="auto">
          <a:xfrm flipV="1">
            <a:off x="6149975" y="1608138"/>
            <a:ext cx="327025" cy="67786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0" name="Line 40"/>
          <p:cNvSpPr>
            <a:spLocks noChangeShapeType="1"/>
          </p:cNvSpPr>
          <p:nvPr/>
        </p:nvSpPr>
        <p:spPr bwMode="auto">
          <a:xfrm flipV="1">
            <a:off x="7170738" y="1492250"/>
            <a:ext cx="325437" cy="2301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 name="表格 13"/>
          <p:cNvGraphicFramePr>
            <a:graphicFrameLocks noGrp="1"/>
          </p:cNvGraphicFramePr>
          <p:nvPr/>
        </p:nvGraphicFramePr>
        <p:xfrm>
          <a:off x="8088313" y="1206500"/>
          <a:ext cx="1008062" cy="3630612"/>
        </p:xfrm>
        <a:graphic>
          <a:graphicData uri="http://schemas.openxmlformats.org/drawingml/2006/table">
            <a:tbl>
              <a:tblPr/>
              <a:tblGrid>
                <a:gridCol w="1008062"/>
              </a:tblGrid>
              <a:tr h="51920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20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20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5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 name="矩形 14"/>
          <p:cNvSpPr>
            <a:spLocks noChangeArrowheads="1"/>
          </p:cNvSpPr>
          <p:nvPr/>
        </p:nvSpPr>
        <p:spPr bwMode="auto">
          <a:xfrm>
            <a:off x="8088313" y="630238"/>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en-US" sz="2800" b="1">
                <a:solidFill>
                  <a:srgbClr val="000000"/>
                </a:solidFill>
                <a:cs typeface="Times New Roman" panose="02020603050405020304" pitchFamily="18" charset="0"/>
              </a:rPr>
              <a:t>码字</a:t>
            </a:r>
            <a:endParaRPr lang="zh-CN" altLang="en-US" sz="2800" b="1">
              <a:solidFill>
                <a:srgbClr val="000000"/>
              </a:solidFill>
            </a:endParaRPr>
          </a:p>
        </p:txBody>
      </p:sp>
      <p:graphicFrame>
        <p:nvGraphicFramePr>
          <p:cNvPr id="3" name="对象 2"/>
          <p:cNvGraphicFramePr>
            <a:graphicFrameLocks noChangeAspect="1"/>
          </p:cNvGraphicFramePr>
          <p:nvPr/>
        </p:nvGraphicFramePr>
        <p:xfrm>
          <a:off x="1166813" y="3987800"/>
          <a:ext cx="404812" cy="914400"/>
        </p:xfrm>
        <a:graphic>
          <a:graphicData uri="http://schemas.openxmlformats.org/presentationml/2006/ole">
            <mc:AlternateContent xmlns:mc="http://schemas.openxmlformats.org/markup-compatibility/2006">
              <mc:Choice xmlns:v="urn:schemas-microsoft-com:vml" Requires="v">
                <p:oleObj spid="_x0000_s2" name="Equation" r:id="rId1" imgW="203200" imgH="457200" progId="Equation.DSMT4">
                  <p:embed/>
                </p:oleObj>
              </mc:Choice>
              <mc:Fallback>
                <p:oleObj name="Equation" r:id="rId1" imgW="203200" imgH="4572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3987800"/>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Text Box 13"/>
          <p:cNvSpPr txBox="1">
            <a:spLocks noChangeArrowheads="1"/>
          </p:cNvSpPr>
          <p:nvPr/>
        </p:nvSpPr>
        <p:spPr bwMode="auto">
          <a:xfrm>
            <a:off x="2486025" y="3340100"/>
            <a:ext cx="50323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44" name="对象 43"/>
          <p:cNvGraphicFramePr>
            <a:graphicFrameLocks noChangeAspect="1"/>
          </p:cNvGraphicFramePr>
          <p:nvPr/>
        </p:nvGraphicFramePr>
        <p:xfrm>
          <a:off x="2274888" y="3390900"/>
          <a:ext cx="406400" cy="914400"/>
        </p:xfrm>
        <a:graphic>
          <a:graphicData uri="http://schemas.openxmlformats.org/presentationml/2006/ole">
            <mc:AlternateContent xmlns:mc="http://schemas.openxmlformats.org/markup-compatibility/2006">
              <mc:Choice xmlns:v="urn:schemas-microsoft-com:vml" Requires="v">
                <p:oleObj spid="_x0000_s4" name="Equation" r:id="rId3" imgW="203200" imgH="457200" progId="Equation.DSMT4">
                  <p:embed/>
                </p:oleObj>
              </mc:Choice>
              <mc:Fallback>
                <p:oleObj name="Equation" r:id="rId3" imgW="203200" imgH="457200" progId="Equation.DSMT4">
                  <p:embed/>
                  <p:pic>
                    <p:nvPicPr>
                      <p:cNvPr id="0" name="对象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88" y="3390900"/>
                        <a:ext cx="40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 name="Text Box 13"/>
          <p:cNvSpPr txBox="1">
            <a:spLocks noChangeArrowheads="1"/>
          </p:cNvSpPr>
          <p:nvPr/>
        </p:nvSpPr>
        <p:spPr bwMode="auto">
          <a:xfrm>
            <a:off x="3662363" y="2827338"/>
            <a:ext cx="503237"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47" name="对象 46"/>
          <p:cNvGraphicFramePr>
            <a:graphicFrameLocks noChangeAspect="1"/>
          </p:cNvGraphicFramePr>
          <p:nvPr/>
        </p:nvGraphicFramePr>
        <p:xfrm>
          <a:off x="3451225" y="2878138"/>
          <a:ext cx="406400" cy="914400"/>
        </p:xfrm>
        <a:graphic>
          <a:graphicData uri="http://schemas.openxmlformats.org/presentationml/2006/ole">
            <mc:AlternateContent xmlns:mc="http://schemas.openxmlformats.org/markup-compatibility/2006">
              <mc:Choice xmlns:v="urn:schemas-microsoft-com:vml" Requires="v">
                <p:oleObj spid="_x0000_s5" name="Equation" r:id="rId4" imgW="203200" imgH="457200" progId="Equation.DSMT4">
                  <p:embed/>
                </p:oleObj>
              </mc:Choice>
              <mc:Fallback>
                <p:oleObj name="Equation" r:id="rId4" imgW="203200" imgH="457200" progId="Equation.DSMT4">
                  <p:embed/>
                  <p:pic>
                    <p:nvPicPr>
                      <p:cNvPr id="0" name="对象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225" y="2878138"/>
                        <a:ext cx="40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Text Box 13"/>
          <p:cNvSpPr txBox="1">
            <a:spLocks noChangeArrowheads="1"/>
          </p:cNvSpPr>
          <p:nvPr/>
        </p:nvSpPr>
        <p:spPr bwMode="auto">
          <a:xfrm>
            <a:off x="4857750" y="2306638"/>
            <a:ext cx="503238"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50" name="对象 49"/>
          <p:cNvGraphicFramePr>
            <a:graphicFrameLocks noChangeAspect="1"/>
          </p:cNvGraphicFramePr>
          <p:nvPr/>
        </p:nvGraphicFramePr>
        <p:xfrm>
          <a:off x="4632325" y="2357438"/>
          <a:ext cx="406400" cy="914400"/>
        </p:xfrm>
        <a:graphic>
          <a:graphicData uri="http://schemas.openxmlformats.org/presentationml/2006/ole">
            <mc:AlternateContent xmlns:mc="http://schemas.openxmlformats.org/markup-compatibility/2006">
              <mc:Choice xmlns:v="urn:schemas-microsoft-com:vml" Requires="v">
                <p:oleObj spid="_x0000_s6" name="Equation" r:id="rId5" imgW="203200" imgH="457200" progId="Equation.DSMT4">
                  <p:embed/>
                </p:oleObj>
              </mc:Choice>
              <mc:Fallback>
                <p:oleObj name="Equation" r:id="rId5" imgW="203200" imgH="457200" progId="Equation.DSMT4">
                  <p:embed/>
                  <p:pic>
                    <p:nvPicPr>
                      <p:cNvPr id="0" name="对象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325" y="2357438"/>
                        <a:ext cx="40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Text Box 13"/>
          <p:cNvSpPr txBox="1">
            <a:spLocks noChangeArrowheads="1"/>
          </p:cNvSpPr>
          <p:nvPr/>
        </p:nvSpPr>
        <p:spPr bwMode="auto">
          <a:xfrm>
            <a:off x="6048375" y="1758950"/>
            <a:ext cx="503238"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53" name="对象 52"/>
          <p:cNvGraphicFramePr>
            <a:graphicFrameLocks noChangeAspect="1"/>
          </p:cNvGraphicFramePr>
          <p:nvPr/>
        </p:nvGraphicFramePr>
        <p:xfrm>
          <a:off x="5808663" y="1809750"/>
          <a:ext cx="406400" cy="914400"/>
        </p:xfrm>
        <a:graphic>
          <a:graphicData uri="http://schemas.openxmlformats.org/presentationml/2006/ole">
            <mc:AlternateContent xmlns:mc="http://schemas.openxmlformats.org/markup-compatibility/2006">
              <mc:Choice xmlns:v="urn:schemas-microsoft-com:vml" Requires="v">
                <p:oleObj spid="_x0000_s7" name="Equation" r:id="rId6" imgW="203200" imgH="457200" progId="Equation.DSMT4">
                  <p:embed/>
                </p:oleObj>
              </mc:Choice>
              <mc:Fallback>
                <p:oleObj name="Equation" r:id="rId6" imgW="203200" imgH="457200" progId="Equation.DSMT4">
                  <p:embed/>
                  <p:pic>
                    <p:nvPicPr>
                      <p:cNvPr id="0" name="对象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8663" y="1809750"/>
                        <a:ext cx="40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 name="Text Box 13"/>
          <p:cNvSpPr txBox="1">
            <a:spLocks noChangeArrowheads="1"/>
          </p:cNvSpPr>
          <p:nvPr/>
        </p:nvSpPr>
        <p:spPr bwMode="auto">
          <a:xfrm>
            <a:off x="7069138" y="1295400"/>
            <a:ext cx="503237"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56" name="对象 55"/>
          <p:cNvGraphicFramePr>
            <a:graphicFrameLocks noChangeAspect="1"/>
          </p:cNvGraphicFramePr>
          <p:nvPr/>
        </p:nvGraphicFramePr>
        <p:xfrm>
          <a:off x="6843713" y="1290638"/>
          <a:ext cx="404812" cy="914400"/>
        </p:xfrm>
        <a:graphic>
          <a:graphicData uri="http://schemas.openxmlformats.org/presentationml/2006/ole">
            <mc:AlternateContent xmlns:mc="http://schemas.openxmlformats.org/markup-compatibility/2006">
              <mc:Choice xmlns:v="urn:schemas-microsoft-com:vml" Requires="v">
                <p:oleObj spid="_x0000_s8" name="Equation" r:id="rId7" imgW="203200" imgH="457200" progId="Equation.DSMT4">
                  <p:embed/>
                </p:oleObj>
              </mc:Choice>
              <mc:Fallback>
                <p:oleObj name="Equation" r:id="rId7" imgW="203200" imgH="457200" progId="Equation.DSMT4">
                  <p:embed/>
                  <p:pic>
                    <p:nvPicPr>
                      <p:cNvPr id="0" name="对象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713" y="1290638"/>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80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7580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75807"/>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5808"/>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52"/>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nodeType="afterEffect">
                                  <p:stCondLst>
                                    <p:cond delay="0"/>
                                  </p:stCondLst>
                                  <p:childTnLst>
                                    <p:set>
                                      <p:cBhvr>
                                        <p:cTn id="64" dur="1" fill="hold">
                                          <p:stCondLst>
                                            <p:cond delay="0"/>
                                          </p:stCondLst>
                                        </p:cTn>
                                        <p:tgtEl>
                                          <p:spTgt spid="75809"/>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5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56"/>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grpId="0" nodeType="after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5810"/>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1" grpId="0" animBg="1"/>
      <p:bldP spid="48" grpId="0" animBg="1"/>
      <p:bldP spid="45" grpId="0" animBg="1"/>
      <p:bldP spid="42" grpId="0" animBg="1"/>
      <p:bldP spid="41" grpId="0" animBg="1"/>
      <p:bldP spid="75787" grpId="0"/>
      <p:bldP spid="15" grpId="0"/>
      <p:bldP spid="43" grpId="0"/>
      <p:bldP spid="46" grpId="0"/>
      <p:bldP spid="49" grpId="0"/>
      <p:bldP spid="52" grpId="0"/>
      <p:bldP spid="5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0"/>
          </p:nvPr>
        </p:nvSpPr>
        <p:spPr>
          <a:noFill/>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61B0D7E-6A94-469E-89FF-A89915322AAD}" type="slidenum">
              <a:rPr lang="en-US" altLang="zh-CN" smtClean="0">
                <a:solidFill>
                  <a:srgbClr val="000000"/>
                </a:solidFill>
                <a:latin typeface="Garamond" panose="02020404030301010803" pitchFamily="18" charset="0"/>
              </a:rPr>
            </a:fld>
            <a:endParaRPr lang="en-US" altLang="zh-CN">
              <a:solidFill>
                <a:srgbClr val="000000"/>
              </a:solidFill>
              <a:latin typeface="Garamond" panose="02020404030301010803" pitchFamily="18" charset="0"/>
            </a:endParaRPr>
          </a:p>
        </p:txBody>
      </p:sp>
      <p:graphicFrame>
        <p:nvGraphicFramePr>
          <p:cNvPr id="2" name="Group 3"/>
          <p:cNvGraphicFramePr>
            <a:graphicFrameLocks noGrp="1"/>
          </p:cNvGraphicFramePr>
          <p:nvPr>
            <p:ph sz="half" idx="4294967295"/>
          </p:nvPr>
        </p:nvGraphicFramePr>
        <p:xfrm>
          <a:off x="1404938" y="1484313"/>
          <a:ext cx="6553201" cy="4148139"/>
        </p:xfrm>
        <a:graphic>
          <a:graphicData uri="http://schemas.openxmlformats.org/drawingml/2006/table">
            <a:tbl>
              <a:tblPr/>
              <a:tblGrid>
                <a:gridCol w="2070100"/>
                <a:gridCol w="1597025"/>
                <a:gridCol w="1314451"/>
                <a:gridCol w="1571625"/>
              </a:tblGrid>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概率</a:t>
                      </a:r>
                      <a:r>
                        <a:rPr kumimoji="0"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码字</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码长</a:t>
                      </a: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0.20</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0.19</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0.18</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0.17</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0.15</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555" name="Rectangle 4"/>
          <p:cNvSpPr>
            <a:spLocks noChangeArrowheads="1"/>
          </p:cNvSpPr>
          <p:nvPr/>
        </p:nvSpPr>
        <p:spPr bwMode="auto">
          <a:xfrm flipV="1">
            <a:off x="2124075" y="1268413"/>
            <a:ext cx="504031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sz="2800" b="1">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15364" name="Rectangle 4"/>
          <p:cNvSpPr>
            <a:spLocks noChangeArrowheads="1"/>
          </p:cNvSpPr>
          <p:nvPr/>
        </p:nvSpPr>
        <p:spPr bwMode="auto">
          <a:xfrm>
            <a:off x="539552" y="1556792"/>
            <a:ext cx="7848872" cy="4226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sz="3000" dirty="0"/>
              <a:t>由于信源分布的</a:t>
            </a:r>
            <a:r>
              <a:rPr lang="zh-CN" altLang="en-US" sz="3000" dirty="0">
                <a:solidFill>
                  <a:srgbClr val="FF0000"/>
                </a:solidFill>
              </a:rPr>
              <a:t>不均匀性</a:t>
            </a:r>
            <a:r>
              <a:rPr lang="zh-CN" altLang="en-US" sz="3000" dirty="0"/>
              <a:t>和符号之间的</a:t>
            </a:r>
            <a:r>
              <a:rPr lang="zh-CN" altLang="en-US" sz="3000" dirty="0">
                <a:solidFill>
                  <a:srgbClr val="FF0000"/>
                </a:solidFill>
              </a:rPr>
              <a:t>相关性</a:t>
            </a:r>
            <a:r>
              <a:rPr lang="zh-CN" altLang="en-US" sz="3000" dirty="0"/>
              <a:t>，使得信源存在冗余，信源编码的主要任务就是减少冗余度。</a:t>
            </a:r>
            <a:endParaRPr lang="en-US" altLang="zh-CN" sz="3000" dirty="0"/>
          </a:p>
          <a:p>
            <a:pPr algn="just" eaLnBrk="1" hangingPunct="1">
              <a:lnSpc>
                <a:spcPct val="125000"/>
              </a:lnSpc>
            </a:pPr>
            <a:endParaRPr lang="en-US" altLang="zh-CN" sz="3000" dirty="0"/>
          </a:p>
          <a:p>
            <a:pPr algn="just" eaLnBrk="1" hangingPunct="1">
              <a:lnSpc>
                <a:spcPct val="125000"/>
              </a:lnSpc>
              <a:spcBef>
                <a:spcPts val="1200"/>
              </a:spcBef>
            </a:pPr>
            <a:r>
              <a:rPr lang="zh-CN" altLang="en-US" sz="3000" dirty="0"/>
              <a:t>针对信源输出符号序列的统计特性，寻找一定的方法把信源输出符号序列变换为最短的码字序列。</a:t>
            </a:r>
            <a:endParaRPr lang="zh-CN" altLang="en-US" sz="3000" dirty="0"/>
          </a:p>
        </p:txBody>
      </p:sp>
      <p:sp>
        <p:nvSpPr>
          <p:cNvPr id="6" name="Rectangle 2"/>
          <p:cNvSpPr txBox="1">
            <a:spLocks noChangeArrowheads="1"/>
          </p:cNvSpPr>
          <p:nvPr/>
        </p:nvSpPr>
        <p:spPr bwMode="auto">
          <a:xfrm>
            <a:off x="539552" y="431287"/>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4.1.1  </a:t>
            </a:r>
            <a:r>
              <a:rPr lang="zh-CN" altLang="en-US" sz="3600" kern="0" dirty="0">
                <a:latin typeface="Times New Roman" panose="02020603050405020304" pitchFamily="18" charset="0"/>
                <a:cs typeface="Times New Roman" panose="02020603050405020304" pitchFamily="18" charset="0"/>
              </a:rPr>
              <a:t>编码的定义</a:t>
            </a:r>
            <a:br>
              <a:rPr lang="zh-CN" altLang="en-US" sz="3600" kern="0" dirty="0">
                <a:latin typeface="Times New Roman" panose="02020603050405020304" pitchFamily="18" charset="0"/>
                <a:cs typeface="Times New Roman" panose="02020603050405020304" pitchFamily="18" charset="0"/>
              </a:rPr>
            </a:br>
            <a:endParaRPr lang="zh-CN" altLang="en-US" sz="36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A02A78D5-9768-47EC-AFDB-E585E653D632}"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553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65540" name="组合 2"/>
          <p:cNvGrpSpPr/>
          <p:nvPr/>
        </p:nvGrpSpPr>
        <p:grpSpPr bwMode="auto">
          <a:xfrm>
            <a:off x="899592" y="2204864"/>
            <a:ext cx="7507386" cy="1036320"/>
            <a:chOff x="1277491" y="2102150"/>
            <a:chExt cx="7507386" cy="1036320"/>
          </a:xfrm>
        </p:grpSpPr>
        <p:graphicFrame>
          <p:nvGraphicFramePr>
            <p:cNvPr id="65549" name="Object 3"/>
            <p:cNvGraphicFramePr>
              <a:graphicFrameLocks noChangeAspect="1"/>
            </p:cNvGraphicFramePr>
            <p:nvPr/>
          </p:nvGraphicFramePr>
          <p:xfrm>
            <a:off x="1277491" y="2102150"/>
            <a:ext cx="3474720" cy="1036320"/>
          </p:xfrm>
          <a:graphic>
            <a:graphicData uri="http://schemas.openxmlformats.org/presentationml/2006/ole">
              <mc:AlternateContent xmlns:mc="http://schemas.openxmlformats.org/markup-compatibility/2006">
                <mc:Choice xmlns:v="urn:schemas-microsoft-com:vml" Requires="v">
                  <p:oleObj spid="_x0000_s2" name="Equation" r:id="rId1" imgW="34747200" imgH="10363200" progId="Equation.DSMT4">
                    <p:embed/>
                  </p:oleObj>
                </mc:Choice>
                <mc:Fallback>
                  <p:oleObj name="Equation" r:id="rId1" imgW="34747200" imgH="10363200" progId="Equation.DSMT4">
                    <p:embed/>
                    <p:pic>
                      <p:nvPicPr>
                        <p:cNvPr id="0" name="Object 3"/>
                        <p:cNvPicPr>
                          <a:picLocks noChangeAspect="1" noChangeArrowheads="1"/>
                        </p:cNvPicPr>
                        <p:nvPr/>
                      </p:nvPicPr>
                      <p:blipFill>
                        <a:blip r:embed="rId2"/>
                        <a:srcRect/>
                        <a:stretch>
                          <a:fillRect/>
                        </a:stretch>
                      </p:blipFill>
                      <p:spPr bwMode="auto">
                        <a:xfrm>
                          <a:off x="1277491" y="2102150"/>
                          <a:ext cx="3474720" cy="103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50" name="Text Box 5"/>
            <p:cNvSpPr txBox="1">
              <a:spLocks noChangeArrowheads="1"/>
            </p:cNvSpPr>
            <p:nvPr/>
          </p:nvSpPr>
          <p:spPr bwMode="auto">
            <a:xfrm>
              <a:off x="5436840" y="2318174"/>
              <a:ext cx="33480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000" dirty="0"/>
                <a:t>码元</a:t>
              </a:r>
              <a:r>
                <a:rPr lang="en-US" altLang="zh-CN" sz="3000" dirty="0"/>
                <a:t>/</a:t>
              </a:r>
              <a:r>
                <a:rPr lang="zh-CN" altLang="en-US" sz="3000" dirty="0"/>
                <a:t>符号</a:t>
              </a:r>
              <a:endParaRPr lang="zh-CN" altLang="en-US" sz="3000" dirty="0"/>
            </a:p>
          </p:txBody>
        </p:sp>
      </p:grpSp>
      <p:sp>
        <p:nvSpPr>
          <p:cNvPr id="65541" name="Rectangle 6"/>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65543" name="对象 1"/>
          <p:cNvGraphicFramePr>
            <a:graphicFrameLocks noChangeAspect="1"/>
          </p:cNvGraphicFramePr>
          <p:nvPr/>
        </p:nvGraphicFramePr>
        <p:xfrm>
          <a:off x="2605088" y="3435350"/>
          <a:ext cx="4419600" cy="1066800"/>
        </p:xfrm>
        <a:graphic>
          <a:graphicData uri="http://schemas.openxmlformats.org/presentationml/2006/ole">
            <mc:AlternateContent xmlns:mc="http://schemas.openxmlformats.org/markup-compatibility/2006">
              <mc:Choice xmlns:v="urn:schemas-microsoft-com:vml" Requires="v">
                <p:oleObj spid="_x0000_s3" name="Equation" r:id="rId3" imgW="44196000" imgH="10668000" progId="Equation.DSMT4">
                  <p:embed/>
                </p:oleObj>
              </mc:Choice>
              <mc:Fallback>
                <p:oleObj name="Equation" r:id="rId3" imgW="44196000" imgH="10668000" progId="Equation.DSMT4">
                  <p:embed/>
                  <p:pic>
                    <p:nvPicPr>
                      <p:cNvPr id="0" name="对象 1"/>
                      <p:cNvPicPr>
                        <a:picLocks noChangeAspect="1" noChangeArrowheads="1"/>
                      </p:cNvPicPr>
                      <p:nvPr/>
                    </p:nvPicPr>
                    <p:blipFill>
                      <a:blip r:embed="rId4"/>
                      <a:srcRect/>
                      <a:stretch>
                        <a:fillRect/>
                      </a:stretch>
                    </p:blipFill>
                    <p:spPr bwMode="auto">
                      <a:xfrm>
                        <a:off x="2605088" y="3435350"/>
                        <a:ext cx="441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5" name="TextBox 12"/>
          <p:cNvSpPr txBox="1">
            <a:spLocks noChangeArrowheads="1"/>
          </p:cNvSpPr>
          <p:nvPr/>
        </p:nvSpPr>
        <p:spPr bwMode="auto">
          <a:xfrm>
            <a:off x="810791" y="3710037"/>
            <a:ext cx="174498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编码效率</a:t>
            </a:r>
            <a:endParaRPr lang="zh-CN" altLang="en-US" dirty="0"/>
          </a:p>
        </p:txBody>
      </p:sp>
      <p:sp>
        <p:nvSpPr>
          <p:cNvPr id="65546" name="矩形 1"/>
          <p:cNvSpPr>
            <a:spLocks noChangeArrowheads="1"/>
          </p:cNvSpPr>
          <p:nvPr/>
        </p:nvSpPr>
        <p:spPr bwMode="auto">
          <a:xfrm>
            <a:off x="755576" y="1674340"/>
            <a:ext cx="16271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平均码长</a:t>
            </a:r>
            <a:endParaRPr lang="zh-CN" altLang="en-US" dirty="0"/>
          </a:p>
        </p:txBody>
      </p:sp>
      <p:graphicFrame>
        <p:nvGraphicFramePr>
          <p:cNvPr id="15" name="Object 3"/>
          <p:cNvGraphicFramePr>
            <a:graphicFrameLocks noChangeAspect="1"/>
          </p:cNvGraphicFramePr>
          <p:nvPr/>
        </p:nvGraphicFramePr>
        <p:xfrm>
          <a:off x="836910" y="684053"/>
          <a:ext cx="5362576" cy="1036637"/>
        </p:xfrm>
        <a:graphic>
          <a:graphicData uri="http://schemas.openxmlformats.org/presentationml/2006/ole">
            <mc:AlternateContent xmlns:mc="http://schemas.openxmlformats.org/markup-compatibility/2006">
              <mc:Choice xmlns:v="urn:schemas-microsoft-com:vml" Requires="v">
                <p:oleObj spid="_x0000_s4" name="Equation" r:id="rId5" imgW="53644800" imgH="10363200" progId="Equation.DSMT4">
                  <p:embed/>
                </p:oleObj>
              </mc:Choice>
              <mc:Fallback>
                <p:oleObj name="Equation" r:id="rId5" imgW="53644800" imgH="10363200" progId="Equation.DSMT4">
                  <p:embed/>
                  <p:pic>
                    <p:nvPicPr>
                      <p:cNvPr id="0" name="Object 3"/>
                      <p:cNvPicPr>
                        <a:picLocks noChangeAspect="1" noChangeArrowheads="1"/>
                      </p:cNvPicPr>
                      <p:nvPr/>
                    </p:nvPicPr>
                    <p:blipFill>
                      <a:blip r:embed="rId6"/>
                      <a:srcRect/>
                      <a:stretch>
                        <a:fillRect/>
                      </a:stretch>
                    </p:blipFill>
                    <p:spPr bwMode="auto">
                      <a:xfrm>
                        <a:off x="836910" y="684053"/>
                        <a:ext cx="5362576"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8"/>
          <p:cNvSpPr txBox="1">
            <a:spLocks noChangeArrowheads="1"/>
          </p:cNvSpPr>
          <p:nvPr/>
        </p:nvSpPr>
        <p:spPr bwMode="auto">
          <a:xfrm>
            <a:off x="6370935" y="864397"/>
            <a:ext cx="23399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000" dirty="0"/>
              <a:t>比特</a:t>
            </a:r>
            <a:r>
              <a:rPr lang="en-US" altLang="zh-CN" sz="3000" dirty="0"/>
              <a:t>/</a:t>
            </a:r>
            <a:r>
              <a:rPr lang="zh-CN" altLang="en-US" sz="3000" dirty="0"/>
              <a:t>符号</a:t>
            </a:r>
            <a:endParaRPr lang="zh-CN" altLang="en-US" sz="3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79BF5C39-87EB-4EF9-A13B-72B3B40618A4}" type="slidenum">
              <a:rPr kumimoji="0" lang="en-US" altLang="zh-CN" sz="1200" b="1" i="0" u="none" strike="noStrike" kern="1200" cap="none" spc="0" normalizeH="0" baseline="0" noProof="0" smtClean="0">
                <a:ln>
                  <a:noFill/>
                </a:ln>
                <a:solidFill>
                  <a:srgbClr val="000000"/>
                </a:solidFill>
                <a:effectLst/>
                <a:uLnTx/>
                <a:uFillTx/>
                <a:latin typeface="Garamond" panose="02020404030301010803" pitchFamily="18" charset="0"/>
                <a:ea typeface="宋体" panose="02010600030101010101" pitchFamily="2" charset="-122"/>
                <a:cs typeface="+mn-cs"/>
              </a:rPr>
            </a:fld>
            <a:endParaRPr kumimoji="0" lang="en-US" altLang="zh-CN" sz="1200" b="1" i="0" u="none" strike="noStrike" kern="1200" cap="none" spc="0" normalizeH="0" baseline="0" noProof="0">
              <a:ln>
                <a:noFill/>
              </a:ln>
              <a:solidFill>
                <a:srgbClr val="000000"/>
              </a:solidFill>
              <a:effectLst/>
              <a:uLnTx/>
              <a:uFillTx/>
              <a:latin typeface="Garamond" panose="02020404030301010803" pitchFamily="18" charset="0"/>
              <a:ea typeface="宋体" panose="02010600030101010101" pitchFamily="2" charset="-122"/>
              <a:cs typeface="+mn-cs"/>
            </a:endParaRPr>
          </a:p>
        </p:txBody>
      </p:sp>
      <p:sp>
        <p:nvSpPr>
          <p:cNvPr id="77827" name="Rectangle 3"/>
          <p:cNvSpPr>
            <a:spLocks noGrp="1" noChangeArrowheads="1"/>
          </p:cNvSpPr>
          <p:nvPr>
            <p:ph idx="4294967295"/>
          </p:nvPr>
        </p:nvSpPr>
        <p:spPr>
          <a:xfrm>
            <a:off x="468313" y="1125538"/>
            <a:ext cx="8229600" cy="4530725"/>
          </a:xfrm>
        </p:spPr>
        <p:txBody>
          <a:bodyPr/>
          <a:lstStyle/>
          <a:p>
            <a:pPr marL="262255" indent="-262255" algn="just" eaLnBrk="1" hangingPunct="1">
              <a:lnSpc>
                <a:spcPct val="115000"/>
              </a:lnSpc>
              <a:buFontTx/>
              <a:buNone/>
            </a:pPr>
            <a:r>
              <a:rPr lang="zh-CN" altLang="en-US" dirty="0">
                <a:latin typeface="Times New Roman" panose="02020603050405020304" pitchFamily="18" charset="0"/>
              </a:rPr>
              <a:t>哈夫曼编码方法得到的码并非唯一</a:t>
            </a:r>
            <a:endParaRPr lang="en-US" altLang="zh-CN" dirty="0">
              <a:latin typeface="Times New Roman" panose="02020603050405020304" pitchFamily="18" charset="0"/>
            </a:endParaRPr>
          </a:p>
          <a:p>
            <a:pPr marL="262255" indent="-262255" algn="just" eaLnBrk="1" hangingPunct="1">
              <a:lnSpc>
                <a:spcPct val="115000"/>
              </a:lnSpc>
              <a:spcBef>
                <a:spcPts val="1800"/>
              </a:spcBef>
            </a:pPr>
            <a:r>
              <a:rPr lang="zh-CN" altLang="en-US" dirty="0">
                <a:latin typeface="Times New Roman" panose="02020603050405020304" pitchFamily="18" charset="0"/>
              </a:rPr>
              <a:t>每次对信源缩减时，赋予信源最后两个概率</a:t>
            </a:r>
            <a:endParaRPr lang="en-US" altLang="zh-CN" dirty="0">
              <a:latin typeface="Times New Roman" panose="02020603050405020304" pitchFamily="18" charset="0"/>
            </a:endParaRPr>
          </a:p>
          <a:p>
            <a:pPr marL="0" indent="0" algn="just" eaLnBrk="1" hangingPunct="1">
              <a:lnSpc>
                <a:spcPct val="115000"/>
              </a:lnSpc>
              <a:buNone/>
            </a:pPr>
            <a:r>
              <a:rPr lang="en-US" altLang="zh-CN" dirty="0">
                <a:latin typeface="Times New Roman" panose="02020603050405020304" pitchFamily="18" charset="0"/>
              </a:rPr>
              <a:t>   </a:t>
            </a:r>
            <a:r>
              <a:rPr lang="zh-CN" altLang="en-US" dirty="0">
                <a:latin typeface="Times New Roman" panose="02020603050405020304" pitchFamily="18" charset="0"/>
              </a:rPr>
              <a:t>最小的符号，用</a:t>
            </a:r>
            <a:r>
              <a:rPr lang="en-US" altLang="zh-CN" dirty="0">
                <a:latin typeface="Times New Roman" panose="02020603050405020304" pitchFamily="18" charset="0"/>
              </a:rPr>
              <a:t>0</a:t>
            </a:r>
            <a:r>
              <a:rPr lang="zh-CN" altLang="en-US" dirty="0">
                <a:latin typeface="Times New Roman" panose="02020603050405020304" pitchFamily="18" charset="0"/>
              </a:rPr>
              <a:t>和</a:t>
            </a:r>
            <a:r>
              <a:rPr lang="en-US" altLang="zh-CN" dirty="0">
                <a:latin typeface="Times New Roman" panose="02020603050405020304" pitchFamily="18" charset="0"/>
              </a:rPr>
              <a:t>1</a:t>
            </a:r>
            <a:r>
              <a:rPr lang="zh-CN" altLang="en-US" dirty="0">
                <a:latin typeface="Times New Roman" panose="02020603050405020304" pitchFamily="18" charset="0"/>
              </a:rPr>
              <a:t>是任意的；</a:t>
            </a:r>
            <a:endParaRPr lang="en-US" altLang="zh-CN" dirty="0">
              <a:latin typeface="Times New Roman" panose="02020603050405020304" pitchFamily="18" charset="0"/>
            </a:endParaRPr>
          </a:p>
          <a:p>
            <a:pPr marL="262255" indent="-262255" algn="just" eaLnBrk="1" hangingPunct="1">
              <a:lnSpc>
                <a:spcPct val="115000"/>
              </a:lnSpc>
            </a:pPr>
            <a:endParaRPr lang="en-US" altLang="zh-CN" dirty="0">
              <a:latin typeface="Times New Roman" panose="02020603050405020304" pitchFamily="18" charset="0"/>
            </a:endParaRPr>
          </a:p>
          <a:p>
            <a:pPr marL="262255" indent="-262255" algn="just" eaLnBrk="1" hangingPunct="1">
              <a:lnSpc>
                <a:spcPct val="115000"/>
              </a:lnSpc>
            </a:pPr>
            <a:r>
              <a:rPr lang="zh-CN" altLang="en-US" dirty="0">
                <a:latin typeface="Times New Roman" panose="02020603050405020304" pitchFamily="18" charset="0"/>
              </a:rPr>
              <a:t>概率相同时，排序位置是任意的。</a:t>
            </a:r>
            <a:endParaRPr lang="zh-CN" altLang="en-US" dirty="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E55B0889-FA04-47A1-9E80-D228665F66F4}"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79875" name="Rectangle 3"/>
          <p:cNvSpPr>
            <a:spLocks noChangeArrowheads="1"/>
          </p:cNvSpPr>
          <p:nvPr/>
        </p:nvSpPr>
        <p:spPr bwMode="auto">
          <a:xfrm>
            <a:off x="3203575" y="3860800"/>
            <a:ext cx="26098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2" name="Group 3"/>
          <p:cNvGraphicFramePr>
            <a:graphicFrameLocks noGrp="1"/>
          </p:cNvGraphicFramePr>
          <p:nvPr/>
        </p:nvGraphicFramePr>
        <p:xfrm>
          <a:off x="458788" y="2780928"/>
          <a:ext cx="8208963" cy="3384550"/>
        </p:xfrm>
        <a:graphic>
          <a:graphicData uri="http://schemas.openxmlformats.org/drawingml/2006/table">
            <a:tbl>
              <a:tblPr/>
              <a:tblGrid>
                <a:gridCol w="1448916"/>
                <a:gridCol w="1634009"/>
                <a:gridCol w="1309688"/>
                <a:gridCol w="1223962"/>
                <a:gridCol w="1295400"/>
                <a:gridCol w="1296988"/>
              </a:tblGrid>
              <a:tr h="8445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概率</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码字</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en-US" sz="2400" b="1"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i1</a:t>
                      </a:r>
                      <a:endParaRPr kumimoji="0" lang="en-US" sz="2400" b="1"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码长</a:t>
                      </a: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码字</a:t>
                      </a: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en-US"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i2</a:t>
                      </a:r>
                      <a:endParaRPr kumimoji="0" lang="en-US" sz="2400" b="1" i="1" u="none" strike="noStrike" cap="none" normalizeH="0" baseline="-3000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码长</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3" marB="4568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011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0011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9927" name="Rectangle 3"/>
          <p:cNvSpPr txBox="1">
            <a:spLocks noChangeArrowheads="1"/>
          </p:cNvSpPr>
          <p:nvPr/>
        </p:nvSpPr>
        <p:spPr bwMode="auto">
          <a:xfrm>
            <a:off x="179512" y="439020"/>
            <a:ext cx="67927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65000"/>
            </a:pPr>
            <a:r>
              <a:rPr lang="en-US" altLang="zh-CN" sz="3000" dirty="0"/>
              <a:t>【</a:t>
            </a:r>
            <a:r>
              <a:rPr lang="zh-CN" altLang="en-US" sz="3000" dirty="0"/>
              <a:t>例</a:t>
            </a:r>
            <a:r>
              <a:rPr lang="en-US" altLang="zh-CN" sz="3000" dirty="0"/>
              <a:t>4-15】</a:t>
            </a:r>
            <a:r>
              <a:rPr lang="zh-CN" altLang="en-US" sz="3000" dirty="0">
                <a:latin typeface="Arial" panose="020B0604020202020204" pitchFamily="34" charset="0"/>
              </a:rPr>
              <a:t>设有离散无记忆信源</a:t>
            </a:r>
            <a:endParaRPr lang="zh-CN" altLang="en-US" sz="3000" dirty="0">
              <a:latin typeface="Arial" panose="020B0604020202020204" pitchFamily="34" charset="0"/>
            </a:endParaRPr>
          </a:p>
        </p:txBody>
      </p:sp>
      <p:graphicFrame>
        <p:nvGraphicFramePr>
          <p:cNvPr id="79928" name="Object 4"/>
          <p:cNvGraphicFramePr>
            <a:graphicFrameLocks noChangeAspect="1"/>
          </p:cNvGraphicFramePr>
          <p:nvPr/>
        </p:nvGraphicFramePr>
        <p:xfrm>
          <a:off x="2082130" y="979806"/>
          <a:ext cx="5089824" cy="1097280"/>
        </p:xfrm>
        <a:graphic>
          <a:graphicData uri="http://schemas.openxmlformats.org/presentationml/2006/ole">
            <mc:AlternateContent xmlns:mc="http://schemas.openxmlformats.org/markup-compatibility/2006">
              <mc:Choice xmlns:v="urn:schemas-microsoft-com:vml" Requires="v">
                <p:oleObj spid="_x0000_s3" name="Equation" r:id="rId1" imgW="50901600" imgH="10972800" progId="Equation.DSMT4">
                  <p:embed/>
                </p:oleObj>
              </mc:Choice>
              <mc:Fallback>
                <p:oleObj name="Equation" r:id="rId1" imgW="50901600" imgH="10972800" progId="Equation.DSMT4">
                  <p:embed/>
                  <p:pic>
                    <p:nvPicPr>
                      <p:cNvPr id="0" name="Object 4"/>
                      <p:cNvPicPr>
                        <a:picLocks noChangeAspect="1" noChangeArrowheads="1"/>
                      </p:cNvPicPr>
                      <p:nvPr/>
                    </p:nvPicPr>
                    <p:blipFill>
                      <a:blip r:embed="rId2"/>
                      <a:srcRect/>
                      <a:stretch>
                        <a:fillRect/>
                      </a:stretch>
                    </p:blipFill>
                    <p:spPr bwMode="auto">
                      <a:xfrm>
                        <a:off x="2082130" y="979806"/>
                        <a:ext cx="5089824"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p:cNvSpPr txBox="1">
            <a:spLocks noChangeArrowheads="1"/>
          </p:cNvSpPr>
          <p:nvPr/>
        </p:nvSpPr>
        <p:spPr bwMode="auto">
          <a:xfrm>
            <a:off x="1979712" y="2031207"/>
            <a:ext cx="6792788"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65000"/>
            </a:pPr>
            <a:r>
              <a:rPr lang="zh-CN" altLang="en-US" sz="3000" dirty="0"/>
              <a:t>求其二进制哈夫曼编码。</a:t>
            </a:r>
            <a:endParaRPr lang="zh-CN" altLang="en-US" sz="3000" dirty="0">
              <a:latin typeface="Arial" panose="020B0604020202020204" pitchFamily="34" charset="0"/>
            </a:endParaRPr>
          </a:p>
        </p:txBody>
      </p:sp>
      <p:sp>
        <p:nvSpPr>
          <p:cNvPr id="8" name="Rectangle 3"/>
          <p:cNvSpPr txBox="1">
            <a:spLocks noChangeArrowheads="1"/>
          </p:cNvSpPr>
          <p:nvPr/>
        </p:nvSpPr>
        <p:spPr bwMode="auto">
          <a:xfrm>
            <a:off x="7169126" y="1231182"/>
            <a:ext cx="60930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65000"/>
            </a:pPr>
            <a:r>
              <a:rPr lang="en-US" altLang="zh-CN" sz="3000" dirty="0"/>
              <a:t>,</a:t>
            </a:r>
            <a:endParaRPr lang="zh-CN" altLang="en-US" sz="3000"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10CE7BEE-B07B-4B5A-8A12-5F245E57E992}"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80899" name="Rectangle 3"/>
          <p:cNvSpPr>
            <a:spLocks noGrp="1" noChangeArrowheads="1"/>
          </p:cNvSpPr>
          <p:nvPr>
            <p:ph idx="4294967295"/>
          </p:nvPr>
        </p:nvSpPr>
        <p:spPr>
          <a:xfrm>
            <a:off x="855985" y="3861048"/>
            <a:ext cx="7772400" cy="2592388"/>
          </a:xfrm>
        </p:spPr>
        <p:txBody>
          <a:bodyPr/>
          <a:lstStyle/>
          <a:p>
            <a:pPr eaLnBrk="1" hangingPunct="1">
              <a:buFontTx/>
              <a:buNone/>
            </a:pPr>
            <a:r>
              <a:rPr lang="en-US" altLang="zh-CN" sz="2800" dirty="0">
                <a:latin typeface="Times New Roman" panose="02020603050405020304" pitchFamily="18" charset="0"/>
              </a:rPr>
              <a:t>0.4             0.4            0.4             0.6             1.0 </a:t>
            </a:r>
            <a:endParaRPr lang="en-US" altLang="zh-CN" sz="2800" dirty="0">
              <a:latin typeface="Times New Roman" panose="02020603050405020304" pitchFamily="18" charset="0"/>
            </a:endParaRPr>
          </a:p>
          <a:p>
            <a:pPr eaLnBrk="1" hangingPunct="1">
              <a:buFontTx/>
              <a:buNone/>
            </a:pPr>
            <a:r>
              <a:rPr lang="en-US" altLang="zh-CN" sz="2800" dirty="0">
                <a:latin typeface="Times New Roman" panose="02020603050405020304" pitchFamily="18" charset="0"/>
              </a:rPr>
              <a:t>0.2             0.2            0.4             0.4</a:t>
            </a:r>
            <a:endParaRPr lang="en-US" altLang="zh-CN" sz="2800" dirty="0">
              <a:latin typeface="Times New Roman" panose="02020603050405020304" pitchFamily="18" charset="0"/>
            </a:endParaRPr>
          </a:p>
          <a:p>
            <a:pPr eaLnBrk="1" hangingPunct="1">
              <a:buFontTx/>
              <a:buNone/>
            </a:pPr>
            <a:r>
              <a:rPr lang="en-US" altLang="zh-CN" sz="2800" dirty="0">
                <a:latin typeface="Times New Roman" panose="02020603050405020304" pitchFamily="18" charset="0"/>
              </a:rPr>
              <a:t>0.2             0.2            0.2</a:t>
            </a:r>
            <a:endParaRPr lang="en-US" altLang="zh-CN" sz="2800" dirty="0">
              <a:latin typeface="Times New Roman" panose="02020603050405020304" pitchFamily="18" charset="0"/>
            </a:endParaRPr>
          </a:p>
          <a:p>
            <a:pPr eaLnBrk="1" hangingPunct="1">
              <a:buFontTx/>
              <a:buNone/>
            </a:pPr>
            <a:r>
              <a:rPr lang="en-US" altLang="zh-CN" sz="2800" dirty="0">
                <a:latin typeface="Times New Roman" panose="02020603050405020304" pitchFamily="18" charset="0"/>
              </a:rPr>
              <a:t>0.1             0.2            </a:t>
            </a:r>
            <a:endParaRPr lang="en-US" altLang="zh-CN" sz="2800" dirty="0">
              <a:latin typeface="Times New Roman" panose="02020603050405020304" pitchFamily="18" charset="0"/>
            </a:endParaRPr>
          </a:p>
          <a:p>
            <a:pPr eaLnBrk="1" hangingPunct="1">
              <a:buFontTx/>
              <a:buNone/>
            </a:pPr>
            <a:r>
              <a:rPr lang="en-US" altLang="zh-CN" sz="2800" dirty="0">
                <a:latin typeface="Times New Roman" panose="02020603050405020304" pitchFamily="18" charset="0"/>
              </a:rPr>
              <a:t>0.1</a:t>
            </a:r>
            <a:endParaRPr lang="en-US" altLang="zh-CN" sz="2800" dirty="0">
              <a:latin typeface="Times New Roman" panose="02020603050405020304" pitchFamily="18" charset="0"/>
            </a:endParaRPr>
          </a:p>
        </p:txBody>
      </p:sp>
      <p:sp>
        <p:nvSpPr>
          <p:cNvPr id="80913" name="Line 49"/>
          <p:cNvSpPr>
            <a:spLocks noChangeShapeType="1"/>
          </p:cNvSpPr>
          <p:nvPr/>
        </p:nvSpPr>
        <p:spPr bwMode="auto">
          <a:xfrm flipV="1">
            <a:off x="1576561" y="5733033"/>
            <a:ext cx="86360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4" name="Line 50"/>
          <p:cNvSpPr>
            <a:spLocks noChangeShapeType="1"/>
          </p:cNvSpPr>
          <p:nvPr/>
        </p:nvSpPr>
        <p:spPr bwMode="auto">
          <a:xfrm flipV="1">
            <a:off x="3232745" y="4735760"/>
            <a:ext cx="718865" cy="636587"/>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5" name="Line 51"/>
          <p:cNvSpPr>
            <a:spLocks noChangeShapeType="1"/>
          </p:cNvSpPr>
          <p:nvPr/>
        </p:nvSpPr>
        <p:spPr bwMode="auto">
          <a:xfrm flipV="1">
            <a:off x="4744913" y="4247331"/>
            <a:ext cx="862459" cy="62212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6" name="Line 52"/>
          <p:cNvSpPr>
            <a:spLocks noChangeShapeType="1"/>
          </p:cNvSpPr>
          <p:nvPr/>
        </p:nvSpPr>
        <p:spPr bwMode="auto">
          <a:xfrm flipV="1">
            <a:off x="6329089" y="4148386"/>
            <a:ext cx="936625"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 name="组合 15"/>
          <p:cNvGrpSpPr/>
          <p:nvPr/>
        </p:nvGrpSpPr>
        <p:grpSpPr>
          <a:xfrm>
            <a:off x="1306835" y="5434260"/>
            <a:ext cx="771525" cy="966787"/>
            <a:chOff x="1306835" y="5213598"/>
            <a:chExt cx="771525" cy="966787"/>
          </a:xfrm>
        </p:grpSpPr>
        <p:sp>
          <p:nvSpPr>
            <p:cNvPr id="53" name="Text Box 13"/>
            <p:cNvSpPr txBox="1">
              <a:spLocks noChangeArrowheads="1"/>
            </p:cNvSpPr>
            <p:nvPr/>
          </p:nvSpPr>
          <p:spPr bwMode="auto">
            <a:xfrm>
              <a:off x="1575122" y="5213598"/>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54" name="对象 53"/>
            <p:cNvGraphicFramePr>
              <a:graphicFrameLocks noChangeAspect="1"/>
            </p:cNvGraphicFramePr>
            <p:nvPr/>
          </p:nvGraphicFramePr>
          <p:xfrm>
            <a:off x="1306835" y="5265985"/>
            <a:ext cx="404812" cy="914400"/>
          </p:xfrm>
          <a:graphic>
            <a:graphicData uri="http://schemas.openxmlformats.org/presentationml/2006/ole">
              <mc:AlternateContent xmlns:mc="http://schemas.openxmlformats.org/markup-compatibility/2006">
                <mc:Choice xmlns:v="urn:schemas-microsoft-com:vml" Requires="v">
                  <p:oleObj spid="_x0000_s2" name="Equation" r:id="rId1" imgW="203200" imgH="457200" progId="Equation.DSMT4">
                    <p:embed/>
                  </p:oleObj>
                </mc:Choice>
                <mc:Fallback>
                  <p:oleObj name="Equation" r:id="rId1" imgW="203200" imgH="457200" progId="Equation.DSMT4">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835" y="5265985"/>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 name="组合 14"/>
          <p:cNvGrpSpPr/>
          <p:nvPr/>
        </p:nvGrpSpPr>
        <p:grpSpPr>
          <a:xfrm>
            <a:off x="2860997" y="4894511"/>
            <a:ext cx="771525" cy="966787"/>
            <a:chOff x="2860997" y="4673849"/>
            <a:chExt cx="771525" cy="966787"/>
          </a:xfrm>
        </p:grpSpPr>
        <p:sp>
          <p:nvSpPr>
            <p:cNvPr id="57" name="Text Box 13"/>
            <p:cNvSpPr txBox="1">
              <a:spLocks noChangeArrowheads="1"/>
            </p:cNvSpPr>
            <p:nvPr/>
          </p:nvSpPr>
          <p:spPr bwMode="auto">
            <a:xfrm>
              <a:off x="3129284" y="4673849"/>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58" name="对象 57"/>
            <p:cNvGraphicFramePr>
              <a:graphicFrameLocks noChangeAspect="1"/>
            </p:cNvGraphicFramePr>
            <p:nvPr/>
          </p:nvGraphicFramePr>
          <p:xfrm>
            <a:off x="2860997" y="4726236"/>
            <a:ext cx="404812" cy="914400"/>
          </p:xfrm>
          <a:graphic>
            <a:graphicData uri="http://schemas.openxmlformats.org/presentationml/2006/ole">
              <mc:AlternateContent xmlns:mc="http://schemas.openxmlformats.org/markup-compatibility/2006">
                <mc:Choice xmlns:v="urn:schemas-microsoft-com:vml" Requires="v">
                  <p:oleObj spid="_x0000_s3" name="Equation" r:id="rId3" imgW="203200" imgH="457200" progId="Equation.DSMT4">
                    <p:embed/>
                  </p:oleObj>
                </mc:Choice>
                <mc:Fallback>
                  <p:oleObj name="Equation" r:id="rId3" imgW="203200" imgH="457200" progId="Equation.DSMT4">
                    <p:embed/>
                    <p:pic>
                      <p:nvPicPr>
                        <p:cNvPr id="0" name="对象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997" y="4726236"/>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 name="组合 13"/>
          <p:cNvGrpSpPr/>
          <p:nvPr/>
        </p:nvGrpSpPr>
        <p:grpSpPr>
          <a:xfrm>
            <a:off x="4356422" y="4406082"/>
            <a:ext cx="771525" cy="966787"/>
            <a:chOff x="4356422" y="4185420"/>
            <a:chExt cx="771525" cy="966787"/>
          </a:xfrm>
        </p:grpSpPr>
        <p:sp>
          <p:nvSpPr>
            <p:cNvPr id="60" name="Text Box 13"/>
            <p:cNvSpPr txBox="1">
              <a:spLocks noChangeArrowheads="1"/>
            </p:cNvSpPr>
            <p:nvPr/>
          </p:nvSpPr>
          <p:spPr bwMode="auto">
            <a:xfrm>
              <a:off x="4624709" y="4185420"/>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61" name="对象 60"/>
            <p:cNvGraphicFramePr>
              <a:graphicFrameLocks noChangeAspect="1"/>
            </p:cNvGraphicFramePr>
            <p:nvPr/>
          </p:nvGraphicFramePr>
          <p:xfrm>
            <a:off x="4356422" y="4237807"/>
            <a:ext cx="404812" cy="914400"/>
          </p:xfrm>
          <a:graphic>
            <a:graphicData uri="http://schemas.openxmlformats.org/presentationml/2006/ole">
              <mc:AlternateContent xmlns:mc="http://schemas.openxmlformats.org/markup-compatibility/2006">
                <mc:Choice xmlns:v="urn:schemas-microsoft-com:vml" Requires="v">
                  <p:oleObj spid="_x0000_s4" name="Equation" r:id="rId4" imgW="203200" imgH="457200" progId="Equation.DSMT4">
                    <p:embed/>
                  </p:oleObj>
                </mc:Choice>
                <mc:Fallback>
                  <p:oleObj name="Equation" r:id="rId4" imgW="203200" imgH="457200" progId="Equation.DSMT4">
                    <p:embed/>
                    <p:pic>
                      <p:nvPicPr>
                        <p:cNvPr id="0" name="对象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422" y="4237807"/>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 name="组合 12"/>
          <p:cNvGrpSpPr/>
          <p:nvPr/>
        </p:nvGrpSpPr>
        <p:grpSpPr>
          <a:xfrm>
            <a:off x="5960591" y="3902026"/>
            <a:ext cx="771525" cy="966787"/>
            <a:chOff x="5960591" y="3681364"/>
            <a:chExt cx="771525" cy="966787"/>
          </a:xfrm>
        </p:grpSpPr>
        <p:sp>
          <p:nvSpPr>
            <p:cNvPr id="63" name="Text Box 13"/>
            <p:cNvSpPr txBox="1">
              <a:spLocks noChangeArrowheads="1"/>
            </p:cNvSpPr>
            <p:nvPr/>
          </p:nvSpPr>
          <p:spPr bwMode="auto">
            <a:xfrm>
              <a:off x="6228878" y="3681364"/>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FF0000"/>
                  </a:solidFill>
                </a:rPr>
                <a:t>0</a:t>
              </a:r>
              <a:endParaRPr lang="en-US" altLang="zh-CN" sz="2000" b="1">
                <a:solidFill>
                  <a:srgbClr val="FF0000"/>
                </a:solidFill>
              </a:endParaRPr>
            </a:p>
            <a:p>
              <a:pPr>
                <a:spcBef>
                  <a:spcPts val="1800"/>
                </a:spcBef>
              </a:pPr>
              <a:r>
                <a:rPr lang="en-US" altLang="zh-CN" sz="2000" b="1">
                  <a:solidFill>
                    <a:srgbClr val="FF0000"/>
                  </a:solidFill>
                </a:rPr>
                <a:t>1</a:t>
              </a:r>
              <a:endParaRPr lang="en-US" altLang="zh-CN" sz="2000" b="1">
                <a:solidFill>
                  <a:srgbClr val="FF0000"/>
                </a:solidFill>
              </a:endParaRPr>
            </a:p>
          </p:txBody>
        </p:sp>
        <p:graphicFrame>
          <p:nvGraphicFramePr>
            <p:cNvPr id="64" name="对象 63"/>
            <p:cNvGraphicFramePr>
              <a:graphicFrameLocks noChangeAspect="1"/>
            </p:cNvGraphicFramePr>
            <p:nvPr/>
          </p:nvGraphicFramePr>
          <p:xfrm>
            <a:off x="5960591" y="3733751"/>
            <a:ext cx="404812" cy="914400"/>
          </p:xfrm>
          <a:graphic>
            <a:graphicData uri="http://schemas.openxmlformats.org/presentationml/2006/ole">
              <mc:AlternateContent xmlns:mc="http://schemas.openxmlformats.org/markup-compatibility/2006">
                <mc:Choice xmlns:v="urn:schemas-microsoft-com:vml" Requires="v">
                  <p:oleObj spid="_x0000_s5" name="Equation" r:id="rId5" imgW="203200" imgH="457200" progId="Equation.DSMT4">
                    <p:embed/>
                  </p:oleObj>
                </mc:Choice>
                <mc:Fallback>
                  <p:oleObj name="Equation" r:id="rId5" imgW="203200" imgH="457200" progId="Equation.DSMT4">
                    <p:embed/>
                    <p:pic>
                      <p:nvPicPr>
                        <p:cNvPr id="0" name="对象 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591" y="3733751"/>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 name="组合 6"/>
          <p:cNvGrpSpPr/>
          <p:nvPr/>
        </p:nvGrpSpPr>
        <p:grpSpPr>
          <a:xfrm>
            <a:off x="875034" y="864170"/>
            <a:ext cx="7772400" cy="2636838"/>
            <a:chOff x="754063" y="3644900"/>
            <a:chExt cx="7772400" cy="2636838"/>
          </a:xfrm>
        </p:grpSpPr>
        <p:sp>
          <p:nvSpPr>
            <p:cNvPr id="80900" name="Rectangle 4"/>
            <p:cNvSpPr>
              <a:spLocks noChangeArrowheads="1"/>
            </p:cNvSpPr>
            <p:nvPr/>
          </p:nvSpPr>
          <p:spPr bwMode="auto">
            <a:xfrm>
              <a:off x="754063" y="3644900"/>
              <a:ext cx="77724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dirty="0"/>
                <a:t>0.4             0.4            0.4             0.6             1.0 </a:t>
              </a:r>
              <a:endParaRPr lang="en-US" altLang="zh-CN" dirty="0"/>
            </a:p>
            <a:p>
              <a:pPr eaLnBrk="1" hangingPunct="1">
                <a:spcBef>
                  <a:spcPct val="20000"/>
                </a:spcBef>
              </a:pPr>
              <a:r>
                <a:rPr lang="en-US" altLang="zh-CN" dirty="0"/>
                <a:t>0.2             0.2            0.4             0.4</a:t>
              </a:r>
              <a:endParaRPr lang="en-US" altLang="zh-CN" dirty="0"/>
            </a:p>
            <a:p>
              <a:pPr eaLnBrk="1" hangingPunct="1">
                <a:spcBef>
                  <a:spcPct val="20000"/>
                </a:spcBef>
              </a:pPr>
              <a:r>
                <a:rPr lang="en-US" altLang="zh-CN" dirty="0"/>
                <a:t>0.2             0.2            0.2</a:t>
              </a:r>
              <a:endParaRPr lang="en-US" altLang="zh-CN" dirty="0"/>
            </a:p>
            <a:p>
              <a:pPr eaLnBrk="1" hangingPunct="1">
                <a:spcBef>
                  <a:spcPct val="20000"/>
                </a:spcBef>
              </a:pPr>
              <a:r>
                <a:rPr lang="en-US" altLang="zh-CN" dirty="0"/>
                <a:t>0.1             0.2</a:t>
              </a:r>
              <a:endParaRPr lang="en-US" altLang="zh-CN" dirty="0"/>
            </a:p>
            <a:p>
              <a:pPr eaLnBrk="1" hangingPunct="1">
                <a:spcBef>
                  <a:spcPct val="20000"/>
                </a:spcBef>
              </a:pPr>
              <a:r>
                <a:rPr lang="en-US" altLang="zh-CN" dirty="0"/>
                <a:t>0.1</a:t>
              </a:r>
              <a:endParaRPr lang="en-US" altLang="zh-CN" dirty="0"/>
            </a:p>
          </p:txBody>
        </p:sp>
        <p:sp>
          <p:nvSpPr>
            <p:cNvPr id="80909" name="Line 45"/>
            <p:cNvSpPr>
              <a:spLocks noChangeShapeType="1"/>
            </p:cNvSpPr>
            <p:nvPr/>
          </p:nvSpPr>
          <p:spPr bwMode="auto">
            <a:xfrm flipV="1">
              <a:off x="1546225" y="4437112"/>
              <a:ext cx="865039" cy="129614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0" name="Line 46"/>
            <p:cNvSpPr>
              <a:spLocks noChangeShapeType="1"/>
            </p:cNvSpPr>
            <p:nvPr/>
          </p:nvSpPr>
          <p:spPr bwMode="auto">
            <a:xfrm flipV="1">
              <a:off x="3203575" y="3933056"/>
              <a:ext cx="719138" cy="122396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1" name="Line 47"/>
            <p:cNvSpPr>
              <a:spLocks noChangeShapeType="1"/>
            </p:cNvSpPr>
            <p:nvPr/>
          </p:nvSpPr>
          <p:spPr bwMode="auto">
            <a:xfrm flipV="1">
              <a:off x="4644008" y="3932238"/>
              <a:ext cx="863600" cy="72072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12" name="Line 48"/>
            <p:cNvSpPr>
              <a:spLocks noChangeShapeType="1"/>
            </p:cNvSpPr>
            <p:nvPr/>
          </p:nvSpPr>
          <p:spPr bwMode="auto">
            <a:xfrm flipV="1">
              <a:off x="6299200" y="3932238"/>
              <a:ext cx="86360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 name="组合 64"/>
            <p:cNvGrpSpPr/>
            <p:nvPr/>
          </p:nvGrpSpPr>
          <p:grpSpPr>
            <a:xfrm>
              <a:off x="1160462" y="5198517"/>
              <a:ext cx="771525" cy="966787"/>
              <a:chOff x="1277938" y="2554287"/>
              <a:chExt cx="771525" cy="966787"/>
            </a:xfrm>
          </p:grpSpPr>
          <p:sp>
            <p:nvSpPr>
              <p:cNvPr id="66" name="Text Box 13"/>
              <p:cNvSpPr txBox="1">
                <a:spLocks noChangeArrowheads="1"/>
              </p:cNvSpPr>
              <p:nvPr/>
            </p:nvSpPr>
            <p:spPr bwMode="auto">
              <a:xfrm>
                <a:off x="1546225" y="2554287"/>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dirty="0">
                    <a:solidFill>
                      <a:srgbClr val="FF0000"/>
                    </a:solidFill>
                  </a:rPr>
                  <a:t>0</a:t>
                </a:r>
                <a:endParaRPr lang="en-US" altLang="zh-CN" sz="2000" b="1" dirty="0">
                  <a:solidFill>
                    <a:srgbClr val="FF0000"/>
                  </a:solidFill>
                </a:endParaRPr>
              </a:p>
              <a:p>
                <a:pPr>
                  <a:spcBef>
                    <a:spcPts val="1800"/>
                  </a:spcBef>
                </a:pPr>
                <a:r>
                  <a:rPr lang="en-US" altLang="zh-CN" sz="2000" b="1" dirty="0">
                    <a:solidFill>
                      <a:srgbClr val="FF0000"/>
                    </a:solidFill>
                  </a:rPr>
                  <a:t>1</a:t>
                </a:r>
                <a:endParaRPr lang="en-US" altLang="zh-CN" sz="2000" b="1" dirty="0">
                  <a:solidFill>
                    <a:srgbClr val="FF0000"/>
                  </a:solidFill>
                </a:endParaRPr>
              </a:p>
            </p:txBody>
          </p:sp>
          <p:graphicFrame>
            <p:nvGraphicFramePr>
              <p:cNvPr id="67" name="对象 66"/>
              <p:cNvGraphicFramePr>
                <a:graphicFrameLocks noChangeAspect="1"/>
              </p:cNvGraphicFramePr>
              <p:nvPr/>
            </p:nvGraphicFramePr>
            <p:xfrm>
              <a:off x="1277938" y="2606674"/>
              <a:ext cx="404812" cy="914400"/>
            </p:xfrm>
            <a:graphic>
              <a:graphicData uri="http://schemas.openxmlformats.org/presentationml/2006/ole">
                <mc:AlternateContent xmlns:mc="http://schemas.openxmlformats.org/markup-compatibility/2006">
                  <mc:Choice xmlns:v="urn:schemas-microsoft-com:vml" Requires="v">
                    <p:oleObj spid="_x0000_s6" name="Equation" r:id="rId6" imgW="203200" imgH="457200" progId="Equation.DSMT4">
                      <p:embed/>
                    </p:oleObj>
                  </mc:Choice>
                  <mc:Fallback>
                    <p:oleObj name="Equation" r:id="rId6" imgW="203200" imgH="457200" progId="Equation.DSMT4">
                      <p:embed/>
                      <p:pic>
                        <p:nvPicPr>
                          <p:cNvPr id="0" name="对象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2606674"/>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8" name="组合 67"/>
            <p:cNvGrpSpPr/>
            <p:nvPr/>
          </p:nvGrpSpPr>
          <p:grpSpPr>
            <a:xfrm>
              <a:off x="2763042" y="4694734"/>
              <a:ext cx="771525" cy="966787"/>
              <a:chOff x="1277938" y="2554287"/>
              <a:chExt cx="771525" cy="966787"/>
            </a:xfrm>
          </p:grpSpPr>
          <p:sp>
            <p:nvSpPr>
              <p:cNvPr id="69" name="Text Box 13"/>
              <p:cNvSpPr txBox="1">
                <a:spLocks noChangeArrowheads="1"/>
              </p:cNvSpPr>
              <p:nvPr/>
            </p:nvSpPr>
            <p:spPr bwMode="auto">
              <a:xfrm>
                <a:off x="1546225" y="2554287"/>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dirty="0">
                    <a:solidFill>
                      <a:srgbClr val="FF0000"/>
                    </a:solidFill>
                  </a:rPr>
                  <a:t>0</a:t>
                </a:r>
                <a:endParaRPr lang="en-US" altLang="zh-CN" sz="2000" b="1" dirty="0">
                  <a:solidFill>
                    <a:srgbClr val="FF0000"/>
                  </a:solidFill>
                </a:endParaRPr>
              </a:p>
              <a:p>
                <a:pPr>
                  <a:spcBef>
                    <a:spcPts val="1800"/>
                  </a:spcBef>
                </a:pPr>
                <a:r>
                  <a:rPr lang="en-US" altLang="zh-CN" sz="2000" b="1" dirty="0">
                    <a:solidFill>
                      <a:srgbClr val="FF0000"/>
                    </a:solidFill>
                  </a:rPr>
                  <a:t>1</a:t>
                </a:r>
                <a:endParaRPr lang="en-US" altLang="zh-CN" sz="2000" b="1" dirty="0">
                  <a:solidFill>
                    <a:srgbClr val="FF0000"/>
                  </a:solidFill>
                </a:endParaRPr>
              </a:p>
            </p:txBody>
          </p:sp>
          <p:graphicFrame>
            <p:nvGraphicFramePr>
              <p:cNvPr id="70" name="对象 69"/>
              <p:cNvGraphicFramePr>
                <a:graphicFrameLocks noChangeAspect="1"/>
              </p:cNvGraphicFramePr>
              <p:nvPr/>
            </p:nvGraphicFramePr>
            <p:xfrm>
              <a:off x="1277938" y="2606674"/>
              <a:ext cx="404812" cy="914400"/>
            </p:xfrm>
            <a:graphic>
              <a:graphicData uri="http://schemas.openxmlformats.org/presentationml/2006/ole">
                <mc:AlternateContent xmlns:mc="http://schemas.openxmlformats.org/markup-compatibility/2006">
                  <mc:Choice xmlns:v="urn:schemas-microsoft-com:vml" Requires="v">
                    <p:oleObj spid="_x0000_s8" name="Equation" r:id="rId7" imgW="203200" imgH="457200" progId="Equation.DSMT4">
                      <p:embed/>
                    </p:oleObj>
                  </mc:Choice>
                  <mc:Fallback>
                    <p:oleObj name="Equation" r:id="rId7" imgW="203200" imgH="457200" progId="Equation.DSMT4">
                      <p:embed/>
                      <p:pic>
                        <p:nvPicPr>
                          <p:cNvPr id="0" name="对象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2606674"/>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 name="组合 70"/>
            <p:cNvGrpSpPr/>
            <p:nvPr/>
          </p:nvGrpSpPr>
          <p:grpSpPr>
            <a:xfrm>
              <a:off x="4283968" y="4190231"/>
              <a:ext cx="771525" cy="966787"/>
              <a:chOff x="1277938" y="2554287"/>
              <a:chExt cx="771525" cy="966787"/>
            </a:xfrm>
          </p:grpSpPr>
          <p:sp>
            <p:nvSpPr>
              <p:cNvPr id="72" name="Text Box 13"/>
              <p:cNvSpPr txBox="1">
                <a:spLocks noChangeArrowheads="1"/>
              </p:cNvSpPr>
              <p:nvPr/>
            </p:nvSpPr>
            <p:spPr bwMode="auto">
              <a:xfrm>
                <a:off x="1546225" y="2554287"/>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dirty="0">
                    <a:solidFill>
                      <a:srgbClr val="FF0000"/>
                    </a:solidFill>
                  </a:rPr>
                  <a:t>0</a:t>
                </a:r>
                <a:endParaRPr lang="en-US" altLang="zh-CN" sz="2000" b="1" dirty="0">
                  <a:solidFill>
                    <a:srgbClr val="FF0000"/>
                  </a:solidFill>
                </a:endParaRPr>
              </a:p>
              <a:p>
                <a:pPr>
                  <a:spcBef>
                    <a:spcPts val="1800"/>
                  </a:spcBef>
                </a:pPr>
                <a:r>
                  <a:rPr lang="en-US" altLang="zh-CN" sz="2000" b="1" dirty="0">
                    <a:solidFill>
                      <a:srgbClr val="FF0000"/>
                    </a:solidFill>
                  </a:rPr>
                  <a:t>1</a:t>
                </a:r>
                <a:endParaRPr lang="en-US" altLang="zh-CN" sz="2000" b="1" dirty="0">
                  <a:solidFill>
                    <a:srgbClr val="FF0000"/>
                  </a:solidFill>
                </a:endParaRPr>
              </a:p>
            </p:txBody>
          </p:sp>
          <p:graphicFrame>
            <p:nvGraphicFramePr>
              <p:cNvPr id="73" name="对象 72"/>
              <p:cNvGraphicFramePr>
                <a:graphicFrameLocks noChangeAspect="1"/>
              </p:cNvGraphicFramePr>
              <p:nvPr/>
            </p:nvGraphicFramePr>
            <p:xfrm>
              <a:off x="1277938" y="2606674"/>
              <a:ext cx="404812" cy="914400"/>
            </p:xfrm>
            <a:graphic>
              <a:graphicData uri="http://schemas.openxmlformats.org/presentationml/2006/ole">
                <mc:AlternateContent xmlns:mc="http://schemas.openxmlformats.org/markup-compatibility/2006">
                  <mc:Choice xmlns:v="urn:schemas-microsoft-com:vml" Requires="v">
                    <p:oleObj spid="_x0000_s9" name="Equation" r:id="rId8" imgW="203200" imgH="457200" progId="Equation.DSMT4">
                      <p:embed/>
                    </p:oleObj>
                  </mc:Choice>
                  <mc:Fallback>
                    <p:oleObj name="Equation" r:id="rId8" imgW="203200" imgH="457200" progId="Equation.DSMT4">
                      <p:embed/>
                      <p:pic>
                        <p:nvPicPr>
                          <p:cNvPr id="0" name="对象 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2606674"/>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4" name="组合 73"/>
            <p:cNvGrpSpPr/>
            <p:nvPr/>
          </p:nvGrpSpPr>
          <p:grpSpPr>
            <a:xfrm>
              <a:off x="5868144" y="3645024"/>
              <a:ext cx="771525" cy="966787"/>
              <a:chOff x="1277938" y="2554287"/>
              <a:chExt cx="771525" cy="966787"/>
            </a:xfrm>
          </p:grpSpPr>
          <p:sp>
            <p:nvSpPr>
              <p:cNvPr id="75" name="Text Box 13"/>
              <p:cNvSpPr txBox="1">
                <a:spLocks noChangeArrowheads="1"/>
              </p:cNvSpPr>
              <p:nvPr/>
            </p:nvSpPr>
            <p:spPr bwMode="auto">
              <a:xfrm>
                <a:off x="1546225" y="2554287"/>
                <a:ext cx="50323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dirty="0">
                    <a:solidFill>
                      <a:srgbClr val="FF0000"/>
                    </a:solidFill>
                  </a:rPr>
                  <a:t>0</a:t>
                </a:r>
                <a:endParaRPr lang="en-US" altLang="zh-CN" sz="2000" b="1" dirty="0">
                  <a:solidFill>
                    <a:srgbClr val="FF0000"/>
                  </a:solidFill>
                </a:endParaRPr>
              </a:p>
              <a:p>
                <a:pPr>
                  <a:spcBef>
                    <a:spcPts val="1800"/>
                  </a:spcBef>
                </a:pPr>
                <a:r>
                  <a:rPr lang="en-US" altLang="zh-CN" sz="2000" b="1" dirty="0">
                    <a:solidFill>
                      <a:srgbClr val="FF0000"/>
                    </a:solidFill>
                  </a:rPr>
                  <a:t>1</a:t>
                </a:r>
                <a:endParaRPr lang="en-US" altLang="zh-CN" sz="2000" b="1" dirty="0">
                  <a:solidFill>
                    <a:srgbClr val="FF0000"/>
                  </a:solidFill>
                </a:endParaRPr>
              </a:p>
            </p:txBody>
          </p:sp>
          <p:graphicFrame>
            <p:nvGraphicFramePr>
              <p:cNvPr id="76" name="对象 75"/>
              <p:cNvGraphicFramePr>
                <a:graphicFrameLocks noChangeAspect="1"/>
              </p:cNvGraphicFramePr>
              <p:nvPr/>
            </p:nvGraphicFramePr>
            <p:xfrm>
              <a:off x="1277938" y="2606674"/>
              <a:ext cx="404812" cy="914400"/>
            </p:xfrm>
            <a:graphic>
              <a:graphicData uri="http://schemas.openxmlformats.org/presentationml/2006/ole">
                <mc:AlternateContent xmlns:mc="http://schemas.openxmlformats.org/markup-compatibility/2006">
                  <mc:Choice xmlns:v="urn:schemas-microsoft-com:vml" Requires="v">
                    <p:oleObj spid="_x0000_s10" name="Equation" r:id="rId9" imgW="203200" imgH="457200" progId="Equation.DSMT4">
                      <p:embed/>
                    </p:oleObj>
                  </mc:Choice>
                  <mc:Fallback>
                    <p:oleObj name="Equation" r:id="rId9" imgW="203200" imgH="457200" progId="Equation.DSMT4">
                      <p:embed/>
                      <p:pic>
                        <p:nvPicPr>
                          <p:cNvPr id="0" name="对象 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2606674"/>
                            <a:ext cx="404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1" name="矩形 10"/>
          <p:cNvSpPr/>
          <p:nvPr/>
        </p:nvSpPr>
        <p:spPr>
          <a:xfrm>
            <a:off x="3108298" y="313492"/>
            <a:ext cx="3070071" cy="523220"/>
          </a:xfrm>
          <a:prstGeom prst="rect">
            <a:avLst/>
          </a:prstGeom>
        </p:spPr>
        <p:txBody>
          <a:bodyPr wrap="none">
            <a:spAutoFit/>
          </a:bodyPr>
          <a:lstStyle/>
          <a:p>
            <a:r>
              <a:rPr lang="zh-CN" altLang="en-US" dirty="0"/>
              <a:t>哈夫曼编码过程一</a:t>
            </a:r>
            <a:endParaRPr lang="zh-CN" altLang="en-US" dirty="0"/>
          </a:p>
        </p:txBody>
      </p:sp>
      <p:sp>
        <p:nvSpPr>
          <p:cNvPr id="83" name="矩形 82"/>
          <p:cNvSpPr/>
          <p:nvPr/>
        </p:nvSpPr>
        <p:spPr>
          <a:xfrm>
            <a:off x="3023792" y="3284984"/>
            <a:ext cx="3070071" cy="523220"/>
          </a:xfrm>
          <a:prstGeom prst="rect">
            <a:avLst/>
          </a:prstGeom>
        </p:spPr>
        <p:txBody>
          <a:bodyPr wrap="none">
            <a:spAutoFit/>
          </a:bodyPr>
          <a:lstStyle/>
          <a:p>
            <a:r>
              <a:rPr lang="zh-CN" altLang="en-US" dirty="0"/>
              <a:t>哈夫曼编码过程二</a:t>
            </a:r>
            <a:endParaRPr lang="zh-CN" altLang="en-US" dirty="0"/>
          </a:p>
        </p:txBody>
      </p:sp>
      <p:graphicFrame>
        <p:nvGraphicFramePr>
          <p:cNvPr id="92" name="表格 91"/>
          <p:cNvGraphicFramePr>
            <a:graphicFrameLocks noGrp="1"/>
          </p:cNvGraphicFramePr>
          <p:nvPr/>
        </p:nvGraphicFramePr>
        <p:xfrm>
          <a:off x="8030661" y="836712"/>
          <a:ext cx="1008062" cy="2448270"/>
        </p:xfrm>
        <a:graphic>
          <a:graphicData uri="http://schemas.openxmlformats.org/drawingml/2006/table">
            <a:tbl>
              <a:tblPr/>
              <a:tblGrid>
                <a:gridCol w="1008062"/>
              </a:tblGrid>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4" name="表格 93"/>
          <p:cNvGraphicFramePr>
            <a:graphicFrameLocks noGrp="1"/>
          </p:cNvGraphicFramePr>
          <p:nvPr/>
        </p:nvGraphicFramePr>
        <p:xfrm>
          <a:off x="7973542" y="3861048"/>
          <a:ext cx="1008062" cy="2448270"/>
        </p:xfrm>
        <a:graphic>
          <a:graphicData uri="http://schemas.openxmlformats.org/drawingml/2006/table">
            <a:tbl>
              <a:tblPr/>
              <a:tblGrid>
                <a:gridCol w="1008062"/>
              </a:tblGrid>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965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0011</a:t>
                      </a:r>
                      <a:endParaRPr kumimoji="0" lang="en-US" sz="2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36" marR="91436"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306F0178-A93E-4A25-AD9C-B226DAF97618}"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81923" name="Rectangle 3"/>
          <p:cNvSpPr>
            <a:spLocks noChangeArrowheads="1"/>
          </p:cNvSpPr>
          <p:nvPr/>
        </p:nvSpPr>
        <p:spPr bwMode="auto">
          <a:xfrm>
            <a:off x="0" y="3084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81924" name="Object 3"/>
          <p:cNvGraphicFramePr>
            <a:graphicFrameLocks noChangeAspect="1"/>
          </p:cNvGraphicFramePr>
          <p:nvPr/>
        </p:nvGraphicFramePr>
        <p:xfrm>
          <a:off x="820613" y="1506413"/>
          <a:ext cx="3535363" cy="1706563"/>
        </p:xfrm>
        <a:graphic>
          <a:graphicData uri="http://schemas.openxmlformats.org/presentationml/2006/ole">
            <mc:AlternateContent xmlns:mc="http://schemas.openxmlformats.org/markup-compatibility/2006">
              <mc:Choice xmlns:v="urn:schemas-microsoft-com:vml" Requires="v">
                <p:oleObj spid="_x0000_s2" name="Equation" r:id="rId1" imgW="35356800" imgH="17068800" progId="Equation.DSMT4">
                  <p:embed/>
                </p:oleObj>
              </mc:Choice>
              <mc:Fallback>
                <p:oleObj name="Equation" r:id="rId1" imgW="35356800" imgH="17068800" progId="Equation.DSMT4">
                  <p:embed/>
                  <p:pic>
                    <p:nvPicPr>
                      <p:cNvPr id="0" name="Object 3"/>
                      <p:cNvPicPr>
                        <a:picLocks noChangeAspect="1" noChangeArrowheads="1"/>
                      </p:cNvPicPr>
                      <p:nvPr/>
                    </p:nvPicPr>
                    <p:blipFill>
                      <a:blip r:embed="rId2"/>
                      <a:srcRect/>
                      <a:stretch>
                        <a:fillRect/>
                      </a:stretch>
                    </p:blipFill>
                    <p:spPr bwMode="auto">
                      <a:xfrm>
                        <a:off x="820613" y="1506413"/>
                        <a:ext cx="3535363"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5" name="Rectangle 5"/>
          <p:cNvSpPr>
            <a:spLocks noChangeArrowheads="1"/>
          </p:cNvSpPr>
          <p:nvPr/>
        </p:nvSpPr>
        <p:spPr bwMode="auto">
          <a:xfrm>
            <a:off x="4572000" y="1481410"/>
            <a:ext cx="215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latin typeface="Arial" panose="020B0604020202020204" pitchFamily="34" charset="0"/>
              </a:rPr>
              <a:t> </a:t>
            </a:r>
            <a:r>
              <a:rPr lang="zh-CN" altLang="en-US" sz="3000" dirty="0">
                <a:cs typeface="Times New Roman" panose="02020603050405020304" pitchFamily="18" charset="0"/>
              </a:rPr>
              <a:t>码元</a:t>
            </a:r>
            <a:r>
              <a:rPr lang="en-US" altLang="zh-CN" sz="3000" dirty="0"/>
              <a:t>/</a:t>
            </a:r>
            <a:r>
              <a:rPr lang="zh-CN" altLang="en-US" sz="3000" dirty="0">
                <a:cs typeface="Times New Roman" panose="02020603050405020304" pitchFamily="18" charset="0"/>
              </a:rPr>
              <a:t>符号</a:t>
            </a:r>
            <a:r>
              <a:rPr lang="zh-CN" altLang="en-US" sz="3000" dirty="0"/>
              <a:t> </a:t>
            </a:r>
            <a:endParaRPr lang="zh-CN" altLang="en-US" sz="3000" dirty="0">
              <a:latin typeface="Arial" panose="020B0604020202020204" pitchFamily="34" charset="0"/>
            </a:endParaRPr>
          </a:p>
        </p:txBody>
      </p:sp>
      <p:sp>
        <p:nvSpPr>
          <p:cNvPr id="81926" name="Rectangle 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81927" name="Object 6"/>
          <p:cNvGraphicFramePr>
            <a:graphicFrameLocks noChangeAspect="1"/>
          </p:cNvGraphicFramePr>
          <p:nvPr/>
        </p:nvGraphicFramePr>
        <p:xfrm>
          <a:off x="827584" y="3246150"/>
          <a:ext cx="2894345" cy="974938"/>
        </p:xfrm>
        <a:graphic>
          <a:graphicData uri="http://schemas.openxmlformats.org/presentationml/2006/ole">
            <mc:AlternateContent xmlns:mc="http://schemas.openxmlformats.org/markup-compatibility/2006">
              <mc:Choice xmlns:v="urn:schemas-microsoft-com:vml" Requires="v">
                <p:oleObj spid="_x0000_s3" name="" r:id="rId3" imgW="1205865" imgH="406400" progId="Equation.DSMT4">
                  <p:embed/>
                </p:oleObj>
              </mc:Choice>
              <mc:Fallback>
                <p:oleObj name="" r:id="rId3" imgW="1205865" imgH="406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246150"/>
                        <a:ext cx="2894345" cy="9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827584" y="4365104"/>
          <a:ext cx="6127750" cy="1035050"/>
        </p:xfrm>
        <a:graphic>
          <a:graphicData uri="http://schemas.openxmlformats.org/presentationml/2006/ole">
            <mc:AlternateContent xmlns:mc="http://schemas.openxmlformats.org/markup-compatibility/2006">
              <mc:Choice xmlns:v="urn:schemas-microsoft-com:vml" Requires="v">
                <p:oleObj spid="_x0000_s5" name="Equation" r:id="rId5" imgW="61264800" imgH="10363200" progId="Equation.DSMT4">
                  <p:embed/>
                </p:oleObj>
              </mc:Choice>
              <mc:Fallback>
                <p:oleObj name="Equation" r:id="rId5" imgW="61264800" imgH="10363200" progId="Equation.DSMT4">
                  <p:embed/>
                  <p:pic>
                    <p:nvPicPr>
                      <p:cNvPr id="0" name="对象 1"/>
                      <p:cNvPicPr>
                        <a:picLocks noChangeAspect="1" noChangeArrowheads="1"/>
                      </p:cNvPicPr>
                      <p:nvPr/>
                    </p:nvPicPr>
                    <p:blipFill>
                      <a:blip r:embed="rId6"/>
                      <a:srcRect/>
                      <a:stretch>
                        <a:fillRect/>
                      </a:stretch>
                    </p:blipFill>
                    <p:spPr bwMode="auto">
                      <a:xfrm>
                        <a:off x="827584" y="4365104"/>
                        <a:ext cx="61277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500835" y="5605612"/>
          <a:ext cx="1524000" cy="579437"/>
        </p:xfrm>
        <a:graphic>
          <a:graphicData uri="http://schemas.openxmlformats.org/presentationml/2006/ole">
            <mc:AlternateContent xmlns:mc="http://schemas.openxmlformats.org/markup-compatibility/2006">
              <mc:Choice xmlns:v="urn:schemas-microsoft-com:vml" Requires="v">
                <p:oleObj spid="_x0000_s7" name="Equation" r:id="rId7" imgW="15240000" imgH="5791200" progId="Equation.DSMT4">
                  <p:embed/>
                </p:oleObj>
              </mc:Choice>
              <mc:Fallback>
                <p:oleObj name="Equation" r:id="rId7" imgW="15240000" imgH="5791200" progId="Equation.DSMT4">
                  <p:embed/>
                  <p:pic>
                    <p:nvPicPr>
                      <p:cNvPr id="0" name="对象 2"/>
                      <p:cNvPicPr>
                        <a:picLocks noChangeAspect="1" noChangeArrowheads="1"/>
                      </p:cNvPicPr>
                      <p:nvPr/>
                    </p:nvPicPr>
                    <p:blipFill>
                      <a:blip r:embed="rId8"/>
                      <a:srcRect/>
                      <a:stretch>
                        <a:fillRect/>
                      </a:stretch>
                    </p:blipFill>
                    <p:spPr bwMode="auto">
                      <a:xfrm>
                        <a:off x="3500835" y="5605612"/>
                        <a:ext cx="152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827584" y="5605612"/>
          <a:ext cx="1524000" cy="579437"/>
        </p:xfrm>
        <a:graphic>
          <a:graphicData uri="http://schemas.openxmlformats.org/presentationml/2006/ole">
            <mc:AlternateContent xmlns:mc="http://schemas.openxmlformats.org/markup-compatibility/2006">
              <mc:Choice xmlns:v="urn:schemas-microsoft-com:vml" Requires="v">
                <p:oleObj spid="_x0000_s9" name="Equation" r:id="rId9" imgW="15240000" imgH="5791200" progId="Equation.DSMT4">
                  <p:embed/>
                </p:oleObj>
              </mc:Choice>
              <mc:Fallback>
                <p:oleObj name="Equation" r:id="rId9" imgW="15240000" imgH="5791200" progId="Equation.DSMT4">
                  <p:embed/>
                  <p:pic>
                    <p:nvPicPr>
                      <p:cNvPr id="0" name="对象 3"/>
                      <p:cNvPicPr>
                        <a:picLocks noChangeAspect="1" noChangeArrowheads="1"/>
                      </p:cNvPicPr>
                      <p:nvPr/>
                    </p:nvPicPr>
                    <p:blipFill>
                      <a:blip r:embed="rId10"/>
                      <a:srcRect/>
                      <a:stretch>
                        <a:fillRect/>
                      </a:stretch>
                    </p:blipFill>
                    <p:spPr bwMode="auto">
                      <a:xfrm>
                        <a:off x="827584" y="5605612"/>
                        <a:ext cx="152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5"/>
          <p:cNvSpPr>
            <a:spLocks noChangeArrowheads="1"/>
          </p:cNvSpPr>
          <p:nvPr/>
        </p:nvSpPr>
        <p:spPr bwMode="auto">
          <a:xfrm>
            <a:off x="4573240" y="2345506"/>
            <a:ext cx="215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latin typeface="Arial" panose="020B0604020202020204" pitchFamily="34" charset="0"/>
              </a:rPr>
              <a:t> </a:t>
            </a:r>
            <a:r>
              <a:rPr lang="zh-CN" altLang="en-US" sz="3000" dirty="0">
                <a:cs typeface="Times New Roman" panose="02020603050405020304" pitchFamily="18" charset="0"/>
              </a:rPr>
              <a:t>码元</a:t>
            </a:r>
            <a:r>
              <a:rPr lang="en-US" altLang="zh-CN" sz="3000" dirty="0"/>
              <a:t>/</a:t>
            </a:r>
            <a:r>
              <a:rPr lang="zh-CN" altLang="en-US" sz="3000" dirty="0">
                <a:cs typeface="Times New Roman" panose="02020603050405020304" pitchFamily="18" charset="0"/>
              </a:rPr>
              <a:t>符号</a:t>
            </a:r>
            <a:r>
              <a:rPr lang="zh-CN" altLang="en-US" sz="3000" dirty="0"/>
              <a:t> </a:t>
            </a:r>
            <a:endParaRPr lang="zh-CN" altLang="en-US" sz="3000" dirty="0">
              <a:latin typeface="Arial" panose="020B0604020202020204" pitchFamily="34" charset="0"/>
            </a:endParaRPr>
          </a:p>
        </p:txBody>
      </p:sp>
      <p:graphicFrame>
        <p:nvGraphicFramePr>
          <p:cNvPr id="12" name="Object 3"/>
          <p:cNvGraphicFramePr>
            <a:graphicFrameLocks noChangeAspect="1"/>
          </p:cNvGraphicFramePr>
          <p:nvPr/>
        </p:nvGraphicFramePr>
        <p:xfrm>
          <a:off x="704850" y="304800"/>
          <a:ext cx="5576888" cy="1036638"/>
        </p:xfrm>
        <a:graphic>
          <a:graphicData uri="http://schemas.openxmlformats.org/presentationml/2006/ole">
            <mc:AlternateContent xmlns:mc="http://schemas.openxmlformats.org/markup-compatibility/2006">
              <mc:Choice xmlns:v="urn:schemas-microsoft-com:vml" Requires="v">
                <p:oleObj spid="_x0000_s10" name="Equation" r:id="rId11" imgW="55778400" imgH="10363200" progId="Equation.DSMT4">
                  <p:embed/>
                </p:oleObj>
              </mc:Choice>
              <mc:Fallback>
                <p:oleObj name="Equation" r:id="rId11" imgW="55778400" imgH="10363200" progId="Equation.DSMT4">
                  <p:embed/>
                  <p:pic>
                    <p:nvPicPr>
                      <p:cNvPr id="0" name="Object 3"/>
                      <p:cNvPicPr>
                        <a:picLocks noChangeAspect="1" noChangeArrowheads="1"/>
                      </p:cNvPicPr>
                      <p:nvPr/>
                    </p:nvPicPr>
                    <p:blipFill>
                      <a:blip r:embed="rId12"/>
                      <a:srcRect/>
                      <a:stretch>
                        <a:fillRect/>
                      </a:stretch>
                    </p:blipFill>
                    <p:spPr bwMode="auto">
                      <a:xfrm>
                        <a:off x="704850" y="304800"/>
                        <a:ext cx="5576888"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Box 8"/>
          <p:cNvSpPr txBox="1">
            <a:spLocks noChangeArrowheads="1"/>
          </p:cNvSpPr>
          <p:nvPr/>
        </p:nvSpPr>
        <p:spPr bwMode="auto">
          <a:xfrm>
            <a:off x="6291262" y="498738"/>
            <a:ext cx="23399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000" dirty="0"/>
              <a:t>比特</a:t>
            </a:r>
            <a:r>
              <a:rPr lang="en-US" altLang="zh-CN" sz="3000" dirty="0"/>
              <a:t>/</a:t>
            </a:r>
            <a:r>
              <a:rPr lang="zh-CN" altLang="en-US" sz="3000" dirty="0"/>
              <a:t>符号</a:t>
            </a: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80734D02-0FE8-4112-92AC-EDF58961547C}"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82947" name="Rectangle 3"/>
          <p:cNvSpPr>
            <a:spLocks noGrp="1" noChangeArrowheads="1"/>
          </p:cNvSpPr>
          <p:nvPr>
            <p:ph idx="4294967295"/>
          </p:nvPr>
        </p:nvSpPr>
        <p:spPr>
          <a:xfrm>
            <a:off x="457200" y="1600201"/>
            <a:ext cx="8229600" cy="1972816"/>
          </a:xfrm>
        </p:spPr>
        <p:txBody>
          <a:bodyPr/>
          <a:lstStyle/>
          <a:p>
            <a:pPr marL="0" indent="0" algn="just" eaLnBrk="1" hangingPunct="1">
              <a:lnSpc>
                <a:spcPct val="120000"/>
              </a:lnSpc>
              <a:buFontTx/>
              <a:buNone/>
            </a:pPr>
            <a:r>
              <a:rPr lang="zh-CN" altLang="en-US" dirty="0"/>
              <a:t>进行哈夫曼编码时，为得到</a:t>
            </a:r>
            <a:r>
              <a:rPr lang="zh-CN" altLang="en-US" dirty="0">
                <a:solidFill>
                  <a:srgbClr val="FF0000"/>
                </a:solidFill>
              </a:rPr>
              <a:t>码方差</a:t>
            </a:r>
            <a:r>
              <a:rPr lang="zh-CN" altLang="en-US" dirty="0"/>
              <a:t>最小的码，应使合并的信源符号位于缩减信源序列</a:t>
            </a:r>
            <a:r>
              <a:rPr lang="zh-CN" altLang="en-US" dirty="0">
                <a:solidFill>
                  <a:srgbClr val="FF0000"/>
                </a:solidFill>
              </a:rPr>
              <a:t>尽可能高的位置</a:t>
            </a:r>
            <a:r>
              <a:rPr lang="zh-CN" altLang="en-US" dirty="0"/>
              <a:t>上，以减少再次合并的次数，充分利用短码。 </a:t>
            </a:r>
            <a:endParaRPr lang="zh-CN" altLang="en-US" dirty="0"/>
          </a:p>
        </p:txBody>
      </p:sp>
      <p:sp>
        <p:nvSpPr>
          <p:cNvPr id="4" name="Rectangle 2"/>
          <p:cNvSpPr txBox="1">
            <a:spLocks noChangeArrowheads="1"/>
          </p:cNvSpPr>
          <p:nvPr/>
        </p:nvSpPr>
        <p:spPr bwMode="auto">
          <a:xfrm>
            <a:off x="446856" y="332656"/>
            <a:ext cx="82296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200" kern="0" dirty="0">
                <a:latin typeface="Times New Roman" panose="02020603050405020304" pitchFamily="18" charset="0"/>
                <a:cs typeface="Times New Roman" panose="02020603050405020304" pitchFamily="18" charset="0"/>
              </a:rPr>
              <a:t>4.4.1 </a:t>
            </a:r>
            <a:r>
              <a:rPr lang="zh-CN" altLang="en-US" sz="3200" kern="0" dirty="0">
                <a:latin typeface="Times New Roman" panose="02020603050405020304" pitchFamily="18" charset="0"/>
                <a:cs typeface="Times New Roman" panose="02020603050405020304" pitchFamily="18" charset="0"/>
              </a:rPr>
              <a:t>无失真信源编码方法</a:t>
            </a:r>
            <a:endParaRPr lang="zh-CN" altLang="en-US" sz="32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p:txBody>
          <a:bodyPr/>
          <a:lstStyle/>
          <a:p>
            <a:pPr marL="0" indent="0">
              <a:buNone/>
            </a:pPr>
            <a:r>
              <a:rPr lang="en-US" altLang="zh-CN" dirty="0"/>
              <a:t>3. </a:t>
            </a:r>
            <a:r>
              <a:rPr lang="zh-CN" altLang="en-US" dirty="0"/>
              <a:t>算术编码 </a:t>
            </a:r>
            <a:endParaRPr lang="zh-CN" altLang="en-US" dirty="0"/>
          </a:p>
          <a:p>
            <a:pPr>
              <a:buFontTx/>
              <a:buNone/>
            </a:pPr>
            <a:r>
              <a:rPr lang="zh-CN" altLang="en-US" dirty="0">
                <a:solidFill>
                  <a:srgbClr val="FF3300"/>
                </a:solidFill>
              </a:rPr>
              <a:t>   非分组码</a:t>
            </a:r>
            <a:r>
              <a:rPr lang="zh-CN" altLang="en-US" dirty="0"/>
              <a:t>的编码方法之一</a:t>
            </a:r>
            <a:r>
              <a:rPr lang="en-US" altLang="zh-CN" dirty="0"/>
              <a:t>——</a:t>
            </a:r>
            <a:r>
              <a:rPr lang="zh-CN" altLang="en-US" dirty="0"/>
              <a:t>算术码</a:t>
            </a:r>
            <a:endParaRPr lang="zh-CN" altLang="en-US" dirty="0"/>
          </a:p>
        </p:txBody>
      </p:sp>
      <p:sp>
        <p:nvSpPr>
          <p:cNvPr id="4"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95BB7528-E05C-461E-B810-115D2631E02E}"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6" name="Rectangle 2"/>
          <p:cNvSpPr txBox="1">
            <a:spLocks noChangeArrowheads="1"/>
          </p:cNvSpPr>
          <p:nvPr/>
        </p:nvSpPr>
        <p:spPr bwMode="auto">
          <a:xfrm>
            <a:off x="446856" y="332656"/>
            <a:ext cx="82296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200" kern="0" dirty="0">
                <a:latin typeface="Times New Roman" panose="02020603050405020304" pitchFamily="18" charset="0"/>
                <a:cs typeface="Times New Roman" panose="02020603050405020304" pitchFamily="18" charset="0"/>
              </a:rPr>
              <a:t>4.4.1 </a:t>
            </a:r>
            <a:r>
              <a:rPr lang="zh-CN" altLang="en-US" sz="3200" kern="0" dirty="0">
                <a:latin typeface="Times New Roman" panose="02020603050405020304" pitchFamily="18" charset="0"/>
                <a:cs typeface="Times New Roman" panose="02020603050405020304" pitchFamily="18" charset="0"/>
              </a:rPr>
              <a:t>无失真信源编码方法</a:t>
            </a:r>
            <a:endParaRPr lang="zh-CN" altLang="en-US" sz="3200" kern="0" dirty="0">
              <a:latin typeface="Times New Roman" panose="02020603050405020304" pitchFamily="18" charset="0"/>
              <a:cs typeface="Times New Roman" panose="02020603050405020304" pitchFamily="18" charset="0"/>
            </a:endParaRPr>
          </a:p>
        </p:txBody>
      </p:sp>
      <p:grpSp>
        <p:nvGrpSpPr>
          <p:cNvPr id="7" name="Group 39"/>
          <p:cNvGrpSpPr/>
          <p:nvPr/>
        </p:nvGrpSpPr>
        <p:grpSpPr bwMode="auto">
          <a:xfrm>
            <a:off x="755576" y="3894833"/>
            <a:ext cx="7345362" cy="1117600"/>
            <a:chOff x="839" y="3067"/>
            <a:chExt cx="4627" cy="704"/>
          </a:xfrm>
        </p:grpSpPr>
        <p:grpSp>
          <p:nvGrpSpPr>
            <p:cNvPr id="8" name="Group 29"/>
            <p:cNvGrpSpPr/>
            <p:nvPr/>
          </p:nvGrpSpPr>
          <p:grpSpPr bwMode="auto">
            <a:xfrm>
              <a:off x="1247" y="3339"/>
              <a:ext cx="3583" cy="91"/>
              <a:chOff x="1247" y="3339"/>
              <a:chExt cx="3583" cy="91"/>
            </a:xfrm>
          </p:grpSpPr>
          <p:sp>
            <p:nvSpPr>
              <p:cNvPr id="17" name="Line 21"/>
              <p:cNvSpPr>
                <a:spLocks noChangeShapeType="1"/>
              </p:cNvSpPr>
              <p:nvPr/>
            </p:nvSpPr>
            <p:spPr bwMode="auto">
              <a:xfrm>
                <a:off x="1247" y="3339"/>
                <a:ext cx="0"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22"/>
              <p:cNvSpPr>
                <a:spLocks noChangeShapeType="1"/>
              </p:cNvSpPr>
              <p:nvPr/>
            </p:nvSpPr>
            <p:spPr bwMode="auto">
              <a:xfrm>
                <a:off x="1247" y="3430"/>
                <a:ext cx="358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23"/>
              <p:cNvSpPr>
                <a:spLocks noChangeShapeType="1"/>
              </p:cNvSpPr>
              <p:nvPr/>
            </p:nvSpPr>
            <p:spPr bwMode="auto">
              <a:xfrm flipV="1">
                <a:off x="4830" y="3339"/>
                <a:ext cx="0" cy="9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24"/>
              <p:cNvSpPr>
                <a:spLocks noChangeShapeType="1"/>
              </p:cNvSpPr>
              <p:nvPr/>
            </p:nvSpPr>
            <p:spPr bwMode="auto">
              <a:xfrm flipV="1">
                <a:off x="1837" y="3385"/>
                <a:ext cx="0" cy="4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25"/>
              <p:cNvSpPr>
                <a:spLocks noChangeShapeType="1"/>
              </p:cNvSpPr>
              <p:nvPr/>
            </p:nvSpPr>
            <p:spPr bwMode="auto">
              <a:xfrm flipV="1">
                <a:off x="2245" y="3385"/>
                <a:ext cx="0" cy="4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26"/>
              <p:cNvSpPr>
                <a:spLocks noChangeShapeType="1"/>
              </p:cNvSpPr>
              <p:nvPr/>
            </p:nvSpPr>
            <p:spPr bwMode="auto">
              <a:xfrm flipV="1">
                <a:off x="2789" y="3385"/>
                <a:ext cx="0" cy="4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 name="Line 27"/>
              <p:cNvSpPr>
                <a:spLocks noChangeShapeType="1"/>
              </p:cNvSpPr>
              <p:nvPr/>
            </p:nvSpPr>
            <p:spPr bwMode="auto">
              <a:xfrm flipV="1">
                <a:off x="3379" y="3385"/>
                <a:ext cx="0" cy="4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30"/>
            <p:cNvSpPr txBox="1">
              <a:spLocks noChangeArrowheads="1"/>
            </p:cNvSpPr>
            <p:nvPr/>
          </p:nvSpPr>
          <p:spPr bwMode="auto">
            <a:xfrm>
              <a:off x="839" y="3113"/>
              <a:ext cx="44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endParaRPr kumimoji="1" lang="zh-CN" altLang="zh-CN" sz="1800">
                <a:latin typeface="Arial" panose="020B0604020202020204" pitchFamily="34" charset="0"/>
              </a:endParaRPr>
            </a:p>
          </p:txBody>
        </p:sp>
        <p:sp>
          <p:nvSpPr>
            <p:cNvPr id="10" name="Text Box 31"/>
            <p:cNvSpPr txBox="1">
              <a:spLocks noChangeArrowheads="1"/>
            </p:cNvSpPr>
            <p:nvPr/>
          </p:nvSpPr>
          <p:spPr bwMode="auto">
            <a:xfrm>
              <a:off x="930" y="3067"/>
              <a:ext cx="4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sysDot"/>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000" dirty="0"/>
                <a:t>  0(P</a:t>
              </a:r>
              <a:r>
                <a:rPr kumimoji="1" lang="en-US" altLang="zh-CN" sz="2000" baseline="-25000" dirty="0"/>
                <a:t>1</a:t>
              </a:r>
              <a:r>
                <a:rPr kumimoji="1" lang="en-US" altLang="zh-CN" sz="2000" dirty="0"/>
                <a:t>)        P</a:t>
              </a:r>
              <a:r>
                <a:rPr kumimoji="1" lang="en-US" altLang="zh-CN" sz="2000" baseline="-25000" dirty="0"/>
                <a:t>2</a:t>
              </a:r>
              <a:r>
                <a:rPr kumimoji="1" lang="en-US" altLang="zh-CN" sz="2000" dirty="0"/>
                <a:t>        P</a:t>
              </a:r>
              <a:r>
                <a:rPr kumimoji="1" lang="en-US" altLang="zh-CN" sz="2000" baseline="-25000" dirty="0"/>
                <a:t>3</a:t>
              </a:r>
              <a:r>
                <a:rPr kumimoji="1" lang="en-US" altLang="zh-CN" sz="2000" dirty="0"/>
                <a:t>          P</a:t>
              </a:r>
              <a:r>
                <a:rPr kumimoji="1" lang="en-US" altLang="zh-CN" sz="2000" baseline="-25000" dirty="0"/>
                <a:t>4                 </a:t>
              </a:r>
              <a:r>
                <a:rPr kumimoji="1" lang="en-US" altLang="zh-CN" sz="2000" dirty="0"/>
                <a:t>P</a:t>
              </a:r>
              <a:r>
                <a:rPr kumimoji="1" lang="en-US" altLang="zh-CN" sz="2000" baseline="-25000" dirty="0"/>
                <a:t>5</a:t>
              </a:r>
              <a:r>
                <a:rPr kumimoji="1" lang="en-US" altLang="zh-CN" sz="2000" dirty="0"/>
                <a:t>          ……               1</a:t>
              </a:r>
              <a:endParaRPr kumimoji="1" lang="en-US" altLang="zh-CN" sz="2000" dirty="0"/>
            </a:p>
          </p:txBody>
        </p:sp>
        <p:sp>
          <p:nvSpPr>
            <p:cNvPr id="11" name="AutoShape 32"/>
            <p:cNvSpPr/>
            <p:nvPr/>
          </p:nvSpPr>
          <p:spPr bwMode="auto">
            <a:xfrm rot="-5400000">
              <a:off x="1496" y="3272"/>
              <a:ext cx="45" cy="544"/>
            </a:xfrm>
            <a:prstGeom prst="leftBrace">
              <a:avLst>
                <a:gd name="adj1" fmla="val 10074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 name="AutoShape 33"/>
            <p:cNvSpPr/>
            <p:nvPr/>
          </p:nvSpPr>
          <p:spPr bwMode="auto">
            <a:xfrm rot="-5400000">
              <a:off x="2018" y="3340"/>
              <a:ext cx="45" cy="408"/>
            </a:xfrm>
            <a:prstGeom prst="leftBrace">
              <a:avLst>
                <a:gd name="adj1" fmla="val 75556"/>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 name="AutoShape 34"/>
            <p:cNvSpPr/>
            <p:nvPr/>
          </p:nvSpPr>
          <p:spPr bwMode="auto">
            <a:xfrm rot="-5400000">
              <a:off x="2517" y="3294"/>
              <a:ext cx="45" cy="499"/>
            </a:xfrm>
            <a:prstGeom prst="leftBrace">
              <a:avLst>
                <a:gd name="adj1" fmla="val 92407"/>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4" name="AutoShape 35"/>
            <p:cNvSpPr/>
            <p:nvPr/>
          </p:nvSpPr>
          <p:spPr bwMode="auto">
            <a:xfrm rot="-5400000">
              <a:off x="3084" y="3272"/>
              <a:ext cx="45" cy="544"/>
            </a:xfrm>
            <a:prstGeom prst="leftBrace">
              <a:avLst>
                <a:gd name="adj1" fmla="val 100741"/>
                <a:gd name="adj2" fmla="val 50000"/>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 name="Text Box 37"/>
            <p:cNvSpPr txBox="1">
              <a:spLocks noChangeArrowheads="1"/>
            </p:cNvSpPr>
            <p:nvPr/>
          </p:nvSpPr>
          <p:spPr bwMode="auto">
            <a:xfrm>
              <a:off x="3470" y="3339"/>
              <a:ext cx="1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1800">
                  <a:latin typeface="Arial" panose="020B0604020202020204" pitchFamily="34" charset="0"/>
                </a:rPr>
                <a:t>        </a:t>
              </a:r>
              <a:r>
                <a:rPr kumimoji="1" lang="en-US" altLang="zh-CN" sz="2000"/>
                <a:t>……</a:t>
              </a:r>
              <a:endParaRPr kumimoji="1" lang="en-US" altLang="zh-CN" sz="1800">
                <a:latin typeface="Arial" panose="020B0604020202020204" pitchFamily="34" charset="0"/>
              </a:endParaRPr>
            </a:p>
          </p:txBody>
        </p:sp>
        <p:sp>
          <p:nvSpPr>
            <p:cNvPr id="16" name="Text Box 38"/>
            <p:cNvSpPr txBox="1">
              <a:spLocks noChangeArrowheads="1"/>
            </p:cNvSpPr>
            <p:nvPr/>
          </p:nvSpPr>
          <p:spPr bwMode="auto">
            <a:xfrm>
              <a:off x="1429" y="3521"/>
              <a:ext cx="31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000" i="1"/>
                <a:t>p</a:t>
              </a:r>
              <a:r>
                <a:rPr kumimoji="1" lang="en-US" altLang="zh-CN" sz="2000" baseline="-25000"/>
                <a:t>1</a:t>
              </a:r>
              <a:r>
                <a:rPr kumimoji="1" lang="en-US" altLang="zh-CN" sz="2000"/>
                <a:t>         </a:t>
              </a:r>
              <a:r>
                <a:rPr kumimoji="1" lang="en-US" altLang="zh-CN" sz="2000" i="1"/>
                <a:t>p</a:t>
              </a:r>
              <a:r>
                <a:rPr kumimoji="1" lang="en-US" altLang="zh-CN" sz="2000" baseline="-25000"/>
                <a:t>2               </a:t>
              </a:r>
              <a:r>
                <a:rPr kumimoji="1" lang="en-US" altLang="zh-CN" sz="2000" i="1"/>
                <a:t>p</a:t>
              </a:r>
              <a:r>
                <a:rPr kumimoji="1" lang="en-US" altLang="zh-CN" sz="2000" baseline="-25000"/>
                <a:t>3                </a:t>
              </a:r>
              <a:r>
                <a:rPr kumimoji="1" lang="en-US" altLang="zh-CN" sz="2000" i="1"/>
                <a:t>p</a:t>
              </a:r>
              <a:r>
                <a:rPr kumimoji="1" lang="en-US" altLang="zh-CN" sz="2000" baseline="-25000"/>
                <a:t>4                    </a:t>
              </a:r>
              <a:endParaRPr kumimoji="1" lang="en-US" altLang="zh-CN" sz="2000"/>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457200" y="446455"/>
            <a:ext cx="8229600" cy="721247"/>
          </a:xfrm>
        </p:spPr>
        <p:txBody>
          <a:bodyPr/>
          <a:lstStyle/>
          <a:p>
            <a:pPr>
              <a:buFontTx/>
              <a:buNone/>
            </a:pPr>
            <a:r>
              <a:rPr lang="zh-CN" altLang="en-US" dirty="0"/>
              <a:t>累加概率的递推关系</a:t>
            </a:r>
            <a:endParaRPr lang="zh-CN" altLang="en-US" dirty="0"/>
          </a:p>
        </p:txBody>
      </p:sp>
      <p:sp>
        <p:nvSpPr>
          <p:cNvPr id="5"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3B4AD7FC-246F-4C16-A39B-79FAAD3769E1}"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9523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95237" name="Object 2"/>
          <p:cNvGraphicFramePr>
            <a:graphicFrameLocks noChangeAspect="1"/>
          </p:cNvGraphicFramePr>
          <p:nvPr/>
        </p:nvGraphicFramePr>
        <p:xfrm>
          <a:off x="769918" y="983438"/>
          <a:ext cx="5150808" cy="1848600"/>
        </p:xfrm>
        <a:graphic>
          <a:graphicData uri="http://schemas.openxmlformats.org/presentationml/2006/ole">
            <mc:AlternateContent xmlns:mc="http://schemas.openxmlformats.org/markup-compatibility/2006">
              <mc:Choice xmlns:v="urn:schemas-microsoft-com:vml" Requires="v">
                <p:oleObj spid="_x0000_s2" name="Equation" r:id="rId1" imgW="47548800" imgH="17068800" progId="Equation.DSMT4">
                  <p:embed/>
                </p:oleObj>
              </mc:Choice>
              <mc:Fallback>
                <p:oleObj name="Equation" r:id="rId1" imgW="47548800" imgH="17068800" progId="Equation.DSMT4">
                  <p:embed/>
                  <p:pic>
                    <p:nvPicPr>
                      <p:cNvPr id="0" name="Object 2"/>
                      <p:cNvPicPr>
                        <a:picLocks noChangeAspect="1" noChangeArrowheads="1"/>
                      </p:cNvPicPr>
                      <p:nvPr/>
                    </p:nvPicPr>
                    <p:blipFill>
                      <a:blip r:embed="rId2"/>
                      <a:srcRect/>
                      <a:stretch>
                        <a:fillRect/>
                      </a:stretch>
                    </p:blipFill>
                    <p:spPr bwMode="auto">
                      <a:xfrm>
                        <a:off x="769918" y="983438"/>
                        <a:ext cx="5150808" cy="1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524278" y="4823335"/>
            <a:ext cx="3661580" cy="553998"/>
          </a:xfrm>
          <a:prstGeom prst="rect">
            <a:avLst/>
          </a:prstGeom>
        </p:spPr>
        <p:txBody>
          <a:bodyPr wrap="none">
            <a:spAutoFit/>
          </a:bodyPr>
          <a:lstStyle/>
          <a:p>
            <a:pPr>
              <a:buFontTx/>
              <a:buNone/>
            </a:pPr>
            <a:r>
              <a:rPr lang="zh-CN" altLang="en-US" sz="3000" dirty="0"/>
              <a:t>符号概率的递推关系</a:t>
            </a:r>
            <a:endParaRPr lang="zh-CN" altLang="en-US" sz="3000" dirty="0"/>
          </a:p>
        </p:txBody>
      </p:sp>
      <p:graphicFrame>
        <p:nvGraphicFramePr>
          <p:cNvPr id="7" name="Object 2"/>
          <p:cNvGraphicFramePr>
            <a:graphicFrameLocks noChangeAspect="1"/>
          </p:cNvGraphicFramePr>
          <p:nvPr/>
        </p:nvGraphicFramePr>
        <p:xfrm>
          <a:off x="2210758" y="5377333"/>
          <a:ext cx="3084512" cy="715963"/>
        </p:xfrm>
        <a:graphic>
          <a:graphicData uri="http://schemas.openxmlformats.org/presentationml/2006/ole">
            <mc:AlternateContent xmlns:mc="http://schemas.openxmlformats.org/markup-compatibility/2006">
              <mc:Choice xmlns:v="urn:schemas-microsoft-com:vml" Requires="v">
                <p:oleObj spid="_x0000_s4" name="Equation" r:id="rId3" imgW="23774400" imgH="5486400" progId="Equation.DSMT4">
                  <p:embed/>
                </p:oleObj>
              </mc:Choice>
              <mc:Fallback>
                <p:oleObj name="Equation" r:id="rId3" imgW="23774400" imgH="5486400" progId="Equation.DSMT4">
                  <p:embed/>
                  <p:pic>
                    <p:nvPicPr>
                      <p:cNvPr id="0" name="Object 2"/>
                      <p:cNvPicPr>
                        <a:picLocks noChangeAspect="1" noChangeArrowheads="1"/>
                      </p:cNvPicPr>
                      <p:nvPr/>
                    </p:nvPicPr>
                    <p:blipFill>
                      <a:blip r:embed="rId4"/>
                      <a:srcRect/>
                      <a:stretch>
                        <a:fillRect/>
                      </a:stretch>
                    </p:blipFill>
                    <p:spPr bwMode="auto">
                      <a:xfrm>
                        <a:off x="2210758" y="5377333"/>
                        <a:ext cx="308451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3"/>
          <p:cNvSpPr txBox="1">
            <a:spLocks noChangeArrowheads="1"/>
          </p:cNvSpPr>
          <p:nvPr/>
        </p:nvSpPr>
        <p:spPr bwMode="auto">
          <a:xfrm>
            <a:off x="467544" y="2964632"/>
            <a:ext cx="8229600" cy="72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buFontTx/>
              <a:buNone/>
            </a:pPr>
            <a:r>
              <a:rPr lang="zh-CN" altLang="en-US" kern="0" dirty="0"/>
              <a:t>可推广到多元序列，</a:t>
            </a:r>
            <a:endParaRPr lang="en-US" altLang="zh-CN" kern="0" dirty="0"/>
          </a:p>
          <a:p>
            <a:pPr>
              <a:buFontTx/>
              <a:buNone/>
            </a:pPr>
            <a:r>
              <a:rPr lang="zh-CN" altLang="en-US" kern="0" dirty="0"/>
              <a:t>累加概率的递推公式</a:t>
            </a:r>
            <a:endParaRPr lang="zh-CN" altLang="en-US" kern="0" dirty="0"/>
          </a:p>
        </p:txBody>
      </p:sp>
      <p:graphicFrame>
        <p:nvGraphicFramePr>
          <p:cNvPr id="9" name="Object 2"/>
          <p:cNvGraphicFramePr>
            <a:graphicFrameLocks noChangeAspect="1"/>
          </p:cNvGraphicFramePr>
          <p:nvPr/>
        </p:nvGraphicFramePr>
        <p:xfrm>
          <a:off x="2214986" y="4169163"/>
          <a:ext cx="3863975" cy="593725"/>
        </p:xfrm>
        <a:graphic>
          <a:graphicData uri="http://schemas.openxmlformats.org/presentationml/2006/ole">
            <mc:AlternateContent xmlns:mc="http://schemas.openxmlformats.org/markup-compatibility/2006">
              <mc:Choice xmlns:v="urn:schemas-microsoft-com:vml" Requires="v">
                <p:oleObj spid="_x0000_s6" name="Equation" r:id="rId5" imgW="35661600" imgH="5486400" progId="Equation.DSMT4">
                  <p:embed/>
                </p:oleObj>
              </mc:Choice>
              <mc:Fallback>
                <p:oleObj name="Equation" r:id="rId5" imgW="35661600" imgH="5486400" progId="Equation.DSMT4">
                  <p:embed/>
                  <p:pic>
                    <p:nvPicPr>
                      <p:cNvPr id="0" name="Object 2"/>
                      <p:cNvPicPr>
                        <a:picLocks noChangeAspect="1" noChangeArrowheads="1"/>
                      </p:cNvPicPr>
                      <p:nvPr/>
                    </p:nvPicPr>
                    <p:blipFill>
                      <a:blip r:embed="rId6"/>
                      <a:srcRect/>
                      <a:stretch>
                        <a:fillRect/>
                      </a:stretch>
                    </p:blipFill>
                    <p:spPr bwMode="auto">
                      <a:xfrm>
                        <a:off x="2214986" y="4169163"/>
                        <a:ext cx="38639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1DEF455E-B8A5-4FD2-B859-6641B5E43AF7}"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98308" name="Rectangle 22"/>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98309" name="Object 2"/>
          <p:cNvGraphicFramePr>
            <a:graphicFrameLocks noChangeAspect="1"/>
          </p:cNvGraphicFramePr>
          <p:nvPr/>
        </p:nvGraphicFramePr>
        <p:xfrm>
          <a:off x="2915816" y="2708920"/>
          <a:ext cx="2479675" cy="1141413"/>
        </p:xfrm>
        <a:graphic>
          <a:graphicData uri="http://schemas.openxmlformats.org/presentationml/2006/ole">
            <mc:AlternateContent xmlns:mc="http://schemas.openxmlformats.org/markup-compatibility/2006">
              <mc:Choice xmlns:v="urn:schemas-microsoft-com:vml" Requires="v">
                <p:oleObj spid="_x0000_s2" name="Equation" r:id="rId1" imgW="990600" imgH="457200" progId="Equation.DSMT4">
                  <p:embed/>
                </p:oleObj>
              </mc:Choice>
              <mc:Fallback>
                <p:oleObj name="Equation" r:id="rId1" imgW="990600" imgH="4572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08920"/>
                        <a:ext cx="24796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0" name="Text Box 26"/>
          <p:cNvSpPr txBox="1">
            <a:spLocks noChangeArrowheads="1"/>
          </p:cNvSpPr>
          <p:nvPr/>
        </p:nvSpPr>
        <p:spPr bwMode="auto">
          <a:xfrm>
            <a:off x="399576" y="4365104"/>
            <a:ext cx="84929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kumimoji="1" lang="en-US" altLang="zh-CN" sz="3000" dirty="0">
                <a:latin typeface="Arial" panose="020B0604020202020204" pitchFamily="34" charset="0"/>
              </a:rPr>
              <a:t>      </a:t>
            </a:r>
            <a:r>
              <a:rPr kumimoji="1" lang="zh-CN" altLang="en-US" sz="3000" dirty="0">
                <a:latin typeface="Arial" panose="020B0604020202020204" pitchFamily="34" charset="0"/>
              </a:rPr>
              <a:t>代表大于或等于的最小整数。</a:t>
            </a:r>
            <a:endParaRPr kumimoji="1" lang="zh-CN" altLang="en-US" sz="3000" dirty="0">
              <a:latin typeface="Arial" panose="020B0604020202020204" pitchFamily="34" charset="0"/>
            </a:endParaRPr>
          </a:p>
          <a:p>
            <a:pPr algn="just">
              <a:spcBef>
                <a:spcPct val="20000"/>
              </a:spcBef>
            </a:pPr>
            <a:r>
              <a:rPr kumimoji="1" lang="zh-CN" altLang="en-US" sz="3000" dirty="0"/>
              <a:t>把累加概率</a:t>
            </a:r>
            <a:r>
              <a:rPr kumimoji="1" lang="en-US" altLang="zh-CN" sz="3000" dirty="0"/>
              <a:t>P(S)</a:t>
            </a:r>
            <a:r>
              <a:rPr kumimoji="1" lang="zh-CN" altLang="en-US" sz="3000" dirty="0"/>
              <a:t>写成二进位的小数，取其前</a:t>
            </a:r>
            <a:r>
              <a:rPr kumimoji="1" lang="en-US" altLang="zh-CN" sz="3000" dirty="0"/>
              <a:t>L</a:t>
            </a:r>
            <a:r>
              <a:rPr kumimoji="1" lang="zh-CN" altLang="en-US" sz="3000" dirty="0"/>
              <a:t>位</a:t>
            </a:r>
            <a:r>
              <a:rPr kumimoji="1" lang="en-US" altLang="zh-CN" sz="3000" dirty="0"/>
              <a:t>;</a:t>
            </a:r>
            <a:r>
              <a:rPr kumimoji="1" lang="zh-CN" altLang="en-US" sz="3000" dirty="0"/>
              <a:t>如果有尾数，就进位到第</a:t>
            </a:r>
            <a:r>
              <a:rPr kumimoji="1" lang="en-US" altLang="zh-CN" sz="3000" dirty="0"/>
              <a:t>L</a:t>
            </a:r>
            <a:r>
              <a:rPr kumimoji="1" lang="zh-CN" altLang="en-US" sz="3000" dirty="0"/>
              <a:t>位，这样得到一个数</a:t>
            </a:r>
            <a:r>
              <a:rPr kumimoji="1" lang="en-US" altLang="zh-CN" sz="3000" dirty="0"/>
              <a:t>C</a:t>
            </a:r>
            <a:r>
              <a:rPr kumimoji="1" lang="en-US" altLang="zh-CN" sz="3000" dirty="0">
                <a:latin typeface="Arial" panose="020B0604020202020204" pitchFamily="34" charset="0"/>
              </a:rPr>
              <a:t> </a:t>
            </a:r>
            <a:endParaRPr kumimoji="1" lang="en-US" altLang="zh-CN" sz="3000" dirty="0">
              <a:latin typeface="Arial" panose="020B0604020202020204" pitchFamily="34" charset="0"/>
            </a:endParaRPr>
          </a:p>
        </p:txBody>
      </p:sp>
      <p:sp>
        <p:nvSpPr>
          <p:cNvPr id="98311" name="Rectangle 2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98312" name="Object 3"/>
          <p:cNvGraphicFramePr>
            <a:graphicFrameLocks noChangeAspect="1"/>
          </p:cNvGraphicFramePr>
          <p:nvPr/>
        </p:nvGraphicFramePr>
        <p:xfrm>
          <a:off x="612190" y="4438134"/>
          <a:ext cx="433388" cy="433388"/>
        </p:xfrm>
        <a:graphic>
          <a:graphicData uri="http://schemas.openxmlformats.org/presentationml/2006/ole">
            <mc:AlternateContent xmlns:mc="http://schemas.openxmlformats.org/markup-compatibility/2006">
              <mc:Choice xmlns:v="urn:schemas-microsoft-com:vml" Requires="v">
                <p:oleObj spid="_x0000_s3" name="公式" r:id="rId3" imgW="228600" imgH="228600" progId="Equation.3">
                  <p:embed/>
                </p:oleObj>
              </mc:Choice>
              <mc:Fallback>
                <p:oleObj name="公式" r:id="rId3" imgW="2286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190" y="4438134"/>
                        <a:ext cx="4333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Rectangle 3"/>
          <p:cNvSpPr>
            <a:spLocks noGrp="1" noChangeArrowheads="1"/>
          </p:cNvSpPr>
          <p:nvPr>
            <p:ph idx="1"/>
          </p:nvPr>
        </p:nvSpPr>
        <p:spPr>
          <a:xfrm>
            <a:off x="457200" y="691902"/>
            <a:ext cx="8229600" cy="2305050"/>
          </a:xfrm>
        </p:spPr>
        <p:txBody>
          <a:bodyPr/>
          <a:lstStyle/>
          <a:p>
            <a:pPr marL="0" indent="0" algn="just">
              <a:lnSpc>
                <a:spcPct val="120000"/>
              </a:lnSpc>
              <a:buFontTx/>
              <a:buNone/>
            </a:pPr>
            <a:r>
              <a:rPr lang="en-US" altLang="zh-CN" dirty="0"/>
              <a:t>P(S)</a:t>
            </a:r>
            <a:r>
              <a:rPr lang="zh-CN" altLang="en-US" dirty="0"/>
              <a:t>把区间</a:t>
            </a:r>
            <a:r>
              <a:rPr lang="en-US" altLang="zh-CN" dirty="0"/>
              <a:t>[0</a:t>
            </a:r>
            <a:r>
              <a:rPr lang="zh-CN" altLang="en-US" dirty="0"/>
              <a:t>，</a:t>
            </a:r>
            <a:r>
              <a:rPr lang="en-US" altLang="zh-CN" dirty="0"/>
              <a:t>1)</a:t>
            </a:r>
            <a:r>
              <a:rPr lang="zh-CN" altLang="en-US" dirty="0"/>
              <a:t>分割成许多小区间，每个小区间的长度等于各序列的概率</a:t>
            </a:r>
            <a:r>
              <a:rPr lang="en-US" altLang="zh-CN" i="1" dirty="0"/>
              <a:t>p</a:t>
            </a:r>
            <a:r>
              <a:rPr lang="en-US" altLang="zh-CN" dirty="0"/>
              <a:t>(S)</a:t>
            </a:r>
            <a:r>
              <a:rPr lang="zh-CN" altLang="en-US" dirty="0"/>
              <a:t>，小区间内的任一点可用来代表这序列 </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440396" y="1052736"/>
            <a:ext cx="8686800" cy="4530725"/>
          </a:xfrm>
        </p:spPr>
        <p:txBody>
          <a:bodyPr/>
          <a:lstStyle/>
          <a:p>
            <a:pPr marL="0" indent="0">
              <a:buFontTx/>
              <a:buNone/>
            </a:pPr>
            <a:r>
              <a:rPr lang="zh-CN" altLang="en-US" dirty="0"/>
              <a:t>例如</a:t>
            </a:r>
            <a:endParaRPr lang="zh-CN" altLang="en-US" dirty="0"/>
          </a:p>
          <a:p>
            <a:pPr marL="0" indent="0">
              <a:buFontTx/>
              <a:buNone/>
            </a:pPr>
            <a:r>
              <a:rPr lang="en-US" altLang="zh-CN" dirty="0"/>
              <a:t>P(S)</a:t>
            </a:r>
            <a:r>
              <a:rPr lang="zh-CN" altLang="en-US" dirty="0"/>
              <a:t>＝</a:t>
            </a:r>
            <a:r>
              <a:rPr lang="en-US" altLang="zh-CN" dirty="0"/>
              <a:t>0.10110001</a:t>
            </a:r>
            <a:r>
              <a:rPr lang="zh-CN" altLang="en-US" dirty="0"/>
              <a:t>，</a:t>
            </a:r>
            <a:r>
              <a:rPr lang="en-US" altLang="zh-CN" i="1" dirty="0"/>
              <a:t>p</a:t>
            </a:r>
            <a:r>
              <a:rPr lang="en-US" altLang="zh-CN" dirty="0"/>
              <a:t>(S)=1/17</a:t>
            </a:r>
            <a:r>
              <a:rPr lang="zh-CN" altLang="en-US" dirty="0"/>
              <a:t>，</a:t>
            </a:r>
            <a:endParaRPr lang="en-US" altLang="zh-CN" dirty="0"/>
          </a:p>
          <a:p>
            <a:pPr marL="0" indent="0">
              <a:buFontTx/>
              <a:buNone/>
            </a:pPr>
            <a:r>
              <a:rPr lang="zh-CN" altLang="en-US" dirty="0"/>
              <a:t>则</a:t>
            </a:r>
            <a:r>
              <a:rPr lang="en-US" altLang="zh-CN" dirty="0"/>
              <a:t>L</a:t>
            </a:r>
            <a:r>
              <a:rPr lang="zh-CN" altLang="en-US" dirty="0"/>
              <a:t>＝</a:t>
            </a:r>
            <a:r>
              <a:rPr lang="en-US" altLang="zh-CN" dirty="0"/>
              <a:t>5</a:t>
            </a:r>
            <a:r>
              <a:rPr lang="zh-CN" altLang="en-US" dirty="0"/>
              <a:t>，	得</a:t>
            </a:r>
            <a:r>
              <a:rPr lang="en-US" altLang="zh-CN" dirty="0"/>
              <a:t>C</a:t>
            </a:r>
            <a:r>
              <a:rPr lang="zh-CN" altLang="en-US" dirty="0"/>
              <a:t>＝</a:t>
            </a:r>
            <a:r>
              <a:rPr lang="en-US" altLang="zh-CN" dirty="0"/>
              <a:t>0.10111</a:t>
            </a:r>
            <a:endParaRPr lang="en-US" altLang="zh-CN" dirty="0"/>
          </a:p>
          <a:p>
            <a:pPr marL="0" indent="0">
              <a:buFontTx/>
              <a:buNone/>
            </a:pPr>
            <a:r>
              <a:rPr lang="zh-CN" altLang="en-US" dirty="0"/>
              <a:t>这个</a:t>
            </a:r>
            <a:r>
              <a:rPr lang="en-US" altLang="zh-CN" dirty="0"/>
              <a:t>C</a:t>
            </a:r>
            <a:r>
              <a:rPr lang="zh-CN" altLang="en-US" dirty="0"/>
              <a:t>就可作为</a:t>
            </a:r>
            <a:r>
              <a:rPr lang="en-US" altLang="zh-CN" dirty="0"/>
              <a:t>S</a:t>
            </a:r>
            <a:r>
              <a:rPr lang="zh-CN" altLang="en-US" dirty="0"/>
              <a:t>的码字 </a:t>
            </a:r>
            <a:endParaRPr lang="en-US" altLang="zh-CN" dirty="0"/>
          </a:p>
          <a:p>
            <a:pPr marL="0" indent="0">
              <a:buFontTx/>
              <a:buNone/>
            </a:pPr>
            <a:endParaRPr lang="zh-CN" altLang="en-US" dirty="0"/>
          </a:p>
          <a:p>
            <a:pPr marL="0" indent="0" algn="just">
              <a:lnSpc>
                <a:spcPct val="120000"/>
              </a:lnSpc>
              <a:buFontTx/>
              <a:buNone/>
            </a:pPr>
            <a:r>
              <a:rPr lang="zh-CN" altLang="en-US" dirty="0">
                <a:solidFill>
                  <a:srgbClr val="FF3300"/>
                </a:solidFill>
              </a:rPr>
              <a:t>编码效率</a:t>
            </a:r>
            <a:r>
              <a:rPr lang="zh-CN" altLang="en-US" dirty="0"/>
              <a:t>很高，当序列很长时，可达到</a:t>
            </a:r>
            <a:r>
              <a:rPr lang="zh-CN" altLang="en-US" dirty="0">
                <a:solidFill>
                  <a:srgbClr val="FF3300"/>
                </a:solidFill>
              </a:rPr>
              <a:t>概率匹配</a:t>
            </a:r>
            <a:r>
              <a:rPr lang="zh-CN" altLang="en-US" dirty="0"/>
              <a:t>。平均代码长度接近</a:t>
            </a:r>
            <a:r>
              <a:rPr lang="en-US" altLang="zh-CN" dirty="0"/>
              <a:t>S</a:t>
            </a:r>
            <a:r>
              <a:rPr lang="zh-CN" altLang="en-US" dirty="0"/>
              <a:t>的熵值。可以</a:t>
            </a:r>
            <a:r>
              <a:rPr lang="zh-CN" altLang="en-US" dirty="0">
                <a:solidFill>
                  <a:srgbClr val="FF3300"/>
                </a:solidFill>
              </a:rPr>
              <a:t>唯一地译码</a:t>
            </a:r>
            <a:r>
              <a:rPr lang="zh-CN" altLang="en-US" dirty="0"/>
              <a:t> </a:t>
            </a:r>
            <a:endParaRPr lang="zh-CN" altLang="en-US" dirty="0"/>
          </a:p>
        </p:txBody>
      </p:sp>
      <p:sp>
        <p:nvSpPr>
          <p:cNvPr id="3"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8E78ABD0-9E2C-46CA-92B4-3D681629BFA5}" type="slidenum">
              <a:rPr lang="en-US" altLang="zh-CN" sz="1400" b="0">
                <a:latin typeface="Arial" panose="020B0604020202020204" pitchFamily="34" charset="0"/>
              </a:rPr>
            </a:fld>
            <a:endParaRPr lang="en-US" altLang="zh-CN" sz="1400" b="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 name="Rectangle 2"/>
          <p:cNvSpPr txBox="1">
            <a:spLocks noChangeArrowheads="1"/>
          </p:cNvSpPr>
          <p:nvPr/>
        </p:nvSpPr>
        <p:spPr bwMode="auto">
          <a:xfrm>
            <a:off x="539552" y="332656"/>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4.1.2  </a:t>
            </a:r>
            <a:r>
              <a:rPr lang="zh-CN" altLang="en-US" sz="3600" kern="0" dirty="0">
                <a:latin typeface="Times New Roman" panose="02020603050405020304" pitchFamily="18" charset="0"/>
                <a:cs typeface="Times New Roman" panose="02020603050405020304" pitchFamily="18" charset="0"/>
              </a:rPr>
              <a:t>码的分类</a:t>
            </a:r>
            <a:endParaRPr lang="zh-CN" altLang="en-US" sz="3600" kern="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563216" y="1177875"/>
            <a:ext cx="2880581" cy="1533525"/>
            <a:chOff x="755650" y="1989138"/>
            <a:chExt cx="2880581" cy="1533525"/>
          </a:xfrm>
        </p:grpSpPr>
        <p:grpSp>
          <p:nvGrpSpPr>
            <p:cNvPr id="5" name="Group 2"/>
            <p:cNvGrpSpPr/>
            <p:nvPr/>
          </p:nvGrpSpPr>
          <p:grpSpPr bwMode="auto">
            <a:xfrm>
              <a:off x="755650" y="1989138"/>
              <a:ext cx="2880581" cy="1533525"/>
              <a:chOff x="0" y="0"/>
              <a:chExt cx="1487" cy="966"/>
            </a:xfrm>
          </p:grpSpPr>
          <p:sp>
            <p:nvSpPr>
              <p:cNvPr id="12" name="Rectangle 23"/>
              <p:cNvSpPr>
                <a:spLocks noChangeArrowheads="1"/>
              </p:cNvSpPr>
              <p:nvPr/>
            </p:nvSpPr>
            <p:spPr bwMode="auto">
              <a:xfrm>
                <a:off x="0" y="409"/>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a:t>码</a:t>
                </a:r>
                <a:endParaRPr lang="zh-CN" altLang="en-US"/>
              </a:p>
            </p:txBody>
          </p:sp>
          <p:sp>
            <p:nvSpPr>
              <p:cNvPr id="14" name="Rectangle 25"/>
              <p:cNvSpPr>
                <a:spLocks noChangeArrowheads="1"/>
              </p:cNvSpPr>
              <p:nvPr/>
            </p:nvSpPr>
            <p:spPr bwMode="auto">
              <a:xfrm>
                <a:off x="462" y="0"/>
                <a:ext cx="102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1"/>
                  </a:buClr>
                  <a:buSzPct val="70000"/>
                  <a:buFont typeface="Monotype Sorts" pitchFamily="2" charset="2"/>
                  <a:buNone/>
                </a:pPr>
                <a:r>
                  <a:rPr lang="zh-CN" altLang="en-US" dirty="0"/>
                  <a:t>非分组码</a:t>
                </a:r>
                <a:endParaRPr lang="zh-CN" altLang="en-US" dirty="0"/>
              </a:p>
            </p:txBody>
          </p:sp>
          <p:sp>
            <p:nvSpPr>
              <p:cNvPr id="15" name="Rectangle 26"/>
              <p:cNvSpPr>
                <a:spLocks noChangeArrowheads="1"/>
              </p:cNvSpPr>
              <p:nvPr/>
            </p:nvSpPr>
            <p:spPr bwMode="auto">
              <a:xfrm>
                <a:off x="462" y="636"/>
                <a:ext cx="6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0000CC"/>
                    </a:solidFill>
                  </a:rPr>
                  <a:t>分组码</a:t>
                </a:r>
                <a:endParaRPr lang="zh-CN" altLang="en-US" dirty="0">
                  <a:solidFill>
                    <a:srgbClr val="0000CC"/>
                  </a:solidFill>
                </a:endParaRPr>
              </a:p>
            </p:txBody>
          </p:sp>
        </p:grpSp>
        <p:graphicFrame>
          <p:nvGraphicFramePr>
            <p:cNvPr id="2" name="对象 1"/>
            <p:cNvGraphicFramePr>
              <a:graphicFrameLocks noChangeAspect="1"/>
            </p:cNvGraphicFramePr>
            <p:nvPr/>
          </p:nvGraphicFramePr>
          <p:xfrm>
            <a:off x="1279808" y="2091532"/>
            <a:ext cx="609120" cy="1371600"/>
          </p:xfrm>
          <a:graphic>
            <a:graphicData uri="http://schemas.openxmlformats.org/presentationml/2006/ole">
              <mc:AlternateContent xmlns:mc="http://schemas.openxmlformats.org/markup-compatibility/2006">
                <mc:Choice xmlns:v="urn:schemas-microsoft-com:vml" Requires="v">
                  <p:oleObj spid="_x0000_s4" name="Equation" r:id="rId1" imgW="4876800" imgH="10972800" progId="Equation.DSMT4">
                    <p:embed/>
                  </p:oleObj>
                </mc:Choice>
                <mc:Fallback>
                  <p:oleObj name="Equation" r:id="rId1" imgW="4876800" imgH="10972800" progId="Equation.DSMT4">
                    <p:embed/>
                    <p:pic>
                      <p:nvPicPr>
                        <p:cNvPr id="0" name="图片 3"/>
                        <p:cNvPicPr/>
                        <p:nvPr/>
                      </p:nvPicPr>
                      <p:blipFill>
                        <a:blip r:embed="rId2"/>
                        <a:stretch>
                          <a:fillRect/>
                        </a:stretch>
                      </p:blipFill>
                      <p:spPr>
                        <a:xfrm>
                          <a:off x="1279808" y="2091532"/>
                          <a:ext cx="609120" cy="1371600"/>
                        </a:xfrm>
                        <a:prstGeom prst="rect">
                          <a:avLst/>
                        </a:prstGeom>
                      </p:spPr>
                    </p:pic>
                  </p:oleObj>
                </mc:Fallback>
              </mc:AlternateContent>
            </a:graphicData>
          </a:graphic>
        </p:graphicFrame>
      </p:grpSp>
      <p:graphicFrame>
        <p:nvGraphicFramePr>
          <p:cNvPr id="34" name="Group 4"/>
          <p:cNvGraphicFramePr>
            <a:graphicFrameLocks noGrp="1" noChangeAspect="1"/>
          </p:cNvGraphicFramePr>
          <p:nvPr/>
        </p:nvGraphicFramePr>
        <p:xfrm>
          <a:off x="2571346" y="3284984"/>
          <a:ext cx="6091397" cy="3024189"/>
        </p:xfrm>
        <a:graphic>
          <a:graphicData uri="http://schemas.openxmlformats.org/drawingml/2006/table">
            <a:tbl>
              <a:tblPr/>
              <a:tblGrid>
                <a:gridCol w="1333500"/>
                <a:gridCol w="2324100"/>
                <a:gridCol w="1157288"/>
                <a:gridCol w="1276509"/>
              </a:tblGrid>
              <a:tr h="10080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信源符号</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信源符号出现概率</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kern="1200"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400" b="1" i="0" u="none" strike="noStrike" kern="1200"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35" name="对象 34"/>
          <p:cNvGraphicFramePr>
            <a:graphicFrameLocks noChangeAspect="1"/>
          </p:cNvGraphicFramePr>
          <p:nvPr/>
        </p:nvGraphicFramePr>
        <p:xfrm>
          <a:off x="2666736" y="1807994"/>
          <a:ext cx="609120" cy="1371600"/>
        </p:xfrm>
        <a:graphic>
          <a:graphicData uri="http://schemas.openxmlformats.org/presentationml/2006/ole">
            <mc:AlternateContent xmlns:mc="http://schemas.openxmlformats.org/markup-compatibility/2006">
              <mc:Choice xmlns:v="urn:schemas-microsoft-com:vml" Requires="v">
                <p:oleObj spid="_x0000_s7" name="Equation" r:id="rId3" imgW="4876800" imgH="10972800" progId="Equation.DSMT4">
                  <p:embed/>
                </p:oleObj>
              </mc:Choice>
              <mc:Fallback>
                <p:oleObj name="Equation" r:id="rId3" imgW="4876800" imgH="10972800" progId="Equation.DSMT4">
                  <p:embed/>
                  <p:pic>
                    <p:nvPicPr>
                      <p:cNvPr id="0" name="对象 1"/>
                      <p:cNvPicPr/>
                      <p:nvPr/>
                    </p:nvPicPr>
                    <p:blipFill>
                      <a:blip r:embed="rId2"/>
                      <a:stretch>
                        <a:fillRect/>
                      </a:stretch>
                    </p:blipFill>
                    <p:spPr>
                      <a:xfrm>
                        <a:off x="2666736" y="1807994"/>
                        <a:ext cx="609120" cy="1371600"/>
                      </a:xfrm>
                      <a:prstGeom prst="rect">
                        <a:avLst/>
                      </a:prstGeom>
                    </p:spPr>
                  </p:pic>
                </p:oleObj>
              </mc:Fallback>
            </mc:AlternateContent>
          </a:graphicData>
        </a:graphic>
      </p:graphicFrame>
      <p:sp>
        <p:nvSpPr>
          <p:cNvPr id="36" name="Rectangle 24"/>
          <p:cNvSpPr>
            <a:spLocks noChangeArrowheads="1"/>
          </p:cNvSpPr>
          <p:nvPr/>
        </p:nvSpPr>
        <p:spPr bwMode="auto">
          <a:xfrm>
            <a:off x="2945266" y="1753012"/>
            <a:ext cx="18427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奇异码：</a:t>
            </a:r>
            <a:endParaRPr lang="zh-CN" altLang="en-US" dirty="0"/>
          </a:p>
        </p:txBody>
      </p:sp>
      <p:sp>
        <p:nvSpPr>
          <p:cNvPr id="37" name="Rectangle 24"/>
          <p:cNvSpPr>
            <a:spLocks noChangeArrowheads="1"/>
          </p:cNvSpPr>
          <p:nvPr/>
        </p:nvSpPr>
        <p:spPr bwMode="auto">
          <a:xfrm>
            <a:off x="2987824" y="2664916"/>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FF0000"/>
                </a:solidFill>
              </a:rPr>
              <a:t>非奇异码</a:t>
            </a:r>
            <a:endParaRPr lang="zh-CN" altLang="en-US" dirty="0">
              <a:solidFill>
                <a:srgbClr val="FF0000"/>
              </a:solidFill>
            </a:endParaRPr>
          </a:p>
        </p:txBody>
      </p:sp>
      <p:sp>
        <p:nvSpPr>
          <p:cNvPr id="8" name="矩形 7"/>
          <p:cNvSpPr/>
          <p:nvPr/>
        </p:nvSpPr>
        <p:spPr>
          <a:xfrm>
            <a:off x="4392488" y="1669962"/>
            <a:ext cx="4572000" cy="592213"/>
          </a:xfrm>
          <a:prstGeom prst="rect">
            <a:avLst/>
          </a:prstGeom>
        </p:spPr>
        <p:txBody>
          <a:bodyPr>
            <a:spAutoFit/>
          </a:bodyPr>
          <a:lstStyle/>
          <a:p>
            <a:pPr marL="609600" indent="-609600" algn="just" eaLnBrk="1" hangingPunct="1">
              <a:lnSpc>
                <a:spcPct val="130000"/>
              </a:lnSpc>
              <a:buFontTx/>
              <a:buNone/>
            </a:pPr>
            <a:r>
              <a:rPr lang="zh-CN" altLang="en-US" dirty="0"/>
              <a:t>信源符号与码字不一一对应</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p:txBody>
          <a:bodyPr/>
          <a:lstStyle/>
          <a:p>
            <a:pPr marL="0" indent="0">
              <a:lnSpc>
                <a:spcPct val="115000"/>
              </a:lnSpc>
              <a:buFontTx/>
              <a:buNone/>
            </a:pPr>
            <a:r>
              <a:rPr lang="zh-CN" altLang="en-US" dirty="0"/>
              <a:t>采用累加概率</a:t>
            </a:r>
            <a:r>
              <a:rPr lang="en-US" altLang="zh-CN" dirty="0"/>
              <a:t>P(S)</a:t>
            </a:r>
            <a:r>
              <a:rPr lang="zh-CN" altLang="en-US" dirty="0"/>
              <a:t>表示码字</a:t>
            </a:r>
            <a:r>
              <a:rPr lang="en-US" altLang="zh-CN" dirty="0"/>
              <a:t>C(S)</a:t>
            </a:r>
            <a:r>
              <a:rPr lang="zh-CN" altLang="en-US" dirty="0"/>
              <a:t>，符号概率</a:t>
            </a:r>
            <a:r>
              <a:rPr lang="en-US" altLang="zh-CN" i="1" dirty="0"/>
              <a:t>p</a:t>
            </a:r>
            <a:r>
              <a:rPr lang="en-US" altLang="zh-CN" dirty="0"/>
              <a:t>(S)</a:t>
            </a:r>
            <a:r>
              <a:rPr lang="zh-CN" altLang="en-US" dirty="0"/>
              <a:t>表示状态区间</a:t>
            </a:r>
            <a:r>
              <a:rPr lang="en-US" altLang="zh-CN" dirty="0"/>
              <a:t>A(S) </a:t>
            </a:r>
            <a:endParaRPr lang="en-US" altLang="zh-CN" dirty="0"/>
          </a:p>
        </p:txBody>
      </p:sp>
      <p:sp>
        <p:nvSpPr>
          <p:cNvPr id="5"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DB54A270-BB46-4399-ACEC-649DD8725DDD}"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96260" name="Rectangle 5"/>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96261" name="Object 2"/>
          <p:cNvGraphicFramePr>
            <a:graphicFrameLocks noChangeAspect="1"/>
          </p:cNvGraphicFramePr>
          <p:nvPr/>
        </p:nvGraphicFramePr>
        <p:xfrm>
          <a:off x="1835150" y="3357563"/>
          <a:ext cx="4824413" cy="1509712"/>
        </p:xfrm>
        <a:graphic>
          <a:graphicData uri="http://schemas.openxmlformats.org/presentationml/2006/ole">
            <mc:AlternateContent xmlns:mc="http://schemas.openxmlformats.org/markup-compatibility/2006">
              <mc:Choice xmlns:v="urn:schemas-microsoft-com:vml" Requires="v">
                <p:oleObj spid="_x0000_s2" name="公式" r:id="rId1" imgW="1548765" imgH="482600" progId="Equation.3">
                  <p:embed/>
                </p:oleObj>
              </mc:Choice>
              <mc:Fallback>
                <p:oleObj name="公式" r:id="rId1" imgW="1548765" imgH="482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357563"/>
                        <a:ext cx="4824413"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53" name="Group 105"/>
          <p:cNvGraphicFramePr>
            <a:graphicFrameLocks noGrp="1"/>
          </p:cNvGraphicFramePr>
          <p:nvPr>
            <p:ph type="tbl" idx="1"/>
          </p:nvPr>
        </p:nvGraphicFramePr>
        <p:xfrm>
          <a:off x="1978025" y="3141663"/>
          <a:ext cx="4968875" cy="2662239"/>
        </p:xfrm>
        <a:graphic>
          <a:graphicData uri="http://schemas.openxmlformats.org/drawingml/2006/table">
            <a:tbl>
              <a:tblPr/>
              <a:tblGrid>
                <a:gridCol w="941388"/>
                <a:gridCol w="1722437"/>
                <a:gridCol w="2305050"/>
              </a:tblGrid>
              <a:tr h="5318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符号</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符号概率</a:t>
                      </a:r>
                      <a:r>
                        <a: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a:t>
                      </a:r>
                      <a:r>
                        <a:rPr kumimoji="0" lang="en-US" altLang="zh-CN" sz="2400" b="1" i="1" u="none" strike="noStrike" cap="none" normalizeH="0" baseline="-3000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i</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符号累积概率</a:t>
                      </a:r>
                      <a:r>
                        <a: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P</a:t>
                      </a:r>
                      <a:r>
                        <a:rPr kumimoji="0" lang="en-US" altLang="zh-CN" sz="2400" b="1" i="1" u="none" strike="noStrike" cap="none" normalizeH="0" baseline="-3000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j</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0.100(1/2)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0.010(1/4)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0.001(1/8)</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0.001(1/8)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 name="灯片编号占位符 4"/>
          <p:cNvSpPr>
            <a:spLocks noGrp="1"/>
          </p:cNvSpPr>
          <p:nvPr>
            <p:ph type="sldNum" sz="quarter" idx="4294967295"/>
          </p:nvPr>
        </p:nvSpPr>
        <p:spPr>
          <a:xfrm>
            <a:off x="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C4600071-93B5-4F39-A718-97390DCB5786}"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100381" name="Text Box 103"/>
          <p:cNvSpPr txBox="1">
            <a:spLocks noChangeArrowheads="1"/>
          </p:cNvSpPr>
          <p:nvPr/>
        </p:nvSpPr>
        <p:spPr bwMode="auto">
          <a:xfrm>
            <a:off x="539552" y="764704"/>
            <a:ext cx="7776864" cy="187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00430" indent="-900430">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ts val="0"/>
              </a:spcBef>
            </a:pPr>
            <a:r>
              <a:rPr kumimoji="1" lang="zh-CN" altLang="en-US" sz="3200" dirty="0">
                <a:solidFill>
                  <a:srgbClr val="FF3300"/>
                </a:solidFill>
              </a:rPr>
              <a:t>例</a:t>
            </a:r>
            <a:r>
              <a:rPr kumimoji="1" lang="en-US" altLang="zh-CN" sz="3200" dirty="0">
                <a:solidFill>
                  <a:srgbClr val="FF3300"/>
                </a:solidFill>
              </a:rPr>
              <a:t>4-17</a:t>
            </a:r>
            <a:r>
              <a:rPr kumimoji="1" lang="zh-CN" altLang="en-US" sz="3200" dirty="0">
                <a:solidFill>
                  <a:srgbClr val="FF3300"/>
                </a:solidFill>
              </a:rPr>
              <a:t>     </a:t>
            </a:r>
            <a:r>
              <a:rPr kumimoji="1" lang="zh-CN" altLang="en-US" sz="3200" dirty="0"/>
              <a:t>有四个符号</a:t>
            </a:r>
            <a:r>
              <a:rPr kumimoji="1" lang="en-US" altLang="zh-CN" sz="3200" i="1" dirty="0"/>
              <a:t>a</a:t>
            </a:r>
            <a:r>
              <a:rPr kumimoji="1" lang="zh-CN" altLang="en-US" sz="3200" i="1" dirty="0"/>
              <a:t>，</a:t>
            </a:r>
            <a:r>
              <a:rPr kumimoji="1" lang="en-US" altLang="zh-CN" sz="3200" i="1" dirty="0"/>
              <a:t>b</a:t>
            </a:r>
            <a:r>
              <a:rPr kumimoji="1" lang="zh-CN" altLang="en-US" sz="3200" i="1" dirty="0"/>
              <a:t>，</a:t>
            </a:r>
            <a:r>
              <a:rPr kumimoji="1" lang="en-US" altLang="zh-CN" sz="3200" i="1" dirty="0"/>
              <a:t>c</a:t>
            </a:r>
            <a:r>
              <a:rPr kumimoji="1" lang="zh-CN" altLang="en-US" sz="3200" i="1" dirty="0"/>
              <a:t>，</a:t>
            </a:r>
            <a:r>
              <a:rPr kumimoji="1" lang="en-US" altLang="zh-CN" sz="3200" i="1" dirty="0"/>
              <a:t>d</a:t>
            </a:r>
            <a:r>
              <a:rPr kumimoji="1" lang="zh-CN" altLang="en-US" sz="3200" dirty="0"/>
              <a:t>构成简单</a:t>
            </a:r>
            <a:endParaRPr kumimoji="1" lang="en-US" altLang="zh-CN" sz="3200" dirty="0"/>
          </a:p>
          <a:p>
            <a:pPr algn="just">
              <a:lnSpc>
                <a:spcPct val="125000"/>
              </a:lnSpc>
              <a:spcBef>
                <a:spcPts val="0"/>
              </a:spcBef>
            </a:pPr>
            <a:r>
              <a:rPr kumimoji="1" lang="zh-CN" altLang="en-US" sz="3200" dirty="0"/>
              <a:t>序列</a:t>
            </a:r>
            <a:r>
              <a:rPr kumimoji="1" lang="en-US" altLang="zh-CN" sz="3200" dirty="0"/>
              <a:t>S</a:t>
            </a:r>
            <a:r>
              <a:rPr kumimoji="1" lang="zh-CN" altLang="en-US" sz="3200" dirty="0"/>
              <a:t>＝</a:t>
            </a:r>
            <a:r>
              <a:rPr kumimoji="1" lang="en-US" altLang="zh-CN" sz="3200" i="1" dirty="0" err="1"/>
              <a:t>abda</a:t>
            </a:r>
            <a:r>
              <a:rPr kumimoji="1" lang="zh-CN" altLang="en-US" sz="3200" dirty="0"/>
              <a:t>，各符号及其对应概率如下，</a:t>
            </a:r>
            <a:endParaRPr kumimoji="1" lang="en-US" altLang="zh-CN" sz="3200" dirty="0"/>
          </a:p>
          <a:p>
            <a:pPr algn="just">
              <a:lnSpc>
                <a:spcPct val="125000"/>
              </a:lnSpc>
              <a:spcBef>
                <a:spcPts val="0"/>
              </a:spcBef>
            </a:pPr>
            <a:r>
              <a:rPr kumimoji="1" lang="zh-CN" altLang="en-US" sz="3200" dirty="0"/>
              <a:t>算术编解码过程如下：</a:t>
            </a:r>
            <a:endParaRPr kumimoji="1" lang="zh-CN" altLang="en-US" sz="3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a:xfrm>
            <a:off x="539750" y="765175"/>
            <a:ext cx="8229600" cy="4525963"/>
          </a:xfrm>
        </p:spPr>
        <p:txBody>
          <a:bodyPr/>
          <a:lstStyle/>
          <a:p>
            <a:pPr>
              <a:buFontTx/>
              <a:buNone/>
            </a:pPr>
            <a:r>
              <a:rPr lang="zh-CN" altLang="en-US"/>
              <a:t>设起始状态为空序列</a:t>
            </a:r>
            <a:r>
              <a:rPr lang="zh-CN" altLang="en-US" i="1">
                <a:sym typeface="Symbol" panose="05050102010706020507" pitchFamily="18" charset="2"/>
              </a:rPr>
              <a:t></a:t>
            </a:r>
            <a:r>
              <a:rPr lang="zh-CN" altLang="en-US"/>
              <a:t>，</a:t>
            </a:r>
            <a:endParaRPr lang="zh-CN" altLang="en-US"/>
          </a:p>
          <a:p>
            <a:pPr>
              <a:buFontTx/>
              <a:buNone/>
            </a:pPr>
            <a:r>
              <a:rPr lang="zh-CN" altLang="en-US"/>
              <a:t>则</a:t>
            </a:r>
            <a:r>
              <a:rPr lang="en-US" altLang="zh-CN"/>
              <a:t>A(</a:t>
            </a:r>
            <a:r>
              <a:rPr lang="en-US" altLang="zh-CN" i="1">
                <a:sym typeface="Symbol" panose="05050102010706020507" pitchFamily="18" charset="2"/>
              </a:rPr>
              <a:t></a:t>
            </a:r>
            <a:r>
              <a:rPr lang="en-US" altLang="zh-CN"/>
              <a:t>) </a:t>
            </a:r>
            <a:r>
              <a:rPr lang="zh-CN" altLang="en-US"/>
              <a:t>＝</a:t>
            </a:r>
            <a:r>
              <a:rPr lang="en-US" altLang="zh-CN"/>
              <a:t>1</a:t>
            </a:r>
            <a:r>
              <a:rPr lang="zh-CN" altLang="en-US"/>
              <a:t>，</a:t>
            </a:r>
            <a:r>
              <a:rPr lang="en-US" altLang="zh-CN"/>
              <a:t>C(</a:t>
            </a:r>
            <a:r>
              <a:rPr lang="en-US" altLang="zh-CN" i="1">
                <a:sym typeface="Symbol" panose="05050102010706020507" pitchFamily="18" charset="2"/>
              </a:rPr>
              <a:t></a:t>
            </a:r>
            <a:r>
              <a:rPr lang="en-US" altLang="zh-CN"/>
              <a:t>)</a:t>
            </a:r>
            <a:r>
              <a:rPr lang="zh-CN" altLang="en-US"/>
              <a:t>＝</a:t>
            </a:r>
            <a:r>
              <a:rPr lang="en-US" altLang="zh-CN"/>
              <a:t>0</a:t>
            </a:r>
            <a:r>
              <a:rPr lang="zh-CN" altLang="en-US"/>
              <a:t>。</a:t>
            </a:r>
            <a:endParaRPr lang="zh-CN" altLang="en-US"/>
          </a:p>
        </p:txBody>
      </p:sp>
      <p:sp>
        <p:nvSpPr>
          <p:cNvPr id="7"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7075CDDF-2A04-4B2B-A6AC-41EAF231AA22}"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101380" name="Rectangle 6"/>
          <p:cNvSpPr>
            <a:spLocks noChangeArrowheads="1"/>
          </p:cNvSpPr>
          <p:nvPr/>
        </p:nvSpPr>
        <p:spPr bwMode="auto">
          <a:xfrm>
            <a:off x="82550" y="2108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01381" name="Object 2"/>
          <p:cNvGraphicFramePr>
            <a:graphicFrameLocks noChangeAspect="1"/>
          </p:cNvGraphicFramePr>
          <p:nvPr/>
        </p:nvGraphicFramePr>
        <p:xfrm>
          <a:off x="963613" y="2522538"/>
          <a:ext cx="7007225" cy="1395412"/>
        </p:xfrm>
        <a:graphic>
          <a:graphicData uri="http://schemas.openxmlformats.org/presentationml/2006/ole">
            <mc:AlternateContent xmlns:mc="http://schemas.openxmlformats.org/markup-compatibility/2006">
              <mc:Choice xmlns:v="urn:schemas-microsoft-com:vml" Requires="v">
                <p:oleObj spid="_x0000_s2" name="Equation" r:id="rId1" imgW="2438400" imgH="482600" progId="Equation.DSMT4">
                  <p:embed/>
                </p:oleObj>
              </mc:Choice>
              <mc:Fallback>
                <p:oleObj name="Equation" r:id="rId1" imgW="2438400" imgH="482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13" y="2522538"/>
                        <a:ext cx="7007225"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2" name="Rectangle 7"/>
          <p:cNvSpPr>
            <a:spLocks noChangeArrowheads="1"/>
          </p:cNvSpPr>
          <p:nvPr/>
        </p:nvSpPr>
        <p:spPr bwMode="auto">
          <a:xfrm>
            <a:off x="82550" y="2593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01383" name="Object 3"/>
          <p:cNvGraphicFramePr>
            <a:graphicFrameLocks noChangeAspect="1"/>
          </p:cNvGraphicFramePr>
          <p:nvPr/>
        </p:nvGraphicFramePr>
        <p:xfrm>
          <a:off x="981075" y="4033838"/>
          <a:ext cx="7885113" cy="1371600"/>
        </p:xfrm>
        <a:graphic>
          <a:graphicData uri="http://schemas.openxmlformats.org/presentationml/2006/ole">
            <mc:AlternateContent xmlns:mc="http://schemas.openxmlformats.org/markup-compatibility/2006">
              <mc:Choice xmlns:v="urn:schemas-microsoft-com:vml" Requires="v">
                <p:oleObj spid="_x0000_s3" name="Equation" r:id="rId3" imgW="2794000" imgH="482600" progId="Equation.DSMT4">
                  <p:embed/>
                </p:oleObj>
              </mc:Choice>
              <mc:Fallback>
                <p:oleObj name="Equation" r:id="rId3" imgW="2794000" imgH="482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4033838"/>
                        <a:ext cx="78851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D1EE7A60-4242-4374-9FB6-4AC217FEB470}"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102403" name="Rectangle 6"/>
          <p:cNvSpPr>
            <a:spLocks noChangeArrowheads="1"/>
          </p:cNvSpPr>
          <p:nvPr/>
        </p:nvSpPr>
        <p:spPr bwMode="auto">
          <a:xfrm>
            <a:off x="0" y="2943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02404" name="Object 2"/>
          <p:cNvGraphicFramePr>
            <a:graphicFrameLocks noChangeAspect="1"/>
          </p:cNvGraphicFramePr>
          <p:nvPr/>
        </p:nvGraphicFramePr>
        <p:xfrm>
          <a:off x="539552" y="1412776"/>
          <a:ext cx="7777163" cy="2786062"/>
        </p:xfrm>
        <a:graphic>
          <a:graphicData uri="http://schemas.openxmlformats.org/presentationml/2006/ole">
            <mc:AlternateContent xmlns:mc="http://schemas.openxmlformats.org/markup-compatibility/2006">
              <mc:Choice xmlns:v="urn:schemas-microsoft-com:vml" Requires="v">
                <p:oleObj spid="_x0000_s2" name="Equation" r:id="rId1" imgW="2641600" imgH="939800" progId="Equation.DSMT4">
                  <p:embed/>
                </p:oleObj>
              </mc:Choice>
              <mc:Fallback>
                <p:oleObj name="Equation" r:id="rId1" imgW="2641600" imgH="9398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77716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05" name="Rectangle 7"/>
          <p:cNvSpPr>
            <a:spLocks noChangeArrowheads="1"/>
          </p:cNvSpPr>
          <p:nvPr/>
        </p:nvSpPr>
        <p:spPr bwMode="auto">
          <a:xfrm>
            <a:off x="0" y="3141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26" name="Object 2"/>
          <p:cNvGraphicFramePr>
            <a:graphicFrameLocks noGrp="1" noChangeAspect="1"/>
          </p:cNvGraphicFramePr>
          <p:nvPr>
            <p:ph idx="1"/>
          </p:nvPr>
        </p:nvGraphicFramePr>
        <p:xfrm>
          <a:off x="506164" y="1412776"/>
          <a:ext cx="8242300" cy="2595562"/>
        </p:xfrm>
        <a:graphic>
          <a:graphicData uri="http://schemas.openxmlformats.org/presentationml/2006/ole">
            <mc:AlternateContent xmlns:mc="http://schemas.openxmlformats.org/markup-compatibility/2006">
              <mc:Choice xmlns:v="urn:schemas-microsoft-com:vml" Requires="v">
                <p:oleObj spid="_x0000_s2" name="Equation" r:id="rId1" imgW="2984500" imgH="939800" progId="Equation.DSMT4">
                  <p:embed/>
                </p:oleObj>
              </mc:Choice>
              <mc:Fallback>
                <p:oleObj name="Equation" r:id="rId1" imgW="2984500" imgH="9398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164" y="1412776"/>
                        <a:ext cx="8242300"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43878698-CC17-42FC-9221-2E972765F3BB}"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103428" name="Text Box 6"/>
          <p:cNvSpPr txBox="1">
            <a:spLocks noChangeArrowheads="1"/>
          </p:cNvSpPr>
          <p:nvPr/>
        </p:nvSpPr>
        <p:spPr bwMode="auto">
          <a:xfrm>
            <a:off x="1116013" y="5084763"/>
            <a:ext cx="7705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kumimoji="1" lang="en-US" altLang="zh-CN" sz="3200"/>
              <a:t>C(</a:t>
            </a:r>
            <a:r>
              <a:rPr kumimoji="1" lang="en-US" altLang="zh-CN" sz="3200" i="1"/>
              <a:t>abda</a:t>
            </a:r>
            <a:r>
              <a:rPr kumimoji="1" lang="en-US" altLang="zh-CN" sz="3200"/>
              <a:t>)</a:t>
            </a:r>
            <a:r>
              <a:rPr kumimoji="1" lang="zh-CN" altLang="en-US" sz="3200"/>
              <a:t>即为编码后的码字</a:t>
            </a:r>
            <a:r>
              <a:rPr kumimoji="1" lang="en-US" altLang="zh-CN" sz="3200"/>
              <a:t>010111 </a:t>
            </a:r>
            <a:endParaRPr kumimoji="1" lang="en-US" altLang="zh-CN" sz="32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06C421E3-C79B-48DB-8EA2-4DB6900DA54B}" type="slidenum">
              <a:rPr lang="en-US" altLang="zh-CN" sz="1400" b="0">
                <a:latin typeface="Arial" panose="020B0604020202020204" pitchFamily="34" charset="0"/>
              </a:rPr>
            </a:fld>
            <a:endParaRPr lang="en-US" altLang="zh-CN" sz="1400" b="0">
              <a:latin typeface="Arial" panose="020B0604020202020204" pitchFamily="34" charset="0"/>
            </a:endParaRPr>
          </a:p>
        </p:txBody>
      </p:sp>
      <p:grpSp>
        <p:nvGrpSpPr>
          <p:cNvPr id="104451" name="Group 39"/>
          <p:cNvGrpSpPr/>
          <p:nvPr/>
        </p:nvGrpSpPr>
        <p:grpSpPr bwMode="auto">
          <a:xfrm>
            <a:off x="107504" y="692696"/>
            <a:ext cx="8604250" cy="4705350"/>
            <a:chOff x="340" y="981"/>
            <a:chExt cx="5420" cy="2964"/>
          </a:xfrm>
        </p:grpSpPr>
        <p:grpSp>
          <p:nvGrpSpPr>
            <p:cNvPr id="104453" name="Group 24"/>
            <p:cNvGrpSpPr/>
            <p:nvPr/>
          </p:nvGrpSpPr>
          <p:grpSpPr bwMode="auto">
            <a:xfrm>
              <a:off x="612" y="1253"/>
              <a:ext cx="4966" cy="2359"/>
              <a:chOff x="612" y="1162"/>
              <a:chExt cx="4966" cy="2359"/>
            </a:xfrm>
          </p:grpSpPr>
          <p:sp>
            <p:nvSpPr>
              <p:cNvPr id="104466" name="Rectangle 4"/>
              <p:cNvSpPr>
                <a:spLocks noChangeArrowheads="1"/>
              </p:cNvSpPr>
              <p:nvPr/>
            </p:nvSpPr>
            <p:spPr bwMode="auto">
              <a:xfrm>
                <a:off x="657" y="1661"/>
                <a:ext cx="4921" cy="907"/>
              </a:xfrm>
              <a:prstGeom prst="rect">
                <a:avLst/>
              </a:prstGeom>
              <a:noFill/>
              <a:ln w="28575" algn="ctr">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67" name="Line 5"/>
              <p:cNvSpPr>
                <a:spLocks noChangeShapeType="1"/>
              </p:cNvSpPr>
              <p:nvPr/>
            </p:nvSpPr>
            <p:spPr bwMode="auto">
              <a:xfrm flipV="1">
                <a:off x="3107" y="1661"/>
                <a:ext cx="0" cy="90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8" name="Line 6"/>
              <p:cNvSpPr>
                <a:spLocks noChangeShapeType="1"/>
              </p:cNvSpPr>
              <p:nvPr/>
            </p:nvSpPr>
            <p:spPr bwMode="auto">
              <a:xfrm>
                <a:off x="657" y="2115"/>
                <a:ext cx="4899"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9" name="Line 7"/>
              <p:cNvSpPr>
                <a:spLocks noChangeShapeType="1"/>
              </p:cNvSpPr>
              <p:nvPr/>
            </p:nvSpPr>
            <p:spPr bwMode="auto">
              <a:xfrm flipV="1">
                <a:off x="4332" y="1661"/>
                <a:ext cx="0" cy="45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0" name="Line 8"/>
              <p:cNvSpPr>
                <a:spLocks noChangeShapeType="1"/>
              </p:cNvSpPr>
              <p:nvPr/>
            </p:nvSpPr>
            <p:spPr bwMode="auto">
              <a:xfrm flipV="1">
                <a:off x="4967" y="1661"/>
                <a:ext cx="0" cy="45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1" name="Line 9"/>
              <p:cNvSpPr>
                <a:spLocks noChangeShapeType="1"/>
              </p:cNvSpPr>
              <p:nvPr/>
            </p:nvSpPr>
            <p:spPr bwMode="auto">
              <a:xfrm>
                <a:off x="1837" y="2115"/>
                <a:ext cx="0" cy="45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2" name="Line 10"/>
              <p:cNvSpPr>
                <a:spLocks noChangeShapeType="1"/>
              </p:cNvSpPr>
              <p:nvPr/>
            </p:nvSpPr>
            <p:spPr bwMode="auto">
              <a:xfrm flipV="1">
                <a:off x="2472" y="2115"/>
                <a:ext cx="0" cy="45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3" name="Line 11"/>
              <p:cNvSpPr>
                <a:spLocks noChangeShapeType="1"/>
              </p:cNvSpPr>
              <p:nvPr/>
            </p:nvSpPr>
            <p:spPr bwMode="auto">
              <a:xfrm flipV="1">
                <a:off x="2789" y="2115"/>
                <a:ext cx="0" cy="45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4" name="Rectangle 12"/>
              <p:cNvSpPr>
                <a:spLocks noChangeArrowheads="1"/>
              </p:cNvSpPr>
              <p:nvPr/>
            </p:nvSpPr>
            <p:spPr bwMode="auto">
              <a:xfrm>
                <a:off x="1429" y="3022"/>
                <a:ext cx="1678" cy="453"/>
              </a:xfrm>
              <a:prstGeom prst="rect">
                <a:avLst/>
              </a:prstGeom>
              <a:noFill/>
              <a:ln w="28575" algn="ctr">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75" name="Line 13"/>
              <p:cNvSpPr>
                <a:spLocks noChangeShapeType="1"/>
              </p:cNvSpPr>
              <p:nvPr/>
            </p:nvSpPr>
            <p:spPr bwMode="auto">
              <a:xfrm flipH="1">
                <a:off x="1429" y="2614"/>
                <a:ext cx="408" cy="362"/>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4476" name="Line 14"/>
              <p:cNvSpPr>
                <a:spLocks noChangeShapeType="1"/>
              </p:cNvSpPr>
              <p:nvPr/>
            </p:nvSpPr>
            <p:spPr bwMode="auto">
              <a:xfrm>
                <a:off x="2472" y="2614"/>
                <a:ext cx="635" cy="362"/>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04477" name="Line 15"/>
              <p:cNvSpPr>
                <a:spLocks noChangeShapeType="1"/>
              </p:cNvSpPr>
              <p:nvPr/>
            </p:nvSpPr>
            <p:spPr bwMode="auto">
              <a:xfrm>
                <a:off x="2290" y="3022"/>
                <a:ext cx="0" cy="45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8" name="Line 16"/>
              <p:cNvSpPr>
                <a:spLocks noChangeShapeType="1"/>
              </p:cNvSpPr>
              <p:nvPr/>
            </p:nvSpPr>
            <p:spPr bwMode="auto">
              <a:xfrm flipV="1">
                <a:off x="2699" y="3022"/>
                <a:ext cx="0" cy="45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79" name="Line 17"/>
              <p:cNvSpPr>
                <a:spLocks noChangeShapeType="1"/>
              </p:cNvSpPr>
              <p:nvPr/>
            </p:nvSpPr>
            <p:spPr bwMode="auto">
              <a:xfrm flipV="1">
                <a:off x="2907" y="3022"/>
                <a:ext cx="0" cy="453"/>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80" name="Oval 18"/>
              <p:cNvSpPr>
                <a:spLocks noChangeArrowheads="1"/>
              </p:cNvSpPr>
              <p:nvPr/>
            </p:nvSpPr>
            <p:spPr bwMode="auto">
              <a:xfrm>
                <a:off x="612" y="1616"/>
                <a:ext cx="90" cy="91"/>
              </a:xfrm>
              <a:prstGeom prst="ellipse">
                <a:avLst/>
              </a:prstGeom>
              <a:solidFill>
                <a:srgbClr val="FF3300"/>
              </a:solidFill>
              <a:ln w="28575" algn="ctr">
                <a:solidFill>
                  <a:srgbClr val="000000"/>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81" name="Oval 19"/>
              <p:cNvSpPr>
                <a:spLocks noChangeArrowheads="1"/>
              </p:cNvSpPr>
              <p:nvPr/>
            </p:nvSpPr>
            <p:spPr bwMode="auto">
              <a:xfrm>
                <a:off x="612" y="2069"/>
                <a:ext cx="90" cy="91"/>
              </a:xfrm>
              <a:prstGeom prst="ellipse">
                <a:avLst/>
              </a:prstGeom>
              <a:solidFill>
                <a:srgbClr val="FF3300"/>
              </a:solidFill>
              <a:ln w="28575" algn="ctr">
                <a:solidFill>
                  <a:srgbClr val="000000"/>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82" name="Oval 21"/>
              <p:cNvSpPr>
                <a:spLocks noChangeArrowheads="1"/>
              </p:cNvSpPr>
              <p:nvPr/>
            </p:nvSpPr>
            <p:spPr bwMode="auto">
              <a:xfrm>
                <a:off x="2871" y="3430"/>
                <a:ext cx="90" cy="91"/>
              </a:xfrm>
              <a:prstGeom prst="ellipse">
                <a:avLst/>
              </a:prstGeom>
              <a:solidFill>
                <a:srgbClr val="FF3300"/>
              </a:solidFill>
              <a:ln w="28575" algn="ctr">
                <a:solidFill>
                  <a:srgbClr val="000000"/>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83" name="Oval 22"/>
              <p:cNvSpPr>
                <a:spLocks noChangeArrowheads="1"/>
              </p:cNvSpPr>
              <p:nvPr/>
            </p:nvSpPr>
            <p:spPr bwMode="auto">
              <a:xfrm>
                <a:off x="1791" y="2523"/>
                <a:ext cx="90" cy="91"/>
              </a:xfrm>
              <a:prstGeom prst="ellipse">
                <a:avLst/>
              </a:prstGeom>
              <a:solidFill>
                <a:srgbClr val="FF3300"/>
              </a:solidFill>
              <a:ln w="28575" algn="ctr">
                <a:solidFill>
                  <a:srgbClr val="000000"/>
                </a:solidFill>
                <a:round/>
              </a:ln>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84" name="AutoShape 23"/>
              <p:cNvSpPr/>
              <p:nvPr/>
            </p:nvSpPr>
            <p:spPr bwMode="auto">
              <a:xfrm rot="5400000">
                <a:off x="3016" y="-1197"/>
                <a:ext cx="182" cy="4899"/>
              </a:xfrm>
              <a:prstGeom prst="leftBrace">
                <a:avLst>
                  <a:gd name="adj1" fmla="val 224313"/>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04454" name="Text Box 25"/>
            <p:cNvSpPr txBox="1">
              <a:spLocks noChangeArrowheads="1"/>
            </p:cNvSpPr>
            <p:nvPr/>
          </p:nvSpPr>
          <p:spPr bwMode="auto">
            <a:xfrm>
              <a:off x="2608" y="981"/>
              <a:ext cx="1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400"/>
                <a:t>A(</a:t>
              </a:r>
              <a:r>
                <a:rPr kumimoji="1" lang="en-US" altLang="zh-CN" sz="2400" i="1">
                  <a:sym typeface="Symbol" panose="05050102010706020507" pitchFamily="18" charset="2"/>
                </a:rPr>
                <a:t></a:t>
              </a:r>
              <a:r>
                <a:rPr kumimoji="1" lang="en-US" altLang="zh-CN" sz="2400"/>
                <a:t>)</a:t>
              </a:r>
              <a:endParaRPr kumimoji="1" lang="en-US" altLang="zh-CN" sz="2400"/>
            </a:p>
          </p:txBody>
        </p:sp>
        <p:sp>
          <p:nvSpPr>
            <p:cNvPr id="104455" name="AutoShape 26"/>
            <p:cNvSpPr/>
            <p:nvPr/>
          </p:nvSpPr>
          <p:spPr bwMode="auto">
            <a:xfrm rot="5400000">
              <a:off x="1814" y="868"/>
              <a:ext cx="136" cy="2358"/>
            </a:xfrm>
            <a:prstGeom prst="leftBrace">
              <a:avLst>
                <a:gd name="adj1" fmla="val 144485"/>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56" name="Text Box 27"/>
            <p:cNvSpPr txBox="1">
              <a:spLocks noChangeArrowheads="1"/>
            </p:cNvSpPr>
            <p:nvPr/>
          </p:nvSpPr>
          <p:spPr bwMode="auto">
            <a:xfrm>
              <a:off x="1338" y="1706"/>
              <a:ext cx="44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r>
                <a:rPr kumimoji="1" lang="en-US" altLang="zh-CN" sz="2400"/>
                <a:t>     A(</a:t>
              </a:r>
              <a:r>
                <a:rPr kumimoji="1" lang="en-US" altLang="zh-CN" sz="2400" i="1">
                  <a:sym typeface="Symbol" panose="05050102010706020507" pitchFamily="18" charset="2"/>
                </a:rPr>
                <a:t>a</a:t>
              </a:r>
              <a:r>
                <a:rPr kumimoji="1" lang="en-US" altLang="zh-CN" sz="2400"/>
                <a:t>)</a:t>
              </a:r>
              <a:endParaRPr kumimoji="1" lang="en-US" altLang="zh-CN" sz="2400"/>
            </a:p>
            <a:p>
              <a:pPr algn="just"/>
              <a:r>
                <a:rPr kumimoji="1" lang="en-US" altLang="zh-CN" sz="2400" i="1"/>
                <a:t>        a                                     b                  c           d</a:t>
              </a:r>
              <a:endParaRPr kumimoji="1" lang="en-US" altLang="zh-CN" sz="2400" i="1"/>
            </a:p>
          </p:txBody>
        </p:sp>
        <p:sp>
          <p:nvSpPr>
            <p:cNvPr id="104457" name="AutoShape 28"/>
            <p:cNvSpPr/>
            <p:nvPr/>
          </p:nvSpPr>
          <p:spPr bwMode="auto">
            <a:xfrm rot="5400000">
              <a:off x="2104" y="2174"/>
              <a:ext cx="100" cy="544"/>
            </a:xfrm>
            <a:prstGeom prst="leftBrace">
              <a:avLst>
                <a:gd name="adj1" fmla="val 45333"/>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458" name="Text Box 29"/>
            <p:cNvSpPr txBox="1">
              <a:spLocks noChangeArrowheads="1"/>
            </p:cNvSpPr>
            <p:nvPr/>
          </p:nvSpPr>
          <p:spPr bwMode="auto">
            <a:xfrm>
              <a:off x="930" y="2160"/>
              <a:ext cx="235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r>
                <a:rPr kumimoji="1" lang="en-US" altLang="zh-CN" sz="2400"/>
                <a:t>                   A(</a:t>
              </a:r>
              <a:r>
                <a:rPr kumimoji="1" lang="en-US" altLang="zh-CN" sz="2400" i="1">
                  <a:sym typeface="Symbol" panose="05050102010706020507" pitchFamily="18" charset="2"/>
                </a:rPr>
                <a:t>a</a:t>
              </a:r>
              <a:r>
                <a:rPr kumimoji="1" lang="en-US" altLang="zh-CN" sz="2400">
                  <a:sym typeface="Symbol" panose="05050102010706020507" pitchFamily="18" charset="2"/>
                </a:rPr>
                <a:t>,</a:t>
              </a:r>
              <a:r>
                <a:rPr kumimoji="1" lang="en-US" altLang="zh-CN" sz="2400" i="1">
                  <a:sym typeface="Symbol" panose="05050102010706020507" pitchFamily="18" charset="2"/>
                </a:rPr>
                <a:t>b</a:t>
              </a:r>
              <a:r>
                <a:rPr kumimoji="1" lang="en-US" altLang="zh-CN" sz="2400"/>
                <a:t>)</a:t>
              </a:r>
              <a:endParaRPr kumimoji="1" lang="en-US" altLang="zh-CN" sz="2400"/>
            </a:p>
            <a:p>
              <a:pPr algn="just"/>
              <a:r>
                <a:rPr kumimoji="1" lang="en-US" altLang="zh-CN" sz="2400" i="1"/>
                <a:t>    a                 b        c     d</a:t>
              </a:r>
              <a:endParaRPr kumimoji="1" lang="en-US" altLang="zh-CN" sz="2400" i="1"/>
            </a:p>
          </p:txBody>
        </p:sp>
        <p:sp>
          <p:nvSpPr>
            <p:cNvPr id="104459" name="Text Box 30"/>
            <p:cNvSpPr txBox="1">
              <a:spLocks noChangeArrowheads="1"/>
            </p:cNvSpPr>
            <p:nvPr/>
          </p:nvSpPr>
          <p:spPr bwMode="auto">
            <a:xfrm>
              <a:off x="1746" y="3203"/>
              <a:ext cx="2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kumimoji="1" lang="en-US" altLang="zh-CN" sz="2400" i="1"/>
                <a:t>a            b    c  d</a:t>
              </a:r>
              <a:endParaRPr kumimoji="1" lang="en-US" altLang="zh-CN" sz="2400" i="1"/>
            </a:p>
          </p:txBody>
        </p:sp>
        <p:sp>
          <p:nvSpPr>
            <p:cNvPr id="104460" name="Line 31"/>
            <p:cNvSpPr>
              <a:spLocks noChangeShapeType="1"/>
            </p:cNvSpPr>
            <p:nvPr/>
          </p:nvSpPr>
          <p:spPr bwMode="auto">
            <a:xfrm flipV="1">
              <a:off x="3016" y="3203"/>
              <a:ext cx="318" cy="318"/>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4461" name="Text Box 32"/>
            <p:cNvSpPr txBox="1">
              <a:spLocks noChangeArrowheads="1"/>
            </p:cNvSpPr>
            <p:nvPr/>
          </p:nvSpPr>
          <p:spPr bwMode="auto">
            <a:xfrm>
              <a:off x="3061" y="2931"/>
              <a:ext cx="1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400"/>
                <a:t>A(</a:t>
              </a:r>
              <a:r>
                <a:rPr kumimoji="1" lang="en-US" altLang="zh-CN" sz="2400" i="1"/>
                <a:t>a</a:t>
              </a:r>
              <a:r>
                <a:rPr kumimoji="1" lang="en-US" altLang="zh-CN" sz="2400"/>
                <a:t>,</a:t>
              </a:r>
              <a:r>
                <a:rPr kumimoji="1" lang="en-US" altLang="zh-CN" sz="2400" i="1"/>
                <a:t>b</a:t>
              </a:r>
              <a:r>
                <a:rPr kumimoji="1" lang="en-US" altLang="zh-CN" sz="2400"/>
                <a:t>,</a:t>
              </a:r>
              <a:r>
                <a:rPr kumimoji="1" lang="en-US" altLang="zh-CN" sz="2400" i="1"/>
                <a:t>d</a:t>
              </a:r>
              <a:r>
                <a:rPr kumimoji="1" lang="en-US" altLang="zh-CN" sz="2400"/>
                <a:t>)</a:t>
              </a:r>
              <a:endParaRPr kumimoji="1" lang="en-US" altLang="zh-CN" sz="2400"/>
            </a:p>
          </p:txBody>
        </p:sp>
        <p:sp>
          <p:nvSpPr>
            <p:cNvPr id="104462" name="Text Box 35"/>
            <p:cNvSpPr txBox="1">
              <a:spLocks noChangeArrowheads="1"/>
            </p:cNvSpPr>
            <p:nvPr/>
          </p:nvSpPr>
          <p:spPr bwMode="auto">
            <a:xfrm>
              <a:off x="521" y="1389"/>
              <a:ext cx="5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kumimoji="1" lang="en-US" altLang="zh-CN" sz="2400" dirty="0"/>
                <a:t>C(</a:t>
              </a:r>
              <a:r>
                <a:rPr kumimoji="1" lang="en-US" altLang="zh-CN" sz="2400" i="1" dirty="0">
                  <a:sym typeface="Symbol" panose="05050102010706020507" pitchFamily="18" charset="2"/>
                </a:rPr>
                <a:t></a:t>
              </a:r>
              <a:r>
                <a:rPr kumimoji="1" lang="en-US" altLang="zh-CN" sz="2400" dirty="0"/>
                <a:t>)  0(P</a:t>
              </a:r>
              <a:r>
                <a:rPr kumimoji="1" lang="en-US" altLang="zh-CN" sz="2400" i="1" baseline="-25000" dirty="0"/>
                <a:t>a</a:t>
              </a:r>
              <a:r>
                <a:rPr kumimoji="1" lang="en-US" altLang="zh-CN" sz="2400" dirty="0"/>
                <a:t>)         </a:t>
              </a:r>
              <a:r>
                <a:rPr kumimoji="1" lang="en-US" altLang="zh-CN" sz="2400" i="1" dirty="0"/>
                <a:t>p</a:t>
              </a:r>
              <a:r>
                <a:rPr kumimoji="1" lang="en-US" altLang="zh-CN" sz="2400" i="1" baseline="-25000" dirty="0"/>
                <a:t>a</a:t>
              </a:r>
              <a:r>
                <a:rPr kumimoji="1" lang="en-US" altLang="zh-CN" sz="2400" baseline="-25000" dirty="0"/>
                <a:t>                              </a:t>
              </a:r>
              <a:r>
                <a:rPr kumimoji="1" lang="en-US" altLang="zh-CN" sz="2400" dirty="0" err="1"/>
                <a:t>P</a:t>
              </a:r>
              <a:r>
                <a:rPr kumimoji="1" lang="en-US" altLang="zh-CN" sz="2400" i="1" baseline="-25000" dirty="0" err="1"/>
                <a:t>b</a:t>
              </a:r>
              <a:r>
                <a:rPr kumimoji="1" lang="en-US" altLang="zh-CN" sz="2400" i="1" dirty="0"/>
                <a:t>          </a:t>
              </a:r>
              <a:r>
                <a:rPr kumimoji="1" lang="en-US" altLang="zh-CN" sz="2400" i="1" dirty="0" err="1"/>
                <a:t>p</a:t>
              </a:r>
              <a:r>
                <a:rPr kumimoji="1" lang="en-US" altLang="zh-CN" sz="2400" i="1" baseline="-25000" dirty="0" err="1"/>
                <a:t>b</a:t>
              </a:r>
              <a:r>
                <a:rPr kumimoji="1" lang="en-US" altLang="zh-CN" sz="2400" i="1" baseline="-25000" dirty="0"/>
                <a:t>            </a:t>
              </a:r>
              <a:r>
                <a:rPr kumimoji="1" lang="en-US" altLang="zh-CN" sz="2400" dirty="0"/>
                <a:t>P</a:t>
              </a:r>
              <a:r>
                <a:rPr kumimoji="1" lang="en-US" altLang="zh-CN" sz="2400" i="1" baseline="-25000" dirty="0"/>
                <a:t>c      </a:t>
              </a:r>
              <a:r>
                <a:rPr kumimoji="1" lang="en-US" altLang="zh-CN" sz="2400" i="1" dirty="0" err="1"/>
                <a:t>p</a:t>
              </a:r>
              <a:r>
                <a:rPr kumimoji="1" lang="en-US" altLang="zh-CN" sz="2400" i="1" baseline="-25000" dirty="0" err="1"/>
                <a:t>c</a:t>
              </a:r>
              <a:r>
                <a:rPr kumimoji="1" lang="en-US" altLang="zh-CN" sz="2400" i="1" baseline="-25000" dirty="0"/>
                <a:t>    </a:t>
              </a:r>
              <a:r>
                <a:rPr kumimoji="1" lang="en-US" altLang="zh-CN" sz="2400" dirty="0" err="1"/>
                <a:t>P</a:t>
              </a:r>
              <a:r>
                <a:rPr kumimoji="1" lang="en-US" altLang="zh-CN" sz="2400" i="1" baseline="-25000" dirty="0" err="1"/>
                <a:t>d</a:t>
              </a:r>
              <a:r>
                <a:rPr kumimoji="1" lang="en-US" altLang="zh-CN" sz="2400" i="1" baseline="-25000" dirty="0"/>
                <a:t>      </a:t>
              </a:r>
              <a:r>
                <a:rPr kumimoji="1" lang="en-US" altLang="zh-CN" sz="2400" i="1" dirty="0" err="1"/>
                <a:t>p</a:t>
              </a:r>
              <a:r>
                <a:rPr kumimoji="1" lang="en-US" altLang="zh-CN" sz="2400" i="1" baseline="-25000" dirty="0" err="1"/>
                <a:t>d</a:t>
              </a:r>
              <a:r>
                <a:rPr kumimoji="1" lang="en-US" altLang="zh-CN" sz="2400" i="1" baseline="-25000" dirty="0"/>
                <a:t>     </a:t>
              </a:r>
              <a:r>
                <a:rPr kumimoji="1" lang="en-US" altLang="zh-CN" sz="2400" dirty="0"/>
                <a:t>1</a:t>
              </a:r>
              <a:endParaRPr kumimoji="1" lang="en-US" altLang="zh-CN" sz="1800" i="1" dirty="0">
                <a:latin typeface="Arial" panose="020B0604020202020204" pitchFamily="34" charset="0"/>
              </a:endParaRPr>
            </a:p>
          </p:txBody>
        </p:sp>
        <p:sp>
          <p:nvSpPr>
            <p:cNvPr id="104463" name="Text Box 36"/>
            <p:cNvSpPr txBox="1">
              <a:spLocks noChangeArrowheads="1"/>
            </p:cNvSpPr>
            <p:nvPr/>
          </p:nvSpPr>
          <p:spPr bwMode="auto">
            <a:xfrm>
              <a:off x="340" y="2205"/>
              <a:ext cx="1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400" dirty="0"/>
                <a:t>C(</a:t>
              </a:r>
              <a:r>
                <a:rPr kumimoji="1" lang="en-US" altLang="zh-CN" sz="2400" i="1" dirty="0">
                  <a:sym typeface="Symbol" panose="05050102010706020507" pitchFamily="18" charset="2"/>
                </a:rPr>
                <a:t>a</a:t>
              </a:r>
              <a:r>
                <a:rPr kumimoji="1" lang="en-US" altLang="zh-CN" sz="2400" dirty="0"/>
                <a:t>)</a:t>
              </a:r>
              <a:endParaRPr kumimoji="1" lang="en-US" altLang="zh-CN" sz="2400" dirty="0"/>
            </a:p>
          </p:txBody>
        </p:sp>
        <p:sp>
          <p:nvSpPr>
            <p:cNvPr id="104464" name="Text Box 37"/>
            <p:cNvSpPr txBox="1">
              <a:spLocks noChangeArrowheads="1"/>
            </p:cNvSpPr>
            <p:nvPr/>
          </p:nvSpPr>
          <p:spPr bwMode="auto">
            <a:xfrm>
              <a:off x="2381" y="3657"/>
              <a:ext cx="1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400"/>
                <a:t>C(</a:t>
              </a:r>
              <a:r>
                <a:rPr kumimoji="1" lang="en-US" altLang="zh-CN" sz="2400" i="1">
                  <a:sym typeface="Symbol" panose="05050102010706020507" pitchFamily="18" charset="2"/>
                </a:rPr>
                <a:t>a</a:t>
              </a:r>
              <a:r>
                <a:rPr kumimoji="1" lang="en-US" altLang="zh-CN" sz="2400">
                  <a:sym typeface="Symbol" panose="05050102010706020507" pitchFamily="18" charset="2"/>
                </a:rPr>
                <a:t>,</a:t>
              </a:r>
              <a:r>
                <a:rPr kumimoji="1" lang="en-US" altLang="zh-CN" sz="2400" i="1">
                  <a:sym typeface="Symbol" panose="05050102010706020507" pitchFamily="18" charset="2"/>
                </a:rPr>
                <a:t>b</a:t>
              </a:r>
              <a:r>
                <a:rPr kumimoji="1" lang="en-US" altLang="zh-CN" sz="2400">
                  <a:sym typeface="Symbol" panose="05050102010706020507" pitchFamily="18" charset="2"/>
                </a:rPr>
                <a:t>,</a:t>
              </a:r>
              <a:r>
                <a:rPr kumimoji="1" lang="en-US" altLang="zh-CN" sz="2400" i="1">
                  <a:sym typeface="Symbol" panose="05050102010706020507" pitchFamily="18" charset="2"/>
                </a:rPr>
                <a:t>d</a:t>
              </a:r>
              <a:r>
                <a:rPr kumimoji="1" lang="en-US" altLang="zh-CN" sz="2400"/>
                <a:t>)</a:t>
              </a:r>
              <a:endParaRPr kumimoji="1" lang="en-US" altLang="zh-CN" sz="2400"/>
            </a:p>
          </p:txBody>
        </p:sp>
        <p:sp>
          <p:nvSpPr>
            <p:cNvPr id="104465" name="Text Box 38"/>
            <p:cNvSpPr txBox="1">
              <a:spLocks noChangeArrowheads="1"/>
            </p:cNvSpPr>
            <p:nvPr/>
          </p:nvSpPr>
          <p:spPr bwMode="auto">
            <a:xfrm>
              <a:off x="1066" y="2296"/>
              <a:ext cx="10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en-US" altLang="zh-CN" sz="2400"/>
                <a:t>C(</a:t>
              </a:r>
              <a:r>
                <a:rPr kumimoji="1" lang="en-US" altLang="zh-CN" sz="2400" i="1">
                  <a:sym typeface="Symbol" panose="05050102010706020507" pitchFamily="18" charset="2"/>
                </a:rPr>
                <a:t>a</a:t>
              </a:r>
              <a:r>
                <a:rPr kumimoji="1" lang="en-US" altLang="zh-CN" sz="2400">
                  <a:sym typeface="Symbol" panose="05050102010706020507" pitchFamily="18" charset="2"/>
                </a:rPr>
                <a:t>,</a:t>
              </a:r>
              <a:r>
                <a:rPr kumimoji="1" lang="en-US" altLang="zh-CN" sz="2400" i="1">
                  <a:sym typeface="Symbol" panose="05050102010706020507" pitchFamily="18" charset="2"/>
                </a:rPr>
                <a:t>b</a:t>
              </a:r>
              <a:r>
                <a:rPr kumimoji="1" lang="en-US" altLang="zh-CN" sz="2400"/>
                <a:t>)</a:t>
              </a:r>
              <a:endParaRPr kumimoji="1" lang="en-US" altLang="zh-CN" sz="2400"/>
            </a:p>
          </p:txBody>
        </p:sp>
      </p:grpSp>
      <p:sp>
        <p:nvSpPr>
          <p:cNvPr id="104452" name="Text Box 40"/>
          <p:cNvSpPr txBox="1">
            <a:spLocks noChangeArrowheads="1"/>
          </p:cNvSpPr>
          <p:nvPr/>
        </p:nvSpPr>
        <p:spPr bwMode="auto">
          <a:xfrm>
            <a:off x="5292279" y="4869408"/>
            <a:ext cx="3024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3200">
                <a:latin typeface="Arial" panose="020B0604020202020204" pitchFamily="34" charset="0"/>
              </a:rPr>
              <a:t>算术编码过程</a:t>
            </a:r>
            <a:endParaRPr kumimoji="1" lang="zh-CN" altLang="en-US" sz="320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idx="1"/>
          </p:nvPr>
        </p:nvSpPr>
        <p:spPr>
          <a:xfrm>
            <a:off x="683568" y="1052736"/>
            <a:ext cx="8189912" cy="4184650"/>
          </a:xfrm>
        </p:spPr>
        <p:txBody>
          <a:bodyPr/>
          <a:lstStyle/>
          <a:p>
            <a:pPr marL="0" indent="0">
              <a:lnSpc>
                <a:spcPct val="90000"/>
              </a:lnSpc>
              <a:buFontTx/>
              <a:buNone/>
            </a:pPr>
            <a:r>
              <a:rPr lang="zh-CN" altLang="en-US" sz="3600"/>
              <a:t>译码 </a:t>
            </a:r>
            <a:endParaRPr lang="zh-CN" altLang="en-US" sz="3600"/>
          </a:p>
          <a:p>
            <a:pPr marL="0" indent="0">
              <a:lnSpc>
                <a:spcPct val="90000"/>
              </a:lnSpc>
            </a:pPr>
            <a:r>
              <a:rPr lang="en-US" altLang="zh-CN"/>
              <a:t>C(</a:t>
            </a:r>
            <a:r>
              <a:rPr lang="en-US" altLang="zh-CN" i="1"/>
              <a:t>abda</a:t>
            </a:r>
            <a:r>
              <a:rPr lang="en-US" altLang="zh-CN"/>
              <a:t>)=0.010111&lt;0.1</a:t>
            </a:r>
            <a:r>
              <a:rPr lang="en-US" altLang="zh-CN">
                <a:sym typeface="Symbol" panose="05050102010706020507" pitchFamily="18" charset="2"/>
              </a:rPr>
              <a:t></a:t>
            </a:r>
            <a:r>
              <a:rPr lang="en-US" altLang="zh-CN"/>
              <a:t>[0,0.1)     </a:t>
            </a:r>
            <a:endParaRPr lang="en-US" altLang="zh-CN"/>
          </a:p>
          <a:p>
            <a:pPr marL="0" indent="0">
              <a:lnSpc>
                <a:spcPct val="90000"/>
              </a:lnSpc>
              <a:buFontTx/>
              <a:buNone/>
            </a:pPr>
            <a:r>
              <a:rPr lang="en-US" altLang="zh-CN"/>
              <a:t>   </a:t>
            </a:r>
            <a:r>
              <a:rPr lang="zh-CN" altLang="en-US"/>
              <a:t>第一个符号为</a:t>
            </a:r>
            <a:r>
              <a:rPr lang="en-US" altLang="zh-CN" i="1"/>
              <a:t>a</a:t>
            </a:r>
            <a:endParaRPr lang="en-US" altLang="zh-CN" i="1"/>
          </a:p>
          <a:p>
            <a:pPr marL="0" indent="0">
              <a:lnSpc>
                <a:spcPct val="90000"/>
              </a:lnSpc>
              <a:buFontTx/>
              <a:buNone/>
            </a:pPr>
            <a:r>
              <a:rPr lang="en-US" altLang="zh-CN"/>
              <a:t>   </a:t>
            </a:r>
            <a:r>
              <a:rPr lang="zh-CN" altLang="en-US"/>
              <a:t>放大至</a:t>
            </a:r>
            <a:r>
              <a:rPr lang="en-US" altLang="zh-CN"/>
              <a:t>[0,1](×</a:t>
            </a:r>
            <a:r>
              <a:rPr lang="en-US" altLang="zh-CN" i="1"/>
              <a:t>p</a:t>
            </a:r>
            <a:r>
              <a:rPr lang="en-US" altLang="zh-CN" baseline="-25000"/>
              <a:t>a</a:t>
            </a:r>
            <a:r>
              <a:rPr lang="en-US" altLang="zh-CN" baseline="30000"/>
              <a:t>-1</a:t>
            </a:r>
            <a:r>
              <a:rPr lang="en-US" altLang="zh-CN"/>
              <a:t>)</a:t>
            </a:r>
            <a:r>
              <a:rPr lang="zh-CN" altLang="en-US"/>
              <a:t>：</a:t>
            </a:r>
            <a:endParaRPr lang="zh-CN" altLang="en-US"/>
          </a:p>
          <a:p>
            <a:pPr marL="0" indent="0">
              <a:lnSpc>
                <a:spcPct val="90000"/>
              </a:lnSpc>
              <a:spcBef>
                <a:spcPct val="60000"/>
              </a:spcBef>
            </a:pPr>
            <a:r>
              <a:rPr lang="en-US" altLang="zh-CN"/>
              <a:t>C(</a:t>
            </a:r>
            <a:r>
              <a:rPr lang="en-US" altLang="zh-CN" i="1"/>
              <a:t>abda</a:t>
            </a:r>
            <a:r>
              <a:rPr lang="en-US" altLang="zh-CN"/>
              <a:t>)×2</a:t>
            </a:r>
            <a:r>
              <a:rPr lang="en-US" altLang="zh-CN" baseline="30000"/>
              <a:t>1</a:t>
            </a:r>
            <a:r>
              <a:rPr lang="zh-CN" altLang="en-US"/>
              <a:t>＝</a:t>
            </a:r>
            <a:r>
              <a:rPr lang="en-US" altLang="zh-CN"/>
              <a:t>0.10111</a:t>
            </a:r>
            <a:r>
              <a:rPr lang="en-US" altLang="zh-CN">
                <a:sym typeface="Symbol" panose="05050102010706020507" pitchFamily="18" charset="2"/>
              </a:rPr>
              <a:t></a:t>
            </a:r>
            <a:r>
              <a:rPr lang="en-US" altLang="zh-CN"/>
              <a:t>[0.1,0.110)  </a:t>
            </a:r>
            <a:endParaRPr lang="en-US" altLang="zh-CN"/>
          </a:p>
          <a:p>
            <a:pPr marL="0" indent="0">
              <a:lnSpc>
                <a:spcPct val="90000"/>
              </a:lnSpc>
              <a:buFontTx/>
              <a:buNone/>
            </a:pPr>
            <a:r>
              <a:rPr lang="en-US" altLang="zh-CN"/>
              <a:t>  </a:t>
            </a:r>
            <a:r>
              <a:rPr lang="zh-CN" altLang="en-US"/>
              <a:t>第二个符号为</a:t>
            </a:r>
            <a:r>
              <a:rPr lang="en-US" altLang="zh-CN" i="1"/>
              <a:t>b</a:t>
            </a:r>
            <a:endParaRPr lang="en-US" altLang="zh-CN" i="1"/>
          </a:p>
          <a:p>
            <a:pPr marL="0" indent="0">
              <a:lnSpc>
                <a:spcPct val="90000"/>
              </a:lnSpc>
              <a:buFontTx/>
              <a:buNone/>
            </a:pPr>
            <a:r>
              <a:rPr lang="en-US" altLang="zh-CN"/>
              <a:t>  </a:t>
            </a:r>
            <a:r>
              <a:rPr lang="zh-CN" altLang="en-US"/>
              <a:t>去掉累积概率</a:t>
            </a:r>
            <a:r>
              <a:rPr lang="en-US" altLang="zh-CN"/>
              <a:t>P</a:t>
            </a:r>
            <a:r>
              <a:rPr lang="en-US" altLang="zh-CN" baseline="-25000"/>
              <a:t>b</a:t>
            </a:r>
            <a:r>
              <a:rPr lang="zh-CN" altLang="en-US"/>
              <a:t>：  </a:t>
            </a:r>
            <a:r>
              <a:rPr lang="en-US" altLang="zh-CN"/>
              <a:t>0.10111-0.1=0.00111</a:t>
            </a:r>
            <a:endParaRPr lang="en-US" altLang="zh-CN"/>
          </a:p>
        </p:txBody>
      </p:sp>
      <p:sp>
        <p:nvSpPr>
          <p:cNvPr id="3"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6E9D7786-9108-478A-8444-59477E7B5CE1}" type="slidenum">
              <a:rPr lang="en-US" altLang="zh-CN" sz="1400" b="0">
                <a:latin typeface="Arial" panose="020B0604020202020204" pitchFamily="34" charset="0"/>
              </a:rPr>
            </a:fld>
            <a:endParaRPr lang="en-US" altLang="zh-CN" sz="1400" b="0">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idx="1"/>
          </p:nvPr>
        </p:nvSpPr>
        <p:spPr>
          <a:xfrm>
            <a:off x="457200" y="1052736"/>
            <a:ext cx="8229600" cy="4530725"/>
          </a:xfrm>
        </p:spPr>
        <p:txBody>
          <a:bodyPr/>
          <a:lstStyle/>
          <a:p>
            <a:r>
              <a:rPr lang="zh-CN" altLang="en-US" dirty="0"/>
              <a:t>放大至</a:t>
            </a:r>
            <a:r>
              <a:rPr lang="en-US" altLang="zh-CN" dirty="0"/>
              <a:t>[0,1](×</a:t>
            </a:r>
            <a:r>
              <a:rPr lang="en-US" altLang="zh-CN" i="1" dirty="0"/>
              <a:t>p</a:t>
            </a:r>
            <a:r>
              <a:rPr lang="en-US" altLang="zh-CN" baseline="-25000" dirty="0"/>
              <a:t> b</a:t>
            </a:r>
            <a:r>
              <a:rPr lang="en-US" altLang="zh-CN" baseline="30000" dirty="0"/>
              <a:t>-1</a:t>
            </a:r>
            <a:r>
              <a:rPr lang="en-US" altLang="zh-CN" dirty="0"/>
              <a:t>)</a:t>
            </a:r>
            <a:r>
              <a:rPr lang="zh-CN" altLang="en-US" dirty="0"/>
              <a:t>：</a:t>
            </a:r>
            <a:endParaRPr lang="zh-CN" altLang="en-US" dirty="0"/>
          </a:p>
          <a:p>
            <a:pPr>
              <a:spcBef>
                <a:spcPct val="0"/>
              </a:spcBef>
              <a:buFontTx/>
              <a:buNone/>
            </a:pPr>
            <a:r>
              <a:rPr lang="zh-CN" altLang="en-US" dirty="0"/>
              <a:t>    </a:t>
            </a:r>
            <a:r>
              <a:rPr lang="en-US" altLang="zh-CN" dirty="0"/>
              <a:t>0.00111×2</a:t>
            </a:r>
            <a:r>
              <a:rPr lang="en-US" altLang="zh-CN" baseline="30000" dirty="0"/>
              <a:t>2</a:t>
            </a:r>
            <a:r>
              <a:rPr lang="en-US" altLang="zh-CN" dirty="0"/>
              <a:t>=0.111   </a:t>
            </a:r>
            <a:r>
              <a:rPr lang="en-US" altLang="zh-CN" dirty="0">
                <a:sym typeface="Symbol" panose="05050102010706020507" pitchFamily="18" charset="2"/>
              </a:rPr>
              <a:t></a:t>
            </a:r>
            <a:r>
              <a:rPr lang="en-US" altLang="zh-CN" dirty="0"/>
              <a:t>[0.111,1)    </a:t>
            </a:r>
            <a:endParaRPr lang="en-US" altLang="zh-CN" dirty="0"/>
          </a:p>
          <a:p>
            <a:pPr>
              <a:spcBef>
                <a:spcPct val="0"/>
              </a:spcBef>
              <a:buFontTx/>
              <a:buNone/>
            </a:pPr>
            <a:r>
              <a:rPr lang="en-US" altLang="zh-CN" dirty="0"/>
              <a:t>    </a:t>
            </a:r>
            <a:r>
              <a:rPr lang="zh-CN" altLang="en-US" dirty="0"/>
              <a:t>第三个符号为</a:t>
            </a:r>
            <a:r>
              <a:rPr lang="en-US" altLang="zh-CN" i="1" dirty="0"/>
              <a:t>d</a:t>
            </a:r>
            <a:r>
              <a:rPr lang="en-US" altLang="zh-CN" sz="3600" dirty="0"/>
              <a:t> </a:t>
            </a:r>
            <a:endParaRPr lang="en-US" altLang="zh-CN" dirty="0"/>
          </a:p>
          <a:p>
            <a:pPr>
              <a:spcBef>
                <a:spcPct val="60000"/>
              </a:spcBef>
            </a:pPr>
            <a:r>
              <a:rPr lang="zh-CN" altLang="en-US" dirty="0"/>
              <a:t>去掉累积概率</a:t>
            </a:r>
            <a:r>
              <a:rPr lang="en-US" altLang="zh-CN" dirty="0" err="1"/>
              <a:t>P</a:t>
            </a:r>
            <a:r>
              <a:rPr lang="en-US" altLang="zh-CN" baseline="-25000" dirty="0" err="1"/>
              <a:t>d</a:t>
            </a:r>
            <a:r>
              <a:rPr lang="zh-CN" altLang="en-US" dirty="0"/>
              <a:t>：  </a:t>
            </a:r>
            <a:r>
              <a:rPr lang="en-US" altLang="zh-CN" dirty="0"/>
              <a:t>0.111-0.111=0</a:t>
            </a:r>
            <a:endParaRPr lang="en-US" altLang="zh-CN" dirty="0"/>
          </a:p>
          <a:p>
            <a:pPr>
              <a:lnSpc>
                <a:spcPct val="120000"/>
              </a:lnSpc>
              <a:buFontTx/>
              <a:buNone/>
            </a:pPr>
            <a:r>
              <a:rPr lang="en-US" altLang="zh-CN" dirty="0"/>
              <a:t>    </a:t>
            </a:r>
            <a:r>
              <a:rPr lang="zh-CN" altLang="en-US" dirty="0"/>
              <a:t>放大至</a:t>
            </a:r>
            <a:r>
              <a:rPr lang="en-US" altLang="zh-CN" dirty="0"/>
              <a:t>[0,1](×p </a:t>
            </a:r>
            <a:r>
              <a:rPr lang="en-US" altLang="zh-CN" baseline="-25000" dirty="0"/>
              <a:t>d</a:t>
            </a:r>
            <a:r>
              <a:rPr lang="en-US" altLang="zh-CN" baseline="30000" dirty="0"/>
              <a:t>-1</a:t>
            </a:r>
            <a:r>
              <a:rPr lang="en-US" altLang="zh-CN" dirty="0"/>
              <a:t>)</a:t>
            </a:r>
            <a:r>
              <a:rPr lang="zh-CN" altLang="en-US" dirty="0"/>
              <a:t>：</a:t>
            </a:r>
            <a:r>
              <a:rPr lang="en-US" altLang="zh-CN" dirty="0"/>
              <a:t>0×2</a:t>
            </a:r>
            <a:r>
              <a:rPr lang="en-US" altLang="zh-CN" baseline="30000" dirty="0"/>
              <a:t>4</a:t>
            </a:r>
            <a:r>
              <a:rPr lang="zh-CN" altLang="en-US" dirty="0"/>
              <a:t>＝</a:t>
            </a:r>
            <a:r>
              <a:rPr lang="en-US" altLang="zh-CN" dirty="0"/>
              <a:t>0   </a:t>
            </a:r>
            <a:r>
              <a:rPr lang="en-US" altLang="zh-CN" dirty="0">
                <a:sym typeface="Symbol" panose="05050102010706020507" pitchFamily="18" charset="2"/>
              </a:rPr>
              <a:t></a:t>
            </a:r>
            <a:r>
              <a:rPr lang="en-US" altLang="zh-CN" dirty="0"/>
              <a:t>[0,0.1)                                                                                               </a:t>
            </a:r>
            <a:r>
              <a:rPr lang="zh-CN" altLang="en-US" dirty="0"/>
              <a:t>第四个符号为</a:t>
            </a:r>
            <a:r>
              <a:rPr lang="en-US" altLang="zh-CN" i="1" dirty="0"/>
              <a:t>a</a:t>
            </a:r>
            <a:endParaRPr lang="en-US" altLang="zh-CN" i="1" dirty="0"/>
          </a:p>
        </p:txBody>
      </p:sp>
      <p:sp>
        <p:nvSpPr>
          <p:cNvPr id="3"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8D91F370-FEEF-412B-BFED-75A97C34C2A4}" type="slidenum">
              <a:rPr lang="en-US" altLang="zh-CN" sz="1400" b="0">
                <a:latin typeface="Arial" panose="020B0604020202020204" pitchFamily="34" charset="0"/>
              </a:rPr>
            </a:fld>
            <a:endParaRPr lang="en-US" altLang="zh-CN" sz="1400" b="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idx="1"/>
          </p:nvPr>
        </p:nvSpPr>
        <p:spPr>
          <a:xfrm>
            <a:off x="543109" y="836713"/>
            <a:ext cx="8229600" cy="1944216"/>
          </a:xfrm>
        </p:spPr>
        <p:txBody>
          <a:bodyPr/>
          <a:lstStyle/>
          <a:p>
            <a:pPr marL="0" indent="0">
              <a:buFontTx/>
              <a:buNone/>
            </a:pPr>
            <a:r>
              <a:rPr lang="zh-CN" altLang="en-US" dirty="0"/>
              <a:t>算术编码从性能上看具有许多优点，特别是由于所需的参数很少，不象哈夫曼编码那样需要一个很大的码表，常设计成自适应算术编码来针对一些信源概率未知或非平稳情况。</a:t>
            </a:r>
            <a:endParaRPr lang="zh-CN" altLang="en-US" dirty="0"/>
          </a:p>
        </p:txBody>
      </p:sp>
      <p:sp>
        <p:nvSpPr>
          <p:cNvPr id="3" name="灯片编号占位符 4"/>
          <p:cNvSpPr>
            <a:spLocks noGrp="1"/>
          </p:cNvSpPr>
          <p:nvPr>
            <p:ph type="sldNum" sz="quarter" idx="10"/>
          </p:nvPr>
        </p:nvSpPr>
        <p:spPr>
          <a:xfrm>
            <a:off x="3124200" y="6245225"/>
            <a:ext cx="2895600" cy="476250"/>
          </a:xfrm>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ctr" eaLnBrk="1" hangingPunct="1"/>
            <a:fld id="{017A3BE7-5E49-412A-A04F-3B65794E44EE}" type="slidenum">
              <a:rPr lang="en-US" altLang="zh-CN" sz="1400" b="0">
                <a:latin typeface="Arial" panose="020B0604020202020204" pitchFamily="34" charset="0"/>
              </a:rPr>
            </a:fld>
            <a:endParaRPr lang="en-US" altLang="zh-CN" sz="1400" b="0">
              <a:latin typeface="Arial" panose="020B0604020202020204" pitchFamily="34" charset="0"/>
            </a:endParaRPr>
          </a:p>
        </p:txBody>
      </p:sp>
      <p:sp>
        <p:nvSpPr>
          <p:cNvPr id="4" name="Rectangle 3"/>
          <p:cNvSpPr txBox="1">
            <a:spLocks noChangeArrowheads="1"/>
          </p:cNvSpPr>
          <p:nvPr/>
        </p:nvSpPr>
        <p:spPr bwMode="auto">
          <a:xfrm>
            <a:off x="543109" y="3068961"/>
            <a:ext cx="822960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buFontTx/>
              <a:buNone/>
              <a:tabLst>
                <a:tab pos="0" algn="l"/>
              </a:tabLst>
            </a:pPr>
            <a:r>
              <a:rPr lang="zh-CN" altLang="en-US" kern="0" dirty="0"/>
              <a:t>但是在实际实现时还有一些问题，如计算复杂性、计算的精度以及存储量等，随着这些问题的逐渐解决，算术编码正在进入实用阶段。</a:t>
            </a:r>
            <a:endParaRPr lang="zh-CN" altLang="en-US" kern="0" dirty="0"/>
          </a:p>
          <a:p>
            <a:pPr marL="0" indent="0">
              <a:buFontTx/>
              <a:buNone/>
              <a:tabLst>
                <a:tab pos="0" algn="l"/>
              </a:tabLst>
            </a:pPr>
            <a:endParaRPr lang="en-US" altLang="zh-CN" kern="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93FFDAD-2E71-4E71-9FA9-0078BEF3A7BA}" type="slidenum">
              <a:rPr lang="en-US" altLang="zh-CN" smtClean="0"/>
            </a:fld>
            <a:endParaRPr lang="en-US" altLang="zh-CN"/>
          </a:p>
        </p:txBody>
      </p:sp>
      <p:sp>
        <p:nvSpPr>
          <p:cNvPr id="3" name="标题 1"/>
          <p:cNvSpPr txBox="1"/>
          <p:nvPr/>
        </p:nvSpPr>
        <p:spPr>
          <a:xfrm>
            <a:off x="444500" y="474663"/>
            <a:ext cx="7886700" cy="622300"/>
          </a:xfrm>
          <a:prstGeom prst="rect">
            <a:avLst/>
          </a:prstGeom>
        </p:spPr>
        <p:txBody>
          <a:bodyPr/>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zh-CN" altLang="en-US" sz="3600" kern="0">
                <a:latin typeface="宋体" panose="02010600030101010101" pitchFamily="2" charset="-122"/>
              </a:rPr>
              <a:t>习题</a:t>
            </a:r>
            <a:endParaRPr lang="zh-CN" altLang="en-US" sz="3600" kern="0" dirty="0">
              <a:latin typeface="宋体" panose="02010600030101010101" pitchFamily="2" charset="-122"/>
            </a:endParaRPr>
          </a:p>
        </p:txBody>
      </p:sp>
      <p:sp>
        <p:nvSpPr>
          <p:cNvPr id="4" name="内容占位符 2"/>
          <p:cNvSpPr txBox="1"/>
          <p:nvPr/>
        </p:nvSpPr>
        <p:spPr>
          <a:xfrm>
            <a:off x="611188" y="1341438"/>
            <a:ext cx="7886700" cy="795337"/>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buFont typeface="Wingdings" panose="05000000000000000000" pitchFamily="2" charset="2"/>
              <a:buNone/>
            </a:pPr>
            <a:r>
              <a:rPr lang="en-US" altLang="zh-CN" kern="0" dirty="0">
                <a:latin typeface="Times New Roman" panose="02020603050405020304" pitchFamily="18" charset="0"/>
                <a:cs typeface="Times New Roman" panose="02020603050405020304" pitchFamily="18" charset="0"/>
              </a:rPr>
              <a:t>4-1,   4-7(1)-(4),   4-9,   4-13</a:t>
            </a:r>
            <a:r>
              <a:rPr lang="zh-CN" altLang="en-US" kern="0" dirty="0">
                <a:latin typeface="Times New Roman" panose="02020603050405020304" pitchFamily="18" charset="0"/>
                <a:cs typeface="Times New Roman" panose="02020603050405020304" pitchFamily="18" charset="0"/>
              </a:rPr>
              <a:t>，</a:t>
            </a:r>
            <a:r>
              <a:rPr lang="en-US" altLang="zh-CN" kern="0">
                <a:latin typeface="Times New Roman" panose="02020603050405020304" pitchFamily="18" charset="0"/>
                <a:cs typeface="Times New Roman" panose="02020603050405020304" pitchFamily="18" charset="0"/>
              </a:rPr>
              <a:t>4-16</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 name="Rectangle 2"/>
          <p:cNvSpPr txBox="1">
            <a:spLocks noChangeArrowheads="1"/>
          </p:cNvSpPr>
          <p:nvPr/>
        </p:nvSpPr>
        <p:spPr bwMode="auto">
          <a:xfrm>
            <a:off x="539552" y="332656"/>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4.1.2  </a:t>
            </a:r>
            <a:r>
              <a:rPr lang="zh-CN" altLang="en-US" sz="3600" kern="0" dirty="0">
                <a:latin typeface="Times New Roman" panose="02020603050405020304" pitchFamily="18" charset="0"/>
                <a:cs typeface="Times New Roman" panose="02020603050405020304" pitchFamily="18" charset="0"/>
              </a:rPr>
              <a:t>码的分类</a:t>
            </a:r>
            <a:endParaRPr lang="zh-CN" altLang="en-US" sz="3600" kern="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563216" y="1177875"/>
            <a:ext cx="2880581" cy="1533525"/>
            <a:chOff x="755650" y="1989138"/>
            <a:chExt cx="2880581" cy="1533525"/>
          </a:xfrm>
        </p:grpSpPr>
        <p:grpSp>
          <p:nvGrpSpPr>
            <p:cNvPr id="5" name="Group 2"/>
            <p:cNvGrpSpPr/>
            <p:nvPr/>
          </p:nvGrpSpPr>
          <p:grpSpPr bwMode="auto">
            <a:xfrm>
              <a:off x="755650" y="1989138"/>
              <a:ext cx="2880581" cy="1533525"/>
              <a:chOff x="0" y="0"/>
              <a:chExt cx="1487" cy="966"/>
            </a:xfrm>
          </p:grpSpPr>
          <p:sp>
            <p:nvSpPr>
              <p:cNvPr id="12" name="Rectangle 23"/>
              <p:cNvSpPr>
                <a:spLocks noChangeArrowheads="1"/>
              </p:cNvSpPr>
              <p:nvPr/>
            </p:nvSpPr>
            <p:spPr bwMode="auto">
              <a:xfrm>
                <a:off x="0" y="409"/>
                <a:ext cx="31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a:t>码</a:t>
                </a:r>
                <a:endParaRPr lang="zh-CN" altLang="en-US"/>
              </a:p>
            </p:txBody>
          </p:sp>
          <p:sp>
            <p:nvSpPr>
              <p:cNvPr id="14" name="Rectangle 25"/>
              <p:cNvSpPr>
                <a:spLocks noChangeArrowheads="1"/>
              </p:cNvSpPr>
              <p:nvPr/>
            </p:nvSpPr>
            <p:spPr bwMode="auto">
              <a:xfrm>
                <a:off x="462" y="0"/>
                <a:ext cx="102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1"/>
                  </a:buClr>
                  <a:buSzPct val="70000"/>
                  <a:buFont typeface="Monotype Sorts" pitchFamily="2" charset="2"/>
                  <a:buNone/>
                </a:pPr>
                <a:r>
                  <a:rPr lang="zh-CN" altLang="en-US" dirty="0"/>
                  <a:t>非分组码</a:t>
                </a:r>
                <a:endParaRPr lang="zh-CN" altLang="en-US" dirty="0"/>
              </a:p>
            </p:txBody>
          </p:sp>
          <p:sp>
            <p:nvSpPr>
              <p:cNvPr id="15" name="Rectangle 26"/>
              <p:cNvSpPr>
                <a:spLocks noChangeArrowheads="1"/>
              </p:cNvSpPr>
              <p:nvPr/>
            </p:nvSpPr>
            <p:spPr bwMode="auto">
              <a:xfrm>
                <a:off x="462" y="636"/>
                <a:ext cx="6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0000CC"/>
                    </a:solidFill>
                  </a:rPr>
                  <a:t>分组码</a:t>
                </a:r>
                <a:endParaRPr lang="zh-CN" altLang="en-US" dirty="0">
                  <a:solidFill>
                    <a:srgbClr val="0000CC"/>
                  </a:solidFill>
                </a:endParaRPr>
              </a:p>
            </p:txBody>
          </p:sp>
        </p:grpSp>
        <p:graphicFrame>
          <p:nvGraphicFramePr>
            <p:cNvPr id="2" name="对象 1"/>
            <p:cNvGraphicFramePr>
              <a:graphicFrameLocks noChangeAspect="1"/>
            </p:cNvGraphicFramePr>
            <p:nvPr/>
          </p:nvGraphicFramePr>
          <p:xfrm>
            <a:off x="1279808" y="2091532"/>
            <a:ext cx="609120" cy="1371600"/>
          </p:xfrm>
          <a:graphic>
            <a:graphicData uri="http://schemas.openxmlformats.org/presentationml/2006/ole">
              <mc:AlternateContent xmlns:mc="http://schemas.openxmlformats.org/markup-compatibility/2006">
                <mc:Choice xmlns:v="urn:schemas-microsoft-com:vml" Requires="v">
                  <p:oleObj spid="_x0000_s4" name="Equation" r:id="rId1" imgW="4876800" imgH="10972800" progId="Equation.DSMT4">
                    <p:embed/>
                  </p:oleObj>
                </mc:Choice>
                <mc:Fallback>
                  <p:oleObj name="Equation" r:id="rId1" imgW="4876800" imgH="10972800" progId="Equation.DSMT4">
                    <p:embed/>
                    <p:pic>
                      <p:nvPicPr>
                        <p:cNvPr id="0" name="对象 1"/>
                        <p:cNvPicPr/>
                        <p:nvPr/>
                      </p:nvPicPr>
                      <p:blipFill>
                        <a:blip r:embed="rId2"/>
                        <a:stretch>
                          <a:fillRect/>
                        </a:stretch>
                      </p:blipFill>
                      <p:spPr>
                        <a:xfrm>
                          <a:off x="1279808" y="2091532"/>
                          <a:ext cx="609120" cy="1371600"/>
                        </a:xfrm>
                        <a:prstGeom prst="rect">
                          <a:avLst/>
                        </a:prstGeom>
                      </p:spPr>
                    </p:pic>
                  </p:oleObj>
                </mc:Fallback>
              </mc:AlternateContent>
            </a:graphicData>
          </a:graphic>
        </p:graphicFrame>
      </p:grpSp>
      <p:graphicFrame>
        <p:nvGraphicFramePr>
          <p:cNvPr id="35" name="对象 34"/>
          <p:cNvGraphicFramePr>
            <a:graphicFrameLocks noChangeAspect="1"/>
          </p:cNvGraphicFramePr>
          <p:nvPr/>
        </p:nvGraphicFramePr>
        <p:xfrm>
          <a:off x="2666736" y="1807994"/>
          <a:ext cx="609120" cy="1371600"/>
        </p:xfrm>
        <a:graphic>
          <a:graphicData uri="http://schemas.openxmlformats.org/presentationml/2006/ole">
            <mc:AlternateContent xmlns:mc="http://schemas.openxmlformats.org/markup-compatibility/2006">
              <mc:Choice xmlns:v="urn:schemas-microsoft-com:vml" Requires="v">
                <p:oleObj spid="_x0000_s7" name="Equation" r:id="rId3" imgW="4876800" imgH="10972800" progId="Equation.DSMT4">
                  <p:embed/>
                </p:oleObj>
              </mc:Choice>
              <mc:Fallback>
                <p:oleObj name="Equation" r:id="rId3" imgW="4876800" imgH="10972800" progId="Equation.DSMT4">
                  <p:embed/>
                  <p:pic>
                    <p:nvPicPr>
                      <p:cNvPr id="0" name="对象 34"/>
                      <p:cNvPicPr/>
                      <p:nvPr/>
                    </p:nvPicPr>
                    <p:blipFill>
                      <a:blip r:embed="rId2"/>
                      <a:stretch>
                        <a:fillRect/>
                      </a:stretch>
                    </p:blipFill>
                    <p:spPr>
                      <a:xfrm>
                        <a:off x="2666736" y="1807994"/>
                        <a:ext cx="609120" cy="1371600"/>
                      </a:xfrm>
                      <a:prstGeom prst="rect">
                        <a:avLst/>
                      </a:prstGeom>
                    </p:spPr>
                  </p:pic>
                </p:oleObj>
              </mc:Fallback>
            </mc:AlternateContent>
          </a:graphicData>
        </a:graphic>
      </p:graphicFrame>
      <p:sp>
        <p:nvSpPr>
          <p:cNvPr id="36" name="Rectangle 24"/>
          <p:cNvSpPr>
            <a:spLocks noChangeArrowheads="1"/>
          </p:cNvSpPr>
          <p:nvPr/>
        </p:nvSpPr>
        <p:spPr bwMode="auto">
          <a:xfrm>
            <a:off x="2945266" y="1753012"/>
            <a:ext cx="18427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t>奇异码</a:t>
            </a:r>
            <a:endParaRPr lang="zh-CN" altLang="en-US" dirty="0"/>
          </a:p>
        </p:txBody>
      </p:sp>
      <p:sp>
        <p:nvSpPr>
          <p:cNvPr id="37" name="Rectangle 24"/>
          <p:cNvSpPr>
            <a:spLocks noChangeArrowheads="1"/>
          </p:cNvSpPr>
          <p:nvPr/>
        </p:nvSpPr>
        <p:spPr bwMode="auto">
          <a:xfrm>
            <a:off x="2987824" y="2664916"/>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FF0000"/>
                </a:solidFill>
              </a:rPr>
              <a:t>非奇异码</a:t>
            </a:r>
            <a:endParaRPr lang="zh-CN" altLang="en-US" dirty="0">
              <a:solidFill>
                <a:srgbClr val="FF0000"/>
              </a:solidFill>
            </a:endParaRPr>
          </a:p>
        </p:txBody>
      </p:sp>
      <p:graphicFrame>
        <p:nvGraphicFramePr>
          <p:cNvPr id="16" name="对象 15"/>
          <p:cNvGraphicFramePr>
            <a:graphicFrameLocks noChangeAspect="1"/>
          </p:cNvGraphicFramePr>
          <p:nvPr/>
        </p:nvGraphicFramePr>
        <p:xfrm>
          <a:off x="4600737" y="2240726"/>
          <a:ext cx="609120" cy="1371600"/>
        </p:xfrm>
        <a:graphic>
          <a:graphicData uri="http://schemas.openxmlformats.org/presentationml/2006/ole">
            <mc:AlternateContent xmlns:mc="http://schemas.openxmlformats.org/markup-compatibility/2006">
              <mc:Choice xmlns:v="urn:schemas-microsoft-com:vml" Requires="v">
                <p:oleObj spid="_x0000_s8" name="Equation" r:id="rId4" imgW="4876800" imgH="10972800" progId="Equation.DSMT4">
                  <p:embed/>
                </p:oleObj>
              </mc:Choice>
              <mc:Fallback>
                <p:oleObj name="Equation" r:id="rId4" imgW="4876800" imgH="10972800" progId="Equation.DSMT4">
                  <p:embed/>
                  <p:pic>
                    <p:nvPicPr>
                      <p:cNvPr id="0" name="对象 34"/>
                      <p:cNvPicPr/>
                      <p:nvPr/>
                    </p:nvPicPr>
                    <p:blipFill>
                      <a:blip r:embed="rId2"/>
                      <a:stretch>
                        <a:fillRect/>
                      </a:stretch>
                    </p:blipFill>
                    <p:spPr>
                      <a:xfrm>
                        <a:off x="4600737" y="2240726"/>
                        <a:ext cx="609120" cy="1371600"/>
                      </a:xfrm>
                      <a:prstGeom prst="rect">
                        <a:avLst/>
                      </a:prstGeom>
                    </p:spPr>
                  </p:pic>
                </p:oleObj>
              </mc:Fallback>
            </mc:AlternateContent>
          </a:graphicData>
        </a:graphic>
      </p:graphicFrame>
      <p:sp>
        <p:nvSpPr>
          <p:cNvPr id="9" name="矩形 8"/>
          <p:cNvSpPr/>
          <p:nvPr/>
        </p:nvSpPr>
        <p:spPr>
          <a:xfrm>
            <a:off x="4932040" y="3092082"/>
            <a:ext cx="1988045" cy="523220"/>
          </a:xfrm>
          <a:prstGeom prst="rect">
            <a:avLst/>
          </a:prstGeom>
        </p:spPr>
        <p:txBody>
          <a:bodyPr wrap="none">
            <a:spAutoFit/>
          </a:bodyPr>
          <a:lstStyle/>
          <a:p>
            <a:r>
              <a:rPr lang="zh-CN" altLang="en-US" dirty="0">
                <a:solidFill>
                  <a:srgbClr val="FF0000"/>
                </a:solidFill>
                <a:cs typeface="Times New Roman" panose="02020603050405020304" pitchFamily="18" charset="0"/>
              </a:rPr>
              <a:t>唯一可译码</a:t>
            </a:r>
            <a:endParaRPr lang="zh-CN" altLang="en-US" dirty="0"/>
          </a:p>
        </p:txBody>
      </p:sp>
      <p:sp>
        <p:nvSpPr>
          <p:cNvPr id="17" name="矩形 16"/>
          <p:cNvSpPr/>
          <p:nvPr/>
        </p:nvSpPr>
        <p:spPr>
          <a:xfrm>
            <a:off x="4905297" y="2175261"/>
            <a:ext cx="2348720" cy="523220"/>
          </a:xfrm>
          <a:prstGeom prst="rect">
            <a:avLst/>
          </a:prstGeom>
        </p:spPr>
        <p:txBody>
          <a:bodyPr wrap="none">
            <a:spAutoFit/>
          </a:bodyPr>
          <a:lstStyle/>
          <a:p>
            <a:r>
              <a:rPr lang="zh-CN" altLang="en-US" dirty="0">
                <a:cs typeface="Times New Roman" panose="02020603050405020304" pitchFamily="18" charset="0"/>
              </a:rPr>
              <a:t>非唯一可译码</a:t>
            </a:r>
            <a:endParaRPr lang="zh-CN" altLang="en-US" dirty="0"/>
          </a:p>
        </p:txBody>
      </p:sp>
      <p:sp>
        <p:nvSpPr>
          <p:cNvPr id="10" name="矩形 9"/>
          <p:cNvSpPr/>
          <p:nvPr/>
        </p:nvSpPr>
        <p:spPr>
          <a:xfrm>
            <a:off x="563216" y="4021087"/>
            <a:ext cx="7398568" cy="1772793"/>
          </a:xfrm>
          <a:prstGeom prst="rect">
            <a:avLst/>
          </a:prstGeom>
        </p:spPr>
        <p:txBody>
          <a:bodyPr wrap="square">
            <a:spAutoFit/>
          </a:bodyPr>
          <a:lstStyle/>
          <a:p>
            <a:pPr eaLnBrk="1" hangingPunct="1">
              <a:lnSpc>
                <a:spcPct val="130000"/>
              </a:lnSpc>
              <a:spcBef>
                <a:spcPct val="20000"/>
              </a:spcBef>
              <a:buClr>
                <a:schemeClr val="accent1"/>
              </a:buClr>
              <a:buSzPct val="65000"/>
            </a:pPr>
            <a:r>
              <a:rPr lang="zh-CN" altLang="en-US" dirty="0">
                <a:cs typeface="Times New Roman" panose="02020603050405020304" pitchFamily="18" charset="0"/>
              </a:rPr>
              <a:t>任意有限长的码元序列，只能被唯一地分割成一个个的码字，便称为</a:t>
            </a:r>
            <a:r>
              <a:rPr lang="zh-CN" altLang="en-US" dirty="0">
                <a:solidFill>
                  <a:srgbClr val="FF0000"/>
                </a:solidFill>
                <a:cs typeface="Times New Roman" panose="02020603050405020304" pitchFamily="18" charset="0"/>
              </a:rPr>
              <a:t>唯一可译码</a:t>
            </a:r>
            <a:r>
              <a:rPr lang="en-US" altLang="zh-CN" dirty="0">
                <a:cs typeface="Times New Roman" panose="02020603050405020304" pitchFamily="18" charset="0"/>
              </a:rPr>
              <a:t>(Uniquely Decodable</a:t>
            </a:r>
            <a:r>
              <a:rPr lang="zh-CN" altLang="en-US" dirty="0">
                <a:cs typeface="Times New Roman" panose="02020603050405020304" pitchFamily="18" charset="0"/>
              </a:rPr>
              <a:t> </a:t>
            </a:r>
            <a:r>
              <a:rPr lang="en-US" altLang="zh-CN" dirty="0">
                <a:cs typeface="Times New Roman" panose="02020603050405020304" pitchFamily="18" charset="0"/>
              </a:rPr>
              <a:t>Codes)</a:t>
            </a:r>
            <a:endParaRPr lang="zh-CN" altLang="en-US"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fld id="{928F2417-F3B6-4999-B021-EB91BA5D701E}" type="slidenum">
              <a:rPr lang="en-US" altLang="zh-CN" sz="1200" smtClean="0">
                <a:latin typeface="Garamond" panose="02020404030301010803" pitchFamily="18" charset="0"/>
              </a:rPr>
            </a:fld>
            <a:endParaRPr lang="en-US" altLang="zh-CN" sz="1200">
              <a:latin typeface="Garamond" panose="02020404030301010803" pitchFamily="18" charset="0"/>
            </a:endParaRPr>
          </a:p>
        </p:txBody>
      </p:sp>
      <p:sp>
        <p:nvSpPr>
          <p:cNvPr id="6" name="Rectangle 2"/>
          <p:cNvSpPr txBox="1">
            <a:spLocks noChangeArrowheads="1"/>
          </p:cNvSpPr>
          <p:nvPr/>
        </p:nvSpPr>
        <p:spPr bwMode="auto">
          <a:xfrm>
            <a:off x="539552" y="332656"/>
            <a:ext cx="5253211" cy="70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eaLnBrk="1" hangingPunct="1"/>
            <a:r>
              <a:rPr lang="en-US" altLang="zh-CN" sz="3600" kern="0" dirty="0">
                <a:latin typeface="Times New Roman" panose="02020603050405020304" pitchFamily="18" charset="0"/>
                <a:cs typeface="Times New Roman" panose="02020603050405020304" pitchFamily="18" charset="0"/>
              </a:rPr>
              <a:t>4.1.2  </a:t>
            </a:r>
            <a:r>
              <a:rPr lang="zh-CN" altLang="en-US" sz="3600" kern="0" dirty="0">
                <a:latin typeface="Times New Roman" panose="02020603050405020304" pitchFamily="18" charset="0"/>
                <a:cs typeface="Times New Roman" panose="02020603050405020304" pitchFamily="18" charset="0"/>
              </a:rPr>
              <a:t>码的分类</a:t>
            </a:r>
            <a:endParaRPr lang="zh-CN" altLang="en-US" sz="3600" kern="0" dirty="0">
              <a:latin typeface="Times New Roman" panose="02020603050405020304" pitchFamily="18" charset="0"/>
              <a:cs typeface="Times New Roman" panose="02020603050405020304" pitchFamily="18" charset="0"/>
            </a:endParaRPr>
          </a:p>
        </p:txBody>
      </p:sp>
      <p:graphicFrame>
        <p:nvGraphicFramePr>
          <p:cNvPr id="18" name="Group 4"/>
          <p:cNvGraphicFramePr>
            <a:graphicFrameLocks noGrp="1" noChangeAspect="1"/>
          </p:cNvGraphicFramePr>
          <p:nvPr/>
        </p:nvGraphicFramePr>
        <p:xfrm>
          <a:off x="1043608" y="1988987"/>
          <a:ext cx="6091397" cy="3024189"/>
        </p:xfrm>
        <a:graphic>
          <a:graphicData uri="http://schemas.openxmlformats.org/drawingml/2006/table">
            <a:tbl>
              <a:tblPr/>
              <a:tblGrid>
                <a:gridCol w="1333500"/>
                <a:gridCol w="2324100"/>
                <a:gridCol w="1157288"/>
                <a:gridCol w="1276509"/>
              </a:tblGrid>
              <a:tr h="10080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信源符号</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信源符号出现概率</a:t>
                      </a: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400" b="1" i="0" u="none" strike="noStrike" kern="1200"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400" b="1" i="0" u="none" strike="noStrike" kern="1200" cap="none" normalizeH="0" baseline="-25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a:noFill/>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r>
                        <a:rPr kumimoji="0" lang="en-US"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0" 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0" 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 name="Rectangle 4"/>
          <p:cNvSpPr>
            <a:spLocks noChangeArrowheads="1"/>
          </p:cNvSpPr>
          <p:nvPr/>
        </p:nvSpPr>
        <p:spPr bwMode="auto">
          <a:xfrm>
            <a:off x="2627784" y="1343545"/>
            <a:ext cx="3744912"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表</a:t>
            </a:r>
            <a:r>
              <a:rPr lang="en-US" altLang="zh-CN" dirty="0"/>
              <a:t>4-3  </a:t>
            </a:r>
            <a:r>
              <a:rPr lang="zh-CN" altLang="en-US" dirty="0"/>
              <a:t>唯一可译码</a:t>
            </a:r>
            <a:endParaRPr lang="zh-CN" altLang="en-US" dirty="0"/>
          </a:p>
          <a:p>
            <a:endParaRPr lang="en-US" altLang="zh-CN" sz="2400" dirty="0"/>
          </a:p>
        </p:txBody>
      </p:sp>
      <p:sp>
        <p:nvSpPr>
          <p:cNvPr id="4" name="矩形 3"/>
          <p:cNvSpPr/>
          <p:nvPr/>
        </p:nvSpPr>
        <p:spPr>
          <a:xfrm>
            <a:off x="971600" y="5364941"/>
            <a:ext cx="7580275" cy="1284711"/>
          </a:xfrm>
          <a:prstGeom prst="rect">
            <a:avLst/>
          </a:prstGeom>
        </p:spPr>
        <p:txBody>
          <a:bodyPr wrap="square">
            <a:spAutoFit/>
          </a:bodyPr>
          <a:lstStyle/>
          <a:p>
            <a:pPr algn="just" eaLnBrk="1" hangingPunct="1">
              <a:lnSpc>
                <a:spcPct val="125000"/>
              </a:lnSpc>
              <a:spcBef>
                <a:spcPct val="20000"/>
              </a:spcBef>
            </a:pPr>
            <a:r>
              <a:rPr lang="zh-CN" altLang="en-US" sz="3000" dirty="0">
                <a:cs typeface="Times New Roman" panose="02020603050405020304" pitchFamily="18" charset="0"/>
              </a:rPr>
              <a:t>唯一可译码中又分为</a:t>
            </a:r>
            <a:r>
              <a:rPr lang="zh-CN" altLang="en-US" sz="3000" dirty="0">
                <a:solidFill>
                  <a:srgbClr val="0000CC"/>
                </a:solidFill>
                <a:cs typeface="Times New Roman" panose="02020603050405020304" pitchFamily="18" charset="0"/>
              </a:rPr>
              <a:t>非即时码</a:t>
            </a:r>
            <a:r>
              <a:rPr lang="zh-CN" altLang="en-US" sz="3000" dirty="0">
                <a:cs typeface="Times New Roman" panose="02020603050405020304" pitchFamily="18" charset="0"/>
              </a:rPr>
              <a:t>和</a:t>
            </a:r>
            <a:r>
              <a:rPr lang="zh-CN" altLang="en-US" sz="3000" dirty="0">
                <a:solidFill>
                  <a:srgbClr val="FF0000"/>
                </a:solidFill>
                <a:cs typeface="Times New Roman" panose="02020603050405020304" pitchFamily="18" charset="0"/>
              </a:rPr>
              <a:t>即时码</a:t>
            </a:r>
            <a:endParaRPr lang="en-US" altLang="zh-CN" sz="3000" dirty="0">
              <a:cs typeface="Times New Roman" panose="02020603050405020304" pitchFamily="18" charset="0"/>
            </a:endParaRPr>
          </a:p>
          <a:p>
            <a:pPr algn="just" eaLnBrk="1" hangingPunct="1">
              <a:lnSpc>
                <a:spcPct val="125000"/>
              </a:lnSpc>
              <a:spcBef>
                <a:spcPct val="20000"/>
              </a:spcBef>
            </a:pPr>
            <a:r>
              <a:rPr lang="zh-CN" altLang="en-US" sz="3000" dirty="0">
                <a:cs typeface="Times New Roman" panose="02020603050405020304" pitchFamily="18" charset="0"/>
              </a:rPr>
              <a:t>      </a:t>
            </a:r>
            <a:endParaRPr lang="zh-CN" altLang="en-US" sz="3000" dirty="0">
              <a:solidFill>
                <a:srgbClr val="FF0000"/>
              </a:solidFill>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NWE1YjY2ZGU3MDI1ZGYyZDJiODhmYTBlOGI1ZTA2ZmMifQ=="/>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CHP1_1</Template>
  <TotalTime>0</TotalTime>
  <Words>8683</Words>
  <Application>WPS 演示</Application>
  <PresentationFormat>全屏显示(4:3)</PresentationFormat>
  <Paragraphs>1445</Paragraphs>
  <Slides>79</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125</vt:i4>
      </vt:variant>
      <vt:variant>
        <vt:lpstr>幻灯片标题</vt:lpstr>
      </vt:variant>
      <vt:variant>
        <vt:i4>79</vt:i4>
      </vt:variant>
    </vt:vector>
  </HeadingPairs>
  <TitlesOfParts>
    <vt:vector size="218" baseType="lpstr">
      <vt:lpstr>Arial</vt:lpstr>
      <vt:lpstr>宋体</vt:lpstr>
      <vt:lpstr>Wingdings</vt:lpstr>
      <vt:lpstr>Times New Roman</vt:lpstr>
      <vt:lpstr>Garamond</vt:lpstr>
      <vt:lpstr>华文隶书</vt:lpstr>
      <vt:lpstr>Monotype Sorts</vt:lpstr>
      <vt:lpstr>Wingdings</vt:lpstr>
      <vt:lpstr>微软雅黑</vt:lpstr>
      <vt:lpstr>Arial Unicode MS</vt:lpstr>
      <vt:lpstr>Symbol</vt:lpstr>
      <vt:lpstr>Wingdings 2</vt:lpstr>
      <vt:lpstr>Comic Sans MS</vt:lpstr>
      <vt:lpstr>Edge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第4章　信源编码 </vt:lpstr>
      <vt:lpstr>4.1  信源编码的基本概念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无失真信源编码定理  </vt:lpstr>
      <vt:lpstr>4.2.2  无失真定长编码定理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限失真信源编码定理</vt:lpstr>
      <vt:lpstr>PowerPoint 演示文稿</vt:lpstr>
      <vt:lpstr>PowerPoint 演示文稿</vt:lpstr>
      <vt:lpstr>最常用的失真函数 </vt:lpstr>
      <vt:lpstr>PowerPoint 演示文稿</vt:lpstr>
      <vt:lpstr>D允许试验信道 </vt:lpstr>
      <vt:lpstr>对于离散无记忆信源，R(D)函数可写成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  限失真信源编码定理 </vt:lpstr>
      <vt:lpstr>PowerPoint 演示文稿</vt:lpstr>
      <vt:lpstr>PowerPoint 演示文稿</vt:lpstr>
      <vt:lpstr>PowerPoint 演示文稿</vt:lpstr>
      <vt:lpstr>PowerPoint 演示文稿</vt:lpstr>
      <vt:lpstr>PowerPoint 演示文稿</vt:lpstr>
      <vt:lpstr>PowerPoint 演示文稿</vt:lpstr>
      <vt:lpstr>4.4.1 无失真信源编码方法</vt:lpstr>
      <vt:lpstr>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信息论基础 C</dc:title>
  <dc:creator>user</dc:creator>
  <cp:lastModifiedBy>侯晓赟</cp:lastModifiedBy>
  <cp:revision>127</cp:revision>
  <cp:lastPrinted>2411-12-30T00:00:00Z</cp:lastPrinted>
  <dcterms:created xsi:type="dcterms:W3CDTF">2005-04-07T11:20:00Z</dcterms:created>
  <dcterms:modified xsi:type="dcterms:W3CDTF">2025-09-19T09:49:10Z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FD3899C3B4C149CB9A927FF42A94A21E_12</vt:lpwstr>
  </property>
</Properties>
</file>