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57"/>
  </p:notesMasterIdLst>
  <p:sldIdLst>
    <p:sldId id="450" r:id="rId3"/>
    <p:sldId id="402" r:id="rId4"/>
    <p:sldId id="403" r:id="rId5"/>
    <p:sldId id="404" r:id="rId6"/>
    <p:sldId id="456" r:id="rId7"/>
    <p:sldId id="406" r:id="rId8"/>
    <p:sldId id="407" r:id="rId9"/>
    <p:sldId id="457" r:id="rId10"/>
    <p:sldId id="408" r:id="rId11"/>
    <p:sldId id="458" r:id="rId12"/>
    <p:sldId id="409" r:id="rId13"/>
    <p:sldId id="410" r:id="rId14"/>
    <p:sldId id="411" r:id="rId15"/>
    <p:sldId id="454" r:id="rId16"/>
    <p:sldId id="412" r:id="rId17"/>
    <p:sldId id="413" r:id="rId18"/>
    <p:sldId id="414" r:id="rId19"/>
    <p:sldId id="415" r:id="rId20"/>
    <p:sldId id="459" r:id="rId21"/>
    <p:sldId id="462" r:id="rId22"/>
    <p:sldId id="460" r:id="rId23"/>
    <p:sldId id="461" r:id="rId24"/>
    <p:sldId id="463" r:id="rId25"/>
    <p:sldId id="464" r:id="rId26"/>
    <p:sldId id="416" r:id="rId27"/>
    <p:sldId id="417" r:id="rId28"/>
    <p:sldId id="470" r:id="rId29"/>
    <p:sldId id="418" r:id="rId30"/>
    <p:sldId id="466" r:id="rId31"/>
    <p:sldId id="419" r:id="rId32"/>
    <p:sldId id="421" r:id="rId33"/>
    <p:sldId id="422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67" r:id="rId42"/>
    <p:sldId id="468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53" r:id="rId53"/>
    <p:sldId id="452" r:id="rId54"/>
    <p:sldId id="472" r:id="rId55"/>
    <p:sldId id="451" r:id="rId5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rgbClr val="FFCC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CC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CC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CC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rgbClr val="FFCC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3200" kern="1200">
        <a:solidFill>
          <a:srgbClr val="FFCC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3200" kern="1200">
        <a:solidFill>
          <a:srgbClr val="FFCC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3200" kern="1200">
        <a:solidFill>
          <a:srgbClr val="FFCC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3200" kern="1200">
        <a:solidFill>
          <a:srgbClr val="FFCC00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98" autoAdjust="0"/>
  </p:normalViewPr>
  <p:slideViewPr>
    <p:cSldViewPr>
      <p:cViewPr varScale="1">
        <p:scale>
          <a:sx n="88" d="100"/>
          <a:sy n="88" d="100"/>
        </p:scale>
        <p:origin x="5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C8532EB-E84A-F020-D6CA-71D4876F4A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E34FDD5-0170-0EB3-DF80-650C382138D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92DB502-7340-3DB7-6E38-85E418E4A94C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262F594-86A6-5632-23E6-7C04C81DB7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C4BEBE5-7C27-37C0-BB90-4C17C319D89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7FFDC4C-4ED9-DFC7-5005-923E118D08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47E13EB-B8FB-2045-A9B5-5123E1D93D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90208BDE-213B-5FA9-5E46-8DA8FF6058F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0FF9B1-66B8-F54D-88C7-B07E83879B01}" type="slidenum">
              <a:rPr lang="en-US" altLang="zh-CN" sz="3200">
                <a:solidFill>
                  <a:srgbClr val="FFCC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 sz="3200">
              <a:solidFill>
                <a:srgbClr val="FFCC00"/>
              </a:solidFill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E7B7441-E16B-9595-6190-DA9388412C62}"/>
              </a:ext>
            </a:extLst>
          </p:cNvPr>
          <p:cNvSpPr>
            <a:spLocks noRo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FC02C63-E454-0C16-690E-A41AF30BF2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60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223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6893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20484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789435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518045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1893667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981075"/>
            <a:ext cx="4027487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27488" cy="5373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75071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4112927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28868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55269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6243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89735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25992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415582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115888"/>
            <a:ext cx="2051050" cy="62388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115888"/>
            <a:ext cx="6003925" cy="62388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94726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7616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0743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614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9123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346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770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849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>
            <a:extLst>
              <a:ext uri="{FF2B5EF4-FFF2-40B4-BE49-F238E27FC236}">
                <a16:creationId xmlns:a16="http://schemas.microsoft.com/office/drawing/2014/main" id="{4E13311A-4684-4484-1F5D-8E91D4F15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44450"/>
            <a:ext cx="400050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86458141-0041-4348-BFC9-BDCB0CAA965F}" type="slidenum">
              <a:rPr lang="en-US" altLang="zh-CN" sz="1400" smtClean="0">
                <a:solidFill>
                  <a:schemeClr val="tx1"/>
                </a:solidFill>
              </a:rPr>
              <a:pPr eaLnBrk="1" hangingPunct="1">
                <a:defRPr/>
              </a:pPr>
              <a:t>‹#›</a:t>
            </a:fld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27" name="Line 8">
            <a:extLst>
              <a:ext uri="{FF2B5EF4-FFF2-40B4-BE49-F238E27FC236}">
                <a16:creationId xmlns:a16="http://schemas.microsoft.com/office/drawing/2014/main" id="{F7349D06-9EC0-4D90-BFD3-0AD7854DE7B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921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" name="Line 9">
            <a:extLst>
              <a:ext uri="{FF2B5EF4-FFF2-40B4-BE49-F238E27FC236}">
                <a16:creationId xmlns:a16="http://schemas.microsoft.com/office/drawing/2014/main" id="{FCE40573-3B40-DD74-3DF3-7B54AAD9E9E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-3175" y="701675"/>
            <a:ext cx="9144000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-2">
            <a:extLst>
              <a:ext uri="{FF2B5EF4-FFF2-40B4-BE49-F238E27FC236}">
                <a16:creationId xmlns:a16="http://schemas.microsoft.com/office/drawing/2014/main" id="{7126FA3B-6AD3-8EFA-46BE-FCF9344E16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43622CF1-E3B2-664C-8E1B-605CA257CF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68313" y="115888"/>
            <a:ext cx="8207375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标题文本样式：微软雅黑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DFA6D5D-4FE9-9B62-7525-D721EE26CE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68313" y="981075"/>
            <a:ext cx="8207375" cy="537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第一级内容文本样式：微软雅黑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1"/>
            <a:r>
              <a:rPr lang="zh-CN" altLang="en-US"/>
              <a:t>第二级内容文本样式：微软雅黑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2"/>
            <a:r>
              <a:rPr lang="zh-CN" altLang="en-US"/>
              <a:t>第三级内容文本样式：微软雅黑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  <a:p>
            <a:pPr lvl="3"/>
            <a:r>
              <a:rPr lang="zh-CN" altLang="en-US"/>
              <a:t>第四级内容文本样式：微软雅黑</a:t>
            </a:r>
            <a:r>
              <a:rPr lang="en-US" altLang="zh-CN"/>
              <a:t>/14</a:t>
            </a:r>
            <a:r>
              <a:rPr lang="zh-CN" altLang="en-US"/>
              <a:t>号  </a:t>
            </a:r>
            <a:r>
              <a:rPr lang="en-US" altLang="zh-CN"/>
              <a:t>Arial/14pt</a:t>
            </a:r>
          </a:p>
          <a:p>
            <a:pPr lvl="4"/>
            <a:r>
              <a:rPr lang="zh-CN" altLang="en-US"/>
              <a:t>第五级内容文本样式：微软雅黑</a:t>
            </a:r>
            <a:r>
              <a:rPr lang="en-US" altLang="zh-CN"/>
              <a:t>/12</a:t>
            </a:r>
            <a:r>
              <a:rPr lang="zh-CN" altLang="en-US"/>
              <a:t>号  </a:t>
            </a:r>
            <a:r>
              <a:rPr lang="en-US" altLang="zh-CN"/>
              <a:t>Arial/12pt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ransition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600">
          <a:solidFill>
            <a:schemeClr val="tx1"/>
          </a:solidFill>
          <a:latin typeface="+mn-lt"/>
          <a:ea typeface="+mn-ea"/>
        </a:defRPr>
      </a:lvl3pPr>
      <a:lvl4pPr marL="1255713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00">
          <a:solidFill>
            <a:schemeClr val="tx1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zsc.com/stock-ic/256K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6" descr="bar01">
            <a:extLst>
              <a:ext uri="{FF2B5EF4-FFF2-40B4-BE49-F238E27FC236}">
                <a16:creationId xmlns:a16="http://schemas.microsoft.com/office/drawing/2014/main" id="{329628CF-E13B-05E1-B037-15928763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357563"/>
            <a:ext cx="4170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4">
            <a:extLst>
              <a:ext uri="{FF2B5EF4-FFF2-40B4-BE49-F238E27FC236}">
                <a16:creationId xmlns:a16="http://schemas.microsoft.com/office/drawing/2014/main" id="{A35F0A8F-D483-96F4-4DC4-7BD1819AE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1288"/>
            <a:ext cx="8208962" cy="584200"/>
          </a:xfrm>
          <a:prstGeom prst="rect">
            <a:avLst/>
          </a:prstGeom>
          <a:noFill/>
          <a:ln>
            <a:noFill/>
          </a:ln>
          <a:effectLst>
            <a:outerShdw dist="12700" dir="10800000" algn="ctr" rotWithShape="0">
              <a:schemeClr val="accent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第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4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讲</a:t>
            </a:r>
            <a:r>
              <a:rPr lang="zh-CN" altLang="en-US" sz="2000" b="1">
                <a:solidFill>
                  <a:srgbClr val="BDFF03"/>
                </a:solidFill>
                <a:latin typeface="宋体" panose="02010600030101010101" pitchFamily="2" charset="-122"/>
              </a:rPr>
              <a:t>   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ARM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汇编语言及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C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楷体_GB2312"/>
                <a:cs typeface="楷体_GB2312"/>
              </a:rPr>
              <a:t>语言程序设计基础  </a:t>
            </a:r>
          </a:p>
        </p:txBody>
      </p:sp>
      <p:pic>
        <p:nvPicPr>
          <p:cNvPr id="6148" name="Picture 5" descr="bar01">
            <a:extLst>
              <a:ext uri="{FF2B5EF4-FFF2-40B4-BE49-F238E27FC236}">
                <a16:creationId xmlns:a16="http://schemas.microsoft.com/office/drawing/2014/main" id="{EC6471F5-3709-99A9-2467-5DCE8C60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4170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6" descr="bar01">
            <a:extLst>
              <a:ext uri="{FF2B5EF4-FFF2-40B4-BE49-F238E27FC236}">
                <a16:creationId xmlns:a16="http://schemas.microsoft.com/office/drawing/2014/main" id="{C4356610-088C-57FC-198E-9C60B7617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276475"/>
            <a:ext cx="4170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Rectangle 9">
            <a:extLst>
              <a:ext uri="{FF2B5EF4-FFF2-40B4-BE49-F238E27FC236}">
                <a16:creationId xmlns:a16="http://schemas.microsoft.com/office/drawing/2014/main" id="{A5B00875-0297-9806-50BF-5116E96D1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341438"/>
            <a:ext cx="31861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4.1  ARM</a:t>
            </a:r>
            <a:r>
              <a:rPr lang="zh-CN" altLang="en-US" sz="2000" b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汇编的语句格式 </a:t>
            </a:r>
          </a:p>
        </p:txBody>
      </p:sp>
      <p:sp>
        <p:nvSpPr>
          <p:cNvPr id="6151" name="Rectangle 11">
            <a:extLst>
              <a:ext uri="{FF2B5EF4-FFF2-40B4-BE49-F238E27FC236}">
                <a16:creationId xmlns:a16="http://schemas.microsoft.com/office/drawing/2014/main" id="{34C0F135-7BED-2A27-F059-4BEEDDFC1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500438"/>
            <a:ext cx="3840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4.3 ARM</a:t>
            </a:r>
            <a:r>
              <a:rPr lang="zh-CN" altLang="en-US" sz="2000" b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汇编语言程序设计举例</a:t>
            </a:r>
          </a:p>
        </p:txBody>
      </p:sp>
      <p:sp>
        <p:nvSpPr>
          <p:cNvPr id="6152" name="Rectangle 10">
            <a:extLst>
              <a:ext uri="{FF2B5EF4-FFF2-40B4-BE49-F238E27FC236}">
                <a16:creationId xmlns:a16="http://schemas.microsoft.com/office/drawing/2014/main" id="{91A627E1-0705-2F90-1DB0-3D25DC99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420938"/>
            <a:ext cx="3036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4.2 ARM</a:t>
            </a:r>
            <a:r>
              <a:rPr lang="zh-CN" altLang="en-US" sz="2000" b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汇编的程序结构</a:t>
            </a:r>
          </a:p>
        </p:txBody>
      </p:sp>
      <p:pic>
        <p:nvPicPr>
          <p:cNvPr id="6153" name="Picture 6" descr="bar01">
            <a:extLst>
              <a:ext uri="{FF2B5EF4-FFF2-40B4-BE49-F238E27FC236}">
                <a16:creationId xmlns:a16="http://schemas.microsoft.com/office/drawing/2014/main" id="{75DDA886-AD66-9B53-C70D-130DC614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508500"/>
            <a:ext cx="4170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4" name="Rectangle 11">
            <a:extLst>
              <a:ext uri="{FF2B5EF4-FFF2-40B4-BE49-F238E27FC236}">
                <a16:creationId xmlns:a16="http://schemas.microsoft.com/office/drawing/2014/main" id="{D99C43A9-E39D-CBB5-D951-A034F123B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4652963"/>
            <a:ext cx="3867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4.4 ARM C </a:t>
            </a:r>
            <a:r>
              <a:rPr lang="zh-CN" altLang="en-US" sz="2000" b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语言基础及混合编程</a:t>
            </a:r>
          </a:p>
        </p:txBody>
      </p:sp>
      <p:pic>
        <p:nvPicPr>
          <p:cNvPr id="6155" name="Picture 6" descr="bar01">
            <a:extLst>
              <a:ext uri="{FF2B5EF4-FFF2-40B4-BE49-F238E27FC236}">
                <a16:creationId xmlns:a16="http://schemas.microsoft.com/office/drawing/2014/main" id="{07D36E35-2818-D71B-DB9F-74ACA2BFB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5592763"/>
            <a:ext cx="4170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6" name="Rectangle 11">
            <a:extLst>
              <a:ext uri="{FF2B5EF4-FFF2-40B4-BE49-F238E27FC236}">
                <a16:creationId xmlns:a16="http://schemas.microsoft.com/office/drawing/2014/main" id="{5032BABC-F775-C1AA-2E99-D374B9C30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5737225"/>
            <a:ext cx="3549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4.5   ARM </a:t>
            </a: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汇编语言实验基础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44CEE275-9372-BA75-EE51-6C6CFB3FCF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950" y="765175"/>
            <a:ext cx="8928100" cy="54721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zh-CN" sz="2400"/>
              <a:t>1</a:t>
            </a:r>
            <a:r>
              <a:rPr lang="zh-CN" altLang="en-US" sz="2400"/>
              <a:t>、</a:t>
            </a:r>
            <a:r>
              <a:rPr lang="en-US" altLang="zh-CN" sz="2400"/>
              <a:t>ADR</a:t>
            </a:r>
            <a:r>
              <a:rPr lang="zh-CN" altLang="en-US" sz="2400"/>
              <a:t>伪指令</a:t>
            </a:r>
            <a:r>
              <a:rPr lang="en-US" altLang="zh-CN" sz="2400"/>
              <a:t>--- </a:t>
            </a:r>
            <a:r>
              <a:rPr lang="zh-CN" altLang="en-US" sz="2400"/>
              <a:t>小范围的地址读取    </a:t>
            </a:r>
            <a:r>
              <a:rPr lang="en-US" altLang="zh-CN" sz="2400"/>
              <a:t>;</a:t>
            </a:r>
            <a:r>
              <a:rPr lang="zh-CN" altLang="en-US" sz="2400"/>
              <a:t>小于</a:t>
            </a:r>
            <a:r>
              <a:rPr lang="en-US" altLang="zh-CN" sz="2400"/>
              <a:t>1KB</a:t>
            </a:r>
            <a:endParaRPr lang="zh-CN" altLang="en-US" sz="2400"/>
          </a:p>
          <a:p>
            <a:pPr marL="0" indent="0" algn="just">
              <a:buFontTx/>
              <a:buNone/>
            </a:pPr>
            <a:r>
              <a:rPr lang="en-US" altLang="zh-CN" sz="2400"/>
              <a:t>2</a:t>
            </a:r>
            <a:r>
              <a:rPr lang="zh-CN" altLang="en-US" sz="2400"/>
              <a:t>、</a:t>
            </a:r>
            <a:r>
              <a:rPr lang="en-US" altLang="zh-CN" sz="2400"/>
              <a:t>ADRL</a:t>
            </a:r>
            <a:r>
              <a:rPr lang="zh-CN" altLang="en-US" sz="2400"/>
              <a:t>伪指令</a:t>
            </a:r>
            <a:r>
              <a:rPr lang="en-US" altLang="zh-CN" sz="2400"/>
              <a:t>----</a:t>
            </a:r>
            <a:r>
              <a:rPr lang="zh-CN" altLang="en-US" sz="2400"/>
              <a:t>中等范围的地址读取</a:t>
            </a:r>
          </a:p>
          <a:p>
            <a:pPr marL="0" indent="0">
              <a:buFontTx/>
              <a:buNone/>
            </a:pPr>
            <a:r>
              <a:rPr lang="zh-CN" altLang="en-US" sz="2400"/>
              <a:t>      地址表达式</a:t>
            </a:r>
            <a:r>
              <a:rPr lang="en-US" altLang="zh-CN" sz="2400"/>
              <a:t>expr</a:t>
            </a:r>
            <a:r>
              <a:rPr lang="zh-CN" altLang="en-US" sz="2400"/>
              <a:t>的取值范围：</a:t>
            </a:r>
          </a:p>
          <a:p>
            <a:pPr marL="0" indent="0">
              <a:buFontTx/>
              <a:buNone/>
            </a:pPr>
            <a:r>
              <a:rPr lang="zh-CN" altLang="en-US" sz="2400"/>
              <a:t>       当地址值是字节对齐时，其取指范围为</a:t>
            </a:r>
            <a:r>
              <a:rPr lang="en-US" altLang="zh-CN" sz="2400"/>
              <a:t>: -64K</a:t>
            </a:r>
            <a:r>
              <a:rPr lang="zh-CN" altLang="en-US" sz="2400"/>
              <a:t>～</a:t>
            </a:r>
            <a:r>
              <a:rPr lang="en-US" altLang="zh-CN" sz="2400"/>
              <a:t>64K</a:t>
            </a:r>
            <a:r>
              <a:rPr lang="zh-CN" altLang="en-US" sz="2400"/>
              <a:t>；</a:t>
            </a:r>
          </a:p>
          <a:p>
            <a:pPr marL="0" indent="0">
              <a:buFontTx/>
              <a:buNone/>
            </a:pPr>
            <a:r>
              <a:rPr lang="zh-CN" altLang="en-US" sz="2400"/>
              <a:t>       当地址值是字对齐时，其取指范围为</a:t>
            </a:r>
            <a:r>
              <a:rPr lang="en-US" altLang="zh-CN" sz="2400"/>
              <a:t>:   -</a:t>
            </a:r>
            <a:r>
              <a:rPr lang="en-US" altLang="zh-CN" sz="2400">
                <a:hlinkClick r:id="rId2"/>
              </a:rPr>
              <a:t>256K</a:t>
            </a:r>
            <a:r>
              <a:rPr lang="zh-CN" altLang="en-US" sz="2400"/>
              <a:t>～</a:t>
            </a:r>
            <a:r>
              <a:rPr lang="en-US" altLang="zh-CN" sz="2400"/>
              <a:t>256K</a:t>
            </a:r>
            <a:r>
              <a:rPr lang="zh-CN" altLang="en-US" sz="2400"/>
              <a:t>；</a:t>
            </a:r>
            <a:endParaRPr lang="en-US" altLang="zh-CN" sz="2400"/>
          </a:p>
          <a:p>
            <a:pPr marL="0" indent="0" algn="just">
              <a:buFontTx/>
              <a:buNone/>
            </a:pPr>
            <a:r>
              <a:rPr lang="en-US" altLang="zh-CN" sz="2400"/>
              <a:t>3</a:t>
            </a:r>
            <a:r>
              <a:rPr lang="zh-CN" altLang="en-US" sz="2400"/>
              <a:t>、</a:t>
            </a:r>
            <a:r>
              <a:rPr lang="en-US" altLang="zh-CN" sz="2400"/>
              <a:t>LDR</a:t>
            </a:r>
            <a:r>
              <a:rPr lang="zh-CN" altLang="en-US" sz="2400"/>
              <a:t>伪指令</a:t>
            </a:r>
            <a:r>
              <a:rPr lang="en-US" altLang="zh-CN" sz="2400"/>
              <a:t>-----</a:t>
            </a:r>
            <a:r>
              <a:rPr lang="zh-CN" altLang="en-US" sz="2400"/>
              <a:t>大范围的地址读取</a:t>
            </a:r>
          </a:p>
          <a:p>
            <a:pPr marL="0" indent="0" algn="just">
              <a:buFontTx/>
              <a:buNone/>
            </a:pPr>
            <a:r>
              <a:rPr lang="zh-CN" altLang="en-US" sz="2400"/>
              <a:t>      若加载的常数未超出</a:t>
            </a:r>
            <a:r>
              <a:rPr lang="en-US" altLang="zh-CN" sz="2400"/>
              <a:t>MOV</a:t>
            </a:r>
            <a:r>
              <a:rPr lang="zh-CN" altLang="en-US" sz="2400"/>
              <a:t>或</a:t>
            </a:r>
            <a:r>
              <a:rPr lang="en-US" altLang="zh-CN" sz="2400"/>
              <a:t>MVN</a:t>
            </a:r>
            <a:r>
              <a:rPr lang="zh-CN" altLang="en-US" sz="2400"/>
              <a:t>的范围，则使用</a:t>
            </a:r>
            <a:r>
              <a:rPr lang="en-US" altLang="zh-CN" sz="2400"/>
              <a:t>MOV</a:t>
            </a:r>
            <a:r>
              <a:rPr lang="zh-CN" altLang="en-US" sz="2400"/>
              <a:t>或</a:t>
            </a:r>
            <a:r>
              <a:rPr lang="en-US" altLang="zh-CN" sz="2400"/>
              <a:t>MVN</a:t>
            </a:r>
            <a:r>
              <a:rPr lang="zh-CN" altLang="en-US" sz="2400"/>
              <a:t>指令代替该</a:t>
            </a:r>
            <a:r>
              <a:rPr lang="en-US" altLang="zh-CN" sz="2400"/>
              <a:t>LDR</a:t>
            </a:r>
            <a:r>
              <a:rPr lang="zh-CN" altLang="en-US" sz="2400"/>
              <a:t>伪指令，否则汇编器将常量放入文字池，并使用一条</a:t>
            </a:r>
            <a:r>
              <a:rPr lang="en-US" altLang="zh-CN" sz="2400"/>
              <a:t>LDR</a:t>
            </a:r>
            <a:r>
              <a:rPr lang="zh-CN" altLang="en-US" sz="2400"/>
              <a:t>指令从文字池读出常量。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Text Box 2">
            <a:extLst>
              <a:ext uri="{FF2B5EF4-FFF2-40B4-BE49-F238E27FC236}">
                <a16:creationId xmlns:a16="http://schemas.microsoft.com/office/drawing/2014/main" id="{53531E97-AF35-FF7B-D8E2-103F373AB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49300"/>
            <a:ext cx="9036050" cy="6108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start	MOV	R0, #10</a:t>
            </a: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	ADR	R4, start	      ;=&gt; SUB R4,PC,#0x0C</a:t>
            </a: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start	MOV	R0, #10</a:t>
            </a: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	ADRL	R4, start+60000       ;=&gt; ADD R4,PC,#0xE800</a:t>
            </a: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			                  ;      ADD R4,R4,#0x254</a:t>
            </a: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                                                     ;     0xe800+0x254=59988</a:t>
            </a: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LDR	R3, =0xFF0		       ;     </a:t>
            </a:r>
            <a:r>
              <a:rPr lang="zh-CN" altLang="en-US" sz="2000">
                <a:solidFill>
                  <a:schemeClr val="tx1"/>
                </a:solidFill>
                <a:latin typeface="Tahoma" panose="020B0604030504040204" pitchFamily="34" charset="0"/>
              </a:rPr>
              <a:t>加载</a:t>
            </a: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0xFF0</a:t>
            </a:r>
            <a:r>
              <a:rPr lang="zh-CN" altLang="en-US" sz="2000">
                <a:solidFill>
                  <a:schemeClr val="tx1"/>
                </a:solidFill>
                <a:latin typeface="Tahoma" panose="020B0604030504040204" pitchFamily="34" charset="0"/>
              </a:rPr>
              <a:t>到</a:t>
            </a: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R3</a:t>
            </a:r>
            <a:r>
              <a:rPr lang="zh-CN" altLang="en-US" sz="2000">
                <a:solidFill>
                  <a:schemeClr val="tx1"/>
                </a:solidFill>
                <a:latin typeface="Tahoma" panose="020B0604030504040204" pitchFamily="34" charset="0"/>
              </a:rPr>
              <a:t>中</a:t>
            </a: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ahoma" panose="020B0604030504040204" pitchFamily="34" charset="0"/>
              </a:rPr>
              <a:t>				       </a:t>
            </a: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;=&gt; MOV	R3,#0xFF0</a:t>
            </a: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LDR	R1, =0xFFF		       ;    </a:t>
            </a:r>
            <a:r>
              <a:rPr lang="zh-CN" altLang="en-US" sz="2000">
                <a:solidFill>
                  <a:schemeClr val="tx1"/>
                </a:solidFill>
                <a:latin typeface="Tahoma" panose="020B0604030504040204" pitchFamily="34" charset="0"/>
              </a:rPr>
              <a:t>加载</a:t>
            </a: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0xFFF</a:t>
            </a:r>
            <a:r>
              <a:rPr lang="zh-CN" altLang="en-US" sz="2000">
                <a:solidFill>
                  <a:schemeClr val="tx1"/>
                </a:solidFill>
                <a:latin typeface="Tahoma" panose="020B0604030504040204" pitchFamily="34" charset="0"/>
              </a:rPr>
              <a:t>到</a:t>
            </a:r>
            <a:r>
              <a:rPr lang="en-US" altLang="zh-CN" sz="2000">
                <a:solidFill>
                  <a:schemeClr val="tx1"/>
                </a:solidFill>
                <a:latin typeface="Tahoma" panose="020B0604030504040204" pitchFamily="34" charset="0"/>
              </a:rPr>
              <a:t>R1</a:t>
            </a:r>
            <a:r>
              <a:rPr lang="zh-CN" altLang="en-US" sz="2000">
                <a:solidFill>
                  <a:schemeClr val="tx1"/>
                </a:solidFill>
                <a:latin typeface="Tahoma" panose="020B0604030504040204" pitchFamily="34" charset="0"/>
              </a:rPr>
              <a:t>中</a:t>
            </a:r>
            <a:endParaRPr lang="en-US" altLang="zh-CN" sz="20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zh-CN" altLang="en-US" sz="2000">
              <a:solidFill>
                <a:schemeClr val="tx1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1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ahoma" panose="020B0604030504040204" pitchFamily="34" charset="0"/>
              </a:rPr>
              <a:t>	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4" name="Text Box 6">
            <a:extLst>
              <a:ext uri="{FF2B5EF4-FFF2-40B4-BE49-F238E27FC236}">
                <a16:creationId xmlns:a16="http://schemas.microsoft.com/office/drawing/2014/main" id="{9D05E0F1-7567-1485-A594-30CBA595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412875"/>
            <a:ext cx="7272338" cy="3502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lang="zh-CN" altLang="en-US" sz="2400" b="1">
                <a:solidFill>
                  <a:srgbClr val="0000CC"/>
                </a:solidFill>
                <a:latin typeface="Tahoma" panose="020B0604030504040204" pitchFamily="34" charset="0"/>
                <a:sym typeface="+mn-ea"/>
              </a:rPr>
              <a:t>指令说明：</a:t>
            </a:r>
            <a:endParaRPr lang="en-US" altLang="zh-CN" sz="2400" b="1">
              <a:solidFill>
                <a:srgbClr val="0000CC"/>
              </a:solidFill>
              <a:latin typeface="Tahoma" panose="020B0604030504040204" pitchFamily="34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NOP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伪指令在汇编时被替换成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ARM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的空操作，</a:t>
            </a:r>
            <a:endParaRPr lang="en-US" altLang="zh-CN" sz="2400">
              <a:solidFill>
                <a:schemeClr val="tx1"/>
              </a:solidFill>
              <a:latin typeface="Tahoma" panose="020B0604030504040204" pitchFamily="34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00000"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如</a:t>
            </a:r>
            <a:r>
              <a:rPr lang="zh-CN" altLang="en-US" sz="2400">
                <a:solidFill>
                  <a:schemeClr val="tx1"/>
                </a:solidFill>
                <a:sym typeface="+mn-ea"/>
              </a:rPr>
              <a:t>“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MOV R0,R0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等。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NOP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伪指令不能有条件执行。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NOP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伪指令不影响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CPSR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中的条件标志位。  </a:t>
            </a:r>
          </a:p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endParaRPr lang="zh-CN" altLang="en-US" sz="2400" b="1">
              <a:solidFill>
                <a:srgbClr val="0000CC"/>
              </a:solidFill>
              <a:latin typeface="Tahoma" panose="020B0604030504040204" pitchFamily="34" charset="0"/>
              <a:sym typeface="+mn-ea"/>
            </a:endParaRPr>
          </a:p>
        </p:txBody>
      </p:sp>
      <p:sp>
        <p:nvSpPr>
          <p:cNvPr id="304135" name="Text Box 7">
            <a:extLst>
              <a:ext uri="{FF2B5EF4-FFF2-40B4-BE49-F238E27FC236}">
                <a16:creationId xmlns:a16="http://schemas.microsoft.com/office/drawing/2014/main" id="{0A61C4A2-CCD6-3F75-4F3F-8FED7EA91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765175"/>
            <a:ext cx="727233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空操作</a:t>
            </a:r>
            <a:r>
              <a:rPr lang="en-US" altLang="zh-CN" sz="2400" b="1">
                <a:solidFill>
                  <a:schemeClr val="tx1"/>
                </a:solidFill>
              </a:rPr>
              <a:t>——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NOP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4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/>
      <p:bldP spid="3041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ABFE624-F4CB-C6E3-DF4B-47DBAFAAA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692150"/>
            <a:ext cx="8243887" cy="739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solidFill>
                  <a:srgbClr val="0000CC"/>
                </a:solidFill>
              </a:rPr>
              <a:t>ARM</a:t>
            </a:r>
            <a:r>
              <a:rPr lang="zh-CN" altLang="en-US" sz="2800">
                <a:solidFill>
                  <a:srgbClr val="0000CC"/>
                </a:solidFill>
              </a:rPr>
              <a:t>伪指令</a:t>
            </a:r>
            <a:r>
              <a:rPr lang="en-US" altLang="zh-CN" sz="2800"/>
              <a:t>—DCB / DCW / DCD</a:t>
            </a:r>
          </a:p>
        </p:txBody>
      </p:sp>
      <p:sp>
        <p:nvSpPr>
          <p:cNvPr id="305155" name="Text Box 3">
            <a:extLst>
              <a:ext uri="{FF2B5EF4-FFF2-40B4-BE49-F238E27FC236}">
                <a16:creationId xmlns:a16="http://schemas.microsoft.com/office/drawing/2014/main" id="{661A286B-EB02-C431-70A6-34BF82BB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20938"/>
            <a:ext cx="7272338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</a:rPr>
              <a:t>例：</a:t>
            </a:r>
          </a:p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</a:rPr>
              <a:t>str    DCB  </a:t>
            </a:r>
            <a:r>
              <a:rPr lang="en-US" altLang="zh-CN" sz="2400">
                <a:solidFill>
                  <a:srgbClr val="0000CC"/>
                </a:solidFill>
              </a:rPr>
              <a:t>“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</a:rPr>
              <a:t>This is a test</a:t>
            </a:r>
            <a:r>
              <a:rPr lang="en-US" altLang="zh-CN" sz="2400">
                <a:solidFill>
                  <a:srgbClr val="0000CC"/>
                </a:solidFill>
              </a:rPr>
              <a:t>”</a:t>
            </a:r>
            <a:endParaRPr lang="en-US" altLang="zh-CN" sz="24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3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</a:rPr>
              <a:t>        </a:t>
            </a: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</a:rPr>
              <a:t>；分配起始地址为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</a:rPr>
              <a:t>str</a:t>
            </a: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</a:rPr>
              <a:t>的一段连续字节存</a:t>
            </a:r>
          </a:p>
          <a:p>
            <a:pPr eaLnBrk="1" hangingPunct="1">
              <a:lnSpc>
                <a:spcPct val="13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</a:rPr>
              <a:t>        ；储单元存放字符串</a:t>
            </a:r>
          </a:p>
        </p:txBody>
      </p:sp>
      <p:sp>
        <p:nvSpPr>
          <p:cNvPr id="305156" name="Text Box 4">
            <a:extLst>
              <a:ext uri="{FF2B5EF4-FFF2-40B4-BE49-F238E27FC236}">
                <a16:creationId xmlns:a16="http://schemas.microsoft.com/office/drawing/2014/main" id="{A0ADBA86-ABE8-1962-F682-DCC97FF6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547813"/>
            <a:ext cx="79200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</a:rPr>
              <a:t>用于分配连续的字节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/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</a:rPr>
              <a:t>半字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/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</a:rPr>
              <a:t>字（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</a:rPr>
              <a:t>字节）存储单元并初始化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/>
      <p:bldP spid="3051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2">
            <a:extLst>
              <a:ext uri="{FF2B5EF4-FFF2-40B4-BE49-F238E27FC236}">
                <a16:creationId xmlns:a16="http://schemas.microsoft.com/office/drawing/2014/main" id="{E36CBC91-F6C4-BA2E-AB24-4D760D741443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23813" y="944563"/>
            <a:ext cx="8686800" cy="59055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indent="0">
              <a:buFontTx/>
              <a:buNone/>
              <a:defRPr/>
            </a:pPr>
            <a:r>
              <a:rPr lang="en-US" altLang="zh-CN" dirty="0"/>
              <a:t>  </a:t>
            </a:r>
            <a:r>
              <a:rPr lang="zh-CN" altLang="en-US" sz="2400" b="1" dirty="0">
                <a:solidFill>
                  <a:srgbClr val="0000CC"/>
                </a:solidFill>
              </a:rPr>
              <a:t>示例：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+mn-ea"/>
              </a:rPr>
              <a:t>     LDR     R3,  =NUMBER</a:t>
            </a:r>
            <a:endParaRPr lang="zh-CN" altLang="zh-CN" sz="2400" dirty="0">
              <a:latin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+mn-ea"/>
              </a:rPr>
              <a:t>     LDR     R4, [R3]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+mn-ea"/>
              </a:rPr>
              <a:t>        ⁞   </a:t>
            </a: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+mn-ea"/>
              </a:rPr>
              <a:t>     LDR     R0, =TEXT</a:t>
            </a:r>
            <a:endParaRPr lang="zh-CN" altLang="zh-CN" sz="2400" dirty="0">
              <a:latin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+mn-ea"/>
              </a:rPr>
              <a:t>     BL      </a:t>
            </a:r>
            <a:r>
              <a:rPr lang="en-US" altLang="zh-CN" sz="2400" dirty="0" err="1">
                <a:latin typeface="+mn-ea"/>
              </a:rPr>
              <a:t>PrintText</a:t>
            </a:r>
            <a:r>
              <a:rPr lang="en-US" altLang="zh-CN" sz="2400" dirty="0">
                <a:latin typeface="+mn-ea"/>
              </a:rPr>
              <a:t>     ;</a:t>
            </a:r>
            <a:r>
              <a:rPr lang="zh-CN" altLang="zh-CN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 </a:t>
            </a:r>
            <a:endParaRPr lang="zh-CN" altLang="zh-CN" sz="2400" dirty="0">
              <a:latin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+mn-ea"/>
              </a:rPr>
              <a:t>        ⁞</a:t>
            </a:r>
            <a:endParaRPr lang="zh-CN" altLang="zh-CN" sz="2400" dirty="0">
              <a:latin typeface="+mn-ea"/>
            </a:endParaRPr>
          </a:p>
          <a:p>
            <a:pPr marL="0" indent="0">
              <a:buFontTx/>
              <a:buNone/>
              <a:defRPr/>
            </a:pPr>
            <a:endParaRPr lang="zh-CN" altLang="zh-CN" sz="2400" dirty="0">
              <a:latin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+mn-ea"/>
              </a:rPr>
              <a:t>NUMBER   DCD    0x11223344</a:t>
            </a:r>
            <a:endParaRPr lang="zh-CN" altLang="zh-CN" sz="2400" dirty="0">
              <a:latin typeface="+mn-ea"/>
            </a:endParaRPr>
          </a:p>
          <a:p>
            <a:pPr marL="0" indent="0">
              <a:buFontTx/>
              <a:buNone/>
              <a:defRPr/>
            </a:pPr>
            <a:r>
              <a:rPr lang="en-US" altLang="zh-CN" sz="2400" dirty="0">
                <a:latin typeface="+mn-ea"/>
              </a:rPr>
              <a:t>TEXT     DCB    "Hello\n"</a:t>
            </a:r>
            <a:endParaRPr lang="zh-CN" altLang="zh-CN" sz="2400" dirty="0">
              <a:latin typeface="+mn-ea"/>
            </a:endParaRPr>
          </a:p>
          <a:p>
            <a:pPr marL="0" indent="0">
              <a:buFontTx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79C707CB-9AAB-77D9-5B63-B06D2658FA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9263" y="652463"/>
            <a:ext cx="8245475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solidFill>
                  <a:srgbClr val="0000CC"/>
                </a:solidFill>
              </a:rPr>
              <a:t>ARM</a:t>
            </a:r>
            <a:r>
              <a:rPr lang="zh-CN" altLang="en-US" sz="2800">
                <a:solidFill>
                  <a:srgbClr val="0000CC"/>
                </a:solidFill>
              </a:rPr>
              <a:t>伪指令</a:t>
            </a:r>
            <a:r>
              <a:rPr lang="en-US" altLang="zh-CN" sz="2800"/>
              <a:t>—SPACE</a:t>
            </a:r>
          </a:p>
        </p:txBody>
      </p:sp>
      <p:sp>
        <p:nvSpPr>
          <p:cNvPr id="306179" name="Text Box 3">
            <a:extLst>
              <a:ext uri="{FF2B5EF4-FFF2-40B4-BE49-F238E27FC236}">
                <a16:creationId xmlns:a16="http://schemas.microsoft.com/office/drawing/2014/main" id="{FC2EF726-AB50-15FF-9994-BCD4A40A9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420938"/>
            <a:ext cx="7848600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</a:rPr>
              <a:t>例：</a:t>
            </a:r>
          </a:p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</a:rPr>
              <a:t>dataspace    SPACE    10    </a:t>
            </a: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</a:rPr>
              <a:t>；分配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</a:rPr>
              <a:t>10</a:t>
            </a: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</a:rPr>
              <a:t>个字节连续的存</a:t>
            </a:r>
            <a:endParaRPr lang="en-US" altLang="zh-CN" sz="240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</a:rPr>
              <a:t>                                       ;</a:t>
            </a: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</a:rPr>
              <a:t>储单元并初始化为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</a:rPr>
              <a:t>0.</a:t>
            </a:r>
          </a:p>
        </p:txBody>
      </p:sp>
      <p:sp>
        <p:nvSpPr>
          <p:cNvPr id="306180" name="Text Box 4">
            <a:extLst>
              <a:ext uri="{FF2B5EF4-FFF2-40B4-BE49-F238E27FC236}">
                <a16:creationId xmlns:a16="http://schemas.microsoft.com/office/drawing/2014/main" id="{F5DA6E19-FAFC-EEC9-9E41-DAB0F15B5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36700"/>
            <a:ext cx="7272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用于分配以一段连续的存储单元并初始化为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/>
      <p:bldP spid="3061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AFA9DB9-245F-52C4-011A-EA8CE8412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692150"/>
            <a:ext cx="8243887" cy="668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400">
                <a:solidFill>
                  <a:srgbClr val="0000CC"/>
                </a:solidFill>
              </a:rPr>
              <a:t>ARM</a:t>
            </a:r>
            <a:r>
              <a:rPr lang="zh-CN" altLang="en-US" sz="2400">
                <a:solidFill>
                  <a:srgbClr val="0000CC"/>
                </a:solidFill>
              </a:rPr>
              <a:t>伪指令</a:t>
            </a:r>
            <a:r>
              <a:rPr lang="en-US" altLang="zh-CN" sz="2400"/>
              <a:t>--EQU </a:t>
            </a:r>
          </a:p>
        </p:txBody>
      </p:sp>
      <p:sp>
        <p:nvSpPr>
          <p:cNvPr id="307203" name="Text Box 3">
            <a:extLst>
              <a:ext uri="{FF2B5EF4-FFF2-40B4-BE49-F238E27FC236}">
                <a16:creationId xmlns:a16="http://schemas.microsoft.com/office/drawing/2014/main" id="{0D272102-AE76-890F-B7D7-1A537187B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708275"/>
            <a:ext cx="71278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例：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Test   EQU   50    </a:t>
            </a: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；定义标号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Test</a:t>
            </a: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的值为</a:t>
            </a: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50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   </a:t>
            </a:r>
          </a:p>
        </p:txBody>
      </p:sp>
      <p:sp>
        <p:nvSpPr>
          <p:cNvPr id="307204" name="Text Box 4">
            <a:extLst>
              <a:ext uri="{FF2B5EF4-FFF2-40B4-BE49-F238E27FC236}">
                <a16:creationId xmlns:a16="http://schemas.microsoft.com/office/drawing/2014/main" id="{1B6F9653-6F1D-0BC2-1CD8-55EEC778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36700"/>
            <a:ext cx="7272337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为常量或符号起别名 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/>
      <p:bldP spid="30720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DEBEB842-B829-1F80-574E-C926CD39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938" y="196850"/>
            <a:ext cx="684212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2"/>
                </a:solidFill>
              </a:rPr>
              <a:t>4.2  ARM</a:t>
            </a:r>
            <a:r>
              <a:rPr lang="zh-CN" altLang="en-US" sz="2800">
                <a:solidFill>
                  <a:schemeClr val="tx2"/>
                </a:solidFill>
              </a:rPr>
              <a:t>汇编的程序结构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7AAA747-0B11-BC0E-9119-FB4591C3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020763"/>
            <a:ext cx="80645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en-US" altLang="zh-CN" sz="2400">
                <a:solidFill>
                  <a:schemeClr val="tx1"/>
                </a:solidFill>
              </a:rPr>
              <a:t>ARM</a:t>
            </a:r>
            <a:r>
              <a:rPr lang="zh-CN" altLang="en-US" sz="2400">
                <a:solidFill>
                  <a:schemeClr val="tx1"/>
                </a:solidFill>
              </a:rPr>
              <a:t>汇编程序以段（</a:t>
            </a:r>
            <a:r>
              <a:rPr lang="en-US" altLang="zh-CN" sz="2400">
                <a:solidFill>
                  <a:schemeClr val="tx1"/>
                </a:solidFill>
              </a:rPr>
              <a:t>section</a:t>
            </a:r>
            <a:r>
              <a:rPr lang="zh-CN" altLang="en-US" sz="2400">
                <a:solidFill>
                  <a:schemeClr val="tx1"/>
                </a:solidFill>
              </a:rPr>
              <a:t>）为单位来组织代码。 </a:t>
            </a:r>
          </a:p>
          <a:p>
            <a:pPr>
              <a:spcBef>
                <a:spcPct val="40000"/>
              </a:spcBef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en-US" altLang="zh-CN" sz="2400">
                <a:solidFill>
                  <a:schemeClr val="tx1"/>
                </a:solidFill>
              </a:rPr>
              <a:t>ARM</a:t>
            </a:r>
            <a:r>
              <a:rPr lang="zh-CN" altLang="en-US" sz="2400">
                <a:solidFill>
                  <a:schemeClr val="tx1"/>
                </a:solidFill>
              </a:rPr>
              <a:t>汇编程序经过汇编处理后生成一个可执行的映像文件，映像文件通常包括以下</a:t>
            </a:r>
            <a:r>
              <a:rPr lang="en-US" altLang="zh-CN" sz="2400">
                <a:solidFill>
                  <a:schemeClr val="tx1"/>
                </a:solidFill>
              </a:rPr>
              <a:t>3</a:t>
            </a:r>
            <a:r>
              <a:rPr lang="zh-CN" altLang="en-US" sz="2400">
                <a:solidFill>
                  <a:schemeClr val="tx1"/>
                </a:solidFill>
              </a:rPr>
              <a:t>个部分：</a:t>
            </a:r>
          </a:p>
        </p:txBody>
      </p:sp>
      <p:sp>
        <p:nvSpPr>
          <p:cNvPr id="308228" name="Text Box 4">
            <a:extLst>
              <a:ext uri="{FF2B5EF4-FFF2-40B4-BE49-F238E27FC236}">
                <a16:creationId xmlns:a16="http://schemas.microsoft.com/office/drawing/2014/main" id="{71142C5F-19D6-EC8F-0059-8DEDE149F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20938"/>
            <a:ext cx="8893175" cy="230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40000"/>
              </a:spcBef>
              <a:buClr>
                <a:srgbClr val="0000CC"/>
              </a:buClr>
              <a:buSzPct val="120000"/>
              <a:buFont typeface="Tahoma" panose="020B060403050404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一个或多个代码段。代码段的属性为只读。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buClr>
                <a:srgbClr val="0000CC"/>
              </a:buClr>
              <a:buSzPct val="120000"/>
              <a:buFont typeface="Tahoma" panose="020B060403050404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或多个包含初始值的数据段。数据段的属性通常是可读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写的。</a:t>
            </a:r>
          </a:p>
          <a:p>
            <a:pPr eaLnBrk="1" hangingPunct="1">
              <a:lnSpc>
                <a:spcPct val="130000"/>
              </a:lnSpc>
              <a:spcBef>
                <a:spcPct val="40000"/>
              </a:spcBef>
              <a:buClr>
                <a:srgbClr val="0000CC"/>
              </a:buClr>
              <a:buSzPct val="120000"/>
              <a:buFont typeface="Tahoma" panose="020B060403050404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或多个不包含初始值的数据段。这些数据段被初始化为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，属性为可读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/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可写。 </a:t>
            </a:r>
            <a:endParaRPr lang="en-US" altLang="zh-CN" sz="2400" b="1">
              <a:solidFill>
                <a:schemeClr val="tx1"/>
              </a:solidFill>
              <a:latin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B532A51-82B5-F249-6F53-3980C6896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769938"/>
            <a:ext cx="4116387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00000"/>
            </a:pPr>
            <a:r>
              <a:rPr lang="en-US" altLang="zh-CN" sz="28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ARM</a:t>
            </a:r>
            <a:r>
              <a:rPr lang="zh-CN" altLang="en-US" sz="28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汇编程序的基本结构 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2D6BC0F-E1DF-7E8D-19E1-F15FEC31A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1409700"/>
            <a:ext cx="65532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7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      AREA EXAMPLE,CODE,READONLY</a:t>
            </a:r>
          </a:p>
          <a:p>
            <a:pPr eaLnBrk="1" hangingPunct="1">
              <a:lnSpc>
                <a:spcPct val="17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	ENTRY</a:t>
            </a:r>
          </a:p>
          <a:p>
            <a:pPr eaLnBrk="1" hangingPunct="1">
              <a:lnSpc>
                <a:spcPct val="17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start</a:t>
            </a:r>
          </a:p>
          <a:p>
            <a:pPr eaLnBrk="1" hangingPunct="1">
              <a:lnSpc>
                <a:spcPct val="17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	MOV	R0,#10</a:t>
            </a:r>
          </a:p>
          <a:p>
            <a:pPr eaLnBrk="1" hangingPunct="1">
              <a:lnSpc>
                <a:spcPct val="17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	MOV	R1,#3</a:t>
            </a:r>
          </a:p>
          <a:p>
            <a:pPr eaLnBrk="1" hangingPunct="1">
              <a:lnSpc>
                <a:spcPct val="17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	ADD	R0,R0,R1</a:t>
            </a:r>
          </a:p>
          <a:p>
            <a:pPr eaLnBrk="1" hangingPunct="1">
              <a:lnSpc>
                <a:spcPct val="17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  <a:t>	END</a:t>
            </a:r>
          </a:p>
        </p:txBody>
      </p:sp>
      <p:sp>
        <p:nvSpPr>
          <p:cNvPr id="309252" name="AutoShape 4">
            <a:extLst>
              <a:ext uri="{FF2B5EF4-FFF2-40B4-BE49-F238E27FC236}">
                <a16:creationId xmlns:a16="http://schemas.microsoft.com/office/drawing/2014/main" id="{10E2C9A8-A969-187C-D06B-87BA3D74F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" y="1341438"/>
            <a:ext cx="2163763" cy="1439862"/>
          </a:xfrm>
          <a:prstGeom prst="wedgeRoundRectCallout">
            <a:avLst>
              <a:gd name="adj1" fmla="val 84204"/>
              <a:gd name="adj2" fmla="val -8630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ahoma" panose="020B0604030504040204" pitchFamily="34" charset="0"/>
              </a:rPr>
              <a:t>AREA</a:t>
            </a:r>
            <a:r>
              <a:rPr lang="zh-CN" altLang="en-US" sz="1800" b="1">
                <a:solidFill>
                  <a:schemeClr val="tx1"/>
                </a:solidFill>
                <a:latin typeface="Tahoma" panose="020B0604030504040204" pitchFamily="34" charset="0"/>
              </a:rPr>
              <a:t>表示了一个段的开始，同时定义了这个段的名称和相关属性 </a:t>
            </a:r>
          </a:p>
        </p:txBody>
      </p:sp>
      <p:sp>
        <p:nvSpPr>
          <p:cNvPr id="309253" name="AutoShape 5">
            <a:extLst>
              <a:ext uri="{FF2B5EF4-FFF2-40B4-BE49-F238E27FC236}">
                <a16:creationId xmlns:a16="http://schemas.microsoft.com/office/drawing/2014/main" id="{A2495E17-0B45-485E-9C18-606E88D6A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2159000" cy="1152525"/>
          </a:xfrm>
          <a:prstGeom prst="wedgeRoundRectCallout">
            <a:avLst>
              <a:gd name="adj1" fmla="val 87903"/>
              <a:gd name="adj2" fmla="val -75231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</a:rPr>
              <a:t>标识了程序执行的第一条指令，即程序的入口点 </a:t>
            </a:r>
          </a:p>
        </p:txBody>
      </p:sp>
      <p:sp>
        <p:nvSpPr>
          <p:cNvPr id="309254" name="AutoShape 6">
            <a:extLst>
              <a:ext uri="{FF2B5EF4-FFF2-40B4-BE49-F238E27FC236}">
                <a16:creationId xmlns:a16="http://schemas.microsoft.com/office/drawing/2014/main" id="{325153A0-0B00-D075-400D-6940734E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4400"/>
            <a:ext cx="2449513" cy="1655763"/>
          </a:xfrm>
          <a:prstGeom prst="wedgeRoundRectCallout">
            <a:avLst>
              <a:gd name="adj1" fmla="val 76389"/>
              <a:gd name="adj2" fmla="val 15241"/>
              <a:gd name="adj3" fmla="val 16667"/>
            </a:avLst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</a:rPr>
              <a:t>标识源文件的结束。每一个汇编模块必须包含一个</a:t>
            </a:r>
            <a:r>
              <a:rPr lang="en-US" altLang="zh-CN" sz="2000" b="1">
                <a:solidFill>
                  <a:schemeClr val="tx1"/>
                </a:solidFill>
                <a:latin typeface="Tahoma" panose="020B0604030504040204" pitchFamily="34" charset="0"/>
              </a:rPr>
              <a:t>END</a:t>
            </a: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</a:rPr>
              <a:t>伪操作，用来指示模块的结束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 animBg="1"/>
      <p:bldP spid="309253" grpId="0" animBg="1"/>
      <p:bldP spid="30925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A04813BB-F167-8C7B-1057-A6FFC7032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765175"/>
            <a:ext cx="8610600" cy="352901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zh-CN" sz="2400"/>
              <a:t>1</a:t>
            </a:r>
            <a:r>
              <a:rPr lang="zh-CN" altLang="en-US" sz="2400"/>
              <a:t>、顺序程序设计</a:t>
            </a:r>
          </a:p>
          <a:p>
            <a:pPr marL="0" indent="0">
              <a:buFontTx/>
              <a:buNone/>
            </a:pPr>
            <a:endParaRPr lang="en-US" altLang="zh-CN"/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示例		</a:t>
            </a:r>
            <a:endParaRPr lang="zh-CN" altLang="pt-BR" sz="240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pt-BR" altLang="zh-CN" sz="2400">
                <a:latin typeface="宋体" panose="02010600030101010101" pitchFamily="2" charset="-122"/>
              </a:rPr>
              <a:t>CMP  	R1, #3	  ;</a:t>
            </a:r>
            <a:r>
              <a:rPr lang="zh-CN" altLang="pt-BR" sz="2400">
                <a:latin typeface="宋体" panose="02010600030101010101" pitchFamily="2" charset="-122"/>
              </a:rPr>
              <a:t>比较</a:t>
            </a:r>
            <a:r>
              <a:rPr lang="pt-BR" altLang="zh-CN" sz="2400">
                <a:latin typeface="宋体" panose="02010600030101010101" pitchFamily="2" charset="-122"/>
              </a:rPr>
              <a:t>R1</a:t>
            </a:r>
            <a:r>
              <a:rPr lang="zh-CN" altLang="pt-BR" sz="2400">
                <a:latin typeface="宋体" panose="02010600030101010101" pitchFamily="2" charset="-122"/>
              </a:rPr>
              <a:t>和</a:t>
            </a:r>
            <a:r>
              <a:rPr lang="pt-BR" altLang="zh-CN" sz="2400">
                <a:latin typeface="宋体" panose="02010600030101010101" pitchFamily="2" charset="-122"/>
              </a:rPr>
              <a:t>#3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pt-BR" altLang="zh-CN" sz="2400">
                <a:latin typeface="宋体" panose="02010600030101010101" pitchFamily="2" charset="-122"/>
              </a:rPr>
              <a:t>ADDHI	R0,R0,R1	  ;if R1&gt;3 then R0=R0+R1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pt-BR" altLang="zh-CN" sz="2400">
                <a:latin typeface="宋体" panose="02010600030101010101" pitchFamily="2" charset="-122"/>
              </a:rPr>
              <a:t>ADDLS	R0,R0,#3	  ;if R1≤3 then R0=R0+3</a:t>
            </a:r>
            <a:endParaRPr lang="en-US" altLang="zh-CN" sz="2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1B7F648-E01C-80EF-6C52-C3379F292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3" y="188913"/>
            <a:ext cx="75438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2"/>
                </a:solidFill>
              </a:rPr>
              <a:t>4.1  ARM</a:t>
            </a:r>
            <a:r>
              <a:rPr lang="zh-CN" altLang="en-US">
                <a:solidFill>
                  <a:schemeClr val="tx2"/>
                </a:solidFill>
              </a:rPr>
              <a:t>汇编的语句格式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7DB1435-3D0B-FB02-C0B0-9D3C98D2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3" y="1052513"/>
            <a:ext cx="8064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4.1.1 </a:t>
            </a:r>
            <a:r>
              <a:rPr lang="en-US" altLang="zh-CN" sz="2400">
                <a:solidFill>
                  <a:schemeClr val="tx1"/>
                </a:solidFill>
              </a:rPr>
              <a:t>ARM</a:t>
            </a:r>
            <a:r>
              <a:rPr lang="zh-CN" altLang="en-US" sz="2400">
                <a:solidFill>
                  <a:schemeClr val="tx1"/>
                </a:solidFill>
              </a:rPr>
              <a:t>汇编语句的格式： </a:t>
            </a:r>
          </a:p>
        </p:txBody>
      </p:sp>
      <p:sp>
        <p:nvSpPr>
          <p:cNvPr id="295940" name="Text Box 4">
            <a:extLst>
              <a:ext uri="{FF2B5EF4-FFF2-40B4-BE49-F238E27FC236}">
                <a16:creationId xmlns:a16="http://schemas.microsoft.com/office/drawing/2014/main" id="{E4F0D27B-F4B1-1DA6-B81F-AFBA9D477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005013"/>
            <a:ext cx="8713788" cy="4652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</a:pPr>
            <a:r>
              <a:rPr lang="en-US" altLang="zh-CN" sz="20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{symbol} 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</a:pPr>
            <a:r>
              <a:rPr lang="en-US" altLang="zh-CN" sz="20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{instruction |directive | pseudo-instruction} {;comment}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</a:pPr>
            <a:endParaRPr lang="en-US" altLang="zh-CN" sz="2400" b="1">
              <a:solidFill>
                <a:schemeClr val="tx1"/>
              </a:solidFill>
              <a:latin typeface="Tahoma" panose="020B0604030504040204" pitchFamily="34" charset="0"/>
              <a:sym typeface="+mn-ea"/>
            </a:endParaRPr>
          </a:p>
          <a:p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LOOP</a:t>
            </a:r>
            <a:endParaRPr lang="zh-CN" altLang="zh-CN" sz="2400">
              <a:solidFill>
                <a:schemeClr val="tx1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tx1"/>
                </a:solidFill>
                <a:sym typeface="+mn-ea"/>
              </a:rPr>
              <a:t>             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AND	R9, R2, #0xFF00   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；低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8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位清零 </a:t>
            </a:r>
            <a:endParaRPr lang="en-US" altLang="zh-CN" sz="2400">
              <a:solidFill>
                <a:schemeClr val="tx1"/>
              </a:solidFill>
              <a:latin typeface="Tahoma" panose="020B0604030504040204" pitchFamily="34" charset="0"/>
              <a:sym typeface="+mn-ea"/>
            </a:endParaRPr>
          </a:p>
          <a:p>
            <a:endParaRPr lang="zh-CN" altLang="zh-CN" sz="2400">
              <a:solidFill>
                <a:schemeClr val="tx1"/>
              </a:solidFill>
              <a:sym typeface="+mn-ea"/>
            </a:endParaRP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EXPORT    FLAG             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；声明一个全局标号 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FLAG</a:t>
            </a:r>
            <a:b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</a:rPr>
            </a:b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LDR	R1,  =0x0FF80       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；（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R1</a:t>
            </a:r>
            <a:r>
              <a:rPr lang="zh-CN" altLang="en-US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）</a:t>
            </a:r>
            <a:r>
              <a:rPr lang="en-US" altLang="zh-CN" sz="2400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=0x0FF80</a:t>
            </a:r>
            <a:endParaRPr lang="en-US" altLang="zh-CN" sz="2400" b="1">
              <a:solidFill>
                <a:srgbClr val="0000CC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</a:pP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       </a:t>
            </a:r>
            <a:endParaRPr lang="en-US" altLang="zh-CN" sz="2400" b="1">
              <a:solidFill>
                <a:schemeClr val="tx1"/>
              </a:solidFill>
              <a:latin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ADCE38CB-802D-EAAC-58E7-41D0F8D30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00" y="765175"/>
            <a:ext cx="8610600" cy="5976938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zh-CN" sz="2400"/>
              <a:t>      2</a:t>
            </a:r>
            <a:r>
              <a:rPr lang="zh-CN" altLang="en-US" sz="2400"/>
              <a:t>、分支程序设计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示例</a:t>
            </a:r>
            <a:endParaRPr lang="zh-CN" altLang="pt-BR" sz="240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pt-BR" altLang="zh-CN" sz="2400">
                <a:latin typeface="宋体" panose="02010600030101010101" pitchFamily="2" charset="-122"/>
              </a:rPr>
              <a:t>    CMP  	R1,#10	  ;</a:t>
            </a:r>
            <a:r>
              <a:rPr lang="zh-CN" altLang="pt-BR" sz="2400">
                <a:latin typeface="宋体" panose="02010600030101010101" pitchFamily="2" charset="-122"/>
              </a:rPr>
              <a:t>比较</a:t>
            </a:r>
            <a:r>
              <a:rPr lang="pt-BR" altLang="zh-CN" sz="2400">
                <a:latin typeface="宋体" panose="02010600030101010101" pitchFamily="2" charset="-122"/>
              </a:rPr>
              <a:t>R1</a:t>
            </a:r>
            <a:r>
              <a:rPr lang="zh-CN" altLang="pt-BR" sz="2400">
                <a:latin typeface="宋体" panose="02010600030101010101" pitchFamily="2" charset="-122"/>
              </a:rPr>
              <a:t>和</a:t>
            </a:r>
            <a:r>
              <a:rPr lang="pt-BR" altLang="zh-CN" sz="2400">
                <a:latin typeface="宋体" panose="02010600030101010101" pitchFamily="2" charset="-122"/>
              </a:rPr>
              <a:t>#10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pt-BR" altLang="zh-CN" sz="2400">
                <a:latin typeface="宋体" panose="02010600030101010101" pitchFamily="2" charset="-122"/>
              </a:rPr>
              <a:t>    BHI	ENDP	        ;if R1&gt;10 then ENDP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pt-BR" altLang="zh-CN" sz="2400">
                <a:latin typeface="宋体" panose="02010600030101010101" pitchFamily="2" charset="-122"/>
              </a:rPr>
              <a:t>    ADD	R0,R0,#3	  ;  R0=R0+3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pt-BR" altLang="zh-CN" sz="2400">
                <a:latin typeface="宋体" panose="02010600030101010101" pitchFamily="2" charset="-122"/>
              </a:rPr>
              <a:t>ENDP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pt-BR" altLang="zh-CN" sz="2400">
                <a:latin typeface="宋体" panose="02010600030101010101" pitchFamily="2" charset="-122"/>
              </a:rPr>
              <a:t>       </a:t>
            </a:r>
            <a:r>
              <a:rPr lang="en-US" altLang="zh-CN" sz="2400">
                <a:latin typeface="宋体" panose="02010600030101010101" pitchFamily="2" charset="-122"/>
              </a:rPr>
              <a:t>⁞</a:t>
            </a: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/>
          </a:p>
          <a:p>
            <a:pPr marL="0" indent="0">
              <a:buFontTx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1" name="Rectangle 3">
            <a:extLst>
              <a:ext uri="{FF2B5EF4-FFF2-40B4-BE49-F238E27FC236}">
                <a16:creationId xmlns:a16="http://schemas.microsoft.com/office/drawing/2014/main" id="{25C86EFA-9240-58DA-B97D-9B98FF3A0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8" y="1484313"/>
            <a:ext cx="8642350" cy="52578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示例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LOOP	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ADD   R0,R0,R1    ;R0=R0+R1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CMP  	R0,#30     ;</a:t>
            </a:r>
            <a:r>
              <a:rPr lang="zh-CN" altLang="en-US" sz="2400">
                <a:latin typeface="宋体" panose="02010600030101010101" pitchFamily="2" charset="-122"/>
              </a:rPr>
              <a:t>比较</a:t>
            </a:r>
            <a:r>
              <a:rPr lang="en-US" altLang="zh-CN" sz="2400">
                <a:latin typeface="宋体" panose="02010600030101010101" pitchFamily="2" charset="-122"/>
              </a:rPr>
              <a:t>R0</a:t>
            </a:r>
            <a:r>
              <a:rPr lang="zh-CN" altLang="en-US" sz="2400">
                <a:latin typeface="宋体" panose="02010600030101010101" pitchFamily="2" charset="-122"/>
              </a:rPr>
              <a:t>和</a:t>
            </a:r>
            <a:r>
              <a:rPr lang="en-US" altLang="zh-CN" sz="2400">
                <a:latin typeface="宋体" panose="02010600030101010101" pitchFamily="2" charset="-122"/>
              </a:rPr>
              <a:t>#30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BLS	LOOP       ;if R0≤30 then </a:t>
            </a:r>
            <a:r>
              <a:rPr lang="zh-CN" altLang="en-US" sz="2400">
                <a:latin typeface="宋体" panose="02010600030101010101" pitchFamily="2" charset="-122"/>
              </a:rPr>
              <a:t>跳转到</a:t>
            </a:r>
            <a:r>
              <a:rPr lang="en-US" altLang="zh-CN" sz="2400">
                <a:latin typeface="宋体" panose="02010600030101010101" pitchFamily="2" charset="-122"/>
              </a:rPr>
              <a:t>LOOP </a:t>
            </a:r>
            <a:r>
              <a:rPr lang="zh-CN" altLang="en-US" sz="2400">
                <a:latin typeface="宋体" panose="02010600030101010101" pitchFamily="2" charset="-122"/>
              </a:rPr>
              <a:t>循环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END</a:t>
            </a: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</p:txBody>
      </p:sp>
      <p:sp>
        <p:nvSpPr>
          <p:cNvPr id="27651" name="矩形 1">
            <a:extLst>
              <a:ext uri="{FF2B5EF4-FFF2-40B4-BE49-F238E27FC236}">
                <a16:creationId xmlns:a16="http://schemas.microsoft.com/office/drawing/2014/main" id="{35CB811D-E178-41F2-6113-65D9F9776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803275"/>
            <a:ext cx="7045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650"/>
              </a:spcBef>
              <a:buClr>
                <a:srgbClr val="FEB80A"/>
              </a:buClr>
              <a:buSzPct val="6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3</a:t>
            </a:r>
            <a:r>
              <a:rPr lang="zh-CN" altLang="en-US" sz="2400">
                <a:solidFill>
                  <a:srgbClr val="000000"/>
                </a:solidFill>
              </a:rPr>
              <a:t>、循环程序设计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77E5062E-CB6B-AE28-2320-FE33181F7A1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0" y="1497013"/>
            <a:ext cx="8970963" cy="5327650"/>
          </a:xfrm>
          <a:blipFill rotWithShape="0">
            <a:blip r:embed="rId2"/>
            <a:stretch>
              <a:fillRect l="-1019" t="-2288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28675" name="矩形 1">
            <a:extLst>
              <a:ext uri="{FF2B5EF4-FFF2-40B4-BE49-F238E27FC236}">
                <a16:creationId xmlns:a16="http://schemas.microsoft.com/office/drawing/2014/main" id="{0499C72B-A7BC-2A76-1279-12A7BFD80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" y="892175"/>
            <a:ext cx="633571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ts val="650"/>
              </a:spcBef>
              <a:buClr>
                <a:srgbClr val="FEB80A"/>
              </a:buClr>
              <a:buSzPct val="6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00"/>
                </a:solidFill>
              </a:rPr>
              <a:t>4</a:t>
            </a:r>
            <a:r>
              <a:rPr lang="zh-CN" altLang="en-US" sz="2400">
                <a:solidFill>
                  <a:srgbClr val="000000"/>
                </a:solidFill>
              </a:rPr>
              <a:t>、子程序调用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2AFD2FF-00C3-43B1-0920-EB44F19F0C0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074738" y="238125"/>
            <a:ext cx="6994525" cy="48895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73113" indent="-773113"/>
            <a:r>
              <a:rPr lang="en-US" altLang="zh-CN" sz="2800">
                <a:latin typeface="宋体" panose="02010600030101010101" pitchFamily="2" charset="-122"/>
              </a:rPr>
              <a:t>4.3  ARM</a:t>
            </a:r>
            <a:r>
              <a:rPr lang="zh-CN" altLang="en-US" sz="2800">
                <a:latin typeface="宋体" panose="02010600030101010101" pitchFamily="2" charset="-122"/>
              </a:rPr>
              <a:t>汇编语言程序设计举例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B67D61C-2218-5367-A99C-A004E8CE9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727075"/>
            <a:ext cx="8991600" cy="6015038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/>
              <a:t>【</a:t>
            </a:r>
            <a:r>
              <a:rPr lang="zh-CN" altLang="en-US" sz="2400"/>
              <a:t>例</a:t>
            </a:r>
            <a:r>
              <a:rPr lang="en-US" altLang="zh-CN" sz="2400"/>
              <a:t>4-1】 </a:t>
            </a:r>
            <a:r>
              <a:rPr lang="zh-CN" altLang="en-US" sz="2400"/>
              <a:t>实现</a:t>
            </a:r>
            <a:r>
              <a:rPr lang="en-US" altLang="zh-CN" sz="2400"/>
              <a:t>1+2+……+N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en-US" altLang="zh-CN" sz="2400"/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         EQU      5;				</a:t>
            </a:r>
            <a:r>
              <a:rPr lang="zh-CN" altLang="en-US" sz="2400">
                <a:latin typeface="Times New Roman" panose="02020603050405020304" pitchFamily="18" charset="0"/>
              </a:rPr>
              <a:t>；常量的定义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	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AREA</a:t>
            </a:r>
            <a:r>
              <a:rPr lang="en-US" altLang="zh-CN" sz="2400">
                <a:latin typeface="Times New Roman" panose="02020603050405020304" pitchFamily="18" charset="0"/>
              </a:rPr>
              <a:t> Example,CODE,READONLY</a:t>
            </a:r>
            <a:r>
              <a:rPr lang="zh-CN" altLang="en-US" sz="2400">
                <a:latin typeface="Times New Roman" panose="02020603050405020304" pitchFamily="18" charset="0"/>
              </a:rPr>
              <a:t>；定义段名属性等</a:t>
            </a:r>
            <a:r>
              <a:rPr lang="en-US" altLang="zh-CN" sz="2400">
                <a:latin typeface="Times New Roman" panose="02020603050405020304" pitchFamily="18" charset="0"/>
              </a:rPr>
              <a:t>	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	</a:t>
            </a:r>
            <a:r>
              <a:rPr lang="pt-BR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NTRY</a:t>
            </a:r>
            <a:r>
              <a:rPr lang="en-US" altLang="zh-CN" sz="2400">
                <a:latin typeface="Times New Roman" panose="02020603050405020304" pitchFamily="18" charset="0"/>
              </a:rPr>
              <a:t>			            </a:t>
            </a:r>
            <a:r>
              <a:rPr lang="zh-CN" altLang="en-US" sz="2400">
                <a:latin typeface="Times New Roman" panose="02020603050405020304" pitchFamily="18" charset="0"/>
              </a:rPr>
              <a:t>；程序入口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	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CODE32</a:t>
            </a:r>
            <a:r>
              <a:rPr lang="en-US" altLang="zh-CN" sz="2400">
                <a:latin typeface="Times New Roman" panose="02020603050405020304" pitchFamily="18" charset="0"/>
              </a:rPr>
              <a:t>				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  <a:r>
              <a:rPr lang="en-US" altLang="zh-CN" sz="2400">
                <a:latin typeface="Times New Roman" panose="02020603050405020304" pitchFamily="18" charset="0"/>
              </a:rPr>
              <a:t>ARM</a:t>
            </a:r>
            <a:r>
              <a:rPr lang="zh-CN" altLang="en-US" sz="2400">
                <a:latin typeface="Times New Roman" panose="02020603050405020304" pitchFamily="18" charset="0"/>
              </a:rPr>
              <a:t>代码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START								LDR R0,=N				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  <a:r>
              <a:rPr lang="en-US" altLang="zh-CN" sz="2400">
                <a:latin typeface="Times New Roman" panose="02020603050405020304" pitchFamily="18" charset="0"/>
              </a:rPr>
              <a:t>R0</a:t>
            </a:r>
            <a:r>
              <a:rPr lang="zh-CN" altLang="en-US" sz="2400">
                <a:latin typeface="Times New Roman" panose="02020603050405020304" pitchFamily="18" charset="0"/>
              </a:rPr>
              <a:t>赋值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	</a:t>
            </a:r>
            <a:r>
              <a:rPr lang="en-US" altLang="zh-CN" sz="2400">
                <a:latin typeface="Times New Roman" panose="02020603050405020304" pitchFamily="18" charset="0"/>
              </a:rPr>
              <a:t>MOV R2,R0				</a:t>
            </a:r>
            <a:r>
              <a:rPr lang="zh-CN" altLang="en-US" sz="2400">
                <a:latin typeface="Times New Roman" panose="02020603050405020304" pitchFamily="18" charset="0"/>
              </a:rPr>
              <a:t>；</a:t>
            </a:r>
            <a:r>
              <a:rPr lang="en-US" altLang="zh-CN" sz="2400">
                <a:latin typeface="Times New Roman" panose="02020603050405020304" pitchFamily="18" charset="0"/>
              </a:rPr>
              <a:t>R2</a:t>
            </a:r>
            <a:r>
              <a:rPr lang="zh-CN" altLang="en-US" sz="2400">
                <a:latin typeface="Times New Roman" panose="02020603050405020304" pitchFamily="18" charset="0"/>
              </a:rPr>
              <a:t>充当计数器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      	</a:t>
            </a:r>
            <a:r>
              <a:rPr lang="pt-BR" altLang="zh-CN" sz="2400">
                <a:latin typeface="Times New Roman" panose="02020603050405020304" pitchFamily="18" charset="0"/>
              </a:rPr>
              <a:t>MOV R0,#0				</a:t>
            </a:r>
            <a:r>
              <a:rPr lang="zh-CN" altLang="pt-BR" sz="2400">
                <a:latin typeface="Times New Roman" panose="02020603050405020304" pitchFamily="18" charset="0"/>
              </a:rPr>
              <a:t>；</a:t>
            </a:r>
            <a:r>
              <a:rPr lang="pt-BR" altLang="zh-CN" sz="2400">
                <a:latin typeface="Times New Roman" panose="02020603050405020304" pitchFamily="18" charset="0"/>
              </a:rPr>
              <a:t>R0←0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</a:rPr>
              <a:t>      	MOV R1,#0				</a:t>
            </a:r>
            <a:r>
              <a:rPr lang="zh-CN" altLang="pt-BR" sz="2400">
                <a:latin typeface="Times New Roman" panose="02020603050405020304" pitchFamily="18" charset="0"/>
              </a:rPr>
              <a:t>；</a:t>
            </a:r>
            <a:r>
              <a:rPr lang="pt-BR" altLang="zh-CN" sz="2400">
                <a:latin typeface="Times New Roman" panose="02020603050405020304" pitchFamily="18" charset="0"/>
              </a:rPr>
              <a:t>R1←0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</a:rPr>
              <a:t>LOOP										CMP R1,R2				</a:t>
            </a:r>
            <a:r>
              <a:rPr lang="zh-CN" altLang="pt-BR" sz="2400">
                <a:latin typeface="Times New Roman" panose="02020603050405020304" pitchFamily="18" charset="0"/>
              </a:rPr>
              <a:t>；比较</a:t>
            </a:r>
            <a:r>
              <a:rPr lang="pt-BR" altLang="zh-CN" sz="2400">
                <a:latin typeface="Times New Roman" panose="02020603050405020304" pitchFamily="18" charset="0"/>
              </a:rPr>
              <a:t>R1 R2</a:t>
            </a:r>
          </a:p>
          <a:p>
            <a:pPr marL="0" indent="0">
              <a:lnSpc>
                <a:spcPct val="80000"/>
              </a:lnSpc>
              <a:buFontTx/>
              <a:buNone/>
            </a:pPr>
            <a:endParaRPr lang="pt-BR" altLang="zh-CN" sz="240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pt-BR" altLang="zh-CN" sz="240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pt-BR" altLang="zh-CN" sz="240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endParaRPr lang="pt-BR" altLang="zh-CN" sz="2400">
              <a:latin typeface="Times New Roman" panose="02020603050405020304" pitchFamily="18" charset="0"/>
            </a:endParaRP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400">
                <a:latin typeface="Times New Roman" panose="02020603050405020304" pitchFamily="18" charset="0"/>
              </a:rPr>
              <a:t>   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id="{8E19F727-F623-08A4-392A-0DDA45BCD8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052513"/>
            <a:ext cx="8229600" cy="4525962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200"/>
              <a:t>         BHI  ADD_END		</a:t>
            </a:r>
            <a:r>
              <a:rPr lang="zh-CN" altLang="pt-BR" sz="2200"/>
              <a:t>；如果</a:t>
            </a:r>
            <a:r>
              <a:rPr lang="pt-BR" altLang="zh-CN" sz="2200"/>
              <a:t>R1&gt;R2 </a:t>
            </a:r>
            <a:r>
              <a:rPr lang="zh-CN" altLang="pt-BR" sz="2200"/>
              <a:t>跳转到 </a:t>
            </a:r>
            <a:r>
              <a:rPr lang="pt-BR" altLang="zh-CN" sz="2200"/>
              <a:t>ADD_END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pt-BR" sz="2200"/>
              <a:t>                                               ；分支的实现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pt-BR" sz="2200"/>
              <a:t>         </a:t>
            </a:r>
            <a:r>
              <a:rPr lang="pt-BR" altLang="zh-CN" sz="2200"/>
              <a:t>ADD R0,R0,R1	            </a:t>
            </a:r>
            <a:r>
              <a:rPr lang="zh-CN" altLang="pt-BR" sz="2200"/>
              <a:t>；</a:t>
            </a:r>
            <a:r>
              <a:rPr lang="pt-BR" altLang="zh-CN" sz="2200"/>
              <a:t>R0←R0+R1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200"/>
              <a:t>         ADD R1,R1,#1	            </a:t>
            </a:r>
            <a:r>
              <a:rPr lang="zh-CN" altLang="pt-BR" sz="2200"/>
              <a:t>；</a:t>
            </a:r>
            <a:r>
              <a:rPr lang="pt-BR" altLang="zh-CN" sz="2200"/>
              <a:t>R1←R1+1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200"/>
              <a:t>         B LOOP		            </a:t>
            </a:r>
            <a:r>
              <a:rPr lang="zh-CN" altLang="pt-BR" sz="2200"/>
              <a:t>；无条件跳转至</a:t>
            </a:r>
            <a:r>
              <a:rPr lang="pt-BR" altLang="zh-CN" sz="2200"/>
              <a:t>LOOP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200"/>
              <a:t>                                               </a:t>
            </a:r>
            <a:r>
              <a:rPr lang="zh-CN" altLang="pt-BR" sz="2200"/>
              <a:t>；循环的实现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200"/>
              <a:t>ADD_END									                        </a:t>
            </a:r>
            <a:r>
              <a:rPr lang="zh-CN" altLang="pt-BR" sz="2200"/>
              <a:t>；行标定义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zh-CN" altLang="pt-BR" sz="2200"/>
              <a:t>        </a:t>
            </a:r>
            <a:r>
              <a:rPr lang="pt-BR" altLang="zh-CN" sz="2200"/>
              <a:t>B  ADD_END		</a:t>
            </a:r>
            <a:r>
              <a:rPr lang="zh-CN" altLang="pt-BR" sz="2200"/>
              <a:t>；无条件跳转</a:t>
            </a:r>
            <a:r>
              <a:rPr lang="pt-BR" altLang="zh-CN" sz="2200"/>
              <a:t>ADD_END</a:t>
            </a:r>
          </a:p>
          <a:p>
            <a:pPr marL="0" indent="0">
              <a:lnSpc>
                <a:spcPct val="80000"/>
              </a:lnSpc>
              <a:buFontTx/>
              <a:buNone/>
            </a:pPr>
            <a:r>
              <a:rPr lang="pt-BR" altLang="zh-CN" sz="2200"/>
              <a:t>        </a:t>
            </a:r>
            <a:r>
              <a:rPr lang="pt-BR" altLang="zh-CN" sz="2200">
                <a:solidFill>
                  <a:srgbClr val="0000CC"/>
                </a:solidFill>
              </a:rPr>
              <a:t>END</a:t>
            </a:r>
            <a:r>
              <a:rPr lang="pt-BR" altLang="zh-CN" sz="2200"/>
              <a:t>			</a:t>
            </a:r>
            <a:r>
              <a:rPr lang="zh-CN" altLang="pt-BR" sz="2200"/>
              <a:t>；代码结束</a:t>
            </a:r>
            <a:endParaRPr lang="zh-CN" altLang="en-US"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44D1FD9-201A-523D-BD70-540A93C9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892175"/>
            <a:ext cx="8642350" cy="5965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4-2】 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输出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Hello World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</a:rPr>
              <a:t>       AREA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HelloWorld, CODE, READONLY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；声明代码段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SWI_WriteC        EQU	&amp;0		         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；输出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R0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中的字符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SWI_Exit	    EQU	&amp;11		          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；程序结束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</a:rPr>
              <a:t>ENTRY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				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；代码的入口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START	       ADR	R1,TEXT	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R1→“Hello World”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LOOP	       LDRB   R0,[R1],#1	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；读取下一个字节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		      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CMP     R0,#0		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；检查文本终点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		      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SWINE  SWI_WriteC	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；若非终点，则打印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		       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BNE	LOOP		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；并返回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LOOP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		       SWI	SWI_Exit	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；执行结束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TEXT      =“Hello World”,&amp;0a,&amp;0d,0</a:t>
            </a:r>
          </a:p>
          <a:p>
            <a:pPr eaLnBrk="1" hangingPunct="1">
              <a:lnSpc>
                <a:spcPct val="165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rPr>
              <a:t>					</a:t>
            </a:r>
            <a:r>
              <a:rPr lang="zh-CN" altLang="en-US" sz="1800" b="1">
                <a:solidFill>
                  <a:schemeClr val="tx1"/>
                </a:solidFill>
                <a:latin typeface="Times New Roman" panose="02020603050405020304" pitchFamily="18" charset="0"/>
              </a:rPr>
              <a:t>；程序源代码结束</a:t>
            </a:r>
            <a:endParaRPr lang="zh-CN" altLang="en-US" sz="1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84B7A38-20D3-7FCF-2B2F-92B7DE35E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513" y="52388"/>
            <a:ext cx="8785226" cy="6794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bg1"/>
                </a:solidFill>
                <a:latin typeface="Tahoma" panose="020B0604030504040204" pitchFamily="34" charset="0"/>
              </a:rPr>
              <a:t>	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AREA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 BlkCpy,CODE,READONLY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；声明代码段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SWI_WriteC	EQU	&amp;0	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；输出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R0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中的字符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SWI_Exit	EQU	&amp;11	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；程序结束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ENTRY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		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；代码的入口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ADR	R1,TABLE1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R1→TABLE1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	ADR	R2,TABLE2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R2→TABLE2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	ADR	R3,T1END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R3→T1END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LOOP1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LDR	R0,[R1],#4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；读取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TABLE1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的第一个字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STR	R0,[R2],#4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；拷贝到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TABLE2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	CMP	R1,R3	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；结束？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BLT	LOOP1	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；若非，则再拷贝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ADR	R1,TABLE2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R1→TABLE2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LOOP2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LDRB	R0,[R1],#1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；读取下一个字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CMP	R0,#0	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；检查文本终点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SWINE	SWI_WriteC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；若非终点，则打印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		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BNE	LOOP2	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；并返回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LOOP2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	SWI	SWI_Exit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；执行结束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TABLE1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= “This is the right string!”,&amp;0a,&amp;0d,0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T1END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ALIGN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		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；保证字对准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TABLE2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= “This is the wrong string!”,0</a:t>
            </a:r>
          </a:p>
          <a:p>
            <a:pPr eaLnBrk="1" hangingPunct="1">
              <a:lnSpc>
                <a:spcPct val="11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1800">
                <a:solidFill>
                  <a:srgbClr val="0000CC"/>
                </a:solidFill>
                <a:latin typeface="Times New Roman" panose="02020603050405020304" pitchFamily="18" charset="0"/>
              </a:rPr>
              <a:t>END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				</a:t>
            </a: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</a:rPr>
              <a:t>；程序源代码结束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2">
            <a:extLst>
              <a:ext uri="{FF2B5EF4-FFF2-40B4-BE49-F238E27FC236}">
                <a16:creationId xmlns:a16="http://schemas.microsoft.com/office/drawing/2014/main" id="{B8022DB2-8BC9-300C-90B9-ED8994499B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289050"/>
            <a:ext cx="8604250" cy="53816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AREA  INIT ,CODE,READONLY</a:t>
            </a:r>
            <a:endParaRPr lang="zh-CN" altLang="zh-CN" sz="200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ENTRY</a:t>
            </a:r>
            <a:endParaRPr lang="zh-CN" altLang="zh-CN" sz="200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START    LDR  R0, =0x8400</a:t>
            </a:r>
            <a:endParaRPr lang="zh-CN" altLang="zh-CN" sz="200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 LDR  R1, =0x0FF</a:t>
            </a:r>
            <a:endParaRPr lang="zh-CN" altLang="zh-CN" sz="200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 STR  R1, [R0]</a:t>
            </a:r>
            <a:endParaRPr lang="zh-CN" altLang="zh-CN" sz="200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>
                <a:latin typeface="Times New Roman" panose="02020603050405020304" pitchFamily="18" charset="0"/>
              </a:rPr>
              <a:t>LDR  R0, =0x8408</a:t>
            </a:r>
            <a:endParaRPr lang="zh-CN" altLang="zh-CN" sz="200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 LDR  R1, =0x01</a:t>
            </a:r>
            <a:endParaRPr lang="zh-CN" altLang="zh-CN" sz="200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 STR  R1, [R0]</a:t>
            </a:r>
            <a:endParaRPr lang="zh-CN" altLang="zh-CN" sz="2000"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BL     PRT</a:t>
            </a: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PRT          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altLang="zh-CN" sz="20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MOV  PC, LR </a:t>
            </a:r>
          </a:p>
          <a:p>
            <a:pPr marL="0" indent="0">
              <a:buFontTx/>
              <a:buNone/>
            </a:pP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</a:rPr>
              <a:t>                 </a:t>
            </a:r>
            <a:r>
              <a:rPr lang="en-US" altLang="zh-CN" sz="200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zh-CN" sz="2000">
              <a:solidFill>
                <a:srgbClr val="0000CC"/>
              </a:solidFill>
              <a:latin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                END</a:t>
            </a:r>
            <a:endParaRPr lang="zh-CN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文本框 1">
            <a:extLst>
              <a:ext uri="{FF2B5EF4-FFF2-40B4-BE49-F238E27FC236}">
                <a16:creationId xmlns:a16="http://schemas.microsoft.com/office/drawing/2014/main" id="{6BB0459E-08D1-20E4-913F-3E61036AC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25" y="692150"/>
            <a:ext cx="3887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CC"/>
                </a:solidFill>
              </a:rPr>
              <a:t>子程序示例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FEBC22E-F6C0-00D1-1FF9-0DCA8E10F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3" y="115888"/>
            <a:ext cx="8243887" cy="52228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4.4 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汇编语言与</a:t>
            </a:r>
            <a:r>
              <a:rPr lang="en-US" altLang="zh-CN" sz="28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8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语言的混合编程 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664C457-58BD-B3D0-647F-41EE0CBEB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981075"/>
            <a:ext cx="8407400" cy="388778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汇编语言程序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—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用于编写大量读写硬件寄存器且对时间要求紧迫的代码 。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Tx/>
              <a:buChar char="•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灵活地运用汇编语言和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语言之间的关系进行混合编程，有利于系统和相关模块的开发。</a:t>
            </a:r>
          </a:p>
          <a:p>
            <a:pPr>
              <a:lnSpc>
                <a:spcPct val="135000"/>
              </a:lnSpc>
              <a:spcBef>
                <a:spcPct val="40000"/>
              </a:spcBef>
              <a:buFontTx/>
              <a:buChar char="•"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语言和汇编语言相互调用时须遵守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ATPCS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规则。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2A9D868-A27B-5446-DB02-1BDB479219F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60363" y="765175"/>
            <a:ext cx="8243887" cy="482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246063" algn="l">
              <a:tabLst>
                <a:tab pos="4918075" algn="r"/>
              </a:tabLst>
            </a:pPr>
            <a:r>
              <a:rPr lang="en-US" altLang="zh-CN" sz="2400">
                <a:latin typeface="Times New Roman" panose="02020603050405020304" pitchFamily="18" charset="0"/>
              </a:rPr>
              <a:t>4.4.1  ATPCS</a:t>
            </a:r>
            <a:r>
              <a:rPr lang="zh-CN" altLang="en-US" sz="2400">
                <a:latin typeface="Times New Roman" panose="02020603050405020304" pitchFamily="18" charset="0"/>
              </a:rPr>
              <a:t>概述</a:t>
            </a:r>
            <a:endParaRPr lang="zh-CN" altLang="en-US" sz="2400"/>
          </a:p>
        </p:txBody>
      </p:sp>
      <p:sp>
        <p:nvSpPr>
          <p:cNvPr id="243715" name="Text Box 3">
            <a:extLst>
              <a:ext uri="{FF2B5EF4-FFF2-40B4-BE49-F238E27FC236}">
                <a16:creationId xmlns:a16="http://schemas.microsoft.com/office/drawing/2014/main" id="{9DB2E8A6-DF4B-B70C-9B4D-97EAEE418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412875"/>
            <a:ext cx="7975600" cy="37306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60000"/>
              </a:spcBef>
              <a:buClr>
                <a:srgbClr val="0000CC"/>
              </a:buClr>
              <a:buSzPct val="81000"/>
              <a:buFont typeface="Wingdings" pitchFamily="2" charset="2"/>
              <a:buChar char="u"/>
            </a:pPr>
            <a:r>
              <a:rPr kumimoji="1" lang="en-US" altLang="zh-CN" sz="2200" b="1">
                <a:latin typeface="Tahoma" panose="020B0604030504040204" pitchFamily="34" charset="0"/>
                <a:sym typeface="+mn-ea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为了使不同编译器产生的程序和汇编语言编写的程序能灵活地混合，</a:t>
            </a: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ARM</a:t>
            </a: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公司定义了一系列过程调用的规则，称为</a:t>
            </a: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ATPCS</a:t>
            </a: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（</a:t>
            </a:r>
            <a:r>
              <a:rPr kumimoji="1"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ARM-Thumb Procedure Call Standard</a:t>
            </a: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）。</a:t>
            </a:r>
          </a:p>
          <a:p>
            <a:pPr>
              <a:lnSpc>
                <a:spcPct val="150000"/>
              </a:lnSpc>
              <a:spcBef>
                <a:spcPct val="60000"/>
              </a:spcBef>
              <a:buClr>
                <a:srgbClr val="0000CC"/>
              </a:buClr>
              <a:buSzPct val="81000"/>
              <a:buFont typeface="Wingdings" pitchFamily="2" charset="2"/>
              <a:buChar char="u"/>
            </a:pPr>
            <a:r>
              <a:rPr kumimoji="1"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这些基本规则包括子程序调用过程中寄存器的使用规则、数据栈的使用规则和参数的传递规则。 </a:t>
            </a:r>
            <a:endParaRPr kumimoji="1" lang="en-US" altLang="zh-CN" sz="240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  <a:spcBef>
                <a:spcPct val="60000"/>
              </a:spcBef>
              <a:buSzPct val="125000"/>
              <a:buFontTx/>
              <a:buBlip>
                <a:blip r:embed="rId2"/>
              </a:buBlip>
            </a:pPr>
            <a:endParaRPr kumimoji="1" lang="zh-CN" altLang="en-US" sz="2200" b="1">
              <a:solidFill>
                <a:schemeClr val="tx1"/>
              </a:solidFill>
              <a:latin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43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243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090F9A9D-9BF8-1800-DCEC-B09CE4E7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50" y="836613"/>
            <a:ext cx="8351838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SzPct val="60000"/>
              <a:buFont typeface="Wingdings" pitchFamily="2" charset="2"/>
              <a:buChar char="u"/>
            </a:pPr>
            <a:r>
              <a:rPr lang="en-US" altLang="zh-CN" sz="2400">
                <a:solidFill>
                  <a:srgbClr val="0000CC"/>
                </a:solidFill>
              </a:rPr>
              <a:t>symbol</a:t>
            </a:r>
            <a:r>
              <a:rPr lang="zh-CN" altLang="en-US" sz="2400">
                <a:solidFill>
                  <a:srgbClr val="0000CC"/>
                </a:solidFill>
              </a:rPr>
              <a:t>：符号</a:t>
            </a:r>
            <a:r>
              <a:rPr lang="zh-CN" altLang="en-US" sz="2400">
                <a:solidFill>
                  <a:schemeClr val="tx1"/>
                </a:solidFill>
              </a:rPr>
              <a:t>。在</a:t>
            </a:r>
            <a:r>
              <a:rPr lang="en-US" altLang="zh-CN" sz="2400">
                <a:solidFill>
                  <a:schemeClr val="tx1"/>
                </a:solidFill>
              </a:rPr>
              <a:t>ARM</a:t>
            </a:r>
            <a:r>
              <a:rPr lang="zh-CN" altLang="en-US" sz="2400">
                <a:solidFill>
                  <a:schemeClr val="tx1"/>
                </a:solidFill>
              </a:rPr>
              <a:t>汇编语言中，符号在指令和伪指令中用作地址标号，在一些伪操作中用作变量或常量。</a:t>
            </a:r>
          </a:p>
        </p:txBody>
      </p:sp>
      <p:sp>
        <p:nvSpPr>
          <p:cNvPr id="296964" name="Text Box 4">
            <a:extLst>
              <a:ext uri="{FF2B5EF4-FFF2-40B4-BE49-F238E27FC236}">
                <a16:creationId xmlns:a16="http://schemas.microsoft.com/office/drawing/2014/main" id="{A445E205-B2A5-A107-5A30-24FCF465A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3238"/>
            <a:ext cx="8064500" cy="3617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AD9923"/>
              </a:buClr>
              <a:buSzPct val="120000"/>
            </a:pPr>
            <a:r>
              <a:rPr lang="zh-CN" altLang="en-US" sz="2000">
                <a:solidFill>
                  <a:schemeClr val="tx1"/>
                </a:solidFill>
                <a:sym typeface="+mn-ea"/>
              </a:rPr>
              <a:t>符号的使用规则：</a:t>
            </a:r>
            <a:endParaRPr lang="en-US" altLang="zh-CN" sz="2000" b="1">
              <a:solidFill>
                <a:schemeClr val="tx1"/>
              </a:solidFill>
              <a:latin typeface="Tahoma" panose="020B0604030504040204" pitchFamily="34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7030A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符号必须</a:t>
            </a:r>
            <a:r>
              <a:rPr lang="zh-CN" altLang="en-US" sz="2000">
                <a:solidFill>
                  <a:srgbClr val="0000CC"/>
                </a:solidFill>
                <a:sym typeface="+mn-ea"/>
              </a:rPr>
              <a:t>从一行的行头开始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7030A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符号由大小写字母、数字以及下划线组成，但不能包含空格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7030A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FFFF00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zh-CN" altLang="en-US" sz="2000" b="1">
                <a:solidFill>
                  <a:srgbClr val="0000CC"/>
                </a:solidFill>
                <a:latin typeface="Tahoma" panose="020B0604030504040204" pitchFamily="34" charset="0"/>
                <a:sym typeface="+mn-ea"/>
              </a:rPr>
              <a:t>符号区分大小写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7030A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局部标号以数字开头，其它符号都不能以数字开头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7030A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符号在作用范围内是唯一的，即在其作用范围内不能有同名的符号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7030A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程序中的符号不能与系统的内部变量或系统预定义的符号同名</a:t>
            </a:r>
          </a:p>
          <a:p>
            <a:pPr eaLnBrk="1" hangingPunct="1">
              <a:lnSpc>
                <a:spcPct val="120000"/>
              </a:lnSpc>
              <a:spcBef>
                <a:spcPct val="25000"/>
              </a:spcBef>
              <a:buClr>
                <a:srgbClr val="7030A0"/>
              </a:buClr>
              <a:buSzPct val="120000"/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程序中的符号通常不要与指令助记符或伪操作同名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B68C1C4A-D8C2-6276-72F3-131EF72619A5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179388" y="908050"/>
            <a:ext cx="6623050" cy="4032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/>
              <a:t>ATPCS</a:t>
            </a:r>
            <a:r>
              <a:rPr lang="zh-CN" altLang="en-US" sz="2400"/>
              <a:t>过程调用规范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5B6F518-539C-38F8-0A51-BF1876C877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339850"/>
            <a:ext cx="8964613" cy="374491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3238"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sz="2000">
                <a:latin typeface="宋体" panose="02010600030101010101" pitchFamily="2" charset="-122"/>
              </a:rPr>
              <a:t>基本</a:t>
            </a:r>
            <a:r>
              <a:rPr lang="en-US" altLang="zh-CN" sz="2000">
                <a:latin typeface="宋体" panose="02010600030101010101" pitchFamily="2" charset="-122"/>
              </a:rPr>
              <a:t>ATPCS</a:t>
            </a:r>
            <a:r>
              <a:rPr lang="zh-CN" altLang="en-US" sz="2000">
                <a:latin typeface="宋体" panose="02010600030101010101" pitchFamily="2" charset="-122"/>
              </a:rPr>
              <a:t>规定以下三个方面的内容： </a:t>
            </a:r>
          </a:p>
          <a:p>
            <a:pPr marL="503238">
              <a:buClr>
                <a:srgbClr val="0000CC"/>
              </a:buClr>
            </a:pPr>
            <a:r>
              <a:rPr lang="zh-CN" altLang="en-US" sz="2000">
                <a:solidFill>
                  <a:srgbClr val="0000CC"/>
                </a:solidFill>
                <a:latin typeface="宋体" panose="02010600030101010101" pitchFamily="2" charset="-122"/>
              </a:rPr>
              <a:t> 各寄存器的使用规则及其相应的名字； </a:t>
            </a:r>
          </a:p>
          <a:p>
            <a:pPr marL="503238">
              <a:buClr>
                <a:srgbClr val="0000CC"/>
              </a:buClr>
            </a:pPr>
            <a:r>
              <a:rPr lang="zh-CN" altLang="en-US" sz="2000">
                <a:solidFill>
                  <a:srgbClr val="0000CC"/>
                </a:solidFill>
                <a:latin typeface="宋体" panose="02010600030101010101" pitchFamily="2" charset="-122"/>
              </a:rPr>
              <a:t> 数据栈的使用规则； </a:t>
            </a:r>
          </a:p>
          <a:p>
            <a:pPr marL="503238">
              <a:buClr>
                <a:srgbClr val="0000CC"/>
              </a:buClr>
            </a:pPr>
            <a:r>
              <a:rPr lang="zh-CN" altLang="en-US" sz="2000">
                <a:solidFill>
                  <a:srgbClr val="0000CC"/>
                </a:solidFill>
                <a:latin typeface="宋体" panose="02010600030101010101" pitchFamily="2" charset="-122"/>
              </a:rPr>
              <a:t> 参数传递的规则。 </a:t>
            </a:r>
            <a:endParaRPr lang="en-US" altLang="zh-CN" sz="200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503238">
              <a:buFontTx/>
              <a:buNone/>
            </a:pPr>
            <a:endParaRPr lang="en-US" altLang="zh-CN" sz="200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marL="503238">
              <a:buClr>
                <a:srgbClr val="0000CC"/>
              </a:buClr>
              <a:buFont typeface="Wingdings" pitchFamily="2" charset="2"/>
              <a:buChar char="u"/>
            </a:pPr>
            <a:r>
              <a:rPr lang="zh-CN" altLang="en-US" sz="2000">
                <a:latin typeface="宋体" panose="02010600030101010101" pitchFamily="2" charset="-122"/>
              </a:rPr>
              <a:t>在基本</a:t>
            </a:r>
            <a:r>
              <a:rPr lang="en-US" altLang="zh-CN" sz="2000">
                <a:latin typeface="宋体" panose="02010600030101010101" pitchFamily="2" charset="-122"/>
              </a:rPr>
              <a:t>ATPCS</a:t>
            </a:r>
            <a:r>
              <a:rPr lang="zh-CN" altLang="en-US" sz="2000">
                <a:latin typeface="宋体" panose="02010600030101010101" pitchFamily="2" charset="-122"/>
              </a:rPr>
              <a:t>基础上又派生了几种特定的</a:t>
            </a:r>
            <a:r>
              <a:rPr lang="en-US" altLang="zh-CN" sz="2000">
                <a:latin typeface="宋体" panose="02010600030101010101" pitchFamily="2" charset="-122"/>
              </a:rPr>
              <a:t>ATPCS </a:t>
            </a:r>
            <a:r>
              <a:rPr lang="zh-CN" altLang="en-US" sz="2000">
                <a:latin typeface="宋体" panose="02010600030101010101" pitchFamily="2" charset="-122"/>
              </a:rPr>
              <a:t>，提供以下功能：</a:t>
            </a:r>
          </a:p>
          <a:p>
            <a:pPr marL="503238">
              <a:buClr>
                <a:srgbClr val="0000CC"/>
              </a:buClr>
            </a:pPr>
            <a:r>
              <a:rPr lang="zh-CN" altLang="en-US" sz="2000">
                <a:solidFill>
                  <a:srgbClr val="FFCC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宋体" panose="02010600030101010101" pitchFamily="2" charset="-122"/>
              </a:rPr>
              <a:t>ARM</a:t>
            </a:r>
            <a:r>
              <a:rPr lang="zh-CN" altLang="en-US" sz="2000">
                <a:solidFill>
                  <a:srgbClr val="0000CC"/>
                </a:solidFill>
                <a:latin typeface="宋体" panose="02010600030101010101" pitchFamily="2" charset="-122"/>
              </a:rPr>
              <a:t>程序和</a:t>
            </a:r>
            <a:r>
              <a:rPr lang="en-US" altLang="zh-CN" sz="2000">
                <a:solidFill>
                  <a:srgbClr val="0000CC"/>
                </a:solidFill>
                <a:latin typeface="宋体" panose="02010600030101010101" pitchFamily="2" charset="-122"/>
              </a:rPr>
              <a:t>Thumb</a:t>
            </a:r>
            <a:r>
              <a:rPr lang="zh-CN" altLang="en-US" sz="2000">
                <a:solidFill>
                  <a:srgbClr val="0000CC"/>
                </a:solidFill>
                <a:latin typeface="宋体" panose="02010600030101010101" pitchFamily="2" charset="-122"/>
              </a:rPr>
              <a:t>程序相互调用； </a:t>
            </a:r>
          </a:p>
          <a:p>
            <a:pPr marL="503238">
              <a:buClr>
                <a:srgbClr val="0000CC"/>
              </a:buClr>
            </a:pPr>
            <a:r>
              <a:rPr lang="zh-CN" altLang="en-US" sz="2000">
                <a:solidFill>
                  <a:srgbClr val="0000CC"/>
                </a:solidFill>
                <a:latin typeface="宋体" panose="02010600030101010101" pitchFamily="2" charset="-122"/>
              </a:rPr>
              <a:t> 数据以及代码的位置无关的支持； </a:t>
            </a:r>
          </a:p>
          <a:p>
            <a:pPr marL="503238">
              <a:buClr>
                <a:srgbClr val="0000CC"/>
              </a:buClr>
            </a:pPr>
            <a:r>
              <a:rPr lang="zh-CN" altLang="en-US" sz="2000">
                <a:solidFill>
                  <a:srgbClr val="0000CC"/>
                </a:solidFill>
                <a:latin typeface="宋体" panose="02010600030101010101" pitchFamily="2" charset="-122"/>
              </a:rPr>
              <a:t> 子程序的可重入性； </a:t>
            </a:r>
          </a:p>
          <a:p>
            <a:pPr marL="503238">
              <a:buClr>
                <a:srgbClr val="0000CC"/>
              </a:buClr>
            </a:pPr>
            <a:r>
              <a:rPr lang="zh-CN" altLang="en-US" sz="2000">
                <a:solidFill>
                  <a:srgbClr val="0000CC"/>
                </a:solidFill>
                <a:latin typeface="宋体" panose="02010600030101010101" pitchFamily="2" charset="-122"/>
              </a:rPr>
              <a:t> 数据栈检查的支持。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C494893-DFEF-78A9-585A-B99CA682E4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84313"/>
            <a:ext cx="8713788" cy="51847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3238"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寄存器的使用规则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</a:p>
          <a:p>
            <a:pPr marL="503238">
              <a:buClr>
                <a:srgbClr val="0000CC"/>
              </a:buClr>
              <a:buSzPct val="112000"/>
            </a:pPr>
            <a:r>
              <a:rPr lang="zh-CN" altLang="en-US" sz="2400">
                <a:latin typeface="宋体" panose="02010600030101010101" pitchFamily="2" charset="-122"/>
              </a:rPr>
              <a:t> 子程序通过寄存器</a:t>
            </a:r>
            <a:r>
              <a:rPr lang="en-US" altLang="zh-CN" sz="2400">
                <a:latin typeface="宋体" panose="02010600030101010101" pitchFamily="2" charset="-122"/>
              </a:rPr>
              <a:t>R0~R3</a:t>
            </a:r>
            <a:r>
              <a:rPr lang="zh-CN" altLang="en-US" sz="2400">
                <a:latin typeface="宋体" panose="02010600030101010101" pitchFamily="2" charset="-122"/>
              </a:rPr>
              <a:t>来传递参数 </a:t>
            </a:r>
          </a:p>
          <a:p>
            <a:pPr marL="503238">
              <a:buClr>
                <a:srgbClr val="0000CC"/>
              </a:buClr>
              <a:buSzPct val="112000"/>
            </a:pPr>
            <a:r>
              <a:rPr lang="zh-CN" altLang="en-US" sz="2400">
                <a:latin typeface="宋体" panose="02010600030101010101" pitchFamily="2" charset="-122"/>
              </a:rPr>
              <a:t> 在子程序中，使用</a:t>
            </a:r>
            <a:r>
              <a:rPr lang="en-US" altLang="zh-CN" sz="2400">
                <a:latin typeface="宋体" panose="02010600030101010101" pitchFamily="2" charset="-122"/>
              </a:rPr>
              <a:t>R4~R11</a:t>
            </a:r>
            <a:r>
              <a:rPr lang="zh-CN" altLang="en-US" sz="2400">
                <a:latin typeface="宋体" panose="02010600030101010101" pitchFamily="2" charset="-122"/>
              </a:rPr>
              <a:t>来保存局部变量 </a:t>
            </a:r>
          </a:p>
          <a:p>
            <a:pPr marL="503238">
              <a:buClr>
                <a:srgbClr val="0000CC"/>
              </a:buClr>
              <a:buSzPct val="112000"/>
            </a:pPr>
            <a:r>
              <a:rPr lang="zh-CN" altLang="en-US" sz="2400">
                <a:latin typeface="宋体" panose="02010600030101010101" pitchFamily="2" charset="-122"/>
              </a:rPr>
              <a:t> 寄存器</a:t>
            </a:r>
            <a:r>
              <a:rPr lang="en-US" altLang="zh-CN" sz="2400">
                <a:latin typeface="宋体" panose="02010600030101010101" pitchFamily="2" charset="-122"/>
              </a:rPr>
              <a:t>R12</a:t>
            </a:r>
            <a:r>
              <a:rPr lang="zh-CN" altLang="en-US" sz="2400">
                <a:latin typeface="宋体" panose="02010600030101010101" pitchFamily="2" charset="-122"/>
              </a:rPr>
              <a:t>用作子程序间临时过渡寄存器 </a:t>
            </a:r>
          </a:p>
          <a:p>
            <a:pPr marL="503238">
              <a:buClr>
                <a:srgbClr val="0000CC"/>
              </a:buClr>
              <a:buSzPct val="112000"/>
            </a:pPr>
            <a:r>
              <a:rPr lang="zh-CN" altLang="en-US" sz="2400">
                <a:latin typeface="宋体" panose="02010600030101010101" pitchFamily="2" charset="-122"/>
              </a:rPr>
              <a:t> 寄存器</a:t>
            </a:r>
            <a:r>
              <a:rPr lang="en-US" altLang="zh-CN" sz="2400">
                <a:latin typeface="宋体" panose="02010600030101010101" pitchFamily="2" charset="-122"/>
              </a:rPr>
              <a:t>R13</a:t>
            </a:r>
            <a:r>
              <a:rPr lang="zh-CN" altLang="en-US" sz="2400">
                <a:latin typeface="宋体" panose="02010600030101010101" pitchFamily="2" charset="-122"/>
              </a:rPr>
              <a:t>用作数据栈指针，记做</a:t>
            </a:r>
            <a:r>
              <a:rPr lang="en-US" altLang="zh-CN" sz="2400">
                <a:latin typeface="宋体" panose="02010600030101010101" pitchFamily="2" charset="-122"/>
              </a:rPr>
              <a:t>SP </a:t>
            </a:r>
          </a:p>
          <a:p>
            <a:pPr marL="503238">
              <a:buClr>
                <a:srgbClr val="0000CC"/>
              </a:buClr>
              <a:buSzPct val="112000"/>
            </a:pPr>
            <a:r>
              <a:rPr lang="zh-CN" altLang="en-US" sz="2400">
                <a:latin typeface="宋体" panose="02010600030101010101" pitchFamily="2" charset="-122"/>
              </a:rPr>
              <a:t> 寄存器</a:t>
            </a:r>
            <a:r>
              <a:rPr lang="en-US" altLang="zh-CN" sz="2400">
                <a:latin typeface="宋体" panose="02010600030101010101" pitchFamily="2" charset="-122"/>
              </a:rPr>
              <a:t>R14</a:t>
            </a:r>
            <a:r>
              <a:rPr lang="zh-CN" altLang="en-US" sz="2400">
                <a:latin typeface="宋体" panose="02010600030101010101" pitchFamily="2" charset="-122"/>
              </a:rPr>
              <a:t>用作连接寄存器，记作</a:t>
            </a:r>
            <a:r>
              <a:rPr lang="en-US" altLang="zh-CN" sz="2400">
                <a:latin typeface="宋体" panose="02010600030101010101" pitchFamily="2" charset="-122"/>
              </a:rPr>
              <a:t>LR</a:t>
            </a:r>
          </a:p>
          <a:p>
            <a:pPr marL="503238">
              <a:buClr>
                <a:srgbClr val="0000CC"/>
              </a:buClr>
              <a:buSzPct val="112000"/>
            </a:pPr>
            <a:r>
              <a:rPr lang="zh-CN" altLang="en-US" sz="2400">
                <a:latin typeface="宋体" panose="02010600030101010101" pitchFamily="2" charset="-122"/>
              </a:rPr>
              <a:t> 寄存器</a:t>
            </a:r>
            <a:r>
              <a:rPr lang="en-US" altLang="zh-CN" sz="2400">
                <a:latin typeface="宋体" panose="02010600030101010101" pitchFamily="2" charset="-122"/>
              </a:rPr>
              <a:t>R15</a:t>
            </a:r>
            <a:r>
              <a:rPr lang="zh-CN" altLang="en-US" sz="2400">
                <a:latin typeface="宋体" panose="02010600030101010101" pitchFamily="2" charset="-122"/>
              </a:rPr>
              <a:t>是程序计数器，记作</a:t>
            </a:r>
            <a:r>
              <a:rPr lang="en-US" altLang="zh-CN" sz="2400">
                <a:latin typeface="宋体" panose="02010600030101010101" pitchFamily="2" charset="-122"/>
              </a:rPr>
              <a:t>PC </a:t>
            </a:r>
            <a:r>
              <a:rPr lang="zh-CN" altLang="en-US" sz="2400">
                <a:latin typeface="宋体" panose="02010600030101010101" pitchFamily="2" charset="-122"/>
              </a:rPr>
              <a:t>；它不能用作其他用途 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C913A2A-4102-6A32-BC39-1F92FCE0B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8229600" cy="447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/>
              <a:t>ATPCS</a:t>
            </a:r>
            <a:r>
              <a:rPr lang="zh-CN" altLang="en-US" sz="2800"/>
              <a:t>过程调用规范 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38004AB-066A-4C24-70E9-018696AB8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355725"/>
            <a:ext cx="8496300" cy="5313363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3238"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数据栈的使用规则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</a:p>
          <a:p>
            <a:pPr marL="503238"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  </a:t>
            </a:r>
            <a:r>
              <a:rPr lang="en-US" altLang="zh-CN" sz="2400">
                <a:latin typeface="宋体" panose="02010600030101010101" pitchFamily="2" charset="-122"/>
              </a:rPr>
              <a:t>ATPCS</a:t>
            </a:r>
            <a:r>
              <a:rPr lang="zh-CN" altLang="en-US" sz="2400">
                <a:latin typeface="宋体" panose="02010600030101010101" pitchFamily="2" charset="-122"/>
              </a:rPr>
              <a:t>规定数据栈为</a:t>
            </a:r>
            <a:r>
              <a:rPr lang="en-US" altLang="zh-CN" sz="2400">
                <a:latin typeface="宋体" panose="02010600030101010101" pitchFamily="2" charset="-122"/>
              </a:rPr>
              <a:t>FD</a:t>
            </a:r>
            <a:r>
              <a:rPr lang="zh-CN" altLang="en-US" sz="2400">
                <a:latin typeface="宋体" panose="02010600030101010101" pitchFamily="2" charset="-122"/>
              </a:rPr>
              <a:t>类型，对数据栈的操作</a:t>
            </a:r>
            <a:r>
              <a:rPr lang="en-US" altLang="zh-CN" sz="2400">
                <a:latin typeface="宋体" panose="02010600030101010101" pitchFamily="2" charset="-122"/>
              </a:rPr>
              <a:t>8</a:t>
            </a:r>
            <a:r>
              <a:rPr lang="zh-CN" altLang="en-US" sz="2400">
                <a:latin typeface="宋体" panose="02010600030101010101" pitchFamily="2" charset="-122"/>
              </a:rPr>
              <a:t>字节对齐 。</a:t>
            </a:r>
            <a:endParaRPr lang="en-US" altLang="zh-CN" sz="2400">
              <a:latin typeface="宋体" panose="02010600030101010101" pitchFamily="2" charset="-122"/>
            </a:endParaRPr>
          </a:p>
          <a:p>
            <a:pPr marL="503238">
              <a:buSzPct val="80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0000CC"/>
                </a:solidFill>
              </a:rPr>
              <a:t>参数的传递规则</a:t>
            </a:r>
            <a:r>
              <a:rPr lang="zh-CN" altLang="en-US" sz="2400"/>
              <a:t> </a:t>
            </a:r>
          </a:p>
          <a:p>
            <a:pPr marL="503238">
              <a:buClr>
                <a:srgbClr val="0000CC"/>
              </a:buClr>
              <a:buSzPct val="121000"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参数个数可变的子程序参数传递规则 ：</a:t>
            </a:r>
          </a:p>
          <a:p>
            <a:pPr marL="503238">
              <a:buClr>
                <a:srgbClr val="0000CC"/>
              </a:buClr>
              <a:buSzPct val="121000"/>
            </a:pPr>
            <a:r>
              <a:rPr lang="zh-CN" altLang="en-US" sz="2400">
                <a:latin typeface="宋体" panose="02010600030101010101" pitchFamily="2" charset="-122"/>
              </a:rPr>
              <a:t> 参数不超过</a:t>
            </a:r>
            <a:r>
              <a:rPr lang="en-US" altLang="zh-CN" sz="2400">
                <a:latin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</a:rPr>
              <a:t>个时，使用寄存器</a:t>
            </a:r>
            <a:r>
              <a:rPr lang="en-US" altLang="zh-CN" sz="2400">
                <a:latin typeface="宋体" panose="02010600030101010101" pitchFamily="2" charset="-122"/>
              </a:rPr>
              <a:t>R0-R3</a:t>
            </a:r>
            <a:r>
              <a:rPr lang="zh-CN" altLang="en-US" sz="2400">
                <a:latin typeface="宋体" panose="02010600030101010101" pitchFamily="2" charset="-122"/>
              </a:rPr>
              <a:t>来进行参数传递，当参数超过</a:t>
            </a:r>
            <a:r>
              <a:rPr lang="en-US" altLang="zh-CN" sz="2400">
                <a:latin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</a:rPr>
              <a:t>个时，可以使用数据栈来传递参数。</a:t>
            </a:r>
            <a:r>
              <a:rPr lang="en-US" altLang="zh-CN" sz="2400">
                <a:latin typeface="宋体" panose="02010600030101010101" pitchFamily="2" charset="-122"/>
              </a:rPr>
              <a:t>AA(a,b,c)_</a:t>
            </a:r>
            <a:endParaRPr lang="zh-CN" altLang="en-US" sz="2400">
              <a:latin typeface="宋体" panose="02010600030101010101" pitchFamily="2" charset="-122"/>
            </a:endParaRPr>
          </a:p>
          <a:p>
            <a:pPr marL="503238">
              <a:buClr>
                <a:srgbClr val="0000CC"/>
              </a:buClr>
              <a:buSzPct val="121000"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</a:t>
            </a:r>
          </a:p>
          <a:p>
            <a:pPr marL="503238">
              <a:buClr>
                <a:srgbClr val="0000CC"/>
              </a:buClr>
              <a:buSzPct val="121000"/>
            </a:pPr>
            <a:r>
              <a:rPr lang="zh-CN" altLang="en-US" sz="2400">
                <a:latin typeface="宋体" panose="02010600030101010101" pitchFamily="2" charset="-122"/>
              </a:rPr>
              <a:t>如果参数多于</a:t>
            </a:r>
            <a:r>
              <a:rPr lang="en-US" altLang="zh-CN" sz="2400">
                <a:latin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</a:rPr>
              <a:t>个，将剩余的字数据传送到数据栈中，入栈的顺序与参数顺序相反，即最后一个字数据先入栈。</a:t>
            </a:r>
            <a:r>
              <a:rPr lang="en-US" altLang="zh-CN" sz="2400">
                <a:latin typeface="宋体" panose="02010600030101010101" pitchFamily="2" charset="-122"/>
              </a:rPr>
              <a:t>AA(a,b,c,d,e,f)</a:t>
            </a:r>
            <a:r>
              <a:rPr lang="zh-CN" altLang="en-US" sz="2400">
                <a:latin typeface="宋体" panose="02010600030101010101" pitchFamily="2" charset="-122"/>
              </a:rPr>
              <a:t> </a:t>
            </a:r>
          </a:p>
          <a:p>
            <a:pPr marL="503238">
              <a:buClr>
                <a:srgbClr val="0000CC"/>
              </a:buClr>
              <a:buSzPct val="121000"/>
              <a:buFontTx/>
              <a:buNone/>
            </a:pPr>
            <a:r>
              <a:rPr lang="zh-CN" altLang="en-US" sz="2400">
                <a:latin typeface="宋体" panose="02010600030101010101" pitchFamily="2" charset="-122"/>
              </a:rPr>
              <a:t> </a:t>
            </a:r>
            <a:r>
              <a:rPr lang="en-US" altLang="zh-CN" sz="2400">
                <a:latin typeface="宋体" panose="02010600030101010101" pitchFamily="2" charset="-122"/>
              </a:rPr>
              <a:t>   </a:t>
            </a:r>
          </a:p>
          <a:p>
            <a:pPr marL="503238">
              <a:buClr>
                <a:srgbClr val="0000CC"/>
              </a:buClr>
              <a:buSzPct val="121000"/>
              <a:buFontTx/>
              <a:buNone/>
            </a:pPr>
            <a:endParaRPr lang="zh-CN" altLang="en-US" sz="2400">
              <a:latin typeface="宋体" panose="02010600030101010101" pitchFamily="2" charset="-122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4ED8B69-20C7-199C-F0BB-957C92F32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9438" y="765175"/>
            <a:ext cx="7916862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/>
              <a:t>ATPCS</a:t>
            </a:r>
            <a:r>
              <a:rPr lang="zh-CN" altLang="en-US" sz="2800"/>
              <a:t>过程调用规范 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1DB86C3F-B492-645F-20B6-9031BA0E8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63" y="1231900"/>
            <a:ext cx="8893175" cy="367188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3238">
              <a:lnSpc>
                <a:spcPct val="110000"/>
              </a:lnSpc>
              <a:buClr>
                <a:srgbClr val="0000CC"/>
              </a:buClr>
              <a:buSzPct val="85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0000CC"/>
                </a:solidFill>
              </a:rPr>
              <a:t>子程序结果返回规则 </a:t>
            </a:r>
          </a:p>
          <a:p>
            <a:pPr marL="503238">
              <a:lnSpc>
                <a:spcPct val="110000"/>
              </a:lnSpc>
              <a:buClr>
                <a:srgbClr val="0000CC"/>
              </a:buClr>
              <a:buSzPct val="120000"/>
            </a:pPr>
            <a:r>
              <a:rPr lang="zh-CN" altLang="en-US" sz="2400"/>
              <a:t>结果为一个</a:t>
            </a:r>
            <a:r>
              <a:rPr lang="en-US" altLang="zh-CN" sz="2400"/>
              <a:t>32</a:t>
            </a:r>
            <a:r>
              <a:rPr lang="zh-CN" altLang="en-US" sz="2400"/>
              <a:t>位整数时，可通过寄存器</a:t>
            </a:r>
            <a:r>
              <a:rPr lang="en-US" altLang="zh-CN" sz="2400"/>
              <a:t>R0</a:t>
            </a:r>
            <a:r>
              <a:rPr lang="zh-CN" altLang="en-US" sz="2400"/>
              <a:t>返回。</a:t>
            </a:r>
          </a:p>
          <a:p>
            <a:pPr marL="503238">
              <a:lnSpc>
                <a:spcPct val="110000"/>
              </a:lnSpc>
              <a:buClr>
                <a:srgbClr val="0000CC"/>
              </a:buClr>
              <a:buSzPct val="120000"/>
            </a:pPr>
            <a:r>
              <a:rPr lang="zh-CN" altLang="en-US" sz="2400"/>
              <a:t>结果为一个</a:t>
            </a:r>
            <a:r>
              <a:rPr lang="en-US" altLang="zh-CN" sz="2400"/>
              <a:t>64</a:t>
            </a:r>
            <a:r>
              <a:rPr lang="zh-CN" altLang="en-US" sz="2400"/>
              <a:t>位整数时，可通过</a:t>
            </a:r>
            <a:r>
              <a:rPr lang="en-US" altLang="zh-CN" sz="2400"/>
              <a:t>R0</a:t>
            </a:r>
            <a:r>
              <a:rPr lang="zh-CN" altLang="en-US" sz="2400"/>
              <a:t>和</a:t>
            </a:r>
            <a:r>
              <a:rPr lang="en-US" altLang="zh-CN" sz="2400"/>
              <a:t>R1</a:t>
            </a:r>
            <a:r>
              <a:rPr lang="zh-CN" altLang="en-US" sz="2400"/>
              <a:t>返回，依此类推。</a:t>
            </a:r>
          </a:p>
          <a:p>
            <a:pPr marL="503238">
              <a:lnSpc>
                <a:spcPct val="110000"/>
              </a:lnSpc>
              <a:buClr>
                <a:srgbClr val="0000CC"/>
              </a:buClr>
              <a:buSzPct val="120000"/>
            </a:pPr>
            <a:r>
              <a:rPr lang="zh-CN" altLang="en-US" sz="2400"/>
              <a:t>结果为一个浮点数时，可以通过浮点运算部件的寄存器</a:t>
            </a:r>
            <a:r>
              <a:rPr lang="en-US" altLang="zh-CN" sz="2400"/>
              <a:t>f0</a:t>
            </a:r>
            <a:r>
              <a:rPr lang="zh-CN" altLang="en-US" sz="2400"/>
              <a:t>，</a:t>
            </a:r>
            <a:r>
              <a:rPr lang="en-US" altLang="zh-CN" sz="2400"/>
              <a:t>d0  </a:t>
            </a:r>
            <a:r>
              <a:rPr lang="zh-CN" altLang="en-US" sz="2400"/>
              <a:t>或者</a:t>
            </a:r>
            <a:r>
              <a:rPr lang="en-US" altLang="zh-CN" sz="2400"/>
              <a:t>s0</a:t>
            </a:r>
            <a:r>
              <a:rPr lang="zh-CN" altLang="en-US" sz="2400"/>
              <a:t>来返回。</a:t>
            </a:r>
          </a:p>
          <a:p>
            <a:pPr marL="503238">
              <a:lnSpc>
                <a:spcPct val="110000"/>
              </a:lnSpc>
              <a:buClr>
                <a:srgbClr val="0000CC"/>
              </a:buClr>
              <a:buSzPct val="120000"/>
            </a:pPr>
            <a:r>
              <a:rPr lang="zh-CN" altLang="en-US" sz="2400">
                <a:solidFill>
                  <a:srgbClr val="FFCC00"/>
                </a:solidFill>
              </a:rPr>
              <a:t> </a:t>
            </a:r>
            <a:r>
              <a:rPr lang="zh-CN" altLang="en-US" sz="2400"/>
              <a:t>结果为一个复合的浮点数时，可以通过寄存器</a:t>
            </a:r>
            <a:r>
              <a:rPr lang="en-US" altLang="zh-CN" sz="2400"/>
              <a:t>f0-fN</a:t>
            </a:r>
            <a:r>
              <a:rPr lang="zh-CN" altLang="en-US" sz="2400"/>
              <a:t>或者</a:t>
            </a:r>
            <a:r>
              <a:rPr lang="en-US" altLang="zh-CN" sz="2400"/>
              <a:t>d0~dN</a:t>
            </a:r>
            <a:r>
              <a:rPr lang="zh-CN" altLang="en-US" sz="2400"/>
              <a:t>来返回。</a:t>
            </a:r>
          </a:p>
          <a:p>
            <a:pPr marL="503238">
              <a:lnSpc>
                <a:spcPct val="110000"/>
              </a:lnSpc>
              <a:buClr>
                <a:srgbClr val="0000CC"/>
              </a:buClr>
              <a:buSzPct val="120000"/>
            </a:pPr>
            <a:r>
              <a:rPr lang="zh-CN" altLang="en-US" sz="2400"/>
              <a:t>对于位数更多的结果，需要通过调用内存来传递。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D47A110-9894-8A27-793F-E2066DE8AF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36613"/>
            <a:ext cx="6480175" cy="374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ATPCS</a:t>
            </a:r>
            <a:r>
              <a:rPr lang="zh-CN" altLang="en-US" sz="2800">
                <a:solidFill>
                  <a:schemeClr val="tx1"/>
                </a:solidFill>
              </a:rPr>
              <a:t>过程调用规范 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F54D9A0-B462-80A5-5FA1-123D6FFA9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484313"/>
            <a:ext cx="8964613" cy="5257800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>
                <a:latin typeface="宋体" panose="02010600030101010101" pitchFamily="2" charset="-122"/>
              </a:rPr>
              <a:t>在嵌入式系统开发中，目前主要使用</a:t>
            </a:r>
            <a:r>
              <a:rPr lang="en-US" altLang="zh-CN" sz="2400">
                <a:latin typeface="宋体" panose="02010600030101010101" pitchFamily="2" charset="-122"/>
              </a:rPr>
              <a:t>C</a:t>
            </a:r>
            <a:r>
              <a:rPr lang="zh-CN" altLang="en-US" sz="2400">
                <a:latin typeface="宋体" panose="02010600030101010101" pitchFamily="2" charset="-122"/>
              </a:rPr>
              <a:t>和汇编，</a:t>
            </a:r>
            <a:r>
              <a:rPr lang="en-US" altLang="zh-CN" sz="2400">
                <a:latin typeface="宋体" panose="02010600030101010101" pitchFamily="2" charset="-122"/>
              </a:rPr>
              <a:t>C++</a:t>
            </a:r>
            <a:r>
              <a:rPr lang="zh-CN" altLang="en-US" sz="2400">
                <a:latin typeface="宋体" panose="02010600030101010101" pitchFamily="2" charset="-122"/>
              </a:rPr>
              <a:t>已经有相应的编译器，但是现在使用还是比较少的。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>
                <a:latin typeface="宋体" panose="02010600030101010101" pitchFamily="2" charset="-122"/>
              </a:rPr>
              <a:t>在稍大规模的嵌入式软件中，大部分的代码是用</a:t>
            </a:r>
            <a:r>
              <a:rPr lang="en-US" altLang="zh-CN" sz="2400">
                <a:latin typeface="宋体" panose="02010600030101010101" pitchFamily="2" charset="-122"/>
              </a:rPr>
              <a:t>C</a:t>
            </a:r>
            <a:r>
              <a:rPr lang="zh-CN" altLang="en-US" sz="2400">
                <a:latin typeface="宋体" panose="02010600030101010101" pitchFamily="2" charset="-122"/>
              </a:rPr>
              <a:t>编写的，因为</a:t>
            </a:r>
            <a:r>
              <a:rPr lang="en-US" altLang="zh-CN" sz="2400">
                <a:latin typeface="宋体" panose="02010600030101010101" pitchFamily="2" charset="-122"/>
              </a:rPr>
              <a:t>C</a:t>
            </a:r>
            <a:r>
              <a:rPr lang="zh-CN" altLang="en-US" sz="2400">
                <a:latin typeface="宋体" panose="02010600030101010101" pitchFamily="2" charset="-122"/>
              </a:rPr>
              <a:t>语言的结构好，便于理解，而且有大量的支持库。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>
                <a:latin typeface="宋体" panose="02010600030101010101" pitchFamily="2" charset="-122"/>
              </a:rPr>
              <a:t>但是在很多地方还是要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用到汇编语言</a:t>
            </a:r>
            <a:r>
              <a:rPr lang="zh-CN" altLang="en-US" sz="2400">
                <a:latin typeface="宋体" panose="02010600030101010101" pitchFamily="2" charset="-122"/>
              </a:rPr>
              <a:t>，例如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开机时硬件系统的初始化</a:t>
            </a:r>
            <a:r>
              <a:rPr lang="zh-CN" altLang="en-US" sz="2400">
                <a:latin typeface="宋体" panose="02010600030101010101" pitchFamily="2" charset="-122"/>
              </a:rPr>
              <a:t>，包括</a:t>
            </a:r>
            <a:r>
              <a:rPr lang="en-US" altLang="zh-CN" sz="2400">
                <a:latin typeface="宋体" panose="02010600030101010101" pitchFamily="2" charset="-122"/>
              </a:rPr>
              <a:t>CPU</a:t>
            </a:r>
            <a:r>
              <a:rPr lang="zh-CN" altLang="en-US" sz="2400">
                <a:latin typeface="宋体" panose="02010600030101010101" pitchFamily="2" charset="-122"/>
              </a:rPr>
              <a:t>状态的设定，中断的使能，主频的设定，以及</a:t>
            </a:r>
            <a:r>
              <a:rPr lang="en-US" altLang="zh-CN" sz="2400">
                <a:latin typeface="宋体" panose="02010600030101010101" pitchFamily="2" charset="-122"/>
              </a:rPr>
              <a:t>RAM</a:t>
            </a:r>
            <a:r>
              <a:rPr lang="zh-CN" altLang="en-US" sz="2400">
                <a:latin typeface="宋体" panose="02010600030101010101" pitchFamily="2" charset="-122"/>
              </a:rPr>
              <a:t>的控制参数及初始化，一些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中断处理</a:t>
            </a:r>
            <a:r>
              <a:rPr lang="zh-CN" altLang="en-US" sz="2400">
                <a:latin typeface="宋体" panose="02010600030101010101" pitchFamily="2" charset="-122"/>
              </a:rPr>
              <a:t>方面也可能涉及汇编。</a:t>
            </a:r>
          </a:p>
          <a:p>
            <a:pPr>
              <a:lnSpc>
                <a:spcPct val="120000"/>
              </a:lnSpc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一些对性能非常敏感的代码块，不能依靠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编译器生成代码，而要手工编写汇编</a:t>
            </a:r>
            <a:r>
              <a:rPr lang="zh-CN" altLang="en-US" sz="2400">
                <a:latin typeface="宋体" panose="02010600030101010101" pitchFamily="2" charset="-122"/>
              </a:rPr>
              <a:t>，以达到优化的目的。 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95F56235-4BF0-185E-A97A-12C5362AF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765175"/>
            <a:ext cx="7343775" cy="4318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4.4.2 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汇编语言与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语言的混合编程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>
            <a:extLst>
              <a:ext uri="{FF2B5EF4-FFF2-40B4-BE49-F238E27FC236}">
                <a16:creationId xmlns:a16="http://schemas.microsoft.com/office/drawing/2014/main" id="{35057C8B-75CF-B33A-05BF-3463F5C22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765175"/>
            <a:ext cx="80645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5000"/>
              </a:lnSpc>
              <a:spcBef>
                <a:spcPct val="25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</a:rPr>
              <a:t>汇编语言和</a:t>
            </a:r>
            <a:r>
              <a:rPr lang="en-US" altLang="zh-CN" sz="2400">
                <a:solidFill>
                  <a:schemeClr val="tx1"/>
                </a:solidFill>
              </a:rPr>
              <a:t>C</a:t>
            </a:r>
            <a:r>
              <a:rPr lang="zh-CN" altLang="en-US" sz="2400">
                <a:solidFill>
                  <a:schemeClr val="tx1"/>
                </a:solidFill>
              </a:rPr>
              <a:t>语言的混合编程分为两种情况：</a:t>
            </a:r>
          </a:p>
        </p:txBody>
      </p:sp>
      <p:sp>
        <p:nvSpPr>
          <p:cNvPr id="320516" name="Text Box 4">
            <a:extLst>
              <a:ext uri="{FF2B5EF4-FFF2-40B4-BE49-F238E27FC236}">
                <a16:creationId xmlns:a16="http://schemas.microsoft.com/office/drawing/2014/main" id="{67E4CB7F-DCD1-CA0B-A6F9-D23AFF407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28775"/>
            <a:ext cx="8569325" cy="30130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buSzPct val="81000"/>
              <a:buFont typeface="Wingdings" pitchFamily="2" charset="2"/>
              <a:buChar char="u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如果汇编代码比较简单，则可以直接利用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内嵌汇编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的方式进行混合编程；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Clr>
                <a:srgbClr val="0000CC"/>
              </a:buClr>
              <a:buSzPct val="81000"/>
              <a:buFont typeface="Wingdings" pitchFamily="2" charset="2"/>
              <a:buChar char="u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如果汇编代码比较复杂，则可以将汇编程序和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程序分别以文件的形式加到一个工程里，通过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ATPCS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标准来完成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汇编程序和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程序之间的调用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C1A3971-EAAD-274D-B6B4-0D43E861C8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4000" y="749300"/>
            <a:ext cx="8243888" cy="5349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>
                <a:solidFill>
                  <a:srgbClr val="0000CC"/>
                </a:solidFill>
              </a:rPr>
              <a:t>1. </a:t>
            </a:r>
            <a:r>
              <a:rPr lang="zh-CN" altLang="en-US" sz="2400">
                <a:solidFill>
                  <a:srgbClr val="0000CC"/>
                </a:solidFill>
              </a:rPr>
              <a:t>在</a:t>
            </a:r>
            <a:r>
              <a:rPr lang="en-US" altLang="zh-CN" sz="2400">
                <a:solidFill>
                  <a:srgbClr val="0000CC"/>
                </a:solidFill>
              </a:rPr>
              <a:t>C</a:t>
            </a:r>
            <a:r>
              <a:rPr lang="zh-CN" altLang="en-US" sz="2400">
                <a:solidFill>
                  <a:srgbClr val="0000CC"/>
                </a:solidFill>
              </a:rPr>
              <a:t>语言中内嵌汇编语句</a:t>
            </a:r>
            <a:r>
              <a:rPr lang="zh-CN" altLang="en-US" sz="2400"/>
              <a:t> </a:t>
            </a:r>
          </a:p>
        </p:txBody>
      </p:sp>
      <p:sp>
        <p:nvSpPr>
          <p:cNvPr id="321539" name="Text Box 3">
            <a:extLst>
              <a:ext uri="{FF2B5EF4-FFF2-40B4-BE49-F238E27FC236}">
                <a16:creationId xmlns:a16="http://schemas.microsoft.com/office/drawing/2014/main" id="{481AC105-AEF6-9494-7247-0ED204D23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309688"/>
            <a:ext cx="8713788" cy="32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5000"/>
              </a:lnSpc>
              <a:spcBef>
                <a:spcPct val="50000"/>
              </a:spcBef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内嵌汇编器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armcc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armcpp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用来支持完整的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ARM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指令集，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tcc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tcpp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用来支持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Thumb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指令集。</a:t>
            </a:r>
          </a:p>
          <a:p>
            <a:pPr eaLnBrk="1" hangingPunct="1">
              <a:lnSpc>
                <a:spcPct val="145000"/>
              </a:lnSpc>
              <a:spcBef>
                <a:spcPct val="50000"/>
              </a:spcBef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内嵌的汇编指令包括大部分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ARM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Thumb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指令。</a:t>
            </a:r>
          </a:p>
          <a:p>
            <a:pPr eaLnBrk="1" hangingPunct="1">
              <a:lnSpc>
                <a:spcPct val="145000"/>
              </a:lnSpc>
              <a:spcBef>
                <a:spcPct val="50000"/>
              </a:spcBef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数据交换必须按照函数过程调用标准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ATPCS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进行。</a:t>
            </a:r>
          </a:p>
          <a:p>
            <a:pPr eaLnBrk="1" hangingPunct="1">
              <a:lnSpc>
                <a:spcPct val="145000"/>
              </a:lnSpc>
              <a:spcBef>
                <a:spcPct val="50000"/>
              </a:spcBef>
              <a:buClr>
                <a:srgbClr val="0000CC"/>
              </a:buClr>
              <a:buSzPct val="80000"/>
              <a:buFont typeface="Wingdings" pitchFamily="2" charset="2"/>
              <a:buChar char="u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嵌入式汇编在形式上表现为独立定义的函数体。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4" name="Text Box 4">
            <a:extLst>
              <a:ext uri="{FF2B5EF4-FFF2-40B4-BE49-F238E27FC236}">
                <a16:creationId xmlns:a16="http://schemas.microsoft.com/office/drawing/2014/main" id="{09917DC4-01EC-8CB2-C130-6225D6343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800100"/>
            <a:ext cx="7272337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CC"/>
                </a:solidFill>
                <a:latin typeface="Tahoma" panose="020B0604030504040204" pitchFamily="34" charset="0"/>
              </a:rPr>
              <a:t>语法格式 ：</a:t>
            </a:r>
            <a:endParaRPr lang="en-US" altLang="zh-CN" sz="2400" b="1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CC"/>
                </a:solidFill>
                <a:latin typeface="Tahoma" panose="020B0604030504040204" pitchFamily="34" charset="0"/>
              </a:rPr>
              <a:t>        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_ _asm(</a:t>
            </a:r>
            <a:r>
              <a:rPr lang="en-US" altLang="zh-CN" sz="2400" b="1">
                <a:solidFill>
                  <a:schemeClr val="tx1"/>
                </a:solidFill>
              </a:rPr>
              <a:t>“</a:t>
            </a: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指令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[;</a:t>
            </a: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</a:rPr>
              <a:t>指令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]</a:t>
            </a:r>
            <a:r>
              <a:rPr lang="en-US" altLang="zh-CN" sz="2400" b="1">
                <a:solidFill>
                  <a:schemeClr val="tx1"/>
                </a:solidFill>
              </a:rPr>
              <a:t>”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); </a:t>
            </a:r>
          </a:p>
        </p:txBody>
      </p:sp>
      <p:sp>
        <p:nvSpPr>
          <p:cNvPr id="322565" name="Text Box 5">
            <a:extLst>
              <a:ext uri="{FF2B5EF4-FFF2-40B4-BE49-F238E27FC236}">
                <a16:creationId xmlns:a16="http://schemas.microsoft.com/office/drawing/2014/main" id="{097E0527-D3CA-AD13-4A65-4C60E6364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450" y="2349500"/>
            <a:ext cx="7850188" cy="313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19000"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其中“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_ _asm”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是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ARM C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编译器使用的关键字，“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_ _”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19000"/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是两个下划线。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19000"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指令之间用“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;”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分隔。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19000"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如果一条指令占据多行，在行尾可使用连字符“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\”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19000"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汇编命令段中可使用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语言的注释语句。如果有多条汇编指令嵌入，则可用“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{ }”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将它们归为一条语句，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>
            <a:extLst>
              <a:ext uri="{FF2B5EF4-FFF2-40B4-BE49-F238E27FC236}">
                <a16:creationId xmlns:a16="http://schemas.microsoft.com/office/drawing/2014/main" id="{6A929E1E-9C03-0D59-E3DA-5FF29025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669925"/>
            <a:ext cx="6480175" cy="618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#include &lt;stdio.h&gt;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void do_strcpy(const char *src, char *dest)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{			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字符串拷贝函数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char ch;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_ _asm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{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loop: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 #ifdef _arm		//ARM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状态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ldrb ch, [src], #1	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读取下一个字符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strb ch, [dest], #1	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存储下一个字符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#else			//Thumb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状态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ldrb ch, [src]		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读取下一个字符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add src,#1		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源地址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 strb ch, [dest] 	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存储一个字符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add dest,#1		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目的地址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+1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#endif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 cmp ch, #0		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检查文本终点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bne loop		//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</a:rPr>
              <a:t>若非终点转移到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loop 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    }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E5097550-94B1-47EA-E3DB-A865067D2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2875"/>
            <a:ext cx="7632700" cy="5524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5000"/>
              </a:spcBef>
              <a:buClr>
                <a:schemeClr val="bg1"/>
              </a:buClr>
              <a:buSzPct val="100000"/>
            </a:pP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【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例4-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3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】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 字符串复制</a:t>
            </a:r>
            <a:r>
              <a:rPr lang="zh-CN" altLang="en-US" sz="2400" b="1">
                <a:solidFill>
                  <a:srgbClr val="FFFF00"/>
                </a:solidFill>
                <a:latin typeface="宋体" panose="02010600030101010101" pitchFamily="2" charset="-122"/>
                <a:sym typeface="+mn-ea"/>
              </a:rPr>
              <a:t> 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>
            <a:extLst>
              <a:ext uri="{FF2B5EF4-FFF2-40B4-BE49-F238E27FC236}">
                <a16:creationId xmlns:a16="http://schemas.microsoft.com/office/drawing/2014/main" id="{A1682BAD-72AB-AE3C-218E-0D2B52AA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765175"/>
            <a:ext cx="8137525" cy="5816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int main()                                 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主程序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{					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char *s = “my test string!”; 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定义源字符串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char d[128];	            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定义目的地址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do_strcpy(s, d);	            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调用字符串拷贝函数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printf(“old: %s\r\n”, s);	 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输出源字符串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printf(“new: %s\r\n”, d); 	     //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输出目的字符串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return 0;		</a:t>
            </a:r>
          </a:p>
          <a:p>
            <a:pPr eaLnBrk="1" hangingPunct="1"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7" name="Rectangle 3">
            <a:extLst>
              <a:ext uri="{FF2B5EF4-FFF2-40B4-BE49-F238E27FC236}">
                <a16:creationId xmlns:a16="http://schemas.microsoft.com/office/drawing/2014/main" id="{3639AE8F-7284-5392-535E-D86A7596B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08050"/>
            <a:ext cx="80645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</a:pPr>
            <a:r>
              <a:rPr lang="en-US" altLang="zh-CN" sz="2400">
                <a:solidFill>
                  <a:srgbClr val="0000CC"/>
                </a:solidFill>
              </a:rPr>
              <a:t>instruction</a:t>
            </a:r>
            <a:r>
              <a:rPr lang="zh-CN" altLang="en-US" sz="2400">
                <a:solidFill>
                  <a:srgbClr val="0000CC"/>
                </a:solidFill>
              </a:rPr>
              <a:t>：指令</a:t>
            </a:r>
            <a:r>
              <a:rPr lang="zh-CN" altLang="en-US" sz="2400">
                <a:solidFill>
                  <a:schemeClr val="tx1"/>
                </a:solidFill>
              </a:rPr>
              <a:t>。指令前面必须有空格或符号。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spcBef>
                <a:spcPct val="4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</a:pPr>
            <a:r>
              <a:rPr lang="en-US" altLang="zh-CN" sz="2400">
                <a:solidFill>
                  <a:srgbClr val="0000CC"/>
                </a:solidFill>
              </a:rPr>
              <a:t>directive</a:t>
            </a:r>
            <a:r>
              <a:rPr lang="zh-CN" altLang="en-US" sz="2400">
                <a:solidFill>
                  <a:srgbClr val="0000CC"/>
                </a:solidFill>
              </a:rPr>
              <a:t>：伪操作。</a:t>
            </a:r>
            <a:endParaRPr lang="en-US" altLang="zh-CN" sz="2400">
              <a:solidFill>
                <a:srgbClr val="0000CC"/>
              </a:solidFill>
            </a:endParaRPr>
          </a:p>
          <a:p>
            <a:pPr>
              <a:spcBef>
                <a:spcPct val="4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</a:pPr>
            <a:r>
              <a:rPr lang="en-US" altLang="zh-CN" sz="2400">
                <a:solidFill>
                  <a:srgbClr val="0000CC"/>
                </a:solidFill>
              </a:rPr>
              <a:t>pseudo-instruction</a:t>
            </a:r>
            <a:r>
              <a:rPr lang="zh-CN" altLang="en-US" sz="2400">
                <a:solidFill>
                  <a:srgbClr val="0000CC"/>
                </a:solidFill>
              </a:rPr>
              <a:t>：伪指令。</a:t>
            </a:r>
            <a:endParaRPr lang="en-US" altLang="zh-CN" sz="2400">
              <a:solidFill>
                <a:srgbClr val="0000CC"/>
              </a:solidFill>
            </a:endParaRPr>
          </a:p>
          <a:p>
            <a:pPr>
              <a:spcBef>
                <a:spcPct val="40000"/>
              </a:spcBef>
              <a:buClr>
                <a:srgbClr val="0000CC"/>
              </a:buClr>
              <a:buSzPct val="60000"/>
              <a:buFont typeface="Wingdings" pitchFamily="2" charset="2"/>
              <a:buChar char="u"/>
            </a:pPr>
            <a:r>
              <a:rPr lang="en-US" altLang="zh-CN" sz="2400">
                <a:solidFill>
                  <a:srgbClr val="0000CC"/>
                </a:solidFill>
              </a:rPr>
              <a:t>comment</a:t>
            </a:r>
            <a:r>
              <a:rPr lang="zh-CN" altLang="en-US" sz="2400">
                <a:solidFill>
                  <a:srgbClr val="0000CC"/>
                </a:solidFill>
              </a:rPr>
              <a:t>：语句的注释。</a:t>
            </a:r>
            <a:r>
              <a:rPr lang="zh-CN" altLang="en-US" sz="2400">
                <a:solidFill>
                  <a:schemeClr val="tx1"/>
                </a:solidFill>
              </a:rPr>
              <a:t>以分号“；”开头。注释的结尾即为一行的结尾。注释也可单独占用一行。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7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>
            <a:extLst>
              <a:ext uri="{FF2B5EF4-FFF2-40B4-BE49-F238E27FC236}">
                <a16:creationId xmlns:a16="http://schemas.microsoft.com/office/drawing/2014/main" id="{3AF59601-6AB1-9256-94B3-1DEE2CFE4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65175"/>
            <a:ext cx="8748713" cy="5775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__inline void	enable_IRQ(void)         </a:t>
            </a:r>
            <a:r>
              <a:rPr lang="zh-CN" altLang="en-US" sz="1600" b="1">
                <a:solidFill>
                  <a:srgbClr val="002060"/>
                </a:solidFill>
                <a:latin typeface="Tahoma" panose="020B0604030504040204" pitchFamily="34" charset="0"/>
              </a:rPr>
              <a:t>；使能</a:t>
            </a: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IRQ</a:t>
            </a:r>
            <a:r>
              <a:rPr lang="zh-CN" altLang="en-US" sz="1600" b="1">
                <a:solidFill>
                  <a:srgbClr val="002060"/>
                </a:solidFill>
                <a:latin typeface="Tahoma" panose="020B0604030504040204" pitchFamily="34" charset="0"/>
              </a:rPr>
              <a:t>中断函数</a:t>
            </a:r>
            <a:endParaRPr lang="en-US" altLang="zh-CN" sz="1600" b="1">
              <a:solidFill>
                <a:srgbClr val="002060"/>
              </a:solidFill>
              <a:latin typeface="Tahoma" panose="020B0604030504040204" pitchFamily="34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int tmp;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_ _asm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{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    MRS	tmp, CPSR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    BIC	tmp, tmp, #0x80           ;CPSR</a:t>
            </a:r>
            <a:r>
              <a:rPr lang="zh-CN" altLang="en-US" sz="1600" b="1">
                <a:solidFill>
                  <a:srgbClr val="002060"/>
                </a:solidFill>
                <a:latin typeface="Tahoma" panose="020B0604030504040204" pitchFamily="34" charset="0"/>
              </a:rPr>
              <a:t>寄存器</a:t>
            </a: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bit7</a:t>
            </a:r>
            <a:r>
              <a:rPr lang="zh-CN" altLang="en-US" sz="1600" b="1">
                <a:solidFill>
                  <a:srgbClr val="002060"/>
                </a:solidFill>
                <a:latin typeface="Tahoma" panose="020B0604030504040204" pitchFamily="34" charset="0"/>
              </a:rPr>
              <a:t>清零</a:t>
            </a:r>
            <a:endParaRPr lang="en-US" altLang="zh-CN" sz="1600" b="1">
              <a:solidFill>
                <a:srgbClr val="002060"/>
              </a:solidFill>
              <a:latin typeface="Tahoma" panose="020B0604030504040204" pitchFamily="34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    MSR	CPSR_c, tmp             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}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}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en-US" altLang="zh-CN" sz="1600" b="1">
              <a:solidFill>
                <a:srgbClr val="002060"/>
              </a:solidFill>
              <a:latin typeface="Tahoma" panose="020B0604030504040204" pitchFamily="34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__inline void	disable</a:t>
            </a:r>
            <a:r>
              <a:rPr lang="en-US" altLang="zh-CN" sz="1600" b="1">
                <a:solidFill>
                  <a:srgbClr val="002060"/>
                </a:solidFill>
              </a:rPr>
              <a:t>­</a:t>
            </a: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_IRQ(void)       </a:t>
            </a:r>
            <a:r>
              <a:rPr lang="zh-CN" altLang="en-US" sz="1600" b="1">
                <a:solidFill>
                  <a:srgbClr val="002060"/>
                </a:solidFill>
                <a:latin typeface="Tahoma" panose="020B0604030504040204" pitchFamily="34" charset="0"/>
              </a:rPr>
              <a:t>；禁止 </a:t>
            </a: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IRQ</a:t>
            </a:r>
            <a:r>
              <a:rPr lang="zh-CN" altLang="en-US" sz="1600" b="1">
                <a:solidFill>
                  <a:srgbClr val="002060"/>
                </a:solidFill>
                <a:latin typeface="Tahoma" panose="020B0604030504040204" pitchFamily="34" charset="0"/>
              </a:rPr>
              <a:t>中断函数</a:t>
            </a:r>
            <a:endParaRPr lang="en-US" altLang="zh-CN" sz="1600" b="1">
              <a:solidFill>
                <a:srgbClr val="002060"/>
              </a:solidFill>
              <a:latin typeface="Tahoma" panose="020B0604030504040204" pitchFamily="34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endParaRPr lang="en-US" altLang="zh-CN" sz="1600" b="1">
              <a:solidFill>
                <a:srgbClr val="002060"/>
              </a:solidFill>
              <a:latin typeface="Tahoma" panose="020B0604030504040204" pitchFamily="34" charset="0"/>
            </a:endParaRP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{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int tmp;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_ _asm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{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    MRS	tmp,CPSR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    ORR	tmp,tmp,#0x80             ;CPSR</a:t>
            </a:r>
            <a:r>
              <a:rPr lang="zh-CN" altLang="en-US" sz="1600" b="1">
                <a:solidFill>
                  <a:srgbClr val="002060"/>
                </a:solidFill>
                <a:latin typeface="Tahoma" panose="020B0604030504040204" pitchFamily="34" charset="0"/>
              </a:rPr>
              <a:t>寄存器</a:t>
            </a: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bit7</a:t>
            </a:r>
            <a:r>
              <a:rPr lang="zh-CN" altLang="en-US" sz="1600" b="1">
                <a:solidFill>
                  <a:srgbClr val="002060"/>
                </a:solidFill>
                <a:latin typeface="Tahoma" panose="020B0604030504040204" pitchFamily="34" charset="0"/>
              </a:rPr>
              <a:t>置</a:t>
            </a: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1 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    MSR	CPSR_c,tmp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	}</a:t>
            </a:r>
          </a:p>
          <a:p>
            <a:pPr>
              <a:lnSpc>
                <a:spcPct val="105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002060"/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47107" name="Text Box 3">
            <a:extLst>
              <a:ext uri="{FF2B5EF4-FFF2-40B4-BE49-F238E27FC236}">
                <a16:creationId xmlns:a16="http://schemas.microsoft.com/office/drawing/2014/main" id="{EAE27C64-DD2A-2FF9-AC9B-EEF2D6B2C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76327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5000"/>
              </a:spcBef>
              <a:buSzPct val="125000"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【例4-4】</a:t>
            </a:r>
            <a:r>
              <a:rPr lang="zh-CN" altLang="en-US" sz="2400">
                <a:solidFill>
                  <a:srgbClr val="002060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400" b="1">
                <a:solidFill>
                  <a:srgbClr val="002060"/>
                </a:solidFill>
                <a:latin typeface="Tahoma" panose="020B0604030504040204" pitchFamily="34" charset="0"/>
              </a:rPr>
              <a:t>  使能和禁止中断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>
            <a:extLst>
              <a:ext uri="{FF2B5EF4-FFF2-40B4-BE49-F238E27FC236}">
                <a16:creationId xmlns:a16="http://schemas.microsoft.com/office/drawing/2014/main" id="{6B767155-CBAB-5E62-F0C9-CB69E275E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036638"/>
            <a:ext cx="7021513" cy="23637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lnSpc>
                <a:spcPct val="160000"/>
              </a:lnSpc>
              <a:defRPr/>
            </a:pPr>
            <a:r>
              <a:rPr lang="en-US" altLang="zh-CN" sz="1845" b="1" dirty="0" err="1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int</a:t>
            </a:r>
            <a:r>
              <a:rPr lang="en-US" altLang="zh-CN" sz="1845" b="1" dirty="0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 main(void)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845" b="1" dirty="0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{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845" b="1" dirty="0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	  </a:t>
            </a:r>
            <a:r>
              <a:rPr lang="en-US" altLang="zh-CN" sz="1845" b="1" dirty="0" err="1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disable_IRQ</a:t>
            </a:r>
            <a:r>
              <a:rPr lang="en-US" altLang="zh-CN" sz="1845" b="1" dirty="0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( );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845" b="1" dirty="0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	  </a:t>
            </a:r>
            <a:r>
              <a:rPr lang="en-US" altLang="zh-CN" sz="1845" b="1" dirty="0" err="1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enable_IRQ</a:t>
            </a:r>
            <a:r>
              <a:rPr lang="en-US" altLang="zh-CN" sz="1845" b="1" dirty="0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( );</a:t>
            </a:r>
          </a:p>
          <a:p>
            <a:pPr>
              <a:lnSpc>
                <a:spcPct val="160000"/>
              </a:lnSpc>
              <a:defRPr/>
            </a:pPr>
            <a:r>
              <a:rPr lang="en-US" altLang="zh-CN" sz="1845" b="1" dirty="0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}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53369B6C-9B3F-3C90-1E76-A1D313536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6875" y="787400"/>
            <a:ext cx="7993063" cy="593725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2. 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汇编语言程序访问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语言全局变量</a:t>
            </a:r>
          </a:p>
        </p:txBody>
      </p:sp>
      <p:sp>
        <p:nvSpPr>
          <p:cNvPr id="325635" name="Text Box 3">
            <a:extLst>
              <a:ext uri="{FF2B5EF4-FFF2-40B4-BE49-F238E27FC236}">
                <a16:creationId xmlns:a16="http://schemas.microsoft.com/office/drawing/2014/main" id="{D72597B4-AEE3-74B5-C1E0-F6D6F1C51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628775"/>
            <a:ext cx="8496300" cy="4144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marL="342900" indent="-3429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60000"/>
              </a:spcBef>
              <a:buClr>
                <a:srgbClr val="0000CC"/>
              </a:buClr>
              <a:buSzPct val="83000"/>
              <a:buFont typeface="Wingdings" pitchFamily="2" charset="2"/>
              <a:buChar char="u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内嵌汇编不用单独编辑汇编语言文件，比较简洁，但是当汇编的代码较多时一般放在单独的汇编文件中。这时就需要在汇编和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之间进行一些数据的传递，最简便的办法就是使用全局变量。</a:t>
            </a:r>
          </a:p>
          <a:p>
            <a:pPr eaLnBrk="1" hangingPunct="1">
              <a:lnSpc>
                <a:spcPct val="150000"/>
              </a:lnSpc>
              <a:spcBef>
                <a:spcPct val="60000"/>
              </a:spcBef>
              <a:buClr>
                <a:srgbClr val="0000CC"/>
              </a:buClr>
              <a:buSzPct val="83000"/>
              <a:buFont typeface="Wingdings" pitchFamily="2" charset="2"/>
              <a:buChar char="u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汇编语言程序可通过地址间接访问在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C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语言程序中声明的全局变量。具体做法是使用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IMPORT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关键词引入全局变量，再利用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LDR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STR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指令根据全局变量的地址来进行访问。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7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3284A3BD-7269-3FBA-C2FA-837A2FE387E7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19050" y="449263"/>
            <a:ext cx="7920038" cy="640873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3238">
              <a:lnSpc>
                <a:spcPct val="12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【例4-</a:t>
            </a:r>
            <a:r>
              <a:rPr lang="en-US" altLang="zh-CN" sz="24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】</a:t>
            </a:r>
            <a:r>
              <a:rPr lang="zh-CN" altLang="en-US" sz="2400">
                <a:solidFill>
                  <a:srgbClr val="002060"/>
                </a:solidFill>
                <a:latin typeface="Tahoma" panose="020B0604030504040204" pitchFamily="34" charset="0"/>
              </a:rPr>
              <a:t> </a:t>
            </a:r>
            <a:endParaRPr lang="en-US" altLang="zh-CN" sz="2400"/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//C</a:t>
            </a:r>
            <a:r>
              <a:rPr lang="zh-CN" altLang="en-US" sz="2400"/>
              <a:t>程序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#include &lt;stdio.h&gt;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int pubvar = 5;		//C</a:t>
            </a:r>
            <a:r>
              <a:rPr lang="zh-CN" altLang="en-US" sz="2400"/>
              <a:t>定义的全局变量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extern asmdata(void);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int main()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{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printf("old value of pubvar is: %d", pubvar);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asmdata();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printf("new value of pubvar is: %d", pubvar);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return 0;</a:t>
            </a:r>
          </a:p>
          <a:p>
            <a:pPr marL="503238">
              <a:lnSpc>
                <a:spcPct val="120000"/>
              </a:lnSpc>
              <a:buFontTx/>
              <a:buNone/>
            </a:pPr>
            <a:r>
              <a:rPr lang="en-US" altLang="zh-CN" sz="2400"/>
              <a:t>}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96C9D8D2-0D03-E535-9A81-0DE6BF899151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0" y="549275"/>
            <a:ext cx="8243888" cy="61912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;asm </a:t>
            </a:r>
            <a:r>
              <a:rPr lang="zh-CN" altLang="en-US" sz="2400"/>
              <a:t>程序</a:t>
            </a:r>
          </a:p>
          <a:p>
            <a:pPr marL="503238">
              <a:lnSpc>
                <a:spcPct val="110000"/>
              </a:lnSpc>
              <a:buFontTx/>
              <a:buNone/>
            </a:pPr>
            <a:endParaRPr lang="zh-CN" altLang="en-US" sz="2400"/>
          </a:p>
          <a:p>
            <a:pPr marL="503238">
              <a:lnSpc>
                <a:spcPct val="110000"/>
              </a:lnSpc>
              <a:buFontTx/>
              <a:buNone/>
            </a:pPr>
            <a:r>
              <a:rPr lang="zh-CN" altLang="en-US" sz="2400"/>
              <a:t>    </a:t>
            </a:r>
            <a:r>
              <a:rPr lang="en-US" altLang="zh-CN" sz="2400"/>
              <a:t>AREA asmfunc, CODE, READONLY</a:t>
            </a:r>
            <a:endParaRPr lang="pt-BR" altLang="zh-CN" sz="2400"/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>
                <a:solidFill>
                  <a:srgbClr val="FF0000"/>
                </a:solidFill>
              </a:rPr>
              <a:t>    EXPORT asmdata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IMPORT pubvar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asmdata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ldr     r0,   = pubvar		;r0</a:t>
            </a:r>
            <a:r>
              <a:rPr lang="en-US" altLang="zh-CN" sz="2400">
                <a:sym typeface="Wingdings" pitchFamily="2" charset="2"/>
              </a:rPr>
              <a:t></a:t>
            </a:r>
            <a:r>
              <a:rPr lang="pt-BR" altLang="zh-CN" sz="2400"/>
              <a:t>pub</a:t>
            </a:r>
            <a:r>
              <a:rPr lang="zh-CN" altLang="pt-BR" sz="2400"/>
              <a:t>地址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ldr     r1, [r0]			;r1</a:t>
            </a:r>
            <a:r>
              <a:rPr lang="en-US" altLang="zh-CN" sz="2400">
                <a:sym typeface="Wingdings" pitchFamily="2" charset="2"/>
              </a:rPr>
              <a:t></a:t>
            </a:r>
            <a:r>
              <a:rPr lang="pt-BR" altLang="zh-CN" sz="2400"/>
              <a:t>[r0]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mov   r2, #3 		           ;r2</a:t>
            </a:r>
            <a:r>
              <a:rPr lang="en-US" altLang="zh-CN" sz="2400">
                <a:sym typeface="Wingdings" pitchFamily="2" charset="2"/>
              </a:rPr>
              <a:t></a:t>
            </a:r>
            <a:r>
              <a:rPr lang="pt-BR" altLang="zh-CN" sz="2400"/>
              <a:t>#3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mul   r4, r1, r2                            ;r4</a:t>
            </a:r>
            <a:r>
              <a:rPr lang="en-US" altLang="zh-CN" sz="2400">
                <a:sym typeface="Wingdings" pitchFamily="2" charset="2"/>
              </a:rPr>
              <a:t></a:t>
            </a:r>
            <a:r>
              <a:rPr lang="pt-BR" altLang="zh-CN" sz="2400"/>
              <a:t>r1*r2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str     r4,  [r0]			;[r0]</a:t>
            </a:r>
            <a:r>
              <a:rPr lang="en-US" altLang="zh-CN" sz="2400">
                <a:sym typeface="Wingdings" pitchFamily="2" charset="2"/>
              </a:rPr>
              <a:t></a:t>
            </a:r>
            <a:r>
              <a:rPr lang="pt-BR" altLang="zh-CN" sz="2400"/>
              <a:t>r4</a:t>
            </a:r>
            <a:endParaRPr lang="en-US" altLang="zh-CN" sz="2400"/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</a:t>
            </a:r>
            <a:r>
              <a:rPr lang="en-US" altLang="zh-CN" sz="2400">
                <a:solidFill>
                  <a:srgbClr val="FF0000"/>
                </a:solidFill>
              </a:rPr>
              <a:t>mov  pc, lr	</a:t>
            </a:r>
            <a:r>
              <a:rPr lang="en-US" altLang="zh-CN" sz="2400"/>
              <a:t>		           ;</a:t>
            </a:r>
            <a:r>
              <a:rPr lang="zh-CN" altLang="en-US" sz="2400"/>
              <a:t>从子程序返回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END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71509BE3-CA30-7865-C663-CABDEBBC65A8}"/>
              </a:ext>
            </a:extLst>
          </p:cNvPr>
          <p:cNvSpPr>
            <a:spLocks noChangeArrowheads="1"/>
          </p:cNvSpPr>
          <p:nvPr>
            <p:ph type="title"/>
          </p:nvPr>
        </p:nvSpPr>
        <p:spPr bwMode="auto">
          <a:xfrm>
            <a:off x="457200" y="765175"/>
            <a:ext cx="8229600" cy="460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>
                <a:solidFill>
                  <a:srgbClr val="0000CC"/>
                </a:solidFill>
              </a:rPr>
              <a:t>3. </a:t>
            </a:r>
            <a:r>
              <a:rPr lang="zh-CN" altLang="en-US" sz="2400">
                <a:solidFill>
                  <a:srgbClr val="0000CC"/>
                </a:solidFill>
              </a:rPr>
              <a:t>在</a:t>
            </a:r>
            <a:r>
              <a:rPr lang="en-US" altLang="zh-CN" sz="2400">
                <a:solidFill>
                  <a:srgbClr val="0000CC"/>
                </a:solidFill>
              </a:rPr>
              <a:t>C</a:t>
            </a:r>
            <a:r>
              <a:rPr lang="zh-CN" altLang="en-US" sz="2400">
                <a:solidFill>
                  <a:srgbClr val="0000CC"/>
                </a:solidFill>
              </a:rPr>
              <a:t>中调用汇编的函数</a:t>
            </a:r>
            <a:r>
              <a:rPr lang="zh-CN" altLang="en-US" sz="2400"/>
              <a:t> 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006D0E6-B068-E1F3-45A2-92AFD8E8D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13" y="1447800"/>
            <a:ext cx="9144000" cy="396081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CC"/>
              </a:buClr>
              <a:buSzPct val="81000"/>
              <a:buFont typeface="Wingdings" pitchFamily="2" charset="2"/>
              <a:buChar char="u"/>
            </a:pPr>
            <a:r>
              <a:rPr lang="zh-CN" altLang="en-US" sz="2400"/>
              <a:t>若在</a:t>
            </a:r>
            <a:r>
              <a:rPr lang="en-US" altLang="zh-CN" sz="2400"/>
              <a:t>C</a:t>
            </a:r>
            <a:r>
              <a:rPr lang="zh-CN" altLang="en-US" sz="2400"/>
              <a:t>中调用汇编文件中的函数，主要工作：</a:t>
            </a:r>
          </a:p>
          <a:p>
            <a:pPr>
              <a:buClr>
                <a:srgbClr val="0000CC"/>
              </a:buClr>
              <a:buSzPct val="81000"/>
              <a:buFont typeface="Wingdings" pitchFamily="2" charset="2"/>
              <a:buChar char="u"/>
            </a:pPr>
            <a:r>
              <a:rPr lang="zh-CN" altLang="en-US" sz="2400"/>
              <a:t>在</a:t>
            </a:r>
            <a:r>
              <a:rPr lang="en-US" altLang="zh-CN" sz="2400"/>
              <a:t>C</a:t>
            </a:r>
            <a:r>
              <a:rPr lang="zh-CN" altLang="en-US" sz="2400"/>
              <a:t>中声明函数原型，并加</a:t>
            </a:r>
            <a:r>
              <a:rPr lang="en-US" altLang="zh-CN" sz="2400"/>
              <a:t>extern</a:t>
            </a:r>
            <a:r>
              <a:rPr lang="zh-CN" altLang="en-US" sz="2400"/>
              <a:t>关键字；</a:t>
            </a:r>
          </a:p>
          <a:p>
            <a:pPr>
              <a:buClr>
                <a:srgbClr val="0000CC"/>
              </a:buClr>
              <a:buSzPct val="81000"/>
              <a:buFont typeface="Wingdings" pitchFamily="2" charset="2"/>
              <a:buChar char="u"/>
            </a:pPr>
            <a:r>
              <a:rPr lang="zh-CN" altLang="en-US" sz="2400"/>
              <a:t>在汇编中用</a:t>
            </a:r>
            <a:r>
              <a:rPr lang="en-US" altLang="zh-CN" sz="2400"/>
              <a:t>EXPORT</a:t>
            </a:r>
            <a:r>
              <a:rPr lang="zh-CN" altLang="en-US" sz="2400"/>
              <a:t>导出函数名，并用该函数名作为汇编代码段的标识，</a:t>
            </a:r>
          </a:p>
          <a:p>
            <a:pPr>
              <a:buClr>
                <a:srgbClr val="0000CC"/>
              </a:buClr>
              <a:buSzPct val="81000"/>
              <a:buFont typeface="Wingdings" pitchFamily="2" charset="2"/>
              <a:buChar char="u"/>
            </a:pPr>
            <a:r>
              <a:rPr lang="zh-CN" altLang="en-US" sz="2400"/>
              <a:t>在汇编中用</a:t>
            </a:r>
            <a:r>
              <a:rPr lang="en-US" altLang="zh-CN" sz="2400"/>
              <a:t>mov pc, lr</a:t>
            </a:r>
            <a:r>
              <a:rPr lang="zh-CN" altLang="en-US" sz="2400"/>
              <a:t>返回。</a:t>
            </a:r>
          </a:p>
          <a:p>
            <a:pPr>
              <a:buClr>
                <a:srgbClr val="0000CC"/>
              </a:buClr>
              <a:buSzPct val="81000"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5DD5EC42-2EA7-EB7F-F503-14C636F1E68B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0" y="520700"/>
            <a:ext cx="8893175" cy="63373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3238">
              <a:lnSpc>
                <a:spcPct val="110000"/>
              </a:lnSpc>
              <a:buFontTx/>
              <a:buNone/>
            </a:pPr>
            <a:r>
              <a:rPr lang="zh-CN" altLang="en-US" sz="18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【例4-</a:t>
            </a:r>
            <a:r>
              <a:rPr lang="en-US" altLang="zh-CN" sz="18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6</a:t>
            </a:r>
            <a:r>
              <a:rPr lang="zh-CN" altLang="en-US" sz="18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】</a:t>
            </a:r>
            <a:r>
              <a:rPr lang="zh-CN" altLang="en-US" sz="1800">
                <a:solidFill>
                  <a:srgbClr val="002060"/>
                </a:solidFill>
                <a:latin typeface="Tahoma" panose="020B0604030504040204" pitchFamily="34" charset="0"/>
              </a:rPr>
              <a:t> </a:t>
            </a:r>
            <a:endParaRPr lang="en-US" altLang="zh-CN" sz="1800"/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1800"/>
              <a:t>//C</a:t>
            </a:r>
            <a:r>
              <a:rPr lang="zh-CN" altLang="en-US" sz="1800"/>
              <a:t>程序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#include &lt;stdio.h&gt;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extern</a:t>
            </a:r>
            <a:r>
              <a:rPr lang="en-US" altLang="zh-CN" sz="2400"/>
              <a:t> void do_strcpy(const char *src, char *dest);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int main()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{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   const char *s = "my test string!";</a:t>
            </a:r>
            <a:endParaRPr lang="pt-BR" altLang="zh-CN" sz="2400"/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     char d[128];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  printf("old: %s\r\n", s);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  </a:t>
            </a:r>
            <a:r>
              <a:rPr lang="pt-BR" altLang="zh-CN" sz="2400"/>
              <a:t>do_strcpy(s, d);</a:t>
            </a:r>
            <a:endParaRPr lang="en-US" altLang="zh-CN" sz="2400"/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  printf("new: %s\r\n",d);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  return 0;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}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C27CEFF-2D45-9A5A-99F7-588CD89FD17C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23813" y="563563"/>
            <a:ext cx="7993062" cy="62642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;asm </a:t>
            </a:r>
            <a:r>
              <a:rPr lang="zh-CN" altLang="en-US" sz="2400"/>
              <a:t>程序    </a:t>
            </a:r>
            <a:r>
              <a:rPr lang="zh-CN" altLang="en-US" sz="2400">
                <a:solidFill>
                  <a:srgbClr val="0000CC"/>
                </a:solidFill>
              </a:rPr>
              <a:t>注意参数传递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AREA asmfunc, CODE, READONLY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EXPORT do_strcpy</a:t>
            </a:r>
            <a:endParaRPr lang="pt-BR" altLang="zh-CN" sz="2400"/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do_strcpy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loop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   ldrb r4, [</a:t>
            </a:r>
            <a:r>
              <a:rPr lang="pt-BR" altLang="zh-CN" sz="2400">
                <a:solidFill>
                  <a:srgbClr val="FF0000"/>
                </a:solidFill>
              </a:rPr>
              <a:t>r0</a:t>
            </a:r>
            <a:r>
              <a:rPr lang="pt-BR" altLang="zh-CN" sz="2400"/>
              <a:t>], #1             ;r4</a:t>
            </a:r>
            <a:r>
              <a:rPr lang="en-US" altLang="zh-CN" sz="2400">
                <a:sym typeface="Wingdings" pitchFamily="2" charset="2"/>
              </a:rPr>
              <a:t></a:t>
            </a:r>
            <a:r>
              <a:rPr lang="pt-BR" altLang="zh-CN" sz="2400"/>
              <a:t>[r0],r1</a:t>
            </a:r>
            <a:r>
              <a:rPr lang="en-US" altLang="zh-CN" sz="2400">
                <a:sym typeface="Wingdings" pitchFamily="2" charset="2"/>
              </a:rPr>
              <a:t></a:t>
            </a:r>
            <a:r>
              <a:rPr lang="pt-BR" altLang="zh-CN" sz="2400"/>
              <a:t>r0+1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   cmp r4, #0		;</a:t>
            </a:r>
            <a:r>
              <a:rPr lang="zh-CN" altLang="pt-BR" sz="2400"/>
              <a:t>检查文本终点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   beq over		           ;</a:t>
            </a:r>
            <a:r>
              <a:rPr lang="zh-CN" altLang="pt-BR" sz="2400"/>
              <a:t>若终点转移到</a:t>
            </a:r>
            <a:r>
              <a:rPr lang="pt-BR" altLang="zh-CN" sz="2400"/>
              <a:t>over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   strb r4, [</a:t>
            </a:r>
            <a:r>
              <a:rPr lang="pt-BR" altLang="zh-CN" sz="2400">
                <a:solidFill>
                  <a:srgbClr val="FF0000"/>
                </a:solidFill>
              </a:rPr>
              <a:t>r1</a:t>
            </a:r>
            <a:r>
              <a:rPr lang="pt-BR" altLang="zh-CN" sz="2400"/>
              <a:t>], #1	           ;[r1]</a:t>
            </a:r>
            <a:r>
              <a:rPr lang="en-US" altLang="zh-CN" sz="2400">
                <a:sym typeface="Wingdings" pitchFamily="2" charset="2"/>
              </a:rPr>
              <a:t></a:t>
            </a:r>
            <a:r>
              <a:rPr lang="pt-BR" altLang="zh-CN" sz="2400"/>
              <a:t>r4,r1</a:t>
            </a:r>
            <a:r>
              <a:rPr lang="en-US" altLang="zh-CN" sz="2400">
                <a:sym typeface="Wingdings" pitchFamily="2" charset="2"/>
              </a:rPr>
              <a:t></a:t>
            </a:r>
            <a:r>
              <a:rPr lang="pt-BR" altLang="zh-CN" sz="2400"/>
              <a:t>r1+1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   b loop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over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      </a:t>
            </a:r>
            <a:r>
              <a:rPr lang="pt-BR" altLang="zh-CN" sz="2400">
                <a:solidFill>
                  <a:srgbClr val="FF0000"/>
                </a:solidFill>
              </a:rPr>
              <a:t>mov pc, lr</a:t>
            </a:r>
            <a:r>
              <a:rPr lang="pt-BR" altLang="zh-CN" sz="2400"/>
              <a:t>		           ;</a:t>
            </a:r>
            <a:r>
              <a:rPr lang="zh-CN" altLang="pt-BR" sz="2400"/>
              <a:t>从子程序返回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pt-BR" altLang="zh-CN" sz="2400"/>
              <a:t>END</a:t>
            </a:r>
            <a:endParaRPr lang="en-US" altLang="zh-CN" sz="240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F2A3FCC9-7668-0E3D-E30D-7B64FE8B9D40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323850" y="1700213"/>
            <a:ext cx="8569325" cy="165735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zh-CN" altLang="en-US" sz="2400"/>
              <a:t>       在汇编语言中调用</a:t>
            </a:r>
            <a:r>
              <a:rPr lang="en-US" altLang="zh-CN" sz="2400"/>
              <a:t>C</a:t>
            </a:r>
            <a:r>
              <a:rPr lang="zh-CN" altLang="en-US" sz="2400"/>
              <a:t>语言的函数，需要在汇编中</a:t>
            </a:r>
            <a:r>
              <a:rPr lang="en-US" altLang="zh-CN" sz="2400"/>
              <a:t>IMPORT</a:t>
            </a:r>
            <a:r>
              <a:rPr lang="zh-CN" altLang="en-US" sz="2400"/>
              <a:t>对应的</a:t>
            </a:r>
            <a:r>
              <a:rPr lang="en-US" altLang="zh-CN" sz="2400"/>
              <a:t>C</a:t>
            </a:r>
            <a:r>
              <a:rPr lang="zh-CN" altLang="en-US" sz="2400"/>
              <a:t>函数名，然后将</a:t>
            </a:r>
            <a:r>
              <a:rPr lang="en-US" altLang="zh-CN" sz="2400"/>
              <a:t>C</a:t>
            </a:r>
            <a:r>
              <a:rPr lang="zh-CN" altLang="en-US" sz="2400"/>
              <a:t>的代码放在一个独立的</a:t>
            </a:r>
            <a:r>
              <a:rPr lang="en-US" altLang="zh-CN" sz="2400"/>
              <a:t>C</a:t>
            </a:r>
            <a:r>
              <a:rPr lang="zh-CN" altLang="en-US" sz="2400"/>
              <a:t>文件中进行编译，剩下的工作由链接器来处理。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048DCFE-7816-8895-6D6A-5B779DACB8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898525"/>
            <a:ext cx="82296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/>
            <a:r>
              <a:rPr lang="en-US" altLang="zh-CN" sz="2400">
                <a:solidFill>
                  <a:srgbClr val="0000CC"/>
                </a:solidFill>
              </a:rPr>
              <a:t>4. </a:t>
            </a:r>
            <a:r>
              <a:rPr lang="zh-CN" altLang="en-US" sz="2400">
                <a:solidFill>
                  <a:srgbClr val="0000CC"/>
                </a:solidFill>
              </a:rPr>
              <a:t>在汇编中调用</a:t>
            </a:r>
            <a:r>
              <a:rPr lang="en-US" altLang="zh-CN" sz="2400">
                <a:solidFill>
                  <a:srgbClr val="0000CC"/>
                </a:solidFill>
              </a:rPr>
              <a:t>C</a:t>
            </a:r>
            <a:r>
              <a:rPr lang="zh-CN" altLang="en-US" sz="2400">
                <a:solidFill>
                  <a:srgbClr val="0000CC"/>
                </a:solidFill>
              </a:rPr>
              <a:t>的函数</a:t>
            </a:r>
            <a:r>
              <a:rPr lang="zh-CN" altLang="en-US" sz="2400"/>
              <a:t> 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AB7E5415-F7E5-E6AD-A915-88B5B8780747}"/>
              </a:ext>
            </a:extLst>
          </p:cNvPr>
          <p:cNvSpPr>
            <a:spLocks noChangeArrowheads="1"/>
          </p:cNvSpPr>
          <p:nvPr>
            <p:ph idx="1"/>
          </p:nvPr>
        </p:nvSpPr>
        <p:spPr bwMode="auto">
          <a:xfrm>
            <a:off x="0" y="404813"/>
            <a:ext cx="8353425" cy="63373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03238">
              <a:lnSpc>
                <a:spcPct val="110000"/>
              </a:lnSpc>
              <a:buFontTx/>
              <a:buNone/>
            </a:pPr>
            <a:r>
              <a:rPr lang="zh-CN" altLang="en-US" sz="24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【例4-</a:t>
            </a:r>
            <a:r>
              <a:rPr lang="en-US" altLang="zh-CN" sz="24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7</a:t>
            </a:r>
            <a:r>
              <a:rPr lang="zh-CN" altLang="en-US" sz="2400">
                <a:solidFill>
                  <a:srgbClr val="002060"/>
                </a:solidFill>
                <a:latin typeface="Tahoma" panose="020B0604030504040204" pitchFamily="34" charset="0"/>
                <a:sym typeface="宋体" panose="02010600030101010101" pitchFamily="2" charset="-122"/>
              </a:rPr>
              <a:t>】</a:t>
            </a:r>
            <a:r>
              <a:rPr lang="zh-CN" altLang="en-US" sz="2400">
                <a:solidFill>
                  <a:srgbClr val="002060"/>
                </a:solidFill>
                <a:latin typeface="Tahoma" panose="020B0604030504040204" pitchFamily="34" charset="0"/>
              </a:rPr>
              <a:t> </a:t>
            </a:r>
            <a:endParaRPr lang="en-US" altLang="zh-CN" sz="2400"/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;prog1_asm.asm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IMPORT prog1_c 	;</a:t>
            </a:r>
            <a:r>
              <a:rPr lang="zh-CN" altLang="en-US" sz="2400"/>
              <a:t>声明</a:t>
            </a:r>
            <a:r>
              <a:rPr lang="en-US" altLang="zh-CN" sz="2400"/>
              <a:t>prog1_c</a:t>
            </a:r>
            <a:r>
              <a:rPr lang="zh-CN" altLang="en-US" sz="2400"/>
              <a:t>函数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AREA PROG1_ASM, CODE, READONLY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EXPORT prog1_asm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prog1_asm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STR   lr, [sp, #-4]! 	;</a:t>
            </a:r>
            <a:r>
              <a:rPr lang="zh-CN" altLang="en-US" sz="2400"/>
              <a:t>保存当前</a:t>
            </a:r>
            <a:r>
              <a:rPr lang="en-US" altLang="zh-CN" sz="2400"/>
              <a:t>lr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ldr     r0, =0x1 		;</a:t>
            </a:r>
            <a:r>
              <a:rPr lang="zh-CN" altLang="en-US" sz="2400"/>
              <a:t>参数</a:t>
            </a:r>
            <a:r>
              <a:rPr lang="en-US" altLang="zh-CN" sz="2400"/>
              <a:t>1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ldr     r1, =0x2 		;</a:t>
            </a:r>
            <a:r>
              <a:rPr lang="zh-CN" altLang="en-US" sz="2400"/>
              <a:t>参数</a:t>
            </a:r>
            <a:r>
              <a:rPr lang="en-US" altLang="zh-CN" sz="2400"/>
              <a:t>2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ldr     r2, =0x3 		;</a:t>
            </a:r>
            <a:r>
              <a:rPr lang="zh-CN" altLang="en-US" sz="2400"/>
              <a:t>参数</a:t>
            </a:r>
            <a:r>
              <a:rPr lang="en-US" altLang="zh-CN" sz="2400"/>
              <a:t>3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</a:t>
            </a:r>
            <a:r>
              <a:rPr lang="en-US" altLang="zh-CN" sz="2400" b="1"/>
              <a:t>bl      prog1_c 		;</a:t>
            </a:r>
            <a:r>
              <a:rPr lang="zh-CN" altLang="en-US" sz="2400" b="1"/>
              <a:t>调用</a:t>
            </a:r>
            <a:r>
              <a:rPr lang="en-US" altLang="zh-CN" sz="2400" b="1"/>
              <a:t>C</a:t>
            </a:r>
            <a:r>
              <a:rPr lang="zh-CN" altLang="en-US" sz="2400" b="1"/>
              <a:t>函数</a:t>
            </a:r>
            <a:endParaRPr lang="zh-CN" altLang="en-US" sz="2400"/>
          </a:p>
          <a:p>
            <a:pPr marL="503238">
              <a:lnSpc>
                <a:spcPct val="110000"/>
              </a:lnSpc>
              <a:buFontTx/>
              <a:buNone/>
            </a:pPr>
            <a:r>
              <a:rPr lang="zh-CN" altLang="en-US" sz="2400"/>
              <a:t>      </a:t>
            </a:r>
            <a:r>
              <a:rPr lang="en-US" altLang="zh-CN" sz="2400"/>
              <a:t>LDR pc, [sp], #4 	;</a:t>
            </a:r>
            <a:r>
              <a:rPr lang="zh-CN" altLang="en-US" sz="2400"/>
              <a:t>将</a:t>
            </a:r>
            <a:r>
              <a:rPr lang="en-US" altLang="zh-CN" sz="2400"/>
              <a:t>lr</a:t>
            </a:r>
            <a:r>
              <a:rPr lang="zh-CN" altLang="en-US" sz="2400"/>
              <a:t>装进</a:t>
            </a:r>
            <a:r>
              <a:rPr lang="en-US" altLang="zh-CN" sz="2400"/>
              <a:t>pc(</a:t>
            </a:r>
            <a:r>
              <a:rPr lang="zh-CN" altLang="en-US" sz="2400"/>
              <a:t>返回</a:t>
            </a:r>
            <a:r>
              <a:rPr lang="en-US" altLang="zh-CN" sz="2400"/>
              <a:t>main</a:t>
            </a:r>
            <a:r>
              <a:rPr lang="zh-CN" altLang="en-US" sz="2400"/>
              <a:t>函数</a:t>
            </a:r>
            <a:r>
              <a:rPr lang="en-US" altLang="zh-CN" sz="2400"/>
              <a:t>) </a:t>
            </a:r>
          </a:p>
          <a:p>
            <a:pPr marL="503238">
              <a:lnSpc>
                <a:spcPct val="110000"/>
              </a:lnSpc>
              <a:buFontTx/>
              <a:buNone/>
            </a:pPr>
            <a:r>
              <a:rPr lang="en-US" altLang="zh-CN" sz="2400"/>
              <a:t>      END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89" name="Rectangle 253">
            <a:extLst>
              <a:ext uri="{FF2B5EF4-FFF2-40B4-BE49-F238E27FC236}">
                <a16:creationId xmlns:a16="http://schemas.microsoft.com/office/drawing/2014/main" id="{1F4D1320-9DD6-738C-933E-12E71C42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75" y="1428750"/>
            <a:ext cx="5468938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4-1  ARM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cs typeface="Times New Roman" panose="02020603050405020304" pitchFamily="18" charset="0"/>
                <a:sym typeface="+mn-ea"/>
              </a:rPr>
              <a:t>汇编常用伪操作列表</a:t>
            </a:r>
            <a:endParaRPr lang="en-US" altLang="zh-CN" sz="2400"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65958" name="Group 422">
            <a:extLst>
              <a:ext uri="{FF2B5EF4-FFF2-40B4-BE49-F238E27FC236}">
                <a16:creationId xmlns:a16="http://schemas.microsoft.com/office/drawing/2014/main" id="{FA7CE063-FBF5-47F1-7D17-0E415617A1E7}"/>
              </a:ext>
            </a:extLst>
          </p:cNvPr>
          <p:cNvGraphicFramePr>
            <a:graphicFrameLocks noGrp="1"/>
          </p:cNvGraphicFramePr>
          <p:nvPr/>
        </p:nvGraphicFramePr>
        <p:xfrm>
          <a:off x="0" y="1916113"/>
          <a:ext cx="8850313" cy="4811713"/>
        </p:xfrm>
        <a:graphic>
          <a:graphicData uri="http://schemas.openxmlformats.org/drawingml/2006/table">
            <a:tbl>
              <a:tblPr/>
              <a:tblGrid>
                <a:gridCol w="1473200">
                  <a:extLst>
                    <a:ext uri="{9D8B030D-6E8A-4147-A177-3AD203B41FA5}">
                      <a16:colId xmlns:a16="http://schemas.microsoft.com/office/drawing/2014/main" val="2124319726"/>
                    </a:ext>
                  </a:extLst>
                </a:gridCol>
                <a:gridCol w="3070225">
                  <a:extLst>
                    <a:ext uri="{9D8B030D-6E8A-4147-A177-3AD203B41FA5}">
                      <a16:colId xmlns:a16="http://schemas.microsoft.com/office/drawing/2014/main" val="2404565111"/>
                    </a:ext>
                  </a:extLst>
                </a:gridCol>
                <a:gridCol w="4306888">
                  <a:extLst>
                    <a:ext uri="{9D8B030D-6E8A-4147-A177-3AD203B41FA5}">
                      <a16:colId xmlns:a16="http://schemas.microsoft.com/office/drawing/2014/main" val="1902750166"/>
                    </a:ext>
                  </a:extLst>
                </a:gridCol>
              </a:tblGrid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操作符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语法格式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功能描述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21976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ARM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ARM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指示编译器处理的是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ARM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8653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CODE32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CODE32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指示编译器处理的是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ARM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0848459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THUMB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THUMB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指示编译器处理的是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THUMB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6408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CODE16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CODE16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指示编译器处理的是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位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THUMB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595673"/>
                  </a:ext>
                </a:extLst>
              </a:tr>
              <a:tr h="569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AREA name{attr}{attr}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段属性定义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565424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ENTRY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ENTRY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声明程序的入口点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820332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END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源程序结尾标识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513792"/>
                  </a:ext>
                </a:extLst>
              </a:tr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EQU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  EQU expr{, type}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定义常量或标号名称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45640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EXPORT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EXPORT name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声明全局标号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7871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IMPORT name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外部符号声明</a:t>
                      </a:r>
                    </a:p>
                  </a:txBody>
                  <a:tcPr marL="91451" marR="91451" marT="42201" marB="42201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398799"/>
                  </a:ext>
                </a:extLst>
              </a:tr>
            </a:tbl>
          </a:graphicData>
        </a:graphic>
      </p:graphicFrame>
      <p:sp>
        <p:nvSpPr>
          <p:cNvPr id="65950" name="Rectangle 414">
            <a:extLst>
              <a:ext uri="{FF2B5EF4-FFF2-40B4-BE49-F238E27FC236}">
                <a16:creationId xmlns:a16="http://schemas.microsoft.com/office/drawing/2014/main" id="{6EEC0928-18F4-1DF8-FC82-ACC789CD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27563"/>
            <a:ext cx="184150" cy="54768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zh-CN" sz="2955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D6CDE57-2291-7701-7816-FD5159690389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11188" y="765175"/>
            <a:ext cx="5338762" cy="495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sym typeface="+mn-ea"/>
              </a:rPr>
              <a:t>4.1.2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ARM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汇编语言伪操作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2AF98600-D9CA-7943-7B6C-67BC082C06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0825" y="1412875"/>
            <a:ext cx="8569325" cy="4259263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zh-CN" altLang="en-US" sz="2400" noProof="1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【例4-</a:t>
            </a:r>
            <a:r>
              <a:rPr lang="zh-CN" altLang="zh-CN" sz="2400" noProof="1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8</a:t>
            </a:r>
            <a:r>
              <a:rPr lang="zh-CN" altLang="en-US" sz="2400" noProof="1">
                <a:solidFill>
                  <a:srgbClr val="002060"/>
                </a:solidFill>
                <a:latin typeface="Tahoma" panose="020B0604030504040204" pitchFamily="34" charset="0"/>
                <a:sym typeface="+mn-ea"/>
              </a:rPr>
              <a:t>】 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</a:t>
            </a:r>
            <a:r>
              <a:rPr lang="zh-CN" altLang="en-US" sz="2400">
                <a:latin typeface="宋体" panose="02010600030101010101" pitchFamily="2" charset="-122"/>
              </a:rPr>
              <a:t>参数</a:t>
            </a:r>
            <a:r>
              <a:rPr lang="en-US" altLang="zh-CN" sz="2400">
                <a:latin typeface="宋体" panose="02010600030101010101" pitchFamily="2" charset="-122"/>
              </a:rPr>
              <a:t>1</a:t>
            </a:r>
            <a:r>
              <a:rPr lang="zh-CN" altLang="en-US" sz="2400">
                <a:latin typeface="宋体" panose="02010600030101010101" pitchFamily="2" charset="-122"/>
              </a:rPr>
              <a:t>～</a:t>
            </a:r>
            <a:r>
              <a:rPr lang="en-US" altLang="zh-CN" sz="2400">
                <a:latin typeface="宋体" panose="02010600030101010101" pitchFamily="2" charset="-122"/>
              </a:rPr>
              <a:t>4</a:t>
            </a:r>
            <a:r>
              <a:rPr lang="zh-CN" altLang="en-US" sz="2400">
                <a:latin typeface="宋体" panose="02010600030101010101" pitchFamily="2" charset="-122"/>
              </a:rPr>
              <a:t>仍通过</a:t>
            </a:r>
            <a:r>
              <a:rPr lang="en-US" altLang="zh-CN" sz="2400">
                <a:latin typeface="宋体" panose="02010600030101010101" pitchFamily="2" charset="-122"/>
              </a:rPr>
              <a:t>R0~R3</a:t>
            </a:r>
            <a:r>
              <a:rPr lang="zh-CN" altLang="en-US" sz="2400">
                <a:latin typeface="宋体" panose="02010600030101010101" pitchFamily="2" charset="-122"/>
              </a:rPr>
              <a:t>进行传递，参数</a:t>
            </a:r>
            <a:r>
              <a:rPr lang="en-US" altLang="zh-CN" sz="2400">
                <a:latin typeface="宋体" panose="02010600030101010101" pitchFamily="2" charset="-122"/>
              </a:rPr>
              <a:t>5</a:t>
            </a:r>
            <a:r>
              <a:rPr lang="zh-CN" altLang="en-US" sz="2400">
                <a:latin typeface="宋体" panose="02010600030101010101" pitchFamily="2" charset="-122"/>
              </a:rPr>
              <a:t>～</a:t>
            </a:r>
            <a:r>
              <a:rPr lang="en-US" altLang="zh-CN" sz="2400">
                <a:latin typeface="宋体" panose="02010600030101010101" pitchFamily="2" charset="-122"/>
              </a:rPr>
              <a:t>6</a:t>
            </a:r>
            <a:r>
              <a:rPr lang="zh-CN" altLang="en-US" sz="2400">
                <a:latin typeface="宋体" panose="02010600030101010101" pitchFamily="2" charset="-122"/>
              </a:rPr>
              <a:t>则通过把其压入堆栈的方式进行传递。</a:t>
            </a:r>
            <a:endParaRPr lang="en-US" altLang="zh-CN" sz="2400">
              <a:latin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>
              <a:latin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/>
              <a:t>   </a:t>
            </a:r>
            <a:endParaRPr lang="zh-CN" altLang="en-US"/>
          </a:p>
        </p:txBody>
      </p:sp>
      <p:sp>
        <p:nvSpPr>
          <p:cNvPr id="57347" name="Text Box 3">
            <a:extLst>
              <a:ext uri="{FF2B5EF4-FFF2-40B4-BE49-F238E27FC236}">
                <a16:creationId xmlns:a16="http://schemas.microsoft.com/office/drawing/2014/main" id="{1A016B2A-2676-1F59-5137-99C8A4742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27075"/>
            <a:ext cx="3671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5. </a:t>
            </a:r>
            <a:r>
              <a:rPr lang="zh-CN" altLang="en-US" sz="2400">
                <a:solidFill>
                  <a:srgbClr val="0000CC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多参数传递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框 3">
            <a:extLst>
              <a:ext uri="{FF2B5EF4-FFF2-40B4-BE49-F238E27FC236}">
                <a16:creationId xmlns:a16="http://schemas.microsoft.com/office/drawing/2014/main" id="{26B708F9-7669-EC08-98C5-20CEF578D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981075"/>
            <a:ext cx="8532812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//C</a:t>
            </a:r>
            <a:r>
              <a:rPr lang="zh-CN" altLang="zh-CN" sz="2400">
                <a:solidFill>
                  <a:schemeClr val="tx1"/>
                </a:solidFill>
              </a:rPr>
              <a:t>主程序</a:t>
            </a:r>
            <a:endParaRPr lang="en-US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#define UINT unsigned int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extern UINT </a:t>
            </a:r>
            <a:r>
              <a:rPr lang="en-US" altLang="zh-CN" sz="2000">
                <a:solidFill>
                  <a:schemeClr val="tx1"/>
                </a:solidFill>
              </a:rPr>
              <a:t>myadd_six(UINT a,UINT b,UINT c,UINT d,UINT e,UINT f)</a:t>
            </a:r>
            <a:r>
              <a:rPr lang="en-US" altLang="zh-CN" sz="2400">
                <a:solidFill>
                  <a:schemeClr val="tx1"/>
                </a:solidFill>
              </a:rPr>
              <a:t>;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int main(void)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{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myadd_six(1,2,3,4,5,6);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return 0;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}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框 3">
            <a:extLst>
              <a:ext uri="{FF2B5EF4-FFF2-40B4-BE49-F238E27FC236}">
                <a16:creationId xmlns:a16="http://schemas.microsoft.com/office/drawing/2014/main" id="{EE602ECE-EC54-55EE-D806-2FBDF6C5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8" y="115888"/>
            <a:ext cx="6286500" cy="67405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// </a:t>
            </a:r>
            <a:r>
              <a:rPr lang="zh-CN" altLang="zh-CN" sz="2400">
                <a:solidFill>
                  <a:schemeClr val="tx1"/>
                </a:solidFill>
              </a:rPr>
              <a:t>汇编程序</a:t>
            </a:r>
            <a:r>
              <a:rPr lang="en-US" altLang="zh-CN" sz="2400">
                <a:solidFill>
                  <a:schemeClr val="tx1"/>
                </a:solidFill>
              </a:rPr>
              <a:t>: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AREA addcode, CODE, READONLY	; 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code32          	</a:t>
            </a:r>
            <a:r>
              <a:rPr lang="en-US" altLang="zh-CN" sz="2000">
                <a:solidFill>
                  <a:schemeClr val="tx1"/>
                </a:solidFill>
              </a:rPr>
              <a:t>             ; ARM</a:t>
            </a:r>
            <a:r>
              <a:rPr lang="zh-CN" altLang="zh-CN" sz="2000">
                <a:solidFill>
                  <a:schemeClr val="tx1"/>
                </a:solidFill>
              </a:rPr>
              <a:t>指令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EXPORT myadd_six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myadd_six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stmfd r13,{r4,r5} 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endParaRPr lang="zh-CN" altLang="zh-CN" sz="20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ldr r4,[r13]        	    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zh-CN" altLang="zh-CN" sz="2000">
                <a:solidFill>
                  <a:schemeClr val="tx1"/>
                </a:solidFill>
              </a:rPr>
              <a:t>将第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zh-CN" sz="2000">
                <a:solidFill>
                  <a:schemeClr val="tx1"/>
                </a:solidFill>
              </a:rPr>
              <a:t>个参数从堆栈</a:t>
            </a:r>
            <a:r>
              <a:rPr lang="zh-CN" altLang="en-US" sz="2000">
                <a:solidFill>
                  <a:schemeClr val="tx1"/>
                </a:solidFill>
              </a:rPr>
              <a:t>取</a:t>
            </a:r>
            <a:r>
              <a:rPr lang="zh-CN" altLang="zh-CN" sz="2000">
                <a:solidFill>
                  <a:schemeClr val="tx1"/>
                </a:solidFill>
              </a:rPr>
              <a:t>出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ldr r5,[r13,#4]     	    </a:t>
            </a:r>
            <a:r>
              <a:rPr lang="en-US" altLang="zh-CN" sz="2000">
                <a:solidFill>
                  <a:schemeClr val="tx1"/>
                </a:solidFill>
              </a:rPr>
              <a:t>; </a:t>
            </a:r>
            <a:r>
              <a:rPr lang="zh-CN" altLang="zh-CN" sz="2000">
                <a:solidFill>
                  <a:schemeClr val="tx1"/>
                </a:solidFill>
              </a:rPr>
              <a:t>将第</a:t>
            </a:r>
            <a:r>
              <a:rPr lang="en-US" altLang="zh-CN" sz="2000">
                <a:solidFill>
                  <a:schemeClr val="tx1"/>
                </a:solidFill>
              </a:rPr>
              <a:t>6</a:t>
            </a:r>
            <a:r>
              <a:rPr lang="zh-CN" altLang="zh-CN" sz="2000">
                <a:solidFill>
                  <a:schemeClr val="tx1"/>
                </a:solidFill>
              </a:rPr>
              <a:t>个参数从堆栈</a:t>
            </a:r>
            <a:r>
              <a:rPr lang="zh-CN" altLang="en-US" sz="2000">
                <a:solidFill>
                  <a:schemeClr val="tx1"/>
                </a:solidFill>
              </a:rPr>
              <a:t>取</a:t>
            </a:r>
            <a:r>
              <a:rPr lang="zh-CN" altLang="zh-CN" sz="2000">
                <a:solidFill>
                  <a:schemeClr val="tx1"/>
                </a:solidFill>
              </a:rPr>
              <a:t>出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</a:rPr>
              <a:t>     </a:t>
            </a:r>
            <a:r>
              <a:rPr lang="pt-BR" altLang="zh-CN" sz="2400">
                <a:solidFill>
                  <a:schemeClr val="tx1"/>
                </a:solidFill>
              </a:rPr>
              <a:t>add r0,r0,r1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zh-CN" sz="2400">
                <a:solidFill>
                  <a:schemeClr val="tx1"/>
                </a:solidFill>
              </a:rPr>
              <a:t>     add r0,r0,r2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zh-CN" sz="2400">
                <a:solidFill>
                  <a:schemeClr val="tx1"/>
                </a:solidFill>
              </a:rPr>
              <a:t>     add r0,r0,r3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zh-CN" sz="2400">
                <a:solidFill>
                  <a:schemeClr val="tx1"/>
                </a:solidFill>
              </a:rPr>
              <a:t>     add r0,r0,r4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zh-CN" sz="2400">
                <a:solidFill>
                  <a:schemeClr val="tx1"/>
                </a:solidFill>
              </a:rPr>
              <a:t>     add </a:t>
            </a:r>
            <a:r>
              <a:rPr lang="pt-BR" altLang="zh-CN" sz="2400">
                <a:solidFill>
                  <a:srgbClr val="FF0000"/>
                </a:solidFill>
              </a:rPr>
              <a:t>r0</a:t>
            </a:r>
            <a:r>
              <a:rPr lang="pt-BR" altLang="zh-CN" sz="2400">
                <a:solidFill>
                  <a:schemeClr val="tx1"/>
                </a:solidFill>
              </a:rPr>
              <a:t>,r0,r5           </a:t>
            </a:r>
            <a:r>
              <a:rPr lang="pt-BR" altLang="zh-CN" sz="2000">
                <a:solidFill>
                  <a:schemeClr val="tx1"/>
                </a:solidFill>
              </a:rPr>
              <a:t>; 32</a:t>
            </a:r>
            <a:r>
              <a:rPr lang="zh-CN" altLang="zh-CN" sz="2000">
                <a:solidFill>
                  <a:schemeClr val="tx1"/>
                </a:solidFill>
              </a:rPr>
              <a:t>位结果保存在</a:t>
            </a:r>
            <a:r>
              <a:rPr lang="pt-BR" altLang="zh-CN" sz="2000">
                <a:solidFill>
                  <a:schemeClr val="tx1"/>
                </a:solidFill>
              </a:rPr>
              <a:t>R0</a:t>
            </a:r>
            <a:r>
              <a:rPr lang="zh-CN" altLang="zh-CN" sz="2000">
                <a:solidFill>
                  <a:schemeClr val="tx1"/>
                </a:solidFill>
              </a:rPr>
              <a:t>中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zh-CN" sz="2400">
                <a:solidFill>
                  <a:schemeClr val="tx1"/>
                </a:solidFill>
              </a:rPr>
              <a:t>     sub r13,r13,#8			</a:t>
            </a:r>
            <a:endParaRPr lang="zh-CN" altLang="zh-CN" sz="24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zh-CN" sz="2400">
                <a:solidFill>
                  <a:schemeClr val="tx1"/>
                </a:solidFill>
              </a:rPr>
              <a:t>     </a:t>
            </a:r>
            <a:r>
              <a:rPr lang="pt-BR" altLang="zh-CN" sz="2400">
                <a:solidFill>
                  <a:srgbClr val="FF0000"/>
                </a:solidFill>
              </a:rPr>
              <a:t>ldmfd r13,{r4,r5}   </a:t>
            </a:r>
            <a:r>
              <a:rPr lang="pt-BR" altLang="zh-CN" sz="2000">
                <a:solidFill>
                  <a:schemeClr val="tx1"/>
                </a:solidFill>
              </a:rPr>
              <a:t>; </a:t>
            </a:r>
            <a:r>
              <a:rPr lang="zh-CN" altLang="zh-CN" sz="2000">
                <a:solidFill>
                  <a:schemeClr val="tx1"/>
                </a:solidFill>
              </a:rPr>
              <a:t>从堆栈中恢复</a:t>
            </a:r>
            <a:r>
              <a:rPr lang="pt-BR" altLang="zh-CN" sz="2000">
                <a:solidFill>
                  <a:schemeClr val="tx1"/>
                </a:solidFill>
              </a:rPr>
              <a:t>r4,r5</a:t>
            </a:r>
            <a:endParaRPr lang="zh-CN" altLang="zh-CN" sz="200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None/>
            </a:pPr>
            <a:r>
              <a:rPr lang="pt-BR" altLang="zh-CN" sz="2400">
                <a:solidFill>
                  <a:schemeClr val="tx1"/>
                </a:solidFill>
              </a:rPr>
              <a:t>     mov r15,r14         </a:t>
            </a:r>
            <a:r>
              <a:rPr lang="pt-BR" altLang="zh-CN" sz="2000">
                <a:solidFill>
                  <a:schemeClr val="tx1"/>
                </a:solidFill>
              </a:rPr>
              <a:t>; </a:t>
            </a:r>
            <a:r>
              <a:rPr lang="zh-CN" altLang="zh-CN" sz="2000">
                <a:solidFill>
                  <a:schemeClr val="tx1"/>
                </a:solidFill>
              </a:rPr>
              <a:t>返回主程序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altLang="zh-CN" sz="2400">
                <a:solidFill>
                  <a:schemeClr val="tx1"/>
                </a:solidFill>
              </a:rPr>
              <a:t>     END</a:t>
            </a:r>
          </a:p>
          <a:p>
            <a:pPr>
              <a:buFont typeface="Arial" panose="020B0604020202020204" pitchFamily="34" charset="0"/>
              <a:buNone/>
            </a:pPr>
            <a:endParaRPr lang="zh-CN" altLang="zh-CN" sz="2400">
              <a:solidFill>
                <a:schemeClr val="tx1"/>
              </a:solidFill>
            </a:endParaRPr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F7EB70A5-C93C-2B8B-0DC9-FB6C1E5B8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1385888"/>
            <a:ext cx="3059112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AC6A2563-81F9-3065-6780-8ECB38DD4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81075"/>
            <a:ext cx="8229600" cy="436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2400"/>
              <a:t>开发工具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371290B3-3E6D-3D30-55C7-A4271547CF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2400"/>
              <a:t>SDT</a:t>
            </a:r>
          </a:p>
          <a:p>
            <a:r>
              <a:rPr lang="en-US" altLang="zh-CN" sz="2400"/>
              <a:t>ADS</a:t>
            </a:r>
          </a:p>
          <a:p>
            <a:r>
              <a:rPr lang="en-US" altLang="zh-CN" sz="2400"/>
              <a:t>RealView MDK</a:t>
            </a:r>
          </a:p>
          <a:p>
            <a:r>
              <a:rPr lang="en-US" altLang="zh-CN" sz="2400" b="1"/>
              <a:t>GNU GCC</a:t>
            </a:r>
          </a:p>
          <a:p>
            <a:r>
              <a:rPr lang="en-US" altLang="zh-CN" sz="2400" b="1"/>
              <a:t>IAR </a:t>
            </a:r>
          </a:p>
          <a:p>
            <a:r>
              <a:rPr lang="en-US" altLang="zh-CN" sz="2400" b="1"/>
              <a:t>MULTI 2000</a:t>
            </a:r>
            <a:endParaRPr lang="zh-CN" altLang="en-US" sz="24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矩形 4">
            <a:extLst>
              <a:ext uri="{FF2B5EF4-FFF2-40B4-BE49-F238E27FC236}">
                <a16:creationId xmlns:a16="http://schemas.microsoft.com/office/drawing/2014/main" id="{01C30EBF-689B-BAAF-3D47-9C9532D51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75" y="766763"/>
            <a:ext cx="8561388" cy="50117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、设 (R1)=0x2222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1111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、(R2)=0x4444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3333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、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(R3)=0x7777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5555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；   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(R13)=0x1000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执行下面指令后存储器及相关寄存器内容如何变化？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STMFD  R13!  ,  {R1, R2, R3}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LDMFD R13!  ,   {R5,R6,R7}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、编程实现将从地址</a:t>
            </a:r>
            <a:r>
              <a:rPr lang="en-GB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source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开始的</a:t>
            </a:r>
            <a:r>
              <a:rPr lang="en-GB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30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个字节数据复制到地址为</a:t>
            </a:r>
            <a:r>
              <a:rPr lang="en-GB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dest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开始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存储单元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用调用子程序的方法实现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！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+2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！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+3</a:t>
            </a:r>
            <a:r>
              <a:rPr lang="zh-CN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！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+∙∙∙∙∙∙+10!</a:t>
            </a:r>
            <a:endParaRPr lang="zh-CN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3" name="文本框 1">
            <a:extLst>
              <a:ext uri="{FF2B5EF4-FFF2-40B4-BE49-F238E27FC236}">
                <a16:creationId xmlns:a16="http://schemas.microsoft.com/office/drawing/2014/main" id="{0797D4D0-E6D1-04D1-993E-D551677EE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42888"/>
            <a:ext cx="3381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sz="2800">
                <a:solidFill>
                  <a:schemeClr val="tx1"/>
                </a:solidFill>
              </a:rPr>
              <a:t>作业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CED7A72-5332-B394-FEDE-3E6905FBCE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800100"/>
            <a:ext cx="8353425" cy="198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lnSpc>
                <a:spcPct val="120000"/>
              </a:lnSpc>
              <a:spcBef>
                <a:spcPct val="30000"/>
              </a:spcBef>
              <a:buClr>
                <a:schemeClr val="bg1"/>
              </a:buClr>
            </a:pP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ARM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伪操作</a:t>
            </a:r>
            <a:r>
              <a:rPr lang="en-US" altLang="zh-CN" sz="2400">
                <a:latin typeface="宋体" panose="02010600030101010101" pitchFamily="2" charset="-122"/>
              </a:rPr>
              <a:t>—EXPORT/GLOBAL  </a:t>
            </a:r>
            <a:r>
              <a:rPr lang="zh-CN" altLang="en-US" sz="2400" b="1">
                <a:solidFill>
                  <a:schemeClr val="tx1"/>
                </a:solidFill>
                <a:latin typeface="宋体" panose="02010600030101010101" pitchFamily="2" charset="-122"/>
              </a:rPr>
              <a:t>声明一个全局标号 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.</a:t>
            </a:r>
            <a:b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</a:br>
            <a:b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</a:b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例：</a:t>
            </a:r>
            <a:b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</a:b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EXPORT    FLAG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；声明一个全局标号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FLAG</a:t>
            </a:r>
            <a:b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</a:rPr>
            </a:br>
            <a:br>
              <a:rPr lang="en-US" altLang="zh-CN" sz="2400"/>
            </a:br>
            <a:br>
              <a:rPr lang="en-US" altLang="zh-CN" sz="2400"/>
            </a:br>
            <a:r>
              <a:rPr lang="en-US" altLang="zh-CN" sz="2400"/>
              <a:t> 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E5FF367-0BC8-FE47-FE85-E84152E05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68638"/>
            <a:ext cx="8640762" cy="3600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ARM</a:t>
            </a: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伪操作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—IMPORT/EXTERN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           </a:t>
            </a:r>
          </a:p>
          <a:p>
            <a:r>
              <a:rPr lang="en-US" altLang="zh-CN" sz="2400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        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通知编译器要使用的标号在其它源文件中定义 </a:t>
            </a:r>
            <a:r>
              <a:rPr lang="en-US" altLang="zh-CN" sz="2400" b="1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.</a:t>
            </a:r>
          </a:p>
          <a:p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1"/>
              </a:buClr>
              <a:buSzPct val="100000"/>
            </a:pPr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    例：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1"/>
              </a:buClr>
              <a:buSzPct val="100000"/>
            </a:pP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  <a:sym typeface="+mn-ea"/>
              </a:rPr>
              <a:t>   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IMPORT    main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；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main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标号在其它源文件中定义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1"/>
              </a:buClr>
              <a:buSzPct val="100000"/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1"/>
              </a:buClr>
              <a:buSzPct val="100000"/>
            </a:pP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chemeClr val="bg1"/>
              </a:buClr>
              <a:buSzPct val="100000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</a:t>
            </a:r>
          </a:p>
          <a:p>
            <a:endParaRPr lang="en-US" altLang="zh-CN" sz="2400">
              <a:solidFill>
                <a:schemeClr val="tx2"/>
              </a:solidFill>
              <a:sym typeface="+mn-ea"/>
            </a:endParaRPr>
          </a:p>
          <a:p>
            <a:r>
              <a:rPr lang="en-US" altLang="zh-CN" sz="2400">
                <a:solidFill>
                  <a:schemeClr val="tx2"/>
                </a:solidFill>
                <a:sym typeface="+mn-ea"/>
              </a:rPr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9" name="Rectangle 3">
            <a:extLst>
              <a:ext uri="{FF2B5EF4-FFF2-40B4-BE49-F238E27FC236}">
                <a16:creationId xmlns:a16="http://schemas.microsoft.com/office/drawing/2014/main" id="{39BE721D-EE58-000A-4BC7-31CA139AA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700213"/>
            <a:ext cx="821055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0000CC"/>
                </a:solidFill>
              </a:rPr>
              <a:t>伪指令：是</a:t>
            </a:r>
            <a:r>
              <a:rPr lang="en-US" altLang="zh-CN" sz="2400">
                <a:solidFill>
                  <a:srgbClr val="0000CC"/>
                </a:solidFill>
              </a:rPr>
              <a:t>ARM</a:t>
            </a:r>
            <a:r>
              <a:rPr lang="zh-CN" altLang="en-US" sz="2400">
                <a:solidFill>
                  <a:srgbClr val="0000CC"/>
                </a:solidFill>
              </a:rPr>
              <a:t>汇编中的一些特殊的指令助记符，它们在</a:t>
            </a:r>
            <a:endParaRPr lang="en-US" altLang="zh-CN" sz="2400">
              <a:solidFill>
                <a:srgbClr val="0000CC"/>
              </a:solidFill>
            </a:endParaRPr>
          </a:p>
          <a:p>
            <a:pPr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0000CC"/>
                </a:solidFill>
              </a:rPr>
              <a:t>              </a:t>
            </a:r>
            <a:r>
              <a:rPr lang="zh-CN" altLang="en-US" sz="2400">
                <a:solidFill>
                  <a:srgbClr val="0000CC"/>
                </a:solidFill>
              </a:rPr>
              <a:t>汇编时将被合适的机器指令代替。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C0C8A-6FF7-2651-7BC9-E977424E5581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611188" y="836613"/>
            <a:ext cx="5338762" cy="495300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tx1"/>
                </a:solidFill>
                <a:sym typeface="+mn-ea"/>
              </a:rPr>
              <a:t>4.1.3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 ARM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汇编语言伪指令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>
            <a:extLst>
              <a:ext uri="{FF2B5EF4-FFF2-40B4-BE49-F238E27FC236}">
                <a16:creationId xmlns:a16="http://schemas.microsoft.com/office/drawing/2014/main" id="{69EB3889-F785-205E-507E-7842B8836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735013"/>
            <a:ext cx="4435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表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4-2 ARM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汇编语言伪指令列表</a:t>
            </a:r>
            <a:endParaRPr lang="en-US" altLang="zh-CN" sz="2400"/>
          </a:p>
        </p:txBody>
      </p:sp>
      <p:graphicFrame>
        <p:nvGraphicFramePr>
          <p:cNvPr id="67678" name="Group 94">
            <a:extLst>
              <a:ext uri="{FF2B5EF4-FFF2-40B4-BE49-F238E27FC236}">
                <a16:creationId xmlns:a16="http://schemas.microsoft.com/office/drawing/2014/main" id="{723347A1-3911-7D07-36E1-62F7698151A0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484313"/>
          <a:ext cx="8305800" cy="4473577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83239956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07971619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1853664747"/>
                    </a:ext>
                  </a:extLst>
                </a:gridCol>
              </a:tblGrid>
              <a:tr h="422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伪指令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语法格式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962506"/>
                  </a:ext>
                </a:extLst>
              </a:tr>
              <a:tr h="1096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ADR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ADR{cond} register, = expression 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它将基于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相对偏移的地址值或基于寄存器相对偏移的地址值读取到寄存器中。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473778"/>
                  </a:ext>
                </a:extLst>
              </a:tr>
              <a:tr h="1096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ADRL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ADRL{cond}register , = expression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它将基于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PC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相对偏移的地址值或基于寄存器相对偏移的地址值读取到寄存器中。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217866"/>
                  </a:ext>
                </a:extLst>
              </a:tr>
              <a:tr h="1096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LDR</a:t>
                      </a:r>
                      <a:endParaRPr kumimoji="0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LDR{cond} register,= expression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将一个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位的常数或者一个地址值读取到寄存器中，可以看作是加载寄存器的内容。</a:t>
                      </a:r>
                      <a:endParaRPr kumimoji="0" lang="zh-CN" alt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193210"/>
                  </a:ext>
                </a:extLst>
              </a:tr>
              <a:tr h="7604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NOP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NOP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2203" marB="422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NOP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是空操作伪指令，在汇编时将会被替代成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ARM</a:t>
                      </a: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中的空操作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2203" marB="4220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865829"/>
                  </a:ext>
                </a:extLst>
              </a:tr>
            </a:tbl>
          </a:graphicData>
        </a:graphic>
      </p:graphicFrame>
      <p:sp>
        <p:nvSpPr>
          <p:cNvPr id="67670" name="Rectangle 86">
            <a:extLst>
              <a:ext uri="{FF2B5EF4-FFF2-40B4-BE49-F238E27FC236}">
                <a16:creationId xmlns:a16="http://schemas.microsoft.com/office/drawing/2014/main" id="{D8E35F81-17E6-344C-704C-F96E59EE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06913"/>
            <a:ext cx="184150" cy="5461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zh-CN" sz="2955"/>
          </a:p>
        </p:txBody>
      </p:sp>
      <p:sp>
        <p:nvSpPr>
          <p:cNvPr id="14366" name="Rectangle 6">
            <a:extLst>
              <a:ext uri="{FF2B5EF4-FFF2-40B4-BE49-F238E27FC236}">
                <a16:creationId xmlns:a16="http://schemas.microsoft.com/office/drawing/2014/main" id="{73ED4F59-2118-A7CD-EA1A-441305369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211888"/>
            <a:ext cx="83058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</a:rPr>
              <a:t>DCB/DCW/DCD , SPACE,  EQU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>
            <a:extLst>
              <a:ext uri="{FF2B5EF4-FFF2-40B4-BE49-F238E27FC236}">
                <a16:creationId xmlns:a16="http://schemas.microsoft.com/office/drawing/2014/main" id="{9F4CA85F-338F-3CB4-70B5-62D1C13E8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13250"/>
            <a:ext cx="2555875" cy="2444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0D521DC-9169-0B8C-0CD4-E1A8B9657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814388"/>
            <a:ext cx="7848600" cy="668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2800">
                <a:solidFill>
                  <a:srgbClr val="0000CC"/>
                </a:solidFill>
              </a:rPr>
              <a:t>ARM</a:t>
            </a:r>
            <a:r>
              <a:rPr lang="zh-CN" altLang="en-US" sz="2800">
                <a:solidFill>
                  <a:srgbClr val="0000CC"/>
                </a:solidFill>
              </a:rPr>
              <a:t>伪指令</a:t>
            </a:r>
            <a:r>
              <a:rPr lang="en-US" altLang="zh-CN" sz="2800"/>
              <a:t>--ADR</a:t>
            </a:r>
            <a:r>
              <a:rPr lang="zh-CN" altLang="en-US" sz="2800"/>
              <a:t>、</a:t>
            </a:r>
            <a:r>
              <a:rPr lang="en-US" altLang="zh-CN" sz="2800"/>
              <a:t>ADRL</a:t>
            </a:r>
            <a:r>
              <a:rPr lang="zh-CN" altLang="en-US" sz="2800"/>
              <a:t>、</a:t>
            </a:r>
            <a:r>
              <a:rPr lang="en-US" altLang="zh-CN" sz="2800"/>
              <a:t>LDR </a:t>
            </a:r>
          </a:p>
        </p:txBody>
      </p:sp>
      <p:sp>
        <p:nvSpPr>
          <p:cNvPr id="302084" name="Text Box 4">
            <a:extLst>
              <a:ext uri="{FF2B5EF4-FFF2-40B4-BE49-F238E27FC236}">
                <a16:creationId xmlns:a16="http://schemas.microsoft.com/office/drawing/2014/main" id="{04A79D3E-2AA7-5F20-798A-FFB7F363C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1487488"/>
            <a:ext cx="72723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CC"/>
                </a:solidFill>
                <a:latin typeface="Tahoma" panose="020B0604030504040204" pitchFamily="34" charset="0"/>
              </a:rPr>
              <a:t>句法：</a:t>
            </a:r>
            <a:endParaRPr lang="en-US" altLang="zh-CN" sz="2400" b="1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eaLnBrk="1" hangingPunct="1">
              <a:lnSpc>
                <a:spcPct val="13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ADR	 {cond} register, expr</a:t>
            </a:r>
          </a:p>
          <a:p>
            <a:pPr eaLnBrk="1" hangingPunct="1">
              <a:lnSpc>
                <a:spcPct val="13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ADRL {cond} register, expr</a:t>
            </a:r>
          </a:p>
          <a:p>
            <a:pPr eaLnBrk="1" hangingPunct="1">
              <a:lnSpc>
                <a:spcPct val="13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</a:rPr>
              <a:t>LDR	 {cond} register, =[expr | label-expr] </a:t>
            </a:r>
          </a:p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  <a:buFont typeface="Arial" panose="020B0604020202020204" pitchFamily="34" charset="0"/>
              <a:buNone/>
            </a:pPr>
            <a:endParaRPr lang="zh-CN" altLang="en-US" sz="2800" b="1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  <p:sp>
        <p:nvSpPr>
          <p:cNvPr id="302086" name="Text Box 6">
            <a:extLst>
              <a:ext uri="{FF2B5EF4-FFF2-40B4-BE49-F238E27FC236}">
                <a16:creationId xmlns:a16="http://schemas.microsoft.com/office/drawing/2014/main" id="{855D18A9-0838-2162-00B8-47C36B7B9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3757613"/>
            <a:ext cx="7272337" cy="2289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CC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spcBef>
                <a:spcPct val="30000"/>
              </a:spcBef>
              <a:spcAft>
                <a:spcPct val="40000"/>
              </a:spcAft>
              <a:buSzPct val="125000"/>
            </a:pPr>
            <a:r>
              <a:rPr lang="zh-CN" altLang="en-US" sz="2400" b="1">
                <a:solidFill>
                  <a:srgbClr val="0000CC"/>
                </a:solidFill>
                <a:latin typeface="Tahoma" panose="020B0604030504040204" pitchFamily="34" charset="0"/>
                <a:sym typeface="+mn-ea"/>
              </a:rPr>
              <a:t>指令说明：</a:t>
            </a:r>
            <a:endParaRPr lang="en-US" altLang="zh-CN" sz="2400" b="1">
              <a:solidFill>
                <a:srgbClr val="0000CC"/>
              </a:solidFill>
              <a:latin typeface="Tahoma" panose="020B0604030504040204" pitchFamily="34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09000"/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ADR</a:t>
            </a: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、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ADRL</a:t>
            </a: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和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LDR</a:t>
            </a: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伪指令都是将一个地址加载到一个寄存器中。 </a:t>
            </a:r>
            <a:endParaRPr lang="en-US" altLang="zh-CN" sz="2400" b="1">
              <a:solidFill>
                <a:schemeClr val="tx1"/>
              </a:solidFill>
              <a:latin typeface="Tahoma" panose="020B0604030504040204" pitchFamily="34" charset="0"/>
              <a:sym typeface="+mn-ea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0000CC"/>
              </a:buClr>
              <a:buSzPct val="109000"/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对比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MOV</a:t>
            </a:r>
            <a:r>
              <a:rPr lang="zh-CN" altLang="en-US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指令   </a:t>
            </a:r>
            <a:r>
              <a:rPr lang="en-US" altLang="zh-CN" sz="2400" b="1">
                <a:solidFill>
                  <a:schemeClr val="tx1"/>
                </a:solidFill>
                <a:latin typeface="Tahoma" panose="020B0604030504040204" pitchFamily="34" charset="0"/>
                <a:sym typeface="+mn-ea"/>
              </a:rPr>
              <a:t>MOV  R0,  #xxx</a:t>
            </a:r>
            <a:endParaRPr lang="zh-CN" altLang="en-US" sz="2400" b="1">
              <a:solidFill>
                <a:schemeClr val="tx1"/>
              </a:solidFill>
              <a:latin typeface="Tahoma" panose="020B0604030504040204" pitchFamily="34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/>
      <p:bldP spid="302086" grpId="0" animBg="1"/>
    </p:bldLst>
  </p:timing>
</p:sld>
</file>

<file path=ppt/theme/theme1.xml><?xml version="1.0" encoding="utf-8"?>
<a:theme xmlns:a="http://schemas.openxmlformats.org/drawingml/2006/main" name="pptdesign.blogbus.com">
  <a:themeElements>
    <a:clrScheme name="pptdesign.blogbus.com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EFE6AF"/>
      </a:accent1>
      <a:accent2>
        <a:srgbClr val="F7B103"/>
      </a:accent2>
      <a:accent3>
        <a:srgbClr val="FFFFFF"/>
      </a:accent3>
      <a:accent4>
        <a:srgbClr val="000000"/>
      </a:accent4>
      <a:accent5>
        <a:srgbClr val="F6F0D4"/>
      </a:accent5>
      <a:accent6>
        <a:srgbClr val="E0A002"/>
      </a:accent6>
      <a:hlink>
        <a:srgbClr val="54401C"/>
      </a:hlink>
      <a:folHlink>
        <a:srgbClr val="513103"/>
      </a:folHlink>
    </a:clrScheme>
    <a:fontScheme name="pptdesign.blogbus.co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design.blogbus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design.blogbus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design.blogbus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FE6AF"/>
        </a:accent1>
        <a:accent2>
          <a:srgbClr val="F7B103"/>
        </a:accent2>
        <a:accent3>
          <a:srgbClr val="FFFFFF"/>
        </a:accent3>
        <a:accent4>
          <a:srgbClr val="000000"/>
        </a:accent4>
        <a:accent5>
          <a:srgbClr val="F6F0D4"/>
        </a:accent5>
        <a:accent6>
          <a:srgbClr val="E0A002"/>
        </a:accent6>
        <a:hlink>
          <a:srgbClr val="54401C"/>
        </a:hlink>
        <a:folHlink>
          <a:srgbClr val="5131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微笑PPT - 小A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E20000"/>
      </a:accent1>
      <a:accent2>
        <a:srgbClr val="CC0000"/>
      </a:accent2>
      <a:accent3>
        <a:srgbClr val="FFFFFF"/>
      </a:accent3>
      <a:accent4>
        <a:srgbClr val="000000"/>
      </a:accent4>
      <a:accent5>
        <a:srgbClr val="EEAAAA"/>
      </a:accent5>
      <a:accent6>
        <a:srgbClr val="B90000"/>
      </a:accent6>
      <a:hlink>
        <a:srgbClr val="800000"/>
      </a:hlink>
      <a:folHlink>
        <a:srgbClr val="FFCC00"/>
      </a:folHlink>
    </a:clrScheme>
    <a:fontScheme name="微笑PPT - 小A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4789</Words>
  <Application>Microsoft Macintosh PowerPoint</Application>
  <PresentationFormat>全屏显示(4:3)</PresentationFormat>
  <Paragraphs>525</Paragraphs>
  <Slides>54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64" baseType="lpstr">
      <vt:lpstr>Arial</vt:lpstr>
      <vt:lpstr>宋体</vt:lpstr>
      <vt:lpstr>Wingdings</vt:lpstr>
      <vt:lpstr>楷体_GB2312</vt:lpstr>
      <vt:lpstr>+mn-ea</vt:lpstr>
      <vt:lpstr>Tahoma</vt:lpstr>
      <vt:lpstr>黑体</vt:lpstr>
      <vt:lpstr>Times New Roman</vt:lpstr>
      <vt:lpstr>pptdesign.blogbus.com</vt:lpstr>
      <vt:lpstr>微笑PPT - 小A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ARM伪操作—EXPORT/GLOBAL  声明一个全局标号 .      例：     EXPORT    FLAG   ；声明一个全局标号 FLAG    </vt:lpstr>
      <vt:lpstr>PowerPoint 演示文稿</vt:lpstr>
      <vt:lpstr>PowerPoint 演示文稿</vt:lpstr>
      <vt:lpstr>ARM伪指令--ADR、ADRL、LDR </vt:lpstr>
      <vt:lpstr>PowerPoint 演示文稿</vt:lpstr>
      <vt:lpstr>PowerPoint 演示文稿</vt:lpstr>
      <vt:lpstr>PowerPoint 演示文稿</vt:lpstr>
      <vt:lpstr>ARM伪指令—DCB / DCW / DCD</vt:lpstr>
      <vt:lpstr>PowerPoint 演示文稿</vt:lpstr>
      <vt:lpstr>ARM伪指令—SPACE</vt:lpstr>
      <vt:lpstr>ARM伪指令--EQU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4.3  ARM汇编语言程序设计举例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4.4.1  ATPCS概述</vt:lpstr>
      <vt:lpstr>ATPCS过程调用规范 </vt:lpstr>
      <vt:lpstr>ATPCS过程调用规范 </vt:lpstr>
      <vt:lpstr>ATPCS过程调用规范 </vt:lpstr>
      <vt:lpstr>ATPCS过程调用规范 </vt:lpstr>
      <vt:lpstr>PowerPoint 演示文稿</vt:lpstr>
      <vt:lpstr>PowerPoint 演示文稿</vt:lpstr>
      <vt:lpstr>1. 在C语言中内嵌汇编语句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汇编语言程序访问C语言全局变量</vt:lpstr>
      <vt:lpstr>PowerPoint 演示文稿</vt:lpstr>
      <vt:lpstr>PowerPoint 演示文稿</vt:lpstr>
      <vt:lpstr>3. 在C中调用汇编的函数 </vt:lpstr>
      <vt:lpstr>PowerPoint 演示文稿</vt:lpstr>
      <vt:lpstr>PowerPoint 演示文稿</vt:lpstr>
      <vt:lpstr>4. 在汇编中调用C的函数 </vt:lpstr>
      <vt:lpstr>PowerPoint 演示文稿</vt:lpstr>
      <vt:lpstr>PowerPoint 演示文稿</vt:lpstr>
      <vt:lpstr>PowerPoint 演示文稿</vt:lpstr>
      <vt:lpstr>PowerPoint 演示文稿</vt:lpstr>
      <vt:lpstr>开发工具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jzxpc</dc:creator>
  <cp:lastModifiedBy>赵建立</cp:lastModifiedBy>
  <cp:revision>178</cp:revision>
  <cp:lastPrinted>2022-10-05T12:11:50Z</cp:lastPrinted>
  <dcterms:created xsi:type="dcterms:W3CDTF">2008-04-24T16:47:09Z</dcterms:created>
  <dcterms:modified xsi:type="dcterms:W3CDTF">2022-10-05T12:13:06Z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