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6" r:id="rId4"/>
  </p:sldMasterIdLst>
  <p:notesMasterIdLst>
    <p:notesMasterId r:id="rId8"/>
  </p:notesMasterIdLst>
  <p:sldIdLst>
    <p:sldId id="593" r:id="rId5"/>
    <p:sldId id="702" r:id="rId6"/>
    <p:sldId id="716" r:id="rId7"/>
    <p:sldId id="717" r:id="rId9"/>
    <p:sldId id="703" r:id="rId10"/>
    <p:sldId id="718" r:id="rId11"/>
    <p:sldId id="720" r:id="rId12"/>
    <p:sldId id="722" r:id="rId13"/>
    <p:sldId id="489" r:id="rId14"/>
    <p:sldId id="723" r:id="rId15"/>
    <p:sldId id="724" r:id="rId16"/>
    <p:sldId id="725" r:id="rId17"/>
    <p:sldId id="726" r:id="rId18"/>
    <p:sldId id="727" r:id="rId19"/>
    <p:sldId id="728" r:id="rId20"/>
    <p:sldId id="729" r:id="rId21"/>
    <p:sldId id="730" r:id="rId22"/>
    <p:sldId id="731" r:id="rId23"/>
    <p:sldId id="732" r:id="rId24"/>
    <p:sldId id="733" r:id="rId25"/>
    <p:sldId id="482" r:id="rId26"/>
    <p:sldId id="483" r:id="rId27"/>
    <p:sldId id="484" r:id="rId28"/>
    <p:sldId id="485" r:id="rId29"/>
    <p:sldId id="736" r:id="rId30"/>
    <p:sldId id="737" r:id="rId31"/>
    <p:sldId id="818" r:id="rId32"/>
    <p:sldId id="817" r:id="rId33"/>
    <p:sldId id="819" r:id="rId34"/>
    <p:sldId id="741" r:id="rId35"/>
    <p:sldId id="831" r:id="rId36"/>
    <p:sldId id="832" r:id="rId37"/>
    <p:sldId id="833" r:id="rId38"/>
    <p:sldId id="834" r:id="rId39"/>
    <p:sldId id="835" r:id="rId40"/>
    <p:sldId id="836" r:id="rId41"/>
    <p:sldId id="837" r:id="rId42"/>
    <p:sldId id="838" r:id="rId43"/>
    <p:sldId id="839" r:id="rId44"/>
    <p:sldId id="840" r:id="rId45"/>
    <p:sldId id="844" r:id="rId46"/>
    <p:sldId id="841" r:id="rId47"/>
    <p:sldId id="843" r:id="rId48"/>
    <p:sldId id="845" r:id="rId49"/>
    <p:sldId id="846" r:id="rId50"/>
    <p:sldId id="847" r:id="rId51"/>
    <p:sldId id="849" r:id="rId52"/>
    <p:sldId id="850" r:id="rId53"/>
    <p:sldId id="848" r:id="rId54"/>
    <p:sldId id="820" r:id="rId55"/>
    <p:sldId id="856" r:id="rId56"/>
    <p:sldId id="859" r:id="rId57"/>
    <p:sldId id="857" r:id="rId58"/>
    <p:sldId id="858" r:id="rId59"/>
    <p:sldId id="853" r:id="rId60"/>
    <p:sldId id="854" r:id="rId61"/>
    <p:sldId id="860" r:id="rId62"/>
    <p:sldId id="861" r:id="rId63"/>
    <p:sldId id="862" r:id="rId64"/>
    <p:sldId id="790" r:id="rId65"/>
    <p:sldId id="791" r:id="rId66"/>
    <p:sldId id="792" r:id="rId67"/>
    <p:sldId id="795" r:id="rId68"/>
    <p:sldId id="796" r:id="rId69"/>
    <p:sldId id="797" r:id="rId70"/>
    <p:sldId id="798" r:id="rId71"/>
    <p:sldId id="809" r:id="rId72"/>
    <p:sldId id="863" r:id="rId73"/>
    <p:sldId id="827" r:id="rId74"/>
  </p:sldIdLst>
  <p:sldSz cx="9144000" cy="6858000" type="screen4x3"/>
  <p:notesSz cx="6858000" cy="9144000"/>
  <p:custDataLst>
    <p:tags r:id="rId78"/>
  </p:custDataLst>
  <p:defaultTextStyle>
    <a:defPPr>
      <a:defRPr lang="zh-CN"/>
    </a:defPPr>
    <a:lvl1pPr algn="l" rtl="0" fontAlgn="base">
      <a:spcBef>
        <a:spcPct val="0"/>
      </a:spcBef>
      <a:spcAft>
        <a:spcPct val="0"/>
      </a:spcAft>
      <a:buFont typeface="Arial" panose="020B0604020202020204" pitchFamily="34" charset="0"/>
      <a:defRPr sz="28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9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1306BA"/>
    <a:srgbClr val="FF0000"/>
    <a:srgbClr val="FF9933"/>
    <a:srgbClr val="FF66FF"/>
    <a:srgbClr val="FE6876"/>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4715" autoAdjust="0"/>
  </p:normalViewPr>
  <p:slideViewPr>
    <p:cSldViewPr showGuides="1">
      <p:cViewPr varScale="1">
        <p:scale>
          <a:sx n="59" d="100"/>
          <a:sy n="59" d="100"/>
        </p:scale>
        <p:origin x="272" y="36"/>
      </p:cViewPr>
      <p:guideLst>
        <p:guide orient="horz" pos="2098"/>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1808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8" Type="http://schemas.openxmlformats.org/officeDocument/2006/relationships/tags" Target="tags/tag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3.wmf"/><Relationship Id="rId1" Type="http://schemas.openxmlformats.org/officeDocument/2006/relationships/image" Target="../media/image5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7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87.wmf"/><Relationship Id="rId1" Type="http://schemas.openxmlformats.org/officeDocument/2006/relationships/image" Target="../media/image9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buFontTx/>
              <a:buNone/>
              <a:defRPr sz="1200"/>
            </a:lvl1pPr>
          </a:lstStyle>
          <a:p>
            <a:pPr>
              <a:defRPr/>
            </a:pPr>
            <a:endParaRPr lang="zh-CN" altLang="en-US"/>
          </a:p>
        </p:txBody>
      </p:sp>
      <p:sp>
        <p:nvSpPr>
          <p:cNvPr id="131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buFontTx/>
              <a:buNone/>
              <a:defRPr sz="1200"/>
            </a:lvl1pPr>
          </a:lstStyle>
          <a:p>
            <a:pPr>
              <a:defRPr/>
            </a:pPr>
            <a:endParaRPr lang="en-US" altLang="zh-CN"/>
          </a:p>
        </p:txBody>
      </p:sp>
      <p:sp>
        <p:nvSpPr>
          <p:cNvPr id="17412"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1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31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buFontTx/>
              <a:buNone/>
              <a:defRPr sz="1200"/>
            </a:lvl1pPr>
          </a:lstStyle>
          <a:p>
            <a:pPr>
              <a:defRPr/>
            </a:pPr>
            <a:endParaRPr lang="en-US" altLang="zh-CN"/>
          </a:p>
        </p:txBody>
      </p:sp>
      <p:sp>
        <p:nvSpPr>
          <p:cNvPr id="131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buFontTx/>
              <a:buNone/>
              <a:defRPr sz="1200"/>
            </a:lvl1pPr>
          </a:lstStyle>
          <a:p>
            <a:pPr>
              <a:defRPr/>
            </a:pPr>
            <a:fld id="{D603CD86-0A5B-4EDC-87A5-36F22ED9BFD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603CD86-0A5B-4EDC-87A5-36F22ED9BFDD}"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灯片编号占位符 6"/>
          <p:cNvSpPr>
            <a:spLocks noGrp="1"/>
          </p:cNvSpPr>
          <p:nvPr>
            <p:ph type="sldNum" sz="quarter" idx="10"/>
          </p:nvPr>
        </p:nvSpPr>
        <p:spPr/>
        <p:txBody>
          <a:bodyPr/>
          <a:lstStyle>
            <a:lvl1pPr>
              <a:defRPr/>
            </a:lvl1pPr>
          </a:lstStyle>
          <a:p>
            <a:pPr>
              <a:defRPr/>
            </a:pPr>
            <a:fld id="{0057D272-BF5E-4712-98A3-F38E48A6E6B9}"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6"/>
          <p:cNvSpPr>
            <a:spLocks noGrp="1"/>
          </p:cNvSpPr>
          <p:nvPr>
            <p:ph type="sldNum" sz="quarter" idx="10"/>
          </p:nvPr>
        </p:nvSpPr>
        <p:spPr/>
        <p:txBody>
          <a:bodyPr/>
          <a:lstStyle>
            <a:lvl1pPr>
              <a:defRPr/>
            </a:lvl1pPr>
          </a:lstStyle>
          <a:p>
            <a:pPr>
              <a:defRPr/>
            </a:pPr>
            <a:fld id="{366D8EDE-E319-4D60-BBAC-3984B34C99C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6"/>
          <p:cNvSpPr>
            <a:spLocks noGrp="1"/>
          </p:cNvSpPr>
          <p:nvPr>
            <p:ph type="sldNum" sz="quarter" idx="10"/>
          </p:nvPr>
        </p:nvSpPr>
        <p:spPr/>
        <p:txBody>
          <a:bodyPr/>
          <a:lstStyle>
            <a:lvl1pPr>
              <a:defRPr/>
            </a:lvl1pPr>
          </a:lstStyle>
          <a:p>
            <a:pPr>
              <a:defRPr/>
            </a:pPr>
            <a:fld id="{020DD249-0FD9-49B7-B9BE-3BFC09B84E7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457200" y="1600200"/>
            <a:ext cx="4038600" cy="45307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307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灯片编号占位符 6"/>
          <p:cNvSpPr>
            <a:spLocks noGrp="1"/>
          </p:cNvSpPr>
          <p:nvPr>
            <p:ph type="sldNum" sz="quarter" idx="10"/>
          </p:nvPr>
        </p:nvSpPr>
        <p:spPr/>
        <p:txBody>
          <a:bodyPr/>
          <a:lstStyle>
            <a:lvl1pPr>
              <a:defRPr/>
            </a:lvl1pPr>
          </a:lstStyle>
          <a:p>
            <a:pPr>
              <a:defRPr/>
            </a:pPr>
            <a:fld id="{6A1F7F1B-59C6-453D-8DD9-2E85DA94F9E9}"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showMasterSp="0">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48200" y="1600200"/>
            <a:ext cx="4038600" cy="21859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48200" y="3938588"/>
            <a:ext cx="4038600" cy="21875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6" name="页脚占位符 5"/>
          <p:cNvSpPr>
            <a:spLocks noGrp="1"/>
          </p:cNvSpPr>
          <p:nvPr>
            <p:ph type="ftr" sz="quarter" idx="10"/>
          </p:nvPr>
        </p:nvSpPr>
        <p:spPr>
          <a:xfrm>
            <a:off x="3124200" y="6245225"/>
            <a:ext cx="2895600" cy="476250"/>
          </a:xfrm>
          <a:prstGeom prst="rect">
            <a:avLst/>
          </a:prstGeom>
        </p:spPr>
        <p:txBody>
          <a:bodyPr/>
          <a:lstStyle>
            <a:lvl1pPr eaLnBrk="1" hangingPunct="1">
              <a:buFontTx/>
              <a:buNone/>
              <a:defRPr/>
            </a:lvl1pPr>
          </a:lstStyle>
          <a:p>
            <a:pPr>
              <a:defRPr/>
            </a:pPr>
            <a:endParaRPr lang="en-US" altLang="zh-CN"/>
          </a:p>
        </p:txBody>
      </p:sp>
      <p:sp>
        <p:nvSpPr>
          <p:cNvPr id="7" name="灯片编号占位符 6"/>
          <p:cNvSpPr>
            <a:spLocks noGrp="1"/>
          </p:cNvSpPr>
          <p:nvPr>
            <p:ph type="sldNum" sz="quarter" idx="11"/>
          </p:nvPr>
        </p:nvSpPr>
        <p:spPr/>
        <p:txBody>
          <a:bodyPr/>
          <a:lstStyle>
            <a:lvl1pPr>
              <a:defRPr/>
            </a:lvl1pPr>
          </a:lstStyle>
          <a:p>
            <a:pPr>
              <a:defRPr/>
            </a:pPr>
            <a:fld id="{3C1025D8-B716-42D4-9F18-66DFED451E66}"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showMasterSp="0">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剪贴画占位符 3"/>
          <p:cNvSpPr>
            <a:spLocks noGrp="1"/>
          </p:cNvSpPr>
          <p:nvPr>
            <p:ph type="clipArt" sz="half" idx="2"/>
          </p:nvPr>
        </p:nvSpPr>
        <p:spPr>
          <a:xfrm>
            <a:off x="4648200" y="1600200"/>
            <a:ext cx="4038600" cy="4525963"/>
          </a:xfrm>
        </p:spPr>
        <p:txBody>
          <a:bodyPr/>
          <a:lstStyle/>
          <a:p>
            <a:pPr lvl="0"/>
            <a:endParaRPr lang="zh-CN" altLang="en-US" noProof="0"/>
          </a:p>
        </p:txBody>
      </p:sp>
      <p:sp>
        <p:nvSpPr>
          <p:cNvPr id="5" name="页脚占位符 4"/>
          <p:cNvSpPr>
            <a:spLocks noGrp="1"/>
          </p:cNvSpPr>
          <p:nvPr>
            <p:ph type="ftr" sz="quarter" idx="10"/>
          </p:nvPr>
        </p:nvSpPr>
        <p:spPr>
          <a:xfrm>
            <a:off x="3124200" y="6245225"/>
            <a:ext cx="2895600" cy="476250"/>
          </a:xfrm>
          <a:prstGeom prst="rect">
            <a:avLst/>
          </a:prstGeom>
        </p:spPr>
        <p:txBody>
          <a:bodyPr/>
          <a:lstStyle>
            <a:lvl1pPr eaLnBrk="1" hangingPunct="1">
              <a:buFontTx/>
              <a:buNone/>
              <a:defRPr/>
            </a:lvl1pPr>
          </a:lstStyle>
          <a:p>
            <a:pPr>
              <a:defRPr/>
            </a:pP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EEE9E257-D8A4-4D51-873C-650F51A73CFC}"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页脚占位符 3"/>
          <p:cNvSpPr>
            <a:spLocks noGrp="1"/>
          </p:cNvSpPr>
          <p:nvPr>
            <p:ph type="ftr" sz="quarter" idx="10"/>
          </p:nvPr>
        </p:nvSpPr>
        <p:spPr>
          <a:xfrm>
            <a:off x="3124200" y="6245225"/>
            <a:ext cx="2895600" cy="476250"/>
          </a:xfrm>
          <a:prstGeom prst="rect">
            <a:avLst/>
          </a:prstGeom>
        </p:spPr>
        <p:txBody>
          <a:bodyPr/>
          <a:lstStyle>
            <a:lvl1pPr eaLnBrk="1" hangingPunct="1">
              <a:buFontTx/>
              <a:buNone/>
              <a:defRPr/>
            </a:lvl1pPr>
          </a:lstStyle>
          <a:p>
            <a:pPr>
              <a:defRPr/>
            </a:pP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C6143E32-54C4-4961-B30C-E6B2627F305C}"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0057D272-BF5E-4712-98A3-F38E48A6E6B9}"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29AB02DB-7F72-4752-B233-B32B8887AD85}" type="slidenum">
              <a:rPr lang="en-US" altLang="zh-CN"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90328353-58CC-45BD-BA21-3B883B2E823D}" type="slidenum">
              <a:rPr lang="en-US" altLang="zh-CN"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7FDAC613-962B-4791-9F74-FFF0EB657001}"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灯片编号占位符 6"/>
          <p:cNvSpPr>
            <a:spLocks noGrp="1"/>
          </p:cNvSpPr>
          <p:nvPr>
            <p:ph type="sldNum" sz="quarter" idx="10"/>
          </p:nvPr>
        </p:nvSpPr>
        <p:spPr/>
        <p:txBody>
          <a:bodyPr/>
          <a:lstStyle>
            <a:lvl1pPr>
              <a:defRPr/>
            </a:lvl1pPr>
          </a:lstStyle>
          <a:p>
            <a:pPr>
              <a:defRPr/>
            </a:pPr>
            <a:fld id="{29AB02DB-7F72-4752-B233-B32B8887AD85}"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C4462848-39E0-4284-8E0E-3D508EBE79B5}" type="slidenum">
              <a:rPr lang="en-US" altLang="zh-CN"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sldNum" sz="quarter" idx="10"/>
          </p:nvPr>
        </p:nvSpPr>
        <p:spPr/>
        <p:txBody>
          <a:bodyPr/>
          <a:lstStyle>
            <a:lvl1pPr>
              <a:defRPr/>
            </a:lvl1pPr>
          </a:lstStyle>
          <a:p>
            <a:pPr>
              <a:defRPr/>
            </a:pPr>
            <a:fld id="{0E021DB6-971D-488D-B91B-06888EF61E04}" type="slidenum">
              <a:rPr lang="en-US" altLang="zh-CN"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E75BB342-0C62-42E4-979A-7EAE2806FB0A}" type="slidenum">
              <a:rPr lang="en-US" altLang="zh-CN"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41FF30FE-00D4-4CA4-8A30-085497CE0A6F}" type="slidenum">
              <a:rPr lang="en-US" altLang="zh-CN"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6"/>
          <p:cNvSpPr>
            <a:spLocks noGrp="1" noChangeArrowheads="1"/>
          </p:cNvSpPr>
          <p:nvPr>
            <p:ph type="sldNum" sz="quarter" idx="10"/>
          </p:nvPr>
        </p:nvSpPr>
        <p:spPr/>
        <p:txBody>
          <a:bodyPr/>
          <a:lstStyle>
            <a:lvl1pPr>
              <a:defRPr/>
            </a:lvl1pPr>
          </a:lstStyle>
          <a:p>
            <a:pPr>
              <a:defRPr/>
            </a:pPr>
            <a:fld id="{99DBA5AD-108F-4300-87F5-CFA07249A326}" type="slidenum">
              <a:rPr lang="en-US" altLang="zh-CN" smtClean="0"/>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366D8EDE-E319-4D60-BBAC-3984B34C99CB}" type="slidenum">
              <a:rPr lang="en-US" altLang="zh-CN" smtClean="0"/>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77813"/>
            <a:ext cx="6019800" cy="5853112"/>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sldNum" sz="quarter" idx="10"/>
          </p:nvPr>
        </p:nvSpPr>
        <p:spPr/>
        <p:txBody>
          <a:bodyPr/>
          <a:lstStyle>
            <a:lvl1pPr>
              <a:defRPr/>
            </a:lvl1pPr>
          </a:lstStyle>
          <a:p>
            <a:pPr>
              <a:defRPr/>
            </a:pPr>
            <a:fld id="{18D8AE40-B364-441F-B371-6E3A7ABC5B38}" type="slidenum">
              <a:rPr lang="en-US" altLang="zh-CN" smtClean="0"/>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560E124-A3CA-4AF1-9B5D-B9E8EEFD6393}" type="slidenum">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48B4111-1275-404B-8A15-1E76042BC533}" type="slidenum">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36E5177-130E-4EE0-B547-5DCFBCA5F8B2}"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
        <p:nvSpPr>
          <p:cNvPr id="4" name="灯片编号占位符 6"/>
          <p:cNvSpPr>
            <a:spLocks noGrp="1"/>
          </p:cNvSpPr>
          <p:nvPr>
            <p:ph type="sldNum" sz="quarter" idx="10"/>
          </p:nvPr>
        </p:nvSpPr>
        <p:spPr/>
        <p:txBody>
          <a:bodyPr/>
          <a:lstStyle>
            <a:lvl1pPr>
              <a:defRPr/>
            </a:lvl1pPr>
          </a:lstStyle>
          <a:p>
            <a:pPr>
              <a:defRPr/>
            </a:pPr>
            <a:fld id="{90328353-58CC-45BD-BA21-3B883B2E823D}" type="slidenum">
              <a:rPr lang="en-US" altLang="zh-CN"/>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F87CDA3-A159-44B1-9294-60AC57B7B560}" type="slidenum">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2D099AD-FC10-4D73-8DF1-87DF5554BB96}" type="slidenum">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DD714343-16D4-4F10-A5BF-EDF65F49D680}" type="slidenum">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9F505C55-4212-4D64-8086-0AC4CE53AFBD}" type="slidenum">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7A7C981-1806-4DEB-96BA-616A498BDE32}" type="slidenum">
              <a:rPr lang="zh-CN" altLang="en-US"/>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7721EC05-C51F-41FF-AAA4-3937148FED08}" type="slidenum">
              <a:rPr lang="zh-CN" altLang="en-US"/>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62463D5-E02D-490B-B7E5-65C35194C595}" type="slidenum">
              <a:rPr lang="zh-CN" altLang="en-US"/>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457200" y="277813"/>
            <a:ext cx="6019800" cy="5853112"/>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E33B1F1-FCA5-44AC-BCFF-DE37ABD56FAC}"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307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307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灯片编号占位符 6"/>
          <p:cNvSpPr>
            <a:spLocks noGrp="1"/>
          </p:cNvSpPr>
          <p:nvPr>
            <p:ph type="sldNum" sz="quarter" idx="10"/>
          </p:nvPr>
        </p:nvSpPr>
        <p:spPr/>
        <p:txBody>
          <a:bodyPr/>
          <a:lstStyle>
            <a:lvl1pPr>
              <a:defRPr/>
            </a:lvl1pPr>
          </a:lstStyle>
          <a:p>
            <a:pPr>
              <a:defRPr/>
            </a:pPr>
            <a:fld id="{7FDAC613-962B-4791-9F74-FFF0EB65700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灯片编号占位符 6"/>
          <p:cNvSpPr>
            <a:spLocks noGrp="1"/>
          </p:cNvSpPr>
          <p:nvPr>
            <p:ph type="sldNum" sz="quarter" idx="10"/>
          </p:nvPr>
        </p:nvSpPr>
        <p:spPr/>
        <p:txBody>
          <a:bodyPr/>
          <a:lstStyle>
            <a:lvl1pPr>
              <a:defRPr/>
            </a:lvl1pPr>
          </a:lstStyle>
          <a:p>
            <a:pPr>
              <a:defRPr/>
            </a:pPr>
            <a:fld id="{C4462848-39E0-4284-8E0E-3D508EBE79B5}"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灯片编号占位符 6"/>
          <p:cNvSpPr>
            <a:spLocks noGrp="1"/>
          </p:cNvSpPr>
          <p:nvPr>
            <p:ph type="sldNum" sz="quarter" idx="10"/>
          </p:nvPr>
        </p:nvSpPr>
        <p:spPr/>
        <p:txBody>
          <a:bodyPr/>
          <a:lstStyle>
            <a:lvl1pPr>
              <a:defRPr/>
            </a:lvl1pPr>
          </a:lstStyle>
          <a:p>
            <a:pPr>
              <a:defRPr/>
            </a:pPr>
            <a:fld id="{0E021DB6-971D-488D-B91B-06888EF61E04}"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灯片编号占位符 6"/>
          <p:cNvSpPr>
            <a:spLocks noGrp="1"/>
          </p:cNvSpPr>
          <p:nvPr>
            <p:ph type="sldNum" sz="quarter" idx="10"/>
          </p:nvPr>
        </p:nvSpPr>
        <p:spPr/>
        <p:txBody>
          <a:bodyPr/>
          <a:lstStyle>
            <a:lvl1pPr>
              <a:defRPr/>
            </a:lvl1pPr>
          </a:lstStyle>
          <a:p>
            <a:pPr>
              <a:defRPr/>
            </a:pPr>
            <a:fld id="{E75BB342-0C62-42E4-979A-7EAE2806FB0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灯片编号占位符 6"/>
          <p:cNvSpPr>
            <a:spLocks noGrp="1"/>
          </p:cNvSpPr>
          <p:nvPr>
            <p:ph type="sldNum" sz="quarter" idx="10"/>
          </p:nvPr>
        </p:nvSpPr>
        <p:spPr/>
        <p:txBody>
          <a:bodyPr/>
          <a:lstStyle>
            <a:lvl1pPr>
              <a:defRPr/>
            </a:lvl1pPr>
          </a:lstStyle>
          <a:p>
            <a:pPr>
              <a:defRPr/>
            </a:pPr>
            <a:fld id="{41FF30FE-00D4-4CA4-8A30-085497CE0A6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灯片编号占位符 6"/>
          <p:cNvSpPr>
            <a:spLocks noGrp="1"/>
          </p:cNvSpPr>
          <p:nvPr>
            <p:ph type="sldNum" sz="quarter" idx="10"/>
          </p:nvPr>
        </p:nvSpPr>
        <p:spPr/>
        <p:txBody>
          <a:bodyPr/>
          <a:lstStyle>
            <a:lvl1pPr>
              <a:defRPr/>
            </a:lvl1pPr>
          </a:lstStyle>
          <a:p>
            <a:pPr>
              <a:defRPr/>
            </a:pPr>
            <a:fld id="{99DBA5AD-108F-4300-87F5-CFA07249A32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2" Type="http://schemas.openxmlformats.org/officeDocument/2006/relationships/theme" Target="../theme/theme3.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27" name="Line 8"/>
          <p:cNvSpPr>
            <a:spLocks noChangeShapeType="1"/>
          </p:cNvSpPr>
          <p:nvPr/>
        </p:nvSpPr>
        <p:spPr bwMode="auto">
          <a:xfrm>
            <a:off x="539750" y="6092825"/>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8" name="Text Box 13"/>
          <p:cNvSpPr txBox="1">
            <a:spLocks noChangeArrowheads="1"/>
          </p:cNvSpPr>
          <p:nvPr/>
        </p:nvSpPr>
        <p:spPr bwMode="auto">
          <a:xfrm>
            <a:off x="366713" y="6435725"/>
            <a:ext cx="162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sz="2000" b="0">
                <a:solidFill>
                  <a:srgbClr val="003399"/>
                </a:solidFill>
                <a:latin typeface="华文隶书" panose="02010800040101010101" pitchFamily="2" charset="-122"/>
                <a:ea typeface="华文隶书" panose="02010800040101010101" pitchFamily="2" charset="-122"/>
              </a:rPr>
              <a:t>信息论基础</a:t>
            </a:r>
            <a:r>
              <a:rPr lang="en-US" altLang="zh-CN" sz="2000" b="0">
                <a:solidFill>
                  <a:srgbClr val="003399"/>
                </a:solidFill>
                <a:latin typeface="华文隶书" panose="02010800040101010101" pitchFamily="2" charset="-122"/>
                <a:ea typeface="华文隶书" panose="02010800040101010101" pitchFamily="2" charset="-122"/>
              </a:rPr>
              <a:t>B</a:t>
            </a:r>
            <a:endParaRPr lang="en-US" altLang="zh-CN" sz="2000" b="0">
              <a:solidFill>
                <a:srgbClr val="003399"/>
              </a:solidFill>
              <a:latin typeface="华文隶书" panose="02010800040101010101" pitchFamily="2" charset="-122"/>
              <a:ea typeface="华文隶书" panose="02010800040101010101" pitchFamily="2" charset="-122"/>
            </a:endParaRPr>
          </a:p>
        </p:txBody>
      </p:sp>
      <p:sp>
        <p:nvSpPr>
          <p:cNvPr id="1029" name="Rectangle 2"/>
          <p:cNvSpPr>
            <a:spLocks noGrp="1" noChangeArrowheads="1"/>
          </p:cNvSpPr>
          <p:nvPr>
            <p:ph type="title" idx="4294967295"/>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单击此处编辑母版标题样式</a:t>
            </a:r>
            <a:endParaRPr lang="zh-CN" altLang="en-US"/>
          </a:p>
        </p:txBody>
      </p:sp>
      <p:sp>
        <p:nvSpPr>
          <p:cNvPr id="1030" name="Rectangle 3"/>
          <p:cNvSpPr>
            <a:spLocks noGrp="1" noChangeArrowheads="1"/>
          </p:cNvSpPr>
          <p:nvPr>
            <p:ph type="body" idx="9"/>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 name="灯片编号占位符 6"/>
          <p:cNvSpPr>
            <a:spLocks noGrp="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b" anchorCtr="0" compatLnSpc="1"/>
          <a:lstStyle>
            <a:lvl1pPr algn="r" eaLnBrk="1" hangingPunct="1">
              <a:buFontTx/>
              <a:buNone/>
              <a:defRPr sz="1200">
                <a:latin typeface="+mj-lt"/>
              </a:defRPr>
            </a:lvl1pPr>
          </a:lstStyle>
          <a:p>
            <a:pPr>
              <a:defRPr/>
            </a:pPr>
            <a:fld id="{18D8AE40-B364-441F-B371-6E3A7ABC5B38}" type="slidenum">
              <a:rPr lang="en-US" altLang="zh-CN"/>
            </a:fld>
            <a:endParaRPr lang="en-US" altLang="zh-CN"/>
          </a:p>
        </p:txBody>
      </p:sp>
      <p:pic>
        <p:nvPicPr>
          <p:cNvPr id="1032"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1775" y="6240463"/>
            <a:ext cx="273526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spcBef>
          <a:spcPct val="0"/>
        </a:spcBef>
        <a:spcAft>
          <a:spcPct val="0"/>
        </a:spcAft>
        <a:defRPr sz="4200" b="1" kern="1200">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kern="12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kern="1200">
          <a:solidFill>
            <a:schemeClr val="tx1"/>
          </a:solidFill>
          <a:latin typeface="+mn-lt"/>
          <a:ea typeface="+mn-ea"/>
          <a:cs typeface="+mn-cs"/>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kern="1200">
          <a:solidFill>
            <a:schemeClr val="tx1"/>
          </a:solidFill>
          <a:latin typeface="+mn-lt"/>
          <a:ea typeface="+mn-ea"/>
          <a:cs typeface="+mn-cs"/>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kern="1200">
          <a:solidFill>
            <a:schemeClr val="tx1"/>
          </a:solidFill>
          <a:latin typeface="+mn-lt"/>
          <a:ea typeface="+mn-ea"/>
          <a:cs typeface="+mn-cs"/>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单击此处编辑母版标题样式</a:t>
            </a:r>
            <a:endParaRPr lang="zh-TW"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单击此处编辑母版文本样式</a:t>
            </a:r>
            <a:endParaRPr lang="zh-TW" altLang="en-US"/>
          </a:p>
          <a:p>
            <a:pPr lvl="1"/>
            <a:r>
              <a:rPr lang="zh-TW" altLang="en-US"/>
              <a:t>第二级</a:t>
            </a:r>
            <a:endParaRPr lang="zh-TW" altLang="en-US"/>
          </a:p>
          <a:p>
            <a:pPr lvl="2"/>
            <a:r>
              <a:rPr lang="zh-TW" altLang="en-US"/>
              <a:t>第三级</a:t>
            </a:r>
            <a:endParaRPr lang="zh-TW" altLang="en-US"/>
          </a:p>
          <a:p>
            <a:pPr lvl="3"/>
            <a:r>
              <a:rPr lang="zh-TW" altLang="en-US"/>
              <a:t>第四级</a:t>
            </a:r>
            <a:endParaRPr lang="zh-TW" altLang="en-US"/>
          </a:p>
          <a:p>
            <a:pPr lvl="4"/>
            <a:r>
              <a:rPr lang="zh-TW" altLang="en-US"/>
              <a:t>第五级</a:t>
            </a:r>
            <a:endParaRPr lang="zh-TW" altLang="en-US"/>
          </a:p>
        </p:txBody>
      </p:sp>
      <p:sp>
        <p:nvSpPr>
          <p:cNvPr id="1028" name="Rectangle 6"/>
          <p:cNvSpPr>
            <a:spLocks noGrp="1" noChangeArrowheads="1"/>
          </p:cNvSpPr>
          <p:nvPr>
            <p:ph type="sldNum" sz="quarter" idx="4"/>
          </p:nvPr>
        </p:nvSpPr>
        <p:spPr bwMode="auto">
          <a:xfrm>
            <a:off x="7461250" y="6440488"/>
            <a:ext cx="12239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a:defRPr/>
            </a:pPr>
            <a:fld id="{18D8AE40-B364-441F-B371-6E3A7ABC5B38}" type="slidenum">
              <a:rPr lang="en-US" altLang="zh-CN" smtClean="0"/>
            </a:fld>
            <a:endParaRPr lang="en-US" altLang="zh-CN"/>
          </a:p>
        </p:txBody>
      </p:sp>
      <p:sp>
        <p:nvSpPr>
          <p:cNvPr id="1029" name="Freeform 7"/>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cap="flat" cmpd="sng">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 name="Line 8"/>
          <p:cNvSpPr>
            <a:spLocks noChangeShapeType="1"/>
          </p:cNvSpPr>
          <p:nvPr/>
        </p:nvSpPr>
        <p:spPr bwMode="auto">
          <a:xfrm>
            <a:off x="468313" y="638175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4" name="Text Box 13"/>
          <p:cNvSpPr txBox="1">
            <a:spLocks noChangeArrowheads="1"/>
          </p:cNvSpPr>
          <p:nvPr/>
        </p:nvSpPr>
        <p:spPr bwMode="auto">
          <a:xfrm>
            <a:off x="366713" y="6435725"/>
            <a:ext cx="1620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000" b="0" dirty="0">
                <a:solidFill>
                  <a:srgbClr val="003399"/>
                </a:solidFill>
                <a:latin typeface="华文隶书" panose="02010800040101010101" pitchFamily="2" charset="-122"/>
                <a:ea typeface="华文隶书" panose="02010800040101010101" pitchFamily="2" charset="-122"/>
              </a:rPr>
              <a:t>信息论基础</a:t>
            </a:r>
            <a:r>
              <a:rPr lang="en-US" altLang="zh-CN" sz="2000" b="0" dirty="0">
                <a:solidFill>
                  <a:srgbClr val="003399"/>
                </a:solidFill>
                <a:latin typeface="华文隶书" panose="02010800040101010101" pitchFamily="2" charset="-122"/>
                <a:ea typeface="华文隶书" panose="02010800040101010101" pitchFamily="2" charset="-122"/>
              </a:rPr>
              <a:t>C</a:t>
            </a:r>
            <a:endParaRPr lang="en-US" sz="2000" b="0" dirty="0">
              <a:solidFill>
                <a:srgbClr val="003399"/>
              </a:solidFill>
              <a:latin typeface="华文隶书" panose="02010800040101010101" pitchFamily="2" charset="-122"/>
              <a:ea typeface="华文隶书" panose="02010800040101010101" pitchFamily="2" charset="-122"/>
            </a:endParaRPr>
          </a:p>
        </p:txBody>
      </p:sp>
      <p:pic>
        <p:nvPicPr>
          <p:cNvPr id="1032" name="Picture 11" descr="head_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52800" y="6400800"/>
            <a:ext cx="1981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51" name="Freeform 7"/>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25400" cap="flat" cmpd="sng">
            <a:solidFill>
              <a:schemeClr val="accent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2"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单击此处编辑母版标题样式</a:t>
            </a:r>
            <a:endParaRPr lang="zh-TW" altLang="en-US"/>
          </a:p>
        </p:txBody>
      </p:sp>
      <p:sp>
        <p:nvSpPr>
          <p:cNvPr id="2053"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单击此处编辑母版文本样式</a:t>
            </a:r>
            <a:endParaRPr lang="zh-TW" altLang="en-US"/>
          </a:p>
          <a:p>
            <a:pPr lvl="1"/>
            <a:r>
              <a:rPr lang="zh-TW" altLang="en-US"/>
              <a:t>第二级</a:t>
            </a:r>
            <a:endParaRPr lang="zh-TW" altLang="en-US"/>
          </a:p>
          <a:p>
            <a:pPr lvl="2"/>
            <a:r>
              <a:rPr lang="zh-TW" altLang="en-US"/>
              <a:t>第三级</a:t>
            </a:r>
            <a:endParaRPr lang="zh-TW" altLang="en-US"/>
          </a:p>
          <a:p>
            <a:pPr lvl="3"/>
            <a:r>
              <a:rPr lang="zh-TW" altLang="en-US"/>
              <a:t>第四级</a:t>
            </a:r>
            <a:endParaRPr lang="zh-TW" altLang="en-US"/>
          </a:p>
          <a:p>
            <a:pPr lvl="4"/>
            <a:r>
              <a:rPr lang="zh-TW" altLang="en-US"/>
              <a:t>第五级</a:t>
            </a:r>
            <a:endParaRPr lang="zh-TW" altLang="en-US"/>
          </a:p>
        </p:txBody>
      </p:sp>
      <p:sp>
        <p:nvSpPr>
          <p:cNvPr id="2054" name="Rectangle 4"/>
          <p:cNvSpPr>
            <a:spLocks noGrp="1" noChangeArrowheads="1"/>
          </p:cNvSpPr>
          <p:nvPr>
            <p:ph type="dt" sz="half" idx="2"/>
          </p:nvPr>
        </p:nvSpPr>
        <p:spPr bwMode="auto">
          <a:xfrm>
            <a:off x="457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a:latin typeface="+mj-lt"/>
              </a:defRPr>
            </a:lvl1pPr>
          </a:lstStyle>
          <a:p>
            <a:pPr>
              <a:defRPr/>
            </a:pPr>
            <a:endParaRPr lang="en-US"/>
          </a:p>
        </p:txBody>
      </p:sp>
      <p:sp>
        <p:nvSpPr>
          <p:cNvPr id="2055" name="Rectangle 5"/>
          <p:cNvSpPr>
            <a:spLocks noGrp="1" noChangeArrowheads="1"/>
          </p:cNvSpPr>
          <p:nvPr>
            <p:ph type="ftr" sz="quarter" idx="3"/>
          </p:nvPr>
        </p:nvSpPr>
        <p:spPr bwMode="auto">
          <a:xfrm>
            <a:off x="3124200" y="62436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eaLnBrk="1" hangingPunct="1">
              <a:defRPr sz="1200">
                <a:latin typeface="+mj-lt"/>
              </a:defRPr>
            </a:lvl1pPr>
          </a:lstStyle>
          <a:p>
            <a:pPr>
              <a:defRPr/>
            </a:pPr>
            <a:endParaRPr lang="en-US"/>
          </a:p>
        </p:txBody>
      </p:sp>
      <p:sp>
        <p:nvSpPr>
          <p:cNvPr id="2056" name="Rectangle 6"/>
          <p:cNvSpPr>
            <a:spLocks noGrp="1" noChangeArrowheads="1"/>
          </p:cNvSpPr>
          <p:nvPr>
            <p:ph type="sldNum" sz="quarter" idx="4"/>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defRPr sz="1200">
                <a:latin typeface="Garamond" panose="02020404030301010803" pitchFamily="18" charset="0"/>
              </a:defRPr>
            </a:lvl1pPr>
          </a:lstStyle>
          <a:p>
            <a:pPr>
              <a:defRPr/>
            </a:pPr>
            <a:fld id="{6DEF2086-E62F-4AEB-975D-39B53D572CEF}"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17.xml"/><Relationship Id="rId6" Type="http://schemas.openxmlformats.org/officeDocument/2006/relationships/image" Target="../media/image29.wmf"/><Relationship Id="rId5" Type="http://schemas.openxmlformats.org/officeDocument/2006/relationships/oleObject" Target="../embeddings/oleObject30.bin"/><Relationship Id="rId4" Type="http://schemas.openxmlformats.org/officeDocument/2006/relationships/image" Target="../media/image28.wmf"/><Relationship Id="rId3" Type="http://schemas.openxmlformats.org/officeDocument/2006/relationships/oleObject" Target="../embeddings/oleObject29.bin"/><Relationship Id="rId2" Type="http://schemas.openxmlformats.org/officeDocument/2006/relationships/image" Target="../media/image27.wmf"/><Relationship Id="rId1"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17.xml"/><Relationship Id="rId4" Type="http://schemas.openxmlformats.org/officeDocument/2006/relationships/image" Target="../media/image31.wmf"/><Relationship Id="rId3" Type="http://schemas.openxmlformats.org/officeDocument/2006/relationships/oleObject" Target="../embeddings/oleObject32.bin"/><Relationship Id="rId2" Type="http://schemas.openxmlformats.org/officeDocument/2006/relationships/image" Target="../media/image30.wmf"/><Relationship Id="rId1"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7.xml"/><Relationship Id="rId2" Type="http://schemas.openxmlformats.org/officeDocument/2006/relationships/image" Target="../media/image32.wmf"/><Relationship Id="rId1" Type="http://schemas.openxmlformats.org/officeDocument/2006/relationships/oleObject" Target="../embeddings/oleObject33.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17.xml"/><Relationship Id="rId6" Type="http://schemas.openxmlformats.org/officeDocument/2006/relationships/image" Target="../media/image35.wmf"/><Relationship Id="rId5" Type="http://schemas.openxmlformats.org/officeDocument/2006/relationships/oleObject" Target="../embeddings/oleObject36.bin"/><Relationship Id="rId4" Type="http://schemas.openxmlformats.org/officeDocument/2006/relationships/image" Target="../media/image34.wmf"/><Relationship Id="rId3" Type="http://schemas.openxmlformats.org/officeDocument/2006/relationships/oleObject" Target="../embeddings/oleObject35.bin"/><Relationship Id="rId2" Type="http://schemas.openxmlformats.org/officeDocument/2006/relationships/image" Target="../media/image33.wmf"/><Relationship Id="rId1" Type="http://schemas.openxmlformats.org/officeDocument/2006/relationships/oleObject" Target="../embeddings/oleObject34.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17.xml"/><Relationship Id="rId2" Type="http://schemas.openxmlformats.org/officeDocument/2006/relationships/image" Target="../media/image36.wmf"/><Relationship Id="rId1"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17.xml"/><Relationship Id="rId4" Type="http://schemas.openxmlformats.org/officeDocument/2006/relationships/image" Target="../media/image38.wmf"/><Relationship Id="rId3" Type="http://schemas.openxmlformats.org/officeDocument/2006/relationships/oleObject" Target="../embeddings/oleObject39.bin"/><Relationship Id="rId2" Type="http://schemas.openxmlformats.org/officeDocument/2006/relationships/image" Target="../media/image37.wmf"/><Relationship Id="rId1"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42.wmf"/><Relationship Id="rId7" Type="http://schemas.openxmlformats.org/officeDocument/2006/relationships/oleObject" Target="../embeddings/oleObject43.bin"/><Relationship Id="rId6" Type="http://schemas.openxmlformats.org/officeDocument/2006/relationships/image" Target="../media/image41.wmf"/><Relationship Id="rId5" Type="http://schemas.openxmlformats.org/officeDocument/2006/relationships/oleObject" Target="../embeddings/oleObject42.bin"/><Relationship Id="rId4" Type="http://schemas.openxmlformats.org/officeDocument/2006/relationships/image" Target="../media/image40.wmf"/><Relationship Id="rId3" Type="http://schemas.openxmlformats.org/officeDocument/2006/relationships/oleObject" Target="../embeddings/oleObject41.bin"/><Relationship Id="rId2" Type="http://schemas.openxmlformats.org/officeDocument/2006/relationships/image" Target="../media/image39.wmf"/><Relationship Id="rId10" Type="http://schemas.openxmlformats.org/officeDocument/2006/relationships/vmlDrawing" Target="../drawings/vmlDrawing14.vml"/><Relationship Id="rId1"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7.xml"/><Relationship Id="rId6" Type="http://schemas.openxmlformats.org/officeDocument/2006/relationships/image" Target="../media/image45.wmf"/><Relationship Id="rId5" Type="http://schemas.openxmlformats.org/officeDocument/2006/relationships/oleObject" Target="../embeddings/oleObject46.bin"/><Relationship Id="rId4" Type="http://schemas.openxmlformats.org/officeDocument/2006/relationships/image" Target="../media/image44.wmf"/><Relationship Id="rId3" Type="http://schemas.openxmlformats.org/officeDocument/2006/relationships/oleObject" Target="../embeddings/oleObject45.bin"/><Relationship Id="rId2" Type="http://schemas.openxmlformats.org/officeDocument/2006/relationships/image" Target="../media/image43.wmf"/><Relationship Id="rId1" Type="http://schemas.openxmlformats.org/officeDocument/2006/relationships/oleObject" Target="../embeddings/oleObject44.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17.xml"/><Relationship Id="rId4" Type="http://schemas.openxmlformats.org/officeDocument/2006/relationships/image" Target="../media/image47.wmf"/><Relationship Id="rId3" Type="http://schemas.openxmlformats.org/officeDocument/2006/relationships/oleObject" Target="../embeddings/oleObject48.bin"/><Relationship Id="rId2" Type="http://schemas.openxmlformats.org/officeDocument/2006/relationships/image" Target="../media/image46.wmf"/><Relationship Id="rId1"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17.xml"/><Relationship Id="rId2" Type="http://schemas.openxmlformats.org/officeDocument/2006/relationships/image" Target="../media/image48.wmf"/><Relationship Id="rId1"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52.wmf"/><Relationship Id="rId7" Type="http://schemas.openxmlformats.org/officeDocument/2006/relationships/oleObject" Target="../embeddings/oleObject53.bin"/><Relationship Id="rId6" Type="http://schemas.openxmlformats.org/officeDocument/2006/relationships/image" Target="../media/image51.wmf"/><Relationship Id="rId5" Type="http://schemas.openxmlformats.org/officeDocument/2006/relationships/oleObject" Target="../embeddings/oleObject52.bin"/><Relationship Id="rId4" Type="http://schemas.openxmlformats.org/officeDocument/2006/relationships/image" Target="../media/image50.wmf"/><Relationship Id="rId3" Type="http://schemas.openxmlformats.org/officeDocument/2006/relationships/oleObject" Target="../embeddings/oleObject51.bin"/><Relationship Id="rId2" Type="http://schemas.openxmlformats.org/officeDocument/2006/relationships/image" Target="../media/image49.wmf"/><Relationship Id="rId10" Type="http://schemas.openxmlformats.org/officeDocument/2006/relationships/vmlDrawing" Target="../drawings/vmlDrawing18.vml"/><Relationship Id="rId1" Type="http://schemas.openxmlformats.org/officeDocument/2006/relationships/oleObject" Target="../embeddings/oleObject5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17.xml"/><Relationship Id="rId2" Type="http://schemas.openxmlformats.org/officeDocument/2006/relationships/image" Target="../media/image53.wmf"/><Relationship Id="rId1" Type="http://schemas.openxmlformats.org/officeDocument/2006/relationships/oleObject" Target="../embeddings/oleObject54.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5" Type="http://schemas.openxmlformats.org/officeDocument/2006/relationships/notesSlide" Target="../notesSlides/notesSlide1.xml"/><Relationship Id="rId14" Type="http://schemas.openxmlformats.org/officeDocument/2006/relationships/vmlDrawing" Target="../drawings/vmlDrawing1.vml"/><Relationship Id="rId13" Type="http://schemas.openxmlformats.org/officeDocument/2006/relationships/slideLayout" Target="../slideLayouts/slideLayout17.xml"/><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image" Target="../media/image7.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17.xml"/><Relationship Id="rId2" Type="http://schemas.openxmlformats.org/officeDocument/2006/relationships/image" Target="../media/image54.wmf"/><Relationship Id="rId1" Type="http://schemas.openxmlformats.org/officeDocument/2006/relationships/oleObject" Target="../embeddings/oleObject55.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57.wmf"/><Relationship Id="rId7" Type="http://schemas.openxmlformats.org/officeDocument/2006/relationships/oleObject" Target="../embeddings/oleObject59.bin"/><Relationship Id="rId6" Type="http://schemas.openxmlformats.org/officeDocument/2006/relationships/image" Target="../media/image56.wmf"/><Relationship Id="rId5" Type="http://schemas.openxmlformats.org/officeDocument/2006/relationships/oleObject" Target="../embeddings/oleObject58.bin"/><Relationship Id="rId4" Type="http://schemas.openxmlformats.org/officeDocument/2006/relationships/image" Target="../media/image53.wmf"/><Relationship Id="rId3" Type="http://schemas.openxmlformats.org/officeDocument/2006/relationships/oleObject" Target="../embeddings/oleObject57.bin"/><Relationship Id="rId2" Type="http://schemas.openxmlformats.org/officeDocument/2006/relationships/image" Target="../media/image55.wmf"/><Relationship Id="rId10" Type="http://schemas.openxmlformats.org/officeDocument/2006/relationships/vmlDrawing" Target="../drawings/vmlDrawing21.vml"/><Relationship Id="rId1" Type="http://schemas.openxmlformats.org/officeDocument/2006/relationships/oleObject" Target="../embeddings/oleObject56.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17.xml"/><Relationship Id="rId6" Type="http://schemas.openxmlformats.org/officeDocument/2006/relationships/image" Target="../media/image60.wmf"/><Relationship Id="rId5" Type="http://schemas.openxmlformats.org/officeDocument/2006/relationships/oleObject" Target="../embeddings/oleObject62.bin"/><Relationship Id="rId4" Type="http://schemas.openxmlformats.org/officeDocument/2006/relationships/image" Target="../media/image59.wmf"/><Relationship Id="rId3" Type="http://schemas.openxmlformats.org/officeDocument/2006/relationships/oleObject" Target="../embeddings/oleObject61.bin"/><Relationship Id="rId2" Type="http://schemas.openxmlformats.org/officeDocument/2006/relationships/image" Target="../media/image58.wmf"/><Relationship Id="rId1" Type="http://schemas.openxmlformats.org/officeDocument/2006/relationships/oleObject" Target="../embeddings/oleObject60.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17.xml"/><Relationship Id="rId6" Type="http://schemas.openxmlformats.org/officeDocument/2006/relationships/image" Target="../media/image62.wmf"/><Relationship Id="rId5" Type="http://schemas.openxmlformats.org/officeDocument/2006/relationships/oleObject" Target="../embeddings/oleObject65.bin"/><Relationship Id="rId4" Type="http://schemas.openxmlformats.org/officeDocument/2006/relationships/image" Target="../media/image61.wmf"/><Relationship Id="rId3" Type="http://schemas.openxmlformats.org/officeDocument/2006/relationships/oleObject" Target="../embeddings/oleObject64.bin"/><Relationship Id="rId2" Type="http://schemas.openxmlformats.org/officeDocument/2006/relationships/image" Target="../media/image50.wmf"/><Relationship Id="rId1" Type="http://schemas.openxmlformats.org/officeDocument/2006/relationships/oleObject" Target="../embeddings/oleObject63.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3.emf"/></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17.xml"/><Relationship Id="rId6" Type="http://schemas.openxmlformats.org/officeDocument/2006/relationships/image" Target="../media/image66.wmf"/><Relationship Id="rId5" Type="http://schemas.openxmlformats.org/officeDocument/2006/relationships/oleObject" Target="../embeddings/oleObject68.bin"/><Relationship Id="rId4" Type="http://schemas.openxmlformats.org/officeDocument/2006/relationships/image" Target="../media/image65.wmf"/><Relationship Id="rId3" Type="http://schemas.openxmlformats.org/officeDocument/2006/relationships/oleObject" Target="../embeddings/oleObject67.bin"/><Relationship Id="rId2" Type="http://schemas.openxmlformats.org/officeDocument/2006/relationships/image" Target="../media/image64.wmf"/><Relationship Id="rId1" Type="http://schemas.openxmlformats.org/officeDocument/2006/relationships/oleObject" Target="../embeddings/oleObject6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17.xml"/><Relationship Id="rId4" Type="http://schemas.openxmlformats.org/officeDocument/2006/relationships/image" Target="../media/image68.wmf"/><Relationship Id="rId3" Type="http://schemas.openxmlformats.org/officeDocument/2006/relationships/oleObject" Target="../embeddings/oleObject70.bin"/><Relationship Id="rId2" Type="http://schemas.openxmlformats.org/officeDocument/2006/relationships/image" Target="../media/image67.wmf"/><Relationship Id="rId1" Type="http://schemas.openxmlformats.org/officeDocument/2006/relationships/oleObject" Target="../embeddings/oleObject69.bin"/></Relationships>
</file>

<file path=ppt/slides/_rels/slide39.xml.rels><?xml version="1.0" encoding="UTF-8" standalone="yes"?>
<Relationships xmlns="http://schemas.openxmlformats.org/package/2006/relationships"><Relationship Id="rId9" Type="http://schemas.openxmlformats.org/officeDocument/2006/relationships/image" Target="../media/image73.wmf"/><Relationship Id="rId8" Type="http://schemas.openxmlformats.org/officeDocument/2006/relationships/oleObject" Target="../embeddings/oleObject74.bin"/><Relationship Id="rId7" Type="http://schemas.openxmlformats.org/officeDocument/2006/relationships/image" Target="../media/image72.wmf"/><Relationship Id="rId6" Type="http://schemas.openxmlformats.org/officeDocument/2006/relationships/oleObject" Target="../embeddings/oleObject73.bin"/><Relationship Id="rId5" Type="http://schemas.openxmlformats.org/officeDocument/2006/relationships/image" Target="../media/image71.wmf"/><Relationship Id="rId4" Type="http://schemas.openxmlformats.org/officeDocument/2006/relationships/oleObject" Target="../embeddings/oleObject72.bin"/><Relationship Id="rId3" Type="http://schemas.openxmlformats.org/officeDocument/2006/relationships/image" Target="../media/image70.wmf"/><Relationship Id="rId2" Type="http://schemas.openxmlformats.org/officeDocument/2006/relationships/oleObject" Target="../embeddings/oleObject71.bin"/><Relationship Id="rId11" Type="http://schemas.openxmlformats.org/officeDocument/2006/relationships/vmlDrawing" Target="../drawings/vmlDrawing26.vml"/><Relationship Id="rId10" Type="http://schemas.openxmlformats.org/officeDocument/2006/relationships/slideLayout" Target="../slideLayouts/slideLayout17.xml"/><Relationship Id="rId1" Type="http://schemas.openxmlformats.org/officeDocument/2006/relationships/image" Target="../media/image69.emf"/></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11.wmf"/><Relationship Id="rId7" Type="http://schemas.openxmlformats.org/officeDocument/2006/relationships/oleObject" Target="../embeddings/oleObject10.bin"/><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 Id="rId3" Type="http://schemas.openxmlformats.org/officeDocument/2006/relationships/oleObject" Target="../embeddings/oleObject8.bin"/><Relationship Id="rId2" Type="http://schemas.openxmlformats.org/officeDocument/2006/relationships/image" Target="../media/image7.wmf"/><Relationship Id="rId10" Type="http://schemas.openxmlformats.org/officeDocument/2006/relationships/vmlDrawing" Target="../drawings/vmlDrawing2.vml"/><Relationship Id="rId1" Type="http://schemas.openxmlformats.org/officeDocument/2006/relationships/oleObject" Target="../embeddings/oleObject7.bin"/></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17.xml"/><Relationship Id="rId2" Type="http://schemas.openxmlformats.org/officeDocument/2006/relationships/image" Target="../media/image74.wmf"/><Relationship Id="rId1" Type="http://schemas.openxmlformats.org/officeDocument/2006/relationships/oleObject" Target="../embeddings/oleObject75.bin"/></Relationships>
</file>

<file path=ppt/slides/_rels/slide41.xml.rels><?xml version="1.0" encoding="UTF-8" standalone="yes"?>
<Relationships xmlns="http://schemas.openxmlformats.org/package/2006/relationships"><Relationship Id="rId7" Type="http://schemas.openxmlformats.org/officeDocument/2006/relationships/vmlDrawing" Target="../drawings/vmlDrawing28.vml"/><Relationship Id="rId6" Type="http://schemas.openxmlformats.org/officeDocument/2006/relationships/slideLayout" Target="../slideLayouts/slideLayout22.xml"/><Relationship Id="rId5" Type="http://schemas.openxmlformats.org/officeDocument/2006/relationships/oleObject" Target="../embeddings/oleObject78.bin"/><Relationship Id="rId4" Type="http://schemas.openxmlformats.org/officeDocument/2006/relationships/image" Target="../media/image76.wmf"/><Relationship Id="rId3" Type="http://schemas.openxmlformats.org/officeDocument/2006/relationships/oleObject" Target="../embeddings/oleObject77.bin"/><Relationship Id="rId2" Type="http://schemas.openxmlformats.org/officeDocument/2006/relationships/image" Target="../media/image75.wmf"/><Relationship Id="rId1" Type="http://schemas.openxmlformats.org/officeDocument/2006/relationships/oleObject" Target="../embeddings/oleObject76.bin"/></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17.xml"/><Relationship Id="rId2" Type="http://schemas.openxmlformats.org/officeDocument/2006/relationships/image" Target="../media/image77.wmf"/><Relationship Id="rId1" Type="http://schemas.openxmlformats.org/officeDocument/2006/relationships/oleObject" Target="../embeddings/oleObject79.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17.xml"/><Relationship Id="rId4" Type="http://schemas.openxmlformats.org/officeDocument/2006/relationships/oleObject" Target="../embeddings/oleObject82.bin"/><Relationship Id="rId3" Type="http://schemas.openxmlformats.org/officeDocument/2006/relationships/oleObject" Target="../embeddings/oleObject81.bin"/><Relationship Id="rId2" Type="http://schemas.openxmlformats.org/officeDocument/2006/relationships/image" Target="../media/image78.wmf"/><Relationship Id="rId1" Type="http://schemas.openxmlformats.org/officeDocument/2006/relationships/oleObject" Target="../embeddings/oleObject8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31.vml"/><Relationship Id="rId5" Type="http://schemas.openxmlformats.org/officeDocument/2006/relationships/slideLayout" Target="../slideLayouts/slideLayout17.xml"/><Relationship Id="rId4" Type="http://schemas.openxmlformats.org/officeDocument/2006/relationships/image" Target="../media/image80.wmf"/><Relationship Id="rId3" Type="http://schemas.openxmlformats.org/officeDocument/2006/relationships/oleObject" Target="../embeddings/oleObject84.bin"/><Relationship Id="rId2" Type="http://schemas.openxmlformats.org/officeDocument/2006/relationships/image" Target="../media/image79.wmf"/><Relationship Id="rId1" Type="http://schemas.openxmlformats.org/officeDocument/2006/relationships/oleObject" Target="../embeddings/oleObject83.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17.xml"/><Relationship Id="rId4" Type="http://schemas.openxmlformats.org/officeDocument/2006/relationships/image" Target="../media/image81.wmf"/><Relationship Id="rId3" Type="http://schemas.openxmlformats.org/officeDocument/2006/relationships/oleObject" Target="../embeddings/oleObject86.bin"/><Relationship Id="rId2" Type="http://schemas.openxmlformats.org/officeDocument/2006/relationships/image" Target="../media/image79.wmf"/><Relationship Id="rId1" Type="http://schemas.openxmlformats.org/officeDocument/2006/relationships/oleObject" Target="../embeddings/oleObject8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22.xml"/><Relationship Id="rId2" Type="http://schemas.openxmlformats.org/officeDocument/2006/relationships/image" Target="../media/image76.wmf"/><Relationship Id="rId1" Type="http://schemas.openxmlformats.org/officeDocument/2006/relationships/oleObject" Target="../embeddings/oleObject87.bin"/></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17.xml"/><Relationship Id="rId4" Type="http://schemas.openxmlformats.org/officeDocument/2006/relationships/image" Target="../media/image83.wmf"/><Relationship Id="rId3" Type="http://schemas.openxmlformats.org/officeDocument/2006/relationships/oleObject" Target="../embeddings/oleObject89.bin"/><Relationship Id="rId2" Type="http://schemas.openxmlformats.org/officeDocument/2006/relationships/image" Target="../media/image82.wmf"/><Relationship Id="rId1" Type="http://schemas.openxmlformats.org/officeDocument/2006/relationships/oleObject" Target="../embeddings/oleObject88.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5.w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4" Type="http://schemas.openxmlformats.org/officeDocument/2006/relationships/vmlDrawing" Target="../drawings/vmlDrawing3.vml"/><Relationship Id="rId13" Type="http://schemas.openxmlformats.org/officeDocument/2006/relationships/slideLayout" Target="../slideLayouts/slideLayout22.xml"/><Relationship Id="rId12" Type="http://schemas.openxmlformats.org/officeDocument/2006/relationships/oleObject" Target="../embeddings/oleObject17.bin"/><Relationship Id="rId11" Type="http://schemas.openxmlformats.org/officeDocument/2006/relationships/oleObject" Target="../embeddings/oleObject16.bin"/><Relationship Id="rId10" Type="http://schemas.openxmlformats.org/officeDocument/2006/relationships/image" Target="../media/image16.wmf"/><Relationship Id="rId1" Type="http://schemas.openxmlformats.org/officeDocument/2006/relationships/oleObject" Target="../embeddings/oleObject11.bin"/></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17.xml"/><Relationship Id="rId4" Type="http://schemas.openxmlformats.org/officeDocument/2006/relationships/image" Target="../media/image85.wmf"/><Relationship Id="rId3" Type="http://schemas.openxmlformats.org/officeDocument/2006/relationships/oleObject" Target="../embeddings/oleObject91.bin"/><Relationship Id="rId2" Type="http://schemas.openxmlformats.org/officeDocument/2006/relationships/image" Target="../media/image84.wmf"/><Relationship Id="rId1" Type="http://schemas.openxmlformats.org/officeDocument/2006/relationships/oleObject" Target="../embeddings/oleObject90.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17.xml"/><Relationship Id="rId2" Type="http://schemas.openxmlformats.org/officeDocument/2006/relationships/image" Target="../media/image84.wmf"/><Relationship Id="rId1" Type="http://schemas.openxmlformats.org/officeDocument/2006/relationships/oleObject" Target="../embeddings/oleObject92.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17.xml"/><Relationship Id="rId2" Type="http://schemas.openxmlformats.org/officeDocument/2006/relationships/image" Target="../media/image86.wmf"/><Relationship Id="rId1" Type="http://schemas.openxmlformats.org/officeDocument/2006/relationships/oleObject" Target="../embeddings/oleObject93.bin"/></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17.xml"/><Relationship Id="rId6" Type="http://schemas.openxmlformats.org/officeDocument/2006/relationships/image" Target="../media/image89.wmf"/><Relationship Id="rId5" Type="http://schemas.openxmlformats.org/officeDocument/2006/relationships/oleObject" Target="../embeddings/oleObject96.bin"/><Relationship Id="rId4" Type="http://schemas.openxmlformats.org/officeDocument/2006/relationships/image" Target="../media/image88.wmf"/><Relationship Id="rId3" Type="http://schemas.openxmlformats.org/officeDocument/2006/relationships/oleObject" Target="../embeddings/oleObject95.bin"/><Relationship Id="rId2" Type="http://schemas.openxmlformats.org/officeDocument/2006/relationships/image" Target="../media/image87.wmf"/><Relationship Id="rId1" Type="http://schemas.openxmlformats.org/officeDocument/2006/relationships/oleObject" Target="../embeddings/oleObject94.bin"/></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92.wmf"/><Relationship Id="rId7" Type="http://schemas.openxmlformats.org/officeDocument/2006/relationships/oleObject" Target="../embeddings/oleObject100.bin"/><Relationship Id="rId6" Type="http://schemas.openxmlformats.org/officeDocument/2006/relationships/image" Target="../media/image91.wmf"/><Relationship Id="rId5" Type="http://schemas.openxmlformats.org/officeDocument/2006/relationships/oleObject" Target="../embeddings/oleObject99.bin"/><Relationship Id="rId4" Type="http://schemas.openxmlformats.org/officeDocument/2006/relationships/image" Target="../media/image87.wmf"/><Relationship Id="rId3" Type="http://schemas.openxmlformats.org/officeDocument/2006/relationships/oleObject" Target="../embeddings/oleObject98.bin"/><Relationship Id="rId2" Type="http://schemas.openxmlformats.org/officeDocument/2006/relationships/image" Target="../media/image90.wmf"/><Relationship Id="rId10" Type="http://schemas.openxmlformats.org/officeDocument/2006/relationships/vmlDrawing" Target="../drawings/vmlDrawing39.vml"/><Relationship Id="rId1" Type="http://schemas.openxmlformats.org/officeDocument/2006/relationships/oleObject" Target="../embeddings/oleObject97.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17.xml"/><Relationship Id="rId2" Type="http://schemas.openxmlformats.org/officeDocument/2006/relationships/image" Target="../media/image93.wmf"/><Relationship Id="rId1" Type="http://schemas.openxmlformats.org/officeDocument/2006/relationships/oleObject" Target="../embeddings/oleObject101.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41.vml"/><Relationship Id="rId3" Type="http://schemas.openxmlformats.org/officeDocument/2006/relationships/slideLayout" Target="../slideLayouts/slideLayout17.xml"/><Relationship Id="rId2" Type="http://schemas.openxmlformats.org/officeDocument/2006/relationships/image" Target="../media/image94.wmf"/><Relationship Id="rId1" Type="http://schemas.openxmlformats.org/officeDocument/2006/relationships/oleObject" Target="../embeddings/oleObject10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2.xml"/><Relationship Id="rId6" Type="http://schemas.openxmlformats.org/officeDocument/2006/relationships/image" Target="../media/image18.wmf"/><Relationship Id="rId5" Type="http://schemas.openxmlformats.org/officeDocument/2006/relationships/oleObject" Target="../embeddings/oleObject20.bin"/><Relationship Id="rId4" Type="http://schemas.openxmlformats.org/officeDocument/2006/relationships/image" Target="../media/image17.wmf"/><Relationship Id="rId3" Type="http://schemas.openxmlformats.org/officeDocument/2006/relationships/oleObject" Target="../embeddings/oleObject19.bin"/><Relationship Id="rId2" Type="http://schemas.openxmlformats.org/officeDocument/2006/relationships/image" Target="../media/image10.wmf"/><Relationship Id="rId1" Type="http://schemas.openxmlformats.org/officeDocument/2006/relationships/oleObject" Target="../embeddings/oleObject18.bin"/></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42.vml"/><Relationship Id="rId5" Type="http://schemas.openxmlformats.org/officeDocument/2006/relationships/slideLayout" Target="../slideLayouts/slideLayout22.xml"/><Relationship Id="rId4" Type="http://schemas.openxmlformats.org/officeDocument/2006/relationships/image" Target="../media/image96.wmf"/><Relationship Id="rId3" Type="http://schemas.openxmlformats.org/officeDocument/2006/relationships/oleObject" Target="../embeddings/oleObject104.bin"/><Relationship Id="rId2" Type="http://schemas.openxmlformats.org/officeDocument/2006/relationships/image" Target="../media/image95.wmf"/><Relationship Id="rId1" Type="http://schemas.openxmlformats.org/officeDocument/2006/relationships/oleObject" Target="../embeddings/oleObject103.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16.xml"/><Relationship Id="rId4" Type="http://schemas.openxmlformats.org/officeDocument/2006/relationships/image" Target="../media/image97.wmf"/><Relationship Id="rId3" Type="http://schemas.openxmlformats.org/officeDocument/2006/relationships/oleObject" Target="../embeddings/oleObject106.bin"/><Relationship Id="rId2" Type="http://schemas.openxmlformats.org/officeDocument/2006/relationships/image" Target="../media/image85.wmf"/><Relationship Id="rId1" Type="http://schemas.openxmlformats.org/officeDocument/2006/relationships/oleObject" Target="../embeddings/oleObject105.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2.xml"/><Relationship Id="rId6" Type="http://schemas.openxmlformats.org/officeDocument/2006/relationships/image" Target="../media/image21.wmf"/><Relationship Id="rId5" Type="http://schemas.openxmlformats.org/officeDocument/2006/relationships/oleObject" Target="../embeddings/oleObject23.bin"/><Relationship Id="rId4" Type="http://schemas.openxmlformats.org/officeDocument/2006/relationships/image" Target="../media/image20.wmf"/><Relationship Id="rId3" Type="http://schemas.openxmlformats.org/officeDocument/2006/relationships/oleObject" Target="../embeddings/oleObject22.bin"/><Relationship Id="rId2" Type="http://schemas.openxmlformats.org/officeDocument/2006/relationships/image" Target="../media/image19.wmf"/><Relationship Id="rId1"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7.xml"/><Relationship Id="rId5" Type="http://schemas.openxmlformats.org/officeDocument/2006/relationships/image" Target="../media/image24.wmf"/><Relationship Id="rId4" Type="http://schemas.openxmlformats.org/officeDocument/2006/relationships/oleObject" Target="../embeddings/oleObject25.bin"/><Relationship Id="rId3" Type="http://schemas.openxmlformats.org/officeDocument/2006/relationships/image" Target="../media/image23.wmf"/><Relationship Id="rId2" Type="http://schemas.openxmlformats.org/officeDocument/2006/relationships/oleObject" Target="../embeddings/oleObject24.bin"/><Relationship Id="rId1" Type="http://schemas.openxmlformats.org/officeDocument/2006/relationships/image" Target="../media/image22.emf"/></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17.xml"/><Relationship Id="rId4" Type="http://schemas.openxmlformats.org/officeDocument/2006/relationships/image" Target="../media/image26.wmf"/><Relationship Id="rId3" Type="http://schemas.openxmlformats.org/officeDocument/2006/relationships/oleObject" Target="../embeddings/oleObject27.bin"/><Relationship Id="rId2" Type="http://schemas.openxmlformats.org/officeDocument/2006/relationships/image" Target="../media/image25.wmf"/><Relationship Id="rId1" Type="http://schemas.openxmlformats.org/officeDocument/2006/relationships/oleObject" Target="../embeddings/oleObject2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4"/>
          <p:cNvSpPr>
            <a:spLocks noGrp="1" noChangeArrowheads="1"/>
          </p:cNvSpPr>
          <p:nvPr>
            <p:ph type="title"/>
          </p:nvPr>
        </p:nvSpPr>
        <p:spPr>
          <a:xfrm>
            <a:off x="457200" y="476672"/>
            <a:ext cx="8229600" cy="1139825"/>
          </a:xfrm>
        </p:spPr>
        <p:txBody>
          <a:bodyPr/>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5</a:t>
            </a:r>
            <a:r>
              <a:rPr lang="zh-CN" altLang="en-US" dirty="0">
                <a:latin typeface="Times New Roman" panose="02020603050405020304" pitchFamily="18" charset="0"/>
              </a:rPr>
              <a:t>章   信道编码 </a:t>
            </a:r>
            <a:endParaRPr lang="zh-CN" altLang="en-US" dirty="0">
              <a:latin typeface="Times New Roman" panose="02020603050405020304" pitchFamily="18" charset="0"/>
            </a:endParaRPr>
          </a:p>
        </p:txBody>
      </p:sp>
      <p:sp>
        <p:nvSpPr>
          <p:cNvPr id="18434" name="内容占位符 1"/>
          <p:cNvSpPr>
            <a:spLocks noGrp="1" noChangeArrowheads="1"/>
          </p:cNvSpPr>
          <p:nvPr>
            <p:ph idx="1"/>
          </p:nvPr>
        </p:nvSpPr>
        <p:spPr>
          <a:xfrm>
            <a:off x="539552" y="1916833"/>
            <a:ext cx="8229600" cy="2808312"/>
          </a:xfrm>
        </p:spPr>
        <p:txBody>
          <a:bodyPr/>
          <a:lstStyle/>
          <a:p>
            <a:r>
              <a:rPr lang="en-US" altLang="zh-CN" sz="3600" dirty="0">
                <a:latin typeface="Times New Roman" panose="02020603050405020304" pitchFamily="18" charset="0"/>
              </a:rPr>
              <a:t>5.1 </a:t>
            </a:r>
            <a:r>
              <a:rPr lang="zh-CN" altLang="zh-CN" sz="3600" dirty="0">
                <a:latin typeface="Times New Roman" panose="02020603050405020304" pitchFamily="18" charset="0"/>
              </a:rPr>
              <a:t>最</a:t>
            </a:r>
            <a:r>
              <a:rPr lang="zh-CN" altLang="en-US" sz="3600" dirty="0">
                <a:latin typeface="Times New Roman" panose="02020603050405020304" pitchFamily="18" charset="0"/>
              </a:rPr>
              <a:t>佳</a:t>
            </a:r>
            <a:r>
              <a:rPr lang="zh-CN" altLang="zh-CN" sz="3600" dirty="0">
                <a:latin typeface="Times New Roman" panose="02020603050405020304" pitchFamily="18" charset="0"/>
              </a:rPr>
              <a:t>译码准则</a:t>
            </a:r>
            <a:r>
              <a:rPr lang="en-US" altLang="zh-CN" sz="3600" dirty="0">
                <a:latin typeface="Times New Roman" panose="02020603050405020304" pitchFamily="18" charset="0"/>
              </a:rPr>
              <a:t> </a:t>
            </a:r>
            <a:endParaRPr lang="zh-CN" altLang="zh-CN" sz="3600" dirty="0">
              <a:latin typeface="Times New Roman" panose="02020603050405020304" pitchFamily="18" charset="0"/>
            </a:endParaRPr>
          </a:p>
          <a:p>
            <a:r>
              <a:rPr lang="en-US" altLang="zh-CN" sz="3600" dirty="0">
                <a:latin typeface="Times New Roman" panose="02020603050405020304" pitchFamily="18" charset="0"/>
              </a:rPr>
              <a:t>5.2 </a:t>
            </a:r>
            <a:r>
              <a:rPr lang="zh-CN" altLang="zh-CN" sz="3600" dirty="0">
                <a:latin typeface="Times New Roman" panose="02020603050405020304" pitchFamily="18" charset="0"/>
              </a:rPr>
              <a:t>信道编码的基本概念</a:t>
            </a:r>
            <a:endParaRPr lang="zh-CN" altLang="zh-CN" sz="3600" dirty="0">
              <a:latin typeface="Times New Roman" panose="02020603050405020304" pitchFamily="18" charset="0"/>
            </a:endParaRPr>
          </a:p>
          <a:p>
            <a:r>
              <a:rPr lang="en-US" altLang="zh-CN" sz="3600" dirty="0">
                <a:latin typeface="Times New Roman" panose="02020603050405020304" pitchFamily="18" charset="0"/>
              </a:rPr>
              <a:t>5.3 </a:t>
            </a:r>
            <a:r>
              <a:rPr lang="zh-CN" altLang="en-US" sz="3600" dirty="0">
                <a:latin typeface="Times New Roman" panose="02020603050405020304" pitchFamily="18" charset="0"/>
              </a:rPr>
              <a:t>含噪离散信道编码定理</a:t>
            </a:r>
            <a:endParaRPr lang="zh-CN" altLang="en-US" sz="3600" dirty="0">
              <a:latin typeface="Times New Roman" panose="02020603050405020304" pitchFamily="18" charset="0"/>
            </a:endParaRPr>
          </a:p>
          <a:p>
            <a:r>
              <a:rPr lang="en-US" altLang="zh-CN" sz="3600" dirty="0">
                <a:latin typeface="Times New Roman" panose="02020603050405020304" pitchFamily="18" charset="0"/>
              </a:rPr>
              <a:t>5.4 </a:t>
            </a:r>
            <a:r>
              <a:rPr lang="zh-CN" altLang="en-US" sz="3600">
                <a:latin typeface="Times New Roman" panose="02020603050405020304" pitchFamily="18" charset="0"/>
              </a:rPr>
              <a:t>信道编码方法   </a:t>
            </a:r>
            <a:endParaRPr lang="zh-CN" altLang="en-US" sz="3600" dirty="0">
              <a:latin typeface="Times New Roman" panose="02020603050405020304" pitchFamily="18" charset="0"/>
            </a:endParaRPr>
          </a:p>
          <a:p>
            <a:endParaRPr lang="zh-CN" altLang="zh-CN" sz="4000" dirty="0">
              <a:latin typeface="Times New Roman" panose="02020603050405020304" pitchFamily="18" charset="0"/>
            </a:endParaRPr>
          </a:p>
          <a:p>
            <a:endParaRPr lang="zh-CN" altLang="zh-CN" sz="4000"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457200" y="277813"/>
            <a:ext cx="8229600" cy="686477"/>
          </a:xfrm>
          <a:prstGeom prst="rect">
            <a:avLst/>
          </a:prstGeom>
        </p:spPr>
        <p:txBody>
          <a:bodyPr/>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5.1 </a:t>
            </a:r>
            <a:r>
              <a:rPr lang="zh-CN" altLang="zh-CN" sz="3600" kern="0" dirty="0">
                <a:latin typeface="Times New Roman" panose="02020603050405020304" pitchFamily="18" charset="0"/>
              </a:rPr>
              <a:t>最</a:t>
            </a:r>
            <a:r>
              <a:rPr lang="zh-CN" altLang="en-US" sz="3600" kern="0" dirty="0">
                <a:latin typeface="Times New Roman" panose="02020603050405020304" pitchFamily="18" charset="0"/>
              </a:rPr>
              <a:t>佳</a:t>
            </a:r>
            <a:r>
              <a:rPr lang="zh-CN" altLang="zh-CN" sz="3600" kern="0" dirty="0">
                <a:latin typeface="Times New Roman" panose="02020603050405020304" pitchFamily="18" charset="0"/>
              </a:rPr>
              <a:t>译码准则</a:t>
            </a:r>
            <a:endParaRPr lang="zh-CN" altLang="en-US" sz="3600" kern="0" dirty="0"/>
          </a:p>
        </p:txBody>
      </p:sp>
      <p:sp>
        <p:nvSpPr>
          <p:cNvPr id="6" name="矩形 5"/>
          <p:cNvSpPr/>
          <p:nvPr/>
        </p:nvSpPr>
        <p:spPr>
          <a:xfrm>
            <a:off x="539552" y="1062327"/>
            <a:ext cx="1729961" cy="553998"/>
          </a:xfrm>
          <a:prstGeom prst="rect">
            <a:avLst/>
          </a:prstGeom>
        </p:spPr>
        <p:txBody>
          <a:bodyPr wrap="none">
            <a:spAutoFit/>
          </a:bodyPr>
          <a:lstStyle/>
          <a:p>
            <a:r>
              <a:rPr lang="zh-CN" altLang="en-US" sz="3000" kern="0" dirty="0">
                <a:cs typeface="Times New Roman" panose="02020603050405020304" pitchFamily="18" charset="0"/>
              </a:rPr>
              <a:t>汉明距离</a:t>
            </a:r>
            <a:endParaRPr lang="zh-CN" altLang="en-US" sz="3000" dirty="0"/>
          </a:p>
        </p:txBody>
      </p:sp>
      <p:graphicFrame>
        <p:nvGraphicFramePr>
          <p:cNvPr id="7" name="Object 2"/>
          <p:cNvGraphicFramePr>
            <a:graphicFrameLocks noChangeAspect="1"/>
          </p:cNvGraphicFramePr>
          <p:nvPr/>
        </p:nvGraphicFramePr>
        <p:xfrm>
          <a:off x="1282948" y="1556792"/>
          <a:ext cx="6125760" cy="1097280"/>
        </p:xfrm>
        <a:graphic>
          <a:graphicData uri="http://schemas.openxmlformats.org/presentationml/2006/ole">
            <mc:AlternateContent xmlns:mc="http://schemas.openxmlformats.org/markup-compatibility/2006">
              <mc:Choice xmlns:v="urn:schemas-microsoft-com:vml" Requires="v">
                <p:oleObj spid="_x0000_s2" name="Equation" r:id="rId1" imgW="61264800" imgH="10972800" progId="Equation.DSMT4">
                  <p:embed/>
                </p:oleObj>
              </mc:Choice>
              <mc:Fallback>
                <p:oleObj name="Equation" r:id="rId1" imgW="61264800" imgH="10972800" progId="Equation.DSMT4">
                  <p:embed/>
                  <p:pic>
                    <p:nvPicPr>
                      <p:cNvPr id="0" name="Object 2"/>
                      <p:cNvPicPr>
                        <a:picLocks noChangeAspect="1" noChangeArrowheads="1"/>
                      </p:cNvPicPr>
                      <p:nvPr/>
                    </p:nvPicPr>
                    <p:blipFill>
                      <a:blip r:embed="rId2"/>
                      <a:srcRect/>
                      <a:stretch>
                        <a:fillRect/>
                      </a:stretch>
                    </p:blipFill>
                    <p:spPr bwMode="auto">
                      <a:xfrm>
                        <a:off x="1282948" y="1556792"/>
                        <a:ext cx="612576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矩形 7"/>
          <p:cNvSpPr/>
          <p:nvPr/>
        </p:nvSpPr>
        <p:spPr>
          <a:xfrm>
            <a:off x="539552" y="2586970"/>
            <a:ext cx="2888932" cy="553998"/>
          </a:xfrm>
          <a:prstGeom prst="rect">
            <a:avLst/>
          </a:prstGeom>
        </p:spPr>
        <p:txBody>
          <a:bodyPr wrap="none">
            <a:spAutoFit/>
          </a:bodyPr>
          <a:lstStyle/>
          <a:p>
            <a:r>
              <a:rPr lang="zh-CN" altLang="en-US" sz="3000" dirty="0"/>
              <a:t>此时的似然概率</a:t>
            </a:r>
            <a:endParaRPr lang="zh-CN" altLang="en-US" sz="3000" dirty="0"/>
          </a:p>
        </p:txBody>
      </p:sp>
      <p:graphicFrame>
        <p:nvGraphicFramePr>
          <p:cNvPr id="9" name="Object 2"/>
          <p:cNvGraphicFramePr>
            <a:graphicFrameLocks noChangeAspect="1"/>
          </p:cNvGraphicFramePr>
          <p:nvPr/>
        </p:nvGraphicFramePr>
        <p:xfrm>
          <a:off x="539552" y="3212976"/>
          <a:ext cx="8355013" cy="1022350"/>
        </p:xfrm>
        <a:graphic>
          <a:graphicData uri="http://schemas.openxmlformats.org/presentationml/2006/ole">
            <mc:AlternateContent xmlns:mc="http://schemas.openxmlformats.org/markup-compatibility/2006">
              <mc:Choice xmlns:v="urn:schemas-microsoft-com:vml" Requires="v">
                <p:oleObj spid="_x0000_s3" name="Equation" r:id="rId3" imgW="87172800" imgH="10668000" progId="Equation.DSMT4">
                  <p:embed/>
                </p:oleObj>
              </mc:Choice>
              <mc:Fallback>
                <p:oleObj name="Equation" r:id="rId3" imgW="87172800" imgH="10668000" progId="Equation.DSMT4">
                  <p:embed/>
                  <p:pic>
                    <p:nvPicPr>
                      <p:cNvPr id="0" name="Object 2"/>
                      <p:cNvPicPr>
                        <a:picLocks noChangeAspect="1" noChangeArrowheads="1"/>
                      </p:cNvPicPr>
                      <p:nvPr/>
                    </p:nvPicPr>
                    <p:blipFill>
                      <a:blip r:embed="rId4"/>
                      <a:srcRect/>
                      <a:stretch>
                        <a:fillRect/>
                      </a:stretch>
                    </p:blipFill>
                    <p:spPr bwMode="auto">
                      <a:xfrm>
                        <a:off x="539552" y="3212976"/>
                        <a:ext cx="835501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矩形 9"/>
          <p:cNvSpPr/>
          <p:nvPr/>
        </p:nvSpPr>
        <p:spPr>
          <a:xfrm>
            <a:off x="684692" y="5589240"/>
            <a:ext cx="8203553" cy="553998"/>
          </a:xfrm>
          <a:prstGeom prst="rect">
            <a:avLst/>
          </a:prstGeom>
        </p:spPr>
        <p:txBody>
          <a:bodyPr wrap="square">
            <a:spAutoFit/>
          </a:bodyPr>
          <a:lstStyle/>
          <a:p>
            <a:pPr>
              <a:spcBef>
                <a:spcPts val="2400"/>
              </a:spcBef>
            </a:pPr>
            <a:r>
              <a:rPr lang="zh-CN" altLang="en-US" sz="3000" dirty="0">
                <a:cs typeface="Times New Roman" panose="02020603050405020304" pitchFamily="18" charset="0"/>
              </a:rPr>
              <a:t>最大似然译码可以简化为</a:t>
            </a:r>
            <a:r>
              <a:rPr lang="zh-CN" altLang="en-US" sz="3000" dirty="0">
                <a:ea typeface="楷体_GB2312" pitchFamily="49" charset="-122"/>
                <a:cs typeface="Times New Roman" panose="02020603050405020304" pitchFamily="18" charset="0"/>
              </a:rPr>
              <a:t>最小汉明距离译码</a:t>
            </a:r>
            <a:r>
              <a:rPr lang="zh-CN" altLang="en-US" sz="3000" dirty="0">
                <a:cs typeface="Times New Roman" panose="02020603050405020304" pitchFamily="18" charset="0"/>
              </a:rPr>
              <a:t>。</a:t>
            </a:r>
            <a:endParaRPr lang="zh-CN" altLang="en-US" sz="3000" dirty="0"/>
          </a:p>
        </p:txBody>
      </p:sp>
      <p:graphicFrame>
        <p:nvGraphicFramePr>
          <p:cNvPr id="11" name="Object 2"/>
          <p:cNvGraphicFramePr>
            <a:graphicFrameLocks noChangeAspect="1"/>
          </p:cNvGraphicFramePr>
          <p:nvPr/>
        </p:nvGraphicFramePr>
        <p:xfrm>
          <a:off x="1542628" y="4481612"/>
          <a:ext cx="1373188" cy="963612"/>
        </p:xfrm>
        <a:graphic>
          <a:graphicData uri="http://schemas.openxmlformats.org/presentationml/2006/ole">
            <mc:AlternateContent xmlns:mc="http://schemas.openxmlformats.org/markup-compatibility/2006">
              <mc:Choice xmlns:v="urn:schemas-microsoft-com:vml" Requires="v">
                <p:oleObj spid="_x0000_s4" name="Equation" r:id="rId5" imgW="14325600" imgH="10058400" progId="Equation.DSMT4">
                  <p:embed/>
                </p:oleObj>
              </mc:Choice>
              <mc:Fallback>
                <p:oleObj name="Equation" r:id="rId5" imgW="14325600" imgH="10058400" progId="Equation.DSMT4">
                  <p:embed/>
                  <p:pic>
                    <p:nvPicPr>
                      <p:cNvPr id="0" name="Object 2"/>
                      <p:cNvPicPr>
                        <a:picLocks noChangeAspect="1" noChangeArrowheads="1"/>
                      </p:cNvPicPr>
                      <p:nvPr/>
                    </p:nvPicPr>
                    <p:blipFill>
                      <a:blip r:embed="rId6"/>
                      <a:srcRect/>
                      <a:stretch>
                        <a:fillRect/>
                      </a:stretch>
                    </p:blipFill>
                    <p:spPr bwMode="auto">
                      <a:xfrm>
                        <a:off x="1542628" y="4481612"/>
                        <a:ext cx="137318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 name="矩形 11"/>
          <p:cNvSpPr/>
          <p:nvPr/>
        </p:nvSpPr>
        <p:spPr>
          <a:xfrm>
            <a:off x="684692" y="4667303"/>
            <a:ext cx="8203553" cy="553998"/>
          </a:xfrm>
          <a:prstGeom prst="rect">
            <a:avLst/>
          </a:prstGeom>
        </p:spPr>
        <p:txBody>
          <a:bodyPr wrap="square">
            <a:spAutoFit/>
          </a:bodyPr>
          <a:lstStyle/>
          <a:p>
            <a:pPr>
              <a:spcBef>
                <a:spcPts val="2400"/>
              </a:spcBef>
            </a:pPr>
            <a:r>
              <a:rPr lang="zh-CN" altLang="en-US" sz="3000" dirty="0"/>
              <a:t>由于               ，</a:t>
            </a:r>
            <a:r>
              <a:rPr lang="en-US" altLang="zh-CN" sz="3000" i="1" dirty="0"/>
              <a:t>d</a:t>
            </a:r>
            <a:r>
              <a:rPr lang="zh-CN" altLang="en-US" sz="3000" dirty="0"/>
              <a:t>越大时，似然概率越小。</a:t>
            </a:r>
            <a:endParaRPr lang="zh-CN" altLang="en-US" sz="3000" dirty="0"/>
          </a:p>
        </p:txBody>
      </p:sp>
      <p:sp>
        <p:nvSpPr>
          <p:cNvPr id="13" name="灯片编号占位符 1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0736" y="1628800"/>
            <a:ext cx="822960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nSpc>
                <a:spcPct val="125000"/>
              </a:lnSpc>
            </a:pPr>
            <a:r>
              <a:rPr lang="zh-CN" altLang="en-US" kern="0" dirty="0">
                <a:latin typeface="Times New Roman" panose="02020603050405020304" pitchFamily="18" charset="0"/>
                <a:cs typeface="Times New Roman" panose="02020603050405020304" pitchFamily="18" charset="0"/>
              </a:rPr>
              <a:t>汉明距离译码是一种硬判决译码。由于</a:t>
            </a:r>
            <a:r>
              <a:rPr lang="en-US" altLang="zh-CN" kern="0" dirty="0">
                <a:latin typeface="Times New Roman" panose="02020603050405020304" pitchFamily="18" charset="0"/>
                <a:cs typeface="Times New Roman" panose="02020603050405020304" pitchFamily="18" charset="0"/>
              </a:rPr>
              <a:t>BSC</a:t>
            </a:r>
            <a:r>
              <a:rPr lang="zh-CN" altLang="en-US" kern="0" dirty="0">
                <a:latin typeface="Times New Roman" panose="02020603050405020304" pitchFamily="18" charset="0"/>
                <a:cs typeface="Times New Roman" panose="02020603050405020304" pitchFamily="18" charset="0"/>
              </a:rPr>
              <a:t>信道是对称的，只要发送的码字独立、等概时，汉明距离译码也就是最佳译码。   </a:t>
            </a:r>
            <a:endParaRPr lang="zh-CN" altLang="en-US" kern="0" dirty="0">
              <a:latin typeface="Times New Roman" panose="02020603050405020304" pitchFamily="18" charset="0"/>
              <a:cs typeface="Times New Roman" panose="02020603050405020304" pitchFamily="18" charset="0"/>
            </a:endParaRPr>
          </a:p>
        </p:txBody>
      </p:sp>
      <p:sp>
        <p:nvSpPr>
          <p:cNvPr id="5" name="标题 1"/>
          <p:cNvSpPr txBox="1"/>
          <p:nvPr/>
        </p:nvSpPr>
        <p:spPr>
          <a:xfrm>
            <a:off x="457200" y="277813"/>
            <a:ext cx="8229600" cy="686477"/>
          </a:xfrm>
          <a:prstGeom prst="rect">
            <a:avLst/>
          </a:prstGeom>
        </p:spPr>
        <p:txBody>
          <a:bodyPr/>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5.1 </a:t>
            </a:r>
            <a:r>
              <a:rPr lang="zh-CN" altLang="zh-CN" sz="3600" kern="0" dirty="0">
                <a:latin typeface="Times New Roman" panose="02020603050405020304" pitchFamily="18" charset="0"/>
              </a:rPr>
              <a:t>最</a:t>
            </a:r>
            <a:r>
              <a:rPr lang="zh-CN" altLang="en-US" sz="3600" kern="0" dirty="0">
                <a:latin typeface="Times New Roman" panose="02020603050405020304" pitchFamily="18" charset="0"/>
              </a:rPr>
              <a:t>佳</a:t>
            </a:r>
            <a:r>
              <a:rPr lang="zh-CN" altLang="zh-CN" sz="3600" kern="0" dirty="0">
                <a:latin typeface="Times New Roman" panose="02020603050405020304" pitchFamily="18" charset="0"/>
              </a:rPr>
              <a:t>译码准则</a:t>
            </a:r>
            <a:endParaRPr lang="zh-CN" altLang="en-US" sz="3600" kern="0" dirty="0"/>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rPr>
              <a:t>5.2	</a:t>
            </a:r>
            <a:r>
              <a:rPr lang="zh-CN" altLang="en-US" sz="3600" dirty="0">
                <a:latin typeface="Times New Roman" panose="02020603050405020304" pitchFamily="18" charset="0"/>
              </a:rPr>
              <a:t>信道编码的基本概念 </a:t>
            </a:r>
            <a:endParaRPr lang="zh-CN" altLang="en-US" sz="3600" dirty="0">
              <a:latin typeface="Times New Roman" panose="02020603050405020304" pitchFamily="18" charset="0"/>
            </a:endParaRPr>
          </a:p>
        </p:txBody>
      </p:sp>
      <p:sp>
        <p:nvSpPr>
          <p:cNvPr id="5" name="文本框 1"/>
          <p:cNvSpPr txBox="1">
            <a:spLocks noChangeArrowheads="1"/>
          </p:cNvSpPr>
          <p:nvPr/>
        </p:nvSpPr>
        <p:spPr bwMode="auto">
          <a:xfrm>
            <a:off x="457200" y="1127919"/>
            <a:ext cx="5464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sz="3200" dirty="0">
                <a:solidFill>
                  <a:schemeClr val="tx2"/>
                </a:solidFill>
              </a:rPr>
              <a:t>5.2.1 差错图样</a:t>
            </a:r>
            <a:r>
              <a:rPr lang="en-US" altLang="zh-CN" sz="3200" dirty="0">
                <a:solidFill>
                  <a:schemeClr val="tx2"/>
                </a:solidFill>
              </a:rPr>
              <a:t>(</a:t>
            </a:r>
            <a:r>
              <a:rPr lang="zh-CN" altLang="en-US" sz="3200" dirty="0">
                <a:solidFill>
                  <a:schemeClr val="tx2"/>
                </a:solidFill>
              </a:rPr>
              <a:t>错误图样</a:t>
            </a:r>
            <a:r>
              <a:rPr lang="en-US" altLang="zh-CN" sz="3200" dirty="0">
                <a:solidFill>
                  <a:schemeClr val="tx2"/>
                </a:solidFill>
              </a:rPr>
              <a:t>)</a:t>
            </a:r>
            <a:endParaRPr lang="zh-CN" altLang="en-US" sz="3200" dirty="0">
              <a:solidFill>
                <a:schemeClr val="tx2"/>
              </a:solidFill>
            </a:endParaRPr>
          </a:p>
        </p:txBody>
      </p:sp>
      <p:sp>
        <p:nvSpPr>
          <p:cNvPr id="6" name="Rectangle 3"/>
          <p:cNvSpPr txBox="1">
            <a:spLocks noChangeArrowheads="1"/>
          </p:cNvSpPr>
          <p:nvPr/>
        </p:nvSpPr>
        <p:spPr bwMode="auto">
          <a:xfrm>
            <a:off x="457200" y="2063279"/>
            <a:ext cx="822960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buNone/>
            </a:pPr>
            <a:r>
              <a:rPr lang="zh-CN" altLang="en-US" kern="0" dirty="0">
                <a:latin typeface="Times New Roman" panose="02020603050405020304" pitchFamily="18" charset="0"/>
                <a:cs typeface="Times New Roman" panose="02020603050405020304" pitchFamily="18" charset="0"/>
              </a:rPr>
              <a:t>差错有两种基本形式</a:t>
            </a:r>
            <a:r>
              <a:rPr lang="en-US" altLang="zh-CN" kern="0" dirty="0">
                <a:latin typeface="Times New Roman" panose="02020603050405020304" pitchFamily="18" charset="0"/>
                <a:cs typeface="Times New Roman" panose="02020603050405020304" pitchFamily="18" charset="0"/>
              </a:rPr>
              <a:t>:</a:t>
            </a:r>
            <a:endParaRPr lang="en-US" altLang="zh-CN" kern="0" dirty="0">
              <a:latin typeface="Times New Roman" panose="02020603050405020304" pitchFamily="18" charset="0"/>
              <a:cs typeface="Times New Roman" panose="02020603050405020304" pitchFamily="18" charset="0"/>
            </a:endParaRPr>
          </a:p>
          <a:p>
            <a:r>
              <a:rPr lang="zh-CN" altLang="en-US" kern="0" dirty="0">
                <a:solidFill>
                  <a:srgbClr val="FF0000"/>
                </a:solidFill>
                <a:latin typeface="Times New Roman" panose="02020603050405020304" pitchFamily="18" charset="0"/>
                <a:cs typeface="Times New Roman" panose="02020603050405020304" pitchFamily="18" charset="0"/>
              </a:rPr>
              <a:t>随机差错</a:t>
            </a:r>
            <a:r>
              <a:rPr lang="zh-CN" altLang="en-US" kern="0" dirty="0">
                <a:latin typeface="Times New Roman" panose="02020603050405020304" pitchFamily="18" charset="0"/>
                <a:cs typeface="Times New Roman" panose="02020603050405020304" pitchFamily="18" charset="0"/>
              </a:rPr>
              <a:t>：数据序列中前后码元之间是否发生错误彼此无关；</a:t>
            </a:r>
            <a:endParaRPr lang="zh-CN" altLang="en-US" kern="0" dirty="0">
              <a:latin typeface="Times New Roman" panose="02020603050405020304" pitchFamily="18" charset="0"/>
              <a:cs typeface="Times New Roman" panose="02020603050405020304" pitchFamily="18" charset="0"/>
            </a:endParaRPr>
          </a:p>
          <a:p>
            <a:r>
              <a:rPr lang="zh-CN" altLang="en-US" kern="0" dirty="0">
                <a:solidFill>
                  <a:srgbClr val="FF0000"/>
                </a:solidFill>
                <a:latin typeface="Times New Roman" panose="02020603050405020304" pitchFamily="18" charset="0"/>
                <a:cs typeface="Times New Roman" panose="02020603050405020304" pitchFamily="18" charset="0"/>
              </a:rPr>
              <a:t>突发差错</a:t>
            </a:r>
            <a:r>
              <a:rPr lang="zh-CN" altLang="en-US" kern="0" dirty="0">
                <a:latin typeface="Times New Roman" panose="02020603050405020304" pitchFamily="18" charset="0"/>
                <a:cs typeface="Times New Roman" panose="02020603050405020304" pitchFamily="18" charset="0"/>
              </a:rPr>
              <a:t>：错误之间有相关性，错误成串出现。</a:t>
            </a:r>
            <a:endParaRPr lang="zh-CN" altLang="en-US" kern="0" dirty="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8864" y="1340768"/>
            <a:ext cx="8229600" cy="604664"/>
          </a:xfrm>
        </p:spPr>
        <p:txBody>
          <a:bodyPr/>
          <a:lstStyle/>
          <a:p>
            <a:pPr marL="0" indent="0">
              <a:buNone/>
            </a:pPr>
            <a:r>
              <a:rPr lang="zh-CN" altLang="en-US" dirty="0"/>
              <a:t>对于二进制数字通信系统</a:t>
            </a:r>
            <a:endParaRPr lang="zh-CN" altLang="en-US" dirty="0"/>
          </a:p>
        </p:txBody>
      </p:sp>
      <p:sp>
        <p:nvSpPr>
          <p:cNvPr id="4" name="文本框 1"/>
          <p:cNvSpPr txBox="1">
            <a:spLocks noGrp="1" noChangeArrowheads="1"/>
          </p:cNvSpPr>
          <p:nvPr>
            <p:ph type="title"/>
          </p:nvPr>
        </p:nvSpPr>
        <p:spPr bwMode="auto">
          <a:xfrm>
            <a:off x="457200" y="277813"/>
            <a:ext cx="8229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sz="3600" dirty="0">
                <a:solidFill>
                  <a:schemeClr val="tx2"/>
                </a:solidFill>
              </a:rPr>
              <a:t>5.2.1 差错图样</a:t>
            </a:r>
            <a:r>
              <a:rPr lang="en-US" altLang="zh-CN" sz="3600" dirty="0">
                <a:solidFill>
                  <a:schemeClr val="tx2"/>
                </a:solidFill>
              </a:rPr>
              <a:t>(</a:t>
            </a:r>
            <a:r>
              <a:rPr lang="zh-CN" altLang="en-US" sz="3600" dirty="0">
                <a:solidFill>
                  <a:schemeClr val="tx2"/>
                </a:solidFill>
              </a:rPr>
              <a:t>错误图样</a:t>
            </a:r>
            <a:r>
              <a:rPr lang="en-US" altLang="zh-CN" sz="3600" dirty="0">
                <a:solidFill>
                  <a:schemeClr val="tx2"/>
                </a:solidFill>
              </a:rPr>
              <a:t>)</a:t>
            </a:r>
            <a:endParaRPr lang="zh-CN" altLang="en-US" sz="3600" dirty="0">
              <a:solidFill>
                <a:schemeClr val="tx2"/>
              </a:solidFill>
            </a:endParaRPr>
          </a:p>
        </p:txBody>
      </p:sp>
      <p:sp>
        <p:nvSpPr>
          <p:cNvPr id="5" name="矩形 4"/>
          <p:cNvSpPr/>
          <p:nvPr/>
        </p:nvSpPr>
        <p:spPr>
          <a:xfrm>
            <a:off x="899592" y="2276872"/>
            <a:ext cx="6696744" cy="553998"/>
          </a:xfrm>
          <a:prstGeom prst="rect">
            <a:avLst/>
          </a:prstGeom>
        </p:spPr>
        <p:txBody>
          <a:bodyPr wrap="square">
            <a:spAutoFit/>
          </a:bodyPr>
          <a:lstStyle/>
          <a:p>
            <a:r>
              <a:rPr lang="zh-CN" altLang="en-US" sz="3000" dirty="0"/>
              <a:t>差错图样                          （模</a:t>
            </a:r>
            <a:r>
              <a:rPr lang="en-US" altLang="zh-CN" sz="3000" dirty="0"/>
              <a:t>2</a:t>
            </a:r>
            <a:r>
              <a:rPr lang="zh-CN" altLang="en-US" sz="3000" dirty="0"/>
              <a:t>）</a:t>
            </a:r>
            <a:r>
              <a:rPr lang="zh-CN" altLang="en-US" dirty="0"/>
              <a:t> </a:t>
            </a:r>
            <a:endParaRPr lang="zh-CN" altLang="en-US" dirty="0"/>
          </a:p>
        </p:txBody>
      </p:sp>
      <p:graphicFrame>
        <p:nvGraphicFramePr>
          <p:cNvPr id="6" name="Object 2"/>
          <p:cNvGraphicFramePr>
            <a:graphicFrameLocks noChangeAspect="1"/>
          </p:cNvGraphicFramePr>
          <p:nvPr/>
        </p:nvGraphicFramePr>
        <p:xfrm>
          <a:off x="3452160" y="2280988"/>
          <a:ext cx="1551888" cy="461448"/>
        </p:xfrm>
        <a:graphic>
          <a:graphicData uri="http://schemas.openxmlformats.org/presentationml/2006/ole">
            <mc:AlternateContent xmlns:mc="http://schemas.openxmlformats.org/markup-compatibility/2006">
              <mc:Choice xmlns:v="urn:schemas-microsoft-com:vml" Requires="v">
                <p:oleObj spid="_x0000_s2" name="Equation" r:id="rId1" imgW="14325600" imgH="4267200" progId="Equation.DSMT4">
                  <p:embed/>
                </p:oleObj>
              </mc:Choice>
              <mc:Fallback>
                <p:oleObj name="Equation" r:id="rId1" imgW="14325600" imgH="4267200" progId="Equation.DSMT4">
                  <p:embed/>
                  <p:pic>
                    <p:nvPicPr>
                      <p:cNvPr id="0" name="Object 2"/>
                      <p:cNvPicPr>
                        <a:picLocks noChangeAspect="1" noChangeArrowheads="1"/>
                      </p:cNvPicPr>
                      <p:nvPr/>
                    </p:nvPicPr>
                    <p:blipFill>
                      <a:blip r:embed="rId2"/>
                      <a:srcRect/>
                      <a:stretch>
                        <a:fillRect/>
                      </a:stretch>
                    </p:blipFill>
                    <p:spPr bwMode="auto">
                      <a:xfrm>
                        <a:off x="3452160" y="2280988"/>
                        <a:ext cx="1551888" cy="46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Object 2"/>
          <p:cNvGraphicFramePr>
            <a:graphicFrameLocks noChangeAspect="1"/>
          </p:cNvGraphicFramePr>
          <p:nvPr/>
        </p:nvGraphicFramePr>
        <p:xfrm>
          <a:off x="3458648" y="3027239"/>
          <a:ext cx="1617408" cy="461448"/>
        </p:xfrm>
        <a:graphic>
          <a:graphicData uri="http://schemas.openxmlformats.org/presentationml/2006/ole">
            <mc:AlternateContent xmlns:mc="http://schemas.openxmlformats.org/markup-compatibility/2006">
              <mc:Choice xmlns:v="urn:schemas-microsoft-com:vml" Requires="v">
                <p:oleObj spid="_x0000_s8" name="Equation" r:id="rId3" imgW="14935200" imgH="4267200" progId="Equation.DSMT4">
                  <p:embed/>
                </p:oleObj>
              </mc:Choice>
              <mc:Fallback>
                <p:oleObj name="Equation" r:id="rId3" imgW="14935200" imgH="4267200" progId="Equation.DSMT4">
                  <p:embed/>
                  <p:pic>
                    <p:nvPicPr>
                      <p:cNvPr id="0" name="Object 2"/>
                      <p:cNvPicPr>
                        <a:picLocks noChangeAspect="1" noChangeArrowheads="1"/>
                      </p:cNvPicPr>
                      <p:nvPr/>
                    </p:nvPicPr>
                    <p:blipFill>
                      <a:blip r:embed="rId4"/>
                      <a:srcRect/>
                      <a:stretch>
                        <a:fillRect/>
                      </a:stretch>
                    </p:blipFill>
                    <p:spPr bwMode="auto">
                      <a:xfrm>
                        <a:off x="3458648" y="3027239"/>
                        <a:ext cx="1617408" cy="46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矩形 8"/>
          <p:cNvSpPr/>
          <p:nvPr/>
        </p:nvSpPr>
        <p:spPr>
          <a:xfrm>
            <a:off x="593968" y="4005064"/>
            <a:ext cx="8082488" cy="1938992"/>
          </a:xfrm>
          <a:prstGeom prst="rect">
            <a:avLst/>
          </a:prstGeom>
        </p:spPr>
        <p:txBody>
          <a:bodyPr wrap="square">
            <a:spAutoFit/>
          </a:bodyPr>
          <a:lstStyle/>
          <a:p>
            <a:r>
              <a:rPr lang="zh-CN" altLang="en-US" sz="3000" kern="0" dirty="0">
                <a:cs typeface="Times New Roman" panose="02020603050405020304" pitchFamily="18" charset="0"/>
              </a:rPr>
              <a:t>例：发送序列</a:t>
            </a:r>
            <a:r>
              <a:rPr lang="en-US" altLang="zh-CN" sz="3000" i="1" kern="0" dirty="0">
                <a:cs typeface="Times New Roman" panose="02020603050405020304" pitchFamily="18" charset="0"/>
              </a:rPr>
              <a:t>C</a:t>
            </a:r>
            <a:r>
              <a:rPr lang="zh-CN" altLang="en-US" sz="3000" kern="0" dirty="0">
                <a:cs typeface="Times New Roman" panose="02020603050405020304" pitchFamily="18" charset="0"/>
              </a:rPr>
              <a:t>：   </a:t>
            </a:r>
            <a:r>
              <a:rPr lang="en-US" altLang="zh-CN" sz="3000" kern="0" dirty="0">
                <a:cs typeface="Times New Roman" panose="02020603050405020304" pitchFamily="18" charset="0"/>
              </a:rPr>
              <a:t>(00100000)</a:t>
            </a:r>
            <a:r>
              <a:rPr lang="zh-CN" altLang="en-US" sz="3000" kern="0" dirty="0">
                <a:cs typeface="Times New Roman" panose="02020603050405020304" pitchFamily="18" charset="0"/>
              </a:rPr>
              <a:t>，</a:t>
            </a:r>
            <a:endParaRPr lang="en-US" altLang="zh-CN" sz="3000" kern="0" dirty="0">
              <a:cs typeface="Times New Roman" panose="02020603050405020304" pitchFamily="18" charset="0"/>
            </a:endParaRPr>
          </a:p>
          <a:p>
            <a:r>
              <a:rPr lang="en-US" altLang="zh-CN" sz="3000" kern="0" dirty="0">
                <a:cs typeface="Times New Roman" panose="02020603050405020304" pitchFamily="18" charset="0"/>
              </a:rPr>
              <a:t>        </a:t>
            </a:r>
            <a:r>
              <a:rPr lang="zh-CN" altLang="en-US" sz="3000" kern="0" dirty="0">
                <a:cs typeface="Times New Roman" panose="02020603050405020304" pitchFamily="18" charset="0"/>
              </a:rPr>
              <a:t>收到的序列</a:t>
            </a:r>
            <a:r>
              <a:rPr lang="en-US" altLang="zh-CN" sz="3000" i="1" kern="0" dirty="0">
                <a:cs typeface="Times New Roman" panose="02020603050405020304" pitchFamily="18" charset="0"/>
              </a:rPr>
              <a:t>r</a:t>
            </a:r>
            <a:r>
              <a:rPr lang="zh-CN" altLang="en-US" sz="3000" kern="0" dirty="0">
                <a:cs typeface="Times New Roman" panose="02020603050405020304" pitchFamily="18" charset="0"/>
              </a:rPr>
              <a:t>：</a:t>
            </a:r>
            <a:r>
              <a:rPr lang="en-US" altLang="zh-CN" sz="3000" kern="0" dirty="0">
                <a:cs typeface="Times New Roman" panose="02020603050405020304" pitchFamily="18" charset="0"/>
              </a:rPr>
              <a:t>(10111000)</a:t>
            </a:r>
            <a:r>
              <a:rPr lang="zh-CN" altLang="en-US" sz="3000" kern="0" dirty="0">
                <a:cs typeface="Times New Roman" panose="02020603050405020304" pitchFamily="18" charset="0"/>
              </a:rPr>
              <a:t>，</a:t>
            </a:r>
            <a:endParaRPr lang="en-US" altLang="zh-CN" sz="3000" kern="0" dirty="0">
              <a:cs typeface="Times New Roman" panose="02020603050405020304" pitchFamily="18" charset="0"/>
            </a:endParaRPr>
          </a:p>
          <a:p>
            <a:r>
              <a:rPr lang="zh-CN" altLang="en-US" sz="3000" kern="0" dirty="0">
                <a:cs typeface="Times New Roman" panose="02020603050405020304" pitchFamily="18" charset="0"/>
              </a:rPr>
              <a:t>        第一、四、五位产生了错误，</a:t>
            </a:r>
            <a:endParaRPr lang="en-US" altLang="zh-CN" sz="3000" kern="0" dirty="0">
              <a:cs typeface="Times New Roman" panose="02020603050405020304" pitchFamily="18" charset="0"/>
            </a:endParaRPr>
          </a:p>
          <a:p>
            <a:r>
              <a:rPr lang="zh-CN" altLang="en-US" sz="3000" kern="0" dirty="0">
                <a:cs typeface="Times New Roman" panose="02020603050405020304" pitchFamily="18" charset="0"/>
              </a:rPr>
              <a:t>        差错图样</a:t>
            </a:r>
            <a:r>
              <a:rPr lang="en-US" altLang="zh-CN" sz="3000" i="1" kern="0" dirty="0">
                <a:cs typeface="Times New Roman" panose="02020603050405020304" pitchFamily="18" charset="0"/>
              </a:rPr>
              <a:t>e</a:t>
            </a:r>
            <a:r>
              <a:rPr lang="zh-CN" altLang="en-US" sz="3000" kern="0" dirty="0">
                <a:cs typeface="Times New Roman" panose="02020603050405020304" pitchFamily="18" charset="0"/>
              </a:rPr>
              <a:t>：    </a:t>
            </a:r>
            <a:r>
              <a:rPr lang="en-US" altLang="zh-CN" sz="3000" kern="0" dirty="0">
                <a:cs typeface="Times New Roman" panose="02020603050405020304" pitchFamily="18" charset="0"/>
              </a:rPr>
              <a:t>(</a:t>
            </a:r>
            <a:r>
              <a:rPr lang="en-US" altLang="zh-CN" sz="3000" kern="0" dirty="0">
                <a:solidFill>
                  <a:srgbClr val="FF0000"/>
                </a:solidFill>
                <a:cs typeface="Times New Roman" panose="02020603050405020304" pitchFamily="18" charset="0"/>
              </a:rPr>
              <a:t>10011</a:t>
            </a:r>
            <a:r>
              <a:rPr lang="en-US" altLang="zh-CN" sz="3000" kern="0" dirty="0">
                <a:cs typeface="Times New Roman" panose="02020603050405020304" pitchFamily="18" charset="0"/>
              </a:rPr>
              <a:t>000)</a:t>
            </a:r>
            <a:endParaRPr lang="en-US" altLang="zh-CN" sz="3000" kern="0" dirty="0">
              <a:cs typeface="Times New Roman" panose="02020603050405020304" pitchFamily="18" charset="0"/>
            </a:endParaRPr>
          </a:p>
        </p:txBody>
      </p:sp>
      <p:sp>
        <p:nvSpPr>
          <p:cNvPr id="10" name="矩形 9"/>
          <p:cNvSpPr/>
          <p:nvPr/>
        </p:nvSpPr>
        <p:spPr>
          <a:xfrm>
            <a:off x="472088" y="2713638"/>
            <a:ext cx="2454390" cy="523220"/>
          </a:xfrm>
          <a:prstGeom prst="rect">
            <a:avLst/>
          </a:prstGeom>
        </p:spPr>
        <p:txBody>
          <a:bodyPr wrap="none">
            <a:spAutoFit/>
          </a:bodyPr>
          <a:lstStyle/>
          <a:p>
            <a:r>
              <a:rPr lang="en-US" altLang="zh-CN" dirty="0">
                <a:solidFill>
                  <a:schemeClr val="tx2"/>
                </a:solidFill>
              </a:rPr>
              <a:t>(error pattern)</a:t>
            </a:r>
            <a:endParaRPr lang="zh-CN" altLang="en-US" dirty="0"/>
          </a:p>
        </p:txBody>
      </p:sp>
      <p:sp>
        <p:nvSpPr>
          <p:cNvPr id="11" name="灯片编号占位符 10"/>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pPr eaLnBrk="1" hangingPunct="1"/>
            <a:r>
              <a:rPr lang="en-US" altLang="zh-CN" sz="3600" dirty="0">
                <a:latin typeface="Times New Roman" panose="02020603050405020304" pitchFamily="18" charset="0"/>
              </a:rPr>
              <a:t>5.2.2 </a:t>
            </a:r>
            <a:r>
              <a:rPr lang="zh-CN" altLang="en-US" sz="3600" dirty="0">
                <a:latin typeface="Times New Roman" panose="02020603050405020304" pitchFamily="18" charset="0"/>
              </a:rPr>
              <a:t>矢量空间与码矢量 </a:t>
            </a:r>
            <a:endParaRPr lang="zh-CN" altLang="en-US" sz="3600" dirty="0">
              <a:latin typeface="Times New Roman" panose="02020603050405020304" pitchFamily="18" charset="0"/>
            </a:endParaRPr>
          </a:p>
        </p:txBody>
      </p:sp>
      <p:sp>
        <p:nvSpPr>
          <p:cNvPr id="5" name="Rectangle 3"/>
          <p:cNvSpPr txBox="1">
            <a:spLocks noChangeArrowheads="1"/>
          </p:cNvSpPr>
          <p:nvPr/>
        </p:nvSpPr>
        <p:spPr bwMode="auto">
          <a:xfrm>
            <a:off x="464840" y="1196752"/>
            <a:ext cx="807524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nSpc>
                <a:spcPct val="105000"/>
              </a:lnSpc>
            </a:pPr>
            <a:r>
              <a:rPr lang="en-US" altLang="zh-CN" sz="2800" i="1" kern="0" dirty="0">
                <a:latin typeface="Times New Roman" panose="02020603050405020304" pitchFamily="18" charset="0"/>
              </a:rPr>
              <a:t>F</a:t>
            </a:r>
            <a:r>
              <a:rPr lang="zh-CN" altLang="en-US" sz="2800" kern="0" dirty="0">
                <a:latin typeface="Times New Roman" panose="02020603050405020304" pitchFamily="18" charset="0"/>
              </a:rPr>
              <a:t>表示码元所在的数域，对于二进制码，</a:t>
            </a:r>
            <a:r>
              <a:rPr lang="en-US" altLang="zh-CN" sz="2800" i="1" kern="0" dirty="0">
                <a:latin typeface="Times New Roman" panose="02020603050405020304" pitchFamily="18" charset="0"/>
              </a:rPr>
              <a:t>F</a:t>
            </a:r>
            <a:r>
              <a:rPr lang="zh-CN" altLang="en-US" sz="2800" kern="0" dirty="0">
                <a:latin typeface="Times New Roman" panose="02020603050405020304" pitchFamily="18" charset="0"/>
              </a:rPr>
              <a:t>代表二元域</a:t>
            </a:r>
            <a:r>
              <a:rPr lang="en-US" altLang="zh-CN" sz="2800" kern="0" dirty="0">
                <a:latin typeface="Times New Roman" panose="02020603050405020304" pitchFamily="18" charset="0"/>
              </a:rPr>
              <a:t>{0,1}</a:t>
            </a:r>
            <a:r>
              <a:rPr lang="zh-CN" altLang="en-US" sz="2800" kern="0" dirty="0">
                <a:latin typeface="Times New Roman" panose="02020603050405020304" pitchFamily="18" charset="0"/>
              </a:rPr>
              <a:t>，设</a:t>
            </a:r>
            <a:r>
              <a:rPr lang="en-US" altLang="zh-CN" sz="2800" i="1" kern="0" dirty="0">
                <a:latin typeface="Times New Roman" panose="02020603050405020304" pitchFamily="18" charset="0"/>
              </a:rPr>
              <a:t>n</a:t>
            </a:r>
            <a:r>
              <a:rPr lang="zh-CN" altLang="en-US" sz="2800" kern="0" dirty="0">
                <a:latin typeface="Times New Roman" panose="02020603050405020304" pitchFamily="18" charset="0"/>
              </a:rPr>
              <a:t>重有序元素的集合</a:t>
            </a:r>
            <a:r>
              <a:rPr lang="en-US" altLang="zh-CN" sz="2800" kern="0" dirty="0">
                <a:latin typeface="Times New Roman" panose="02020603050405020304" pitchFamily="18" charset="0"/>
              </a:rPr>
              <a:t>V= {</a:t>
            </a:r>
            <a:r>
              <a:rPr lang="en-US" altLang="zh-CN" sz="2800" i="1" kern="0" dirty="0">
                <a:latin typeface="Times New Roman" panose="02020603050405020304" pitchFamily="18" charset="0"/>
              </a:rPr>
              <a:t>V</a:t>
            </a:r>
            <a:r>
              <a:rPr lang="en-US" altLang="zh-CN" sz="2800" i="1" kern="0" baseline="-25000" dirty="0">
                <a:latin typeface="Times New Roman" panose="02020603050405020304" pitchFamily="18" charset="0"/>
              </a:rPr>
              <a:t>i</a:t>
            </a:r>
            <a:r>
              <a:rPr lang="en-US" altLang="zh-CN" sz="2800" i="1" kern="0" dirty="0">
                <a:latin typeface="Times New Roman" panose="02020603050405020304" pitchFamily="18" charset="0"/>
              </a:rPr>
              <a:t> </a:t>
            </a:r>
            <a:r>
              <a:rPr lang="en-US" altLang="zh-CN" sz="2800" kern="0" dirty="0">
                <a:latin typeface="Times New Roman" panose="02020603050405020304" pitchFamily="18" charset="0"/>
              </a:rPr>
              <a:t>},   </a:t>
            </a:r>
            <a:endParaRPr lang="en-US" altLang="zh-CN" sz="2800" kern="0" dirty="0">
              <a:latin typeface="Times New Roman" panose="02020603050405020304" pitchFamily="18" charset="0"/>
            </a:endParaRPr>
          </a:p>
          <a:p>
            <a:pPr>
              <a:lnSpc>
                <a:spcPct val="105000"/>
              </a:lnSpc>
            </a:pPr>
            <a:endParaRPr lang="en-US" altLang="zh-CN" sz="2800" kern="0" dirty="0">
              <a:latin typeface="Times New Roman" panose="02020603050405020304" pitchFamily="18" charset="0"/>
            </a:endParaRPr>
          </a:p>
          <a:p>
            <a:pPr>
              <a:lnSpc>
                <a:spcPct val="105000"/>
              </a:lnSpc>
              <a:spcBef>
                <a:spcPts val="1200"/>
              </a:spcBef>
              <a:buFont typeface="Wingdings" panose="05000000000000000000" pitchFamily="2" charset="2"/>
              <a:buNone/>
            </a:pPr>
            <a:r>
              <a:rPr lang="zh-CN" altLang="en-US" sz="2800" kern="0" dirty="0">
                <a:latin typeface="Times New Roman" panose="02020603050405020304" pitchFamily="18" charset="0"/>
              </a:rPr>
              <a:t>  若满足条件：</a:t>
            </a:r>
            <a:endParaRPr lang="zh-CN" altLang="en-US" sz="2800" kern="0" dirty="0">
              <a:latin typeface="Times New Roman" panose="02020603050405020304" pitchFamily="18" charset="0"/>
            </a:endParaRPr>
          </a:p>
          <a:p>
            <a:pPr lvl="1">
              <a:lnSpc>
                <a:spcPct val="105000"/>
              </a:lnSpc>
              <a:buFont typeface="Wingdings" panose="05000000000000000000" pitchFamily="2" charset="2"/>
              <a:buNone/>
            </a:pPr>
            <a:r>
              <a:rPr lang="en-US" altLang="zh-CN" sz="2800" kern="0" dirty="0">
                <a:latin typeface="Times New Roman" panose="02020603050405020304" pitchFamily="18" charset="0"/>
              </a:rPr>
              <a:t>1</a:t>
            </a:r>
            <a:r>
              <a:rPr lang="zh-CN" altLang="en-US" sz="2800" kern="0" dirty="0">
                <a:latin typeface="Times New Roman" panose="02020603050405020304" pitchFamily="18" charset="0"/>
              </a:rPr>
              <a:t>、</a:t>
            </a:r>
            <a:r>
              <a:rPr lang="en-US" altLang="zh-CN" sz="2800" kern="0" dirty="0">
                <a:latin typeface="Times New Roman" panose="02020603050405020304" pitchFamily="18" charset="0"/>
              </a:rPr>
              <a:t>V</a:t>
            </a:r>
            <a:r>
              <a:rPr lang="zh-CN" altLang="en-US" sz="2800" kern="0" dirty="0">
                <a:latin typeface="Times New Roman" panose="02020603050405020304" pitchFamily="18" charset="0"/>
              </a:rPr>
              <a:t>中矢量元素在矢量加运算下构成加群；</a:t>
            </a:r>
            <a:endParaRPr lang="zh-CN" altLang="en-US" sz="2800" kern="0" dirty="0">
              <a:latin typeface="Times New Roman" panose="02020603050405020304" pitchFamily="18" charset="0"/>
            </a:endParaRPr>
          </a:p>
          <a:p>
            <a:pPr lvl="1">
              <a:lnSpc>
                <a:spcPct val="105000"/>
              </a:lnSpc>
              <a:buFont typeface="Wingdings" panose="05000000000000000000" pitchFamily="2" charset="2"/>
              <a:buNone/>
            </a:pPr>
            <a:r>
              <a:rPr lang="en-US" altLang="zh-CN" sz="2800" kern="0" dirty="0">
                <a:latin typeface="Times New Roman" panose="02020603050405020304" pitchFamily="18" charset="0"/>
              </a:rPr>
              <a:t>2</a:t>
            </a:r>
            <a:r>
              <a:rPr lang="zh-CN" altLang="en-US" sz="2800" kern="0" dirty="0">
                <a:latin typeface="Times New Roman" panose="02020603050405020304" pitchFamily="18" charset="0"/>
              </a:rPr>
              <a:t>、</a:t>
            </a:r>
            <a:r>
              <a:rPr lang="en-US" altLang="zh-CN" sz="2800" kern="0" dirty="0">
                <a:latin typeface="Times New Roman" panose="02020603050405020304" pitchFamily="18" charset="0"/>
              </a:rPr>
              <a:t>V</a:t>
            </a:r>
            <a:r>
              <a:rPr lang="zh-CN" altLang="en-US" sz="2800" kern="0" dirty="0">
                <a:latin typeface="Times New Roman" panose="02020603050405020304" pitchFamily="18" charset="0"/>
              </a:rPr>
              <a:t>中矢量元素与数域</a:t>
            </a:r>
            <a:r>
              <a:rPr lang="en-US" altLang="zh-CN" sz="2800" i="1" kern="0" dirty="0">
                <a:latin typeface="Times New Roman" panose="02020603050405020304" pitchFamily="18" charset="0"/>
              </a:rPr>
              <a:t>F</a:t>
            </a:r>
            <a:r>
              <a:rPr lang="zh-CN" altLang="en-US" sz="2800" kern="0" dirty="0">
                <a:latin typeface="Times New Roman" panose="02020603050405020304" pitchFamily="18" charset="0"/>
              </a:rPr>
              <a:t>元素的标乘封闭在</a:t>
            </a:r>
            <a:r>
              <a:rPr lang="en-US" altLang="zh-CN" sz="2800" kern="0" dirty="0">
                <a:latin typeface="Times New Roman" panose="02020603050405020304" pitchFamily="18" charset="0"/>
              </a:rPr>
              <a:t>V</a:t>
            </a:r>
            <a:r>
              <a:rPr lang="zh-CN" altLang="en-US" sz="2800" kern="0" dirty="0">
                <a:latin typeface="Times New Roman" panose="02020603050405020304" pitchFamily="18" charset="0"/>
              </a:rPr>
              <a:t>中；</a:t>
            </a:r>
            <a:endParaRPr lang="zh-CN" altLang="en-US" sz="2800" kern="0" dirty="0">
              <a:latin typeface="Times New Roman" panose="02020603050405020304" pitchFamily="18" charset="0"/>
            </a:endParaRPr>
          </a:p>
          <a:p>
            <a:pPr lvl="1">
              <a:lnSpc>
                <a:spcPct val="105000"/>
              </a:lnSpc>
              <a:buFont typeface="Wingdings" panose="05000000000000000000" pitchFamily="2" charset="2"/>
              <a:buNone/>
            </a:pPr>
            <a:r>
              <a:rPr lang="en-US" altLang="zh-CN" sz="2800" kern="0" dirty="0">
                <a:latin typeface="Times New Roman" panose="02020603050405020304" pitchFamily="18" charset="0"/>
              </a:rPr>
              <a:t>3</a:t>
            </a:r>
            <a:r>
              <a:rPr lang="zh-CN" altLang="en-US" sz="2800" kern="0" dirty="0">
                <a:latin typeface="Times New Roman" panose="02020603050405020304" pitchFamily="18" charset="0"/>
              </a:rPr>
              <a:t>、分配律、结合律成立，</a:t>
            </a:r>
            <a:endParaRPr lang="zh-CN" altLang="en-US" sz="2800" kern="0" dirty="0">
              <a:latin typeface="Times New Roman" panose="02020603050405020304" pitchFamily="18" charset="0"/>
            </a:endParaRPr>
          </a:p>
          <a:p>
            <a:pPr>
              <a:lnSpc>
                <a:spcPct val="105000"/>
              </a:lnSpc>
              <a:spcBef>
                <a:spcPts val="2400"/>
              </a:spcBef>
              <a:buNone/>
            </a:pPr>
            <a:r>
              <a:rPr lang="zh-CN" altLang="en-US" sz="2800" kern="0" dirty="0">
                <a:latin typeface="Times New Roman" panose="02020603050405020304" pitchFamily="18" charset="0"/>
              </a:rPr>
              <a:t>  则称集合</a:t>
            </a:r>
            <a:r>
              <a:rPr lang="en-US" altLang="zh-CN" sz="2800" kern="0" dirty="0">
                <a:latin typeface="Times New Roman" panose="02020603050405020304" pitchFamily="18" charset="0"/>
              </a:rPr>
              <a:t>V</a:t>
            </a:r>
            <a:r>
              <a:rPr lang="zh-CN" altLang="en-US" sz="2800" kern="0" dirty="0">
                <a:latin typeface="Times New Roman" panose="02020603050405020304" pitchFamily="18" charset="0"/>
              </a:rPr>
              <a:t>是数域</a:t>
            </a:r>
            <a:r>
              <a:rPr lang="en-US" altLang="zh-CN" sz="2800" i="1" kern="0" dirty="0">
                <a:latin typeface="Times New Roman" panose="02020603050405020304" pitchFamily="18" charset="0"/>
              </a:rPr>
              <a:t>F</a:t>
            </a:r>
            <a:r>
              <a:rPr lang="zh-CN" altLang="en-US" sz="2800" kern="0" dirty="0">
                <a:latin typeface="Times New Roman" panose="02020603050405020304" pitchFamily="18" charset="0"/>
              </a:rPr>
              <a:t>上的</a:t>
            </a:r>
            <a:r>
              <a:rPr lang="en-US" altLang="zh-CN" sz="2800" i="1" kern="0" dirty="0">
                <a:latin typeface="Times New Roman" panose="02020603050405020304" pitchFamily="18" charset="0"/>
              </a:rPr>
              <a:t>n</a:t>
            </a:r>
            <a:r>
              <a:rPr lang="zh-CN" altLang="en-US" sz="2800" kern="0" dirty="0">
                <a:latin typeface="Times New Roman" panose="02020603050405020304" pitchFamily="18" charset="0"/>
              </a:rPr>
              <a:t>维</a:t>
            </a:r>
            <a:r>
              <a:rPr lang="zh-CN" altLang="en-US" sz="2800" kern="0" dirty="0">
                <a:solidFill>
                  <a:srgbClr val="FF0000"/>
                </a:solidFill>
                <a:latin typeface="Times New Roman" panose="02020603050405020304" pitchFamily="18" charset="0"/>
              </a:rPr>
              <a:t>矢量空间</a:t>
            </a:r>
            <a:r>
              <a:rPr lang="zh-CN" altLang="en-US" sz="2800" kern="0" dirty="0">
                <a:latin typeface="Times New Roman" panose="02020603050405020304" pitchFamily="18" charset="0"/>
              </a:rPr>
              <a:t>，或称</a:t>
            </a:r>
            <a:r>
              <a:rPr lang="en-US" altLang="zh-CN" sz="2800" i="1" kern="0" dirty="0">
                <a:latin typeface="Times New Roman" panose="02020603050405020304" pitchFamily="18" charset="0"/>
              </a:rPr>
              <a:t>n</a:t>
            </a:r>
            <a:r>
              <a:rPr lang="zh-CN" altLang="en-US" sz="2800" kern="0" dirty="0">
                <a:latin typeface="Times New Roman" panose="02020603050405020304" pitchFamily="18" charset="0"/>
              </a:rPr>
              <a:t>维</a:t>
            </a:r>
            <a:endParaRPr lang="en-US" altLang="zh-CN" sz="2800" kern="0" dirty="0">
              <a:latin typeface="Times New Roman" panose="02020603050405020304" pitchFamily="18" charset="0"/>
            </a:endParaRPr>
          </a:p>
          <a:p>
            <a:pPr>
              <a:lnSpc>
                <a:spcPct val="105000"/>
              </a:lnSpc>
              <a:buNone/>
            </a:pPr>
            <a:r>
              <a:rPr lang="zh-CN" altLang="en-US" sz="2800" kern="0" dirty="0">
                <a:solidFill>
                  <a:srgbClr val="FF0000"/>
                </a:solidFill>
                <a:latin typeface="Times New Roman" panose="02020603050405020304" pitchFamily="18" charset="0"/>
              </a:rPr>
              <a:t>  线性空间</a:t>
            </a:r>
            <a:r>
              <a:rPr lang="zh-CN" altLang="en-US" sz="2800" kern="0" dirty="0">
                <a:latin typeface="Times New Roman" panose="02020603050405020304" pitchFamily="18" charset="0"/>
              </a:rPr>
              <a:t>，</a:t>
            </a:r>
            <a:r>
              <a:rPr lang="en-US" altLang="zh-CN" sz="2800" i="1" kern="0" dirty="0">
                <a:latin typeface="Times New Roman" panose="02020603050405020304" pitchFamily="18" charset="0"/>
              </a:rPr>
              <a:t>n</a:t>
            </a:r>
            <a:r>
              <a:rPr lang="zh-CN" altLang="en-US" sz="2800" kern="0" dirty="0">
                <a:latin typeface="Times New Roman" panose="02020603050405020304" pitchFamily="18" charset="0"/>
              </a:rPr>
              <a:t>维矢量又称</a:t>
            </a:r>
            <a:r>
              <a:rPr lang="en-US" altLang="zh-CN" sz="2800" i="1" kern="0" dirty="0">
                <a:solidFill>
                  <a:srgbClr val="FF0000"/>
                </a:solidFill>
                <a:latin typeface="Times New Roman" panose="02020603050405020304" pitchFamily="18" charset="0"/>
              </a:rPr>
              <a:t>n</a:t>
            </a:r>
            <a:r>
              <a:rPr lang="zh-CN" altLang="en-US" sz="2800" kern="0" dirty="0">
                <a:solidFill>
                  <a:srgbClr val="FF0000"/>
                </a:solidFill>
                <a:latin typeface="Times New Roman" panose="02020603050405020304" pitchFamily="18" charset="0"/>
              </a:rPr>
              <a:t>重</a:t>
            </a:r>
            <a:r>
              <a:rPr lang="en-US" altLang="zh-CN" sz="2800" kern="0" dirty="0">
                <a:latin typeface="Times New Roman" panose="02020603050405020304" pitchFamily="18" charset="0"/>
              </a:rPr>
              <a:t>(</a:t>
            </a:r>
            <a:r>
              <a:rPr lang="en-US" altLang="zh-CN" sz="2800" i="1" kern="0" dirty="0">
                <a:latin typeface="Times New Roman" panose="02020603050405020304" pitchFamily="18" charset="0"/>
              </a:rPr>
              <a:t>n</a:t>
            </a:r>
            <a:r>
              <a:rPr lang="en-US" altLang="zh-CN" sz="2800" kern="0" dirty="0">
                <a:latin typeface="Times New Roman" panose="02020603050405020304" pitchFamily="18" charset="0"/>
              </a:rPr>
              <a:t>-tuples)</a:t>
            </a:r>
            <a:r>
              <a:rPr lang="zh-CN" altLang="en-US" sz="2800" kern="0" dirty="0">
                <a:latin typeface="Times New Roman" panose="02020603050405020304" pitchFamily="18" charset="0"/>
              </a:rPr>
              <a:t>矢量。</a:t>
            </a:r>
            <a:endParaRPr lang="zh-CN" altLang="en-US" sz="2800" kern="0" dirty="0">
              <a:latin typeface="Times New Roman" panose="02020603050405020304" pitchFamily="18" charset="0"/>
            </a:endParaRPr>
          </a:p>
        </p:txBody>
      </p:sp>
      <p:graphicFrame>
        <p:nvGraphicFramePr>
          <p:cNvPr id="6" name="Object 2"/>
          <p:cNvGraphicFramePr>
            <a:graphicFrameLocks noChangeAspect="1"/>
          </p:cNvGraphicFramePr>
          <p:nvPr/>
        </p:nvGraphicFramePr>
        <p:xfrm>
          <a:off x="2470172" y="2204864"/>
          <a:ext cx="4358016" cy="578880"/>
        </p:xfrm>
        <a:graphic>
          <a:graphicData uri="http://schemas.openxmlformats.org/presentationml/2006/ole">
            <mc:AlternateContent xmlns:mc="http://schemas.openxmlformats.org/markup-compatibility/2006">
              <mc:Choice xmlns:v="urn:schemas-microsoft-com:vml" Requires="v">
                <p:oleObj spid="_x0000_s2" name="Equation" r:id="rId1" imgW="43586400" imgH="5791200" progId="Equation.DSMT4">
                  <p:embed/>
                </p:oleObj>
              </mc:Choice>
              <mc:Fallback>
                <p:oleObj name="Equation" r:id="rId1" imgW="43586400" imgH="5791200" progId="Equation.DSMT4">
                  <p:embed/>
                  <p:pic>
                    <p:nvPicPr>
                      <p:cNvPr id="0" name="Object 2"/>
                      <p:cNvPicPr>
                        <a:picLocks noChangeAspect="1" noChangeArrowheads="1"/>
                      </p:cNvPicPr>
                      <p:nvPr/>
                    </p:nvPicPr>
                    <p:blipFill>
                      <a:blip r:embed="rId2"/>
                      <a:srcRect/>
                      <a:stretch>
                        <a:fillRect/>
                      </a:stretch>
                    </p:blipFill>
                    <p:spPr bwMode="auto">
                      <a:xfrm>
                        <a:off x="2470172" y="2204864"/>
                        <a:ext cx="4358016" cy="57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1139825"/>
          </a:xfrm>
        </p:spPr>
        <p:txBody>
          <a:bodyPr/>
          <a:lstStyle/>
          <a:p>
            <a:pPr eaLnBrk="1" hangingPunct="1"/>
            <a:r>
              <a:rPr lang="en-US" altLang="zh-CN" sz="3600" dirty="0">
                <a:latin typeface="Times New Roman" panose="02020603050405020304" pitchFamily="18" charset="0"/>
              </a:rPr>
              <a:t>5.2.2 </a:t>
            </a:r>
            <a:r>
              <a:rPr lang="zh-CN" altLang="en-US" sz="3600" dirty="0">
                <a:latin typeface="Times New Roman" panose="02020603050405020304" pitchFamily="18" charset="0"/>
              </a:rPr>
              <a:t>矢量空间</a:t>
            </a:r>
            <a:r>
              <a:rPr lang="zh-CN" altLang="en-US" sz="3600">
                <a:latin typeface="Times New Roman" panose="02020603050405020304" pitchFamily="18" charset="0"/>
              </a:rPr>
              <a:t>与码矢量   </a:t>
            </a:r>
            <a:endParaRPr lang="zh-CN" altLang="en-US" sz="3600" dirty="0">
              <a:latin typeface="Times New Roman" panose="02020603050405020304" pitchFamily="18" charset="0"/>
            </a:endParaRPr>
          </a:p>
        </p:txBody>
      </p:sp>
      <p:sp>
        <p:nvSpPr>
          <p:cNvPr id="5" name="Rectangle 3"/>
          <p:cNvSpPr>
            <a:spLocks noGrp="1" noChangeArrowheads="1"/>
          </p:cNvSpPr>
          <p:nvPr>
            <p:ph idx="1"/>
          </p:nvPr>
        </p:nvSpPr>
        <p:spPr>
          <a:xfrm>
            <a:off x="482000" y="1268760"/>
            <a:ext cx="8229600" cy="5040560"/>
          </a:xfrm>
        </p:spPr>
        <p:txBody>
          <a:bodyPr/>
          <a:lstStyle/>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对于域</a:t>
            </a:r>
            <a:r>
              <a:rPr lang="en-US" altLang="zh-CN" sz="2800" i="1" dirty="0">
                <a:latin typeface="Times New Roman" panose="02020603050405020304" pitchFamily="18" charset="0"/>
              </a:rPr>
              <a:t>F</a:t>
            </a:r>
            <a:r>
              <a:rPr lang="zh-CN" altLang="en-US" sz="2800" dirty="0">
                <a:latin typeface="Times New Roman" panose="02020603050405020304" pitchFamily="18" charset="0"/>
              </a:rPr>
              <a:t>上的若干矢量</a:t>
            </a:r>
            <a:endParaRPr lang="zh-CN" altLang="en-US" sz="2800" dirty="0">
              <a:latin typeface="Times New Roman" panose="02020603050405020304" pitchFamily="18" charset="0"/>
            </a:endParaRPr>
          </a:p>
          <a:p>
            <a:pPr marL="0" indent="0" eaLnBrk="1" hangingPunct="1">
              <a:lnSpc>
                <a:spcPct val="90000"/>
              </a:lnSpc>
              <a:buNone/>
            </a:pPr>
            <a:r>
              <a:rPr lang="zh-CN" altLang="en-US" sz="2800" dirty="0">
                <a:solidFill>
                  <a:srgbClr val="FF0000"/>
                </a:solidFill>
                <a:latin typeface="Times New Roman" panose="02020603050405020304" pitchFamily="18" charset="0"/>
              </a:rPr>
              <a:t>线性组合</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i="1" dirty="0">
                <a:latin typeface="Times New Roman" panose="02020603050405020304" pitchFamily="18" charset="0"/>
              </a:rPr>
              <a:t>		</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Char char="•"/>
            </a:pPr>
            <a:endParaRPr lang="zh-CN" altLang="en-US" sz="2800" dirty="0">
              <a:latin typeface="Times New Roman" panose="02020603050405020304" pitchFamily="18" charset="0"/>
            </a:endParaRPr>
          </a:p>
          <a:p>
            <a:pPr marL="0" indent="0" eaLnBrk="1" hangingPunct="1">
              <a:lnSpc>
                <a:spcPct val="90000"/>
              </a:lnSpc>
              <a:buNone/>
            </a:pPr>
            <a:r>
              <a:rPr lang="zh-CN" altLang="en-US" sz="2800" dirty="0">
                <a:solidFill>
                  <a:srgbClr val="FF0000"/>
                </a:solidFill>
                <a:latin typeface="Times New Roman" panose="02020603050405020304" pitchFamily="18" charset="0"/>
              </a:rPr>
              <a:t>线性相关</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eaLnBrk="1" hangingPunct="1">
              <a:lnSpc>
                <a:spcPct val="90000"/>
              </a:lnSpc>
              <a:buFont typeface="Wingdings" panose="05000000000000000000" pitchFamily="2" charset="2"/>
              <a:buChar char="•"/>
            </a:pPr>
            <a:endParaRPr lang="zh-CN" altLang="en-US" sz="2800" dirty="0">
              <a:latin typeface="Times New Roman" panose="02020603050405020304" pitchFamily="18" charset="0"/>
            </a:endParaRPr>
          </a:p>
          <a:p>
            <a:pPr eaLnBrk="1" hangingPunct="1">
              <a:lnSpc>
                <a:spcPct val="60000"/>
              </a:lnSpc>
              <a:buFont typeface="Wingdings" panose="05000000000000000000" pitchFamily="2" charset="2"/>
              <a:buNone/>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eaLnBrk="1" hangingPunct="1">
              <a:lnSpc>
                <a:spcPct val="90000"/>
              </a:lnSpc>
              <a:spcBef>
                <a:spcPts val="0"/>
              </a:spcBef>
              <a:buFont typeface="Wingdings" panose="05000000000000000000" pitchFamily="2" charset="2"/>
              <a:buNone/>
            </a:pPr>
            <a:r>
              <a:rPr lang="zh-CN" altLang="en-US" sz="2800" dirty="0">
                <a:latin typeface="Times New Roman" panose="02020603050405020304" pitchFamily="18" charset="0"/>
              </a:rPr>
              <a:t>	     其中任一矢量可表示为其它矢量的线性组合</a:t>
            </a:r>
            <a:endParaRPr lang="zh-CN" altLang="en-US" sz="2800" dirty="0">
              <a:latin typeface="Times New Roman" panose="02020603050405020304" pitchFamily="18" charset="0"/>
            </a:endParaRPr>
          </a:p>
          <a:p>
            <a:pPr marL="0" indent="0" eaLnBrk="1" hangingPunct="1">
              <a:lnSpc>
                <a:spcPct val="114000"/>
              </a:lnSpc>
              <a:spcBef>
                <a:spcPts val="3000"/>
              </a:spcBef>
              <a:buNone/>
            </a:pPr>
            <a:r>
              <a:rPr lang="zh-CN" altLang="en-US" sz="2800" dirty="0">
                <a:solidFill>
                  <a:srgbClr val="FF0000"/>
                </a:solidFill>
                <a:latin typeface="Times New Roman" panose="02020603050405020304" pitchFamily="18" charset="0"/>
              </a:rPr>
              <a:t>线性无关</a:t>
            </a:r>
            <a:r>
              <a:rPr lang="zh-CN" altLang="en-US" sz="2800" dirty="0">
                <a:latin typeface="Times New Roman" panose="02020603050405020304" pitchFamily="18" charset="0"/>
              </a:rPr>
              <a:t>或</a:t>
            </a:r>
            <a:r>
              <a:rPr lang="zh-CN" altLang="en-US" sz="2800" dirty="0">
                <a:solidFill>
                  <a:srgbClr val="FF0000"/>
                </a:solidFill>
                <a:latin typeface="Times New Roman" panose="02020603050405020304" pitchFamily="18" charset="0"/>
              </a:rPr>
              <a:t>线性独立</a:t>
            </a:r>
            <a:r>
              <a:rPr lang="zh-CN" altLang="en-US" sz="2800" dirty="0">
                <a:latin typeface="Times New Roman" panose="02020603050405020304" pitchFamily="18" charset="0"/>
              </a:rPr>
              <a:t>：一组矢量中的任意一个都不可能用其它矢量的线性组合来代替。</a:t>
            </a:r>
            <a:endParaRPr lang="zh-CN" altLang="en-US" sz="2800" dirty="0">
              <a:latin typeface="Times New Roman" panose="02020603050405020304" pitchFamily="18" charset="0"/>
            </a:endParaRPr>
          </a:p>
        </p:txBody>
      </p:sp>
      <p:graphicFrame>
        <p:nvGraphicFramePr>
          <p:cNvPr id="6" name="Object 2"/>
          <p:cNvGraphicFramePr>
            <a:graphicFrameLocks noChangeAspect="1"/>
          </p:cNvGraphicFramePr>
          <p:nvPr/>
        </p:nvGraphicFramePr>
        <p:xfrm>
          <a:off x="4139952" y="1233002"/>
          <a:ext cx="2453640" cy="525780"/>
        </p:xfrm>
        <a:graphic>
          <a:graphicData uri="http://schemas.openxmlformats.org/presentationml/2006/ole">
            <mc:AlternateContent xmlns:mc="http://schemas.openxmlformats.org/markup-compatibility/2006">
              <mc:Choice xmlns:v="urn:schemas-microsoft-com:vml" Requires="v">
                <p:oleObj spid="_x0000_s2" name="" r:id="rId1" imgW="1066800" imgH="228600" progId="Equation.DSMT4">
                  <p:embed/>
                </p:oleObj>
              </mc:Choice>
              <mc:Fallback>
                <p:oleObj name="" r:id="rId1" imgW="1066800" imgH="228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233002"/>
                        <a:ext cx="2453640"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Object 3"/>
          <p:cNvGraphicFramePr>
            <a:graphicFrameLocks noChangeAspect="1"/>
          </p:cNvGraphicFramePr>
          <p:nvPr/>
        </p:nvGraphicFramePr>
        <p:xfrm>
          <a:off x="1619672" y="2327156"/>
          <a:ext cx="4848860" cy="525780"/>
        </p:xfrm>
        <a:graphic>
          <a:graphicData uri="http://schemas.openxmlformats.org/presentationml/2006/ole">
            <mc:AlternateContent xmlns:mc="http://schemas.openxmlformats.org/markup-compatibility/2006">
              <mc:Choice xmlns:v="urn:schemas-microsoft-com:vml" Requires="v">
                <p:oleObj spid="_x0000_s3" name="" r:id="rId3" imgW="2108200" imgH="228600" progId="Equation.DSMT4">
                  <p:embed/>
                </p:oleObj>
              </mc:Choice>
              <mc:Fallback>
                <p:oleObj name="" r:id="rId3" imgW="2108200" imgH="22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327156"/>
                        <a:ext cx="4848860"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Object 5"/>
          <p:cNvGraphicFramePr>
            <a:graphicFrameLocks noChangeAspect="1"/>
          </p:cNvGraphicFramePr>
          <p:nvPr/>
        </p:nvGraphicFramePr>
        <p:xfrm>
          <a:off x="1403648" y="3695308"/>
          <a:ext cx="6455410" cy="525780"/>
        </p:xfrm>
        <a:graphic>
          <a:graphicData uri="http://schemas.openxmlformats.org/presentationml/2006/ole">
            <mc:AlternateContent xmlns:mc="http://schemas.openxmlformats.org/markup-compatibility/2006">
              <mc:Choice xmlns:v="urn:schemas-microsoft-com:vml" Requires="v">
                <p:oleObj spid="_x0000_s9" name="" r:id="rId5" imgW="2806700" imgH="228600" progId="Equation.DSMT4">
                  <p:embed/>
                </p:oleObj>
              </mc:Choice>
              <mc:Fallback>
                <p:oleObj name="" r:id="rId5" imgW="2806700" imgH="2286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695308"/>
                        <a:ext cx="6455410" cy="52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灯片编号占位符 9"/>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7200" y="1196751"/>
            <a:ext cx="8229600"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nSpc>
                <a:spcPct val="125000"/>
              </a:lnSpc>
            </a:pPr>
            <a:r>
              <a:rPr lang="zh-CN" altLang="en-US" kern="0" dirty="0">
                <a:latin typeface="Times New Roman" panose="02020603050405020304" pitchFamily="18" charset="0"/>
              </a:rPr>
              <a:t>一组线性无关的矢量                   ，线性组合的</a:t>
            </a:r>
            <a:r>
              <a:rPr lang="zh-CN" altLang="en-US" kern="0" dirty="0">
                <a:solidFill>
                  <a:srgbClr val="FF0000"/>
                </a:solidFill>
                <a:latin typeface="Times New Roman" panose="02020603050405020304" pitchFamily="18" charset="0"/>
              </a:rPr>
              <a:t>集合</a:t>
            </a:r>
            <a:r>
              <a:rPr lang="zh-CN" altLang="en-US" kern="0" dirty="0">
                <a:latin typeface="Times New Roman" panose="02020603050405020304" pitchFamily="18" charset="0"/>
              </a:rPr>
              <a:t>就构成了一个</a:t>
            </a:r>
            <a:r>
              <a:rPr lang="zh-CN" altLang="en-US" kern="0" dirty="0">
                <a:solidFill>
                  <a:srgbClr val="FF0000"/>
                </a:solidFill>
                <a:latin typeface="Times New Roman" panose="02020603050405020304" pitchFamily="18" charset="0"/>
              </a:rPr>
              <a:t>矢量空间</a:t>
            </a:r>
            <a:r>
              <a:rPr lang="en-US" altLang="zh-CN" kern="0" dirty="0">
                <a:latin typeface="Times New Roman" panose="02020603050405020304" pitchFamily="18" charset="0"/>
              </a:rPr>
              <a:t>V</a:t>
            </a:r>
            <a:r>
              <a:rPr lang="zh-CN" altLang="en-US" kern="0" dirty="0">
                <a:latin typeface="Times New Roman" panose="02020603050405020304" pitchFamily="18" charset="0"/>
              </a:rPr>
              <a:t>，这组矢量 就是这个矢量空间的</a:t>
            </a:r>
            <a:r>
              <a:rPr lang="zh-CN" altLang="en-US" kern="0" dirty="0">
                <a:solidFill>
                  <a:srgbClr val="FF0000"/>
                </a:solidFill>
                <a:latin typeface="Times New Roman" panose="02020603050405020304" pitchFamily="18" charset="0"/>
              </a:rPr>
              <a:t>基底</a:t>
            </a:r>
            <a:r>
              <a:rPr lang="zh-CN" altLang="en-US" kern="0" dirty="0">
                <a:latin typeface="Times New Roman" panose="02020603050405020304" pitchFamily="18" charset="0"/>
              </a:rPr>
              <a:t>。</a:t>
            </a:r>
            <a:endParaRPr lang="zh-CN" altLang="en-US" kern="0" dirty="0">
              <a:latin typeface="Times New Roman" panose="02020603050405020304" pitchFamily="18" charset="0"/>
            </a:endParaRPr>
          </a:p>
          <a:p>
            <a:pPr marL="538480" indent="-538480">
              <a:lnSpc>
                <a:spcPct val="125000"/>
              </a:lnSpc>
              <a:buFont typeface="Wingdings" panose="05000000000000000000" pitchFamily="2" charset="2"/>
              <a:buNone/>
            </a:pPr>
            <a:r>
              <a:rPr lang="zh-CN" altLang="en-US" i="1" kern="0" dirty="0">
                <a:latin typeface="Times New Roman" panose="02020603050405020304" pitchFamily="18" charset="0"/>
              </a:rPr>
              <a:t>    </a:t>
            </a:r>
            <a:r>
              <a:rPr lang="en-US" altLang="zh-CN" i="1" kern="0" dirty="0">
                <a:latin typeface="Times New Roman" panose="02020603050405020304" pitchFamily="18" charset="0"/>
              </a:rPr>
              <a:t>n</a:t>
            </a:r>
            <a:r>
              <a:rPr lang="zh-CN" altLang="en-US" kern="0" dirty="0">
                <a:latin typeface="Times New Roman" panose="02020603050405020304" pitchFamily="18" charset="0"/>
              </a:rPr>
              <a:t>维矢量空间应包含</a:t>
            </a:r>
            <a:r>
              <a:rPr lang="en-US" altLang="zh-CN" i="1" kern="0" dirty="0">
                <a:latin typeface="Times New Roman" panose="02020603050405020304" pitchFamily="18" charset="0"/>
              </a:rPr>
              <a:t>n</a:t>
            </a:r>
            <a:r>
              <a:rPr lang="zh-CN" altLang="en-US" kern="0" dirty="0">
                <a:latin typeface="Times New Roman" panose="02020603050405020304" pitchFamily="18" charset="0"/>
              </a:rPr>
              <a:t>个基底 </a:t>
            </a:r>
            <a:endParaRPr lang="zh-CN" altLang="en-US" kern="0" dirty="0">
              <a:latin typeface="Times New Roman" panose="02020603050405020304" pitchFamily="18" charset="0"/>
            </a:endParaRPr>
          </a:p>
          <a:p>
            <a:pPr marL="538480" indent="-538480">
              <a:lnSpc>
                <a:spcPct val="125000"/>
              </a:lnSpc>
              <a:buFont typeface="Wingdings" panose="05000000000000000000" pitchFamily="2" charset="2"/>
              <a:buNone/>
            </a:pPr>
            <a:r>
              <a:rPr lang="zh-CN" altLang="en-US" kern="0" dirty="0">
                <a:solidFill>
                  <a:schemeClr val="hlink"/>
                </a:solidFill>
                <a:latin typeface="Times New Roman" panose="02020603050405020304" pitchFamily="18" charset="0"/>
              </a:rPr>
              <a:t>   </a:t>
            </a:r>
            <a:r>
              <a:rPr lang="zh-CN" altLang="en-US" kern="0" dirty="0">
                <a:solidFill>
                  <a:srgbClr val="FF0000"/>
                </a:solidFill>
                <a:latin typeface="Times New Roman" panose="02020603050405020304" pitchFamily="18" charset="0"/>
              </a:rPr>
              <a:t>基底不唯一</a:t>
            </a:r>
            <a:endParaRPr lang="zh-CN" altLang="en-US" kern="0" dirty="0">
              <a:solidFill>
                <a:srgbClr val="FF0000"/>
              </a:solidFill>
              <a:latin typeface="Times New Roman" panose="02020603050405020304" pitchFamily="18" charset="0"/>
            </a:endParaRPr>
          </a:p>
        </p:txBody>
      </p:sp>
      <p:graphicFrame>
        <p:nvGraphicFramePr>
          <p:cNvPr id="5" name="Object 2"/>
          <p:cNvGraphicFramePr>
            <a:graphicFrameLocks noChangeAspect="1"/>
          </p:cNvGraphicFramePr>
          <p:nvPr/>
        </p:nvGraphicFramePr>
        <p:xfrm>
          <a:off x="4427389" y="1268760"/>
          <a:ext cx="1728787" cy="508000"/>
        </p:xfrm>
        <a:graphic>
          <a:graphicData uri="http://schemas.openxmlformats.org/presentationml/2006/ole">
            <mc:AlternateContent xmlns:mc="http://schemas.openxmlformats.org/markup-compatibility/2006">
              <mc:Choice xmlns:v="urn:schemas-microsoft-com:vml" Requires="v">
                <p:oleObj spid="_x0000_s2" name="" r:id="rId1" imgW="774065" imgH="228600" progId="Equation.DSMT4">
                  <p:embed/>
                </p:oleObj>
              </mc:Choice>
              <mc:Fallback>
                <p:oleObj name="" r:id="rId1" imgW="774065" imgH="228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389" y="1268760"/>
                        <a:ext cx="1728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Rectangle 2"/>
          <p:cNvSpPr>
            <a:spLocks noGrp="1" noChangeArrowheads="1"/>
          </p:cNvSpPr>
          <p:nvPr>
            <p:ph type="title"/>
          </p:nvPr>
        </p:nvSpPr>
        <p:spPr>
          <a:xfrm>
            <a:off x="457200" y="277813"/>
            <a:ext cx="8229600" cy="558897"/>
          </a:xfrm>
        </p:spPr>
        <p:txBody>
          <a:bodyPr/>
          <a:lstStyle/>
          <a:p>
            <a:pPr eaLnBrk="1" hangingPunct="1"/>
            <a:r>
              <a:rPr lang="en-US" altLang="zh-CN" sz="3600" dirty="0">
                <a:latin typeface="Times New Roman" panose="02020603050405020304" pitchFamily="18" charset="0"/>
              </a:rPr>
              <a:t>5.2.2 </a:t>
            </a:r>
            <a:r>
              <a:rPr lang="zh-CN" altLang="en-US" sz="3600" dirty="0">
                <a:latin typeface="Times New Roman" panose="02020603050405020304" pitchFamily="18" charset="0"/>
              </a:rPr>
              <a:t>矢量空间与码矢量 </a:t>
            </a:r>
            <a:endParaRPr lang="zh-CN" altLang="en-US" sz="3600" dirty="0">
              <a:latin typeface="Times New Roman" panose="02020603050405020304" pitchFamily="18" charset="0"/>
            </a:endParaRPr>
          </a:p>
        </p:txBody>
      </p:sp>
      <p:sp>
        <p:nvSpPr>
          <p:cNvPr id="8" name="Rectangle 3"/>
          <p:cNvSpPr txBox="1">
            <a:spLocks noChangeArrowheads="1"/>
          </p:cNvSpPr>
          <p:nvPr/>
        </p:nvSpPr>
        <p:spPr bwMode="auto">
          <a:xfrm>
            <a:off x="480936" y="4581128"/>
            <a:ext cx="8229600" cy="7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nSpc>
                <a:spcPct val="125000"/>
              </a:lnSpc>
            </a:pPr>
            <a:r>
              <a:rPr lang="en-US" altLang="zh-CN" i="1" kern="0" dirty="0">
                <a:latin typeface="Times New Roman" panose="02020603050405020304" pitchFamily="18" charset="0"/>
                <a:cs typeface="Times New Roman" panose="02020603050405020304" pitchFamily="18" charset="0"/>
              </a:rPr>
              <a:t>k</a:t>
            </a:r>
            <a:r>
              <a:rPr lang="zh-CN" altLang="en-US" kern="0" dirty="0">
                <a:latin typeface="Times New Roman" panose="02020603050405020304" pitchFamily="18" charset="0"/>
                <a:cs typeface="Times New Roman" panose="02020603050405020304" pitchFamily="18" charset="0"/>
              </a:rPr>
              <a:t>维</a:t>
            </a:r>
            <a:r>
              <a:rPr lang="en-US" altLang="zh-CN" i="1" kern="0" dirty="0">
                <a:latin typeface="Times New Roman" panose="02020603050405020304" pitchFamily="18" charset="0"/>
                <a:cs typeface="Times New Roman" panose="02020603050405020304" pitchFamily="18" charset="0"/>
              </a:rPr>
              <a:t>n</a:t>
            </a:r>
            <a:r>
              <a:rPr lang="zh-CN" altLang="en-US" kern="0" dirty="0">
                <a:latin typeface="Times New Roman" panose="02020603050405020304" pitchFamily="18" charset="0"/>
                <a:cs typeface="Times New Roman" panose="02020603050405020304" pitchFamily="18" charset="0"/>
              </a:rPr>
              <a:t>重子空间</a:t>
            </a:r>
            <a:endParaRPr lang="zh-CN" altLang="en-US"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277813"/>
            <a:ext cx="8229600" cy="558897"/>
          </a:xfrm>
        </p:spPr>
        <p:txBody>
          <a:bodyPr/>
          <a:lstStyle/>
          <a:p>
            <a:pPr eaLnBrk="1" hangingPunct="1"/>
            <a:r>
              <a:rPr lang="en-US" altLang="zh-CN" sz="3600" dirty="0">
                <a:latin typeface="Times New Roman" panose="02020603050405020304" pitchFamily="18" charset="0"/>
              </a:rPr>
              <a:t>5.2.2 </a:t>
            </a:r>
            <a:r>
              <a:rPr lang="zh-CN" altLang="en-US" sz="3600" dirty="0">
                <a:latin typeface="Times New Roman" panose="02020603050405020304" pitchFamily="18" charset="0"/>
              </a:rPr>
              <a:t>矢量空间与码矢量 </a:t>
            </a:r>
            <a:endParaRPr lang="zh-CN" altLang="en-US" sz="3600" dirty="0">
              <a:latin typeface="Times New Roman" panose="02020603050405020304" pitchFamily="18" charset="0"/>
            </a:endParaRPr>
          </a:p>
        </p:txBody>
      </p:sp>
      <p:sp>
        <p:nvSpPr>
          <p:cNvPr id="5" name="Rectangle 4"/>
          <p:cNvSpPr txBox="1">
            <a:spLocks noChangeArrowheads="1"/>
          </p:cNvSpPr>
          <p:nvPr/>
        </p:nvSpPr>
        <p:spPr bwMode="auto">
          <a:xfrm>
            <a:off x="457200" y="1138239"/>
            <a:ext cx="8229600" cy="4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000" kern="0" dirty="0">
                <a:solidFill>
                  <a:schemeClr val="tx1"/>
                </a:solidFill>
                <a:latin typeface="Times New Roman" panose="02020603050405020304" pitchFamily="18" charset="0"/>
              </a:rPr>
              <a:t>【</a:t>
            </a:r>
            <a:r>
              <a:rPr lang="zh-CN" altLang="en-US" sz="3000" kern="0" dirty="0">
                <a:solidFill>
                  <a:schemeClr val="tx1"/>
                </a:solidFill>
                <a:latin typeface="Times New Roman" panose="02020603050405020304" pitchFamily="18" charset="0"/>
              </a:rPr>
              <a:t>例</a:t>
            </a:r>
            <a:r>
              <a:rPr lang="en-US" altLang="zh-CN" sz="3000" kern="0" dirty="0">
                <a:solidFill>
                  <a:schemeClr val="tx1"/>
                </a:solidFill>
                <a:latin typeface="Times New Roman" panose="02020603050405020304" pitchFamily="18" charset="0"/>
              </a:rPr>
              <a:t>5-2】</a:t>
            </a:r>
            <a:r>
              <a:rPr lang="zh-CN" altLang="en-US" sz="3000" kern="0" dirty="0">
                <a:solidFill>
                  <a:schemeClr val="tx1"/>
                </a:solidFill>
                <a:latin typeface="Times New Roman" panose="02020603050405020304" pitchFamily="18" charset="0"/>
              </a:rPr>
              <a:t>二元域</a:t>
            </a:r>
            <a:r>
              <a:rPr lang="en-US" altLang="zh-CN" sz="3000" kern="0" dirty="0">
                <a:solidFill>
                  <a:schemeClr val="tx1"/>
                </a:solidFill>
                <a:latin typeface="Times New Roman" panose="02020603050405020304" pitchFamily="18" charset="0"/>
              </a:rPr>
              <a:t>GF(2)</a:t>
            </a:r>
            <a:r>
              <a:rPr lang="zh-CN" altLang="en-US" sz="3000" kern="0" dirty="0">
                <a:solidFill>
                  <a:schemeClr val="tx1"/>
                </a:solidFill>
                <a:latin typeface="Times New Roman" panose="02020603050405020304" pitchFamily="18" charset="0"/>
              </a:rPr>
              <a:t>上三重矢量空间 </a:t>
            </a:r>
            <a:endParaRPr lang="zh-CN" altLang="en-US" sz="3000" kern="0" dirty="0">
              <a:solidFill>
                <a:schemeClr val="tx1"/>
              </a:solidFill>
              <a:latin typeface="Times New Roman" panose="02020603050405020304" pitchFamily="18" charset="0"/>
            </a:endParaRPr>
          </a:p>
        </p:txBody>
      </p:sp>
      <p:sp>
        <p:nvSpPr>
          <p:cNvPr id="6" name="Rectangle 5"/>
          <p:cNvSpPr txBox="1">
            <a:spLocks noChangeArrowheads="1"/>
          </p:cNvSpPr>
          <p:nvPr/>
        </p:nvSpPr>
        <p:spPr bwMode="auto">
          <a:xfrm>
            <a:off x="457200" y="1844824"/>
            <a:ext cx="80756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r>
              <a:rPr lang="zh-CN" altLang="en-US" sz="2800" kern="0" dirty="0">
                <a:latin typeface="Times New Roman" panose="02020603050405020304" pitchFamily="18" charset="0"/>
              </a:rPr>
              <a:t>以（</a:t>
            </a:r>
            <a:r>
              <a:rPr lang="en-US" altLang="zh-CN" sz="2800" kern="0" dirty="0">
                <a:latin typeface="Times New Roman" panose="02020603050405020304" pitchFamily="18" charset="0"/>
              </a:rPr>
              <a:t>100</a:t>
            </a:r>
            <a:r>
              <a:rPr lang="zh-CN" altLang="en-US" sz="2800" kern="0" dirty="0">
                <a:latin typeface="Times New Roman" panose="02020603050405020304" pitchFamily="18" charset="0"/>
              </a:rPr>
              <a:t>）为基底可张成</a:t>
            </a:r>
            <a:r>
              <a:rPr lang="zh-CN" altLang="en-US" sz="2800" kern="0" dirty="0">
                <a:solidFill>
                  <a:srgbClr val="FF0000"/>
                </a:solidFill>
                <a:latin typeface="Times New Roman" panose="02020603050405020304" pitchFamily="18" charset="0"/>
              </a:rPr>
              <a:t>一维三重</a:t>
            </a:r>
            <a:r>
              <a:rPr lang="zh-CN" altLang="en-US" sz="2800" kern="0" dirty="0">
                <a:latin typeface="Times New Roman" panose="02020603050405020304" pitchFamily="18" charset="0"/>
              </a:rPr>
              <a:t>子空间</a:t>
            </a:r>
            <a:r>
              <a:rPr lang="en-US" altLang="zh-CN" sz="2800" kern="0" dirty="0">
                <a:latin typeface="Times New Roman" panose="02020603050405020304" pitchFamily="18" charset="0"/>
              </a:rPr>
              <a:t>V</a:t>
            </a:r>
            <a:r>
              <a:rPr lang="en-US" altLang="zh-CN" sz="2800" kern="0" baseline="-25000" dirty="0">
                <a:latin typeface="Times New Roman" panose="02020603050405020304" pitchFamily="18" charset="0"/>
              </a:rPr>
              <a:t>1</a:t>
            </a:r>
            <a:r>
              <a:rPr lang="zh-CN" altLang="en-US" sz="2800" kern="0" dirty="0">
                <a:latin typeface="Times New Roman" panose="02020603050405020304" pitchFamily="18" charset="0"/>
              </a:rPr>
              <a:t>，含</a:t>
            </a:r>
            <a:r>
              <a:rPr lang="en-US" altLang="zh-CN" sz="2800" kern="0" dirty="0">
                <a:latin typeface="Times New Roman" panose="02020603050405020304" pitchFamily="18" charset="0"/>
              </a:rPr>
              <a:t>2</a:t>
            </a:r>
            <a:r>
              <a:rPr lang="en-US" altLang="zh-CN" sz="2800" kern="0" baseline="30000" dirty="0">
                <a:latin typeface="Times New Roman" panose="02020603050405020304" pitchFamily="18" charset="0"/>
              </a:rPr>
              <a:t>1</a:t>
            </a:r>
            <a:r>
              <a:rPr lang="en-US" altLang="zh-CN" sz="2800" kern="0" dirty="0">
                <a:latin typeface="Times New Roman" panose="02020603050405020304" pitchFamily="18" charset="0"/>
              </a:rPr>
              <a:t> =2 </a:t>
            </a:r>
            <a:r>
              <a:rPr lang="zh-CN" altLang="en-US" sz="2800" kern="0" dirty="0">
                <a:latin typeface="Times New Roman" panose="02020603050405020304" pitchFamily="18" charset="0"/>
              </a:rPr>
              <a:t>个元素，即</a:t>
            </a:r>
            <a:endParaRPr lang="zh-CN" altLang="en-US" sz="2800" kern="0" dirty="0">
              <a:latin typeface="Times New Roman" panose="02020603050405020304" pitchFamily="18" charset="0"/>
            </a:endParaRPr>
          </a:p>
          <a:p>
            <a:endParaRPr lang="zh-CN" altLang="en-US" sz="2800" kern="0" dirty="0">
              <a:latin typeface="Times New Roman" panose="02020603050405020304" pitchFamily="18" charset="0"/>
            </a:endParaRPr>
          </a:p>
          <a:p>
            <a:pPr>
              <a:spcBef>
                <a:spcPts val="1800"/>
              </a:spcBef>
            </a:pPr>
            <a:r>
              <a:rPr lang="zh-CN" altLang="en-US" sz="2800" kern="0" dirty="0">
                <a:latin typeface="Times New Roman" panose="02020603050405020304" pitchFamily="18" charset="0"/>
              </a:rPr>
              <a:t>以</a:t>
            </a:r>
            <a:r>
              <a:rPr lang="en-US" altLang="zh-CN" sz="2800" kern="0" dirty="0">
                <a:latin typeface="Times New Roman" panose="02020603050405020304" pitchFamily="18" charset="0"/>
              </a:rPr>
              <a:t>(010)(001)</a:t>
            </a:r>
            <a:r>
              <a:rPr lang="zh-CN" altLang="en-US" sz="2800" kern="0" dirty="0">
                <a:latin typeface="Times New Roman" panose="02020603050405020304" pitchFamily="18" charset="0"/>
              </a:rPr>
              <a:t>为基底可张成</a:t>
            </a:r>
            <a:r>
              <a:rPr lang="zh-CN" altLang="en-US" sz="2800" kern="0" dirty="0">
                <a:solidFill>
                  <a:srgbClr val="FF0000"/>
                </a:solidFill>
                <a:latin typeface="Times New Roman" panose="02020603050405020304" pitchFamily="18" charset="0"/>
              </a:rPr>
              <a:t>二维三重</a:t>
            </a:r>
            <a:r>
              <a:rPr lang="zh-CN" altLang="en-US" sz="2800" kern="0" dirty="0">
                <a:latin typeface="Times New Roman" panose="02020603050405020304" pitchFamily="18" charset="0"/>
              </a:rPr>
              <a:t>子空间</a:t>
            </a:r>
            <a:r>
              <a:rPr lang="en-US" altLang="zh-CN" sz="2800" kern="0" dirty="0">
                <a:latin typeface="Times New Roman" panose="02020603050405020304" pitchFamily="18" charset="0"/>
              </a:rPr>
              <a:t>V</a:t>
            </a:r>
            <a:r>
              <a:rPr lang="en-US" altLang="zh-CN" sz="2800" kern="0" baseline="-25000" dirty="0">
                <a:latin typeface="Times New Roman" panose="02020603050405020304" pitchFamily="18" charset="0"/>
              </a:rPr>
              <a:t>2</a:t>
            </a:r>
            <a:r>
              <a:rPr lang="zh-CN" altLang="en-US" sz="2800" kern="0" dirty="0">
                <a:latin typeface="Times New Roman" panose="02020603050405020304" pitchFamily="18" charset="0"/>
              </a:rPr>
              <a:t>，含 </a:t>
            </a:r>
            <a:r>
              <a:rPr lang="en-US" altLang="zh-CN" sz="2800" kern="0" dirty="0">
                <a:latin typeface="Times New Roman" panose="02020603050405020304" pitchFamily="18" charset="0"/>
              </a:rPr>
              <a:t>2</a:t>
            </a:r>
            <a:r>
              <a:rPr lang="en-US" altLang="zh-CN" sz="2800" kern="0" baseline="30000" dirty="0">
                <a:latin typeface="Times New Roman" panose="02020603050405020304" pitchFamily="18" charset="0"/>
              </a:rPr>
              <a:t>2</a:t>
            </a:r>
            <a:r>
              <a:rPr lang="en-US" altLang="zh-CN" sz="2800" kern="0" dirty="0">
                <a:latin typeface="Times New Roman" panose="02020603050405020304" pitchFamily="18" charset="0"/>
              </a:rPr>
              <a:t> =4</a:t>
            </a:r>
            <a:r>
              <a:rPr lang="zh-CN" altLang="en-US" sz="2800" kern="0" dirty="0">
                <a:latin typeface="Times New Roman" panose="02020603050405020304" pitchFamily="18" charset="0"/>
              </a:rPr>
              <a:t>个元素，即</a:t>
            </a:r>
            <a:endParaRPr lang="zh-CN" altLang="en-US" sz="2800" kern="0" dirty="0">
              <a:latin typeface="Times New Roman" panose="02020603050405020304" pitchFamily="18" charset="0"/>
            </a:endParaRPr>
          </a:p>
          <a:p>
            <a:endParaRPr lang="zh-CN" altLang="en-US" sz="2800" kern="0" dirty="0">
              <a:latin typeface="Times New Roman" panose="02020603050405020304" pitchFamily="18" charset="0"/>
            </a:endParaRPr>
          </a:p>
          <a:p>
            <a:pPr>
              <a:spcBef>
                <a:spcPts val="0"/>
              </a:spcBef>
            </a:pPr>
            <a:endParaRPr lang="zh-CN" altLang="en-US" sz="2800" kern="0" dirty="0">
              <a:latin typeface="Times New Roman" panose="02020603050405020304" pitchFamily="18" charset="0"/>
            </a:endParaRPr>
          </a:p>
          <a:p>
            <a:r>
              <a:rPr lang="zh-CN" altLang="en-US" sz="2800" kern="0" dirty="0">
                <a:latin typeface="Times New Roman" panose="02020603050405020304" pitchFamily="18" charset="0"/>
              </a:rPr>
              <a:t>以</a:t>
            </a:r>
            <a:r>
              <a:rPr lang="en-US" altLang="zh-CN" sz="2800" kern="0" dirty="0">
                <a:latin typeface="Times New Roman" panose="02020603050405020304" pitchFamily="18" charset="0"/>
              </a:rPr>
              <a:t>(100)(010)(001)</a:t>
            </a:r>
            <a:r>
              <a:rPr lang="zh-CN" altLang="en-US" sz="2800" kern="0" dirty="0">
                <a:latin typeface="Times New Roman" panose="02020603050405020304" pitchFamily="18" charset="0"/>
              </a:rPr>
              <a:t>为基底可张成</a:t>
            </a:r>
            <a:r>
              <a:rPr lang="zh-CN" altLang="en-US" sz="2800" kern="0" dirty="0">
                <a:solidFill>
                  <a:srgbClr val="FF0000"/>
                </a:solidFill>
                <a:latin typeface="Times New Roman" panose="02020603050405020304" pitchFamily="18" charset="0"/>
              </a:rPr>
              <a:t>三维三重</a:t>
            </a:r>
            <a:r>
              <a:rPr lang="zh-CN" altLang="en-US" sz="2800" kern="0" dirty="0">
                <a:latin typeface="Times New Roman" panose="02020603050405020304" pitchFamily="18" charset="0"/>
              </a:rPr>
              <a:t>空间</a:t>
            </a:r>
            <a:r>
              <a:rPr lang="en-US" altLang="zh-CN" sz="2800" kern="0" dirty="0">
                <a:latin typeface="Times New Roman" panose="02020603050405020304" pitchFamily="18" charset="0"/>
              </a:rPr>
              <a:t>V,</a:t>
            </a:r>
            <a:r>
              <a:rPr lang="zh-CN" altLang="en-US" sz="2800" kern="0" dirty="0">
                <a:latin typeface="Times New Roman" panose="02020603050405020304" pitchFamily="18" charset="0"/>
              </a:rPr>
              <a:t>含 </a:t>
            </a:r>
            <a:r>
              <a:rPr lang="en-US" altLang="zh-CN" sz="2800" kern="0" dirty="0">
                <a:latin typeface="Times New Roman" panose="02020603050405020304" pitchFamily="18" charset="0"/>
              </a:rPr>
              <a:t>2</a:t>
            </a:r>
            <a:r>
              <a:rPr lang="en-US" altLang="zh-CN" sz="2800" kern="0" baseline="30000" dirty="0">
                <a:latin typeface="Times New Roman" panose="02020603050405020304" pitchFamily="18" charset="0"/>
              </a:rPr>
              <a:t>3</a:t>
            </a:r>
            <a:r>
              <a:rPr lang="en-US" altLang="zh-CN" sz="2800" kern="0" dirty="0">
                <a:latin typeface="Times New Roman" panose="02020603050405020304" pitchFamily="18" charset="0"/>
              </a:rPr>
              <a:t> =8</a:t>
            </a:r>
            <a:r>
              <a:rPr lang="zh-CN" altLang="en-US" sz="2800" kern="0" dirty="0">
                <a:latin typeface="Times New Roman" panose="02020603050405020304" pitchFamily="18" charset="0"/>
              </a:rPr>
              <a:t>个元素，</a:t>
            </a:r>
            <a:r>
              <a:rPr lang="en-US" altLang="zh-CN" sz="2800" kern="0" dirty="0">
                <a:latin typeface="Times New Roman" panose="02020603050405020304" pitchFamily="18" charset="0"/>
              </a:rPr>
              <a:t>V</a:t>
            </a:r>
            <a:r>
              <a:rPr lang="en-US" altLang="zh-CN" sz="2800" kern="0" baseline="-25000" dirty="0">
                <a:latin typeface="Times New Roman" panose="02020603050405020304" pitchFamily="18" charset="0"/>
              </a:rPr>
              <a:t>1</a:t>
            </a:r>
            <a:r>
              <a:rPr lang="zh-CN" altLang="en-US" sz="2800" kern="0" dirty="0">
                <a:latin typeface="Times New Roman" panose="02020603050405020304" pitchFamily="18" charset="0"/>
              </a:rPr>
              <a:t>和</a:t>
            </a:r>
            <a:r>
              <a:rPr lang="en-US" altLang="zh-CN" sz="2800" kern="0" dirty="0">
                <a:latin typeface="Times New Roman" panose="02020603050405020304" pitchFamily="18" charset="0"/>
              </a:rPr>
              <a:t>V</a:t>
            </a:r>
            <a:r>
              <a:rPr lang="en-US" altLang="zh-CN" sz="2800" kern="0" baseline="-25000" dirty="0">
                <a:latin typeface="Times New Roman" panose="02020603050405020304" pitchFamily="18" charset="0"/>
              </a:rPr>
              <a:t>2</a:t>
            </a:r>
            <a:r>
              <a:rPr lang="zh-CN" altLang="en-US" sz="2800" kern="0" dirty="0">
                <a:latin typeface="Times New Roman" panose="02020603050405020304" pitchFamily="18" charset="0"/>
              </a:rPr>
              <a:t>都是</a:t>
            </a:r>
            <a:r>
              <a:rPr lang="en-US" altLang="zh-CN" sz="2800" kern="0" dirty="0">
                <a:latin typeface="Times New Roman" panose="02020603050405020304" pitchFamily="18" charset="0"/>
              </a:rPr>
              <a:t>V</a:t>
            </a:r>
            <a:r>
              <a:rPr lang="zh-CN" altLang="en-US" sz="2800" kern="0" dirty="0">
                <a:latin typeface="Times New Roman" panose="02020603050405020304" pitchFamily="18" charset="0"/>
              </a:rPr>
              <a:t>的子空间。</a:t>
            </a:r>
            <a:endParaRPr lang="zh-CN" altLang="en-US" sz="2800" kern="0" dirty="0">
              <a:latin typeface="Times New Roman" panose="02020603050405020304" pitchFamily="18" charset="0"/>
            </a:endParaRPr>
          </a:p>
        </p:txBody>
      </p:sp>
      <p:graphicFrame>
        <p:nvGraphicFramePr>
          <p:cNvPr id="7" name="Object 2"/>
          <p:cNvGraphicFramePr>
            <a:graphicFrameLocks noChangeAspect="1"/>
          </p:cNvGraphicFramePr>
          <p:nvPr/>
        </p:nvGraphicFramePr>
        <p:xfrm>
          <a:off x="2407479" y="2867904"/>
          <a:ext cx="3069529" cy="561096"/>
        </p:xfrm>
        <a:graphic>
          <a:graphicData uri="http://schemas.openxmlformats.org/presentationml/2006/ole">
            <mc:AlternateContent xmlns:mc="http://schemas.openxmlformats.org/markup-compatibility/2006">
              <mc:Choice xmlns:v="urn:schemas-microsoft-com:vml" Requires="v">
                <p:oleObj spid="_x0000_s2" name="" r:id="rId1" imgW="1180465" imgH="215900" progId="Equation.3">
                  <p:embed/>
                </p:oleObj>
              </mc:Choice>
              <mc:Fallback>
                <p:oleObj name="" r:id="rId1" imgW="1180465" imgH="215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479" y="2867904"/>
                        <a:ext cx="3069529" cy="56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Object 3"/>
          <p:cNvGraphicFramePr>
            <a:graphicFrameLocks noChangeAspect="1"/>
          </p:cNvGraphicFramePr>
          <p:nvPr/>
        </p:nvGraphicFramePr>
        <p:xfrm>
          <a:off x="1907704" y="4523844"/>
          <a:ext cx="5118100" cy="561340"/>
        </p:xfrm>
        <a:graphic>
          <a:graphicData uri="http://schemas.openxmlformats.org/presentationml/2006/ole">
            <mc:AlternateContent xmlns:mc="http://schemas.openxmlformats.org/markup-compatibility/2006">
              <mc:Choice xmlns:v="urn:schemas-microsoft-com:vml" Requires="v">
                <p:oleObj spid="_x0000_s4" name="" r:id="rId3" imgW="1968500" imgH="215900" progId="Equation.3">
                  <p:embed/>
                </p:oleObj>
              </mc:Choice>
              <mc:Fallback>
                <p:oleObj name="" r:id="rId3" imgW="1968500" imgH="215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523844"/>
                        <a:ext cx="5118100" cy="56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灯片编号占位符 8"/>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57200" y="277813"/>
            <a:ext cx="8229600" cy="558897"/>
          </a:xfrm>
        </p:spPr>
        <p:txBody>
          <a:bodyPr/>
          <a:lstStyle/>
          <a:p>
            <a:pPr eaLnBrk="1" hangingPunct="1"/>
            <a:r>
              <a:rPr lang="en-US" altLang="zh-CN" sz="3600" dirty="0">
                <a:latin typeface="Times New Roman" panose="02020603050405020304" pitchFamily="18" charset="0"/>
              </a:rPr>
              <a:t>5.2.2 </a:t>
            </a:r>
            <a:r>
              <a:rPr lang="zh-CN" altLang="en-US" sz="3600" dirty="0">
                <a:latin typeface="Times New Roman" panose="02020603050405020304" pitchFamily="18" charset="0"/>
              </a:rPr>
              <a:t>矢量空间与码矢量 </a:t>
            </a:r>
            <a:endParaRPr lang="zh-CN" altLang="en-US" sz="3600" dirty="0">
              <a:latin typeface="Times New Roman" panose="02020603050405020304" pitchFamily="18" charset="0"/>
            </a:endParaRPr>
          </a:p>
        </p:txBody>
      </p:sp>
      <p:sp>
        <p:nvSpPr>
          <p:cNvPr id="5" name="Rectangle 3"/>
          <p:cNvSpPr>
            <a:spLocks noGrp="1" noChangeArrowheads="1"/>
          </p:cNvSpPr>
          <p:nvPr>
            <p:ph idx="1"/>
          </p:nvPr>
        </p:nvSpPr>
        <p:spPr>
          <a:xfrm>
            <a:off x="221456" y="1340768"/>
            <a:ext cx="8701088" cy="4530725"/>
          </a:xfrm>
        </p:spPr>
        <p:txBody>
          <a:bodyPr/>
          <a:lstStyle/>
          <a:p>
            <a:pPr eaLnBrk="1" hangingPunct="1"/>
            <a:r>
              <a:rPr lang="zh-CN" altLang="en-US" dirty="0">
                <a:latin typeface="Times New Roman" panose="02020603050405020304" pitchFamily="18" charset="0"/>
              </a:rPr>
              <a:t>两个</a:t>
            </a:r>
            <a:r>
              <a:rPr lang="zh-CN" altLang="en-US" dirty="0">
                <a:solidFill>
                  <a:srgbClr val="FF0000"/>
                </a:solidFill>
                <a:latin typeface="Times New Roman" panose="02020603050405020304" pitchFamily="18" charset="0"/>
              </a:rPr>
              <a:t>矢量正交</a:t>
            </a:r>
            <a:r>
              <a:rPr lang="zh-CN" altLang="en-US" dirty="0">
                <a:latin typeface="Times New Roman" panose="02020603050405020304" pitchFamily="18" charset="0"/>
              </a:rPr>
              <a:t>：</a:t>
            </a:r>
            <a:r>
              <a:rPr lang="en-US" altLang="zh-CN"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V</a:t>
            </a:r>
            <a:r>
              <a:rPr lang="en-US" altLang="zh-CN" baseline="-25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 </a:t>
            </a:r>
            <a:r>
              <a:rPr lang="en-US" altLang="zh-CN" dirty="0">
                <a:latin typeface="Times New Roman" panose="02020603050405020304" pitchFamily="18" charset="0"/>
              </a:rPr>
              <a:t>0 </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两个</a:t>
            </a:r>
            <a:r>
              <a:rPr lang="zh-CN" altLang="en-US" dirty="0">
                <a:solidFill>
                  <a:srgbClr val="FF0000"/>
                </a:solidFill>
                <a:latin typeface="Times New Roman" panose="02020603050405020304" pitchFamily="18" charset="0"/>
              </a:rPr>
              <a:t>矢量空间正交</a:t>
            </a:r>
            <a:r>
              <a:rPr lang="zh-CN" altLang="en-US" dirty="0">
                <a:latin typeface="Times New Roman" panose="02020603050405020304" pitchFamily="18" charset="0"/>
              </a:rPr>
              <a:t>：某矢量空间中的任意元素与另一矢量空间中的任意元素正交 </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两个矢量空间的</a:t>
            </a:r>
            <a:r>
              <a:rPr lang="zh-CN" altLang="en-US" dirty="0">
                <a:solidFill>
                  <a:srgbClr val="FF0000"/>
                </a:solidFill>
                <a:latin typeface="Times New Roman" panose="02020603050405020304" pitchFamily="18" charset="0"/>
              </a:rPr>
              <a:t>基底正交</a:t>
            </a:r>
            <a:r>
              <a:rPr lang="zh-CN" altLang="en-US" dirty="0">
                <a:latin typeface="Times New Roman" panose="02020603050405020304" pitchFamily="18" charset="0"/>
              </a:rPr>
              <a:t>，则两个</a:t>
            </a:r>
            <a:r>
              <a:rPr lang="zh-CN" altLang="en-US" dirty="0">
                <a:solidFill>
                  <a:srgbClr val="FF0000"/>
                </a:solidFill>
                <a:latin typeface="Times New Roman" panose="02020603050405020304" pitchFamily="18" charset="0"/>
              </a:rPr>
              <a:t>矢量空间正交</a:t>
            </a:r>
            <a:endParaRPr lang="zh-CN" altLang="en-US" dirty="0">
              <a:solidFill>
                <a:srgbClr val="FF0000"/>
              </a:solidFill>
              <a:latin typeface="Times New Roman" panose="02020603050405020304" pitchFamily="18" charset="0"/>
            </a:endParaRPr>
          </a:p>
          <a:p>
            <a:pPr eaLnBrk="1" hangingPunct="1"/>
            <a:r>
              <a:rPr lang="zh-CN" altLang="en-US" dirty="0">
                <a:latin typeface="Times New Roman" panose="02020603050405020304" pitchFamily="18" charset="0"/>
              </a:rPr>
              <a:t>正交的两个子空间</a:t>
            </a:r>
            <a:r>
              <a:rPr lang="en-US" altLang="zh-CN"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V</a:t>
            </a:r>
            <a:r>
              <a:rPr lang="en-US" altLang="zh-CN" baseline="-25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互为</a:t>
            </a:r>
            <a:r>
              <a:rPr lang="zh-CN" altLang="en-US" dirty="0">
                <a:solidFill>
                  <a:srgbClr val="FF0000"/>
                </a:solidFill>
                <a:latin typeface="Times New Roman" panose="02020603050405020304" pitchFamily="18" charset="0"/>
              </a:rPr>
              <a:t>对偶空间 </a:t>
            </a:r>
            <a:r>
              <a:rPr lang="en-US" altLang="zh-CN" dirty="0">
                <a:latin typeface="Times New Roman" panose="02020603050405020304" pitchFamily="18" charset="0"/>
              </a:rPr>
              <a:t>(Dual Space)</a:t>
            </a:r>
            <a:r>
              <a:rPr lang="zh-CN" altLang="en-US" dirty="0">
                <a:latin typeface="Times New Roman" panose="02020603050405020304" pitchFamily="18" charset="0"/>
              </a:rPr>
              <a:t>，其中一个空间是另一个空间的</a:t>
            </a:r>
            <a:r>
              <a:rPr lang="zh-CN" altLang="en-US" dirty="0">
                <a:solidFill>
                  <a:srgbClr val="FF0000"/>
                </a:solidFill>
                <a:latin typeface="Times New Roman" panose="02020603050405020304" pitchFamily="18" charset="0"/>
              </a:rPr>
              <a:t>零空间</a:t>
            </a:r>
            <a:r>
              <a:rPr lang="zh-CN" altLang="en-US" dirty="0">
                <a:latin typeface="Times New Roman" panose="02020603050405020304" pitchFamily="18" charset="0"/>
              </a:rPr>
              <a:t>（</a:t>
            </a:r>
            <a:r>
              <a:rPr lang="en-US" altLang="zh-CN" dirty="0">
                <a:latin typeface="Times New Roman" panose="02020603050405020304" pitchFamily="18" charset="0"/>
              </a:rPr>
              <a:t>null space</a:t>
            </a:r>
            <a:r>
              <a:rPr lang="zh-CN" altLang="en-US" dirty="0">
                <a:latin typeface="Times New Roman" panose="02020603050405020304" pitchFamily="18" charset="0"/>
              </a:rPr>
              <a:t>，也称零化空间）。  </a:t>
            </a:r>
            <a:endParaRPr lang="zh-CN" altLang="en-US"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774923"/>
          </a:xfrm>
        </p:spPr>
        <p:txBody>
          <a:bodyPr/>
          <a:lstStyle/>
          <a:p>
            <a:pPr eaLnBrk="1" hangingPunct="1"/>
            <a:r>
              <a:rPr lang="en-US" altLang="zh-CN" sz="3600" dirty="0">
                <a:latin typeface="Times New Roman" panose="02020603050405020304" pitchFamily="18" charset="0"/>
              </a:rPr>
              <a:t>5.2.2 </a:t>
            </a:r>
            <a:r>
              <a:rPr lang="zh-CN" altLang="en-US" sz="3600" dirty="0">
                <a:latin typeface="Times New Roman" panose="02020603050405020304" pitchFamily="18" charset="0"/>
              </a:rPr>
              <a:t>矢量空间与码矢量 </a:t>
            </a:r>
            <a:endParaRPr lang="zh-CN" altLang="en-US" sz="3600" dirty="0">
              <a:latin typeface="Times New Roman" panose="02020603050405020304" pitchFamily="18" charset="0"/>
            </a:endParaRPr>
          </a:p>
        </p:txBody>
      </p:sp>
      <p:sp>
        <p:nvSpPr>
          <p:cNvPr id="5" name="Rectangle 3"/>
          <p:cNvSpPr>
            <a:spLocks noGrp="1" noChangeArrowheads="1"/>
          </p:cNvSpPr>
          <p:nvPr>
            <p:ph idx="1"/>
          </p:nvPr>
        </p:nvSpPr>
        <p:spPr>
          <a:xfrm>
            <a:off x="518864" y="3429000"/>
            <a:ext cx="8229600" cy="2592288"/>
          </a:xfrm>
        </p:spPr>
        <p:txBody>
          <a:bodyPr/>
          <a:lstStyle/>
          <a:p>
            <a:r>
              <a:rPr lang="zh-CN" altLang="en-US" dirty="0">
                <a:latin typeface="Times New Roman" panose="02020603050405020304" pitchFamily="18" charset="0"/>
                <a:cs typeface="Times New Roman" panose="02020603050405020304" pitchFamily="18" charset="0"/>
              </a:rPr>
              <a:t>选择一个</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维</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重子空间作为码空间。</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确定由</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维</a:t>
            </a:r>
            <a:r>
              <a:rPr lang="en-US" altLang="zh-CN" i="1" dirty="0">
                <a:solidFill>
                  <a:srgbClr val="FF0000"/>
                </a:solidFill>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重信息空间到</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维</a:t>
            </a:r>
            <a:r>
              <a:rPr lang="en-US" altLang="zh-CN" i="1" dirty="0">
                <a:solidFill>
                  <a:srgbClr val="FF0000"/>
                </a:solidFill>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重码空间的映射方法。</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码空间的不同选择方法，以及信息组与码组的不同映射算法，就构成了不同的分组码。</a:t>
            </a:r>
            <a:endParaRPr lang="zh-CN" altLang="en-US" dirty="0">
              <a:latin typeface="Times New Roman" panose="02020603050405020304" pitchFamily="18" charset="0"/>
              <a:cs typeface="Times New Roman" panose="02020603050405020304" pitchFamily="18" charset="0"/>
            </a:endParaRPr>
          </a:p>
        </p:txBody>
      </p:sp>
      <p:sp>
        <p:nvSpPr>
          <p:cNvPr id="7" name="Rectangle 4"/>
          <p:cNvSpPr>
            <a:spLocks noChangeArrowheads="1"/>
          </p:cNvSpPr>
          <p:nvPr/>
        </p:nvSpPr>
        <p:spPr bwMode="auto">
          <a:xfrm>
            <a:off x="3560147" y="1444786"/>
            <a:ext cx="1828800" cy="1143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en-US"/>
          </a:p>
        </p:txBody>
      </p:sp>
      <p:sp>
        <p:nvSpPr>
          <p:cNvPr id="8" name="Line 5"/>
          <p:cNvSpPr>
            <a:spLocks noChangeShapeType="1"/>
          </p:cNvSpPr>
          <p:nvPr/>
        </p:nvSpPr>
        <p:spPr bwMode="auto">
          <a:xfrm flipV="1">
            <a:off x="816947" y="2054386"/>
            <a:ext cx="27273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 name="Line 6"/>
          <p:cNvSpPr>
            <a:spLocks noChangeShapeType="1"/>
          </p:cNvSpPr>
          <p:nvPr/>
        </p:nvSpPr>
        <p:spPr bwMode="auto">
          <a:xfrm flipV="1">
            <a:off x="5388947" y="2054386"/>
            <a:ext cx="2133600" cy="31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Rectangle 8"/>
          <p:cNvSpPr>
            <a:spLocks noChangeArrowheads="1"/>
          </p:cNvSpPr>
          <p:nvPr/>
        </p:nvSpPr>
        <p:spPr bwMode="auto">
          <a:xfrm>
            <a:off x="793135" y="1452724"/>
            <a:ext cx="6248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gn="just">
              <a:buFont typeface="Wingdings" panose="05000000000000000000" pitchFamily="2" charset="2"/>
              <a:buNone/>
            </a:pPr>
            <a:r>
              <a:rPr lang="en-US" altLang="zh-CN" sz="900" dirty="0"/>
              <a:t>      </a:t>
            </a:r>
            <a:r>
              <a:rPr lang="en-US" altLang="zh-CN" dirty="0"/>
              <a:t>	 </a:t>
            </a:r>
            <a:r>
              <a:rPr lang="zh-CN" altLang="en-US" dirty="0"/>
              <a:t>消息</a:t>
            </a:r>
            <a:r>
              <a:rPr lang="en-US" altLang="zh-CN" i="1" dirty="0"/>
              <a:t>k</a:t>
            </a:r>
            <a:r>
              <a:rPr lang="zh-CN" altLang="en-US" dirty="0"/>
              <a:t>长	     </a:t>
            </a:r>
            <a:r>
              <a:rPr lang="en-US" altLang="zh-CN" dirty="0"/>
              <a:t>(</a:t>
            </a:r>
            <a:r>
              <a:rPr lang="en-US" altLang="zh-CN" i="1" dirty="0"/>
              <a:t>n , k</a:t>
            </a:r>
            <a:r>
              <a:rPr lang="en-US" altLang="zh-CN" dirty="0"/>
              <a:t>)        </a:t>
            </a:r>
            <a:r>
              <a:rPr lang="zh-CN" altLang="en-US" dirty="0"/>
              <a:t>码字</a:t>
            </a:r>
            <a:r>
              <a:rPr lang="en-US" altLang="zh-CN" i="1" dirty="0"/>
              <a:t>n</a:t>
            </a:r>
            <a:r>
              <a:rPr lang="zh-CN" altLang="en-US" dirty="0"/>
              <a:t>长</a:t>
            </a:r>
            <a:r>
              <a:rPr lang="zh-CN" altLang="en-US" i="1" baseline="30000" dirty="0"/>
              <a:t> </a:t>
            </a:r>
            <a:r>
              <a:rPr lang="zh-CN" altLang="en-US" dirty="0"/>
              <a:t>  </a:t>
            </a:r>
            <a:endParaRPr lang="zh-CN" altLang="en-US" dirty="0"/>
          </a:p>
          <a:p>
            <a:pPr eaLnBrk="0" hangingPunct="0">
              <a:buFont typeface="Wingdings" panose="05000000000000000000" pitchFamily="2" charset="2"/>
              <a:buNone/>
            </a:pPr>
            <a:endParaRPr lang="en-US" altLang="zh-CN" dirty="0"/>
          </a:p>
        </p:txBody>
      </p:sp>
      <p:sp>
        <p:nvSpPr>
          <p:cNvPr id="11" name="Rectangle 9"/>
          <p:cNvSpPr>
            <a:spLocks noChangeArrowheads="1"/>
          </p:cNvSpPr>
          <p:nvPr/>
        </p:nvSpPr>
        <p:spPr bwMode="auto">
          <a:xfrm>
            <a:off x="434360" y="2028986"/>
            <a:ext cx="7848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gn="just">
              <a:buFont typeface="Wingdings" panose="05000000000000000000" pitchFamily="2" charset="2"/>
              <a:buNone/>
            </a:pPr>
            <a:r>
              <a:rPr lang="en-US" altLang="zh-CN" dirty="0"/>
              <a:t>                  </a:t>
            </a:r>
            <a:r>
              <a:rPr lang="en-US" altLang="zh-CN" i="1" dirty="0"/>
              <a:t>2</a:t>
            </a:r>
            <a:r>
              <a:rPr lang="en-US" altLang="zh-CN" i="1" baseline="30000" dirty="0"/>
              <a:t>k</a:t>
            </a:r>
            <a:r>
              <a:rPr lang="en-US" altLang="zh-CN" dirty="0"/>
              <a:t> </a:t>
            </a:r>
            <a:r>
              <a:rPr lang="zh-CN" altLang="en-US" dirty="0"/>
              <a:t>种        分组编码器 </a:t>
            </a:r>
            <a:endParaRPr lang="en-US" altLang="zh-CN" dirty="0"/>
          </a:p>
          <a:p>
            <a:pPr algn="just">
              <a:buFont typeface="Wingdings" panose="05000000000000000000" pitchFamily="2" charset="2"/>
              <a:buNone/>
            </a:pPr>
            <a:r>
              <a:rPr lang="en-US" altLang="zh-CN" i="1" dirty="0"/>
              <a:t>           k</a:t>
            </a:r>
            <a:r>
              <a:rPr lang="zh-CN" altLang="en-US" dirty="0"/>
              <a:t>维</a:t>
            </a:r>
            <a:r>
              <a:rPr lang="en-US" altLang="zh-CN" i="1" dirty="0"/>
              <a:t>k</a:t>
            </a:r>
            <a:r>
              <a:rPr lang="zh-CN" altLang="en-US" dirty="0"/>
              <a:t>重矢量</a:t>
            </a:r>
            <a:endParaRPr lang="zh-CN" altLang="en-US" dirty="0"/>
          </a:p>
          <a:p>
            <a:pPr eaLnBrk="0" hangingPunct="0">
              <a:buFont typeface="Wingdings" panose="05000000000000000000" pitchFamily="2" charset="2"/>
              <a:buNone/>
            </a:pPr>
            <a:endParaRPr lang="en-US" altLang="zh-CN" sz="2400" dirty="0"/>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solidFill>
                  <a:srgbClr val="FF0000"/>
                </a:solidFill>
              </a:rPr>
              <a:t>信道编码</a:t>
            </a:r>
            <a:r>
              <a:rPr lang="zh-CN" altLang="en-US" dirty="0"/>
              <a:t>是以信息在信道上的正确传输为目标的编码，可分为两个层次上的问题：</a:t>
            </a:r>
            <a:endParaRPr lang="zh-CN" altLang="en-US" dirty="0"/>
          </a:p>
          <a:p>
            <a:pPr>
              <a:buFont typeface="Wingdings" panose="05000000000000000000" pitchFamily="2" charset="2"/>
              <a:buChar char="Ø"/>
            </a:pPr>
            <a:endParaRPr lang="en-US" altLang="zh-CN" dirty="0"/>
          </a:p>
          <a:p>
            <a:pPr>
              <a:buFont typeface="Wingdings" panose="05000000000000000000" pitchFamily="2" charset="2"/>
              <a:buChar char="Ø"/>
            </a:pPr>
            <a:r>
              <a:rPr lang="zh-CN" altLang="en-US" dirty="0"/>
              <a:t>如何正确接收载有信息的信号</a:t>
            </a:r>
            <a:endParaRPr lang="zh-CN" altLang="en-US" dirty="0"/>
          </a:p>
          <a:p>
            <a:pPr>
              <a:buNone/>
            </a:pPr>
            <a:r>
              <a:rPr lang="zh-CN" altLang="en-US" dirty="0"/>
              <a:t>		－－</a:t>
            </a:r>
            <a:r>
              <a:rPr lang="zh-CN" altLang="en-US" dirty="0">
                <a:solidFill>
                  <a:srgbClr val="FF0000"/>
                </a:solidFill>
              </a:rPr>
              <a:t>线路编码</a:t>
            </a:r>
            <a:endParaRPr lang="zh-CN" altLang="en-US" dirty="0">
              <a:solidFill>
                <a:srgbClr val="FF0000"/>
              </a:solidFill>
            </a:endParaRPr>
          </a:p>
          <a:p>
            <a:pPr>
              <a:buFont typeface="Wingdings" panose="05000000000000000000" pitchFamily="2" charset="2"/>
              <a:buChar char="Ø"/>
            </a:pPr>
            <a:r>
              <a:rPr lang="zh-CN" altLang="en-US" dirty="0"/>
              <a:t>如何避免少量差错信号对信息内容的影响</a:t>
            </a:r>
            <a:endParaRPr lang="zh-CN" altLang="en-US" dirty="0"/>
          </a:p>
          <a:p>
            <a:pPr>
              <a:buNone/>
            </a:pPr>
            <a:r>
              <a:rPr lang="zh-CN" altLang="en-US" dirty="0"/>
              <a:t>		－－</a:t>
            </a:r>
            <a:r>
              <a:rPr lang="zh-CN" altLang="en-US" dirty="0">
                <a:solidFill>
                  <a:srgbClr val="FF0000"/>
                </a:solidFill>
              </a:rPr>
              <a:t>纠错编码</a:t>
            </a:r>
            <a:endParaRPr lang="zh-CN" altLang="en-US" dirty="0">
              <a:solidFill>
                <a:srgbClr val="FF0000"/>
              </a:solidFill>
            </a:endParaRPr>
          </a:p>
          <a:p>
            <a:endParaRPr lang="zh-CN" altLang="en-US" dirty="0"/>
          </a:p>
        </p:txBody>
      </p:sp>
      <p:sp>
        <p:nvSpPr>
          <p:cNvPr id="4" name="Rectangle 4"/>
          <p:cNvSpPr>
            <a:spLocks noGrp="1" noChangeArrowheads="1"/>
          </p:cNvSpPr>
          <p:nvPr>
            <p:ph type="title"/>
          </p:nvPr>
        </p:nvSpPr>
        <p:spPr/>
        <p:txBody>
          <a:bodyPr/>
          <a:lstStyle/>
          <a:p>
            <a:pPr eaLnBrk="1" hangingPunct="1"/>
            <a:r>
              <a:rPr lang="zh-CN" altLang="en-US" dirty="0">
                <a:latin typeface="Times New Roman" panose="02020603050405020304" pitchFamily="18" charset="0"/>
              </a:rPr>
              <a:t>第</a:t>
            </a:r>
            <a:r>
              <a:rPr lang="en-US" altLang="zh-CN" dirty="0">
                <a:latin typeface="Times New Roman" panose="02020603050405020304" pitchFamily="18" charset="0"/>
              </a:rPr>
              <a:t>5</a:t>
            </a:r>
            <a:r>
              <a:rPr lang="zh-CN" altLang="en-US" dirty="0">
                <a:latin typeface="Times New Roman" panose="02020603050405020304" pitchFamily="18" charset="0"/>
              </a:rPr>
              <a:t>章   信道编码 </a:t>
            </a:r>
            <a:endParaRPr lang="zh-CN" altLang="en-US"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Times New Roman" panose="02020603050405020304" pitchFamily="18" charset="0"/>
              </a:rPr>
              <a:t>5.2.3 </a:t>
            </a:r>
            <a:r>
              <a:rPr lang="zh-CN" altLang="en-US" sz="3600" dirty="0">
                <a:latin typeface="Times New Roman" panose="02020603050405020304" pitchFamily="18" charset="0"/>
              </a:rPr>
              <a:t>码距与纠检错能力</a:t>
            </a:r>
            <a:endParaRPr lang="zh-CN" altLang="en-US" sz="3600" dirty="0"/>
          </a:p>
        </p:txBody>
      </p:sp>
      <p:sp>
        <p:nvSpPr>
          <p:cNvPr id="5" name="Rectangle 3"/>
          <p:cNvSpPr>
            <a:spLocks noGrp="1" noChangeArrowheads="1"/>
          </p:cNvSpPr>
          <p:nvPr>
            <p:ph idx="1"/>
          </p:nvPr>
        </p:nvSpPr>
        <p:spPr>
          <a:xfrm>
            <a:off x="457200" y="1196975"/>
            <a:ext cx="8229600" cy="2808089"/>
          </a:xfrm>
        </p:spPr>
        <p:txBody>
          <a:bodyPr/>
          <a:lstStyle/>
          <a:p>
            <a:pPr marL="0" indent="0" eaLnBrk="1" hangingPunct="1">
              <a:lnSpc>
                <a:spcPct val="120000"/>
              </a:lnSpc>
              <a:buFont typeface="Wingdings" panose="05000000000000000000" pitchFamily="2" charset="2"/>
              <a:buNone/>
            </a:pPr>
            <a:r>
              <a:rPr lang="zh-CN" altLang="en-US" dirty="0">
                <a:solidFill>
                  <a:srgbClr val="FF0000"/>
                </a:solidFill>
                <a:latin typeface="Times New Roman" panose="02020603050405020304" pitchFamily="18" charset="0"/>
              </a:rPr>
              <a:t>码距：</a:t>
            </a:r>
            <a:r>
              <a:rPr lang="zh-CN" altLang="en-US" dirty="0">
                <a:latin typeface="Times New Roman" panose="02020603050405020304" pitchFamily="18" charset="0"/>
              </a:rPr>
              <a:t>若     和      是码集上的任意两个有效码字，则它们间的汉明距离定义为两码字不相同元素的个数。</a:t>
            </a:r>
            <a:endParaRPr lang="en-US" altLang="zh-CN" dirty="0">
              <a:latin typeface="Times New Roman" panose="02020603050405020304" pitchFamily="18" charset="0"/>
            </a:endParaRPr>
          </a:p>
          <a:p>
            <a:pPr marL="0" indent="0" eaLnBrk="1" hangingPunct="1">
              <a:lnSpc>
                <a:spcPct val="120000"/>
              </a:lnSpc>
              <a:buFont typeface="Wingdings" panose="05000000000000000000" pitchFamily="2" charset="2"/>
              <a:buNone/>
            </a:pPr>
            <a:r>
              <a:rPr lang="zh-CN" altLang="en-US" dirty="0">
                <a:latin typeface="Times New Roman" panose="02020603050405020304" pitchFamily="18" charset="0"/>
              </a:rPr>
              <a:t>所有码集中汉明距离的最小值称为</a:t>
            </a:r>
            <a:r>
              <a:rPr lang="zh-CN" altLang="en-US" dirty="0">
                <a:solidFill>
                  <a:srgbClr val="FF0000"/>
                </a:solidFill>
                <a:latin typeface="Times New Roman" panose="02020603050405020304" pitchFamily="18" charset="0"/>
              </a:rPr>
              <a:t>最小码距</a:t>
            </a:r>
            <a:r>
              <a:rPr lang="zh-CN" altLang="en-US" dirty="0">
                <a:latin typeface="Times New Roman" panose="02020603050405020304" pitchFamily="18" charset="0"/>
              </a:rPr>
              <a:t>，记作</a:t>
            </a:r>
            <a:r>
              <a:rPr lang="zh-CN" altLang="en-US" i="1" dirty="0">
                <a:latin typeface="Times New Roman" panose="02020603050405020304" pitchFamily="18" charset="0"/>
              </a:rPr>
              <a:t>d</a:t>
            </a:r>
            <a:r>
              <a:rPr lang="zh-CN" altLang="en-US" baseline="-25000" dirty="0">
                <a:latin typeface="Times New Roman" panose="02020603050405020304" pitchFamily="18" charset="0"/>
              </a:rPr>
              <a:t>min</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aphicFrame>
        <p:nvGraphicFramePr>
          <p:cNvPr id="7" name="对象 -2147482436"/>
          <p:cNvGraphicFramePr>
            <a:graphicFrameLocks noChangeAspect="1"/>
          </p:cNvGraphicFramePr>
          <p:nvPr/>
        </p:nvGraphicFramePr>
        <p:xfrm>
          <a:off x="2098005" y="1283866"/>
          <a:ext cx="385763" cy="488950"/>
        </p:xfrm>
        <a:graphic>
          <a:graphicData uri="http://schemas.openxmlformats.org/presentationml/2006/ole">
            <mc:AlternateContent xmlns:mc="http://schemas.openxmlformats.org/markup-compatibility/2006">
              <mc:Choice xmlns:v="urn:schemas-microsoft-com:vml" Requires="v">
                <p:oleObj spid="_x0000_s3" name="Equation" r:id="rId1" imgW="4267200" imgH="5486400" progId="Equation.DSMT4">
                  <p:embed/>
                </p:oleObj>
              </mc:Choice>
              <mc:Fallback>
                <p:oleObj name="Equation" r:id="rId1" imgW="4267200" imgH="5486400" progId="Equation.DSMT4">
                  <p:embed/>
                  <p:pic>
                    <p:nvPicPr>
                      <p:cNvPr id="0" name="对象 -2147482436"/>
                      <p:cNvPicPr>
                        <a:picLocks noChangeAspect="1" noChangeArrowheads="1"/>
                      </p:cNvPicPr>
                      <p:nvPr/>
                    </p:nvPicPr>
                    <p:blipFill>
                      <a:blip r:embed="rId2"/>
                      <a:srcRect/>
                      <a:stretch>
                        <a:fillRect/>
                      </a:stretch>
                    </p:blipFill>
                    <p:spPr bwMode="auto">
                      <a:xfrm>
                        <a:off x="2098005" y="1283866"/>
                        <a:ext cx="3857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2147482436"/>
          <p:cNvGraphicFramePr>
            <a:graphicFrameLocks noChangeAspect="1"/>
          </p:cNvGraphicFramePr>
          <p:nvPr/>
        </p:nvGraphicFramePr>
        <p:xfrm>
          <a:off x="2987824" y="1271588"/>
          <a:ext cx="412750" cy="515937"/>
        </p:xfrm>
        <a:graphic>
          <a:graphicData uri="http://schemas.openxmlformats.org/presentationml/2006/ole">
            <mc:AlternateContent xmlns:mc="http://schemas.openxmlformats.org/markup-compatibility/2006">
              <mc:Choice xmlns:v="urn:schemas-microsoft-com:vml" Requires="v">
                <p:oleObj spid="_x0000_s4" name="Equation" r:id="rId3" imgW="4572000" imgH="5791200" progId="Equation.DSMT4">
                  <p:embed/>
                </p:oleObj>
              </mc:Choice>
              <mc:Fallback>
                <p:oleObj name="Equation" r:id="rId3" imgW="4572000" imgH="5791200" progId="Equation.DSMT4">
                  <p:embed/>
                  <p:pic>
                    <p:nvPicPr>
                      <p:cNvPr id="0" name="对象 -2147482436"/>
                      <p:cNvPicPr>
                        <a:picLocks noChangeAspect="1" noChangeArrowheads="1"/>
                      </p:cNvPicPr>
                      <p:nvPr/>
                    </p:nvPicPr>
                    <p:blipFill>
                      <a:blip r:embed="rId4"/>
                      <a:srcRect/>
                      <a:stretch>
                        <a:fillRect/>
                      </a:stretch>
                    </p:blipFill>
                    <p:spPr bwMode="auto">
                      <a:xfrm>
                        <a:off x="2987824" y="1271588"/>
                        <a:ext cx="412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矩形 8"/>
          <p:cNvSpPr/>
          <p:nvPr/>
        </p:nvSpPr>
        <p:spPr>
          <a:xfrm>
            <a:off x="421173" y="4345940"/>
            <a:ext cx="1729961" cy="553998"/>
          </a:xfrm>
          <a:prstGeom prst="rect">
            <a:avLst/>
          </a:prstGeom>
        </p:spPr>
        <p:txBody>
          <a:bodyPr wrap="none">
            <a:spAutoFit/>
          </a:bodyPr>
          <a:lstStyle/>
          <a:p>
            <a:r>
              <a:rPr lang="zh-CN" altLang="en-US" sz="3000" dirty="0">
                <a:solidFill>
                  <a:srgbClr val="0000CC"/>
                </a:solidFill>
              </a:rPr>
              <a:t>检错能力</a:t>
            </a:r>
            <a:endParaRPr lang="zh-CN" altLang="en-US" sz="3000" dirty="0">
              <a:solidFill>
                <a:srgbClr val="0000CC"/>
              </a:solidFill>
            </a:endParaRPr>
          </a:p>
        </p:txBody>
      </p:sp>
      <p:graphicFrame>
        <p:nvGraphicFramePr>
          <p:cNvPr id="10" name="Object 4"/>
          <p:cNvGraphicFramePr>
            <a:graphicFrameLocks noChangeAspect="1"/>
          </p:cNvGraphicFramePr>
          <p:nvPr/>
        </p:nvGraphicFramePr>
        <p:xfrm>
          <a:off x="2411760" y="5201376"/>
          <a:ext cx="2071872" cy="1035936"/>
        </p:xfrm>
        <a:graphic>
          <a:graphicData uri="http://schemas.openxmlformats.org/presentationml/2006/ole">
            <mc:AlternateContent xmlns:mc="http://schemas.openxmlformats.org/markup-compatibility/2006">
              <mc:Choice xmlns:v="urn:schemas-microsoft-com:vml" Requires="v">
                <p:oleObj spid="_x0000_s6" name="Equation" r:id="rId5" imgW="20726400" imgH="10363200" progId="Equation.DSMT4">
                  <p:embed/>
                </p:oleObj>
              </mc:Choice>
              <mc:Fallback>
                <p:oleObj name="Equation" r:id="rId5" imgW="20726400" imgH="10363200" progId="Equation.DSMT4">
                  <p:embed/>
                  <p:pic>
                    <p:nvPicPr>
                      <p:cNvPr id="0" name="Object 4"/>
                      <p:cNvPicPr>
                        <a:picLocks noChangeAspect="1" noChangeArrowheads="1"/>
                      </p:cNvPicPr>
                      <p:nvPr/>
                    </p:nvPicPr>
                    <p:blipFill>
                      <a:blip r:embed="rId6"/>
                      <a:srcRect/>
                      <a:stretch>
                        <a:fillRect/>
                      </a:stretch>
                    </p:blipFill>
                    <p:spPr bwMode="auto">
                      <a:xfrm>
                        <a:off x="2411760" y="5201376"/>
                        <a:ext cx="2071872" cy="10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 name="矩形 10"/>
          <p:cNvSpPr/>
          <p:nvPr/>
        </p:nvSpPr>
        <p:spPr>
          <a:xfrm>
            <a:off x="463820" y="5385726"/>
            <a:ext cx="1729961" cy="553998"/>
          </a:xfrm>
          <a:prstGeom prst="rect">
            <a:avLst/>
          </a:prstGeom>
        </p:spPr>
        <p:txBody>
          <a:bodyPr wrap="none">
            <a:spAutoFit/>
          </a:bodyPr>
          <a:lstStyle/>
          <a:p>
            <a:r>
              <a:rPr lang="zh-CN" altLang="en-US" sz="3000" dirty="0">
                <a:solidFill>
                  <a:srgbClr val="FF0000"/>
                </a:solidFill>
              </a:rPr>
              <a:t>纠错能力</a:t>
            </a:r>
            <a:endParaRPr lang="zh-CN" altLang="en-US" sz="3000" dirty="0">
              <a:solidFill>
                <a:srgbClr val="FF0000"/>
              </a:solidFill>
            </a:endParaRPr>
          </a:p>
        </p:txBody>
      </p:sp>
      <p:graphicFrame>
        <p:nvGraphicFramePr>
          <p:cNvPr id="12" name="Object 4"/>
          <p:cNvGraphicFramePr>
            <a:graphicFrameLocks noChangeAspect="1"/>
          </p:cNvGraphicFramePr>
          <p:nvPr/>
        </p:nvGraphicFramePr>
        <p:xfrm>
          <a:off x="2411760" y="4319885"/>
          <a:ext cx="1187450" cy="549275"/>
        </p:xfrm>
        <a:graphic>
          <a:graphicData uri="http://schemas.openxmlformats.org/presentationml/2006/ole">
            <mc:AlternateContent xmlns:mc="http://schemas.openxmlformats.org/markup-compatibility/2006">
              <mc:Choice xmlns:v="urn:schemas-microsoft-com:vml" Requires="v">
                <p:oleObj spid="_x0000_s13" name="Equation" r:id="rId7" imgW="11887200" imgH="5486400" progId="Equation.DSMT4">
                  <p:embed/>
                </p:oleObj>
              </mc:Choice>
              <mc:Fallback>
                <p:oleObj name="Equation" r:id="rId7" imgW="11887200" imgH="5486400" progId="Equation.DSMT4">
                  <p:embed/>
                  <p:pic>
                    <p:nvPicPr>
                      <p:cNvPr id="0" name="Object 4"/>
                      <p:cNvPicPr>
                        <a:picLocks noChangeAspect="1" noChangeArrowheads="1"/>
                      </p:cNvPicPr>
                      <p:nvPr/>
                    </p:nvPicPr>
                    <p:blipFill>
                      <a:blip r:embed="rId8"/>
                      <a:srcRect/>
                      <a:stretch>
                        <a:fillRect/>
                      </a:stretch>
                    </p:blipFill>
                    <p:spPr bwMode="auto">
                      <a:xfrm>
                        <a:off x="2411760" y="4319885"/>
                        <a:ext cx="11874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 name="灯片编号占位符 1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a:xfrm>
            <a:off x="446856" y="344959"/>
            <a:ext cx="8229600" cy="851793"/>
          </a:xfrm>
        </p:spPr>
        <p:txBody>
          <a:bodyPr/>
          <a:lstStyle/>
          <a:p>
            <a:r>
              <a:rPr lang="en-US" altLang="zh-CN" sz="3600" dirty="0">
                <a:latin typeface="Times New Roman" panose="02020603050405020304" pitchFamily="18" charset="0"/>
              </a:rPr>
              <a:t>5.3 </a:t>
            </a:r>
            <a:r>
              <a:rPr lang="zh-CN" altLang="en-US" sz="3600" dirty="0">
                <a:latin typeface="Times New Roman" panose="02020603050405020304" pitchFamily="18" charset="0"/>
              </a:rPr>
              <a:t>含噪离散信道编码定理</a:t>
            </a:r>
            <a:endParaRPr lang="zh-CN" altLang="en-US" sz="3600" dirty="0">
              <a:latin typeface="Times New Roman" panose="02020603050405020304" pitchFamily="18" charset="0"/>
            </a:endParaRPr>
          </a:p>
        </p:txBody>
      </p:sp>
      <p:sp>
        <p:nvSpPr>
          <p:cNvPr id="39938" name="文本框 3"/>
          <p:cNvSpPr txBox="1">
            <a:spLocks noChangeArrowheads="1"/>
          </p:cNvSpPr>
          <p:nvPr/>
        </p:nvSpPr>
        <p:spPr bwMode="auto">
          <a:xfrm>
            <a:off x="434156" y="1700808"/>
            <a:ext cx="8242300" cy="343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en-US" altLang="zh-CN" sz="3000" dirty="0"/>
              <a:t>        </a:t>
            </a:r>
            <a:r>
              <a:rPr lang="zh-CN" altLang="en-US" sz="3000" dirty="0"/>
              <a:t>19</a:t>
            </a:r>
            <a:r>
              <a:rPr lang="en-US" altLang="zh-CN" sz="3000" dirty="0"/>
              <a:t>48</a:t>
            </a:r>
            <a:r>
              <a:rPr lang="zh-CN" altLang="en-US" sz="3000" dirty="0"/>
              <a:t>年，香农在他著名的论文中给出了有关信息传输的基本定理，称为有噪信道编码定理。尽管他没有给出定理的严格证明过程，但他在此证明中所引入的随机编码方法在后来的信道编码定理的严格证明中一直被采用。</a:t>
            </a:r>
            <a:endParaRPr lang="zh-CN" altLang="en-US" sz="3000" dirty="0"/>
          </a:p>
          <a:p>
            <a:endParaRPr lang="zh-CN" altLang="en-US" sz="3000" dirty="0"/>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a:xfrm>
            <a:off x="395536" y="344959"/>
            <a:ext cx="8229600" cy="1139825"/>
          </a:xfrm>
        </p:spPr>
        <p:txBody>
          <a:bodyPr/>
          <a:lstStyle/>
          <a:p>
            <a:r>
              <a:rPr lang="zh-CN" altLang="en-US" sz="3600" dirty="0">
                <a:latin typeface="Times New Roman" panose="02020603050405020304" pitchFamily="18" charset="0"/>
              </a:rPr>
              <a:t>5.3.1 有噪信道编码定理</a:t>
            </a:r>
            <a:endParaRPr lang="zh-CN" altLang="en-US" sz="3600" dirty="0">
              <a:latin typeface="Times New Roman" panose="02020603050405020304" pitchFamily="18" charset="0"/>
            </a:endParaRPr>
          </a:p>
        </p:txBody>
      </p:sp>
      <p:sp>
        <p:nvSpPr>
          <p:cNvPr id="40962" name="文本框 3"/>
          <p:cNvSpPr txBox="1">
            <a:spLocks noChangeArrowheads="1"/>
          </p:cNvSpPr>
          <p:nvPr/>
        </p:nvSpPr>
        <p:spPr bwMode="auto">
          <a:xfrm>
            <a:off x="279400" y="1628800"/>
            <a:ext cx="8601075" cy="310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sz="3200" dirty="0">
                <a:solidFill>
                  <a:srgbClr val="FF0000"/>
                </a:solidFill>
                <a:cs typeface="Times New Roman" panose="02020603050405020304" pitchFamily="18" charset="0"/>
              </a:rPr>
              <a:t>有噪信道编码定理：</a:t>
            </a:r>
            <a:r>
              <a:rPr lang="zh-CN" altLang="en-US" sz="3200" dirty="0">
                <a:cs typeface="Times New Roman" panose="02020603050405020304" pitchFamily="18" charset="0"/>
              </a:rPr>
              <a:t>设离散无记忆信道的容量为C</a:t>
            </a:r>
            <a:r>
              <a:rPr lang="zh-CN" altLang="en-US" sz="3200" baseline="-25000" dirty="0">
                <a:cs typeface="Times New Roman" panose="02020603050405020304" pitchFamily="18" charset="0"/>
              </a:rPr>
              <a:t>容量</a:t>
            </a:r>
            <a:r>
              <a:rPr lang="zh-CN" altLang="en-US" sz="3200" dirty="0">
                <a:cs typeface="Times New Roman" panose="02020603050405020304" pitchFamily="18" charset="0"/>
              </a:rPr>
              <a:t>，信道的信息传输率为</a:t>
            </a:r>
            <a:r>
              <a:rPr lang="zh-CN" altLang="en-US" sz="3200" i="1" dirty="0">
                <a:cs typeface="Times New Roman" panose="02020603050405020304" pitchFamily="18" charset="0"/>
              </a:rPr>
              <a:t>R</a:t>
            </a:r>
            <a:r>
              <a:rPr lang="zh-CN" altLang="en-US" sz="3200" dirty="0">
                <a:cs typeface="Times New Roman" panose="02020603050405020304" pitchFamily="18" charset="0"/>
              </a:rPr>
              <a:t>，    是大于零的任意小数。只要</a:t>
            </a:r>
            <a:r>
              <a:rPr lang="zh-CN" altLang="en-US" sz="3200" i="1" dirty="0">
                <a:solidFill>
                  <a:srgbClr val="FF0000"/>
                </a:solidFill>
                <a:cs typeface="Times New Roman" panose="02020603050405020304" pitchFamily="18" charset="0"/>
              </a:rPr>
              <a:t>R</a:t>
            </a:r>
            <a:r>
              <a:rPr lang="en-US" altLang="zh-CN" sz="3200" dirty="0">
                <a:solidFill>
                  <a:srgbClr val="FF0000"/>
                </a:solidFill>
                <a:cs typeface="Times New Roman" panose="02020603050405020304" pitchFamily="18" charset="0"/>
              </a:rPr>
              <a:t>&lt;</a:t>
            </a:r>
            <a:r>
              <a:rPr lang="zh-CN" altLang="en-US" sz="3200" dirty="0">
                <a:solidFill>
                  <a:srgbClr val="FF0000"/>
                </a:solidFill>
                <a:cs typeface="Times New Roman" panose="02020603050405020304" pitchFamily="18" charset="0"/>
              </a:rPr>
              <a:t>C</a:t>
            </a:r>
            <a:r>
              <a:rPr lang="zh-CN" altLang="en-US" sz="3200" baseline="-25000" dirty="0">
                <a:solidFill>
                  <a:srgbClr val="FF0000"/>
                </a:solidFill>
                <a:cs typeface="Times New Roman" panose="02020603050405020304" pitchFamily="18" charset="0"/>
              </a:rPr>
              <a:t>容量</a:t>
            </a:r>
            <a:r>
              <a:rPr lang="zh-CN" altLang="en-US" sz="3200" dirty="0">
                <a:cs typeface="Times New Roman" panose="02020603050405020304" pitchFamily="18" charset="0"/>
              </a:rPr>
              <a:t>，总存在码长为</a:t>
            </a:r>
            <a:r>
              <a:rPr lang="zh-CN" altLang="en-US" sz="3200" i="1" dirty="0">
                <a:cs typeface="Times New Roman" panose="02020603050405020304" pitchFamily="18" charset="0"/>
              </a:rPr>
              <a:t>N</a:t>
            </a:r>
            <a:r>
              <a:rPr lang="zh-CN" altLang="en-US" sz="3200" dirty="0">
                <a:cs typeface="Times New Roman" panose="02020603050405020304" pitchFamily="18" charset="0"/>
              </a:rPr>
              <a:t>、码字数              的分组码和相应的译码规则，使译码的平均错误概率           。</a:t>
            </a:r>
            <a:endParaRPr lang="zh-CN" altLang="en-US" sz="3200" dirty="0">
              <a:cs typeface="Times New Roman" panose="02020603050405020304" pitchFamily="18" charset="0"/>
            </a:endParaRPr>
          </a:p>
        </p:txBody>
      </p:sp>
      <p:graphicFrame>
        <p:nvGraphicFramePr>
          <p:cNvPr id="40963" name="对象 -2147482408"/>
          <p:cNvGraphicFramePr>
            <a:graphicFrameLocks noChangeAspect="1"/>
          </p:cNvGraphicFramePr>
          <p:nvPr/>
        </p:nvGraphicFramePr>
        <p:xfrm>
          <a:off x="4067944" y="4149080"/>
          <a:ext cx="1122264" cy="627120"/>
        </p:xfrm>
        <a:graphic>
          <a:graphicData uri="http://schemas.openxmlformats.org/presentationml/2006/ole">
            <mc:AlternateContent xmlns:mc="http://schemas.openxmlformats.org/markup-compatibility/2006">
              <mc:Choice xmlns:v="urn:schemas-microsoft-com:vml" Requires="v">
                <p:oleObj spid="_x0000_s2" name="Equation" r:id="rId1" imgW="10363200" imgH="5791200" progId="Equation.DSMT4">
                  <p:embed/>
                </p:oleObj>
              </mc:Choice>
              <mc:Fallback>
                <p:oleObj name="Equation" r:id="rId1" imgW="10363200" imgH="5791200" progId="Equation.DSMT4">
                  <p:embed/>
                  <p:pic>
                    <p:nvPicPr>
                      <p:cNvPr id="0" name="对象 -2147482408"/>
                      <p:cNvPicPr>
                        <a:picLocks noChangeAspect="1" noChangeArrowheads="1"/>
                      </p:cNvPicPr>
                      <p:nvPr/>
                    </p:nvPicPr>
                    <p:blipFill>
                      <a:blip r:embed="rId2"/>
                      <a:srcRect/>
                      <a:stretch>
                        <a:fillRect/>
                      </a:stretch>
                    </p:blipFill>
                    <p:spPr bwMode="auto">
                      <a:xfrm>
                        <a:off x="4067944" y="4149080"/>
                        <a:ext cx="1122264" cy="62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4" name="对象 -2147482409"/>
          <p:cNvGraphicFramePr>
            <a:graphicFrameLocks noChangeAspect="1"/>
          </p:cNvGraphicFramePr>
          <p:nvPr/>
        </p:nvGraphicFramePr>
        <p:xfrm>
          <a:off x="1619672" y="3573016"/>
          <a:ext cx="1371168" cy="457056"/>
        </p:xfrm>
        <a:graphic>
          <a:graphicData uri="http://schemas.openxmlformats.org/presentationml/2006/ole">
            <mc:AlternateContent xmlns:mc="http://schemas.openxmlformats.org/markup-compatibility/2006">
              <mc:Choice xmlns:v="urn:schemas-microsoft-com:vml" Requires="v">
                <p:oleObj spid="_x0000_s3" name="Equation" r:id="rId3" imgW="13716000" imgH="4572000" progId="Equation.DSMT4">
                  <p:embed/>
                </p:oleObj>
              </mc:Choice>
              <mc:Fallback>
                <p:oleObj name="Equation" r:id="rId3" imgW="13716000" imgH="4572000" progId="Equation.DSMT4">
                  <p:embed/>
                  <p:pic>
                    <p:nvPicPr>
                      <p:cNvPr id="0" name="对象 -2147482409"/>
                      <p:cNvPicPr>
                        <a:picLocks noChangeAspect="1" noChangeArrowheads="1"/>
                      </p:cNvPicPr>
                      <p:nvPr/>
                    </p:nvPicPr>
                    <p:blipFill>
                      <a:blip r:embed="rId4"/>
                      <a:srcRect/>
                      <a:stretch>
                        <a:fillRect/>
                      </a:stretch>
                    </p:blipFill>
                    <p:spPr bwMode="auto">
                      <a:xfrm>
                        <a:off x="1619672" y="3573016"/>
                        <a:ext cx="1371168" cy="457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2147482408"/>
          <p:cNvGraphicFramePr>
            <a:graphicFrameLocks noChangeAspect="1"/>
          </p:cNvGraphicFramePr>
          <p:nvPr/>
        </p:nvGraphicFramePr>
        <p:xfrm>
          <a:off x="6372200" y="2420888"/>
          <a:ext cx="329472" cy="363168"/>
        </p:xfrm>
        <a:graphic>
          <a:graphicData uri="http://schemas.openxmlformats.org/presentationml/2006/ole">
            <mc:AlternateContent xmlns:mc="http://schemas.openxmlformats.org/markup-compatibility/2006">
              <mc:Choice xmlns:v="urn:schemas-microsoft-com:vml" Requires="v">
                <p:oleObj spid="_x0000_s4" name="Equation" r:id="rId5" imgW="3048000" imgH="3352800" progId="Equation.DSMT4">
                  <p:embed/>
                </p:oleObj>
              </mc:Choice>
              <mc:Fallback>
                <p:oleObj name="Equation" r:id="rId5" imgW="3048000" imgH="3352800" progId="Equation.DSMT4">
                  <p:embed/>
                  <p:pic>
                    <p:nvPicPr>
                      <p:cNvPr id="0" name="对象 -2147482408"/>
                      <p:cNvPicPr>
                        <a:picLocks noChangeAspect="1" noChangeArrowheads="1"/>
                      </p:cNvPicPr>
                      <p:nvPr/>
                    </p:nvPicPr>
                    <p:blipFill>
                      <a:blip r:embed="rId6"/>
                      <a:srcRect/>
                      <a:stretch>
                        <a:fillRect/>
                      </a:stretch>
                    </p:blipFill>
                    <p:spPr bwMode="auto">
                      <a:xfrm>
                        <a:off x="6372200" y="2420888"/>
                        <a:ext cx="329472" cy="36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灯片编号占位符 4"/>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340768"/>
            <a:ext cx="8229600" cy="4530725"/>
          </a:xfrm>
        </p:spPr>
        <p:txBody>
          <a:bodyPr/>
          <a:lstStyle/>
          <a:p>
            <a:endParaRPr lang="en-US" altLang="zh-CN" sz="2800" noProof="1">
              <a:solidFill>
                <a:srgbClr val="FF0000"/>
              </a:solidFill>
              <a:latin typeface="Times New Roman" panose="02020603050405020304" pitchFamily="18" charset="0"/>
            </a:endParaRPr>
          </a:p>
          <a:p>
            <a:pPr>
              <a:lnSpc>
                <a:spcPct val="125000"/>
              </a:lnSpc>
            </a:pPr>
            <a:r>
              <a:rPr lang="zh-CN" altLang="en-US" noProof="1">
                <a:solidFill>
                  <a:srgbClr val="FF0000"/>
                </a:solidFill>
                <a:latin typeface="Times New Roman" panose="02020603050405020304" pitchFamily="18" charset="0"/>
              </a:rPr>
              <a:t>有噪信道编码逆定理：</a:t>
            </a:r>
            <a:r>
              <a:rPr lang="zh-CN" altLang="en-US" noProof="1">
                <a:latin typeface="Times New Roman" panose="02020603050405020304" pitchFamily="18" charset="0"/>
              </a:rPr>
              <a:t>设离散无记忆信道的容量为C</a:t>
            </a:r>
            <a:r>
              <a:rPr lang="zh-CN" altLang="en-US" baseline="-25000" noProof="1">
                <a:latin typeface="Times New Roman" panose="02020603050405020304" pitchFamily="18" charset="0"/>
              </a:rPr>
              <a:t>容量</a:t>
            </a:r>
            <a:r>
              <a:rPr lang="zh-CN" altLang="en-US" noProof="1">
                <a:latin typeface="Times New Roman" panose="02020603050405020304" pitchFamily="18" charset="0"/>
              </a:rPr>
              <a:t>，</a:t>
            </a:r>
            <a:r>
              <a:rPr lang="en-US" altLang="zh-CN" i="1" noProof="1">
                <a:latin typeface="Times New Roman" panose="02020603050405020304" pitchFamily="18" charset="0"/>
              </a:rPr>
              <a:t>R</a:t>
            </a:r>
            <a:r>
              <a:rPr lang="zh-CN" altLang="en-US" noProof="1">
                <a:latin typeface="Times New Roman" panose="02020603050405020304" pitchFamily="18" charset="0"/>
              </a:rPr>
              <a:t>是消息传输率，则当</a:t>
            </a:r>
            <a:r>
              <a:rPr lang="zh-CN" altLang="en-US" i="1" noProof="1">
                <a:latin typeface="Times New Roman" panose="02020603050405020304" pitchFamily="18" charset="0"/>
              </a:rPr>
              <a:t>R</a:t>
            </a:r>
            <a:r>
              <a:rPr lang="zh-CN" altLang="en-US" noProof="1">
                <a:latin typeface="Times New Roman" panose="02020603050405020304" pitchFamily="18" charset="0"/>
              </a:rPr>
              <a:t>&gt;C</a:t>
            </a:r>
            <a:r>
              <a:rPr lang="zh-CN" altLang="en-US" baseline="-25000" noProof="1">
                <a:latin typeface="Times New Roman" panose="02020603050405020304" pitchFamily="18" charset="0"/>
              </a:rPr>
              <a:t>容量</a:t>
            </a:r>
            <a:r>
              <a:rPr lang="zh-CN" altLang="en-US" noProof="1">
                <a:latin typeface="Times New Roman" panose="02020603050405020304" pitchFamily="18" charset="0"/>
              </a:rPr>
              <a:t>时，无论码长有多长，必存在某一常数          ，使在码字等概率分布下平均错误概率                  。</a:t>
            </a:r>
            <a:endParaRPr lang="zh-CN" altLang="en-US" noProof="1">
              <a:latin typeface="Times New Roman" panose="02020603050405020304" pitchFamily="18" charset="0"/>
            </a:endParaRPr>
          </a:p>
        </p:txBody>
      </p:sp>
      <p:sp>
        <p:nvSpPr>
          <p:cNvPr id="41986" name="标题 1"/>
          <p:cNvSpPr>
            <a:spLocks noGrp="1" noChangeArrowheads="1"/>
          </p:cNvSpPr>
          <p:nvPr/>
        </p:nvSpPr>
        <p:spPr bwMode="auto">
          <a:xfrm>
            <a:off x="457200" y="344959"/>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0" hangingPunct="0"/>
            <a:r>
              <a:rPr lang="zh-CN" altLang="en-US" sz="3600" dirty="0">
                <a:solidFill>
                  <a:schemeClr val="tx2"/>
                </a:solidFill>
              </a:rPr>
              <a:t>5.3.</a:t>
            </a:r>
            <a:r>
              <a:rPr lang="en-US" altLang="zh-CN" sz="3600" dirty="0">
                <a:solidFill>
                  <a:schemeClr val="tx2"/>
                </a:solidFill>
              </a:rPr>
              <a:t>2</a:t>
            </a:r>
            <a:r>
              <a:rPr lang="zh-CN" altLang="en-US" sz="3600" dirty="0">
                <a:solidFill>
                  <a:schemeClr val="tx2"/>
                </a:solidFill>
              </a:rPr>
              <a:t> 有噪信道编码逆定理</a:t>
            </a:r>
            <a:endParaRPr lang="zh-CN" altLang="en-US" sz="3600" dirty="0">
              <a:solidFill>
                <a:schemeClr val="tx2"/>
              </a:solidFill>
            </a:endParaRPr>
          </a:p>
        </p:txBody>
      </p:sp>
      <p:graphicFrame>
        <p:nvGraphicFramePr>
          <p:cNvPr id="41988" name="对象 -2147482343"/>
          <p:cNvGraphicFramePr>
            <a:graphicFrameLocks noChangeAspect="1"/>
          </p:cNvGraphicFramePr>
          <p:nvPr/>
        </p:nvGraphicFramePr>
        <p:xfrm>
          <a:off x="6516216" y="3140968"/>
          <a:ext cx="847044" cy="408204"/>
        </p:xfrm>
        <a:graphic>
          <a:graphicData uri="http://schemas.openxmlformats.org/presentationml/2006/ole">
            <mc:AlternateContent xmlns:mc="http://schemas.openxmlformats.org/markup-compatibility/2006">
              <mc:Choice xmlns:v="urn:schemas-microsoft-com:vml" Requires="v">
                <p:oleObj spid="_x0000_s2" name="Equation" r:id="rId1" imgW="8839200" imgH="4267200" progId="Equation.DSMT4">
                  <p:embed/>
                </p:oleObj>
              </mc:Choice>
              <mc:Fallback>
                <p:oleObj name="Equation" r:id="rId1" imgW="8839200" imgH="4267200" progId="Equation.DSMT4">
                  <p:embed/>
                  <p:pic>
                    <p:nvPicPr>
                      <p:cNvPr id="0" name="对象 -2147482343"/>
                      <p:cNvPicPr>
                        <a:picLocks noChangeAspect="1" noChangeArrowheads="1"/>
                      </p:cNvPicPr>
                      <p:nvPr/>
                    </p:nvPicPr>
                    <p:blipFill>
                      <a:blip r:embed="rId2"/>
                      <a:srcRect/>
                      <a:stretch>
                        <a:fillRect/>
                      </a:stretch>
                    </p:blipFill>
                    <p:spPr bwMode="auto">
                      <a:xfrm>
                        <a:off x="6516216" y="3140968"/>
                        <a:ext cx="847044" cy="40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9" name="对象 -2147482342"/>
          <p:cNvGraphicFramePr>
            <a:graphicFrameLocks noChangeAspect="1"/>
          </p:cNvGraphicFramePr>
          <p:nvPr/>
        </p:nvGraphicFramePr>
        <p:xfrm>
          <a:off x="6516216" y="3637348"/>
          <a:ext cx="1664280" cy="583740"/>
        </p:xfrm>
        <a:graphic>
          <a:graphicData uri="http://schemas.openxmlformats.org/presentationml/2006/ole">
            <mc:AlternateContent xmlns:mc="http://schemas.openxmlformats.org/markup-compatibility/2006">
              <mc:Choice xmlns:v="urn:schemas-microsoft-com:vml" Requires="v">
                <p:oleObj spid="_x0000_s4" name="Equation" r:id="rId3" imgW="17373600" imgH="6096000" progId="Equation.DSMT4">
                  <p:embed/>
                </p:oleObj>
              </mc:Choice>
              <mc:Fallback>
                <p:oleObj name="Equation" r:id="rId3" imgW="17373600" imgH="6096000" progId="Equation.DSMT4">
                  <p:embed/>
                  <p:pic>
                    <p:nvPicPr>
                      <p:cNvPr id="0" name="对象 -2147482342"/>
                      <p:cNvPicPr>
                        <a:picLocks noChangeAspect="1" noChangeArrowheads="1"/>
                      </p:cNvPicPr>
                      <p:nvPr/>
                    </p:nvPicPr>
                    <p:blipFill>
                      <a:blip r:embed="rId4"/>
                      <a:srcRect/>
                      <a:stretch>
                        <a:fillRect/>
                      </a:stretch>
                    </p:blipFill>
                    <p:spPr bwMode="auto">
                      <a:xfrm>
                        <a:off x="6516216" y="3637348"/>
                        <a:ext cx="1664280" cy="583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灯片编号占位符 4"/>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46856" y="319087"/>
            <a:ext cx="8229600" cy="805657"/>
          </a:xfrm>
        </p:spPr>
        <p:txBody>
          <a:bodyPr/>
          <a:lstStyle/>
          <a:p>
            <a:pPr eaLnBrk="1" hangingPunct="1"/>
            <a:r>
              <a:rPr lang="en-US" altLang="zh-CN" sz="3600" dirty="0">
                <a:latin typeface="Times New Roman" panose="02020603050405020304" pitchFamily="18" charset="0"/>
              </a:rPr>
              <a:t>5.4   </a:t>
            </a:r>
            <a:r>
              <a:rPr lang="zh-CN" altLang="en-US" sz="3600" dirty="0">
                <a:latin typeface="Times New Roman" panose="02020603050405020304" pitchFamily="18" charset="0"/>
              </a:rPr>
              <a:t>信道编码方法</a:t>
            </a:r>
            <a:endParaRPr lang="zh-CN" altLang="en-US" sz="3600" dirty="0">
              <a:latin typeface="Times New Roman" panose="02020603050405020304" pitchFamily="18" charset="0"/>
            </a:endParaRPr>
          </a:p>
        </p:txBody>
      </p:sp>
      <p:sp>
        <p:nvSpPr>
          <p:cNvPr id="43010" name="Rectangle 7"/>
          <p:cNvSpPr>
            <a:spLocks noChangeArrowheads="1"/>
          </p:cNvSpPr>
          <p:nvPr/>
        </p:nvSpPr>
        <p:spPr bwMode="auto">
          <a:xfrm>
            <a:off x="0" y="2827338"/>
            <a:ext cx="3048000"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endParaRPr lang="zh-CN" altLang="en-US" b="0"/>
          </a:p>
        </p:txBody>
      </p:sp>
      <p:sp>
        <p:nvSpPr>
          <p:cNvPr id="43011" name="文本框 2"/>
          <p:cNvSpPr txBox="1">
            <a:spLocks noChangeArrowheads="1"/>
          </p:cNvSpPr>
          <p:nvPr/>
        </p:nvSpPr>
        <p:spPr bwMode="auto">
          <a:xfrm>
            <a:off x="585762" y="1268760"/>
            <a:ext cx="795178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indent="720090"/>
            <a:r>
              <a:rPr lang="zh-CN" altLang="en-US" sz="3000" dirty="0"/>
              <a:t>可以在发送端的信息序列中增加一些差错控制元，由它们来校验是否出错，称为监督码元。这些监督码元和信息序列之间有确定的关系。</a:t>
            </a:r>
            <a:endParaRPr lang="en-US" altLang="zh-CN" sz="3000" dirty="0"/>
          </a:p>
          <a:p>
            <a:pPr indent="720090"/>
            <a:endParaRPr lang="en-US" altLang="zh-CN" sz="3000" dirty="0"/>
          </a:p>
          <a:p>
            <a:pPr indent="720090"/>
            <a:r>
              <a:rPr lang="zh-CN" altLang="en-US" sz="3000" dirty="0"/>
              <a:t>信息序列和监督码元之间的关系不同，形成码的类型也不同。大体上分为两大类：分组码和卷积码。</a:t>
            </a:r>
            <a:endParaRPr lang="zh-CN" altLang="en-US" sz="3000" dirty="0"/>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46856" y="319087"/>
            <a:ext cx="8229600" cy="805657"/>
          </a:xfrm>
        </p:spPr>
        <p:txBody>
          <a:bodyPr/>
          <a:lstStyle/>
          <a:p>
            <a:r>
              <a:rPr lang="en-US" altLang="zh-CN" sz="3600" dirty="0">
                <a:latin typeface="Times New Roman" panose="02020603050405020304" pitchFamily="18" charset="0"/>
              </a:rPr>
              <a:t>5.4.1   </a:t>
            </a:r>
            <a:r>
              <a:rPr lang="zh-CN" altLang="en-US" sz="3600" dirty="0">
                <a:latin typeface="Times New Roman" panose="02020603050405020304" pitchFamily="18" charset="0"/>
              </a:rPr>
              <a:t>线性分组码</a:t>
            </a:r>
            <a:endParaRPr lang="zh-CN" altLang="en-US" sz="3600"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grpSp>
        <p:nvGrpSpPr>
          <p:cNvPr id="3" name="组合 2"/>
          <p:cNvGrpSpPr/>
          <p:nvPr/>
        </p:nvGrpSpPr>
        <p:grpSpPr>
          <a:xfrm>
            <a:off x="734888" y="2060848"/>
            <a:ext cx="8229600" cy="3953294"/>
            <a:chOff x="1066156" y="2220207"/>
            <a:chExt cx="8229600" cy="3953294"/>
          </a:xfrm>
        </p:grpSpPr>
        <p:sp>
          <p:nvSpPr>
            <p:cNvPr id="5" name="Rectangle 3"/>
            <p:cNvSpPr txBox="1">
              <a:spLocks noChangeArrowheads="1"/>
            </p:cNvSpPr>
            <p:nvPr/>
          </p:nvSpPr>
          <p:spPr bwMode="auto">
            <a:xfrm>
              <a:off x="1066156" y="2220207"/>
              <a:ext cx="8229600" cy="11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buFontTx/>
                <a:buNone/>
              </a:pPr>
              <a:endParaRPr lang="zh-TW" altLang="en-US" kern="0" dirty="0">
                <a:latin typeface="Times New Roman" panose="02020603050405020304" pitchFamily="18" charset="0"/>
                <a:ea typeface="PMingLiU" panose="02020500000000000000" pitchFamily="18" charset="-120"/>
                <a:cs typeface="Times New Roman" panose="02020603050405020304" pitchFamily="18" charset="0"/>
              </a:endParaRPr>
            </a:p>
            <a:p>
              <a:pPr>
                <a:buFontTx/>
                <a:buNone/>
              </a:pPr>
              <a:r>
                <a:rPr lang="zh-TW" altLang="en-US" kern="0" dirty="0">
                  <a:latin typeface="Times New Roman" panose="02020603050405020304" pitchFamily="18" charset="0"/>
                  <a:ea typeface="PMingLiU" panose="02020500000000000000" pitchFamily="18" charset="-120"/>
                  <a:cs typeface="Times New Roman" panose="02020603050405020304" pitchFamily="18" charset="0"/>
                </a:rPr>
                <a:t>2</a:t>
              </a:r>
              <a:r>
                <a:rPr lang="en-US" altLang="zh-TW" i="1" kern="0" baseline="30000" dirty="0">
                  <a:latin typeface="Times New Roman" panose="02020603050405020304" pitchFamily="18" charset="0"/>
                  <a:ea typeface="PMingLiU" panose="02020500000000000000" pitchFamily="18" charset="-120"/>
                  <a:cs typeface="Times New Roman" panose="02020603050405020304" pitchFamily="18" charset="0"/>
                </a:rPr>
                <a:t>n</a:t>
              </a:r>
              <a:r>
                <a:rPr lang="en-US" altLang="zh-TW" kern="0" baseline="30000" dirty="0">
                  <a:latin typeface="Times New Roman" panose="02020603050405020304" pitchFamily="18" charset="0"/>
                  <a:ea typeface="PMingLiU" panose="02020500000000000000" pitchFamily="18" charset="-120"/>
                  <a:cs typeface="Times New Roman" panose="02020603050405020304" pitchFamily="18" charset="0"/>
                </a:rPr>
                <a:t> </a:t>
              </a:r>
              <a:r>
                <a:rPr lang="en-US" altLang="zh-TW" kern="0" dirty="0">
                  <a:latin typeface="Times New Roman" panose="02020603050405020304" pitchFamily="18" charset="0"/>
                  <a:ea typeface="PMingLiU" panose="02020500000000000000" pitchFamily="18" charset="-120"/>
                  <a:cs typeface="Times New Roman" panose="02020603050405020304" pitchFamily="18" charset="0"/>
                </a:rPr>
                <a:t>vectors	</a:t>
              </a:r>
              <a:r>
                <a:rPr lang="en-US" altLang="zh-TW" kern="0" dirty="0">
                  <a:solidFill>
                    <a:srgbClr val="FFFF00"/>
                  </a:solidFill>
                  <a:latin typeface="Times New Roman" panose="02020603050405020304" pitchFamily="18" charset="0"/>
                  <a:ea typeface="PMingLiU" panose="02020500000000000000" pitchFamily="18" charset="-120"/>
                  <a:cs typeface="Times New Roman" panose="02020603050405020304" pitchFamily="18" charset="0"/>
                </a:rPr>
                <a:t>			</a:t>
              </a:r>
              <a:r>
                <a:rPr lang="en-US" altLang="zh-TW" kern="0" dirty="0">
                  <a:latin typeface="Times New Roman" panose="02020603050405020304" pitchFamily="18" charset="0"/>
                  <a:ea typeface="PMingLiU" panose="02020500000000000000" pitchFamily="18" charset="-120"/>
                  <a:cs typeface="Times New Roman" panose="02020603050405020304" pitchFamily="18" charset="0"/>
                </a:rPr>
                <a:t>2</a:t>
              </a:r>
              <a:r>
                <a:rPr lang="en-US" altLang="zh-TW" i="1" kern="0" baseline="30000" dirty="0">
                  <a:latin typeface="Times New Roman" panose="02020603050405020304" pitchFamily="18" charset="0"/>
                  <a:ea typeface="PMingLiU" panose="02020500000000000000" pitchFamily="18" charset="-120"/>
                  <a:cs typeface="Times New Roman" panose="02020603050405020304" pitchFamily="18" charset="0"/>
                </a:rPr>
                <a:t>k</a:t>
              </a:r>
              <a:r>
                <a:rPr lang="en-US" altLang="zh-TW" kern="0" baseline="-30000" dirty="0">
                  <a:latin typeface="Times New Roman" panose="02020603050405020304" pitchFamily="18" charset="0"/>
                  <a:ea typeface="PMingLiU" panose="02020500000000000000" pitchFamily="18" charset="-120"/>
                  <a:cs typeface="Times New Roman" panose="02020603050405020304" pitchFamily="18" charset="0"/>
                </a:rPr>
                <a:t> </a:t>
              </a:r>
              <a:r>
                <a:rPr lang="en-US" altLang="zh-TW" kern="0" dirty="0">
                  <a:latin typeface="Times New Roman" panose="02020603050405020304" pitchFamily="18" charset="0"/>
                  <a:ea typeface="PMingLiU" panose="02020500000000000000" pitchFamily="18" charset="-120"/>
                  <a:cs typeface="Times New Roman" panose="02020603050405020304" pitchFamily="18" charset="0"/>
                </a:rPr>
                <a:t>code words</a:t>
              </a:r>
              <a:endParaRPr lang="zh-TW" altLang="en-US" kern="0" dirty="0">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6" name="Oval 4"/>
            <p:cNvSpPr>
              <a:spLocks noChangeArrowheads="1"/>
            </p:cNvSpPr>
            <p:nvPr/>
          </p:nvSpPr>
          <p:spPr bwMode="auto">
            <a:xfrm>
              <a:off x="2475856" y="3049301"/>
              <a:ext cx="3581400" cy="3124200"/>
            </a:xfrm>
            <a:prstGeom prst="ellipse">
              <a:avLst/>
            </a:prstGeom>
            <a:solidFill>
              <a:schemeClr val="bg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 name="Oval 5"/>
            <p:cNvSpPr>
              <a:spLocks noChangeArrowheads="1"/>
            </p:cNvSpPr>
            <p:nvPr/>
          </p:nvSpPr>
          <p:spPr bwMode="auto">
            <a:xfrm>
              <a:off x="2780656" y="4344701"/>
              <a:ext cx="381000" cy="3810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8" name="Oval 6"/>
            <p:cNvSpPr>
              <a:spLocks noChangeArrowheads="1"/>
            </p:cNvSpPr>
            <p:nvPr/>
          </p:nvSpPr>
          <p:spPr bwMode="auto">
            <a:xfrm>
              <a:off x="3618856" y="3506501"/>
              <a:ext cx="381000" cy="3810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 name="Oval 7"/>
            <p:cNvSpPr>
              <a:spLocks noChangeArrowheads="1"/>
            </p:cNvSpPr>
            <p:nvPr/>
          </p:nvSpPr>
          <p:spPr bwMode="auto">
            <a:xfrm>
              <a:off x="3466456" y="4878101"/>
              <a:ext cx="381000" cy="3810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0" name="Oval 8"/>
            <p:cNvSpPr>
              <a:spLocks noChangeArrowheads="1"/>
            </p:cNvSpPr>
            <p:nvPr/>
          </p:nvSpPr>
          <p:spPr bwMode="auto">
            <a:xfrm>
              <a:off x="4533256" y="4420901"/>
              <a:ext cx="381000" cy="381000"/>
            </a:xfrm>
            <a:prstGeom prst="ellipse">
              <a:avLst/>
            </a:prstGeom>
            <a:solidFill>
              <a:srgbClr val="FF0000"/>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 name="Line 9"/>
            <p:cNvSpPr>
              <a:spLocks noChangeShapeType="1"/>
            </p:cNvSpPr>
            <p:nvPr/>
          </p:nvSpPr>
          <p:spPr bwMode="auto">
            <a:xfrm flipH="1">
              <a:off x="4076056" y="3201701"/>
              <a:ext cx="1524000" cy="3048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a:off x="3161656" y="3277901"/>
              <a:ext cx="2362200" cy="1143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flipH="1">
              <a:off x="4838056" y="3430301"/>
              <a:ext cx="685800" cy="9144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flipH="1">
              <a:off x="3847456" y="3430301"/>
              <a:ext cx="1524000" cy="152400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 name="AutoShape 14"/>
            <p:cNvSpPr>
              <a:spLocks noChangeArrowheads="1"/>
            </p:cNvSpPr>
            <p:nvPr/>
          </p:nvSpPr>
          <p:spPr bwMode="auto">
            <a:xfrm>
              <a:off x="1942456" y="3354101"/>
              <a:ext cx="457200" cy="762000"/>
            </a:xfrm>
            <a:prstGeom prst="curvedRightArrow">
              <a:avLst>
                <a:gd name="adj1" fmla="val 33333"/>
                <a:gd name="adj2" fmla="val 66667"/>
                <a:gd name="adj3" fmla="val 33333"/>
              </a:avLst>
            </a:prstGeom>
            <a:solidFill>
              <a:schemeClr val="accent1"/>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6" name="Oval 15"/>
            <p:cNvSpPr>
              <a:spLocks noChangeArrowheads="1"/>
            </p:cNvSpPr>
            <p:nvPr/>
          </p:nvSpPr>
          <p:spPr bwMode="auto">
            <a:xfrm>
              <a:off x="2933056" y="50305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7" name="Oval 16"/>
            <p:cNvSpPr>
              <a:spLocks noChangeArrowheads="1"/>
            </p:cNvSpPr>
            <p:nvPr/>
          </p:nvSpPr>
          <p:spPr bwMode="auto">
            <a:xfrm>
              <a:off x="3542656" y="44971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8" name="Oval 17"/>
            <p:cNvSpPr>
              <a:spLocks noChangeArrowheads="1"/>
            </p:cNvSpPr>
            <p:nvPr/>
          </p:nvSpPr>
          <p:spPr bwMode="auto">
            <a:xfrm>
              <a:off x="5447656" y="38875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9" name="Oval 18"/>
            <p:cNvSpPr>
              <a:spLocks noChangeArrowheads="1"/>
            </p:cNvSpPr>
            <p:nvPr/>
          </p:nvSpPr>
          <p:spPr bwMode="auto">
            <a:xfrm>
              <a:off x="4076056" y="57163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 name="Oval 19"/>
            <p:cNvSpPr>
              <a:spLocks noChangeArrowheads="1"/>
            </p:cNvSpPr>
            <p:nvPr/>
          </p:nvSpPr>
          <p:spPr bwMode="auto">
            <a:xfrm>
              <a:off x="4228456" y="51829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1" name="Oval 20"/>
            <p:cNvSpPr>
              <a:spLocks noChangeArrowheads="1"/>
            </p:cNvSpPr>
            <p:nvPr/>
          </p:nvSpPr>
          <p:spPr bwMode="auto">
            <a:xfrm>
              <a:off x="4914256" y="55639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2" name="Oval 21"/>
            <p:cNvSpPr>
              <a:spLocks noChangeArrowheads="1"/>
            </p:cNvSpPr>
            <p:nvPr/>
          </p:nvSpPr>
          <p:spPr bwMode="auto">
            <a:xfrm>
              <a:off x="3314056" y="36589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3" name="Oval 22"/>
            <p:cNvSpPr>
              <a:spLocks noChangeArrowheads="1"/>
            </p:cNvSpPr>
            <p:nvPr/>
          </p:nvSpPr>
          <p:spPr bwMode="auto">
            <a:xfrm>
              <a:off x="3237856" y="53353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4" name="Oval 23"/>
            <p:cNvSpPr>
              <a:spLocks noChangeArrowheads="1"/>
            </p:cNvSpPr>
            <p:nvPr/>
          </p:nvSpPr>
          <p:spPr bwMode="auto">
            <a:xfrm>
              <a:off x="5295256" y="44209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5" name="Oval 24"/>
            <p:cNvSpPr>
              <a:spLocks noChangeArrowheads="1"/>
            </p:cNvSpPr>
            <p:nvPr/>
          </p:nvSpPr>
          <p:spPr bwMode="auto">
            <a:xfrm>
              <a:off x="5600056" y="51067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6" name="Oval 25"/>
            <p:cNvSpPr>
              <a:spLocks noChangeArrowheads="1"/>
            </p:cNvSpPr>
            <p:nvPr/>
          </p:nvSpPr>
          <p:spPr bwMode="auto">
            <a:xfrm>
              <a:off x="3085456" y="38875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7" name="Oval 26"/>
            <p:cNvSpPr>
              <a:spLocks noChangeArrowheads="1"/>
            </p:cNvSpPr>
            <p:nvPr/>
          </p:nvSpPr>
          <p:spPr bwMode="auto">
            <a:xfrm>
              <a:off x="4457056" y="37351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8" name="Oval 27"/>
            <p:cNvSpPr>
              <a:spLocks noChangeArrowheads="1"/>
            </p:cNvSpPr>
            <p:nvPr/>
          </p:nvSpPr>
          <p:spPr bwMode="auto">
            <a:xfrm>
              <a:off x="5219056" y="41923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9" name="Oval 28"/>
            <p:cNvSpPr>
              <a:spLocks noChangeArrowheads="1"/>
            </p:cNvSpPr>
            <p:nvPr/>
          </p:nvSpPr>
          <p:spPr bwMode="auto">
            <a:xfrm>
              <a:off x="4990456" y="49543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 name="Oval 29"/>
            <p:cNvSpPr>
              <a:spLocks noChangeArrowheads="1"/>
            </p:cNvSpPr>
            <p:nvPr/>
          </p:nvSpPr>
          <p:spPr bwMode="auto">
            <a:xfrm>
              <a:off x="3542656" y="33541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1" name="Oval 30"/>
            <p:cNvSpPr>
              <a:spLocks noChangeArrowheads="1"/>
            </p:cNvSpPr>
            <p:nvPr/>
          </p:nvSpPr>
          <p:spPr bwMode="auto">
            <a:xfrm>
              <a:off x="3466456" y="39637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2" name="Oval 31"/>
            <p:cNvSpPr>
              <a:spLocks noChangeArrowheads="1"/>
            </p:cNvSpPr>
            <p:nvPr/>
          </p:nvSpPr>
          <p:spPr bwMode="auto">
            <a:xfrm>
              <a:off x="3923656" y="42685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3" name="Oval 32"/>
            <p:cNvSpPr>
              <a:spLocks noChangeArrowheads="1"/>
            </p:cNvSpPr>
            <p:nvPr/>
          </p:nvSpPr>
          <p:spPr bwMode="auto">
            <a:xfrm>
              <a:off x="4304656" y="3506501"/>
              <a:ext cx="152400" cy="152400"/>
            </a:xfrm>
            <a:prstGeom prst="ellipse">
              <a:avLst/>
            </a:prstGeom>
            <a:solidFill>
              <a:schemeClr val="accent1"/>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grpSp>
      <p:sp>
        <p:nvSpPr>
          <p:cNvPr id="4" name="矩形 3"/>
          <p:cNvSpPr/>
          <p:nvPr/>
        </p:nvSpPr>
        <p:spPr>
          <a:xfrm>
            <a:off x="1398718" y="1353344"/>
            <a:ext cx="3505288" cy="553998"/>
          </a:xfrm>
          <a:prstGeom prst="rect">
            <a:avLst/>
          </a:prstGeom>
        </p:spPr>
        <p:txBody>
          <a:bodyPr wrap="square">
            <a:spAutoFit/>
          </a:bodyPr>
          <a:lstStyle/>
          <a:p>
            <a:pPr algn="ctr"/>
            <a:r>
              <a:rPr lang="en-US" altLang="zh-CN" sz="3000" dirty="0"/>
              <a:t>(</a:t>
            </a:r>
            <a:r>
              <a:rPr lang="en-US" altLang="zh-CN" sz="3000" i="1" dirty="0"/>
              <a:t>n , k</a:t>
            </a:r>
            <a:r>
              <a:rPr lang="en-US" altLang="zh-CN" sz="3000" dirty="0"/>
              <a:t>)</a:t>
            </a:r>
            <a:r>
              <a:rPr lang="zh-CN" altLang="en-US" sz="3000" dirty="0"/>
              <a:t>线性分组码</a:t>
            </a:r>
            <a:r>
              <a:rPr lang="en-US" altLang="zh-CN" sz="3000" dirty="0"/>
              <a:t> </a:t>
            </a:r>
            <a:endParaRPr lang="zh-CN" altLang="en-US"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1. </a:t>
            </a:r>
            <a:r>
              <a:rPr lang="zh-CN" altLang="en-US" sz="3200" kern="0" dirty="0">
                <a:latin typeface="Times New Roman" panose="02020603050405020304" pitchFamily="18" charset="0"/>
              </a:rPr>
              <a:t>线性分组码的编码</a:t>
            </a:r>
            <a:endParaRPr lang="zh-CN" altLang="en-US" sz="3200" kern="0" dirty="0">
              <a:latin typeface="Times New Roman" panose="02020603050405020304" pitchFamily="18" charset="0"/>
            </a:endParaRPr>
          </a:p>
        </p:txBody>
      </p:sp>
      <p:sp>
        <p:nvSpPr>
          <p:cNvPr id="8" name="Rectangle 1027"/>
          <p:cNvSpPr txBox="1">
            <a:spLocks noChangeArrowheads="1"/>
          </p:cNvSpPr>
          <p:nvPr/>
        </p:nvSpPr>
        <p:spPr bwMode="auto">
          <a:xfrm>
            <a:off x="446856" y="2130449"/>
            <a:ext cx="8229600" cy="122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gn="just">
              <a:lnSpc>
                <a:spcPct val="90000"/>
              </a:lnSpc>
            </a:pPr>
            <a:r>
              <a:rPr lang="zh-CN" altLang="en-US" kern="0" dirty="0">
                <a:latin typeface="Times New Roman" panose="02020603050405020304" pitchFamily="18" charset="0"/>
              </a:rPr>
              <a:t>线性分组码的码空间是由</a:t>
            </a:r>
            <a:r>
              <a:rPr lang="en-US" altLang="zh-CN" i="1" kern="0" dirty="0">
                <a:latin typeface="Times New Roman" panose="02020603050405020304" pitchFamily="18" charset="0"/>
              </a:rPr>
              <a:t>k</a:t>
            </a:r>
            <a:r>
              <a:rPr lang="zh-CN" altLang="en-US" kern="0" dirty="0">
                <a:latin typeface="Times New Roman" panose="02020603050405020304" pitchFamily="18" charset="0"/>
              </a:rPr>
              <a:t>个线性无关的基底</a:t>
            </a:r>
            <a:endParaRPr lang="en-US" altLang="zh-CN" kern="0" dirty="0">
              <a:latin typeface="Times New Roman" panose="02020603050405020304" pitchFamily="18" charset="0"/>
            </a:endParaRPr>
          </a:p>
          <a:p>
            <a:pPr marL="0" indent="0" algn="just">
              <a:lnSpc>
                <a:spcPct val="90000"/>
              </a:lnSpc>
              <a:buNone/>
            </a:pPr>
            <a:r>
              <a:rPr lang="en-US" altLang="zh-CN" kern="0" dirty="0">
                <a:latin typeface="Times New Roman" panose="02020603050405020304" pitchFamily="18" charset="0"/>
              </a:rPr>
              <a:t>    </a:t>
            </a:r>
            <a:r>
              <a:rPr lang="zh-CN" altLang="en-US" kern="0" dirty="0">
                <a:latin typeface="Times New Roman" panose="02020603050405020304" pitchFamily="18" charset="0"/>
              </a:rPr>
              <a:t>张成的</a:t>
            </a:r>
            <a:r>
              <a:rPr lang="en-US" altLang="zh-CN"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维</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重子空间</a:t>
            </a:r>
            <a:r>
              <a:rPr lang="en-US" altLang="zh-CN" dirty="0">
                <a:latin typeface="Times New Roman" panose="02020603050405020304" pitchFamily="18" charset="0"/>
                <a:cs typeface="Times New Roman" panose="02020603050405020304" pitchFamily="18" charset="0"/>
              </a:rPr>
              <a:t>;</a:t>
            </a:r>
            <a:endParaRPr lang="en-US" altLang="zh-CN" kern="0" dirty="0">
              <a:latin typeface="Times New Roman" panose="02020603050405020304" pitchFamily="18" charset="0"/>
            </a:endParaRPr>
          </a:p>
        </p:txBody>
      </p:sp>
      <p:graphicFrame>
        <p:nvGraphicFramePr>
          <p:cNvPr id="5" name="对象 4"/>
          <p:cNvGraphicFramePr>
            <a:graphicFrameLocks noChangeAspect="1"/>
          </p:cNvGraphicFramePr>
          <p:nvPr/>
        </p:nvGraphicFramePr>
        <p:xfrm>
          <a:off x="2267052" y="4797152"/>
          <a:ext cx="4589208" cy="594360"/>
        </p:xfrm>
        <a:graphic>
          <a:graphicData uri="http://schemas.openxmlformats.org/presentationml/2006/ole">
            <mc:AlternateContent xmlns:mc="http://schemas.openxmlformats.org/markup-compatibility/2006">
              <mc:Choice xmlns:v="urn:schemas-microsoft-com:vml" Requires="v">
                <p:oleObj spid="_x0000_s2" name="Equation" r:id="rId1" imgW="42367200" imgH="5486400" progId="Equation.DSMT4">
                  <p:embed/>
                </p:oleObj>
              </mc:Choice>
              <mc:Fallback>
                <p:oleObj name="Equation" r:id="rId1" imgW="42367200" imgH="5486400" progId="Equation.DSMT4">
                  <p:embed/>
                  <p:pic>
                    <p:nvPicPr>
                      <p:cNvPr id="0" name="图片 1"/>
                      <p:cNvPicPr/>
                      <p:nvPr/>
                    </p:nvPicPr>
                    <p:blipFill>
                      <a:blip r:embed="rId2"/>
                      <a:stretch>
                        <a:fillRect/>
                      </a:stretch>
                    </p:blipFill>
                    <p:spPr>
                      <a:xfrm>
                        <a:off x="2267052" y="4797152"/>
                        <a:ext cx="4589208" cy="594360"/>
                      </a:xfrm>
                      <a:prstGeom prst="rect">
                        <a:avLst/>
                      </a:prstGeom>
                    </p:spPr>
                  </p:pic>
                </p:oleObj>
              </mc:Fallback>
            </mc:AlternateContent>
          </a:graphicData>
        </a:graphic>
      </p:graphicFrame>
      <p:sp>
        <p:nvSpPr>
          <p:cNvPr id="11" name="Rectangle 1027"/>
          <p:cNvSpPr txBox="1">
            <a:spLocks noChangeArrowheads="1"/>
          </p:cNvSpPr>
          <p:nvPr/>
        </p:nvSpPr>
        <p:spPr bwMode="auto">
          <a:xfrm>
            <a:off x="446856" y="3444864"/>
            <a:ext cx="8229600" cy="107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gn="just">
              <a:lnSpc>
                <a:spcPct val="90000"/>
              </a:lnSpc>
            </a:pPr>
            <a:r>
              <a:rPr lang="zh-CN" altLang="en-US" kern="0" dirty="0">
                <a:latin typeface="Times New Roman" panose="02020603050405020304" pitchFamily="18" charset="0"/>
              </a:rPr>
              <a:t>码空间的所有元素（即码字）都可以写成</a:t>
            </a:r>
            <a:r>
              <a:rPr lang="en-US" altLang="zh-CN" i="1" kern="0" dirty="0">
                <a:latin typeface="Times New Roman" panose="02020603050405020304" pitchFamily="18" charset="0"/>
              </a:rPr>
              <a:t>k</a:t>
            </a:r>
            <a:r>
              <a:rPr lang="zh-CN" altLang="en-US" kern="0" dirty="0">
                <a:latin typeface="Times New Roman" panose="02020603050405020304" pitchFamily="18" charset="0"/>
              </a:rPr>
              <a:t>个基底的线性组合，即</a:t>
            </a:r>
            <a:endParaRPr lang="en-US" altLang="zh-CN" kern="0" dirty="0">
              <a:latin typeface="Times New Roman" panose="02020603050405020304" pitchFamily="18" charset="0"/>
            </a:endParaRPr>
          </a:p>
        </p:txBody>
      </p:sp>
      <p:sp>
        <p:nvSpPr>
          <p:cNvPr id="3" name="灯片编号占位符 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1. </a:t>
            </a:r>
            <a:r>
              <a:rPr lang="zh-CN" altLang="en-US" sz="3200" kern="0" dirty="0">
                <a:latin typeface="Times New Roman" panose="02020603050405020304" pitchFamily="18" charset="0"/>
              </a:rPr>
              <a:t>线性分组码的编码</a:t>
            </a:r>
            <a:endParaRPr lang="zh-CN" altLang="en-US" sz="3200" kern="0" dirty="0">
              <a:latin typeface="Times New Roman" panose="02020603050405020304" pitchFamily="18" charset="0"/>
            </a:endParaRPr>
          </a:p>
        </p:txBody>
      </p:sp>
      <p:sp>
        <p:nvSpPr>
          <p:cNvPr id="5" name="矩形 4"/>
          <p:cNvSpPr/>
          <p:nvPr/>
        </p:nvSpPr>
        <p:spPr>
          <a:xfrm>
            <a:off x="1297535" y="3281923"/>
            <a:ext cx="1627369" cy="523220"/>
          </a:xfrm>
          <a:prstGeom prst="rect">
            <a:avLst/>
          </a:prstGeom>
        </p:spPr>
        <p:txBody>
          <a:bodyPr wrap="none">
            <a:spAutoFit/>
          </a:bodyPr>
          <a:lstStyle/>
          <a:p>
            <a:r>
              <a:rPr lang="zh-CN" altLang="en-US" dirty="0"/>
              <a:t>信息序列</a:t>
            </a:r>
            <a:endParaRPr lang="zh-CN" altLang="en-US" dirty="0"/>
          </a:p>
        </p:txBody>
      </p:sp>
      <p:sp>
        <p:nvSpPr>
          <p:cNvPr id="8" name="矩形 7"/>
          <p:cNvSpPr/>
          <p:nvPr/>
        </p:nvSpPr>
        <p:spPr>
          <a:xfrm>
            <a:off x="1403648" y="5782652"/>
            <a:ext cx="906017" cy="523220"/>
          </a:xfrm>
          <a:prstGeom prst="rect">
            <a:avLst/>
          </a:prstGeom>
        </p:spPr>
        <p:txBody>
          <a:bodyPr wrap="none">
            <a:spAutoFit/>
          </a:bodyPr>
          <a:lstStyle/>
          <a:p>
            <a:r>
              <a:rPr lang="zh-CN" altLang="en-US" dirty="0"/>
              <a:t>码字</a:t>
            </a:r>
            <a:endParaRPr lang="zh-CN" altLang="en-US" dirty="0"/>
          </a:p>
        </p:txBody>
      </p:sp>
      <p:sp>
        <p:nvSpPr>
          <p:cNvPr id="9" name="矩形 8"/>
          <p:cNvSpPr/>
          <p:nvPr/>
        </p:nvSpPr>
        <p:spPr>
          <a:xfrm>
            <a:off x="1297534" y="4430113"/>
            <a:ext cx="1627369"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dirty="0">
                <a:solidFill>
                  <a:srgbClr val="FF0000"/>
                </a:solidFill>
              </a:rPr>
              <a:t>生成矩阵</a:t>
            </a:r>
            <a:endParaRPr lang="zh-CN" altLang="en-US" dirty="0">
              <a:solidFill>
                <a:srgbClr val="FF0000"/>
              </a:solidFill>
            </a:endParaRPr>
          </a:p>
        </p:txBody>
      </p:sp>
      <p:graphicFrame>
        <p:nvGraphicFramePr>
          <p:cNvPr id="11" name="对象 10"/>
          <p:cNvGraphicFramePr>
            <a:graphicFrameLocks noChangeAspect="1"/>
          </p:cNvGraphicFramePr>
          <p:nvPr/>
        </p:nvGraphicFramePr>
        <p:xfrm>
          <a:off x="3203848" y="3212976"/>
          <a:ext cx="3169296" cy="594360"/>
        </p:xfrm>
        <a:graphic>
          <a:graphicData uri="http://schemas.openxmlformats.org/presentationml/2006/ole">
            <mc:AlternateContent xmlns:mc="http://schemas.openxmlformats.org/markup-compatibility/2006">
              <mc:Choice xmlns:v="urn:schemas-microsoft-com:vml" Requires="v">
                <p:oleObj spid="_x0000_s2" name="Equation" r:id="rId1" imgW="29260800" imgH="5486400" progId="Equation.DSMT4">
                  <p:embed/>
                </p:oleObj>
              </mc:Choice>
              <mc:Fallback>
                <p:oleObj name="Equation" r:id="rId1" imgW="29260800" imgH="5486400" progId="Equation.DSMT4">
                  <p:embed/>
                  <p:pic>
                    <p:nvPicPr>
                      <p:cNvPr id="0" name="对象 6"/>
                      <p:cNvPicPr/>
                      <p:nvPr/>
                    </p:nvPicPr>
                    <p:blipFill>
                      <a:blip r:embed="rId2"/>
                      <a:stretch>
                        <a:fillRect/>
                      </a:stretch>
                    </p:blipFill>
                    <p:spPr>
                      <a:xfrm>
                        <a:off x="3203848" y="3212976"/>
                        <a:ext cx="3169296" cy="594360"/>
                      </a:xfrm>
                      <a:prstGeom prst="rect">
                        <a:avLst/>
                      </a:prstGeom>
                    </p:spPr>
                  </p:pic>
                </p:oleObj>
              </mc:Fallback>
            </mc:AlternateContent>
          </a:graphicData>
        </a:graphic>
      </p:graphicFrame>
      <p:grpSp>
        <p:nvGrpSpPr>
          <p:cNvPr id="14" name="组合 13"/>
          <p:cNvGrpSpPr/>
          <p:nvPr/>
        </p:nvGrpSpPr>
        <p:grpSpPr>
          <a:xfrm>
            <a:off x="2710643" y="1906242"/>
            <a:ext cx="2941477" cy="1090710"/>
            <a:chOff x="2710643" y="2050258"/>
            <a:chExt cx="2941477" cy="1090710"/>
          </a:xfrm>
        </p:grpSpPr>
        <p:graphicFrame>
          <p:nvGraphicFramePr>
            <p:cNvPr id="7" name="对象 6"/>
            <p:cNvGraphicFramePr>
              <a:graphicFrameLocks noChangeAspect="1"/>
            </p:cNvGraphicFramePr>
            <p:nvPr/>
          </p:nvGraphicFramePr>
          <p:xfrm>
            <a:off x="2987824" y="2050258"/>
            <a:ext cx="2160240" cy="685800"/>
          </p:xfrm>
          <a:graphic>
            <a:graphicData uri="http://schemas.openxmlformats.org/presentationml/2006/ole">
              <mc:AlternateContent xmlns:mc="http://schemas.openxmlformats.org/markup-compatibility/2006">
                <mc:Choice xmlns:v="urn:schemas-microsoft-com:vml" Requires="v">
                  <p:oleObj spid="_x0000_s3" name="Equation" r:id="rId3" imgW="14020800" imgH="5486400" progId="Equation.DSMT4">
                    <p:embed/>
                  </p:oleObj>
                </mc:Choice>
                <mc:Fallback>
                  <p:oleObj name="Equation" r:id="rId3" imgW="14020800" imgH="5486400" progId="Equation.DSMT4">
                    <p:embed/>
                    <p:pic>
                      <p:nvPicPr>
                        <p:cNvPr id="0" name="对象 4"/>
                        <p:cNvPicPr/>
                        <p:nvPr/>
                      </p:nvPicPr>
                      <p:blipFill>
                        <a:blip r:embed="rId4"/>
                        <a:stretch>
                          <a:fillRect/>
                        </a:stretch>
                      </p:blipFill>
                      <p:spPr>
                        <a:xfrm>
                          <a:off x="2987824" y="2050258"/>
                          <a:ext cx="2160240" cy="685800"/>
                        </a:xfrm>
                        <a:prstGeom prst="rect">
                          <a:avLst/>
                        </a:prstGeom>
                      </p:spPr>
                    </p:pic>
                  </p:oleObj>
                </mc:Fallback>
              </mc:AlternateContent>
            </a:graphicData>
          </a:graphic>
        </p:graphicFrame>
        <p:sp>
          <p:nvSpPr>
            <p:cNvPr id="10" name="矩形 9"/>
            <p:cNvSpPr/>
            <p:nvPr/>
          </p:nvSpPr>
          <p:spPr>
            <a:xfrm>
              <a:off x="3739593" y="2617748"/>
              <a:ext cx="904415" cy="523220"/>
            </a:xfrm>
            <a:prstGeom prst="rect">
              <a:avLst/>
            </a:prstGeom>
          </p:spPr>
          <p:txBody>
            <a:bodyPr wrap="none">
              <a:spAutoFit/>
            </a:bodyPr>
            <a:lstStyle/>
            <a:p>
              <a:r>
                <a:rPr lang="en-US" altLang="zh-CN" dirty="0"/>
                <a:t>1×</a:t>
              </a:r>
              <a:r>
                <a:rPr lang="en-US" altLang="zh-CN" i="1" dirty="0"/>
                <a:t>k</a:t>
              </a:r>
              <a:endParaRPr lang="zh-CN" altLang="en-US" dirty="0"/>
            </a:p>
          </p:txBody>
        </p:sp>
        <p:sp>
          <p:nvSpPr>
            <p:cNvPr id="12" name="矩形 11"/>
            <p:cNvSpPr/>
            <p:nvPr/>
          </p:nvSpPr>
          <p:spPr>
            <a:xfrm>
              <a:off x="2710643" y="2617748"/>
              <a:ext cx="925253" cy="523220"/>
            </a:xfrm>
            <a:prstGeom prst="rect">
              <a:avLst/>
            </a:prstGeom>
          </p:spPr>
          <p:txBody>
            <a:bodyPr wrap="none">
              <a:spAutoFit/>
            </a:bodyPr>
            <a:lstStyle/>
            <a:p>
              <a:r>
                <a:rPr lang="en-US" altLang="zh-CN" dirty="0"/>
                <a:t>1×</a:t>
              </a:r>
              <a:r>
                <a:rPr lang="en-US" altLang="zh-CN" i="1" dirty="0"/>
                <a:t>n</a:t>
              </a:r>
              <a:endParaRPr lang="zh-CN" altLang="en-US" dirty="0"/>
            </a:p>
          </p:txBody>
        </p:sp>
        <p:sp>
          <p:nvSpPr>
            <p:cNvPr id="13" name="矩形 12"/>
            <p:cNvSpPr/>
            <p:nvPr/>
          </p:nvSpPr>
          <p:spPr>
            <a:xfrm>
              <a:off x="4726867" y="2636912"/>
              <a:ext cx="925253" cy="480131"/>
            </a:xfrm>
            <a:prstGeom prst="rect">
              <a:avLst/>
            </a:prstGeom>
          </p:spPr>
          <p:txBody>
            <a:bodyPr wrap="none">
              <a:spAutoFit/>
            </a:bodyPr>
            <a:lstStyle/>
            <a:p>
              <a:pPr eaLnBrk="1" hangingPunct="1">
                <a:lnSpc>
                  <a:spcPct val="90000"/>
                </a:lnSpc>
                <a:buFont typeface="Wingdings" panose="05000000000000000000" pitchFamily="2" charset="2"/>
                <a:buNone/>
              </a:pPr>
              <a:r>
                <a:rPr lang="en-US" altLang="zh-CN" i="1" dirty="0" err="1"/>
                <a:t>k</a:t>
              </a:r>
              <a:r>
                <a:rPr lang="en-US" altLang="zh-CN" dirty="0" err="1"/>
                <a:t>×</a:t>
              </a:r>
              <a:r>
                <a:rPr lang="en-US" altLang="zh-CN" i="1" dirty="0" err="1"/>
                <a:t>n</a:t>
              </a:r>
              <a:endParaRPr lang="en-US" altLang="zh-CN" i="1" dirty="0"/>
            </a:p>
          </p:txBody>
        </p:sp>
      </p:grpSp>
      <p:graphicFrame>
        <p:nvGraphicFramePr>
          <p:cNvPr id="15" name="对象 14"/>
          <p:cNvGraphicFramePr>
            <a:graphicFrameLocks noChangeAspect="1"/>
          </p:cNvGraphicFramePr>
          <p:nvPr/>
        </p:nvGraphicFramePr>
        <p:xfrm>
          <a:off x="3220496" y="5733256"/>
          <a:ext cx="3367728" cy="594360"/>
        </p:xfrm>
        <a:graphic>
          <a:graphicData uri="http://schemas.openxmlformats.org/presentationml/2006/ole">
            <mc:AlternateContent xmlns:mc="http://schemas.openxmlformats.org/markup-compatibility/2006">
              <mc:Choice xmlns:v="urn:schemas-microsoft-com:vml" Requires="v">
                <p:oleObj spid="_x0000_s16" name="Equation" r:id="rId5" imgW="31089600" imgH="5486400" progId="Equation.DSMT4">
                  <p:embed/>
                </p:oleObj>
              </mc:Choice>
              <mc:Fallback>
                <p:oleObj name="Equation" r:id="rId5" imgW="31089600" imgH="5486400" progId="Equation.DSMT4">
                  <p:embed/>
                  <p:pic>
                    <p:nvPicPr>
                      <p:cNvPr id="0" name="对象 10"/>
                      <p:cNvPicPr/>
                      <p:nvPr/>
                    </p:nvPicPr>
                    <p:blipFill>
                      <a:blip r:embed="rId6"/>
                      <a:stretch>
                        <a:fillRect/>
                      </a:stretch>
                    </p:blipFill>
                    <p:spPr>
                      <a:xfrm>
                        <a:off x="3220496" y="5733256"/>
                        <a:ext cx="3367728" cy="59436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3131840" y="3812648"/>
          <a:ext cx="1551888" cy="1848600"/>
        </p:xfrm>
        <a:graphic>
          <a:graphicData uri="http://schemas.openxmlformats.org/presentationml/2006/ole">
            <mc:AlternateContent xmlns:mc="http://schemas.openxmlformats.org/markup-compatibility/2006">
              <mc:Choice xmlns:v="urn:schemas-microsoft-com:vml" Requires="v">
                <p:oleObj spid="_x0000_s18" name="Equation" r:id="rId7" imgW="14325600" imgH="17068800" progId="Equation.DSMT4">
                  <p:embed/>
                </p:oleObj>
              </mc:Choice>
              <mc:Fallback>
                <p:oleObj name="Equation" r:id="rId7" imgW="14325600" imgH="17068800" progId="Equation.DSMT4">
                  <p:embed/>
                  <p:pic>
                    <p:nvPicPr>
                      <p:cNvPr id="0" name="对象 6"/>
                      <p:cNvPicPr/>
                      <p:nvPr/>
                    </p:nvPicPr>
                    <p:blipFill>
                      <a:blip r:embed="rId8"/>
                      <a:stretch>
                        <a:fillRect/>
                      </a:stretch>
                    </p:blipFill>
                    <p:spPr>
                      <a:xfrm>
                        <a:off x="3131840" y="3812648"/>
                        <a:ext cx="1551888" cy="1848600"/>
                      </a:xfrm>
                      <a:prstGeom prst="rect">
                        <a:avLst/>
                      </a:prstGeom>
                    </p:spPr>
                  </p:pic>
                </p:oleObj>
              </mc:Fallback>
            </mc:AlternateContent>
          </a:graphicData>
        </a:graphic>
      </p:graphicFrame>
      <p:sp>
        <p:nvSpPr>
          <p:cNvPr id="19" name="灯片编号占位符 18"/>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8" name="Rectangle 3"/>
          <p:cNvSpPr>
            <a:spLocks noGrp="1" noChangeArrowheads="1"/>
          </p:cNvSpPr>
          <p:nvPr>
            <p:ph idx="1"/>
          </p:nvPr>
        </p:nvSpPr>
        <p:spPr>
          <a:xfrm>
            <a:off x="533400" y="2204864"/>
            <a:ext cx="8153400" cy="3240360"/>
          </a:xfrm>
        </p:spPr>
        <p:txBody>
          <a:bodyPr/>
          <a:lstStyle/>
          <a:p>
            <a:pPr eaLnBrk="1" hangingPunct="1"/>
            <a:r>
              <a:rPr lang="en-US" altLang="zh-CN" i="1" dirty="0">
                <a:latin typeface="Times New Roman" panose="02020603050405020304" pitchFamily="18" charset="0"/>
              </a:rPr>
              <a:t>G</a:t>
            </a:r>
            <a:r>
              <a:rPr lang="en-US" altLang="zh-CN" dirty="0">
                <a:latin typeface="Times New Roman" panose="02020603050405020304" pitchFamily="18" charset="0"/>
              </a:rPr>
              <a:t> </a:t>
            </a:r>
            <a:r>
              <a:rPr lang="zh-CN" altLang="en-US" dirty="0">
                <a:latin typeface="Times New Roman" panose="02020603050405020304" pitchFamily="18" charset="0"/>
              </a:rPr>
              <a:t>的</a:t>
            </a:r>
            <a:r>
              <a:rPr lang="en-US" altLang="zh-CN" i="1" dirty="0">
                <a:latin typeface="Times New Roman" panose="02020603050405020304" pitchFamily="18" charset="0"/>
              </a:rPr>
              <a:t>k</a:t>
            </a:r>
            <a:r>
              <a:rPr lang="zh-CN" altLang="en-US" dirty="0">
                <a:latin typeface="Times New Roman" panose="02020603050405020304" pitchFamily="18" charset="0"/>
              </a:rPr>
              <a:t>个行矢量必须是线性无关的，只有这样才符合作为基底的条件。</a:t>
            </a:r>
            <a:endParaRPr lang="en-US" altLang="zh-CN" dirty="0">
              <a:latin typeface="Times New Roman" panose="02020603050405020304" pitchFamily="18" charset="0"/>
            </a:endParaRPr>
          </a:p>
          <a:p>
            <a:pPr eaLnBrk="1" hangingPunct="1">
              <a:lnSpc>
                <a:spcPct val="90000"/>
              </a:lnSpc>
            </a:pP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不同的基底有可能生成同一码集，但因编码涉及码集和映射两个因素，码集一样而映射方法不同也不能说是同样的码。 </a:t>
            </a:r>
            <a:endParaRPr lang="zh-CN" altLang="en-US" dirty="0">
              <a:latin typeface="Times New Roman" panose="02020603050405020304" pitchFamily="18" charset="0"/>
            </a:endParaRPr>
          </a:p>
        </p:txBody>
      </p:sp>
      <p:sp>
        <p:nvSpPr>
          <p:cNvPr id="9" name="Rectangle 2"/>
          <p:cNvSpPr>
            <a:spLocks noGrp="1" noChangeArrowheads="1"/>
          </p:cNvSpPr>
          <p:nvPr>
            <p:ph type="title"/>
          </p:nvPr>
        </p:nvSpPr>
        <p:spPr>
          <a:xfrm>
            <a:off x="518864" y="1268760"/>
            <a:ext cx="8229600" cy="688779"/>
          </a:xfrm>
        </p:spPr>
        <p:txBody>
          <a:bodyPr/>
          <a:lstStyle/>
          <a:p>
            <a:pPr eaLnBrk="1" hangingPunct="1"/>
            <a:r>
              <a:rPr lang="zh-CN" altLang="en-US" sz="3200" dirty="0">
                <a:solidFill>
                  <a:srgbClr val="0000CC"/>
                </a:solidFill>
                <a:latin typeface="Times New Roman" panose="02020603050405020304" pitchFamily="18" charset="0"/>
              </a:rPr>
              <a:t>生成矩阵</a:t>
            </a:r>
            <a:r>
              <a:rPr lang="zh-CN" altLang="en-US" sz="1200" dirty="0">
                <a:solidFill>
                  <a:srgbClr val="0000CC"/>
                </a:solidFill>
                <a:latin typeface="Times New Roman" panose="02020603050405020304" pitchFamily="18" charset="0"/>
              </a:rPr>
              <a:t> </a:t>
            </a:r>
            <a:r>
              <a:rPr lang="en-US" altLang="zh-CN" sz="3200" i="1" dirty="0">
                <a:solidFill>
                  <a:srgbClr val="0000CC"/>
                </a:solidFill>
                <a:latin typeface="Times New Roman" panose="02020603050405020304" pitchFamily="18" charset="0"/>
              </a:rPr>
              <a:t>G</a:t>
            </a:r>
            <a:r>
              <a:rPr lang="en-US" altLang="zh-CN" sz="1200" dirty="0">
                <a:solidFill>
                  <a:srgbClr val="0000CC"/>
                </a:solidFill>
                <a:latin typeface="Times New Roman" panose="02020603050405020304" pitchFamily="18" charset="0"/>
              </a:rPr>
              <a:t> </a:t>
            </a:r>
            <a:r>
              <a:rPr lang="zh-CN" altLang="en-US" sz="3200" dirty="0">
                <a:solidFill>
                  <a:srgbClr val="0000CC"/>
                </a:solidFill>
                <a:latin typeface="Times New Roman" panose="02020603050405020304" pitchFamily="18" charset="0"/>
              </a:rPr>
              <a:t>的特点</a:t>
            </a:r>
            <a:endParaRPr lang="zh-CN" altLang="en-US" sz="3200" dirty="0">
              <a:solidFill>
                <a:srgbClr val="0000CC"/>
              </a:solidFill>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9" name="Rectangle 2"/>
          <p:cNvSpPr>
            <a:spLocks noGrp="1" noChangeArrowheads="1"/>
          </p:cNvSpPr>
          <p:nvPr>
            <p:ph type="title"/>
          </p:nvPr>
        </p:nvSpPr>
        <p:spPr>
          <a:xfrm>
            <a:off x="611560" y="1268760"/>
            <a:ext cx="4536504" cy="688779"/>
          </a:xfrm>
        </p:spPr>
        <p:txBody>
          <a:bodyPr/>
          <a:lstStyle/>
          <a:p>
            <a:r>
              <a:rPr lang="zh-CN" altLang="en-US" sz="3200" dirty="0">
                <a:solidFill>
                  <a:srgbClr val="0000CC"/>
                </a:solidFill>
                <a:latin typeface="Times New Roman" panose="02020603050405020304" pitchFamily="18" charset="0"/>
              </a:rPr>
              <a:t>系统形式的生成矩阵</a:t>
            </a:r>
            <a:endParaRPr lang="zh-CN" altLang="en-US" sz="3200" dirty="0">
              <a:solidFill>
                <a:srgbClr val="0000CC"/>
              </a:solidFill>
              <a:latin typeface="Times New Roman" panose="02020603050405020304" pitchFamily="18" charset="0"/>
            </a:endParaRPr>
          </a:p>
        </p:txBody>
      </p:sp>
      <p:graphicFrame>
        <p:nvGraphicFramePr>
          <p:cNvPr id="10" name="对象 9"/>
          <p:cNvGraphicFramePr>
            <a:graphicFrameLocks noChangeAspect="1"/>
          </p:cNvGraphicFramePr>
          <p:nvPr/>
        </p:nvGraphicFramePr>
        <p:xfrm>
          <a:off x="2123728" y="2132856"/>
          <a:ext cx="2541587" cy="595313"/>
        </p:xfrm>
        <a:graphic>
          <a:graphicData uri="http://schemas.openxmlformats.org/presentationml/2006/ole">
            <mc:AlternateContent xmlns:mc="http://schemas.openxmlformats.org/markup-compatibility/2006">
              <mc:Choice xmlns:v="urn:schemas-microsoft-com:vml" Requires="v">
                <p:oleObj spid="_x0000_s2" name="Equation" r:id="rId1" imgW="23469600" imgH="5486400" progId="Equation.DSMT4">
                  <p:embed/>
                </p:oleObj>
              </mc:Choice>
              <mc:Fallback>
                <p:oleObj name="Equation" r:id="rId1" imgW="23469600" imgH="5486400" progId="Equation.DSMT4">
                  <p:embed/>
                  <p:pic>
                    <p:nvPicPr>
                      <p:cNvPr id="0" name="对象 15"/>
                      <p:cNvPicPr/>
                      <p:nvPr/>
                    </p:nvPicPr>
                    <p:blipFill>
                      <a:blip r:embed="rId2"/>
                      <a:stretch>
                        <a:fillRect/>
                      </a:stretch>
                    </p:blipFill>
                    <p:spPr>
                      <a:xfrm>
                        <a:off x="2123728" y="2132856"/>
                        <a:ext cx="2541587" cy="595313"/>
                      </a:xfrm>
                      <a:prstGeom prst="rect">
                        <a:avLst/>
                      </a:prstGeom>
                    </p:spPr>
                  </p:pic>
                </p:oleObj>
              </mc:Fallback>
            </mc:AlternateContent>
          </a:graphicData>
        </a:graphic>
      </p:graphicFrame>
      <p:sp>
        <p:nvSpPr>
          <p:cNvPr id="5" name="矩形 4"/>
          <p:cNvSpPr/>
          <p:nvPr/>
        </p:nvSpPr>
        <p:spPr>
          <a:xfrm>
            <a:off x="899592" y="3092885"/>
            <a:ext cx="6847855" cy="507831"/>
          </a:xfrm>
          <a:prstGeom prst="rect">
            <a:avLst/>
          </a:prstGeom>
        </p:spPr>
        <p:txBody>
          <a:bodyPr wrap="square">
            <a:spAutoFit/>
          </a:bodyPr>
          <a:lstStyle/>
          <a:p>
            <a:pPr algn="just" eaLnBrk="1" hangingPunct="1">
              <a:lnSpc>
                <a:spcPct val="90000"/>
              </a:lnSpc>
              <a:buFont typeface="Wingdings" panose="05000000000000000000" pitchFamily="2" charset="2"/>
              <a:buNone/>
            </a:pPr>
            <a:r>
              <a:rPr lang="en-US" altLang="zh-CN" sz="3000" i="1" dirty="0" err="1"/>
              <a:t>I</a:t>
            </a:r>
            <a:r>
              <a:rPr lang="en-US" altLang="zh-CN" sz="3000" i="1" baseline="-30000" dirty="0" err="1"/>
              <a:t>k</a:t>
            </a:r>
            <a:r>
              <a:rPr lang="zh-CN" altLang="en-US" sz="3000" dirty="0"/>
              <a:t>是</a:t>
            </a:r>
            <a:r>
              <a:rPr lang="en-US" altLang="zh-CN" sz="3000" i="1" dirty="0" err="1"/>
              <a:t>k</a:t>
            </a:r>
            <a:r>
              <a:rPr lang="en-US" altLang="zh-CN" sz="3000" dirty="0" err="1"/>
              <a:t>×</a:t>
            </a:r>
            <a:r>
              <a:rPr lang="en-US" altLang="zh-CN" sz="3000" i="1" dirty="0" err="1"/>
              <a:t>k</a:t>
            </a:r>
            <a:r>
              <a:rPr lang="zh-CN" altLang="en-US" sz="3000" dirty="0"/>
              <a:t>单位矩阵，</a:t>
            </a:r>
            <a:r>
              <a:rPr lang="en-US" altLang="zh-CN" sz="3000" i="1" dirty="0"/>
              <a:t>P</a:t>
            </a:r>
            <a:r>
              <a:rPr lang="zh-CN" altLang="en-US" sz="3000" dirty="0"/>
              <a:t>是</a:t>
            </a:r>
            <a:r>
              <a:rPr lang="en-US" altLang="zh-CN" sz="3000" i="1" dirty="0"/>
              <a:t>k</a:t>
            </a:r>
            <a:r>
              <a:rPr lang="en-US" altLang="zh-CN" sz="3000" dirty="0"/>
              <a:t>×(</a:t>
            </a:r>
            <a:r>
              <a:rPr lang="en-US" altLang="zh-CN" sz="3000" i="1" dirty="0"/>
              <a:t>n-k</a:t>
            </a:r>
            <a:r>
              <a:rPr lang="en-US" altLang="zh-CN" sz="3000" dirty="0"/>
              <a:t>)</a:t>
            </a:r>
            <a:r>
              <a:rPr lang="zh-CN" altLang="en-US" sz="3000" dirty="0"/>
              <a:t>矩阵。 </a:t>
            </a:r>
            <a:endParaRPr lang="zh-CN" altLang="en-US" sz="3000" dirty="0"/>
          </a:p>
        </p:txBody>
      </p:sp>
      <p:sp>
        <p:nvSpPr>
          <p:cNvPr id="11" name="Rectangle 3"/>
          <p:cNvSpPr>
            <a:spLocks noGrp="1" noChangeArrowheads="1"/>
          </p:cNvSpPr>
          <p:nvPr>
            <p:ph idx="1"/>
          </p:nvPr>
        </p:nvSpPr>
        <p:spPr>
          <a:xfrm>
            <a:off x="662880" y="4005064"/>
            <a:ext cx="7725544" cy="1992299"/>
          </a:xfrm>
        </p:spPr>
        <p:txBody>
          <a:bodyPr/>
          <a:lstStyle/>
          <a:p>
            <a:pPr eaLnBrk="1" hangingPunct="1">
              <a:spcBef>
                <a:spcPts val="900"/>
              </a:spcBef>
            </a:pPr>
            <a:r>
              <a:rPr lang="zh-CN" altLang="en-US" dirty="0">
                <a:latin typeface="Times New Roman" panose="02020603050405020304" pitchFamily="18" charset="0"/>
              </a:rPr>
              <a:t>在生成码字时，码字的前</a:t>
            </a:r>
            <a:r>
              <a:rPr lang="en-US" altLang="zh-CN" i="1" dirty="0">
                <a:latin typeface="Times New Roman" panose="02020603050405020304" pitchFamily="18" charset="0"/>
              </a:rPr>
              <a:t>k</a:t>
            </a:r>
            <a:r>
              <a:rPr lang="zh-CN" altLang="en-US" dirty="0">
                <a:latin typeface="Times New Roman" panose="02020603050405020304" pitchFamily="18" charset="0"/>
              </a:rPr>
              <a:t>位与信息位相同；</a:t>
            </a:r>
            <a:endParaRPr lang="zh-CN" altLang="en-US" dirty="0">
              <a:latin typeface="Times New Roman" panose="02020603050405020304" pitchFamily="18" charset="0"/>
            </a:endParaRPr>
          </a:p>
          <a:p>
            <a:pPr eaLnBrk="1" hangingPunct="1">
              <a:spcBef>
                <a:spcPts val="900"/>
              </a:spcBef>
            </a:pPr>
            <a:r>
              <a:rPr lang="zh-CN" altLang="en-US" dirty="0">
                <a:latin typeface="Times New Roman" panose="02020603050405020304" pitchFamily="18" charset="0"/>
              </a:rPr>
              <a:t>而其余的</a:t>
            </a:r>
            <a:r>
              <a:rPr lang="en-US" altLang="zh-CN" i="1" dirty="0">
                <a:latin typeface="Times New Roman" panose="02020603050405020304" pitchFamily="18" charset="0"/>
              </a:rPr>
              <a:t>n-k</a:t>
            </a:r>
            <a:r>
              <a:rPr lang="zh-CN" altLang="en-US" dirty="0">
                <a:latin typeface="Times New Roman" panose="02020603050405020304" pitchFamily="18" charset="0"/>
              </a:rPr>
              <a:t>位冗余比特称为</a:t>
            </a:r>
            <a:r>
              <a:rPr lang="zh-CN" altLang="en-US" dirty="0">
                <a:solidFill>
                  <a:srgbClr val="FF0000"/>
                </a:solidFill>
                <a:latin typeface="Times New Roman" panose="02020603050405020304" pitchFamily="18" charset="0"/>
              </a:rPr>
              <a:t>一致校验位</a:t>
            </a:r>
            <a:r>
              <a:rPr lang="zh-CN" altLang="en-US" dirty="0">
                <a:latin typeface="Times New Roman" panose="02020603050405020304" pitchFamily="18" charset="0"/>
              </a:rPr>
              <a:t>，是前</a:t>
            </a:r>
            <a:r>
              <a:rPr lang="en-US" altLang="zh-CN" i="1" dirty="0">
                <a:latin typeface="Times New Roman" panose="02020603050405020304" pitchFamily="18" charset="0"/>
              </a:rPr>
              <a:t>k</a:t>
            </a:r>
            <a:r>
              <a:rPr lang="zh-CN" altLang="en-US" dirty="0">
                <a:latin typeface="Times New Roman" panose="02020603050405020304" pitchFamily="18" charset="0"/>
              </a:rPr>
              <a:t>个信息位的线性组合。</a:t>
            </a:r>
            <a:endParaRPr lang="zh-CN" altLang="en-US" dirty="0">
              <a:latin typeface="Times New Roman" panose="02020603050405020304" pitchFamily="18" charset="0"/>
            </a:endParaRPr>
          </a:p>
          <a:p>
            <a:pPr eaLnBrk="1" hangingPunct="1">
              <a:spcBef>
                <a:spcPts val="900"/>
              </a:spcBef>
            </a:pPr>
            <a:r>
              <a:rPr lang="zh-CN" altLang="en-US" dirty="0">
                <a:latin typeface="Times New Roman" panose="02020603050405020304" pitchFamily="18" charset="0"/>
              </a:rPr>
              <a:t>这样的码称为</a:t>
            </a:r>
            <a:r>
              <a:rPr lang="zh-CN" altLang="en-US" dirty="0">
                <a:solidFill>
                  <a:srgbClr val="FF0000"/>
                </a:solidFill>
                <a:latin typeface="Times New Roman" panose="02020603050405020304" pitchFamily="18" charset="0"/>
                <a:ea typeface="楷体_GB2312" pitchFamily="49" charset="-122"/>
              </a:rPr>
              <a:t>系统码</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3" name="灯片编号占位符 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bwMode="auto">
          <a:xfrm>
            <a:off x="6372200" y="2276872"/>
            <a:ext cx="1200228" cy="9673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nvSpPr>
        <p:spPr bwMode="auto">
          <a:xfrm>
            <a:off x="2342178" y="2472915"/>
            <a:ext cx="1736725" cy="6057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2683743" y="1239064"/>
            <a:ext cx="1009650" cy="6057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457200" y="277813"/>
            <a:ext cx="8229600" cy="686477"/>
          </a:xfrm>
        </p:spPr>
        <p:txBody>
          <a:bodyPr/>
          <a:lstStyle/>
          <a:p>
            <a:r>
              <a:rPr lang="en-US" altLang="zh-CN" sz="3600" dirty="0">
                <a:latin typeface="Times New Roman" panose="02020603050405020304" pitchFamily="18" charset="0"/>
              </a:rPr>
              <a:t>5.1 </a:t>
            </a:r>
            <a:r>
              <a:rPr lang="zh-CN" altLang="zh-CN" sz="3600" dirty="0">
                <a:latin typeface="Times New Roman" panose="02020603050405020304" pitchFamily="18" charset="0"/>
              </a:rPr>
              <a:t>最</a:t>
            </a:r>
            <a:r>
              <a:rPr lang="zh-CN" altLang="en-US" sz="3600" dirty="0">
                <a:latin typeface="Times New Roman" panose="02020603050405020304" pitchFamily="18" charset="0"/>
              </a:rPr>
              <a:t>佳</a:t>
            </a:r>
            <a:r>
              <a:rPr lang="zh-CN" altLang="zh-CN" sz="3600" dirty="0">
                <a:latin typeface="Times New Roman" panose="02020603050405020304" pitchFamily="18" charset="0"/>
              </a:rPr>
              <a:t>译码准则</a:t>
            </a:r>
            <a:endParaRPr lang="zh-CN" altLang="en-US" sz="3600" dirty="0"/>
          </a:p>
        </p:txBody>
      </p:sp>
      <p:sp>
        <p:nvSpPr>
          <p:cNvPr id="9" name="矩形 11"/>
          <p:cNvSpPr>
            <a:spLocks noChangeArrowheads="1"/>
          </p:cNvSpPr>
          <p:nvPr/>
        </p:nvSpPr>
        <p:spPr bwMode="auto">
          <a:xfrm>
            <a:off x="2684784" y="2504679"/>
            <a:ext cx="10086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Comic Sans MS" panose="030F0702030302020204" pitchFamily="66" charset="0"/>
                <a:ea typeface="宋体" panose="02010600030101010101" pitchFamily="2" charset="-122"/>
              </a:defRPr>
            </a:lvl1pPr>
            <a:lvl2pPr marL="742950" indent="-285750">
              <a:defRPr kumimoji="1" sz="3200" b="1">
                <a:solidFill>
                  <a:schemeClr val="tx1"/>
                </a:solidFill>
                <a:latin typeface="Comic Sans MS" panose="030F0702030302020204" pitchFamily="66" charset="0"/>
                <a:ea typeface="宋体" panose="02010600030101010101" pitchFamily="2" charset="-122"/>
              </a:defRPr>
            </a:lvl2pPr>
            <a:lvl3pPr marL="1143000" indent="-228600">
              <a:defRPr kumimoji="1" sz="3200" b="1">
                <a:solidFill>
                  <a:schemeClr val="tx1"/>
                </a:solidFill>
                <a:latin typeface="Comic Sans MS" panose="030F0702030302020204" pitchFamily="66" charset="0"/>
                <a:ea typeface="宋体" panose="02010600030101010101" pitchFamily="2" charset="-122"/>
              </a:defRPr>
            </a:lvl3pPr>
            <a:lvl4pPr marL="1600200" indent="-228600">
              <a:defRPr kumimoji="1" sz="3200" b="1">
                <a:solidFill>
                  <a:schemeClr val="tx1"/>
                </a:solidFill>
                <a:latin typeface="Comic Sans MS" panose="030F0702030302020204" pitchFamily="66" charset="0"/>
                <a:ea typeface="宋体" panose="02010600030101010101" pitchFamily="2" charset="-122"/>
              </a:defRPr>
            </a:lvl4pPr>
            <a:lvl5pPr marL="2057400" indent="-228600">
              <a:defRPr kumimoji="1"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9pPr>
          </a:lstStyle>
          <a:p>
            <a:r>
              <a:rPr lang="zh-CN" altLang="en-US" dirty="0"/>
              <a:t>信道</a:t>
            </a:r>
            <a:endParaRPr lang="zh-CN" altLang="en-US" dirty="0"/>
          </a:p>
        </p:txBody>
      </p:sp>
      <p:sp>
        <p:nvSpPr>
          <p:cNvPr id="11" name="矩形 10"/>
          <p:cNvSpPr/>
          <p:nvPr/>
        </p:nvSpPr>
        <p:spPr>
          <a:xfrm>
            <a:off x="6372200" y="2290097"/>
            <a:ext cx="1266693" cy="954107"/>
          </a:xfrm>
          <a:prstGeom prst="rect">
            <a:avLst/>
          </a:prstGeom>
        </p:spPr>
        <p:txBody>
          <a:bodyPr wrap="none">
            <a:spAutoFit/>
          </a:bodyPr>
          <a:lstStyle/>
          <a:p>
            <a:pPr>
              <a:defRPr/>
            </a:pPr>
            <a:r>
              <a:rPr lang="zh-CN" altLang="en-US" kern="100" dirty="0">
                <a:latin typeface="Times New Roman" panose="02020603050405020304" pitchFamily="18" charset="0"/>
                <a:cs typeface="Times New Roman" panose="02020603050405020304" pitchFamily="18" charset="0"/>
              </a:rPr>
              <a:t>译码器</a:t>
            </a:r>
            <a:endParaRPr lang="en-US" altLang="zh-CN" kern="100" dirty="0">
              <a:latin typeface="Times New Roman" panose="02020603050405020304" pitchFamily="18" charset="0"/>
              <a:cs typeface="Times New Roman" panose="02020603050405020304" pitchFamily="18" charset="0"/>
            </a:endParaRPr>
          </a:p>
          <a:p>
            <a:pPr>
              <a:defRPr/>
            </a:pPr>
            <a:r>
              <a:rPr lang="zh-CN" altLang="en-US" kern="100" dirty="0">
                <a:cs typeface="Times New Roman" panose="02020603050405020304" pitchFamily="18" charset="0"/>
              </a:rPr>
              <a:t>规则</a:t>
            </a:r>
            <a:endParaRPr lang="zh-CN" altLang="en-US" dirty="0"/>
          </a:p>
        </p:txBody>
      </p:sp>
      <p:sp>
        <p:nvSpPr>
          <p:cNvPr id="13" name="Line 2"/>
          <p:cNvSpPr>
            <a:spLocks noChangeShapeType="1"/>
          </p:cNvSpPr>
          <p:nvPr/>
        </p:nvSpPr>
        <p:spPr bwMode="auto">
          <a:xfrm flipH="1" flipV="1">
            <a:off x="3209265" y="1876587"/>
            <a:ext cx="0" cy="596328"/>
          </a:xfrm>
          <a:prstGeom prst="line">
            <a:avLst/>
          </a:prstGeom>
          <a:noFill/>
          <a:ln w="25400">
            <a:solidFill>
              <a:srgbClr val="000000"/>
            </a:solidFill>
            <a:prstDash val="solid"/>
            <a:round/>
            <a:headEnd type="triangle"/>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矩形 16"/>
          <p:cNvSpPr>
            <a:spLocks noChangeArrowheads="1"/>
          </p:cNvSpPr>
          <p:nvPr/>
        </p:nvSpPr>
        <p:spPr bwMode="auto">
          <a:xfrm>
            <a:off x="2683743" y="1245706"/>
            <a:ext cx="1009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b="1">
                <a:solidFill>
                  <a:schemeClr val="tx1"/>
                </a:solidFill>
                <a:latin typeface="Comic Sans MS" panose="030F0702030302020204" pitchFamily="66" charset="0"/>
                <a:ea typeface="宋体" panose="02010600030101010101" pitchFamily="2" charset="-122"/>
              </a:defRPr>
            </a:lvl1pPr>
            <a:lvl2pPr marL="742950" indent="-285750">
              <a:defRPr kumimoji="1" sz="3200" b="1">
                <a:solidFill>
                  <a:schemeClr val="tx1"/>
                </a:solidFill>
                <a:latin typeface="Comic Sans MS" panose="030F0702030302020204" pitchFamily="66" charset="0"/>
                <a:ea typeface="宋体" panose="02010600030101010101" pitchFamily="2" charset="-122"/>
              </a:defRPr>
            </a:lvl2pPr>
            <a:lvl3pPr marL="1143000" indent="-228600">
              <a:defRPr kumimoji="1" sz="3200" b="1">
                <a:solidFill>
                  <a:schemeClr val="tx1"/>
                </a:solidFill>
                <a:latin typeface="Comic Sans MS" panose="030F0702030302020204" pitchFamily="66" charset="0"/>
                <a:ea typeface="宋体" panose="02010600030101010101" pitchFamily="2" charset="-122"/>
              </a:defRPr>
            </a:lvl3pPr>
            <a:lvl4pPr marL="1600200" indent="-228600">
              <a:defRPr kumimoji="1" sz="3200" b="1">
                <a:solidFill>
                  <a:schemeClr val="tx1"/>
                </a:solidFill>
                <a:latin typeface="Comic Sans MS" panose="030F0702030302020204" pitchFamily="66" charset="0"/>
                <a:ea typeface="宋体" panose="02010600030101010101" pitchFamily="2" charset="-122"/>
              </a:defRPr>
            </a:lvl4pPr>
            <a:lvl5pPr marL="2057400" indent="-228600">
              <a:defRPr kumimoji="1" sz="3200" b="1">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Comic Sans MS" panose="030F0702030302020204" pitchFamily="66" charset="0"/>
                <a:ea typeface="宋体" panose="02010600030101010101" pitchFamily="2" charset="-122"/>
              </a:defRPr>
            </a:lvl9pPr>
          </a:lstStyle>
          <a:p>
            <a:r>
              <a:rPr lang="zh-CN" altLang="en-US" dirty="0"/>
              <a:t>干扰</a:t>
            </a:r>
            <a:endParaRPr lang="zh-CN" altLang="en-US" dirty="0"/>
          </a:p>
        </p:txBody>
      </p:sp>
      <p:sp>
        <p:nvSpPr>
          <p:cNvPr id="19" name="Line 2"/>
          <p:cNvSpPr>
            <a:spLocks noChangeShapeType="1"/>
          </p:cNvSpPr>
          <p:nvPr/>
        </p:nvSpPr>
        <p:spPr bwMode="auto">
          <a:xfrm flipV="1">
            <a:off x="7599328" y="2775793"/>
            <a:ext cx="1058872" cy="5135"/>
          </a:xfrm>
          <a:prstGeom prst="line">
            <a:avLst/>
          </a:prstGeom>
          <a:noFill/>
          <a:ln w="25400">
            <a:solidFill>
              <a:srgbClr val="000000"/>
            </a:solidFill>
            <a:prstDash val="solid"/>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0" name="Line 2"/>
          <p:cNvSpPr>
            <a:spLocks noChangeShapeType="1"/>
          </p:cNvSpPr>
          <p:nvPr/>
        </p:nvSpPr>
        <p:spPr bwMode="auto">
          <a:xfrm>
            <a:off x="400954" y="2775793"/>
            <a:ext cx="1941224" cy="1"/>
          </a:xfrm>
          <a:prstGeom prst="line">
            <a:avLst/>
          </a:prstGeom>
          <a:noFill/>
          <a:ln w="25400">
            <a:solidFill>
              <a:srgbClr val="000000"/>
            </a:solidFill>
            <a:prstDash val="solid"/>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 name="Object 0"/>
          <p:cNvGraphicFramePr>
            <a:graphicFrameLocks noChangeAspect="1"/>
          </p:cNvGraphicFramePr>
          <p:nvPr/>
        </p:nvGraphicFramePr>
        <p:xfrm>
          <a:off x="4463909" y="2250178"/>
          <a:ext cx="350837" cy="349250"/>
        </p:xfrm>
        <a:graphic>
          <a:graphicData uri="http://schemas.openxmlformats.org/presentationml/2006/ole">
            <mc:AlternateContent xmlns:mc="http://schemas.openxmlformats.org/markup-compatibility/2006">
              <mc:Choice xmlns:v="urn:schemas-microsoft-com:vml" Requires="v">
                <p:oleObj spid="_x0000_s3" name="Equation" r:id="rId1" imgW="3657600" imgH="3657600" progId="Equation.DSMT4">
                  <p:embed/>
                </p:oleObj>
              </mc:Choice>
              <mc:Fallback>
                <p:oleObj name="Equation" r:id="rId1" imgW="3657600" imgH="3657600" progId="Equation.DSMT4">
                  <p:embed/>
                  <p:pic>
                    <p:nvPicPr>
                      <p:cNvPr id="0" name="Object 0"/>
                      <p:cNvPicPr>
                        <a:picLocks noChangeAspect="1" noChangeArrowheads="1"/>
                      </p:cNvPicPr>
                      <p:nvPr/>
                    </p:nvPicPr>
                    <p:blipFill>
                      <a:blip r:embed="rId2"/>
                      <a:srcRect/>
                      <a:stretch>
                        <a:fillRect/>
                      </a:stretch>
                    </p:blipFill>
                    <p:spPr bwMode="auto">
                      <a:xfrm>
                        <a:off x="4463909" y="2250178"/>
                        <a:ext cx="350837" cy="3492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0"/>
          <p:cNvGraphicFramePr>
            <a:graphicFrameLocks noChangeAspect="1"/>
          </p:cNvGraphicFramePr>
          <p:nvPr/>
        </p:nvGraphicFramePr>
        <p:xfrm>
          <a:off x="1121033" y="2301950"/>
          <a:ext cx="390525" cy="334962"/>
        </p:xfrm>
        <a:graphic>
          <a:graphicData uri="http://schemas.openxmlformats.org/presentationml/2006/ole">
            <mc:AlternateContent xmlns:mc="http://schemas.openxmlformats.org/markup-compatibility/2006">
              <mc:Choice xmlns:v="urn:schemas-microsoft-com:vml" Requires="v">
                <p:oleObj spid="_x0000_s4" name="Equation" r:id="rId3" imgW="4267200" imgH="3657600" progId="Equation.DSMT4">
                  <p:embed/>
                </p:oleObj>
              </mc:Choice>
              <mc:Fallback>
                <p:oleObj name="Equation" r:id="rId3" imgW="4267200" imgH="3657600" progId="Equation.DSMT4">
                  <p:embed/>
                  <p:pic>
                    <p:nvPicPr>
                      <p:cNvPr id="0" name="Object 0"/>
                      <p:cNvPicPr>
                        <a:picLocks noChangeAspect="1" noChangeArrowheads="1"/>
                      </p:cNvPicPr>
                      <p:nvPr/>
                    </p:nvPicPr>
                    <p:blipFill>
                      <a:blip r:embed="rId4"/>
                      <a:srcRect/>
                      <a:stretch>
                        <a:fillRect/>
                      </a:stretch>
                    </p:blipFill>
                    <p:spPr bwMode="auto">
                      <a:xfrm>
                        <a:off x="1121033" y="2301950"/>
                        <a:ext cx="390525" cy="3349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0"/>
          <p:cNvGraphicFramePr>
            <a:graphicFrameLocks noChangeAspect="1"/>
          </p:cNvGraphicFramePr>
          <p:nvPr/>
        </p:nvGraphicFramePr>
        <p:xfrm>
          <a:off x="3966" y="2939790"/>
          <a:ext cx="2335786" cy="507780"/>
        </p:xfrm>
        <a:graphic>
          <a:graphicData uri="http://schemas.openxmlformats.org/presentationml/2006/ole">
            <mc:AlternateContent xmlns:mc="http://schemas.openxmlformats.org/markup-compatibility/2006">
              <mc:Choice xmlns:v="urn:schemas-microsoft-com:vml" Requires="v">
                <p:oleObj spid="_x0000_s5" name="Equation" r:id="rId5" imgW="1167765" imgH="254000" progId="Equation.DSMT4">
                  <p:embed/>
                </p:oleObj>
              </mc:Choice>
              <mc:Fallback>
                <p:oleObj name="Equation" r:id="rId5" imgW="1167765" imgH="254000" progId="Equation.DSMT4">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 y="2939790"/>
                        <a:ext cx="2335786" cy="50778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0"/>
          <p:cNvGraphicFramePr>
            <a:graphicFrameLocks noChangeAspect="1"/>
          </p:cNvGraphicFramePr>
          <p:nvPr/>
        </p:nvGraphicFramePr>
        <p:xfrm>
          <a:off x="4086200" y="2993408"/>
          <a:ext cx="2286000" cy="507600"/>
        </p:xfrm>
        <a:graphic>
          <a:graphicData uri="http://schemas.openxmlformats.org/presentationml/2006/ole">
            <mc:AlternateContent xmlns:mc="http://schemas.openxmlformats.org/markup-compatibility/2006">
              <mc:Choice xmlns:v="urn:schemas-microsoft-com:vml" Requires="v">
                <p:oleObj spid="_x0000_s6" name="Equation" r:id="rId7" imgW="27432000" imgH="6096000" progId="Equation.DSMT4">
                  <p:embed/>
                </p:oleObj>
              </mc:Choice>
              <mc:Fallback>
                <p:oleObj name="Equation" r:id="rId7" imgW="27432000" imgH="6096000" progId="Equation.DSMT4">
                  <p:embed/>
                  <p:pic>
                    <p:nvPicPr>
                      <p:cNvPr id="0" name="Object 0"/>
                      <p:cNvPicPr>
                        <a:picLocks noChangeAspect="1" noChangeArrowheads="1"/>
                      </p:cNvPicPr>
                      <p:nvPr/>
                    </p:nvPicPr>
                    <p:blipFill>
                      <a:blip r:embed="rId8"/>
                      <a:srcRect/>
                      <a:stretch>
                        <a:fillRect/>
                      </a:stretch>
                    </p:blipFill>
                    <p:spPr bwMode="auto">
                      <a:xfrm>
                        <a:off x="4086200" y="2993408"/>
                        <a:ext cx="2286000" cy="5076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Rectangle 3"/>
          <p:cNvSpPr txBox="1">
            <a:spLocks noChangeArrowheads="1"/>
          </p:cNvSpPr>
          <p:nvPr/>
        </p:nvSpPr>
        <p:spPr bwMode="auto">
          <a:xfrm>
            <a:off x="330824" y="3928971"/>
            <a:ext cx="1970941" cy="64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buNone/>
              <a:defRPr/>
            </a:pPr>
            <a:r>
              <a:rPr lang="zh-CN" altLang="en-US" kern="0" dirty="0"/>
              <a:t>译码规则</a:t>
            </a:r>
            <a:endParaRPr lang="zh-CN" altLang="en-US" kern="0" dirty="0"/>
          </a:p>
        </p:txBody>
      </p:sp>
      <p:sp>
        <p:nvSpPr>
          <p:cNvPr id="27" name="Line 2"/>
          <p:cNvSpPr>
            <a:spLocks noChangeShapeType="1"/>
          </p:cNvSpPr>
          <p:nvPr/>
        </p:nvSpPr>
        <p:spPr bwMode="auto">
          <a:xfrm flipV="1">
            <a:off x="4096258" y="2775794"/>
            <a:ext cx="2275941" cy="5134"/>
          </a:xfrm>
          <a:prstGeom prst="line">
            <a:avLst/>
          </a:prstGeom>
          <a:noFill/>
          <a:ln w="25400">
            <a:solidFill>
              <a:srgbClr val="000000"/>
            </a:solidFill>
            <a:prstDash val="solid"/>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8" name="Object 4"/>
          <p:cNvGraphicFramePr>
            <a:graphicFrameLocks noGrp="1" noChangeAspect="1"/>
          </p:cNvGraphicFramePr>
          <p:nvPr>
            <p:ph idx="4294967295"/>
          </p:nvPr>
        </p:nvGraphicFramePr>
        <p:xfrm>
          <a:off x="2301765" y="3954008"/>
          <a:ext cx="5678712" cy="627120"/>
        </p:xfrm>
        <a:graphic>
          <a:graphicData uri="http://schemas.openxmlformats.org/presentationml/2006/ole">
            <mc:AlternateContent xmlns:mc="http://schemas.openxmlformats.org/markup-compatibility/2006">
              <mc:Choice xmlns:v="urn:schemas-microsoft-com:vml" Requires="v">
                <p:oleObj spid="_x0000_s7" name="Equation" r:id="rId9" imgW="52425600" imgH="5791200" progId="Equation.DSMT4">
                  <p:embed/>
                </p:oleObj>
              </mc:Choice>
              <mc:Fallback>
                <p:oleObj name="Equation" r:id="rId9" imgW="52425600" imgH="5791200" progId="Equation.DSMT4">
                  <p:embed/>
                  <p:pic>
                    <p:nvPicPr>
                      <p:cNvPr id="0" name="Object 4"/>
                      <p:cNvPicPr>
                        <a:picLocks noGrp="1" noChangeAspect="1" noChangeArrowheads="1"/>
                      </p:cNvPicPr>
                      <p:nvPr/>
                    </p:nvPicPr>
                    <p:blipFill>
                      <a:blip r:embed="rId10"/>
                      <a:srcRect/>
                      <a:stretch>
                        <a:fillRect/>
                      </a:stretch>
                    </p:blipFill>
                    <p:spPr bwMode="auto">
                      <a:xfrm>
                        <a:off x="2301765" y="3954008"/>
                        <a:ext cx="5678712" cy="627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Rectangle 3"/>
          <p:cNvSpPr txBox="1">
            <a:spLocks noChangeArrowheads="1"/>
          </p:cNvSpPr>
          <p:nvPr/>
        </p:nvSpPr>
        <p:spPr bwMode="auto">
          <a:xfrm>
            <a:off x="300221" y="4890178"/>
            <a:ext cx="8327376" cy="1343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buNone/>
              <a:defRPr/>
            </a:pPr>
            <a:r>
              <a:rPr lang="zh-CN" altLang="en-US" kern="0" dirty="0"/>
              <a:t>由于每个输出符号都可译成输入符号中的任何一个，所以共有      种译码规则。</a:t>
            </a:r>
            <a:endParaRPr lang="zh-CN" altLang="en-US" kern="0" dirty="0"/>
          </a:p>
        </p:txBody>
      </p:sp>
      <p:graphicFrame>
        <p:nvGraphicFramePr>
          <p:cNvPr id="30" name="Object 4"/>
          <p:cNvGraphicFramePr>
            <a:graphicFrameLocks noGrp="1" noChangeAspect="1"/>
          </p:cNvGraphicFramePr>
          <p:nvPr>
            <p:ph idx="4294967295"/>
          </p:nvPr>
        </p:nvGraphicFramePr>
        <p:xfrm>
          <a:off x="2747952" y="5349368"/>
          <a:ext cx="527904" cy="527904"/>
        </p:xfrm>
        <a:graphic>
          <a:graphicData uri="http://schemas.openxmlformats.org/presentationml/2006/ole">
            <mc:AlternateContent xmlns:mc="http://schemas.openxmlformats.org/markup-compatibility/2006">
              <mc:Choice xmlns:v="urn:schemas-microsoft-com:vml" Requires="v">
                <p:oleObj spid="_x0000_s8" name="Equation" r:id="rId11" imgW="4876800" imgH="4876800" progId="Equation.DSMT4">
                  <p:embed/>
                </p:oleObj>
              </mc:Choice>
              <mc:Fallback>
                <p:oleObj name="Equation" r:id="rId11" imgW="4876800" imgH="4876800" progId="Equation.DSMT4">
                  <p:embed/>
                  <p:pic>
                    <p:nvPicPr>
                      <p:cNvPr id="0" name="Object 4"/>
                      <p:cNvPicPr>
                        <a:picLocks noGrp="1" noChangeAspect="1" noChangeArrowheads="1"/>
                      </p:cNvPicPr>
                      <p:nvPr/>
                    </p:nvPicPr>
                    <p:blipFill>
                      <a:blip r:embed="rId12"/>
                      <a:srcRect/>
                      <a:stretch>
                        <a:fillRect/>
                      </a:stretch>
                    </p:blipFill>
                    <p:spPr bwMode="auto">
                      <a:xfrm>
                        <a:off x="2747952" y="5349368"/>
                        <a:ext cx="527904" cy="527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灯片编号占位符 9"/>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 calcmode="lin" valueType="num">
                                      <p:cBhvr additive="base">
                                        <p:cTn id="19"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446856" y="1628800"/>
            <a:ext cx="7797552" cy="2808312"/>
          </a:xfrm>
        </p:spPr>
        <p:txBody>
          <a:bodyPr/>
          <a:lstStyle/>
          <a:p>
            <a:pPr eaLnBrk="1" hangingPunct="1">
              <a:spcBef>
                <a:spcPts val="900"/>
              </a:spcBef>
            </a:pPr>
            <a:r>
              <a:rPr lang="zh-CN" altLang="en-US" dirty="0">
                <a:latin typeface="Times New Roman" panose="02020603050405020304" pitchFamily="18" charset="0"/>
              </a:rPr>
              <a:t>若生成矩阵</a:t>
            </a:r>
            <a:r>
              <a:rPr lang="en-US" altLang="zh-CN" dirty="0">
                <a:latin typeface="Times New Roman" panose="02020603050405020304" pitchFamily="18" charset="0"/>
              </a:rPr>
              <a:t>G</a:t>
            </a:r>
            <a:r>
              <a:rPr lang="zh-CN" altLang="en-US" dirty="0">
                <a:latin typeface="Times New Roman" panose="02020603050405020304" pitchFamily="18" charset="0"/>
              </a:rPr>
              <a:t>不具备系统形式，则生成的码叫做</a:t>
            </a:r>
            <a:r>
              <a:rPr lang="zh-CN" altLang="en-US" dirty="0">
                <a:solidFill>
                  <a:srgbClr val="FF0000"/>
                </a:solidFill>
                <a:latin typeface="Times New Roman" panose="02020603050405020304" pitchFamily="18" charset="0"/>
              </a:rPr>
              <a:t>非系统码</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spcBef>
                <a:spcPts val="900"/>
              </a:spcBef>
            </a:pPr>
            <a:endParaRPr lang="zh-CN" altLang="en-US" dirty="0">
              <a:latin typeface="Times New Roman" panose="02020603050405020304" pitchFamily="18" charset="0"/>
            </a:endParaRPr>
          </a:p>
          <a:p>
            <a:pPr eaLnBrk="1" hangingPunct="1">
              <a:spcBef>
                <a:spcPts val="1200"/>
              </a:spcBef>
            </a:pPr>
            <a:r>
              <a:rPr lang="zh-CN" altLang="en-US" dirty="0">
                <a:latin typeface="Times New Roman" panose="02020603050405020304" pitchFamily="18" charset="0"/>
              </a:rPr>
              <a:t>系统化不改变码集，只是改变了映射规则。  </a:t>
            </a:r>
            <a:endParaRPr lang="zh-CN" altLang="en-US" dirty="0">
              <a:latin typeface="Times New Roman" panose="02020603050405020304" pitchFamily="18" charset="0"/>
            </a:endParaRPr>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3"/>
          <p:cNvSpPr>
            <a:spLocks noGrp="1" noChangeArrowheads="1"/>
          </p:cNvSpPr>
          <p:nvPr>
            <p:ph idx="1"/>
          </p:nvPr>
        </p:nvSpPr>
        <p:spPr>
          <a:xfrm>
            <a:off x="539552" y="1340768"/>
            <a:ext cx="7920880" cy="4248472"/>
          </a:xfrm>
        </p:spPr>
        <p:txBody>
          <a:bodyPr/>
          <a:lstStyle/>
          <a:p>
            <a:pPr algn="just">
              <a:lnSpc>
                <a:spcPct val="120000"/>
              </a:lnSpc>
            </a:pP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线性分组码的码空间相对应，一定存在一个对偶空间，将对偶空间的</a:t>
            </a:r>
            <a:r>
              <a:rPr lang="en-US" altLang="zh-CN" i="1" dirty="0">
                <a:latin typeface="Times New Roman" panose="02020603050405020304" pitchFamily="18" charset="0"/>
                <a:cs typeface="Times New Roman" panose="02020603050405020304" pitchFamily="18" charset="0"/>
              </a:rPr>
              <a:t>n-k</a:t>
            </a:r>
            <a:r>
              <a:rPr lang="zh-CN" altLang="en-US" dirty="0">
                <a:latin typeface="Times New Roman" panose="02020603050405020304" pitchFamily="18" charset="0"/>
                <a:cs typeface="Times New Roman" panose="02020603050405020304" pitchFamily="18" charset="0"/>
              </a:rPr>
              <a:t>个基底排列起来可构成一个</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矩阵，称为</a:t>
            </a:r>
            <a:r>
              <a:rPr lang="zh-CN" altLang="en-US" dirty="0">
                <a:solidFill>
                  <a:srgbClr val="FF0000"/>
                </a:solidFill>
                <a:latin typeface="Times New Roman" panose="02020603050405020304" pitchFamily="18" charset="0"/>
                <a:cs typeface="Times New Roman" panose="02020603050405020304" pitchFamily="18" charset="0"/>
              </a:rPr>
              <a:t>校验矩阵</a:t>
            </a:r>
            <a:r>
              <a:rPr lang="en-US" altLang="zh-CN" i="1"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just">
              <a:lnSpc>
                <a:spcPct val="120000"/>
              </a:lnSpc>
              <a:spcBef>
                <a:spcPts val="1800"/>
              </a:spcBef>
            </a:pP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码的任一个码字均正交与校验矩阵的任一行矢量，即</a:t>
            </a: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dirty="0">
              <a:latin typeface="Times New Roman" panose="02020603050405020304" pitchFamily="18" charset="0"/>
              <a:cs typeface="Times New Roman" panose="02020603050405020304" pitchFamily="18" charset="0"/>
            </a:endParaRPr>
          </a:p>
          <a:p>
            <a:pPr eaLnBrk="1" hangingPunct="1">
              <a:lnSpc>
                <a:spcPct val="120000"/>
              </a:lnSpc>
            </a:pPr>
            <a:endParaRPr lang="en-US" altLang="zh-CN" dirty="0">
              <a:latin typeface="Times New Roman" panose="02020603050405020304" pitchFamily="18" charset="0"/>
              <a:cs typeface="Times New Roman" panose="02020603050405020304" pitchFamily="18" charset="0"/>
            </a:endParaRPr>
          </a:p>
        </p:txBody>
      </p:sp>
      <p:graphicFrame>
        <p:nvGraphicFramePr>
          <p:cNvPr id="7" name="对象 6"/>
          <p:cNvGraphicFramePr>
            <a:graphicFrameLocks noChangeAspect="1"/>
          </p:cNvGraphicFramePr>
          <p:nvPr/>
        </p:nvGraphicFramePr>
        <p:xfrm>
          <a:off x="3275856" y="5178202"/>
          <a:ext cx="1617663" cy="627062"/>
        </p:xfrm>
        <a:graphic>
          <a:graphicData uri="http://schemas.openxmlformats.org/presentationml/2006/ole">
            <mc:AlternateContent xmlns:mc="http://schemas.openxmlformats.org/markup-compatibility/2006">
              <mc:Choice xmlns:v="urn:schemas-microsoft-com:vml" Requires="v">
                <p:oleObj spid="_x0000_s2" name="Equation" r:id="rId1" imgW="14935200" imgH="5791200" progId="Equation.DSMT4">
                  <p:embed/>
                </p:oleObj>
              </mc:Choice>
              <mc:Fallback>
                <p:oleObj name="Equation" r:id="rId1" imgW="14935200" imgH="5791200" progId="Equation.DSMT4">
                  <p:embed/>
                  <p:pic>
                    <p:nvPicPr>
                      <p:cNvPr id="0" name="对象 14"/>
                      <p:cNvPicPr/>
                      <p:nvPr/>
                    </p:nvPicPr>
                    <p:blipFill>
                      <a:blip r:embed="rId2"/>
                      <a:stretch>
                        <a:fillRect/>
                      </a:stretch>
                    </p:blipFill>
                    <p:spPr>
                      <a:xfrm>
                        <a:off x="3275856" y="5178202"/>
                        <a:ext cx="1617663" cy="627062"/>
                      </a:xfrm>
                      <a:prstGeom prst="rect">
                        <a:avLst/>
                      </a:prstGeom>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3" name="矩形 2"/>
          <p:cNvSpPr/>
          <p:nvPr/>
        </p:nvSpPr>
        <p:spPr>
          <a:xfrm>
            <a:off x="683568" y="4610269"/>
            <a:ext cx="6733957" cy="609398"/>
          </a:xfrm>
          <a:prstGeom prst="rect">
            <a:avLst/>
          </a:prstGeom>
        </p:spPr>
        <p:txBody>
          <a:bodyPr wrap="square">
            <a:spAutoFit/>
          </a:bodyPr>
          <a:lstStyle/>
          <a:p>
            <a:pPr eaLnBrk="1" hangingPunct="1">
              <a:lnSpc>
                <a:spcPct val="120000"/>
              </a:lnSpc>
            </a:pPr>
            <a:r>
              <a:rPr lang="zh-CN" altLang="en-US" sz="3000" dirty="0"/>
              <a:t>二进制情况下，负号可省略，</a:t>
            </a:r>
            <a:endParaRPr lang="zh-CN" altLang="en-US" sz="3000" dirty="0"/>
          </a:p>
        </p:txBody>
      </p:sp>
      <p:graphicFrame>
        <p:nvGraphicFramePr>
          <p:cNvPr id="6" name="对象 5"/>
          <p:cNvGraphicFramePr>
            <a:graphicFrameLocks noChangeAspect="1"/>
          </p:cNvGraphicFramePr>
          <p:nvPr/>
        </p:nvGraphicFramePr>
        <p:xfrm>
          <a:off x="1763688" y="1496339"/>
          <a:ext cx="1550987" cy="528637"/>
        </p:xfrm>
        <a:graphic>
          <a:graphicData uri="http://schemas.openxmlformats.org/presentationml/2006/ole">
            <mc:AlternateContent xmlns:mc="http://schemas.openxmlformats.org/markup-compatibility/2006">
              <mc:Choice xmlns:v="urn:schemas-microsoft-com:vml" Requires="v">
                <p:oleObj spid="_x0000_s2" name="Equation" r:id="rId1" imgW="14325600" imgH="4876800" progId="Equation.DSMT4">
                  <p:embed/>
                </p:oleObj>
              </mc:Choice>
              <mc:Fallback>
                <p:oleObj name="Equation" r:id="rId1" imgW="14325600" imgH="4876800" progId="Equation.DSMT4">
                  <p:embed/>
                  <p:pic>
                    <p:nvPicPr>
                      <p:cNvPr id="0" name="对象 7"/>
                      <p:cNvPicPr/>
                      <p:nvPr/>
                    </p:nvPicPr>
                    <p:blipFill>
                      <a:blip r:embed="rId2"/>
                      <a:stretch>
                        <a:fillRect/>
                      </a:stretch>
                    </p:blipFill>
                    <p:spPr>
                      <a:xfrm>
                        <a:off x="1763688" y="1496339"/>
                        <a:ext cx="1550987" cy="528637"/>
                      </a:xfrm>
                      <a:prstGeom prst="rect">
                        <a:avLst/>
                      </a:prstGeom>
                    </p:spPr>
                  </p:pic>
                </p:oleObj>
              </mc:Fallback>
            </mc:AlternateContent>
          </a:graphicData>
        </a:graphic>
      </p:graphicFrame>
      <p:sp>
        <p:nvSpPr>
          <p:cNvPr id="4" name="矩形 3"/>
          <p:cNvSpPr/>
          <p:nvPr/>
        </p:nvSpPr>
        <p:spPr>
          <a:xfrm>
            <a:off x="649413" y="2492896"/>
            <a:ext cx="5578771" cy="553998"/>
          </a:xfrm>
          <a:prstGeom prst="rect">
            <a:avLst/>
          </a:prstGeom>
        </p:spPr>
        <p:txBody>
          <a:bodyPr wrap="none">
            <a:spAutoFit/>
          </a:bodyPr>
          <a:lstStyle/>
          <a:p>
            <a:r>
              <a:rPr lang="zh-CN" altLang="en-US" sz="3000" dirty="0">
                <a:cs typeface="Times New Roman" panose="02020603050405020304" pitchFamily="18" charset="0"/>
              </a:rPr>
              <a:t>如果</a:t>
            </a:r>
            <a:r>
              <a:rPr lang="en-US" altLang="zh-CN" sz="3000" dirty="0">
                <a:cs typeface="Times New Roman" panose="02020603050405020304" pitchFamily="18" charset="0"/>
              </a:rPr>
              <a:t>(</a:t>
            </a:r>
            <a:r>
              <a:rPr lang="en-US" altLang="zh-CN" sz="3000" i="1" dirty="0" err="1">
                <a:cs typeface="Times New Roman" panose="02020603050405020304" pitchFamily="18" charset="0"/>
              </a:rPr>
              <a:t>n,k</a:t>
            </a:r>
            <a:r>
              <a:rPr lang="en-US" altLang="zh-CN" sz="3000" dirty="0">
                <a:cs typeface="Times New Roman" panose="02020603050405020304" pitchFamily="18" charset="0"/>
              </a:rPr>
              <a:t>)</a:t>
            </a:r>
            <a:r>
              <a:rPr lang="zh-CN" altLang="en-US" sz="3000" dirty="0">
                <a:cs typeface="Times New Roman" panose="02020603050405020304" pitchFamily="18" charset="0"/>
              </a:rPr>
              <a:t>线性分组码是系统码，</a:t>
            </a:r>
            <a:endParaRPr lang="zh-CN" altLang="en-US" sz="3000" dirty="0"/>
          </a:p>
        </p:txBody>
      </p:sp>
      <p:graphicFrame>
        <p:nvGraphicFramePr>
          <p:cNvPr id="8" name="对象 7"/>
          <p:cNvGraphicFramePr>
            <a:graphicFrameLocks noChangeAspect="1"/>
          </p:cNvGraphicFramePr>
          <p:nvPr/>
        </p:nvGraphicFramePr>
        <p:xfrm>
          <a:off x="6012160" y="2509519"/>
          <a:ext cx="2541587" cy="595313"/>
        </p:xfrm>
        <a:graphic>
          <a:graphicData uri="http://schemas.openxmlformats.org/presentationml/2006/ole">
            <mc:AlternateContent xmlns:mc="http://schemas.openxmlformats.org/markup-compatibility/2006">
              <mc:Choice xmlns:v="urn:schemas-microsoft-com:vml" Requires="v">
                <p:oleObj spid="_x0000_s7" name="Equation" r:id="rId3" imgW="23469600" imgH="5486400" progId="Equation.DSMT4">
                  <p:embed/>
                </p:oleObj>
              </mc:Choice>
              <mc:Fallback>
                <p:oleObj name="Equation" r:id="rId3" imgW="23469600" imgH="5486400" progId="Equation.DSMT4">
                  <p:embed/>
                  <p:pic>
                    <p:nvPicPr>
                      <p:cNvPr id="0" name="对象 9"/>
                      <p:cNvPicPr/>
                      <p:nvPr/>
                    </p:nvPicPr>
                    <p:blipFill>
                      <a:blip r:embed="rId4"/>
                      <a:stretch>
                        <a:fillRect/>
                      </a:stretch>
                    </p:blipFill>
                    <p:spPr>
                      <a:xfrm>
                        <a:off x="6012160" y="2509519"/>
                        <a:ext cx="2541587" cy="595313"/>
                      </a:xfrm>
                      <a:prstGeom prst="rect">
                        <a:avLst/>
                      </a:prstGeom>
                    </p:spPr>
                  </p:pic>
                </p:oleObj>
              </mc:Fallback>
            </mc:AlternateContent>
          </a:graphicData>
        </a:graphic>
      </p:graphicFrame>
      <p:sp>
        <p:nvSpPr>
          <p:cNvPr id="9" name="矩形 8"/>
          <p:cNvSpPr/>
          <p:nvPr/>
        </p:nvSpPr>
        <p:spPr>
          <a:xfrm>
            <a:off x="683568" y="3566021"/>
            <a:ext cx="3275256" cy="553998"/>
          </a:xfrm>
          <a:prstGeom prst="rect">
            <a:avLst/>
          </a:prstGeom>
        </p:spPr>
        <p:txBody>
          <a:bodyPr wrap="none">
            <a:spAutoFit/>
          </a:bodyPr>
          <a:lstStyle/>
          <a:p>
            <a:r>
              <a:rPr lang="zh-CN" altLang="en-US" sz="3000" dirty="0"/>
              <a:t>可得到校验矩阵为</a:t>
            </a:r>
            <a:endParaRPr lang="zh-CN" altLang="en-US" sz="3000" dirty="0"/>
          </a:p>
        </p:txBody>
      </p:sp>
      <p:graphicFrame>
        <p:nvGraphicFramePr>
          <p:cNvPr id="10" name="对象 9"/>
          <p:cNvGraphicFramePr>
            <a:graphicFrameLocks noChangeAspect="1"/>
          </p:cNvGraphicFramePr>
          <p:nvPr/>
        </p:nvGraphicFramePr>
        <p:xfrm>
          <a:off x="4125491" y="3494013"/>
          <a:ext cx="3398837" cy="727075"/>
        </p:xfrm>
        <a:graphic>
          <a:graphicData uri="http://schemas.openxmlformats.org/presentationml/2006/ole">
            <mc:AlternateContent xmlns:mc="http://schemas.openxmlformats.org/markup-compatibility/2006">
              <mc:Choice xmlns:v="urn:schemas-microsoft-com:vml" Requires="v">
                <p:oleObj spid="_x0000_s11" name="Equation" r:id="rId5" imgW="31394400" imgH="6705600" progId="Equation.DSMT4">
                  <p:embed/>
                </p:oleObj>
              </mc:Choice>
              <mc:Fallback>
                <p:oleObj name="Equation" r:id="rId5" imgW="31394400" imgH="6705600" progId="Equation.DSMT4">
                  <p:embed/>
                  <p:pic>
                    <p:nvPicPr>
                      <p:cNvPr id="0" name="对象 7"/>
                      <p:cNvPicPr/>
                      <p:nvPr/>
                    </p:nvPicPr>
                    <p:blipFill>
                      <a:blip r:embed="rId6"/>
                      <a:stretch>
                        <a:fillRect/>
                      </a:stretch>
                    </p:blipFill>
                    <p:spPr>
                      <a:xfrm>
                        <a:off x="4125491" y="3494013"/>
                        <a:ext cx="3398837" cy="727075"/>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724128" y="4581128"/>
          <a:ext cx="3167063" cy="727075"/>
        </p:xfrm>
        <a:graphic>
          <a:graphicData uri="http://schemas.openxmlformats.org/presentationml/2006/ole">
            <mc:AlternateContent xmlns:mc="http://schemas.openxmlformats.org/markup-compatibility/2006">
              <mc:Choice xmlns:v="urn:schemas-microsoft-com:vml" Requires="v">
                <p:oleObj spid="_x0000_s13" name="Equation" r:id="rId7" imgW="29260800" imgH="6705600" progId="Equation.DSMT4">
                  <p:embed/>
                </p:oleObj>
              </mc:Choice>
              <mc:Fallback>
                <p:oleObj name="Equation" r:id="rId7" imgW="29260800" imgH="6705600" progId="Equation.DSMT4">
                  <p:embed/>
                  <p:pic>
                    <p:nvPicPr>
                      <p:cNvPr id="0" name="对象 9"/>
                      <p:cNvPicPr/>
                      <p:nvPr/>
                    </p:nvPicPr>
                    <p:blipFill>
                      <a:blip r:embed="rId8"/>
                      <a:stretch>
                        <a:fillRect/>
                      </a:stretch>
                    </p:blipFill>
                    <p:spPr>
                      <a:xfrm>
                        <a:off x="5724128" y="4581128"/>
                        <a:ext cx="3167063" cy="727075"/>
                      </a:xfrm>
                      <a:prstGeom prst="rect">
                        <a:avLst/>
                      </a:prstGeom>
                    </p:spPr>
                  </p:pic>
                </p:oleObj>
              </mc:Fallback>
            </mc:AlternateContent>
          </a:graphicData>
        </a:graphic>
      </p:graphicFrame>
      <p:sp>
        <p:nvSpPr>
          <p:cNvPr id="14" name="灯片编号占位符 1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3" name="Rectangle 3"/>
          <p:cNvSpPr>
            <a:spLocks noGrp="1" noChangeArrowheads="1"/>
          </p:cNvSpPr>
          <p:nvPr>
            <p:ph idx="1"/>
          </p:nvPr>
        </p:nvSpPr>
        <p:spPr>
          <a:xfrm>
            <a:off x="539552" y="1106760"/>
            <a:ext cx="8136904" cy="5562600"/>
          </a:xfrm>
        </p:spPr>
        <p:txBody>
          <a:bodyPr/>
          <a:lstStyle/>
          <a:p>
            <a:pPr marL="0" indent="0" eaLnBrk="1" hangingPunct="1">
              <a:lnSpc>
                <a:spcPct val="80000"/>
              </a:lnSpc>
              <a:buNone/>
            </a:pPr>
            <a:r>
              <a:rPr lang="en-US" altLang="zh-CN" dirty="0">
                <a:latin typeface="Times New Roman" panose="02020603050405020304" pitchFamily="18" charset="0"/>
              </a:rPr>
              <a:t>【</a:t>
            </a:r>
            <a:r>
              <a:rPr lang="zh-CN" altLang="en-US" dirty="0">
                <a:latin typeface="Times New Roman" panose="02020603050405020304" pitchFamily="18" charset="0"/>
              </a:rPr>
              <a:t>例</a:t>
            </a:r>
            <a:r>
              <a:rPr lang="en-US" altLang="zh-CN" dirty="0">
                <a:latin typeface="Times New Roman" panose="02020603050405020304" pitchFamily="18" charset="0"/>
              </a:rPr>
              <a:t>5-4】   </a:t>
            </a:r>
            <a:endParaRPr lang="en-US" altLang="zh-CN" dirty="0">
              <a:latin typeface="Times New Roman" panose="02020603050405020304" pitchFamily="18" charset="0"/>
            </a:endParaRPr>
          </a:p>
          <a:p>
            <a:pPr marL="0" indent="0" eaLnBrk="1" hangingPunct="1">
              <a:lnSpc>
                <a:spcPct val="80000"/>
              </a:lnSpc>
              <a:buNone/>
            </a:pPr>
            <a:r>
              <a:rPr lang="zh-CN" altLang="en-US" dirty="0">
                <a:latin typeface="Times New Roman" panose="02020603050405020304" pitchFamily="18" charset="0"/>
              </a:rPr>
              <a:t>考虑一</a:t>
            </a:r>
            <a:r>
              <a:rPr lang="en-US" altLang="zh-CN" dirty="0">
                <a:latin typeface="Times New Roman" panose="02020603050405020304" pitchFamily="18" charset="0"/>
              </a:rPr>
              <a:t>(7,4)</a:t>
            </a:r>
            <a:r>
              <a:rPr lang="zh-CN" altLang="en-US" dirty="0">
                <a:latin typeface="Times New Roman" panose="02020603050405020304" pitchFamily="18" charset="0"/>
              </a:rPr>
              <a:t>线性分组码，其生成矩阵</a:t>
            </a:r>
            <a:endParaRPr lang="zh-CN" altLang="en-US" dirty="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dirty="0">
              <a:latin typeface="Times New Roman" panose="02020603050405020304" pitchFamily="18" charset="0"/>
            </a:endParaRPr>
          </a:p>
          <a:p>
            <a:pPr eaLnBrk="1" hangingPunct="1">
              <a:lnSpc>
                <a:spcPct val="80000"/>
              </a:lnSpc>
              <a:buFont typeface="Wingdings" panose="05000000000000000000" pitchFamily="2" charset="2"/>
              <a:buNone/>
            </a:pPr>
            <a:r>
              <a:rPr lang="zh-CN" altLang="en-US" dirty="0">
                <a:latin typeface="Times New Roman" panose="02020603050405020304" pitchFamily="18" charset="0"/>
              </a:rPr>
              <a:t>求：</a:t>
            </a:r>
            <a:endParaRPr lang="zh-CN" altLang="en-US" dirty="0">
              <a:latin typeface="Times New Roman" panose="02020603050405020304" pitchFamily="18" charset="0"/>
            </a:endParaRPr>
          </a:p>
          <a:p>
            <a:pPr>
              <a:buNone/>
            </a:pP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对于</a:t>
            </a:r>
            <a:r>
              <a:rPr lang="zh-CN" altLang="en-US" sz="2800" dirty="0">
                <a:latin typeface="Times New Roman" panose="02020603050405020304" pitchFamily="18" charset="0"/>
              </a:rPr>
              <a:t>信息序列                             ，求其对应码字；</a:t>
            </a:r>
            <a:endParaRPr lang="zh-CN" altLang="en-US" sz="2800" dirty="0">
              <a:latin typeface="Times New Roman" panose="02020603050405020304" pitchFamily="18" charset="0"/>
            </a:endParaRPr>
          </a:p>
          <a:p>
            <a:pPr>
              <a:buNone/>
            </a:pP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rPr>
              <a:t>根据给定的系统码生成矩阵，画出编码器原理图； </a:t>
            </a:r>
            <a:endParaRPr lang="en-US" altLang="zh-CN" sz="2800" dirty="0">
              <a:latin typeface="Times New Roman" panose="02020603050405020304" pitchFamily="18" charset="0"/>
            </a:endParaRPr>
          </a:p>
          <a:p>
            <a:pPr>
              <a:buNone/>
            </a:pP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确定                                              </a:t>
            </a:r>
            <a:r>
              <a:rPr lang="zh-CN" altLang="en-US" sz="2800" dirty="0">
                <a:latin typeface="Times New Roman" panose="02020603050405020304" pitchFamily="18" charset="0"/>
              </a:rPr>
              <a:t>是否是码字。</a:t>
            </a:r>
            <a:endParaRPr lang="zh-CN" altLang="en-US" sz="2800" dirty="0">
              <a:latin typeface="Times New Roman" panose="02020603050405020304" pitchFamily="18" charset="0"/>
            </a:endParaRPr>
          </a:p>
        </p:txBody>
      </p:sp>
      <p:graphicFrame>
        <p:nvGraphicFramePr>
          <p:cNvPr id="6" name="对象 5"/>
          <p:cNvGraphicFramePr>
            <a:graphicFrameLocks noChangeAspect="1"/>
          </p:cNvGraphicFramePr>
          <p:nvPr/>
        </p:nvGraphicFramePr>
        <p:xfrm>
          <a:off x="1846263" y="2065392"/>
          <a:ext cx="4051080" cy="2011680"/>
        </p:xfrm>
        <a:graphic>
          <a:graphicData uri="http://schemas.openxmlformats.org/presentationml/2006/ole">
            <mc:AlternateContent xmlns:mc="http://schemas.openxmlformats.org/markup-compatibility/2006">
              <mc:Choice xmlns:v="urn:schemas-microsoft-com:vml" Requires="v">
                <p:oleObj spid="_x0000_s2" name="Equation" r:id="rId1" imgW="44196000" imgH="21945600" progId="Equation.DSMT4">
                  <p:embed/>
                </p:oleObj>
              </mc:Choice>
              <mc:Fallback>
                <p:oleObj name="Equation" r:id="rId1" imgW="44196000" imgH="21945600" progId="Equation.DSMT4">
                  <p:embed/>
                  <p:pic>
                    <p:nvPicPr>
                      <p:cNvPr id="0" name="Object 1"/>
                      <p:cNvPicPr>
                        <a:picLocks noChangeAspect="1" noChangeArrowheads="1"/>
                      </p:cNvPicPr>
                      <p:nvPr/>
                    </p:nvPicPr>
                    <p:blipFill>
                      <a:blip r:embed="rId2"/>
                      <a:srcRect/>
                      <a:stretch>
                        <a:fillRect/>
                      </a:stretch>
                    </p:blipFill>
                    <p:spPr bwMode="auto">
                      <a:xfrm>
                        <a:off x="1846263" y="2065392"/>
                        <a:ext cx="4051080" cy="2011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3203848" y="4300311"/>
          <a:ext cx="2511324" cy="495972"/>
        </p:xfrm>
        <a:graphic>
          <a:graphicData uri="http://schemas.openxmlformats.org/presentationml/2006/ole">
            <mc:AlternateContent xmlns:mc="http://schemas.openxmlformats.org/markup-compatibility/2006">
              <mc:Choice xmlns:v="urn:schemas-microsoft-com:vml" Requires="v">
                <p:oleObj spid="_x0000_s4" name="Equation" r:id="rId3" imgW="26212800" imgH="5181600" progId="Equation.DSMT4">
                  <p:embed/>
                </p:oleObj>
              </mc:Choice>
              <mc:Fallback>
                <p:oleObj name="Equation" r:id="rId3" imgW="26212800" imgH="5181600" progId="Equation.DSMT4">
                  <p:embed/>
                  <p:pic>
                    <p:nvPicPr>
                      <p:cNvPr id="0" name="对象 10"/>
                      <p:cNvPicPr/>
                      <p:nvPr/>
                    </p:nvPicPr>
                    <p:blipFill>
                      <a:blip r:embed="rId4"/>
                      <a:stretch>
                        <a:fillRect/>
                      </a:stretch>
                    </p:blipFill>
                    <p:spPr>
                      <a:xfrm>
                        <a:off x="3203848" y="4300311"/>
                        <a:ext cx="2511324" cy="49597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835696" y="5381103"/>
          <a:ext cx="4000500" cy="495300"/>
        </p:xfrm>
        <a:graphic>
          <a:graphicData uri="http://schemas.openxmlformats.org/presentationml/2006/ole">
            <mc:AlternateContent xmlns:mc="http://schemas.openxmlformats.org/markup-compatibility/2006">
              <mc:Choice xmlns:v="urn:schemas-microsoft-com:vml" Requires="v">
                <p:oleObj spid="_x0000_s7" name="Equation" r:id="rId5" imgW="41757600" imgH="5181600" progId="Equation.DSMT4">
                  <p:embed/>
                </p:oleObj>
              </mc:Choice>
              <mc:Fallback>
                <p:oleObj name="Equation" r:id="rId5" imgW="41757600" imgH="5181600" progId="Equation.DSMT4">
                  <p:embed/>
                  <p:pic>
                    <p:nvPicPr>
                      <p:cNvPr id="0" name="对象 7"/>
                      <p:cNvPicPr/>
                      <p:nvPr/>
                    </p:nvPicPr>
                    <p:blipFill>
                      <a:blip r:embed="rId6"/>
                      <a:stretch>
                        <a:fillRect/>
                      </a:stretch>
                    </p:blipFill>
                    <p:spPr>
                      <a:xfrm>
                        <a:off x="1835696" y="5381103"/>
                        <a:ext cx="4000500" cy="495300"/>
                      </a:xfrm>
                      <a:prstGeom prst="rect">
                        <a:avLst/>
                      </a:prstGeom>
                    </p:spPr>
                  </p:pic>
                </p:oleObj>
              </mc:Fallback>
            </mc:AlternateContent>
          </a:graphicData>
        </a:graphic>
      </p:graphicFrame>
      <p:sp>
        <p:nvSpPr>
          <p:cNvPr id="10" name="灯片编号占位符 9"/>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6687" y="980504"/>
            <a:ext cx="764953" cy="553998"/>
          </a:xfrm>
          <a:prstGeom prst="rect">
            <a:avLst/>
          </a:prstGeom>
        </p:spPr>
        <p:txBody>
          <a:bodyPr wrap="none">
            <a:spAutoFit/>
          </a:bodyPr>
          <a:lstStyle/>
          <a:p>
            <a:r>
              <a:rPr lang="zh-CN" altLang="en-US" sz="3000" dirty="0">
                <a:latin typeface="+mn-ea"/>
                <a:ea typeface="+mn-ea"/>
              </a:rPr>
              <a:t>解</a:t>
            </a:r>
            <a:r>
              <a:rPr lang="en-US" altLang="zh-CN" sz="3000" dirty="0">
                <a:latin typeface="+mn-ea"/>
                <a:ea typeface="+mn-ea"/>
              </a:rPr>
              <a:t>:</a:t>
            </a:r>
            <a:endParaRPr lang="zh-CN" altLang="en-US" sz="3000" dirty="0">
              <a:latin typeface="+mn-ea"/>
              <a:ea typeface="+mn-ea"/>
            </a:endParaRPr>
          </a:p>
        </p:txBody>
      </p:sp>
      <p:sp>
        <p:nvSpPr>
          <p:cNvPr id="4" name="矩形 3"/>
          <p:cNvSpPr/>
          <p:nvPr/>
        </p:nvSpPr>
        <p:spPr>
          <a:xfrm>
            <a:off x="1331640" y="1011282"/>
            <a:ext cx="633507" cy="553998"/>
          </a:xfrm>
          <a:prstGeom prst="rect">
            <a:avLst/>
          </a:prstGeom>
        </p:spPr>
        <p:txBody>
          <a:bodyPr wrap="none">
            <a:spAutoFit/>
          </a:bodyPr>
          <a:lstStyle/>
          <a:p>
            <a:r>
              <a:rPr lang="en-US" altLang="zh-CN" sz="3000" dirty="0">
                <a:cs typeface="Times New Roman" panose="02020603050405020304" pitchFamily="18" charset="0"/>
              </a:rPr>
              <a:t>(1)</a:t>
            </a:r>
            <a:endParaRPr lang="zh-CN" altLang="en-US" sz="3000" dirty="0"/>
          </a:p>
        </p:txBody>
      </p:sp>
      <p:graphicFrame>
        <p:nvGraphicFramePr>
          <p:cNvPr id="8" name="对象 7"/>
          <p:cNvGraphicFramePr>
            <a:graphicFrameLocks noChangeAspect="1"/>
          </p:cNvGraphicFramePr>
          <p:nvPr/>
        </p:nvGraphicFramePr>
        <p:xfrm>
          <a:off x="1973139" y="1731362"/>
          <a:ext cx="1518192" cy="594360"/>
        </p:xfrm>
        <a:graphic>
          <a:graphicData uri="http://schemas.openxmlformats.org/presentationml/2006/ole">
            <mc:AlternateContent xmlns:mc="http://schemas.openxmlformats.org/markup-compatibility/2006">
              <mc:Choice xmlns:v="urn:schemas-microsoft-com:vml" Requires="v">
                <p:oleObj spid="_x0000_s3" name="Equation" r:id="rId1" imgW="14020800" imgH="5486400" progId="Equation.DSMT4">
                  <p:embed/>
                </p:oleObj>
              </mc:Choice>
              <mc:Fallback>
                <p:oleObj name="Equation" r:id="rId1" imgW="14020800" imgH="5486400" progId="Equation.DSMT4">
                  <p:embed/>
                  <p:pic>
                    <p:nvPicPr>
                      <p:cNvPr id="0" name="对象 6"/>
                      <p:cNvPicPr/>
                      <p:nvPr/>
                    </p:nvPicPr>
                    <p:blipFill>
                      <a:blip r:embed="rId2"/>
                      <a:stretch>
                        <a:fillRect/>
                      </a:stretch>
                    </p:blipFill>
                    <p:spPr>
                      <a:xfrm>
                        <a:off x="1973139" y="1731362"/>
                        <a:ext cx="1518192" cy="59436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2325688" y="2386111"/>
          <a:ext cx="6034087" cy="2195513"/>
        </p:xfrm>
        <a:graphic>
          <a:graphicData uri="http://schemas.openxmlformats.org/presentationml/2006/ole">
            <mc:AlternateContent xmlns:mc="http://schemas.openxmlformats.org/markup-compatibility/2006">
              <mc:Choice xmlns:v="urn:schemas-microsoft-com:vml" Requires="v">
                <p:oleObj spid="_x0000_s5" name="Equation" r:id="rId3" imgW="60350400" imgH="21945600" progId="Equation.DSMT4">
                  <p:embed/>
                </p:oleObj>
              </mc:Choice>
              <mc:Fallback>
                <p:oleObj name="Equation" r:id="rId3" imgW="60350400" imgH="21945600" progId="Equation.DSMT4">
                  <p:embed/>
                  <p:pic>
                    <p:nvPicPr>
                      <p:cNvPr id="0" name="对象 7"/>
                      <p:cNvPicPr/>
                      <p:nvPr/>
                    </p:nvPicPr>
                    <p:blipFill>
                      <a:blip r:embed="rId4"/>
                      <a:stretch>
                        <a:fillRect/>
                      </a:stretch>
                    </p:blipFill>
                    <p:spPr>
                      <a:xfrm>
                        <a:off x="2325688" y="2386111"/>
                        <a:ext cx="6034087" cy="2195513"/>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422525" y="4949924"/>
          <a:ext cx="3825875" cy="495300"/>
        </p:xfrm>
        <a:graphic>
          <a:graphicData uri="http://schemas.openxmlformats.org/presentationml/2006/ole">
            <mc:AlternateContent xmlns:mc="http://schemas.openxmlformats.org/markup-compatibility/2006">
              <mc:Choice xmlns:v="urn:schemas-microsoft-com:vml" Requires="v">
                <p:oleObj spid="_x0000_s6" name="Equation" r:id="rId5" imgW="39928800" imgH="5181600" progId="Equation.DSMT4">
                  <p:embed/>
                </p:oleObj>
              </mc:Choice>
              <mc:Fallback>
                <p:oleObj name="Equation" r:id="rId5" imgW="39928800" imgH="5181600" progId="Equation.DSMT4">
                  <p:embed/>
                  <p:pic>
                    <p:nvPicPr>
                      <p:cNvPr id="0" name="对象 8"/>
                      <p:cNvPicPr/>
                      <p:nvPr/>
                    </p:nvPicPr>
                    <p:blipFill>
                      <a:blip r:embed="rId6"/>
                      <a:stretch>
                        <a:fillRect/>
                      </a:stretch>
                    </p:blipFill>
                    <p:spPr>
                      <a:xfrm>
                        <a:off x="2422525" y="4949924"/>
                        <a:ext cx="3825875" cy="495300"/>
                      </a:xfrm>
                      <a:prstGeom prst="rect">
                        <a:avLst/>
                      </a:prstGeom>
                    </p:spPr>
                  </p:pic>
                </p:oleObj>
              </mc:Fallback>
            </mc:AlternateContent>
          </a:graphicData>
        </a:graphic>
      </p:graphicFrame>
      <p:sp>
        <p:nvSpPr>
          <p:cNvPr id="7" name="灯片编号占位符 6"/>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436771" y="1985692"/>
            <a:ext cx="6249770" cy="3315516"/>
          </a:xfrm>
          <a:prstGeom prst="rect">
            <a:avLst/>
          </a:prstGeom>
        </p:spPr>
      </p:pic>
      <p:sp>
        <p:nvSpPr>
          <p:cNvPr id="7" name="矩形 6"/>
          <p:cNvSpPr/>
          <p:nvPr/>
        </p:nvSpPr>
        <p:spPr>
          <a:xfrm>
            <a:off x="683568" y="1002794"/>
            <a:ext cx="633507" cy="553998"/>
          </a:xfrm>
          <a:prstGeom prst="rect">
            <a:avLst/>
          </a:prstGeom>
        </p:spPr>
        <p:txBody>
          <a:bodyPr wrap="none">
            <a:spAutoFit/>
          </a:bodyPr>
          <a:lstStyle/>
          <a:p>
            <a:r>
              <a:rPr lang="en-US" altLang="zh-CN" sz="3000" dirty="0">
                <a:cs typeface="Times New Roman" panose="02020603050405020304" pitchFamily="18" charset="0"/>
              </a:rPr>
              <a:t>(2)</a:t>
            </a:r>
            <a:endParaRPr lang="zh-CN" altLang="en-US" sz="3000" dirty="0"/>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858778"/>
            <a:ext cx="633507" cy="553998"/>
          </a:xfrm>
          <a:prstGeom prst="rect">
            <a:avLst/>
          </a:prstGeom>
        </p:spPr>
        <p:txBody>
          <a:bodyPr wrap="none">
            <a:spAutoFit/>
          </a:bodyPr>
          <a:lstStyle/>
          <a:p>
            <a:r>
              <a:rPr lang="en-US" altLang="zh-CN" sz="3000" dirty="0">
                <a:cs typeface="Times New Roman" panose="02020603050405020304" pitchFamily="18" charset="0"/>
              </a:rPr>
              <a:t>(3)</a:t>
            </a:r>
            <a:endParaRPr lang="zh-CN" altLang="en-US" sz="3000" dirty="0"/>
          </a:p>
        </p:txBody>
      </p:sp>
      <p:graphicFrame>
        <p:nvGraphicFramePr>
          <p:cNvPr id="9" name="对象 8"/>
          <p:cNvGraphicFramePr>
            <a:graphicFrameLocks noChangeAspect="1"/>
          </p:cNvGraphicFramePr>
          <p:nvPr/>
        </p:nvGraphicFramePr>
        <p:xfrm>
          <a:off x="1606550" y="908720"/>
          <a:ext cx="4235220" cy="2103120"/>
        </p:xfrm>
        <a:graphic>
          <a:graphicData uri="http://schemas.openxmlformats.org/presentationml/2006/ole">
            <mc:AlternateContent xmlns:mc="http://schemas.openxmlformats.org/markup-compatibility/2006">
              <mc:Choice xmlns:v="urn:schemas-microsoft-com:vml" Requires="v">
                <p:oleObj spid="_x0000_s2" name="Equation" r:id="rId1" imgW="44196000" imgH="21945600" progId="Equation.DSMT4">
                  <p:embed/>
                </p:oleObj>
              </mc:Choice>
              <mc:Fallback>
                <p:oleObj name="Equation" r:id="rId1" imgW="44196000" imgH="21945600" progId="Equation.DSMT4">
                  <p:embed/>
                  <p:pic>
                    <p:nvPicPr>
                      <p:cNvPr id="0" name="对象 5"/>
                      <p:cNvPicPr>
                        <a:picLocks noChangeAspect="1" noChangeArrowheads="1"/>
                      </p:cNvPicPr>
                      <p:nvPr/>
                    </p:nvPicPr>
                    <p:blipFill>
                      <a:blip r:embed="rId2"/>
                      <a:srcRect/>
                      <a:stretch>
                        <a:fillRect/>
                      </a:stretch>
                    </p:blipFill>
                    <p:spPr bwMode="auto">
                      <a:xfrm>
                        <a:off x="1606550" y="908720"/>
                        <a:ext cx="4235220" cy="2103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1576388" y="3573016"/>
          <a:ext cx="4293180" cy="1635300"/>
        </p:xfrm>
        <a:graphic>
          <a:graphicData uri="http://schemas.openxmlformats.org/presentationml/2006/ole">
            <mc:AlternateContent xmlns:mc="http://schemas.openxmlformats.org/markup-compatibility/2006">
              <mc:Choice xmlns:v="urn:schemas-microsoft-com:vml" Requires="v">
                <p:oleObj spid="_x0000_s3" name="Equation" r:id="rId3" imgW="44805600" imgH="17068800" progId="Equation.DSMT4">
                  <p:embed/>
                </p:oleObj>
              </mc:Choice>
              <mc:Fallback>
                <p:oleObj name="Equation" r:id="rId3" imgW="44805600" imgH="17068800" progId="Equation.DSMT4">
                  <p:embed/>
                  <p:pic>
                    <p:nvPicPr>
                      <p:cNvPr id="0" name="对象 8"/>
                      <p:cNvPicPr>
                        <a:picLocks noChangeAspect="1" noChangeArrowheads="1"/>
                      </p:cNvPicPr>
                      <p:nvPr/>
                    </p:nvPicPr>
                    <p:blipFill>
                      <a:blip r:embed="rId4"/>
                      <a:srcRect/>
                      <a:stretch>
                        <a:fillRect/>
                      </a:stretch>
                    </p:blipFill>
                    <p:spPr bwMode="auto">
                      <a:xfrm>
                        <a:off x="1576388" y="3573016"/>
                        <a:ext cx="4293180" cy="163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576388" y="5517232"/>
          <a:ext cx="3300412" cy="593725"/>
        </p:xfrm>
        <a:graphic>
          <a:graphicData uri="http://schemas.openxmlformats.org/presentationml/2006/ole">
            <mc:AlternateContent xmlns:mc="http://schemas.openxmlformats.org/markup-compatibility/2006">
              <mc:Choice xmlns:v="urn:schemas-microsoft-com:vml" Requires="v">
                <p:oleObj spid="_x0000_s5" name="Equation" r:id="rId5" imgW="30480000" imgH="5486400" progId="Equation.DSMT4">
                  <p:embed/>
                </p:oleObj>
              </mc:Choice>
              <mc:Fallback>
                <p:oleObj name="Equation" r:id="rId5" imgW="30480000" imgH="5486400" progId="Equation.DSMT4">
                  <p:embed/>
                  <p:pic>
                    <p:nvPicPr>
                      <p:cNvPr id="0" name="对象 5"/>
                      <p:cNvPicPr/>
                      <p:nvPr/>
                    </p:nvPicPr>
                    <p:blipFill>
                      <a:blip r:embed="rId6"/>
                      <a:stretch>
                        <a:fillRect/>
                      </a:stretch>
                    </p:blipFill>
                    <p:spPr>
                      <a:xfrm>
                        <a:off x="1576388" y="5517232"/>
                        <a:ext cx="3300412" cy="593725"/>
                      </a:xfrm>
                      <a:prstGeom prst="rect">
                        <a:avLst/>
                      </a:prstGeom>
                    </p:spPr>
                  </p:pic>
                </p:oleObj>
              </mc:Fallback>
            </mc:AlternateContent>
          </a:graphicData>
        </a:graphic>
      </p:graphicFrame>
      <p:sp>
        <p:nvSpPr>
          <p:cNvPr id="6" name="矩形 5"/>
          <p:cNvSpPr/>
          <p:nvPr/>
        </p:nvSpPr>
        <p:spPr>
          <a:xfrm>
            <a:off x="5292080" y="5576822"/>
            <a:ext cx="1729961" cy="553998"/>
          </a:xfrm>
          <a:prstGeom prst="rect">
            <a:avLst/>
          </a:prstGeom>
        </p:spPr>
        <p:txBody>
          <a:bodyPr wrap="none">
            <a:spAutoFit/>
          </a:bodyPr>
          <a:lstStyle/>
          <a:p>
            <a:r>
              <a:rPr lang="zh-CN" altLang="en-US" sz="3000" dirty="0"/>
              <a:t>不是码字</a:t>
            </a:r>
            <a:endParaRPr lang="zh-CN" altLang="en-US" sz="3000" dirty="0"/>
          </a:p>
        </p:txBody>
      </p:sp>
      <p:sp>
        <p:nvSpPr>
          <p:cNvPr id="7" name="灯片编号占位符 6"/>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8" name="Rectangle 2"/>
          <p:cNvSpPr>
            <a:spLocks noGrp="1" noChangeArrowheads="1"/>
          </p:cNvSpPr>
          <p:nvPr>
            <p:ph type="title"/>
          </p:nvPr>
        </p:nvSpPr>
        <p:spPr>
          <a:xfrm>
            <a:off x="611560" y="1268760"/>
            <a:ext cx="4536504" cy="688779"/>
          </a:xfrm>
        </p:spPr>
        <p:txBody>
          <a:bodyPr/>
          <a:lstStyle/>
          <a:p>
            <a:r>
              <a:rPr lang="zh-CN" altLang="en-US" sz="3200" dirty="0">
                <a:solidFill>
                  <a:srgbClr val="0000CC"/>
                </a:solidFill>
                <a:latin typeface="Times New Roman" panose="02020603050405020304" pitchFamily="18" charset="0"/>
              </a:rPr>
              <a:t>最小码距</a:t>
            </a:r>
            <a:endParaRPr lang="zh-CN" altLang="en-US" sz="3200" dirty="0">
              <a:solidFill>
                <a:srgbClr val="0000CC"/>
              </a:solidFill>
              <a:latin typeface="Times New Roman" panose="02020603050405020304" pitchFamily="18" charset="0"/>
            </a:endParaRPr>
          </a:p>
        </p:txBody>
      </p:sp>
      <p:sp>
        <p:nvSpPr>
          <p:cNvPr id="12" name="Rectangle 3"/>
          <p:cNvSpPr>
            <a:spLocks noGrp="1" noChangeArrowheads="1"/>
          </p:cNvSpPr>
          <p:nvPr>
            <p:ph idx="1"/>
          </p:nvPr>
        </p:nvSpPr>
        <p:spPr>
          <a:xfrm>
            <a:off x="611560" y="2101555"/>
            <a:ext cx="8064896" cy="3741437"/>
          </a:xfrm>
        </p:spPr>
        <p:txBody>
          <a:bodyPr/>
          <a:lstStyle/>
          <a:p>
            <a:pPr>
              <a:spcBef>
                <a:spcPts val="900"/>
              </a:spcBef>
            </a:pPr>
            <a:r>
              <a:rPr lang="zh-CN" altLang="en-US" dirty="0"/>
              <a:t>线性分组码的最小码距等于码集中非零码字的最小重量</a:t>
            </a:r>
            <a:endParaRPr lang="zh-CN" altLang="en-US" dirty="0"/>
          </a:p>
          <a:p>
            <a:pPr marL="0" lvl="0" indent="0" algn="just">
              <a:lnSpc>
                <a:spcPct val="110000"/>
              </a:lnSpc>
              <a:spcBef>
                <a:spcPts val="600"/>
              </a:spcBef>
              <a:buClrTx/>
              <a:buSzTx/>
              <a:buNone/>
            </a:pPr>
            <a:r>
              <a:rPr lang="en-US" altLang="zh-CN" sz="2800" kern="1200" dirty="0">
                <a:solidFill>
                  <a:srgbClr val="000000"/>
                </a:solidFill>
                <a:latin typeface="Times New Roman" panose="02020603050405020304" pitchFamily="18" charset="0"/>
                <a:ea typeface="宋体" panose="02010600030101010101" pitchFamily="2" charset="-122"/>
              </a:rPr>
              <a:t>            </a:t>
            </a:r>
            <a:r>
              <a:rPr lang="en-US" altLang="zh-CN" sz="2800" i="1" kern="1200" dirty="0" err="1">
                <a:solidFill>
                  <a:srgbClr val="000000"/>
                </a:solidFill>
                <a:latin typeface="Times New Roman" panose="02020603050405020304" pitchFamily="18" charset="0"/>
                <a:ea typeface="宋体" panose="02010600030101010101" pitchFamily="2" charset="-122"/>
              </a:rPr>
              <a:t>d</a:t>
            </a:r>
            <a:r>
              <a:rPr lang="en-US" altLang="zh-CN" sz="2800" kern="1200" baseline="-30000" dirty="0" err="1">
                <a:solidFill>
                  <a:srgbClr val="000000"/>
                </a:solidFill>
                <a:latin typeface="Times New Roman" panose="02020603050405020304" pitchFamily="18" charset="0"/>
                <a:ea typeface="宋体" panose="02010600030101010101" pitchFamily="2" charset="-122"/>
              </a:rPr>
              <a:t>min</a:t>
            </a:r>
            <a:r>
              <a:rPr lang="en-US" altLang="zh-CN" sz="2800" kern="1200" dirty="0">
                <a:solidFill>
                  <a:srgbClr val="000000"/>
                </a:solidFill>
                <a:latin typeface="Times New Roman" panose="02020603050405020304" pitchFamily="18" charset="0"/>
                <a:ea typeface="宋体" panose="02010600030101010101" pitchFamily="2" charset="-122"/>
              </a:rPr>
              <a:t> =  min {w (</a:t>
            </a:r>
            <a:r>
              <a:rPr lang="en-US" altLang="zh-CN" sz="2800" i="1" kern="1200" dirty="0">
                <a:solidFill>
                  <a:srgbClr val="000000"/>
                </a:solidFill>
                <a:latin typeface="Times New Roman" panose="02020603050405020304" pitchFamily="18" charset="0"/>
                <a:ea typeface="宋体" panose="02010600030101010101" pitchFamily="2" charset="-122"/>
              </a:rPr>
              <a:t>C</a:t>
            </a:r>
            <a:r>
              <a:rPr lang="en-US" altLang="zh-CN" sz="2800" i="1" kern="1200" baseline="-30000" dirty="0">
                <a:solidFill>
                  <a:srgbClr val="000000"/>
                </a:solidFill>
                <a:latin typeface="Times New Roman" panose="02020603050405020304" pitchFamily="18" charset="0"/>
                <a:ea typeface="宋体" panose="02010600030101010101" pitchFamily="2" charset="-122"/>
              </a:rPr>
              <a:t> </a:t>
            </a:r>
            <a:r>
              <a:rPr lang="en-US" altLang="zh-CN" sz="2800" i="1" kern="1200" baseline="-30000" dirty="0" err="1">
                <a:solidFill>
                  <a:srgbClr val="000000"/>
                </a:solidFill>
                <a:latin typeface="Times New Roman" panose="02020603050405020304" pitchFamily="18" charset="0"/>
                <a:ea typeface="宋体" panose="02010600030101010101" pitchFamily="2" charset="-122"/>
              </a:rPr>
              <a:t>i</a:t>
            </a:r>
            <a:r>
              <a:rPr lang="en-US" altLang="zh-CN" sz="2800" i="1" kern="1200" baseline="-30000" dirty="0">
                <a:solidFill>
                  <a:srgbClr val="000000"/>
                </a:solidFill>
                <a:latin typeface="Times New Roman" panose="02020603050405020304" pitchFamily="18" charset="0"/>
                <a:ea typeface="宋体" panose="02010600030101010101" pitchFamily="2" charset="-122"/>
              </a:rPr>
              <a:t> </a:t>
            </a:r>
            <a:r>
              <a:rPr lang="en-US" altLang="zh-CN" sz="2800" kern="1200" dirty="0">
                <a:solidFill>
                  <a:srgbClr val="000000"/>
                </a:solidFill>
                <a:latin typeface="Times New Roman" panose="02020603050405020304" pitchFamily="18" charset="0"/>
                <a:ea typeface="宋体" panose="02010600030101010101" pitchFamily="2" charset="-122"/>
              </a:rPr>
              <a:t>)}	    </a:t>
            </a:r>
            <a:r>
              <a:rPr lang="en-US" altLang="zh-CN" sz="2800" i="1" kern="1200" dirty="0">
                <a:solidFill>
                  <a:srgbClr val="000000"/>
                </a:solidFill>
                <a:latin typeface="Times New Roman" panose="02020603050405020304" pitchFamily="18" charset="0"/>
                <a:ea typeface="宋体" panose="02010600030101010101" pitchFamily="2" charset="-122"/>
              </a:rPr>
              <a:t>C</a:t>
            </a:r>
            <a:r>
              <a:rPr lang="en-US" altLang="zh-CN" sz="2800" i="1" kern="1200" baseline="-30000" dirty="0">
                <a:solidFill>
                  <a:srgbClr val="000000"/>
                </a:solidFill>
                <a:latin typeface="Times New Roman" panose="02020603050405020304" pitchFamily="18" charset="0"/>
                <a:ea typeface="宋体" panose="02010600030101010101" pitchFamily="2" charset="-122"/>
              </a:rPr>
              <a:t> </a:t>
            </a:r>
            <a:r>
              <a:rPr lang="en-US" altLang="zh-CN" sz="2800" i="1" kern="1200" baseline="-30000" dirty="0" err="1">
                <a:solidFill>
                  <a:srgbClr val="000000"/>
                </a:solidFill>
                <a:latin typeface="Times New Roman" panose="02020603050405020304" pitchFamily="18" charset="0"/>
                <a:ea typeface="宋体" panose="02010600030101010101" pitchFamily="2" charset="-122"/>
              </a:rPr>
              <a:t>i</a:t>
            </a:r>
            <a:r>
              <a:rPr lang="en-US" altLang="zh-CN" sz="2800" kern="1200" dirty="0" err="1">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kern="1200" dirty="0" err="1">
                <a:solidFill>
                  <a:srgbClr val="000000"/>
                </a:solidFill>
                <a:latin typeface="Times New Roman" panose="02020603050405020304" pitchFamily="18" charset="0"/>
                <a:ea typeface="宋体" panose="02010600030101010101" pitchFamily="2" charset="-122"/>
              </a:rPr>
              <a:t>C</a:t>
            </a:r>
            <a:r>
              <a:rPr lang="en-US" altLang="zh-CN" sz="2800" kern="1200" dirty="0">
                <a:solidFill>
                  <a:srgbClr val="000000"/>
                </a:solidFill>
                <a:latin typeface="Times New Roman" panose="02020603050405020304" pitchFamily="18" charset="0"/>
                <a:ea typeface="宋体" panose="02010600030101010101" pitchFamily="2" charset="-122"/>
              </a:rPr>
              <a:t> </a:t>
            </a:r>
            <a:r>
              <a:rPr lang="zh-CN" altLang="en-US" sz="2800" kern="1200" dirty="0">
                <a:solidFill>
                  <a:srgbClr val="000000"/>
                </a:solidFill>
                <a:latin typeface="Times New Roman" panose="02020603050405020304" pitchFamily="18" charset="0"/>
                <a:ea typeface="宋体" panose="02010600030101010101" pitchFamily="2" charset="-122"/>
              </a:rPr>
              <a:t>及</a:t>
            </a:r>
            <a:r>
              <a:rPr lang="en-US" altLang="zh-CN" sz="2800" i="1" kern="1200" dirty="0">
                <a:solidFill>
                  <a:srgbClr val="000000"/>
                </a:solidFill>
                <a:latin typeface="Times New Roman" panose="02020603050405020304" pitchFamily="18" charset="0"/>
                <a:ea typeface="宋体" panose="02010600030101010101" pitchFamily="2" charset="-122"/>
              </a:rPr>
              <a:t>C</a:t>
            </a:r>
            <a:r>
              <a:rPr lang="en-US" altLang="zh-CN" sz="2800" i="1" kern="1200" baseline="-30000" dirty="0">
                <a:solidFill>
                  <a:srgbClr val="000000"/>
                </a:solidFill>
                <a:latin typeface="Times New Roman" panose="02020603050405020304" pitchFamily="18" charset="0"/>
                <a:ea typeface="宋体" panose="02010600030101010101" pitchFamily="2" charset="-122"/>
              </a:rPr>
              <a:t> </a:t>
            </a:r>
            <a:r>
              <a:rPr lang="en-US" altLang="zh-CN" sz="2800" i="1" kern="1200" baseline="-30000" dirty="0" err="1">
                <a:solidFill>
                  <a:srgbClr val="000000"/>
                </a:solidFill>
                <a:latin typeface="Times New Roman" panose="02020603050405020304" pitchFamily="18" charset="0"/>
                <a:ea typeface="宋体" panose="02010600030101010101" pitchFamily="2" charset="-122"/>
              </a:rPr>
              <a:t>i</a:t>
            </a:r>
            <a:r>
              <a:rPr lang="en-US" altLang="zh-CN" sz="2800" kern="1200" dirty="0">
                <a:solidFill>
                  <a:srgbClr val="000000"/>
                </a:solidFill>
                <a:latin typeface="Times New Roman" panose="02020603050405020304" pitchFamily="18" charset="0"/>
                <a:ea typeface="宋体" panose="02010600030101010101" pitchFamily="2" charset="-122"/>
              </a:rPr>
              <a:t> </a:t>
            </a:r>
            <a:r>
              <a:rPr lang="en-US" altLang="zh-CN" sz="2800" kern="12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kern="1200" dirty="0">
                <a:solidFill>
                  <a:srgbClr val="000000"/>
                </a:solidFill>
                <a:latin typeface="Times New Roman" panose="02020603050405020304" pitchFamily="18" charset="0"/>
                <a:ea typeface="宋体" panose="02010600030101010101" pitchFamily="2" charset="-122"/>
              </a:rPr>
              <a:t> 0</a:t>
            </a:r>
            <a:endParaRPr lang="zh-CN" altLang="en-US" sz="2800" kern="1200" dirty="0">
              <a:solidFill>
                <a:srgbClr val="000000"/>
              </a:solidFill>
              <a:latin typeface="Times New Roman" panose="02020603050405020304" pitchFamily="18" charset="0"/>
              <a:ea typeface="宋体" panose="02010600030101010101" pitchFamily="2" charset="-122"/>
            </a:endParaRPr>
          </a:p>
          <a:p>
            <a:pPr>
              <a:spcBef>
                <a:spcPts val="900"/>
              </a:spcBef>
            </a:pPr>
            <a:endParaRPr lang="zh-CN" altLang="en-US" dirty="0">
              <a:latin typeface="Times New Roman" panose="02020603050405020304" pitchFamily="18" charset="0"/>
            </a:endParaRPr>
          </a:p>
          <a:p>
            <a:pPr>
              <a:spcBef>
                <a:spcPts val="900"/>
              </a:spcBef>
            </a:pPr>
            <a:r>
              <a:rPr lang="zh-CN" altLang="en-US" dirty="0"/>
              <a:t>线性分组码的最小码距等于</a:t>
            </a:r>
            <a:r>
              <a:rPr lang="zh-CN" altLang="en-US" dirty="0">
                <a:latin typeface="Times New Roman" panose="02020603050405020304" pitchFamily="18" charset="0"/>
              </a:rPr>
              <a:t>校验矩阵</a:t>
            </a:r>
            <a:r>
              <a:rPr lang="en-US" altLang="zh-CN" i="1" dirty="0">
                <a:latin typeface="Times New Roman" panose="02020603050405020304" pitchFamily="18" charset="0"/>
              </a:rPr>
              <a:t>H</a:t>
            </a:r>
            <a:r>
              <a:rPr lang="zh-CN" altLang="en-US" dirty="0">
                <a:latin typeface="Times New Roman" panose="02020603050405020304" pitchFamily="18" charset="0"/>
              </a:rPr>
              <a:t>中和为</a:t>
            </a:r>
            <a:r>
              <a:rPr lang="en-US" altLang="zh-CN" dirty="0">
                <a:latin typeface="Times New Roman" panose="02020603050405020304" pitchFamily="18" charset="0"/>
              </a:rPr>
              <a:t>0</a:t>
            </a:r>
            <a:r>
              <a:rPr lang="zh-CN" altLang="en-US" dirty="0">
                <a:latin typeface="Times New Roman" panose="02020603050405020304" pitchFamily="18" charset="0"/>
              </a:rPr>
              <a:t>的最小列数。</a:t>
            </a:r>
            <a:endParaRPr lang="zh-CN" altLang="en-US"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8" name="Rectangle 2"/>
          <p:cNvSpPr>
            <a:spLocks noGrp="1" noChangeArrowheads="1"/>
          </p:cNvSpPr>
          <p:nvPr>
            <p:ph type="title"/>
          </p:nvPr>
        </p:nvSpPr>
        <p:spPr>
          <a:xfrm>
            <a:off x="813550" y="1546888"/>
            <a:ext cx="1998290" cy="688779"/>
          </a:xfrm>
        </p:spPr>
        <p:txBody>
          <a:bodyPr/>
          <a:lstStyle/>
          <a:p>
            <a:r>
              <a:rPr lang="zh-CN" altLang="en-US" sz="3200" dirty="0">
                <a:solidFill>
                  <a:schemeClr val="tx1"/>
                </a:solidFill>
                <a:latin typeface="Times New Roman" panose="02020603050405020304" pitchFamily="18" charset="0"/>
              </a:rPr>
              <a:t>最小码距</a:t>
            </a:r>
            <a:endParaRPr lang="zh-CN" altLang="en-US" sz="3200" dirty="0">
              <a:solidFill>
                <a:schemeClr val="tx1"/>
              </a:solidFill>
              <a:latin typeface="Times New Roman" panose="02020603050405020304" pitchFamily="18" charset="0"/>
            </a:endParaRPr>
          </a:p>
        </p:txBody>
      </p:sp>
      <p:sp>
        <p:nvSpPr>
          <p:cNvPr id="12" name="Rectangle 3"/>
          <p:cNvSpPr>
            <a:spLocks noGrp="1" noChangeArrowheads="1"/>
          </p:cNvSpPr>
          <p:nvPr>
            <p:ph idx="1"/>
          </p:nvPr>
        </p:nvSpPr>
        <p:spPr>
          <a:xfrm>
            <a:off x="611560" y="2101555"/>
            <a:ext cx="8064896" cy="2983629"/>
          </a:xfrm>
        </p:spPr>
        <p:txBody>
          <a:bodyPr/>
          <a:lstStyle/>
          <a:p>
            <a:pPr>
              <a:spcBef>
                <a:spcPts val="900"/>
              </a:spcBef>
            </a:pPr>
            <a:endParaRPr lang="en-US" altLang="zh-CN" dirty="0"/>
          </a:p>
          <a:p>
            <a:pPr>
              <a:spcBef>
                <a:spcPts val="900"/>
              </a:spcBef>
            </a:pPr>
            <a:r>
              <a:rPr lang="zh-CN" altLang="en-US" dirty="0">
                <a:solidFill>
                  <a:srgbClr val="0000CC"/>
                </a:solidFill>
                <a:latin typeface="Times New Roman" panose="02020603050405020304" pitchFamily="18" charset="0"/>
                <a:cs typeface="Times New Roman" panose="02020603050405020304" pitchFamily="18" charset="0"/>
              </a:rPr>
              <a:t>极大最小距离码 </a:t>
            </a:r>
            <a:r>
              <a:rPr lang="en-US" altLang="zh-CN" dirty="0">
                <a:latin typeface="Times New Roman" panose="02020603050405020304" pitchFamily="18" charset="0"/>
                <a:cs typeface="Times New Roman" panose="02020603050405020304" pitchFamily="18" charset="0"/>
              </a:rPr>
              <a:t>(Maximized minimum Distance Code, MDC)</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spcBef>
                <a:spcPts val="1200"/>
              </a:spcBef>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如果</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线性码</a:t>
            </a:r>
            <a:endParaRPr lang="zh-CN" altLang="en-US" dirty="0">
              <a:latin typeface="Times New Roman" panose="02020603050405020304" pitchFamily="18" charset="0"/>
            </a:endParaRPr>
          </a:p>
        </p:txBody>
      </p:sp>
      <p:graphicFrame>
        <p:nvGraphicFramePr>
          <p:cNvPr id="6" name="对象 5"/>
          <p:cNvGraphicFramePr>
            <a:graphicFrameLocks noChangeAspect="1"/>
          </p:cNvGraphicFramePr>
          <p:nvPr/>
        </p:nvGraphicFramePr>
        <p:xfrm>
          <a:off x="2843808" y="1566672"/>
          <a:ext cx="2473325" cy="593725"/>
        </p:xfrm>
        <a:graphic>
          <a:graphicData uri="http://schemas.openxmlformats.org/presentationml/2006/ole">
            <mc:AlternateContent xmlns:mc="http://schemas.openxmlformats.org/markup-compatibility/2006">
              <mc:Choice xmlns:v="urn:schemas-microsoft-com:vml" Requires="v">
                <p:oleObj spid="_x0000_s2" name="Equation" r:id="rId1" imgW="22860000" imgH="5486400" progId="Equation.DSMT4">
                  <p:embed/>
                </p:oleObj>
              </mc:Choice>
              <mc:Fallback>
                <p:oleObj name="Equation" r:id="rId1" imgW="22860000" imgH="5486400" progId="Equation.DSMT4">
                  <p:embed/>
                  <p:pic>
                    <p:nvPicPr>
                      <p:cNvPr id="0" name="对象 10"/>
                      <p:cNvPicPr/>
                      <p:nvPr/>
                    </p:nvPicPr>
                    <p:blipFill>
                      <a:blip r:embed="rId2"/>
                      <a:stretch>
                        <a:fillRect/>
                      </a:stretch>
                    </p:blipFill>
                    <p:spPr>
                      <a:xfrm>
                        <a:off x="2843808" y="1566672"/>
                        <a:ext cx="2473325" cy="59372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211960" y="3717032"/>
          <a:ext cx="2506662" cy="593725"/>
        </p:xfrm>
        <a:graphic>
          <a:graphicData uri="http://schemas.openxmlformats.org/presentationml/2006/ole">
            <mc:AlternateContent xmlns:mc="http://schemas.openxmlformats.org/markup-compatibility/2006">
              <mc:Choice xmlns:v="urn:schemas-microsoft-com:vml" Requires="v">
                <p:oleObj spid="_x0000_s3" name="Equation" r:id="rId3" imgW="23164800" imgH="5486400" progId="Equation.DSMT4">
                  <p:embed/>
                </p:oleObj>
              </mc:Choice>
              <mc:Fallback>
                <p:oleObj name="Equation" r:id="rId3" imgW="23164800" imgH="5486400" progId="Equation.DSMT4">
                  <p:embed/>
                  <p:pic>
                    <p:nvPicPr>
                      <p:cNvPr id="0" name="对象 5"/>
                      <p:cNvPicPr/>
                      <p:nvPr/>
                    </p:nvPicPr>
                    <p:blipFill>
                      <a:blip r:embed="rId4"/>
                      <a:stretch>
                        <a:fillRect/>
                      </a:stretch>
                    </p:blipFill>
                    <p:spPr>
                      <a:xfrm>
                        <a:off x="4211960" y="3717032"/>
                        <a:ext cx="2506662" cy="593725"/>
                      </a:xfrm>
                      <a:prstGeom prst="rect">
                        <a:avLst/>
                      </a:prstGeom>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095196" y="1985107"/>
            <a:ext cx="3269696" cy="1589162"/>
          </a:xfrm>
          <a:prstGeom prst="rect">
            <a:avLst/>
          </a:prstGeom>
        </p:spPr>
      </p:pic>
      <p:graphicFrame>
        <p:nvGraphicFramePr>
          <p:cNvPr id="17" name="对象 16"/>
          <p:cNvGraphicFramePr>
            <a:graphicFrameLocks noChangeAspect="1"/>
          </p:cNvGraphicFramePr>
          <p:nvPr/>
        </p:nvGraphicFramePr>
        <p:xfrm>
          <a:off x="3923928" y="3184781"/>
          <a:ext cx="395712" cy="365472"/>
        </p:xfrm>
        <a:graphic>
          <a:graphicData uri="http://schemas.openxmlformats.org/presentationml/2006/ole">
            <mc:AlternateContent xmlns:mc="http://schemas.openxmlformats.org/markup-compatibility/2006">
              <mc:Choice xmlns:v="urn:schemas-microsoft-com:vml" Requires="v">
                <p:oleObj spid="_x0000_s3" name="Equation" r:id="rId2" imgW="3962400" imgH="3657600" progId="Equation.DSMT4">
                  <p:embed/>
                </p:oleObj>
              </mc:Choice>
              <mc:Fallback>
                <p:oleObj name="Equation" r:id="rId2" imgW="3962400" imgH="3657600" progId="Equation.DSMT4">
                  <p:embed/>
                  <p:pic>
                    <p:nvPicPr>
                      <p:cNvPr id="0" name="对象 9"/>
                      <p:cNvPicPr>
                        <a:picLocks noChangeAspect="1" noChangeArrowheads="1"/>
                      </p:cNvPicPr>
                      <p:nvPr/>
                    </p:nvPicPr>
                    <p:blipFill>
                      <a:blip r:embed="rId3"/>
                      <a:srcRect/>
                      <a:stretch>
                        <a:fillRect/>
                      </a:stretch>
                    </p:blipFill>
                    <p:spPr bwMode="auto">
                      <a:xfrm>
                        <a:off x="3923928" y="3184781"/>
                        <a:ext cx="395712" cy="365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
          <p:cNvGraphicFramePr>
            <a:graphicFrameLocks noChangeAspect="1"/>
          </p:cNvGraphicFramePr>
          <p:nvPr/>
        </p:nvGraphicFramePr>
        <p:xfrm>
          <a:off x="2555776" y="3903142"/>
          <a:ext cx="1784350" cy="461962"/>
        </p:xfrm>
        <a:graphic>
          <a:graphicData uri="http://schemas.openxmlformats.org/presentationml/2006/ole">
            <mc:AlternateContent xmlns:mc="http://schemas.openxmlformats.org/markup-compatibility/2006">
              <mc:Choice xmlns:v="urn:schemas-microsoft-com:vml" Requires="v">
                <p:oleObj spid="_x0000_s5" name="Equation" r:id="rId4" imgW="16459200" imgH="4267200" progId="Equation.DSMT4">
                  <p:embed/>
                </p:oleObj>
              </mc:Choice>
              <mc:Fallback>
                <p:oleObj name="Equation" r:id="rId4" imgW="16459200" imgH="4267200" progId="Equation.DSMT4">
                  <p:embed/>
                  <p:pic>
                    <p:nvPicPr>
                      <p:cNvPr id="0" name="Object 2"/>
                      <p:cNvPicPr>
                        <a:picLocks noChangeAspect="1" noChangeArrowheads="1"/>
                      </p:cNvPicPr>
                      <p:nvPr/>
                    </p:nvPicPr>
                    <p:blipFill>
                      <a:blip r:embed="rId5"/>
                      <a:srcRect/>
                      <a:stretch>
                        <a:fillRect/>
                      </a:stretch>
                    </p:blipFill>
                    <p:spPr bwMode="auto">
                      <a:xfrm>
                        <a:off x="2555776" y="3903142"/>
                        <a:ext cx="1784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矩形 18"/>
          <p:cNvSpPr/>
          <p:nvPr/>
        </p:nvSpPr>
        <p:spPr>
          <a:xfrm>
            <a:off x="856399" y="3861048"/>
            <a:ext cx="1627369" cy="523220"/>
          </a:xfrm>
          <a:prstGeom prst="rect">
            <a:avLst/>
          </a:prstGeom>
        </p:spPr>
        <p:txBody>
          <a:bodyPr wrap="none">
            <a:spAutoFit/>
          </a:bodyPr>
          <a:lstStyle/>
          <a:p>
            <a:r>
              <a:rPr lang="zh-CN" altLang="en-US" dirty="0"/>
              <a:t>差错图样</a:t>
            </a:r>
            <a:endParaRPr lang="zh-CN" altLang="en-US" dirty="0"/>
          </a:p>
        </p:txBody>
      </p:sp>
      <p:sp>
        <p:nvSpPr>
          <p:cNvPr id="20" name="矩形 19"/>
          <p:cNvSpPr/>
          <p:nvPr/>
        </p:nvSpPr>
        <p:spPr>
          <a:xfrm>
            <a:off x="836182" y="4623893"/>
            <a:ext cx="7408225" cy="954107"/>
          </a:xfrm>
          <a:prstGeom prst="rect">
            <a:avLst/>
          </a:prstGeom>
        </p:spPr>
        <p:txBody>
          <a:bodyPr wrap="square">
            <a:spAutoFit/>
          </a:bodyPr>
          <a:lstStyle/>
          <a:p>
            <a:r>
              <a:rPr lang="zh-CN" altLang="en-US" dirty="0"/>
              <a:t>二进制码中模</a:t>
            </a:r>
            <a:r>
              <a:rPr lang="en-US" altLang="zh-CN" dirty="0"/>
              <a:t>2</a:t>
            </a:r>
            <a:r>
              <a:rPr lang="zh-CN" altLang="en-US" dirty="0"/>
              <a:t>加与模</a:t>
            </a:r>
            <a:r>
              <a:rPr lang="en-US" altLang="zh-CN" dirty="0"/>
              <a:t>2</a:t>
            </a:r>
            <a:r>
              <a:rPr lang="zh-CN" altLang="en-US" dirty="0"/>
              <a:t>减是等同的，因而有	</a:t>
            </a:r>
            <a:endParaRPr lang="zh-CN" altLang="en-US" dirty="0"/>
          </a:p>
        </p:txBody>
      </p:sp>
      <p:graphicFrame>
        <p:nvGraphicFramePr>
          <p:cNvPr id="21" name="Object 2"/>
          <p:cNvGraphicFramePr>
            <a:graphicFrameLocks noChangeAspect="1"/>
          </p:cNvGraphicFramePr>
          <p:nvPr/>
        </p:nvGraphicFramePr>
        <p:xfrm>
          <a:off x="1928574" y="5347019"/>
          <a:ext cx="1784350" cy="461962"/>
        </p:xfrm>
        <a:graphic>
          <a:graphicData uri="http://schemas.openxmlformats.org/presentationml/2006/ole">
            <mc:AlternateContent xmlns:mc="http://schemas.openxmlformats.org/markup-compatibility/2006">
              <mc:Choice xmlns:v="urn:schemas-microsoft-com:vml" Requires="v">
                <p:oleObj spid="_x0000_s7" name="Equation" r:id="rId6" imgW="16459200" imgH="4267200" progId="Equation.DSMT4">
                  <p:embed/>
                </p:oleObj>
              </mc:Choice>
              <mc:Fallback>
                <p:oleObj name="Equation" r:id="rId6" imgW="16459200" imgH="4267200" progId="Equation.DSMT4">
                  <p:embed/>
                  <p:pic>
                    <p:nvPicPr>
                      <p:cNvPr id="0" name="Object 2"/>
                      <p:cNvPicPr>
                        <a:picLocks noChangeAspect="1" noChangeArrowheads="1"/>
                      </p:cNvPicPr>
                      <p:nvPr/>
                    </p:nvPicPr>
                    <p:blipFill>
                      <a:blip r:embed="rId7"/>
                      <a:srcRect/>
                      <a:stretch>
                        <a:fillRect/>
                      </a:stretch>
                    </p:blipFill>
                    <p:spPr bwMode="auto">
                      <a:xfrm>
                        <a:off x="1928574" y="5347019"/>
                        <a:ext cx="1784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 name="Object 2"/>
          <p:cNvGraphicFramePr>
            <a:graphicFrameLocks noChangeAspect="1"/>
          </p:cNvGraphicFramePr>
          <p:nvPr/>
        </p:nvGraphicFramePr>
        <p:xfrm>
          <a:off x="4472717" y="5355663"/>
          <a:ext cx="1784350" cy="461962"/>
        </p:xfrm>
        <a:graphic>
          <a:graphicData uri="http://schemas.openxmlformats.org/presentationml/2006/ole">
            <mc:AlternateContent xmlns:mc="http://schemas.openxmlformats.org/markup-compatibility/2006">
              <mc:Choice xmlns:v="urn:schemas-microsoft-com:vml" Requires="v">
                <p:oleObj spid="_x0000_s8" name="Equation" r:id="rId8" imgW="16459200" imgH="4267200" progId="Equation.DSMT4">
                  <p:embed/>
                </p:oleObj>
              </mc:Choice>
              <mc:Fallback>
                <p:oleObj name="Equation" r:id="rId8" imgW="16459200" imgH="4267200" progId="Equation.DSMT4">
                  <p:embed/>
                  <p:pic>
                    <p:nvPicPr>
                      <p:cNvPr id="0" name="Object 2"/>
                      <p:cNvPicPr>
                        <a:picLocks noChangeAspect="1" noChangeArrowheads="1"/>
                      </p:cNvPicPr>
                      <p:nvPr/>
                    </p:nvPicPr>
                    <p:blipFill>
                      <a:blip r:embed="rId9"/>
                      <a:srcRect/>
                      <a:stretch>
                        <a:fillRect/>
                      </a:stretch>
                    </p:blipFill>
                    <p:spPr bwMode="auto">
                      <a:xfrm>
                        <a:off x="4472717" y="5355663"/>
                        <a:ext cx="1784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灯片编号占位符 8"/>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1127560"/>
            <a:ext cx="8424936"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nSpc>
                <a:spcPct val="114000"/>
              </a:lnSpc>
            </a:pPr>
            <a:r>
              <a:rPr lang="zh-CN" altLang="en-US" sz="2800" kern="0" dirty="0">
                <a:latin typeface="宋体" panose="02010600030101010101" pitchFamily="2" charset="-122"/>
              </a:rPr>
              <a:t>若译码规则为                                 </a:t>
            </a:r>
            <a:endParaRPr lang="en-US" altLang="zh-CN" sz="2800" kern="0" dirty="0">
              <a:latin typeface="宋体" panose="02010600030101010101" pitchFamily="2" charset="-122"/>
            </a:endParaRPr>
          </a:p>
          <a:p>
            <a:pPr marL="0" indent="0">
              <a:lnSpc>
                <a:spcPct val="114000"/>
              </a:lnSpc>
              <a:buNone/>
            </a:pPr>
            <a:r>
              <a:rPr lang="en-US" altLang="zh-CN" sz="2800" kern="0" dirty="0">
                <a:latin typeface="宋体" panose="02010600030101010101" pitchFamily="2" charset="-122"/>
              </a:rPr>
              <a:t>  </a:t>
            </a:r>
            <a:r>
              <a:rPr lang="zh-CN" altLang="en-US" sz="2800" kern="0" dirty="0">
                <a:latin typeface="宋体" panose="02010600030101010101" pitchFamily="2" charset="-122"/>
              </a:rPr>
              <a:t>则信道输出端接收到符号</a:t>
            </a:r>
            <a:r>
              <a:rPr lang="zh-CN" altLang="en-US" sz="1200" kern="0" dirty="0">
                <a:latin typeface="宋体" panose="02010600030101010101" pitchFamily="2" charset="-122"/>
              </a:rPr>
              <a:t> </a:t>
            </a:r>
            <a:r>
              <a:rPr lang="en-US" altLang="zh-CN" sz="2800" i="1" kern="0" dirty="0" err="1">
                <a:latin typeface="Times New Roman" panose="02020603050405020304" pitchFamily="18" charset="0"/>
              </a:rPr>
              <a:t>b</a:t>
            </a:r>
            <a:r>
              <a:rPr lang="en-US" altLang="zh-CN" sz="2800" i="1" kern="0" baseline="-10000" dirty="0" err="1">
                <a:latin typeface="Times New Roman" panose="02020603050405020304" pitchFamily="18" charset="0"/>
              </a:rPr>
              <a:t>j</a:t>
            </a:r>
            <a:r>
              <a:rPr lang="en-US" altLang="zh-CN" sz="2800" i="1" kern="0" baseline="-10000" dirty="0">
                <a:latin typeface="Times New Roman" panose="02020603050405020304" pitchFamily="18" charset="0"/>
              </a:rPr>
              <a:t> </a:t>
            </a:r>
            <a:r>
              <a:rPr lang="zh-CN" altLang="en-US" sz="2800" kern="0" dirty="0">
                <a:latin typeface="宋体" panose="02010600030101010101" pitchFamily="2" charset="-122"/>
              </a:rPr>
              <a:t>时，一定译成</a:t>
            </a:r>
            <a:r>
              <a:rPr lang="zh-CN" altLang="en-US" sz="1200" kern="0" dirty="0">
                <a:latin typeface="宋体" panose="02010600030101010101" pitchFamily="2" charset="-122"/>
              </a:rPr>
              <a:t> </a:t>
            </a:r>
            <a:r>
              <a:rPr lang="en-US" altLang="zh-CN" sz="2800" i="1" kern="0" dirty="0" err="1">
                <a:latin typeface="Times New Roman" panose="02020603050405020304" pitchFamily="18" charset="0"/>
              </a:rPr>
              <a:t>a</a:t>
            </a:r>
            <a:r>
              <a:rPr lang="en-US" altLang="zh-CN" sz="2800" i="1" kern="0" baseline="-10000" dirty="0" err="1">
                <a:latin typeface="Times New Roman" panose="02020603050405020304" pitchFamily="18" charset="0"/>
              </a:rPr>
              <a:t>i</a:t>
            </a:r>
            <a:r>
              <a:rPr lang="en-US" altLang="zh-CN" sz="2800" kern="0" dirty="0">
                <a:latin typeface="宋体" panose="02010600030101010101" pitchFamily="2" charset="-122"/>
              </a:rPr>
              <a:t>。</a:t>
            </a:r>
            <a:endParaRPr lang="en-US" altLang="zh-CN" sz="2800" kern="0" dirty="0">
              <a:latin typeface="宋体" panose="02010600030101010101" pitchFamily="2" charset="-122"/>
            </a:endParaRPr>
          </a:p>
          <a:p>
            <a:pPr>
              <a:lnSpc>
                <a:spcPct val="114000"/>
              </a:lnSpc>
            </a:pPr>
            <a:r>
              <a:rPr lang="zh-CN" altLang="en-US" sz="2800" kern="0" dirty="0">
                <a:latin typeface="Times New Roman" panose="02020603050405020304" pitchFamily="18" charset="0"/>
              </a:rPr>
              <a:t>如果发送端发的就是</a:t>
            </a:r>
            <a:r>
              <a:rPr lang="zh-CN" altLang="en-US" sz="1200" kern="0" dirty="0">
                <a:latin typeface="Times New Roman" panose="02020603050405020304" pitchFamily="18" charset="0"/>
              </a:rPr>
              <a:t> </a:t>
            </a:r>
            <a:r>
              <a:rPr lang="en-US" altLang="zh-CN" sz="2800" i="1" kern="0" dirty="0" err="1">
                <a:latin typeface="Times New Roman" panose="02020603050405020304" pitchFamily="18" charset="0"/>
              </a:rPr>
              <a:t>a</a:t>
            </a:r>
            <a:r>
              <a:rPr lang="en-US" altLang="zh-CN" sz="2800" i="1" kern="0" baseline="-10000" dirty="0" err="1">
                <a:latin typeface="Times New Roman" panose="02020603050405020304" pitchFamily="18" charset="0"/>
              </a:rPr>
              <a:t>i</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这就是正确译码，因此条件正确概率为</a:t>
            </a:r>
            <a:endParaRPr lang="zh-CN" altLang="en-US" sz="2800" kern="0" dirty="0">
              <a:latin typeface="宋体" panose="02010600030101010101" pitchFamily="2" charset="-122"/>
            </a:endParaRPr>
          </a:p>
          <a:p>
            <a:pPr>
              <a:lnSpc>
                <a:spcPct val="114000"/>
              </a:lnSpc>
            </a:pPr>
            <a:endParaRPr lang="en-US" altLang="zh-CN" sz="2800" kern="0" dirty="0">
              <a:latin typeface="宋体" panose="02010600030101010101" pitchFamily="2" charset="-122"/>
            </a:endParaRPr>
          </a:p>
          <a:p>
            <a:pPr>
              <a:lnSpc>
                <a:spcPct val="114000"/>
              </a:lnSpc>
            </a:pPr>
            <a:r>
              <a:rPr lang="zh-CN" altLang="en-US" sz="2800" kern="0" dirty="0">
                <a:latin typeface="宋体" panose="02010600030101010101" pitchFamily="2" charset="-122"/>
              </a:rPr>
              <a:t>反之，如果发送端发的不是</a:t>
            </a:r>
            <a:r>
              <a:rPr lang="zh-CN" altLang="en-US" sz="1200" kern="0" dirty="0">
                <a:latin typeface="宋体" panose="02010600030101010101" pitchFamily="2" charset="-122"/>
              </a:rPr>
              <a:t> </a:t>
            </a:r>
            <a:r>
              <a:rPr lang="en-US" altLang="zh-CN" sz="2800" i="1" kern="0" dirty="0" err="1">
                <a:latin typeface="Times New Roman" panose="02020603050405020304" pitchFamily="18" charset="0"/>
              </a:rPr>
              <a:t>a</a:t>
            </a:r>
            <a:r>
              <a:rPr lang="en-US" altLang="zh-CN" sz="2800" i="1" kern="0" baseline="-10000" dirty="0" err="1">
                <a:latin typeface="Times New Roman" panose="02020603050405020304" pitchFamily="18" charset="0"/>
              </a:rPr>
              <a:t>i</a:t>
            </a:r>
            <a:r>
              <a:rPr lang="en-US" altLang="zh-CN" sz="2800" i="1" kern="0" baseline="-10000" dirty="0">
                <a:latin typeface="Times New Roman" panose="02020603050405020304" pitchFamily="18" charset="0"/>
              </a:rPr>
              <a:t> </a:t>
            </a:r>
            <a:r>
              <a:rPr lang="zh-CN" altLang="en-US" sz="2800" kern="0" dirty="0">
                <a:latin typeface="宋体" panose="02010600030101010101" pitchFamily="2" charset="-122"/>
              </a:rPr>
              <a:t>，则是错误译码，因此条件错误概率为</a:t>
            </a:r>
            <a:endParaRPr lang="en-US" altLang="zh-CN" sz="2800" kern="0" dirty="0">
              <a:latin typeface="宋体" panose="02010600030101010101" pitchFamily="2" charset="-122"/>
            </a:endParaRPr>
          </a:p>
          <a:p>
            <a:pPr>
              <a:lnSpc>
                <a:spcPct val="114000"/>
              </a:lnSpc>
            </a:pPr>
            <a:r>
              <a:rPr lang="zh-CN" altLang="en-US" sz="2800" dirty="0">
                <a:solidFill>
                  <a:srgbClr val="FF0000"/>
                </a:solidFill>
                <a:latin typeface="宋体" panose="02010600030101010101" pitchFamily="2" charset="-122"/>
              </a:rPr>
              <a:t>平均错误概率</a:t>
            </a:r>
            <a:r>
              <a:rPr lang="zh-CN" altLang="en-US" sz="2800" dirty="0">
                <a:latin typeface="宋体" panose="02010600030101010101" pitchFamily="2" charset="-122"/>
              </a:rPr>
              <a:t>为</a:t>
            </a:r>
            <a:r>
              <a:rPr lang="zh-CN" altLang="en-US" sz="2800" dirty="0"/>
              <a:t> </a:t>
            </a:r>
            <a:endParaRPr lang="en-US" altLang="zh-CN" sz="2800" dirty="0"/>
          </a:p>
          <a:p>
            <a:pPr marL="0" indent="0">
              <a:lnSpc>
                <a:spcPct val="114000"/>
              </a:lnSpc>
              <a:buNone/>
            </a:pPr>
            <a:r>
              <a:rPr lang="zh-CN" altLang="en-US" sz="2800" kern="0" dirty="0"/>
              <a:t> </a:t>
            </a:r>
            <a:endParaRPr lang="zh-CN" altLang="en-US" sz="2800" kern="0" dirty="0"/>
          </a:p>
          <a:p>
            <a:pPr>
              <a:lnSpc>
                <a:spcPct val="90000"/>
              </a:lnSpc>
            </a:pPr>
            <a:endParaRPr lang="zh-CN" altLang="en-US" sz="2600" kern="0" dirty="0"/>
          </a:p>
        </p:txBody>
      </p:sp>
      <p:graphicFrame>
        <p:nvGraphicFramePr>
          <p:cNvPr id="5" name="Object 4"/>
          <p:cNvGraphicFramePr>
            <a:graphicFrameLocks noGrp="1" noChangeAspect="1"/>
          </p:cNvGraphicFramePr>
          <p:nvPr>
            <p:ph idx="4294967295"/>
          </p:nvPr>
        </p:nvGraphicFramePr>
        <p:xfrm>
          <a:off x="3002520" y="1124744"/>
          <a:ext cx="5241888" cy="578880"/>
        </p:xfrm>
        <a:graphic>
          <a:graphicData uri="http://schemas.openxmlformats.org/presentationml/2006/ole">
            <mc:AlternateContent xmlns:mc="http://schemas.openxmlformats.org/markup-compatibility/2006">
              <mc:Choice xmlns:v="urn:schemas-microsoft-com:vml" Requires="v">
                <p:oleObj spid="_x0000_s2" name="Equation" r:id="rId1" imgW="52425600" imgH="5791200" progId="Equation.DSMT4">
                  <p:embed/>
                </p:oleObj>
              </mc:Choice>
              <mc:Fallback>
                <p:oleObj name="Equation" r:id="rId1" imgW="52425600" imgH="5791200" progId="Equation.DSMT4">
                  <p:embed/>
                  <p:pic>
                    <p:nvPicPr>
                      <p:cNvPr id="0" name="Object 4"/>
                      <p:cNvPicPr>
                        <a:picLocks noGrp="1" noChangeAspect="1" noChangeArrowheads="1"/>
                      </p:cNvPicPr>
                      <p:nvPr/>
                    </p:nvPicPr>
                    <p:blipFill>
                      <a:blip r:embed="rId2"/>
                      <a:srcRect/>
                      <a:stretch>
                        <a:fillRect/>
                      </a:stretch>
                    </p:blipFill>
                    <p:spPr bwMode="auto">
                      <a:xfrm>
                        <a:off x="3002520" y="1124744"/>
                        <a:ext cx="5241888" cy="578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nvGraphicFramePr>
        <p:xfrm>
          <a:off x="1754188" y="3295614"/>
          <a:ext cx="6270625" cy="582612"/>
        </p:xfrm>
        <a:graphic>
          <a:graphicData uri="http://schemas.openxmlformats.org/presentationml/2006/ole">
            <mc:AlternateContent xmlns:mc="http://schemas.openxmlformats.org/markup-compatibility/2006">
              <mc:Choice xmlns:v="urn:schemas-microsoft-com:vml" Requires="v">
                <p:oleObj spid="_x0000_s3" name="Equation" r:id="rId3" imgW="64617600" imgH="6096000" progId="Equation.DSMT4">
                  <p:embed/>
                </p:oleObj>
              </mc:Choice>
              <mc:Fallback>
                <p:oleObj name="Equation" r:id="rId3" imgW="64617600" imgH="6096000" progId="Equation.DSMT4">
                  <p:embed/>
                  <p:pic>
                    <p:nvPicPr>
                      <p:cNvPr id="0" name="Object 8"/>
                      <p:cNvPicPr>
                        <a:picLocks noChangeAspect="1" noChangeArrowheads="1"/>
                      </p:cNvPicPr>
                      <p:nvPr/>
                    </p:nvPicPr>
                    <p:blipFill>
                      <a:blip r:embed="rId4"/>
                      <a:srcRect/>
                      <a:stretch>
                        <a:fillRect/>
                      </a:stretch>
                    </p:blipFill>
                    <p:spPr bwMode="auto">
                      <a:xfrm>
                        <a:off x="1754188" y="3295614"/>
                        <a:ext cx="62706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8"/>
          <p:cNvGraphicFramePr>
            <a:graphicFrameLocks noChangeAspect="1"/>
          </p:cNvGraphicFramePr>
          <p:nvPr/>
        </p:nvGraphicFramePr>
        <p:xfrm>
          <a:off x="3851920" y="4351259"/>
          <a:ext cx="2603500" cy="582612"/>
        </p:xfrm>
        <a:graphic>
          <a:graphicData uri="http://schemas.openxmlformats.org/presentationml/2006/ole">
            <mc:AlternateContent xmlns:mc="http://schemas.openxmlformats.org/markup-compatibility/2006">
              <mc:Choice xmlns:v="urn:schemas-microsoft-com:vml" Requires="v">
                <p:oleObj spid="_x0000_s8" name="Equation" r:id="rId5" imgW="26822400" imgH="6096000" progId="Equation.DSMT4">
                  <p:embed/>
                </p:oleObj>
              </mc:Choice>
              <mc:Fallback>
                <p:oleObj name="Equation" r:id="rId5" imgW="26822400" imgH="6096000" progId="Equation.DSMT4">
                  <p:embed/>
                  <p:pic>
                    <p:nvPicPr>
                      <p:cNvPr id="0" name="Object 8"/>
                      <p:cNvPicPr>
                        <a:picLocks noChangeAspect="1" noChangeArrowheads="1"/>
                      </p:cNvPicPr>
                      <p:nvPr/>
                    </p:nvPicPr>
                    <p:blipFill>
                      <a:blip r:embed="rId6"/>
                      <a:srcRect/>
                      <a:stretch>
                        <a:fillRect/>
                      </a:stretch>
                    </p:blipFill>
                    <p:spPr bwMode="auto">
                      <a:xfrm>
                        <a:off x="3851920" y="4351259"/>
                        <a:ext cx="26035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4"/>
          <p:cNvGraphicFramePr>
            <a:graphicFrameLocks noChangeAspect="1"/>
          </p:cNvGraphicFramePr>
          <p:nvPr/>
        </p:nvGraphicFramePr>
        <p:xfrm>
          <a:off x="3124200" y="5319713"/>
          <a:ext cx="2468563" cy="1096962"/>
        </p:xfrm>
        <a:graphic>
          <a:graphicData uri="http://schemas.openxmlformats.org/presentationml/2006/ole">
            <mc:AlternateContent xmlns:mc="http://schemas.openxmlformats.org/markup-compatibility/2006">
              <mc:Choice xmlns:v="urn:schemas-microsoft-com:vml" Requires="v">
                <p:oleObj spid="_x0000_s10" name="Equation" r:id="rId7" imgW="24688800" imgH="10972800" progId="Equation.DSMT4">
                  <p:embed/>
                </p:oleObj>
              </mc:Choice>
              <mc:Fallback>
                <p:oleObj name="Equation" r:id="rId7" imgW="24688800" imgH="10972800" progId="Equation.DSMT4">
                  <p:embed/>
                  <p:pic>
                    <p:nvPicPr>
                      <p:cNvPr id="0" name="Object 4"/>
                      <p:cNvPicPr>
                        <a:picLocks noChangeAspect="1" noChangeArrowheads="1"/>
                      </p:cNvPicPr>
                      <p:nvPr/>
                    </p:nvPicPr>
                    <p:blipFill>
                      <a:blip r:embed="rId8"/>
                      <a:srcRect/>
                      <a:stretch>
                        <a:fillRect/>
                      </a:stretch>
                    </p:blipFill>
                    <p:spPr bwMode="auto">
                      <a:xfrm>
                        <a:off x="3124200" y="5319713"/>
                        <a:ext cx="2468563"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标题 1"/>
          <p:cNvSpPr>
            <a:spLocks noGrp="1"/>
          </p:cNvSpPr>
          <p:nvPr>
            <p:ph type="title"/>
          </p:nvPr>
        </p:nvSpPr>
        <p:spPr>
          <a:xfrm>
            <a:off x="457200" y="277813"/>
            <a:ext cx="8229600" cy="686477"/>
          </a:xfrm>
        </p:spPr>
        <p:txBody>
          <a:bodyPr/>
          <a:lstStyle/>
          <a:p>
            <a:r>
              <a:rPr lang="en-US" altLang="zh-CN" sz="3600" dirty="0">
                <a:latin typeface="Times New Roman" panose="02020603050405020304" pitchFamily="18" charset="0"/>
              </a:rPr>
              <a:t>5.1 </a:t>
            </a:r>
            <a:r>
              <a:rPr lang="zh-CN" altLang="zh-CN" sz="3600" dirty="0">
                <a:latin typeface="Times New Roman" panose="02020603050405020304" pitchFamily="18" charset="0"/>
              </a:rPr>
              <a:t>最</a:t>
            </a:r>
            <a:r>
              <a:rPr lang="zh-CN" altLang="en-US" sz="3600" dirty="0">
                <a:latin typeface="Times New Roman" panose="02020603050405020304" pitchFamily="18" charset="0"/>
              </a:rPr>
              <a:t>佳</a:t>
            </a:r>
            <a:r>
              <a:rPr lang="zh-CN" altLang="zh-CN" sz="3600" dirty="0">
                <a:latin typeface="Times New Roman" panose="02020603050405020304" pitchFamily="18" charset="0"/>
              </a:rPr>
              <a:t>译码准则</a:t>
            </a:r>
            <a:endParaRPr lang="zh-CN" altLang="en-US" sz="3600" dirty="0"/>
          </a:p>
        </p:txBody>
      </p:sp>
      <p:sp>
        <p:nvSpPr>
          <p:cNvPr id="12" name="灯片编号占位符 1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sp>
        <p:nvSpPr>
          <p:cNvPr id="5" name="Rectangle 3"/>
          <p:cNvSpPr>
            <a:spLocks noGrp="1" noChangeArrowheads="1"/>
          </p:cNvSpPr>
          <p:nvPr>
            <p:ph idx="4294967295"/>
          </p:nvPr>
        </p:nvSpPr>
        <p:spPr>
          <a:xfrm>
            <a:off x="904056" y="1930401"/>
            <a:ext cx="7772400" cy="4282986"/>
          </a:xfrm>
        </p:spPr>
        <p:txBody>
          <a:bodyPr/>
          <a:lstStyle/>
          <a:p>
            <a:pPr eaLnBrk="1" hangingPunct="1">
              <a:lnSpc>
                <a:spcPct val="90000"/>
              </a:lnSpc>
              <a:buFontTx/>
              <a:buNone/>
            </a:pPr>
            <a:r>
              <a:rPr lang="zh-CN" altLang="en-US" sz="2800" dirty="0">
                <a:latin typeface="Times New Roman" panose="02020603050405020304" pitchFamily="18" charset="0"/>
                <a:cs typeface="Times New Roman" panose="02020603050405020304" pitchFamily="18" charset="0"/>
              </a:rPr>
              <a:t>因为 </a:t>
            </a:r>
            <a:r>
              <a:rPr lang="en-US" altLang="zh-CN" sz="2800" i="1" dirty="0">
                <a:latin typeface="Times New Roman" panose="02020603050405020304" pitchFamily="18" charset="0"/>
                <a:cs typeface="Times New Roman" panose="02020603050405020304" pitchFamily="18" charset="0"/>
              </a:rPr>
              <a:t>CH</a:t>
            </a:r>
            <a:r>
              <a:rPr lang="en-US" altLang="zh-CN" sz="2800" i="1" baseline="30000"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 = 0 </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zh-CN" altLang="en-US" sz="2800" dirty="0">
                <a:latin typeface="Times New Roman" panose="02020603050405020304" pitchFamily="18" charset="0"/>
                <a:cs typeface="Times New Roman" panose="02020603050405020304" pitchFamily="18" charset="0"/>
              </a:rPr>
              <a:t>所以 </a:t>
            </a:r>
            <a:r>
              <a:rPr lang="en-US" altLang="zh-CN" sz="2800" i="1" dirty="0">
                <a:latin typeface="Times New Roman" panose="02020603050405020304" pitchFamily="18" charset="0"/>
                <a:cs typeface="Times New Roman" panose="02020603050405020304" pitchFamily="18" charset="0"/>
              </a:rPr>
              <a:t>RH</a:t>
            </a:r>
            <a:r>
              <a:rPr lang="en-US" altLang="zh-CN" sz="2800" i="1" baseline="30000" dirty="0">
                <a:latin typeface="Times New Roman" panose="02020603050405020304" pitchFamily="18" charset="0"/>
                <a:cs typeface="Times New Roman" panose="02020603050405020304" pitchFamily="18" charset="0"/>
              </a:rPr>
              <a:t>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H</a:t>
            </a:r>
            <a:r>
              <a:rPr lang="en-US" altLang="zh-CN" sz="2800" i="1" baseline="30000" dirty="0">
                <a:latin typeface="Times New Roman" panose="02020603050405020304" pitchFamily="18" charset="0"/>
                <a:cs typeface="Times New Roman" panose="02020603050405020304" pitchFamily="18" charset="0"/>
              </a:rPr>
              <a:t>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CH</a:t>
            </a:r>
            <a:r>
              <a:rPr lang="en-US" altLang="zh-CN" sz="2800" i="1" baseline="30000" dirty="0">
                <a:latin typeface="Times New Roman" panose="02020603050405020304" pitchFamily="18" charset="0"/>
                <a:cs typeface="Times New Roman" panose="02020603050405020304" pitchFamily="18" charset="0"/>
              </a:rPr>
              <a:t>T</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EH</a:t>
            </a:r>
            <a:r>
              <a:rPr lang="en-US" altLang="zh-CN" sz="2800" i="1" baseline="30000" dirty="0">
                <a:latin typeface="Times New Roman" panose="02020603050405020304" pitchFamily="18" charset="0"/>
                <a:cs typeface="Times New Roman" panose="02020603050405020304" pitchFamily="18" charset="0"/>
              </a:rPr>
              <a:t>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EH</a:t>
            </a:r>
            <a:r>
              <a:rPr lang="en-US" altLang="zh-CN" sz="2800" i="1" baseline="30000" dirty="0">
                <a:latin typeface="Times New Roman" panose="02020603050405020304" pitchFamily="18" charset="0"/>
                <a:cs typeface="Times New Roman" panose="02020603050405020304" pitchFamily="18" charset="0"/>
              </a:rPr>
              <a:t>T</a:t>
            </a:r>
            <a:endParaRPr lang="en-US" altLang="zh-CN" sz="2800" i="1" baseline="30000" dirty="0">
              <a:latin typeface="Times New Roman" panose="02020603050405020304" pitchFamily="18" charset="0"/>
              <a:cs typeface="Times New Roman" panose="02020603050405020304" pitchFamily="18" charset="0"/>
            </a:endParaRPr>
          </a:p>
          <a:p>
            <a:pPr eaLnBrk="1" hangingPunct="1">
              <a:lnSpc>
                <a:spcPct val="90000"/>
              </a:lnSpc>
              <a:buFontTx/>
              <a:buNone/>
            </a:pP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zh-CN" altLang="en-US" sz="2800" dirty="0">
                <a:latin typeface="Times New Roman" panose="02020603050405020304" pitchFamily="18" charset="0"/>
                <a:cs typeface="Times New Roman" panose="02020603050405020304" pitchFamily="18" charset="0"/>
              </a:rPr>
              <a:t>如果收码无误：即</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 0</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zh-CN" altLang="en-US" sz="2800" dirty="0">
                <a:latin typeface="Times New Roman" panose="02020603050405020304" pitchFamily="18" charset="0"/>
                <a:cs typeface="Times New Roman" panose="02020603050405020304" pitchFamily="18" charset="0"/>
              </a:rPr>
              <a:t>                            则</a:t>
            </a:r>
            <a:r>
              <a:rPr lang="en-US" altLang="zh-CN" sz="2800" i="1" dirty="0">
                <a:latin typeface="Times New Roman" panose="02020603050405020304" pitchFamily="18" charset="0"/>
                <a:cs typeface="Times New Roman" panose="02020603050405020304" pitchFamily="18" charset="0"/>
              </a:rPr>
              <a:t>EH</a:t>
            </a:r>
            <a:r>
              <a:rPr lang="en-US" altLang="zh-CN" sz="2800" i="1" baseline="30000" dirty="0">
                <a:latin typeface="Times New Roman" panose="02020603050405020304" pitchFamily="18" charset="0"/>
                <a:cs typeface="Times New Roman" panose="02020603050405020304" pitchFamily="18" charset="0"/>
              </a:rPr>
              <a:t>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0       </a:t>
            </a:r>
            <a:r>
              <a:rPr lang="en-US" altLang="zh-CN" sz="2800" i="1" dirty="0">
                <a:latin typeface="Times New Roman" panose="02020603050405020304" pitchFamily="18" charset="0"/>
                <a:cs typeface="Times New Roman" panose="02020603050405020304" pitchFamily="18" charset="0"/>
              </a:rPr>
              <a:t>RH</a:t>
            </a:r>
            <a:r>
              <a:rPr lang="en-US" altLang="zh-CN" sz="2800" i="1" baseline="30000"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 = 0</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spcBef>
                <a:spcPts val="1200"/>
              </a:spcBef>
              <a:buFontTx/>
              <a:buNone/>
            </a:pPr>
            <a:r>
              <a:rPr lang="zh-CN" altLang="en-US" sz="2800" dirty="0">
                <a:latin typeface="Times New Roman" panose="02020603050405020304" pitchFamily="18" charset="0"/>
                <a:cs typeface="Times New Roman" panose="02020603050405020304" pitchFamily="18" charset="0"/>
              </a:rPr>
              <a:t>如果收码有误：</a:t>
            </a:r>
            <a:r>
              <a:rPr lang="en-US" altLang="zh-CN" sz="2800" i="1" dirty="0">
                <a:latin typeface="Times New Roman" panose="02020603050405020304" pitchFamily="18" charset="0"/>
                <a:cs typeface="Times New Roman" panose="02020603050405020304" pitchFamily="18" charset="0"/>
              </a:rPr>
              <a:t>E</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0</a:t>
            </a:r>
            <a:r>
              <a:rPr lang="zh-CN" altLang="en-US"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zh-CN" altLang="en-US" sz="2800" dirty="0">
                <a:latin typeface="Times New Roman" panose="02020603050405020304" pitchFamily="18" charset="0"/>
                <a:cs typeface="Times New Roman" panose="02020603050405020304" pitchFamily="18" charset="0"/>
              </a:rPr>
              <a:t>                            则</a:t>
            </a:r>
            <a:r>
              <a:rPr lang="en-US" altLang="zh-CN" sz="2800" i="1" dirty="0">
                <a:latin typeface="Times New Roman" panose="02020603050405020304" pitchFamily="18" charset="0"/>
                <a:cs typeface="Times New Roman" panose="02020603050405020304" pitchFamily="18" charset="0"/>
              </a:rPr>
              <a:t>RH</a:t>
            </a:r>
            <a:r>
              <a:rPr lang="en-US" altLang="zh-CN" sz="2800" i="1" baseline="30000" dirty="0">
                <a:latin typeface="Times New Roman" panose="02020603050405020304" pitchFamily="18" charset="0"/>
                <a:cs typeface="Times New Roman" panose="02020603050405020304" pitchFamily="18" charset="0"/>
              </a:rPr>
              <a:t>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EH</a:t>
            </a:r>
            <a:r>
              <a:rPr lang="en-US" altLang="zh-CN" sz="2800" i="1" baseline="30000" dirty="0">
                <a:latin typeface="Times New Roman" panose="02020603050405020304" pitchFamily="18" charset="0"/>
                <a:cs typeface="Times New Roman" panose="02020603050405020304" pitchFamily="18" charset="0"/>
              </a:rPr>
              <a:t>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0</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eaLnBrk="1" hangingPunct="1">
              <a:lnSpc>
                <a:spcPct val="90000"/>
              </a:lnSpc>
              <a:buFontTx/>
              <a:buNone/>
            </a:pPr>
            <a:endParaRPr lang="zh-CN" altLang="en-US" sz="2800" dirty="0">
              <a:latin typeface="Times New Roman" panose="02020603050405020304" pitchFamily="18" charset="0"/>
            </a:endParaRPr>
          </a:p>
          <a:p>
            <a:pPr eaLnBrk="1" hangingPunct="1">
              <a:lnSpc>
                <a:spcPct val="90000"/>
              </a:lnSpc>
              <a:buFontTx/>
              <a:buNone/>
            </a:pPr>
            <a:r>
              <a:rPr lang="zh-CN" altLang="en-US" dirty="0">
                <a:latin typeface="Times New Roman" panose="02020603050405020304" pitchFamily="18" charset="0"/>
              </a:rPr>
              <a:t>    </a:t>
            </a:r>
            <a:endParaRPr lang="en-US" altLang="zh-CN" sz="4000" baseline="30000" dirty="0">
              <a:latin typeface="Times New Roman" panose="02020603050405020304" pitchFamily="18" charset="0"/>
            </a:endParaRPr>
          </a:p>
        </p:txBody>
      </p:sp>
      <p:sp>
        <p:nvSpPr>
          <p:cNvPr id="2" name="矩形 1"/>
          <p:cNvSpPr/>
          <p:nvPr/>
        </p:nvSpPr>
        <p:spPr>
          <a:xfrm>
            <a:off x="877416" y="5733256"/>
            <a:ext cx="2188420" cy="480131"/>
          </a:xfrm>
          <a:prstGeom prst="rect">
            <a:avLst/>
          </a:prstGeom>
        </p:spPr>
        <p:txBody>
          <a:bodyPr wrap="none">
            <a:spAutoFit/>
          </a:bodyPr>
          <a:lstStyle/>
          <a:p>
            <a:pPr eaLnBrk="1" hangingPunct="1">
              <a:lnSpc>
                <a:spcPct val="90000"/>
              </a:lnSpc>
              <a:buFontTx/>
              <a:buNone/>
            </a:pPr>
            <a:r>
              <a:rPr lang="zh-CN" altLang="en-US" dirty="0"/>
              <a:t>定义</a:t>
            </a:r>
            <a:r>
              <a:rPr lang="zh-CN" altLang="en-US" dirty="0">
                <a:solidFill>
                  <a:srgbClr val="0000CC"/>
                </a:solidFill>
              </a:rPr>
              <a:t>伴随式</a:t>
            </a:r>
            <a:r>
              <a:rPr lang="en-US" altLang="zh-CN" dirty="0">
                <a:solidFill>
                  <a:srgbClr val="0000CC"/>
                </a:solidFill>
              </a:rPr>
              <a:t>S</a:t>
            </a:r>
            <a:endParaRPr lang="en-US" altLang="zh-CN" dirty="0">
              <a:solidFill>
                <a:srgbClr val="0000CC"/>
              </a:solidFill>
            </a:endParaRPr>
          </a:p>
        </p:txBody>
      </p:sp>
      <p:graphicFrame>
        <p:nvGraphicFramePr>
          <p:cNvPr id="7" name="对象 6"/>
          <p:cNvGraphicFramePr>
            <a:graphicFrameLocks noChangeAspect="1"/>
          </p:cNvGraphicFramePr>
          <p:nvPr/>
        </p:nvGraphicFramePr>
        <p:xfrm>
          <a:off x="3491880" y="5661248"/>
          <a:ext cx="2838450" cy="527050"/>
        </p:xfrm>
        <a:graphic>
          <a:graphicData uri="http://schemas.openxmlformats.org/presentationml/2006/ole">
            <mc:AlternateContent xmlns:mc="http://schemas.openxmlformats.org/markup-compatibility/2006">
              <mc:Choice xmlns:v="urn:schemas-microsoft-com:vml" Requires="v">
                <p:oleObj spid="_x0000_s3" name="Equation" r:id="rId1" imgW="26212800" imgH="4876800" progId="Equation.DSMT4">
                  <p:embed/>
                </p:oleObj>
              </mc:Choice>
              <mc:Fallback>
                <p:oleObj name="Equation" r:id="rId1" imgW="26212800" imgH="4876800" progId="Equation.DSMT4">
                  <p:embed/>
                  <p:pic>
                    <p:nvPicPr>
                      <p:cNvPr id="0" name="对象 10"/>
                      <p:cNvPicPr/>
                      <p:nvPr/>
                    </p:nvPicPr>
                    <p:blipFill>
                      <a:blip r:embed="rId2"/>
                      <a:stretch>
                        <a:fillRect/>
                      </a:stretch>
                    </p:blipFill>
                    <p:spPr>
                      <a:xfrm>
                        <a:off x="3491880" y="5661248"/>
                        <a:ext cx="2838450" cy="527050"/>
                      </a:xfrm>
                      <a:prstGeom prst="rect">
                        <a:avLst/>
                      </a:prstGeom>
                    </p:spPr>
                  </p:pic>
                </p:oleObj>
              </mc:Fallback>
            </mc:AlternateContent>
          </a:graphicData>
        </a:graphic>
      </p:graphicFrame>
      <p:sp>
        <p:nvSpPr>
          <p:cNvPr id="8" name="灯片编号占位符 7"/>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linds(horizontal)">
                                      <p:cBhvr>
                                        <p:cTn id="15" dur="500"/>
                                        <p:tgtEl>
                                          <p:spTgt spid="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linds(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9F6378-58D7-4E37-BA16-72A1438160C7}" type="slidenum">
              <a:rPr lang="en-US" altLang="zh-CN" sz="1200">
                <a:latin typeface="Garamond" panose="02020404030301010803" pitchFamily="18" charset="0"/>
              </a:rPr>
            </a:fld>
            <a:endParaRPr lang="en-US" altLang="zh-CN" sz="1200">
              <a:latin typeface="Garamond" panose="02020404030301010803" pitchFamily="18" charset="0"/>
            </a:endParaRPr>
          </a:p>
        </p:txBody>
      </p:sp>
      <p:sp>
        <p:nvSpPr>
          <p:cNvPr id="94211" name="Rectangle 3"/>
          <p:cNvSpPr>
            <a:spLocks noGrp="1" noChangeArrowheads="1"/>
          </p:cNvSpPr>
          <p:nvPr>
            <p:ph idx="4294967295"/>
          </p:nvPr>
        </p:nvSpPr>
        <p:spPr>
          <a:xfrm>
            <a:off x="468313" y="1528763"/>
            <a:ext cx="7992119" cy="4852987"/>
          </a:xfrm>
        </p:spPr>
        <p:txBody>
          <a:bodyPr/>
          <a:lstStyle/>
          <a:p>
            <a:pPr eaLnBrk="1" hangingPunct="1"/>
            <a:endParaRPr lang="en-US" altLang="zh-CN" sz="2800" dirty="0">
              <a:latin typeface="Times New Roman" panose="02020603050405020304" pitchFamily="18" charset="0"/>
            </a:endParaRPr>
          </a:p>
          <a:p>
            <a:pPr eaLnBrk="1" hangingPunct="1"/>
            <a:r>
              <a:rPr lang="zh-CN" altLang="en-US" sz="2800" dirty="0">
                <a:latin typeface="Times New Roman" panose="02020603050405020304" pitchFamily="18" charset="0"/>
              </a:rPr>
              <a:t>接收端收到</a:t>
            </a:r>
            <a:r>
              <a:rPr lang="en-US" altLang="zh-CN" sz="2800" i="1" dirty="0">
                <a:latin typeface="Times New Roman" panose="02020603050405020304" pitchFamily="18" charset="0"/>
              </a:rPr>
              <a:t>R</a:t>
            </a:r>
            <a:r>
              <a:rPr lang="zh-CN" altLang="en-US" sz="2800" dirty="0">
                <a:latin typeface="Times New Roman" panose="02020603050405020304" pitchFamily="18" charset="0"/>
              </a:rPr>
              <a:t>后，可求出 </a:t>
            </a:r>
            <a:r>
              <a:rPr lang="en-US" altLang="zh-CN" sz="2800" i="1" dirty="0">
                <a:latin typeface="Times New Roman" panose="02020603050405020304" pitchFamily="18" charset="0"/>
              </a:rPr>
              <a:t>S</a:t>
            </a:r>
            <a:r>
              <a:rPr lang="zh-CN" altLang="en-US" sz="2800" dirty="0">
                <a:latin typeface="Times New Roman" panose="02020603050405020304" pitchFamily="18" charset="0"/>
              </a:rPr>
              <a:t>＝</a:t>
            </a:r>
            <a:r>
              <a:rPr lang="en-US" altLang="zh-CN" sz="2800" i="1" dirty="0">
                <a:latin typeface="Times New Roman" panose="02020603050405020304" pitchFamily="18" charset="0"/>
              </a:rPr>
              <a:t>RH</a:t>
            </a:r>
            <a:r>
              <a:rPr lang="en-US" altLang="zh-CN" sz="2800" i="1" baseline="30000" dirty="0">
                <a:latin typeface="Times New Roman" panose="02020603050405020304" pitchFamily="18" charset="0"/>
              </a:rPr>
              <a:t>T</a:t>
            </a:r>
            <a:r>
              <a:rPr lang="zh-CN" altLang="en-US" sz="2800" dirty="0">
                <a:latin typeface="Times New Roman" panose="02020603050405020304" pitchFamily="18" charset="0"/>
              </a:rPr>
              <a:t>；如果能知道对应的</a:t>
            </a:r>
            <a:r>
              <a:rPr lang="en-US" altLang="zh-CN" sz="2800" i="1" dirty="0">
                <a:latin typeface="Times New Roman" panose="02020603050405020304" pitchFamily="18" charset="0"/>
              </a:rPr>
              <a:t>E</a:t>
            </a:r>
            <a:r>
              <a:rPr lang="zh-CN" altLang="en-US" sz="2800" dirty="0">
                <a:latin typeface="Times New Roman" panose="02020603050405020304" pitchFamily="18" charset="0"/>
              </a:rPr>
              <a:t>，可以得到发送码的估计                    。  </a:t>
            </a:r>
            <a:endParaRPr lang="en-US" altLang="zh-CN" sz="2800" dirty="0">
              <a:latin typeface="Times New Roman" panose="02020603050405020304" pitchFamily="18" charset="0"/>
            </a:endParaRPr>
          </a:p>
          <a:p>
            <a:pPr eaLnBrk="1" hangingPunct="1"/>
            <a:endParaRPr lang="zh-CN" altLang="en-US" sz="2800" dirty="0">
              <a:latin typeface="Times New Roman" panose="02020603050405020304" pitchFamily="18" charset="0"/>
            </a:endParaRPr>
          </a:p>
          <a:p>
            <a:pPr>
              <a:buNone/>
            </a:pPr>
            <a:r>
              <a:rPr lang="zh-CN" altLang="en-US" sz="2800" dirty="0">
                <a:latin typeface="Times New Roman" panose="02020603050405020304" pitchFamily="18" charset="0"/>
              </a:rPr>
              <a:t>            </a:t>
            </a:r>
            <a:r>
              <a:rPr lang="en-US" altLang="zh-CN" sz="2800" i="1" dirty="0">
                <a:latin typeface="Times New Roman" panose="02020603050405020304" pitchFamily="18" charset="0"/>
              </a:rPr>
              <a:t>S = RH</a:t>
            </a:r>
            <a:r>
              <a:rPr lang="en-US" altLang="zh-CN" sz="2800" i="1" baseline="30000" dirty="0">
                <a:latin typeface="Times New Roman" panose="02020603050405020304" pitchFamily="18" charset="0"/>
              </a:rPr>
              <a:t>T</a:t>
            </a:r>
            <a:r>
              <a:rPr lang="en-US" altLang="zh-CN" sz="2800" dirty="0">
                <a:latin typeface="Times New Roman" panose="02020603050405020304" pitchFamily="18" charset="0"/>
              </a:rPr>
              <a:t> 	   ? </a:t>
            </a:r>
            <a:endParaRPr lang="en-US" altLang="zh-CN" sz="2800" dirty="0">
              <a:latin typeface="Times New Roman" panose="02020603050405020304" pitchFamily="18" charset="0"/>
            </a:endParaRPr>
          </a:p>
          <a:p>
            <a:pPr eaLnBrk="1" hangingPunct="1">
              <a:lnSpc>
                <a:spcPct val="70000"/>
              </a:lnSpc>
              <a:buFontTx/>
              <a:buNone/>
            </a:pPr>
            <a:r>
              <a:rPr lang="en-US" altLang="zh-CN" sz="2800" dirty="0">
                <a:latin typeface="Times New Roman" panose="02020603050405020304" pitchFamily="18" charset="0"/>
              </a:rPr>
              <a:t>       </a:t>
            </a:r>
            <a:r>
              <a:rPr lang="en-US" altLang="zh-CN" sz="2800" i="1" dirty="0">
                <a:latin typeface="Times New Roman" panose="02020603050405020304" pitchFamily="18" charset="0"/>
              </a:rPr>
              <a:t>R</a:t>
            </a:r>
            <a:r>
              <a:rPr lang="en-US" altLang="zh-CN" sz="2800" dirty="0">
                <a:latin typeface="Times New Roman" panose="02020603050405020304" pitchFamily="18" charset="0"/>
              </a:rPr>
              <a:t>                  </a:t>
            </a:r>
            <a:r>
              <a:rPr lang="en-US" altLang="zh-CN" sz="2800" i="1" dirty="0">
                <a:latin typeface="Times New Roman" panose="02020603050405020304" pitchFamily="18" charset="0"/>
              </a:rPr>
              <a:t>S</a:t>
            </a:r>
            <a:r>
              <a:rPr lang="en-US" altLang="zh-CN" sz="2800" dirty="0">
                <a:latin typeface="Times New Roman" panose="02020603050405020304" pitchFamily="18" charset="0"/>
              </a:rPr>
              <a:t>           </a:t>
            </a:r>
            <a:r>
              <a:rPr lang="en-US" altLang="zh-CN" sz="2800" i="1" dirty="0">
                <a:latin typeface="Times New Roman" panose="02020603050405020304" pitchFamily="18" charset="0"/>
              </a:rPr>
              <a:t>E</a:t>
            </a:r>
            <a:endParaRPr lang="en-US" altLang="zh-CN" sz="2800" i="1" dirty="0">
              <a:latin typeface="Times New Roman" panose="02020603050405020304" pitchFamily="18" charset="0"/>
            </a:endParaRPr>
          </a:p>
          <a:p>
            <a:pPr eaLnBrk="1" hangingPunct="1">
              <a:lnSpc>
                <a:spcPct val="70000"/>
              </a:lnSpc>
              <a:buFontTx/>
              <a:buNone/>
            </a:pPr>
            <a:endParaRPr lang="en-US" altLang="zh-CN" sz="2800" dirty="0">
              <a:latin typeface="Times New Roman" panose="02020603050405020304" pitchFamily="18" charset="0"/>
            </a:endParaRPr>
          </a:p>
          <a:p>
            <a:pPr eaLnBrk="1" hangingPunct="1"/>
            <a:r>
              <a:rPr lang="zh-CN" altLang="en-US" sz="2800" dirty="0">
                <a:latin typeface="Times New Roman" panose="02020603050405020304" pitchFamily="18" charset="0"/>
              </a:rPr>
              <a:t>差错图案</a:t>
            </a:r>
            <a:r>
              <a:rPr lang="en-US" altLang="zh-CN" sz="2800" i="1" dirty="0">
                <a:latin typeface="Times New Roman" panose="02020603050405020304" pitchFamily="18" charset="0"/>
              </a:rPr>
              <a:t>E</a:t>
            </a:r>
            <a:r>
              <a:rPr lang="zh-CN" altLang="en-US" sz="2800" dirty="0">
                <a:latin typeface="Times New Roman" panose="02020603050405020304" pitchFamily="18" charset="0"/>
              </a:rPr>
              <a:t>是</a:t>
            </a:r>
            <a:r>
              <a:rPr lang="en-US" altLang="zh-CN" sz="2800" i="1" dirty="0">
                <a:latin typeface="Times New Roman" panose="02020603050405020304" pitchFamily="18" charset="0"/>
              </a:rPr>
              <a:t>n</a:t>
            </a:r>
            <a:r>
              <a:rPr lang="zh-CN" altLang="en-US" sz="2800" dirty="0">
                <a:latin typeface="Times New Roman" panose="02020603050405020304" pitchFamily="18" charset="0"/>
              </a:rPr>
              <a:t>重矢量，共有</a:t>
            </a:r>
            <a:r>
              <a:rPr lang="en-US" altLang="zh-CN" sz="2800" dirty="0">
                <a:latin typeface="Times New Roman" panose="02020603050405020304" pitchFamily="18" charset="0"/>
              </a:rPr>
              <a:t>2</a:t>
            </a:r>
            <a:r>
              <a:rPr lang="en-US" altLang="zh-CN" sz="2800" i="1" baseline="30000" dirty="0">
                <a:latin typeface="Times New Roman" panose="02020603050405020304" pitchFamily="18" charset="0"/>
              </a:rPr>
              <a:t>n</a:t>
            </a:r>
            <a:r>
              <a:rPr lang="zh-CN" altLang="en-US" sz="2800" dirty="0">
                <a:latin typeface="Times New Roman" panose="02020603050405020304" pitchFamily="18" charset="0"/>
              </a:rPr>
              <a:t>个可能的组合，而伴随式</a:t>
            </a:r>
            <a:r>
              <a:rPr lang="en-US" altLang="zh-CN" sz="2800" i="1" dirty="0">
                <a:latin typeface="Times New Roman" panose="02020603050405020304" pitchFamily="18" charset="0"/>
              </a:rPr>
              <a:t>S</a:t>
            </a:r>
            <a:r>
              <a:rPr lang="zh-CN" altLang="en-US" sz="2800" dirty="0">
                <a:latin typeface="Times New Roman" panose="02020603050405020304" pitchFamily="18" charset="0"/>
              </a:rPr>
              <a:t>是</a:t>
            </a:r>
            <a:r>
              <a:rPr lang="en-US" altLang="zh-CN" sz="2800" dirty="0">
                <a:latin typeface="Times New Roman" panose="02020603050405020304" pitchFamily="18" charset="0"/>
              </a:rPr>
              <a:t>(</a:t>
            </a:r>
            <a:r>
              <a:rPr lang="en-US" altLang="zh-CN" sz="2800" i="1" dirty="0">
                <a:latin typeface="Times New Roman" panose="02020603050405020304" pitchFamily="18" charset="0"/>
              </a:rPr>
              <a:t>n-k</a:t>
            </a:r>
            <a:r>
              <a:rPr lang="en-US" altLang="zh-CN" sz="2800" dirty="0">
                <a:latin typeface="Times New Roman" panose="02020603050405020304" pitchFamily="18" charset="0"/>
              </a:rPr>
              <a:t>)</a:t>
            </a:r>
            <a:r>
              <a:rPr lang="zh-CN" altLang="en-US" sz="2800" dirty="0">
                <a:latin typeface="Times New Roman" panose="02020603050405020304" pitchFamily="18" charset="0"/>
              </a:rPr>
              <a:t>重矢量，只有</a:t>
            </a:r>
            <a:r>
              <a:rPr lang="en-US" altLang="zh-CN" sz="2800" dirty="0">
                <a:latin typeface="Times New Roman" panose="02020603050405020304" pitchFamily="18" charset="0"/>
              </a:rPr>
              <a:t>2</a:t>
            </a:r>
            <a:r>
              <a:rPr lang="en-US" altLang="zh-CN" sz="2800" i="1" baseline="30000" dirty="0">
                <a:latin typeface="Times New Roman" panose="02020603050405020304" pitchFamily="18" charset="0"/>
              </a:rPr>
              <a:t>n-k</a:t>
            </a:r>
            <a:r>
              <a:rPr lang="zh-CN" altLang="en-US" sz="2800" dirty="0">
                <a:latin typeface="Times New Roman" panose="02020603050405020304" pitchFamily="18" charset="0"/>
              </a:rPr>
              <a:t>个可能的组合，因此不同的差错图案可能有相同的伴随式。</a:t>
            </a:r>
            <a:endParaRPr lang="zh-CN" altLang="en-US" sz="2800" dirty="0">
              <a:latin typeface="Times New Roman" panose="02020603050405020304" pitchFamily="18" charset="0"/>
            </a:endParaRPr>
          </a:p>
          <a:p>
            <a:pPr eaLnBrk="1" hangingPunct="1">
              <a:lnSpc>
                <a:spcPct val="70000"/>
              </a:lnSpc>
              <a:buFontTx/>
              <a:buNone/>
            </a:pPr>
            <a:endParaRPr lang="zh-CN" altLang="en-US" sz="2800" dirty="0">
              <a:latin typeface="Times New Roman" panose="02020603050405020304" pitchFamily="18" charset="0"/>
            </a:endParaRPr>
          </a:p>
        </p:txBody>
      </p:sp>
      <p:sp>
        <p:nvSpPr>
          <p:cNvPr id="159748" name="Line 5"/>
          <p:cNvSpPr>
            <a:spLocks noChangeShapeType="1"/>
          </p:cNvSpPr>
          <p:nvPr/>
        </p:nvSpPr>
        <p:spPr bwMode="auto">
          <a:xfrm>
            <a:off x="1547813" y="4076700"/>
            <a:ext cx="1295400"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9749" name="Line 6"/>
          <p:cNvSpPr>
            <a:spLocks noChangeShapeType="1"/>
          </p:cNvSpPr>
          <p:nvPr/>
        </p:nvSpPr>
        <p:spPr bwMode="auto">
          <a:xfrm>
            <a:off x="3276600" y="4076700"/>
            <a:ext cx="838200"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59750" name="Line 7"/>
          <p:cNvSpPr>
            <a:spLocks noChangeShapeType="1"/>
          </p:cNvSpPr>
          <p:nvPr/>
        </p:nvSpPr>
        <p:spPr bwMode="auto">
          <a:xfrm>
            <a:off x="4500563" y="4076700"/>
            <a:ext cx="1676400" cy="0"/>
          </a:xfrm>
          <a:prstGeom prst="line">
            <a:avLst/>
          </a:prstGeom>
          <a:noFill/>
          <a:ln w="952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对象 3"/>
          <p:cNvGraphicFramePr>
            <a:graphicFrameLocks noChangeAspect="1"/>
          </p:cNvGraphicFramePr>
          <p:nvPr/>
        </p:nvGraphicFramePr>
        <p:xfrm>
          <a:off x="6300788" y="3775075"/>
          <a:ext cx="366712" cy="517525"/>
        </p:xfrm>
        <a:graphic>
          <a:graphicData uri="http://schemas.openxmlformats.org/presentationml/2006/ole">
            <mc:AlternateContent xmlns:mc="http://schemas.openxmlformats.org/markup-compatibility/2006">
              <mc:Choice xmlns:v="urn:schemas-microsoft-com:vml" Requires="v">
                <p:oleObj spid="_x0000_s2" name="Equation" r:id="rId1" imgW="152400" imgH="215900" progId="Equation.DSMT4">
                  <p:embed/>
                </p:oleObj>
              </mc:Choice>
              <mc:Fallback>
                <p:oleObj name="Equation" r:id="rId1" imgW="152400" imgH="215900" progId="Equation.DSMT4">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3775075"/>
                        <a:ext cx="3667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6235020" y="2479427"/>
          <a:ext cx="1577340" cy="495972"/>
        </p:xfrm>
        <a:graphic>
          <a:graphicData uri="http://schemas.openxmlformats.org/presentationml/2006/ole">
            <mc:AlternateContent xmlns:mc="http://schemas.openxmlformats.org/markup-compatibility/2006">
              <mc:Choice xmlns:v="urn:schemas-microsoft-com:vml" Requires="v">
                <p:oleObj spid="_x0000_s3" name="Equation" r:id="rId3" imgW="16459200" imgH="5181600" progId="Equation.DSMT4">
                  <p:embed/>
                </p:oleObj>
              </mc:Choice>
              <mc:Fallback>
                <p:oleObj name="Equation" r:id="rId3" imgW="16459200" imgH="5181600" progId="Equation.DSMT4">
                  <p:embed/>
                  <p:pic>
                    <p:nvPicPr>
                      <p:cNvPr id="0" name="对象 4"/>
                      <p:cNvPicPr>
                        <a:picLocks noChangeAspect="1" noChangeArrowheads="1"/>
                      </p:cNvPicPr>
                      <p:nvPr/>
                    </p:nvPicPr>
                    <p:blipFill>
                      <a:blip r:embed="rId4"/>
                      <a:srcRect/>
                      <a:stretch>
                        <a:fillRect/>
                      </a:stretch>
                    </p:blipFill>
                    <p:spPr bwMode="auto">
                      <a:xfrm>
                        <a:off x="6235020" y="2479427"/>
                        <a:ext cx="1577340" cy="49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nvGraphicFramePr>
        <p:xfrm>
          <a:off x="4505176" y="3441700"/>
          <a:ext cx="1651000" cy="517525"/>
        </p:xfrm>
        <a:graphic>
          <a:graphicData uri="http://schemas.openxmlformats.org/presentationml/2006/ole">
            <mc:AlternateContent xmlns:mc="http://schemas.openxmlformats.org/markup-compatibility/2006">
              <mc:Choice xmlns:v="urn:schemas-microsoft-com:vml" Requires="v">
                <p:oleObj spid="_x0000_s6" name="Equation" r:id="rId5" imgW="16459200" imgH="5181600" progId="Equation.DSMT4">
                  <p:embed/>
                </p:oleObj>
              </mc:Choice>
              <mc:Fallback>
                <p:oleObj name="Equation" r:id="rId5" imgW="16459200" imgH="5181600" progId="Equation.DSMT4">
                  <p:embed/>
                  <p:pic>
                    <p:nvPicPr>
                      <p:cNvPr id="0" name="对象 4"/>
                      <p:cNvPicPr>
                        <a:picLocks noChangeAspect="1" noChangeArrowheads="1"/>
                      </p:cNvPicPr>
                      <p:nvPr/>
                    </p:nvPicPr>
                    <p:blipFill>
                      <a:blip r:embed="rId4"/>
                      <a:srcRect/>
                      <a:stretch>
                        <a:fillRect/>
                      </a:stretch>
                    </p:blipFill>
                    <p:spPr bwMode="auto">
                      <a:xfrm>
                        <a:off x="4505176" y="3441700"/>
                        <a:ext cx="1651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14"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13" dur="500"/>
                                        <p:tgtEl>
                                          <p:spTgt spid="942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4211">
                                            <p:txEl>
                                              <p:pRg st="4" end="4"/>
                                            </p:txEl>
                                          </p:spTgt>
                                        </p:tgtEl>
                                        <p:attrNameLst>
                                          <p:attrName>style.visibility</p:attrName>
                                        </p:attrNameLst>
                                      </p:cBhvr>
                                      <p:to>
                                        <p:strVal val="visible"/>
                                      </p:to>
                                    </p:set>
                                    <p:animEffect transition="in" filter="blinds(horizontal)">
                                      <p:cBhvr>
                                        <p:cTn id="16" dur="500"/>
                                        <p:tgtEl>
                                          <p:spTgt spid="94211">
                                            <p:txEl>
                                              <p:pRg st="4" end="4"/>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3" presetClass="entr" presetSubtype="10" fill="hold" nodeType="withEffect">
                                  <p:stCondLst>
                                    <p:cond delay="0"/>
                                  </p:stCondLst>
                                  <p:childTnLst>
                                    <p:set>
                                      <p:cBhvr>
                                        <p:cTn id="20" dur="1" fill="hold">
                                          <p:stCondLst>
                                            <p:cond delay="0"/>
                                          </p:stCondLst>
                                        </p:cTn>
                                        <p:tgtEl>
                                          <p:spTgt spid="159748"/>
                                        </p:tgtEl>
                                        <p:attrNameLst>
                                          <p:attrName>style.visibility</p:attrName>
                                        </p:attrNameLst>
                                      </p:cBhvr>
                                      <p:to>
                                        <p:strVal val="visible"/>
                                      </p:to>
                                    </p:set>
                                    <p:animEffect transition="in" filter="blinds(horizontal)">
                                      <p:cBhvr>
                                        <p:cTn id="21" dur="500"/>
                                        <p:tgtEl>
                                          <p:spTgt spid="159748"/>
                                        </p:tgtEl>
                                      </p:cBhvr>
                                    </p:animEffect>
                                  </p:childTnLst>
                                </p:cTn>
                              </p:par>
                              <p:par>
                                <p:cTn id="22" presetID="3" presetClass="entr" presetSubtype="10" fill="hold" nodeType="withEffect">
                                  <p:stCondLst>
                                    <p:cond delay="0"/>
                                  </p:stCondLst>
                                  <p:childTnLst>
                                    <p:set>
                                      <p:cBhvr>
                                        <p:cTn id="23" dur="1" fill="hold">
                                          <p:stCondLst>
                                            <p:cond delay="0"/>
                                          </p:stCondLst>
                                        </p:cTn>
                                        <p:tgtEl>
                                          <p:spTgt spid="159749"/>
                                        </p:tgtEl>
                                        <p:attrNameLst>
                                          <p:attrName>style.visibility</p:attrName>
                                        </p:attrNameLst>
                                      </p:cBhvr>
                                      <p:to>
                                        <p:strVal val="visible"/>
                                      </p:to>
                                    </p:set>
                                    <p:animEffect transition="in" filter="blinds(horizontal)">
                                      <p:cBhvr>
                                        <p:cTn id="24" dur="500"/>
                                        <p:tgtEl>
                                          <p:spTgt spid="159749"/>
                                        </p:tgtEl>
                                      </p:cBhvr>
                                    </p:animEffect>
                                  </p:childTnLst>
                                </p:cTn>
                              </p:par>
                              <p:par>
                                <p:cTn id="25" presetID="3" presetClass="entr" presetSubtype="10" fill="hold" nodeType="withEffect">
                                  <p:stCondLst>
                                    <p:cond delay="0"/>
                                  </p:stCondLst>
                                  <p:childTnLst>
                                    <p:set>
                                      <p:cBhvr>
                                        <p:cTn id="26" dur="1" fill="hold">
                                          <p:stCondLst>
                                            <p:cond delay="0"/>
                                          </p:stCondLst>
                                        </p:cTn>
                                        <p:tgtEl>
                                          <p:spTgt spid="159750"/>
                                        </p:tgtEl>
                                        <p:attrNameLst>
                                          <p:attrName>style.visibility</p:attrName>
                                        </p:attrNameLst>
                                      </p:cBhvr>
                                      <p:to>
                                        <p:strVal val="visible"/>
                                      </p:to>
                                    </p:set>
                                    <p:animEffect transition="in" filter="blinds(horizontal)">
                                      <p:cBhvr>
                                        <p:cTn id="27" dur="500"/>
                                        <p:tgtEl>
                                          <p:spTgt spid="159750"/>
                                        </p:tgtEl>
                                      </p:cBhvr>
                                    </p:animEffect>
                                  </p:childTnLst>
                                </p:cTn>
                              </p:par>
                              <p:par>
                                <p:cTn id="28" presetID="1"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94211">
                                            <p:txEl>
                                              <p:pRg st="6" end="6"/>
                                            </p:txEl>
                                          </p:spTgt>
                                        </p:tgtEl>
                                        <p:attrNameLst>
                                          <p:attrName>style.visibility</p:attrName>
                                        </p:attrNameLst>
                                      </p:cBhvr>
                                      <p:to>
                                        <p:strVal val="visible"/>
                                      </p:to>
                                    </p:set>
                                    <p:animEffect transition="in" filter="blinds(horizontal)">
                                      <p:cBhvr>
                                        <p:cTn id="34" dur="500"/>
                                        <p:tgtEl>
                                          <p:spTgt spid="942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graphicFrame>
        <p:nvGraphicFramePr>
          <p:cNvPr id="8" name="对象 7"/>
          <p:cNvGraphicFramePr>
            <a:graphicFrameLocks noChangeAspect="1"/>
          </p:cNvGraphicFramePr>
          <p:nvPr/>
        </p:nvGraphicFramePr>
        <p:xfrm>
          <a:off x="2977331" y="2564904"/>
          <a:ext cx="1584325" cy="527050"/>
        </p:xfrm>
        <a:graphic>
          <a:graphicData uri="http://schemas.openxmlformats.org/presentationml/2006/ole">
            <mc:AlternateContent xmlns:mc="http://schemas.openxmlformats.org/markup-compatibility/2006">
              <mc:Choice xmlns:v="urn:schemas-microsoft-com:vml" Requires="v">
                <p:oleObj spid="_x0000_s2" name="Equation" r:id="rId1" imgW="14630400" imgH="4876800" progId="Equation.DSMT4">
                  <p:embed/>
                </p:oleObj>
              </mc:Choice>
              <mc:Fallback>
                <p:oleObj name="Equation" r:id="rId1" imgW="14630400" imgH="4876800" progId="Equation.DSMT4">
                  <p:embed/>
                  <p:pic>
                    <p:nvPicPr>
                      <p:cNvPr id="0" name="对象 6"/>
                      <p:cNvPicPr/>
                      <p:nvPr/>
                    </p:nvPicPr>
                    <p:blipFill>
                      <a:blip r:embed="rId2"/>
                      <a:stretch>
                        <a:fillRect/>
                      </a:stretch>
                    </p:blipFill>
                    <p:spPr>
                      <a:xfrm>
                        <a:off x="2977331" y="2564904"/>
                        <a:ext cx="1584325" cy="527050"/>
                      </a:xfrm>
                      <a:prstGeom prst="rect">
                        <a:avLst/>
                      </a:prstGeom>
                    </p:spPr>
                  </p:pic>
                </p:oleObj>
              </mc:Fallback>
            </mc:AlternateContent>
          </a:graphicData>
        </a:graphic>
      </p:graphicFrame>
      <p:sp>
        <p:nvSpPr>
          <p:cNvPr id="3" name="矩形 2"/>
          <p:cNvSpPr/>
          <p:nvPr/>
        </p:nvSpPr>
        <p:spPr>
          <a:xfrm>
            <a:off x="827584" y="1910082"/>
            <a:ext cx="5112297" cy="523220"/>
          </a:xfrm>
          <a:prstGeom prst="rect">
            <a:avLst/>
          </a:prstGeom>
        </p:spPr>
        <p:txBody>
          <a:bodyPr wrap="none">
            <a:spAutoFit/>
          </a:bodyPr>
          <a:lstStyle/>
          <a:p>
            <a:pPr algn="just" eaLnBrk="1" hangingPunct="1">
              <a:buFont typeface="Wingdings" panose="05000000000000000000" pitchFamily="2" charset="2"/>
              <a:buNone/>
            </a:pPr>
            <a:r>
              <a:rPr lang="zh-CN" altLang="en-US" dirty="0"/>
              <a:t>可以通过解线性方程组求解</a:t>
            </a:r>
            <a:r>
              <a:rPr lang="en-US" altLang="zh-CN" i="1" dirty="0"/>
              <a:t>E</a:t>
            </a:r>
            <a:r>
              <a:rPr lang="zh-CN" altLang="en-US" dirty="0"/>
              <a:t>：</a:t>
            </a:r>
            <a:endParaRPr lang="zh-CN" altLang="en-US" dirty="0"/>
          </a:p>
        </p:txBody>
      </p:sp>
      <p:sp>
        <p:nvSpPr>
          <p:cNvPr id="9" name="Rectangle 3"/>
          <p:cNvSpPr>
            <a:spLocks noGrp="1" noChangeArrowheads="1"/>
          </p:cNvSpPr>
          <p:nvPr>
            <p:ph idx="1"/>
          </p:nvPr>
        </p:nvSpPr>
        <p:spPr>
          <a:xfrm>
            <a:off x="755576" y="3446907"/>
            <a:ext cx="7772400" cy="2862413"/>
          </a:xfrm>
        </p:spPr>
        <p:txBody>
          <a:bodyPr/>
          <a:lstStyle/>
          <a:p>
            <a:pPr eaLnBrk="1" hangingPunct="1">
              <a:lnSpc>
                <a:spcPct val="90000"/>
              </a:lnSpc>
            </a:pPr>
            <a:r>
              <a:rPr lang="zh-CN" altLang="en-US" sz="2800" dirty="0">
                <a:latin typeface="Times New Roman" panose="02020603050405020304" pitchFamily="18" charset="0"/>
              </a:rPr>
              <a:t>方程组中有</a:t>
            </a:r>
            <a:r>
              <a:rPr lang="en-US" altLang="zh-CN" sz="2800" i="1" dirty="0">
                <a:latin typeface="Times New Roman" panose="02020603050405020304" pitchFamily="18" charset="0"/>
              </a:rPr>
              <a:t>n</a:t>
            </a:r>
            <a:r>
              <a:rPr lang="zh-CN" altLang="en-US" sz="2800" dirty="0">
                <a:latin typeface="Times New Roman" panose="02020603050405020304" pitchFamily="18" charset="0"/>
              </a:rPr>
              <a:t>个未知数，却只有</a:t>
            </a:r>
            <a:r>
              <a:rPr lang="en-US" altLang="zh-CN" sz="2800" i="1" dirty="0">
                <a:latin typeface="Times New Roman" panose="02020603050405020304" pitchFamily="18" charset="0"/>
              </a:rPr>
              <a:t>n-k</a:t>
            </a:r>
            <a:r>
              <a:rPr lang="zh-CN" altLang="en-US" sz="2800" dirty="0">
                <a:latin typeface="Times New Roman" panose="02020603050405020304" pitchFamily="18" charset="0"/>
              </a:rPr>
              <a:t>个方程；</a:t>
            </a:r>
            <a:endParaRPr lang="zh-CN" altLang="en-US" sz="2800" dirty="0">
              <a:latin typeface="Times New Roman" panose="02020603050405020304" pitchFamily="18" charset="0"/>
            </a:endParaRPr>
          </a:p>
          <a:p>
            <a:pPr eaLnBrk="1" hangingPunct="1">
              <a:lnSpc>
                <a:spcPct val="90000"/>
              </a:lnSpc>
              <a:spcBef>
                <a:spcPts val="1200"/>
              </a:spcBef>
            </a:pPr>
            <a:r>
              <a:rPr lang="zh-CN" altLang="en-US" sz="2800" dirty="0">
                <a:latin typeface="Times New Roman" panose="02020603050405020304" pitchFamily="18" charset="0"/>
              </a:rPr>
              <a:t>在二元域中，少一个方程导致两个解，少两个方程有</a:t>
            </a:r>
            <a:r>
              <a:rPr lang="en-US" altLang="zh-CN" sz="2800" dirty="0">
                <a:latin typeface="Times New Roman" panose="02020603050405020304" pitchFamily="18" charset="0"/>
              </a:rPr>
              <a:t>4</a:t>
            </a:r>
            <a:r>
              <a:rPr lang="zh-CN" altLang="en-US" sz="2800" dirty="0">
                <a:latin typeface="Times New Roman" panose="02020603050405020304" pitchFamily="18" charset="0"/>
              </a:rPr>
              <a:t>个解，以此类推，少了</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r>
              <a:rPr lang="en-US" altLang="zh-CN" sz="2800" i="1" dirty="0">
                <a:latin typeface="Times New Roman" panose="02020603050405020304" pitchFamily="18" charset="0"/>
              </a:rPr>
              <a:t> n-k</a:t>
            </a:r>
            <a:r>
              <a:rPr lang="en-US" altLang="zh-CN" sz="2800" dirty="0">
                <a:latin typeface="Times New Roman" panose="02020603050405020304" pitchFamily="18" charset="0"/>
              </a:rPr>
              <a:t>) = </a:t>
            </a:r>
            <a:r>
              <a:rPr lang="en-US" altLang="zh-CN" sz="2800" i="1" dirty="0">
                <a:latin typeface="Times New Roman" panose="02020603050405020304" pitchFamily="18" charset="0"/>
              </a:rPr>
              <a:t>k</a:t>
            </a:r>
            <a:r>
              <a:rPr lang="zh-CN" altLang="en-US" sz="2800" dirty="0">
                <a:latin typeface="Times New Roman" panose="02020603050405020304" pitchFamily="18" charset="0"/>
              </a:rPr>
              <a:t>个方程，有</a:t>
            </a:r>
            <a:r>
              <a:rPr lang="en-US" altLang="zh-CN" sz="2800" dirty="0">
                <a:latin typeface="Times New Roman" panose="02020603050405020304" pitchFamily="18" charset="0"/>
              </a:rPr>
              <a:t>2</a:t>
            </a:r>
            <a:r>
              <a:rPr lang="en-US" altLang="zh-CN" sz="2800" i="1" baseline="30000" dirty="0">
                <a:latin typeface="Times New Roman" panose="02020603050405020304" pitchFamily="18" charset="0"/>
              </a:rPr>
              <a:t>k</a:t>
            </a:r>
            <a:r>
              <a:rPr lang="zh-CN" altLang="en-US" sz="2800" dirty="0">
                <a:latin typeface="Times New Roman" panose="02020603050405020304" pitchFamily="18" charset="0"/>
              </a:rPr>
              <a:t>个解。</a:t>
            </a:r>
            <a:endParaRPr lang="zh-CN" altLang="en-US" sz="2800" dirty="0">
              <a:latin typeface="Times New Roman" panose="02020603050405020304" pitchFamily="18" charset="0"/>
            </a:endParaRPr>
          </a:p>
          <a:p>
            <a:pPr eaLnBrk="1" hangingPunct="1">
              <a:lnSpc>
                <a:spcPct val="90000"/>
              </a:lnSpc>
              <a:spcBef>
                <a:spcPts val="1200"/>
              </a:spcBef>
            </a:pPr>
            <a:r>
              <a:rPr lang="zh-CN" altLang="en-US" sz="2800" dirty="0">
                <a:latin typeface="Times New Roman" panose="02020603050405020304" pitchFamily="18" charset="0"/>
              </a:rPr>
              <a:t>因此，对于每一个确定的</a:t>
            </a:r>
            <a:r>
              <a:rPr lang="en-US" altLang="zh-CN" sz="2800" i="1" dirty="0">
                <a:latin typeface="Times New Roman" panose="02020603050405020304" pitchFamily="18" charset="0"/>
              </a:rPr>
              <a:t>S</a:t>
            </a:r>
            <a:r>
              <a:rPr lang="zh-CN" altLang="en-US" sz="2800" dirty="0">
                <a:latin typeface="Times New Roman" panose="02020603050405020304" pitchFamily="18" charset="0"/>
              </a:rPr>
              <a:t>，差错图样</a:t>
            </a:r>
            <a:r>
              <a:rPr lang="en-US" altLang="zh-CN" sz="2800" i="1" dirty="0">
                <a:latin typeface="Times New Roman" panose="02020603050405020304" pitchFamily="18" charset="0"/>
              </a:rPr>
              <a:t>E</a:t>
            </a:r>
            <a:r>
              <a:rPr lang="zh-CN" altLang="en-US" sz="2800" dirty="0">
                <a:latin typeface="Times New Roman" panose="02020603050405020304" pitchFamily="18" charset="0"/>
              </a:rPr>
              <a:t>可以有</a:t>
            </a:r>
            <a:r>
              <a:rPr lang="en-US" altLang="zh-CN" sz="2800" dirty="0">
                <a:latin typeface="Times New Roman" panose="02020603050405020304" pitchFamily="18" charset="0"/>
              </a:rPr>
              <a:t>2</a:t>
            </a:r>
            <a:r>
              <a:rPr lang="en-US" altLang="zh-CN" sz="2800" i="1" baseline="30000" dirty="0">
                <a:latin typeface="Times New Roman" panose="02020603050405020304" pitchFamily="18" charset="0"/>
              </a:rPr>
              <a:t>k</a:t>
            </a:r>
            <a:r>
              <a:rPr lang="zh-CN" altLang="en-US" sz="2800" dirty="0">
                <a:latin typeface="Times New Roman" panose="02020603050405020304" pitchFamily="18" charset="0"/>
              </a:rPr>
              <a:t>个解。那么取哪一个作为解呢？</a:t>
            </a:r>
            <a:endParaRPr lang="zh-CN" altLang="en-US" sz="2800" dirty="0">
              <a:latin typeface="Times New Roman" panose="02020603050405020304" pitchFamily="18" charset="0"/>
            </a:endParaRPr>
          </a:p>
        </p:txBody>
      </p:sp>
      <p:sp>
        <p:nvSpPr>
          <p:cNvPr id="5" name="灯片编号占位符 4"/>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sp>
        <p:nvSpPr>
          <p:cNvPr id="5" name="Text Box 2"/>
          <p:cNvSpPr txBox="1">
            <a:spLocks noChangeArrowheads="1"/>
          </p:cNvSpPr>
          <p:nvPr/>
        </p:nvSpPr>
        <p:spPr bwMode="auto">
          <a:xfrm>
            <a:off x="611560" y="3005721"/>
            <a:ext cx="8305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dirty="0">
                <a:solidFill>
                  <a:srgbClr val="0000CC"/>
                </a:solidFill>
                <a:latin typeface="Times New Roman" panose="02020603050405020304" pitchFamily="18" charset="0"/>
              </a:rPr>
              <a:t>依据</a:t>
            </a:r>
            <a:r>
              <a:rPr kumimoji="1" lang="zh-CN" altLang="en-US" sz="2800" dirty="0">
                <a:solidFill>
                  <a:schemeClr val="hlink"/>
                </a:solidFill>
                <a:latin typeface="Times New Roman" panose="02020603050405020304" pitchFamily="18" charset="0"/>
              </a:rPr>
              <a:t>：</a:t>
            </a:r>
            <a:r>
              <a:rPr kumimoji="1" lang="zh-CN" altLang="en-US" sz="2800" dirty="0">
                <a:latin typeface="Times New Roman" panose="02020603050405020304" pitchFamily="18" charset="0"/>
              </a:rPr>
              <a:t>若</a:t>
            </a:r>
            <a:r>
              <a:rPr kumimoji="1" lang="en-US" altLang="zh-CN" sz="2800" dirty="0">
                <a:latin typeface="Times New Roman" panose="02020603050405020304" pitchFamily="18" charset="0"/>
              </a:rPr>
              <a:t>BSC</a:t>
            </a:r>
            <a:r>
              <a:rPr kumimoji="1" lang="zh-CN" altLang="en-US" sz="2800" dirty="0">
                <a:latin typeface="Times New Roman" panose="02020603050405020304" pitchFamily="18" charset="0"/>
              </a:rPr>
              <a:t>信道的差错概率是</a:t>
            </a:r>
            <a:r>
              <a:rPr kumimoji="1" lang="en-US" altLang="zh-CN" sz="2800" i="1" dirty="0">
                <a:latin typeface="Times New Roman" panose="02020603050405020304" pitchFamily="18" charset="0"/>
              </a:rPr>
              <a:t>p</a:t>
            </a:r>
            <a:r>
              <a:rPr kumimoji="1" lang="zh-CN" altLang="en-US" sz="2800" dirty="0">
                <a:latin typeface="Times New Roman" panose="02020603050405020304" pitchFamily="18" charset="0"/>
              </a:rPr>
              <a:t>，则长度</a:t>
            </a:r>
            <a:r>
              <a:rPr kumimoji="1" lang="en-US" altLang="zh-CN" sz="2800" i="1" dirty="0">
                <a:latin typeface="Times New Roman" panose="02020603050405020304" pitchFamily="18" charset="0"/>
              </a:rPr>
              <a:t>n</a:t>
            </a:r>
            <a:r>
              <a:rPr kumimoji="1" lang="zh-CN" altLang="en-US" sz="2800" dirty="0">
                <a:latin typeface="Times New Roman" panose="02020603050405020304" pitchFamily="18" charset="0"/>
              </a:rPr>
              <a:t>的码中错误概率 ：</a:t>
            </a:r>
            <a:endParaRPr kumimoji="1" lang="zh-CN" altLang="en-US" sz="2800" dirty="0">
              <a:latin typeface="Times New Roman" panose="02020603050405020304" pitchFamily="18" charset="0"/>
            </a:endParaRPr>
          </a:p>
          <a:p>
            <a:pPr eaLnBrk="1" hangingPunct="1">
              <a:spcBef>
                <a:spcPts val="0"/>
              </a:spcBef>
              <a:buClrTx/>
              <a:buSzTx/>
              <a:buFontTx/>
              <a:buNone/>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0</a:t>
            </a:r>
            <a:r>
              <a:rPr kumimoji="1" lang="zh-CN" altLang="en-US" sz="2400" dirty="0">
                <a:latin typeface="Times New Roman" panose="02020603050405020304" pitchFamily="18" charset="0"/>
              </a:rPr>
              <a:t>个错        </a:t>
            </a:r>
            <a:r>
              <a:rPr kumimoji="1" lang="en-US" altLang="zh-CN" sz="2400" dirty="0">
                <a:latin typeface="Times New Roman" panose="02020603050405020304" pitchFamily="18" charset="0"/>
              </a:rPr>
              <a:t>1</a:t>
            </a:r>
            <a:r>
              <a:rPr kumimoji="1" lang="zh-CN" altLang="en-US" sz="2400" dirty="0">
                <a:latin typeface="Times New Roman" panose="02020603050405020304" pitchFamily="18" charset="0"/>
              </a:rPr>
              <a:t>个错         </a:t>
            </a:r>
            <a:r>
              <a:rPr kumimoji="1" lang="en-US" altLang="zh-CN" sz="2400" dirty="0">
                <a:latin typeface="Times New Roman" panose="02020603050405020304" pitchFamily="18" charset="0"/>
              </a:rPr>
              <a:t>2</a:t>
            </a:r>
            <a:r>
              <a:rPr kumimoji="1" lang="zh-CN" altLang="en-US" sz="2400" dirty="0">
                <a:latin typeface="Times New Roman" panose="02020603050405020304" pitchFamily="18" charset="0"/>
              </a:rPr>
              <a:t>个错     </a:t>
            </a:r>
            <a:r>
              <a:rPr kumimoji="1" lang="en-US" altLang="zh-CN" sz="3600" dirty="0">
                <a:latin typeface="Times New Roman" panose="02020603050405020304" pitchFamily="18" charset="0"/>
              </a:rPr>
              <a:t>…       </a:t>
            </a:r>
            <a:r>
              <a:rPr kumimoji="1" lang="en-US" altLang="zh-CN" sz="2800" dirty="0">
                <a:latin typeface="Times New Roman" panose="02020603050405020304" pitchFamily="18" charset="0"/>
              </a:rPr>
              <a:t>n</a:t>
            </a:r>
            <a:r>
              <a:rPr kumimoji="1" lang="zh-CN" altLang="en-US" sz="2400" dirty="0">
                <a:latin typeface="Times New Roman" panose="02020603050405020304" pitchFamily="18" charset="0"/>
              </a:rPr>
              <a:t>个错</a:t>
            </a:r>
            <a:endParaRPr kumimoji="1" lang="zh-CN" altLang="en-US" sz="2400" dirty="0">
              <a:latin typeface="Times New Roman" panose="02020603050405020304" pitchFamily="18" charset="0"/>
            </a:endParaRPr>
          </a:p>
          <a:p>
            <a:pPr eaLnBrk="1" hangingPunct="1">
              <a:spcBef>
                <a:spcPct val="50000"/>
              </a:spcBef>
              <a:buClrTx/>
              <a:buSzTx/>
              <a:buFontTx/>
              <a:buNone/>
            </a:pPr>
            <a:r>
              <a:rPr kumimoji="1" lang="zh-CN" altLang="en-US" sz="2400" dirty="0">
                <a:latin typeface="Times New Roman" panose="02020603050405020304" pitchFamily="18" charset="0"/>
              </a:rPr>
              <a:t>由于</a:t>
            </a:r>
            <a:r>
              <a:rPr kumimoji="1" lang="en-US" altLang="zh-CN" sz="2400" i="1" dirty="0">
                <a:latin typeface="Times New Roman" panose="02020603050405020304" pitchFamily="18" charset="0"/>
              </a:rPr>
              <a:t>p</a:t>
            </a:r>
            <a:r>
              <a:rPr kumimoji="1" lang="en-US" altLang="zh-CN" sz="2400" dirty="0">
                <a:latin typeface="Times New Roman" panose="02020603050405020304" pitchFamily="18" charset="0"/>
              </a:rPr>
              <a:t>&lt;&lt; 1</a:t>
            </a: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(1-</a:t>
            </a:r>
            <a:r>
              <a:rPr kumimoji="1" lang="en-US" altLang="zh-CN" sz="2400" i="1" dirty="0">
                <a:latin typeface="Times New Roman" panose="02020603050405020304" pitchFamily="18" charset="0"/>
              </a:rPr>
              <a:t>p</a:t>
            </a:r>
            <a:r>
              <a:rPr kumimoji="1" lang="en-US" altLang="zh-CN" sz="2400" dirty="0">
                <a:latin typeface="Times New Roman" panose="02020603050405020304" pitchFamily="18" charset="0"/>
              </a:rPr>
              <a:t>)</a:t>
            </a:r>
            <a:r>
              <a:rPr kumimoji="1" lang="en-US" altLang="zh-CN" sz="2400" i="1" baseline="30000" dirty="0">
                <a:latin typeface="Times New Roman" panose="02020603050405020304" pitchFamily="18" charset="0"/>
              </a:rPr>
              <a:t>n</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p</a:t>
            </a:r>
            <a:r>
              <a:rPr kumimoji="1" lang="en-US" altLang="zh-CN" sz="2400" dirty="0">
                <a:latin typeface="Times New Roman" panose="02020603050405020304" pitchFamily="18" charset="0"/>
              </a:rPr>
              <a:t>(1-</a:t>
            </a:r>
            <a:r>
              <a:rPr kumimoji="1" lang="en-US" altLang="zh-CN" sz="2400" i="1" dirty="0">
                <a:latin typeface="Times New Roman" panose="02020603050405020304" pitchFamily="18" charset="0"/>
              </a:rPr>
              <a:t>p</a:t>
            </a:r>
            <a:r>
              <a:rPr kumimoji="1" lang="en-US" altLang="zh-CN" sz="2400" dirty="0">
                <a:latin typeface="Times New Roman" panose="02020603050405020304" pitchFamily="18" charset="0"/>
              </a:rPr>
              <a:t>)</a:t>
            </a:r>
            <a:r>
              <a:rPr kumimoji="1" lang="en-US" altLang="zh-CN" sz="2400" i="1" baseline="30000" dirty="0">
                <a:latin typeface="Times New Roman" panose="02020603050405020304" pitchFamily="18" charset="0"/>
              </a:rPr>
              <a:t>n</a:t>
            </a:r>
            <a:r>
              <a:rPr kumimoji="1" lang="en-US" altLang="zh-CN" sz="2400" baseline="30000" dirty="0">
                <a:latin typeface="Times New Roman" panose="02020603050405020304" pitchFamily="18" charset="0"/>
              </a:rPr>
              <a:t>-1</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p</a:t>
            </a:r>
            <a:r>
              <a:rPr kumimoji="1" lang="en-US" altLang="zh-CN" sz="2400" baseline="30000" dirty="0">
                <a:latin typeface="Times New Roman" panose="02020603050405020304" pitchFamily="18" charset="0"/>
              </a:rPr>
              <a:t>2</a:t>
            </a:r>
            <a:r>
              <a:rPr kumimoji="1" lang="en-US" altLang="zh-CN" sz="2400" dirty="0">
                <a:latin typeface="Times New Roman" panose="02020603050405020304" pitchFamily="18" charset="0"/>
              </a:rPr>
              <a:t>(1-</a:t>
            </a:r>
            <a:r>
              <a:rPr kumimoji="1" lang="en-US" altLang="zh-CN" sz="2400" i="1" dirty="0">
                <a:latin typeface="Times New Roman" panose="02020603050405020304" pitchFamily="18" charset="0"/>
              </a:rPr>
              <a:t>p</a:t>
            </a:r>
            <a:r>
              <a:rPr kumimoji="1" lang="en-US" altLang="zh-CN" sz="2400" dirty="0">
                <a:latin typeface="Times New Roman" panose="02020603050405020304" pitchFamily="18" charset="0"/>
              </a:rPr>
              <a:t>)</a:t>
            </a:r>
            <a:r>
              <a:rPr kumimoji="1" lang="en-US" altLang="zh-CN" sz="2400" i="1" baseline="30000" dirty="0">
                <a:latin typeface="Times New Roman" panose="02020603050405020304" pitchFamily="18" charset="0"/>
              </a:rPr>
              <a:t>n</a:t>
            </a:r>
            <a:r>
              <a:rPr kumimoji="1" lang="en-US" altLang="zh-CN" sz="2400" baseline="30000" dirty="0">
                <a:latin typeface="Times New Roman" panose="02020603050405020304" pitchFamily="18" charset="0"/>
              </a:rPr>
              <a:t>-2</a:t>
            </a:r>
            <a:r>
              <a:rPr kumimoji="1" lang="en-US" altLang="zh-CN" sz="2400" dirty="0">
                <a:latin typeface="Times New Roman" panose="02020603050405020304" pitchFamily="18" charset="0"/>
              </a:rPr>
              <a:t>                 </a:t>
            </a:r>
            <a:r>
              <a:rPr kumimoji="1" lang="en-US" altLang="zh-CN" sz="2400" i="1" dirty="0" err="1">
                <a:latin typeface="Times New Roman" panose="02020603050405020304" pitchFamily="18" charset="0"/>
              </a:rPr>
              <a:t>p</a:t>
            </a:r>
            <a:r>
              <a:rPr kumimoji="1" lang="en-US" altLang="zh-CN" sz="2400" i="1" baseline="30000" dirty="0" err="1">
                <a:latin typeface="Times New Roman" panose="02020603050405020304" pitchFamily="18" charset="0"/>
              </a:rPr>
              <a:t>n</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eaLnBrk="1" hangingPunct="1">
              <a:spcBef>
                <a:spcPts val="2400"/>
              </a:spcBef>
              <a:buClrTx/>
              <a:buSzTx/>
              <a:buFontTx/>
              <a:buNone/>
            </a:pPr>
            <a:r>
              <a:rPr kumimoji="1" lang="zh-CN" altLang="en-US" sz="2800" dirty="0">
                <a:latin typeface="Times New Roman" panose="02020603050405020304" pitchFamily="18" charset="0"/>
              </a:rPr>
              <a:t>出错越少的情况，发生概率越大，</a:t>
            </a:r>
            <a:r>
              <a:rPr kumimoji="1" lang="en-US" altLang="zh-CN" sz="2800" i="1" dirty="0">
                <a:latin typeface="Times New Roman" panose="02020603050405020304" pitchFamily="18" charset="0"/>
              </a:rPr>
              <a:t>E</a:t>
            </a:r>
            <a:r>
              <a:rPr kumimoji="1" lang="zh-CN" altLang="en-US" sz="2800" dirty="0">
                <a:latin typeface="Times New Roman" panose="02020603050405020304" pitchFamily="18" charset="0"/>
              </a:rPr>
              <a:t>的重量越轻，所以该译码方法体现最小距离译码准则。</a:t>
            </a:r>
            <a:endParaRPr kumimoji="1" lang="en-US" altLang="zh-CN" sz="2400" dirty="0">
              <a:latin typeface="Times New Roman" panose="02020603050405020304" pitchFamily="18" charset="0"/>
            </a:endParaRPr>
          </a:p>
        </p:txBody>
      </p:sp>
      <p:sp>
        <p:nvSpPr>
          <p:cNvPr id="7" name="矩形 6"/>
          <p:cNvSpPr/>
          <p:nvPr/>
        </p:nvSpPr>
        <p:spPr>
          <a:xfrm>
            <a:off x="417120" y="1800526"/>
            <a:ext cx="8162764" cy="1114664"/>
          </a:xfrm>
          <a:prstGeom prst="rect">
            <a:avLst/>
          </a:prstGeom>
        </p:spPr>
        <p:txBody>
          <a:bodyPr wrap="square">
            <a:spAutoFit/>
          </a:bodyPr>
          <a:lstStyle/>
          <a:p>
            <a:pPr marL="342900" lvl="0" indent="-342900">
              <a:lnSpc>
                <a:spcPct val="125000"/>
              </a:lnSpc>
              <a:spcBef>
                <a:spcPct val="20000"/>
              </a:spcBef>
              <a:buClr>
                <a:srgbClr val="CC9900"/>
              </a:buClr>
              <a:buSzPct val="65000"/>
              <a:buFont typeface="Wingdings" panose="05000000000000000000" pitchFamily="2" charset="2"/>
              <a:buChar char="n"/>
            </a:pPr>
            <a:r>
              <a:rPr lang="zh-CN" altLang="en-US" kern="0" dirty="0">
                <a:solidFill>
                  <a:srgbClr val="FF0000"/>
                </a:solidFill>
                <a:ea typeface="+mn-ea"/>
                <a:cs typeface="Times New Roman" panose="02020603050405020304" pitchFamily="18" charset="0"/>
              </a:rPr>
              <a:t>概率译码</a:t>
            </a:r>
            <a:r>
              <a:rPr lang="zh-CN" altLang="en-US" kern="0" dirty="0">
                <a:solidFill>
                  <a:srgbClr val="1700C0"/>
                </a:solidFill>
                <a:ea typeface="+mn-ea"/>
                <a:cs typeface="Times New Roman" panose="02020603050405020304" pitchFamily="18" charset="0"/>
              </a:rPr>
              <a:t>：</a:t>
            </a:r>
            <a:r>
              <a:rPr lang="zh-CN" altLang="en-US" kern="0" dirty="0">
                <a:solidFill>
                  <a:srgbClr val="000000"/>
                </a:solidFill>
                <a:ea typeface="+mn-ea"/>
                <a:cs typeface="Times New Roman" panose="02020603050405020304" pitchFamily="18" charset="0"/>
              </a:rPr>
              <a:t>把所有</a:t>
            </a:r>
            <a:r>
              <a:rPr lang="en-US" altLang="zh-CN" kern="0" dirty="0">
                <a:solidFill>
                  <a:srgbClr val="000000"/>
                </a:solidFill>
                <a:ea typeface="+mn-ea"/>
                <a:cs typeface="Times New Roman" panose="02020603050405020304" pitchFamily="18" charset="0"/>
              </a:rPr>
              <a:t>2</a:t>
            </a:r>
            <a:r>
              <a:rPr lang="en-US" altLang="zh-CN" i="1" kern="0" baseline="30000" dirty="0">
                <a:solidFill>
                  <a:srgbClr val="000000"/>
                </a:solidFill>
                <a:ea typeface="+mn-ea"/>
                <a:cs typeface="Times New Roman" panose="02020603050405020304" pitchFamily="18" charset="0"/>
              </a:rPr>
              <a:t>k</a:t>
            </a:r>
            <a:r>
              <a:rPr lang="zh-CN" altLang="en-US" kern="0" dirty="0">
                <a:solidFill>
                  <a:srgbClr val="000000"/>
                </a:solidFill>
                <a:ea typeface="+mn-ea"/>
                <a:cs typeface="Times New Roman" panose="02020603050405020304" pitchFamily="18" charset="0"/>
              </a:rPr>
              <a:t>个解的重量</a:t>
            </a:r>
            <a:r>
              <a:rPr lang="en-US" altLang="zh-CN" kern="0" dirty="0">
                <a:solidFill>
                  <a:srgbClr val="000000"/>
                </a:solidFill>
                <a:ea typeface="+mn-ea"/>
                <a:cs typeface="Times New Roman" panose="02020603050405020304" pitchFamily="18" charset="0"/>
              </a:rPr>
              <a:t>(</a:t>
            </a:r>
            <a:r>
              <a:rPr lang="zh-CN" altLang="en-US" kern="0" dirty="0">
                <a:solidFill>
                  <a:srgbClr val="000000"/>
                </a:solidFill>
                <a:ea typeface="+mn-ea"/>
                <a:cs typeface="Times New Roman" panose="02020603050405020304" pitchFamily="18" charset="0"/>
              </a:rPr>
              <a:t>差错图案</a:t>
            </a:r>
            <a:r>
              <a:rPr lang="en-US" altLang="zh-CN" i="1" kern="0" dirty="0">
                <a:solidFill>
                  <a:srgbClr val="000000"/>
                </a:solidFill>
                <a:ea typeface="+mn-ea"/>
                <a:cs typeface="Times New Roman" panose="02020603050405020304" pitchFamily="18" charset="0"/>
              </a:rPr>
              <a:t>E</a:t>
            </a:r>
            <a:r>
              <a:rPr lang="zh-CN" altLang="en-US" kern="0" dirty="0">
                <a:solidFill>
                  <a:srgbClr val="000000"/>
                </a:solidFill>
                <a:ea typeface="+mn-ea"/>
                <a:cs typeface="Times New Roman" panose="02020603050405020304" pitchFamily="18" charset="0"/>
              </a:rPr>
              <a:t>中</a:t>
            </a:r>
            <a:r>
              <a:rPr lang="en-US" altLang="zh-CN" kern="0" dirty="0">
                <a:solidFill>
                  <a:srgbClr val="000000"/>
                </a:solidFill>
                <a:ea typeface="+mn-ea"/>
                <a:cs typeface="Times New Roman" panose="02020603050405020304" pitchFamily="18" charset="0"/>
              </a:rPr>
              <a:t>1</a:t>
            </a:r>
            <a:r>
              <a:rPr lang="zh-CN" altLang="en-US" kern="0" dirty="0">
                <a:solidFill>
                  <a:srgbClr val="000000"/>
                </a:solidFill>
                <a:ea typeface="+mn-ea"/>
                <a:cs typeface="Times New Roman" panose="02020603050405020304" pitchFamily="18" charset="0"/>
              </a:rPr>
              <a:t>的个数</a:t>
            </a:r>
            <a:r>
              <a:rPr lang="en-US" altLang="zh-CN" kern="0" dirty="0">
                <a:solidFill>
                  <a:srgbClr val="000000"/>
                </a:solidFill>
                <a:ea typeface="+mn-ea"/>
                <a:cs typeface="Times New Roman" panose="02020603050405020304" pitchFamily="18" charset="0"/>
              </a:rPr>
              <a:t>)</a:t>
            </a:r>
            <a:r>
              <a:rPr lang="zh-CN" altLang="en-US" kern="0" dirty="0">
                <a:solidFill>
                  <a:srgbClr val="000000"/>
                </a:solidFill>
                <a:ea typeface="+mn-ea"/>
                <a:cs typeface="Times New Roman" panose="02020603050405020304" pitchFamily="18" charset="0"/>
              </a:rPr>
              <a:t>作比较，选择其中</a:t>
            </a:r>
            <a:r>
              <a:rPr lang="zh-CN" altLang="en-US" kern="0" dirty="0">
                <a:solidFill>
                  <a:srgbClr val="000000"/>
                </a:solidFill>
                <a:cs typeface="Times New Roman" panose="02020603050405020304" pitchFamily="18" charset="0"/>
              </a:rPr>
              <a:t>重量最小</a:t>
            </a:r>
            <a:r>
              <a:rPr lang="zh-CN" altLang="en-US" kern="0" dirty="0">
                <a:solidFill>
                  <a:srgbClr val="000000"/>
                </a:solidFill>
                <a:ea typeface="+mn-ea"/>
                <a:cs typeface="Times New Roman" panose="02020603050405020304" pitchFamily="18" charset="0"/>
              </a:rPr>
              <a:t>者作为</a:t>
            </a:r>
            <a:r>
              <a:rPr lang="en-US" altLang="zh-CN" i="1" kern="0" dirty="0">
                <a:solidFill>
                  <a:srgbClr val="000000"/>
                </a:solidFill>
                <a:ea typeface="+mn-ea"/>
                <a:cs typeface="Times New Roman" panose="02020603050405020304" pitchFamily="18" charset="0"/>
              </a:rPr>
              <a:t>E</a:t>
            </a:r>
            <a:r>
              <a:rPr lang="zh-CN" altLang="en-US" kern="0" dirty="0">
                <a:solidFill>
                  <a:srgbClr val="000000"/>
                </a:solidFill>
                <a:ea typeface="+mn-ea"/>
                <a:cs typeface="Times New Roman" panose="02020603050405020304" pitchFamily="18" charset="0"/>
              </a:rPr>
              <a:t>的估值。</a:t>
            </a:r>
            <a:endParaRPr lang="zh-CN" altLang="en-US" kern="0" dirty="0">
              <a:solidFill>
                <a:srgbClr val="000000"/>
              </a:solidFill>
              <a:ea typeface="+mn-ea"/>
              <a:cs typeface="Times New Roman" panose="02020603050405020304" pitchFamily="18" charset="0"/>
            </a:endParaRPr>
          </a:p>
        </p:txBody>
      </p:sp>
      <p:graphicFrame>
        <p:nvGraphicFramePr>
          <p:cNvPr id="8" name="对象 7"/>
          <p:cNvGraphicFramePr>
            <a:graphicFrameLocks noChangeAspect="1"/>
          </p:cNvGraphicFramePr>
          <p:nvPr/>
        </p:nvGraphicFramePr>
        <p:xfrm>
          <a:off x="3419872" y="4692501"/>
          <a:ext cx="320675" cy="320675"/>
        </p:xfrm>
        <a:graphic>
          <a:graphicData uri="http://schemas.openxmlformats.org/presentationml/2006/ole">
            <mc:AlternateContent xmlns:mc="http://schemas.openxmlformats.org/markup-compatibility/2006">
              <mc:Choice xmlns:v="urn:schemas-microsoft-com:vml" Requires="v">
                <p:oleObj spid="_x0000_s2" name="Equation" r:id="rId1" imgW="3352800" imgH="3352800" progId="Equation.DSMT4">
                  <p:embed/>
                </p:oleObj>
              </mc:Choice>
              <mc:Fallback>
                <p:oleObj name="Equation" r:id="rId1" imgW="3352800" imgH="3352800" progId="Equation.DSMT4">
                  <p:embed/>
                  <p:pic>
                    <p:nvPicPr>
                      <p:cNvPr id="0" name="对象 4"/>
                      <p:cNvPicPr>
                        <a:picLocks noChangeAspect="1" noChangeArrowheads="1"/>
                      </p:cNvPicPr>
                      <p:nvPr/>
                    </p:nvPicPr>
                    <p:blipFill>
                      <a:blip r:embed="rId2"/>
                      <a:srcRect/>
                      <a:stretch>
                        <a:fillRect/>
                      </a:stretch>
                    </p:blipFill>
                    <p:spPr bwMode="auto">
                      <a:xfrm>
                        <a:off x="3419872" y="4692501"/>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5004048" y="4692501"/>
          <a:ext cx="320675" cy="320675"/>
        </p:xfrm>
        <a:graphic>
          <a:graphicData uri="http://schemas.openxmlformats.org/presentationml/2006/ole">
            <mc:AlternateContent xmlns:mc="http://schemas.openxmlformats.org/markup-compatibility/2006">
              <mc:Choice xmlns:v="urn:schemas-microsoft-com:vml" Requires="v">
                <p:oleObj spid="_x0000_s3" name="Equation" r:id="rId3" imgW="3352800" imgH="3352800" progId="Equation.DSMT4">
                  <p:embed/>
                </p:oleObj>
              </mc:Choice>
              <mc:Fallback>
                <p:oleObj name="Equation" r:id="rId3" imgW="3352800" imgH="3352800" progId="Equation.DSMT4">
                  <p:embed/>
                  <p:pic>
                    <p:nvPicPr>
                      <p:cNvPr id="0" name="对象 7"/>
                      <p:cNvPicPr>
                        <a:picLocks noChangeAspect="1" noChangeArrowheads="1"/>
                      </p:cNvPicPr>
                      <p:nvPr/>
                    </p:nvPicPr>
                    <p:blipFill>
                      <a:blip r:embed="rId2"/>
                      <a:srcRect/>
                      <a:stretch>
                        <a:fillRect/>
                      </a:stretch>
                    </p:blipFill>
                    <p:spPr bwMode="auto">
                      <a:xfrm>
                        <a:off x="5004048" y="4692501"/>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7347669" y="4692501"/>
          <a:ext cx="320675" cy="320675"/>
        </p:xfrm>
        <a:graphic>
          <a:graphicData uri="http://schemas.openxmlformats.org/presentationml/2006/ole">
            <mc:AlternateContent xmlns:mc="http://schemas.openxmlformats.org/markup-compatibility/2006">
              <mc:Choice xmlns:v="urn:schemas-microsoft-com:vml" Requires="v">
                <p:oleObj spid="_x0000_s11" name="Equation" r:id="rId4" imgW="3352800" imgH="3352800" progId="Equation.DSMT4">
                  <p:embed/>
                </p:oleObj>
              </mc:Choice>
              <mc:Fallback>
                <p:oleObj name="Equation" r:id="rId4" imgW="3352800" imgH="3352800" progId="Equation.DSMT4">
                  <p:embed/>
                  <p:pic>
                    <p:nvPicPr>
                      <p:cNvPr id="0" name="对象 7"/>
                      <p:cNvPicPr>
                        <a:picLocks noChangeAspect="1" noChangeArrowheads="1"/>
                      </p:cNvPicPr>
                      <p:nvPr/>
                    </p:nvPicPr>
                    <p:blipFill>
                      <a:blip r:embed="rId2"/>
                      <a:srcRect/>
                      <a:stretch>
                        <a:fillRect/>
                      </a:stretch>
                    </p:blipFill>
                    <p:spPr bwMode="auto">
                      <a:xfrm>
                        <a:off x="7347669" y="4692501"/>
                        <a:ext cx="320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灯片编号占位符 1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sp>
        <p:nvSpPr>
          <p:cNvPr id="3" name="内容占位符 2"/>
          <p:cNvSpPr>
            <a:spLocks noGrp="1"/>
          </p:cNvSpPr>
          <p:nvPr>
            <p:ph idx="1"/>
          </p:nvPr>
        </p:nvSpPr>
        <p:spPr>
          <a:xfrm>
            <a:off x="457200" y="1844824"/>
            <a:ext cx="8003232" cy="4530725"/>
          </a:xfrm>
        </p:spPr>
        <p:txBody>
          <a:bodyPr/>
          <a:lstStyle/>
          <a:p>
            <a:r>
              <a:rPr lang="zh-CN" altLang="en-US" dirty="0">
                <a:solidFill>
                  <a:srgbClr val="0000CC"/>
                </a:solidFill>
              </a:rPr>
              <a:t>标准阵列译码表</a:t>
            </a:r>
            <a:endParaRPr lang="en-US" altLang="zh-CN" dirty="0">
              <a:solidFill>
                <a:srgbClr val="0000CC"/>
              </a:solidFill>
            </a:endParaRPr>
          </a:p>
          <a:p>
            <a:pPr marL="0" indent="0" algn="just">
              <a:lnSpc>
                <a:spcPct val="110000"/>
              </a:lnSpc>
              <a:spcBef>
                <a:spcPts val="2400"/>
              </a:spcBef>
              <a:buNone/>
            </a:pPr>
            <a:r>
              <a:rPr lang="zh-CN" altLang="en-US" dirty="0">
                <a:latin typeface="Times New Roman" panose="02020603050405020304" pitchFamily="18" charset="0"/>
              </a:rPr>
              <a:t>预先对不同</a:t>
            </a:r>
            <a:r>
              <a:rPr lang="en-US" altLang="zh-CN" i="1" dirty="0">
                <a:latin typeface="Times New Roman" panose="02020603050405020304" pitchFamily="18" charset="0"/>
              </a:rPr>
              <a:t>S</a:t>
            </a:r>
            <a:r>
              <a:rPr lang="zh-CN" altLang="en-US" dirty="0">
                <a:latin typeface="Times New Roman" panose="02020603050405020304" pitchFamily="18" charset="0"/>
              </a:rPr>
              <a:t>取值的方程组进行求解，再按最大概率译码取出一个最可能的差错图样</a:t>
            </a:r>
            <a:r>
              <a:rPr lang="en-US" altLang="zh-CN" i="1" dirty="0">
                <a:latin typeface="Times New Roman" panose="02020603050405020304" pitchFamily="18" charset="0"/>
              </a:rPr>
              <a:t>E</a:t>
            </a:r>
            <a:r>
              <a:rPr lang="zh-CN" altLang="en-US" dirty="0">
                <a:latin typeface="Times New Roman" panose="02020603050405020304" pitchFamily="18" charset="0"/>
              </a:rPr>
              <a:t>，将</a:t>
            </a:r>
            <a:r>
              <a:rPr lang="en-US" altLang="zh-CN" i="1" dirty="0">
                <a:latin typeface="Times New Roman" panose="02020603050405020304" pitchFamily="18" charset="0"/>
              </a:rPr>
              <a:t>S</a:t>
            </a:r>
            <a:r>
              <a:rPr lang="zh-CN" altLang="en-US" dirty="0">
                <a:latin typeface="Times New Roman" panose="02020603050405020304" pitchFamily="18" charset="0"/>
              </a:rPr>
              <a:t>与</a:t>
            </a:r>
            <a:r>
              <a:rPr lang="en-US" altLang="zh-CN" i="1" dirty="0">
                <a:latin typeface="Times New Roman" panose="02020603050405020304" pitchFamily="18" charset="0"/>
              </a:rPr>
              <a:t>E</a:t>
            </a:r>
            <a:r>
              <a:rPr lang="zh-CN" altLang="en-US" dirty="0">
                <a:latin typeface="Times New Roman" panose="02020603050405020304" pitchFamily="18" charset="0"/>
              </a:rPr>
              <a:t>相对应，再把发码和</a:t>
            </a:r>
            <a:r>
              <a:rPr lang="en-US" altLang="zh-CN" i="1" dirty="0">
                <a:latin typeface="Times New Roman" panose="02020603050405020304" pitchFamily="18" charset="0"/>
              </a:rPr>
              <a:t>E</a:t>
            </a:r>
            <a:r>
              <a:rPr lang="zh-CN" altLang="en-US" dirty="0">
                <a:latin typeface="Times New Roman" panose="02020603050405020304" pitchFamily="18" charset="0"/>
              </a:rPr>
              <a:t>的组合作为可能接收到的码字列成一个表格。这样，在实时译码时就不必再去解方程，而只要像查字典那样在表格中查找就可以了。这样构造的表格称为</a:t>
            </a:r>
            <a:r>
              <a:rPr lang="zh-CN" altLang="en-US" dirty="0">
                <a:solidFill>
                  <a:srgbClr val="FF0000"/>
                </a:solidFill>
                <a:latin typeface="Times New Roman" panose="02020603050405020304" pitchFamily="18" charset="0"/>
              </a:rPr>
              <a:t>标准阵列译码表</a:t>
            </a:r>
            <a:r>
              <a:rPr lang="zh-CN" altLang="en-US" dirty="0">
                <a:latin typeface="Times New Roman" panose="02020603050405020304" pitchFamily="18" charset="0"/>
              </a:rPr>
              <a:t>。</a:t>
            </a:r>
            <a:endParaRPr lang="zh-CN" altLang="en-US" dirty="0"/>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2"/>
          <p:cNvSpPr txBox="1">
            <a:spLocks noChangeArrowheads="1"/>
          </p:cNvSpPr>
          <p:nvPr/>
        </p:nvSpPr>
        <p:spPr bwMode="auto">
          <a:xfrm>
            <a:off x="457200" y="1124744"/>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sp>
        <p:nvSpPr>
          <p:cNvPr id="5" name="Text Box 2"/>
          <p:cNvSpPr txBox="1">
            <a:spLocks noChangeArrowheads="1"/>
          </p:cNvSpPr>
          <p:nvPr/>
        </p:nvSpPr>
        <p:spPr bwMode="auto">
          <a:xfrm>
            <a:off x="457200" y="1844824"/>
            <a:ext cx="8435280"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en-US" altLang="zh-CN" sz="2800" dirty="0">
                <a:latin typeface="Times New Roman" panose="02020603050405020304" pitchFamily="18" charset="0"/>
              </a:rPr>
              <a:t>【</a:t>
            </a:r>
            <a:r>
              <a:rPr kumimoji="1" lang="zh-CN" altLang="en-US" sz="2800" dirty="0">
                <a:latin typeface="Times New Roman" panose="02020603050405020304" pitchFamily="18" charset="0"/>
              </a:rPr>
              <a:t>例</a:t>
            </a:r>
            <a:r>
              <a:rPr kumimoji="1" lang="en-US" altLang="zh-CN" sz="2800" dirty="0">
                <a:latin typeface="Times New Roman" panose="02020603050405020304" pitchFamily="18" charset="0"/>
              </a:rPr>
              <a:t>5-6】</a:t>
            </a:r>
            <a:endParaRPr kumimoji="1" lang="en-US" altLang="zh-CN" sz="2800" dirty="0">
              <a:latin typeface="Times New Roman" panose="02020603050405020304" pitchFamily="18" charset="0"/>
            </a:endParaRPr>
          </a:p>
          <a:p>
            <a:pPr algn="just" eaLnBrk="1" hangingPunct="1">
              <a:spcBef>
                <a:spcPts val="600"/>
              </a:spcBef>
              <a:buClrTx/>
              <a:buSzTx/>
              <a:buFontTx/>
              <a:buNone/>
            </a:pPr>
            <a:r>
              <a:rPr kumimoji="1" lang="zh-CN" altLang="en-US" sz="2800" dirty="0">
                <a:latin typeface="Times New Roman" panose="02020603050405020304" pitchFamily="18" charset="0"/>
              </a:rPr>
              <a:t>某</a:t>
            </a:r>
            <a:r>
              <a:rPr kumimoji="1" lang="en-US" altLang="zh-CN" sz="2800" dirty="0">
                <a:latin typeface="Times New Roman" panose="02020603050405020304" pitchFamily="18" charset="0"/>
              </a:rPr>
              <a:t>(5,2)</a:t>
            </a:r>
            <a:r>
              <a:rPr kumimoji="1" lang="zh-CN" altLang="en-US" sz="2800" dirty="0">
                <a:latin typeface="Times New Roman" panose="02020603050405020304" pitchFamily="18" charset="0"/>
              </a:rPr>
              <a:t>系统线性码的生成矩阵是                                    ，</a:t>
            </a:r>
            <a:endParaRPr kumimoji="1" lang="en-US" altLang="zh-CN" sz="2800" dirty="0">
              <a:latin typeface="Times New Roman" panose="02020603050405020304" pitchFamily="18" charset="0"/>
            </a:endParaRPr>
          </a:p>
          <a:p>
            <a:pPr algn="just" eaLnBrk="1" hangingPunct="1">
              <a:lnSpc>
                <a:spcPct val="110000"/>
              </a:lnSpc>
              <a:spcBef>
                <a:spcPts val="1800"/>
              </a:spcBef>
              <a:buClrTx/>
              <a:buSzTx/>
              <a:buFontTx/>
              <a:buNone/>
            </a:pPr>
            <a:r>
              <a:rPr kumimoji="1" lang="zh-CN" altLang="en-US" sz="2800" dirty="0">
                <a:latin typeface="Times New Roman" panose="02020603050405020304" pitchFamily="18" charset="0"/>
              </a:rPr>
              <a:t>设收码</a:t>
            </a:r>
            <a:r>
              <a:rPr kumimoji="1" lang="en-US" altLang="zh-CN" sz="2800" i="1" dirty="0">
                <a:latin typeface="Times New Roman" panose="02020603050405020304" pitchFamily="18" charset="0"/>
              </a:rPr>
              <a:t>R</a:t>
            </a:r>
            <a:r>
              <a:rPr kumimoji="1" lang="en-US" altLang="zh-CN" sz="2800" dirty="0">
                <a:latin typeface="Times New Roman" panose="02020603050405020304" pitchFamily="18" charset="0"/>
              </a:rPr>
              <a:t> = (1 0 1 0 1)</a:t>
            </a:r>
            <a:r>
              <a:rPr kumimoji="1" lang="zh-CN" altLang="en-US" sz="2800" dirty="0">
                <a:latin typeface="Times New Roman" panose="02020603050405020304" pitchFamily="18" charset="0"/>
              </a:rPr>
              <a:t>，试构造出标准阵列译码表，并译出发码的估值      。</a:t>
            </a:r>
            <a:endParaRPr kumimoji="1" lang="en-US" altLang="zh-CN" sz="2800" dirty="0">
              <a:latin typeface="Times New Roman" panose="02020603050405020304" pitchFamily="18" charset="0"/>
            </a:endParaRPr>
          </a:p>
          <a:p>
            <a:pPr algn="just" eaLnBrk="1" hangingPunct="1">
              <a:lnSpc>
                <a:spcPct val="120000"/>
              </a:lnSpc>
              <a:spcBef>
                <a:spcPct val="50000"/>
              </a:spcBef>
              <a:buClrTx/>
              <a:buSzTx/>
              <a:buFontTx/>
              <a:buNone/>
            </a:pPr>
            <a:r>
              <a:rPr kumimoji="1" lang="zh-CN" altLang="en-US" sz="2800" dirty="0">
                <a:latin typeface="Times New Roman" panose="02020603050405020304" pitchFamily="18" charset="0"/>
              </a:rPr>
              <a:t>解：</a:t>
            </a:r>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rPr>
              <a:t>信息序列 </a:t>
            </a:r>
            <a:r>
              <a:rPr kumimoji="1" lang="en-US" altLang="zh-CN" sz="2800" i="1" dirty="0">
                <a:latin typeface="Times New Roman" panose="02020603050405020304" pitchFamily="18" charset="0"/>
                <a:cs typeface="Times New Roman" panose="02020603050405020304" pitchFamily="18" charset="0"/>
              </a:rPr>
              <a:t>m</a:t>
            </a:r>
            <a:r>
              <a:rPr kumimoji="1" lang="en-US" altLang="zh-CN" sz="2800" dirty="0">
                <a:latin typeface="Times New Roman" panose="02020603050405020304" pitchFamily="18" charset="0"/>
                <a:cs typeface="Times New Roman" panose="02020603050405020304" pitchFamily="18" charset="0"/>
              </a:rPr>
              <a:t>= (00)</a:t>
            </a:r>
            <a:r>
              <a:rPr kumimoji="1" lang="zh-CN" altLang="en-US" sz="2800" dirty="0">
                <a:latin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 (10)</a:t>
            </a:r>
            <a:r>
              <a:rPr kumimoji="1" lang="zh-CN" altLang="en-US" sz="2800" dirty="0">
                <a:latin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 (01) </a:t>
            </a:r>
            <a:r>
              <a:rPr kumimoji="1" lang="zh-CN" altLang="en-US" sz="2800" dirty="0">
                <a:latin typeface="Times New Roman" panose="02020603050405020304" pitchFamily="18" charset="0"/>
              </a:rPr>
              <a:t>、</a:t>
            </a:r>
            <a:r>
              <a:rPr kumimoji="1" lang="en-US" altLang="zh-CN" sz="2800" dirty="0">
                <a:latin typeface="Times New Roman" panose="02020603050405020304" pitchFamily="18" charset="0"/>
                <a:cs typeface="Times New Roman" panose="02020603050405020304" pitchFamily="18" charset="0"/>
              </a:rPr>
              <a:t>(11)</a:t>
            </a:r>
            <a:endParaRPr kumimoji="1" lang="en-US" altLang="zh-CN" sz="2800" dirty="0">
              <a:latin typeface="Times New Roman" panose="02020603050405020304" pitchFamily="18" charset="0"/>
              <a:cs typeface="Times New Roman" panose="02020603050405020304" pitchFamily="18" charset="0"/>
            </a:endParaRPr>
          </a:p>
          <a:p>
            <a:pPr algn="just" eaLnBrk="1" hangingPunct="1">
              <a:spcBef>
                <a:spcPts val="0"/>
              </a:spcBef>
              <a:buClrTx/>
              <a:buSzTx/>
              <a:buFontTx/>
              <a:buNone/>
            </a:pPr>
            <a:r>
              <a:rPr kumimoji="1" lang="en-US" altLang="zh-CN" sz="2800" dirty="0">
                <a:latin typeface="Times New Roman" panose="02020603050405020304" pitchFamily="18" charset="0"/>
                <a:cs typeface="Times New Roman" panose="02020603050405020304" pitchFamily="18" charset="0"/>
              </a:rPr>
              <a:t>            </a:t>
            </a:r>
            <a:r>
              <a:rPr kumimoji="1" lang="zh-CN" altLang="en-US" sz="2800" dirty="0">
                <a:latin typeface="Times New Roman" panose="02020603050405020304" pitchFamily="18" charset="0"/>
              </a:rPr>
              <a:t>可得</a:t>
            </a:r>
            <a:r>
              <a:rPr kumimoji="1" lang="en-US" altLang="zh-CN" sz="2800" dirty="0">
                <a:latin typeface="Times New Roman" panose="02020603050405020304" pitchFamily="18" charset="0"/>
                <a:cs typeface="Times New Roman" panose="02020603050405020304" pitchFamily="18" charset="0"/>
              </a:rPr>
              <a:t>4</a:t>
            </a:r>
            <a:r>
              <a:rPr kumimoji="1" lang="zh-CN" altLang="en-US" sz="2800" dirty="0">
                <a:latin typeface="Times New Roman" panose="02020603050405020304" pitchFamily="18" charset="0"/>
              </a:rPr>
              <a:t>个有效码字为</a:t>
            </a:r>
            <a:endParaRPr kumimoji="1" lang="zh-CN" altLang="en-US" sz="2800" dirty="0">
              <a:latin typeface="Times New Roman" panose="02020603050405020304" pitchFamily="18" charset="0"/>
            </a:endParaRPr>
          </a:p>
          <a:p>
            <a:pPr algn="just" eaLnBrk="1" hangingPunct="1">
              <a:lnSpc>
                <a:spcPct val="125000"/>
              </a:lnSpc>
              <a:spcBef>
                <a:spcPts val="0"/>
              </a:spcBef>
              <a:buClrTx/>
              <a:buSzTx/>
              <a:buFontTx/>
              <a:buNone/>
            </a:pP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C</a:t>
            </a:r>
            <a:r>
              <a:rPr kumimoji="1" lang="en-US" altLang="zh-CN" sz="2800" baseline="-30000" dirty="0">
                <a:latin typeface="Times New Roman" panose="02020603050405020304" pitchFamily="18" charset="0"/>
              </a:rPr>
              <a:t>1</a:t>
            </a:r>
            <a:r>
              <a:rPr kumimoji="1" lang="en-US" altLang="zh-CN" sz="2800" dirty="0">
                <a:latin typeface="Times New Roman" panose="02020603050405020304" pitchFamily="18" charset="0"/>
                <a:cs typeface="Times New Roman" panose="02020603050405020304" pitchFamily="18" charset="0"/>
              </a:rPr>
              <a:t> =(00000)</a:t>
            </a:r>
            <a:r>
              <a:rPr kumimoji="1" lang="zh-CN" altLang="en-US"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C</a:t>
            </a:r>
            <a:r>
              <a:rPr kumimoji="1" lang="en-US" altLang="zh-CN" sz="2800" baseline="-30000" dirty="0">
                <a:latin typeface="Times New Roman" panose="02020603050405020304" pitchFamily="18" charset="0"/>
              </a:rPr>
              <a:t>2</a:t>
            </a:r>
            <a:r>
              <a:rPr kumimoji="1" lang="en-US" altLang="zh-CN" sz="2800" dirty="0">
                <a:latin typeface="Times New Roman" panose="02020603050405020304" pitchFamily="18" charset="0"/>
                <a:cs typeface="Times New Roman" panose="02020603050405020304" pitchFamily="18" charset="0"/>
              </a:rPr>
              <a:t>= (10111) </a:t>
            </a:r>
            <a:r>
              <a:rPr kumimoji="1" lang="zh-CN" altLang="en-US" sz="2800" dirty="0">
                <a:latin typeface="Times New Roman" panose="02020603050405020304" pitchFamily="18" charset="0"/>
                <a:cs typeface="Times New Roman" panose="02020603050405020304" pitchFamily="18" charset="0"/>
              </a:rPr>
              <a:t>，</a:t>
            </a:r>
            <a:endParaRPr kumimoji="1" lang="en-US" altLang="zh-CN" sz="2800" dirty="0">
              <a:latin typeface="Times New Roman" panose="02020603050405020304" pitchFamily="18" charset="0"/>
            </a:endParaRPr>
          </a:p>
          <a:p>
            <a:pPr algn="just" eaLnBrk="1" hangingPunct="1">
              <a:lnSpc>
                <a:spcPct val="125000"/>
              </a:lnSpc>
              <a:spcBef>
                <a:spcPts val="0"/>
              </a:spcBef>
              <a:buClrTx/>
              <a:buSzTx/>
              <a:buFontTx/>
              <a:buNone/>
            </a:pPr>
            <a:r>
              <a:rPr kumimoji="1" lang="en-US" altLang="zh-CN"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C</a:t>
            </a:r>
            <a:r>
              <a:rPr kumimoji="1" lang="en-US" altLang="zh-CN" sz="2800" baseline="-30000" dirty="0">
                <a:latin typeface="Times New Roman" panose="02020603050405020304" pitchFamily="18" charset="0"/>
              </a:rPr>
              <a:t>3</a:t>
            </a:r>
            <a:r>
              <a:rPr kumimoji="1" lang="en-US" altLang="zh-CN" sz="2800" dirty="0">
                <a:latin typeface="Times New Roman" panose="02020603050405020304" pitchFamily="18" charset="0"/>
                <a:cs typeface="Times New Roman" panose="02020603050405020304" pitchFamily="18" charset="0"/>
              </a:rPr>
              <a:t> = (01101)</a:t>
            </a:r>
            <a:r>
              <a:rPr kumimoji="1" lang="zh-CN" altLang="en-US" sz="2800" dirty="0">
                <a:latin typeface="Times New Roman" panose="02020603050405020304" pitchFamily="18" charset="0"/>
                <a:cs typeface="Times New Roman" panose="02020603050405020304" pitchFamily="18" charset="0"/>
              </a:rPr>
              <a:t>，     </a:t>
            </a:r>
            <a:r>
              <a:rPr kumimoji="1" lang="en-US" altLang="zh-CN" sz="2800" i="1" dirty="0">
                <a:latin typeface="Times New Roman" panose="02020603050405020304" pitchFamily="18" charset="0"/>
                <a:cs typeface="Times New Roman" panose="02020603050405020304" pitchFamily="18" charset="0"/>
              </a:rPr>
              <a:t>C</a:t>
            </a:r>
            <a:r>
              <a:rPr kumimoji="1" lang="en-US" altLang="zh-CN" sz="2800" baseline="-30000" dirty="0">
                <a:latin typeface="Times New Roman" panose="02020603050405020304" pitchFamily="18" charset="0"/>
              </a:rPr>
              <a:t>4</a:t>
            </a:r>
            <a:r>
              <a:rPr kumimoji="1" lang="en-US" altLang="zh-CN" sz="2800" dirty="0">
                <a:latin typeface="Times New Roman" panose="02020603050405020304" pitchFamily="18" charset="0"/>
                <a:cs typeface="Times New Roman" panose="02020603050405020304" pitchFamily="18" charset="0"/>
              </a:rPr>
              <a:t> = (11010)</a:t>
            </a:r>
            <a:endParaRPr kumimoji="1" lang="zh-CN" altLang="en-US" sz="2800" dirty="0">
              <a:latin typeface="Times New Roman" panose="02020603050405020304" pitchFamily="18" charset="0"/>
            </a:endParaRPr>
          </a:p>
        </p:txBody>
      </p:sp>
      <p:graphicFrame>
        <p:nvGraphicFramePr>
          <p:cNvPr id="7" name="对象 6"/>
          <p:cNvGraphicFramePr>
            <a:graphicFrameLocks noChangeAspect="1"/>
          </p:cNvGraphicFramePr>
          <p:nvPr/>
        </p:nvGraphicFramePr>
        <p:xfrm>
          <a:off x="5569545" y="2062485"/>
          <a:ext cx="3073400" cy="1006475"/>
        </p:xfrm>
        <a:graphic>
          <a:graphicData uri="http://schemas.openxmlformats.org/presentationml/2006/ole">
            <mc:AlternateContent xmlns:mc="http://schemas.openxmlformats.org/markup-compatibility/2006">
              <mc:Choice xmlns:v="urn:schemas-microsoft-com:vml" Requires="v">
                <p:oleObj spid="_x0000_s2" name="Equation" r:id="rId1" imgW="33528000" imgH="10972800" progId="Equation.DSMT4">
                  <p:embed/>
                </p:oleObj>
              </mc:Choice>
              <mc:Fallback>
                <p:oleObj name="Equation" r:id="rId1" imgW="33528000" imgH="10972800" progId="Equation.DSMT4">
                  <p:embed/>
                  <p:pic>
                    <p:nvPicPr>
                      <p:cNvPr id="0" name="对象 5"/>
                      <p:cNvPicPr>
                        <a:picLocks noChangeAspect="1" noChangeArrowheads="1"/>
                      </p:cNvPicPr>
                      <p:nvPr/>
                    </p:nvPicPr>
                    <p:blipFill>
                      <a:blip r:embed="rId2"/>
                      <a:srcRect/>
                      <a:stretch>
                        <a:fillRect/>
                      </a:stretch>
                    </p:blipFill>
                    <p:spPr bwMode="auto">
                      <a:xfrm>
                        <a:off x="5569545" y="2062485"/>
                        <a:ext cx="3073400" cy="100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3131840" y="3501008"/>
          <a:ext cx="349250" cy="496887"/>
        </p:xfrm>
        <a:graphic>
          <a:graphicData uri="http://schemas.openxmlformats.org/presentationml/2006/ole">
            <mc:AlternateContent xmlns:mc="http://schemas.openxmlformats.org/markup-compatibility/2006">
              <mc:Choice xmlns:v="urn:schemas-microsoft-com:vml" Requires="v">
                <p:oleObj spid="_x0000_s3" name="Equation" r:id="rId3" imgW="3657600" imgH="5181600" progId="Equation.DSMT4">
                  <p:embed/>
                </p:oleObj>
              </mc:Choice>
              <mc:Fallback>
                <p:oleObj name="Equation" r:id="rId3" imgW="3657600" imgH="5181600" progId="Equation.DSMT4">
                  <p:embed/>
                  <p:pic>
                    <p:nvPicPr>
                      <p:cNvPr id="0" name="对象 4"/>
                      <p:cNvPicPr>
                        <a:picLocks noChangeAspect="1" noChangeArrowheads="1"/>
                      </p:cNvPicPr>
                      <p:nvPr/>
                    </p:nvPicPr>
                    <p:blipFill>
                      <a:blip r:embed="rId4"/>
                      <a:srcRect/>
                      <a:stretch>
                        <a:fillRect/>
                      </a:stretch>
                    </p:blipFill>
                    <p:spPr bwMode="auto">
                      <a:xfrm>
                        <a:off x="3131840" y="3501008"/>
                        <a:ext cx="34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灯片编号占位符 7"/>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2812554" y="1191112"/>
          <a:ext cx="3352320" cy="1097280"/>
        </p:xfrm>
        <a:graphic>
          <a:graphicData uri="http://schemas.openxmlformats.org/presentationml/2006/ole">
            <mc:AlternateContent xmlns:mc="http://schemas.openxmlformats.org/markup-compatibility/2006">
              <mc:Choice xmlns:v="urn:schemas-microsoft-com:vml" Requires="v">
                <p:oleObj spid="_x0000_s2" name="Equation" r:id="rId1" imgW="33528000" imgH="10972800" progId="Equation.DSMT4">
                  <p:embed/>
                </p:oleObj>
              </mc:Choice>
              <mc:Fallback>
                <p:oleObj name="Equation" r:id="rId1" imgW="33528000" imgH="10972800" progId="Equation.DSMT4">
                  <p:embed/>
                  <p:pic>
                    <p:nvPicPr>
                      <p:cNvPr id="0" name="对象 6"/>
                      <p:cNvPicPr>
                        <a:picLocks noChangeAspect="1" noChangeArrowheads="1"/>
                      </p:cNvPicPr>
                      <p:nvPr/>
                    </p:nvPicPr>
                    <p:blipFill>
                      <a:blip r:embed="rId2"/>
                      <a:srcRect/>
                      <a:stretch>
                        <a:fillRect/>
                      </a:stretch>
                    </p:blipFill>
                    <p:spPr bwMode="auto">
                      <a:xfrm>
                        <a:off x="2812554" y="1191112"/>
                        <a:ext cx="3352320" cy="1097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913046" y="2652933"/>
            <a:ext cx="2709396" cy="523220"/>
          </a:xfrm>
          <a:prstGeom prst="rect">
            <a:avLst/>
          </a:prstGeom>
        </p:spPr>
        <p:txBody>
          <a:bodyPr wrap="none">
            <a:spAutoFit/>
          </a:bodyPr>
          <a:lstStyle/>
          <a:p>
            <a:pPr algn="just" eaLnBrk="1" hangingPunct="1">
              <a:spcBef>
                <a:spcPct val="50000"/>
              </a:spcBef>
              <a:buClrTx/>
              <a:buSzTx/>
              <a:buFontTx/>
              <a:buNone/>
            </a:pPr>
            <a:r>
              <a:rPr kumimoji="1" lang="zh-CN" altLang="en-US" dirty="0"/>
              <a:t>可得校验矩阵为</a:t>
            </a:r>
            <a:endParaRPr kumimoji="1" lang="zh-CN" altLang="en-US" dirty="0"/>
          </a:p>
        </p:txBody>
      </p:sp>
      <p:graphicFrame>
        <p:nvGraphicFramePr>
          <p:cNvPr id="7" name="Object 10"/>
          <p:cNvGraphicFramePr>
            <a:graphicFrameLocks noChangeAspect="1"/>
          </p:cNvGraphicFramePr>
          <p:nvPr/>
        </p:nvGraphicFramePr>
        <p:xfrm>
          <a:off x="2730642" y="3540694"/>
          <a:ext cx="3413664" cy="1706400"/>
        </p:xfrm>
        <a:graphic>
          <a:graphicData uri="http://schemas.openxmlformats.org/presentationml/2006/ole">
            <mc:AlternateContent xmlns:mc="http://schemas.openxmlformats.org/markup-compatibility/2006">
              <mc:Choice xmlns:v="urn:schemas-microsoft-com:vml" Requires="v">
                <p:oleObj spid="_x0000_s4" name="Equation" r:id="rId3" imgW="34137600" imgH="17068800" progId="Equation.DSMT4">
                  <p:embed/>
                </p:oleObj>
              </mc:Choice>
              <mc:Fallback>
                <p:oleObj name="Equation" r:id="rId3" imgW="34137600" imgH="17068800" progId="Equation.DSMT4">
                  <p:embed/>
                  <p:pic>
                    <p:nvPicPr>
                      <p:cNvPr id="0" name="Object 10"/>
                      <p:cNvPicPr>
                        <a:picLocks noChangeAspect="1" noChangeArrowheads="1"/>
                      </p:cNvPicPr>
                      <p:nvPr/>
                    </p:nvPicPr>
                    <p:blipFill>
                      <a:blip r:embed="rId4"/>
                      <a:srcRect/>
                      <a:stretch>
                        <a:fillRect/>
                      </a:stretch>
                    </p:blipFill>
                    <p:spPr bwMode="auto">
                      <a:xfrm>
                        <a:off x="2730642" y="3540694"/>
                        <a:ext cx="3413664" cy="17064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827584" y="601157"/>
            <a:ext cx="1988045" cy="523220"/>
          </a:xfrm>
          <a:prstGeom prst="rect">
            <a:avLst/>
          </a:prstGeom>
        </p:spPr>
        <p:txBody>
          <a:bodyPr wrap="none">
            <a:spAutoFit/>
          </a:bodyPr>
          <a:lstStyle/>
          <a:p>
            <a:pPr algn="just" eaLnBrk="1" hangingPunct="1">
              <a:spcBef>
                <a:spcPct val="50000"/>
              </a:spcBef>
              <a:buClrTx/>
              <a:buSzTx/>
              <a:buFontTx/>
              <a:buNone/>
            </a:pPr>
            <a:r>
              <a:rPr kumimoji="1" lang="zh-CN" altLang="en-US" dirty="0"/>
              <a:t>由生成矩阵</a:t>
            </a:r>
            <a:endParaRPr kumimoji="1" lang="zh-CN" altLang="en-US" dirty="0"/>
          </a:p>
        </p:txBody>
      </p:sp>
      <p:sp>
        <p:nvSpPr>
          <p:cNvPr id="6" name="灯片编号占位符 5"/>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7DDC41-D5D3-4D82-9779-98B148709A8D}" type="slidenum">
              <a:rPr lang="en-US" altLang="zh-CN" sz="1200">
                <a:latin typeface="Garamond" panose="02020404030301010803" pitchFamily="18" charset="0"/>
              </a:rPr>
            </a:fld>
            <a:endParaRPr lang="en-US" altLang="zh-CN" sz="1200">
              <a:latin typeface="Garamond" panose="02020404030301010803" pitchFamily="18" charset="0"/>
            </a:endParaRPr>
          </a:p>
        </p:txBody>
      </p:sp>
      <p:grpSp>
        <p:nvGrpSpPr>
          <p:cNvPr id="65539" name="Group 127"/>
          <p:cNvGrpSpPr/>
          <p:nvPr/>
        </p:nvGrpSpPr>
        <p:grpSpPr bwMode="auto">
          <a:xfrm>
            <a:off x="395288" y="1268760"/>
            <a:ext cx="8458200" cy="4648200"/>
            <a:chOff x="-3" y="-3"/>
            <a:chExt cx="1817" cy="3686"/>
          </a:xfrm>
        </p:grpSpPr>
        <p:grpSp>
          <p:nvGrpSpPr>
            <p:cNvPr id="65542" name="Group 125"/>
            <p:cNvGrpSpPr/>
            <p:nvPr/>
          </p:nvGrpSpPr>
          <p:grpSpPr bwMode="auto">
            <a:xfrm>
              <a:off x="0" y="0"/>
              <a:ext cx="1811" cy="3680"/>
              <a:chOff x="0" y="0"/>
              <a:chExt cx="1811" cy="3680"/>
            </a:xfrm>
          </p:grpSpPr>
          <p:grpSp>
            <p:nvGrpSpPr>
              <p:cNvPr id="65544" name="Group 44"/>
              <p:cNvGrpSpPr/>
              <p:nvPr/>
            </p:nvGrpSpPr>
            <p:grpSpPr bwMode="auto">
              <a:xfrm>
                <a:off x="0" y="0"/>
                <a:ext cx="306" cy="460"/>
                <a:chOff x="0" y="0"/>
                <a:chExt cx="306" cy="460"/>
              </a:xfrm>
            </p:grpSpPr>
            <p:sp>
              <p:nvSpPr>
                <p:cNvPr id="65664" name="Rectangle 3"/>
                <p:cNvSpPr>
                  <a:spLocks noChangeArrowheads="1"/>
                </p:cNvSpPr>
                <p:nvPr/>
              </p:nvSpPr>
              <p:spPr bwMode="auto">
                <a:xfrm>
                  <a:off x="11" y="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1</a:t>
                  </a:r>
                  <a:r>
                    <a:rPr kumimoji="1" lang="en-US" altLang="zh-CN" sz="2400" dirty="0">
                      <a:latin typeface="Times New Roman" panose="02020603050405020304" pitchFamily="18" charset="0"/>
                    </a:rPr>
                    <a:t>=000</a:t>
                  </a:r>
                  <a:endParaRPr kumimoji="1" lang="en-US" altLang="zh-CN" sz="5400" dirty="0">
                    <a:latin typeface="Times New Roman" panose="02020603050405020304" pitchFamily="18" charset="0"/>
                  </a:endParaRPr>
                </a:p>
              </p:txBody>
            </p:sp>
            <p:sp>
              <p:nvSpPr>
                <p:cNvPr id="65665" name="Rectangle 43"/>
                <p:cNvSpPr>
                  <a:spLocks noChangeArrowheads="1"/>
                </p:cNvSpPr>
                <p:nvPr/>
              </p:nvSpPr>
              <p:spPr bwMode="auto">
                <a:xfrm>
                  <a:off x="0" y="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45" name="Group 46"/>
              <p:cNvGrpSpPr/>
              <p:nvPr/>
            </p:nvGrpSpPr>
            <p:grpSpPr bwMode="auto">
              <a:xfrm>
                <a:off x="306" y="0"/>
                <a:ext cx="430" cy="460"/>
                <a:chOff x="306" y="0"/>
                <a:chExt cx="430" cy="460"/>
              </a:xfrm>
            </p:grpSpPr>
            <p:sp>
              <p:nvSpPr>
                <p:cNvPr id="65662" name="Rectangle 4"/>
                <p:cNvSpPr>
                  <a:spLocks noChangeArrowheads="1"/>
                </p:cNvSpPr>
                <p:nvPr/>
              </p:nvSpPr>
              <p:spPr bwMode="auto">
                <a:xfrm>
                  <a:off x="317" y="0"/>
                  <a:ext cx="41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1</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C</a:t>
                  </a:r>
                  <a:r>
                    <a:rPr kumimoji="1" lang="en-US" altLang="zh-CN" sz="2400" baseline="-30000" dirty="0">
                      <a:latin typeface="Times New Roman" panose="02020603050405020304" pitchFamily="18" charset="0"/>
                    </a:rPr>
                    <a:t>1</a:t>
                  </a:r>
                  <a:r>
                    <a:rPr kumimoji="1" lang="en-US" altLang="zh-CN" sz="2400" dirty="0">
                      <a:latin typeface="Times New Roman" panose="02020603050405020304" pitchFamily="18" charset="0"/>
                    </a:rPr>
                    <a:t>=00000</a:t>
                  </a:r>
                  <a:endParaRPr kumimoji="1" lang="en-US" altLang="zh-CN" sz="5400" dirty="0">
                    <a:latin typeface="Times New Roman" panose="02020603050405020304" pitchFamily="18" charset="0"/>
                  </a:endParaRPr>
                </a:p>
              </p:txBody>
            </p:sp>
            <p:sp>
              <p:nvSpPr>
                <p:cNvPr id="65663" name="Rectangle 45"/>
                <p:cNvSpPr>
                  <a:spLocks noChangeArrowheads="1"/>
                </p:cNvSpPr>
                <p:nvPr/>
              </p:nvSpPr>
              <p:spPr bwMode="auto">
                <a:xfrm>
                  <a:off x="306" y="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46" name="Group 48"/>
              <p:cNvGrpSpPr/>
              <p:nvPr/>
            </p:nvGrpSpPr>
            <p:grpSpPr bwMode="auto">
              <a:xfrm>
                <a:off x="725" y="0"/>
                <a:ext cx="362" cy="460"/>
                <a:chOff x="725" y="0"/>
                <a:chExt cx="362" cy="460"/>
              </a:xfrm>
            </p:grpSpPr>
            <p:sp>
              <p:nvSpPr>
                <p:cNvPr id="65660" name="Rectangle 5"/>
                <p:cNvSpPr>
                  <a:spLocks noChangeArrowheads="1"/>
                </p:cNvSpPr>
                <p:nvPr/>
              </p:nvSpPr>
              <p:spPr bwMode="auto">
                <a:xfrm>
                  <a:off x="736" y="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C</a:t>
                  </a:r>
                  <a:r>
                    <a:rPr kumimoji="1" lang="en-US" altLang="zh-CN" sz="2400" baseline="-30000" dirty="0">
                      <a:latin typeface="Times New Roman" panose="02020603050405020304" pitchFamily="18" charset="0"/>
                    </a:rPr>
                    <a:t>2</a:t>
                  </a:r>
                  <a:r>
                    <a:rPr kumimoji="1" lang="en-US" altLang="zh-CN" sz="2400" dirty="0">
                      <a:latin typeface="Times New Roman" panose="02020603050405020304" pitchFamily="18" charset="0"/>
                    </a:rPr>
                    <a:t>=10111</a:t>
                  </a:r>
                  <a:endParaRPr kumimoji="1" lang="en-US" altLang="zh-CN" sz="5400" dirty="0">
                    <a:latin typeface="Times New Roman" panose="02020603050405020304" pitchFamily="18" charset="0"/>
                  </a:endParaRPr>
                </a:p>
              </p:txBody>
            </p:sp>
            <p:sp>
              <p:nvSpPr>
                <p:cNvPr id="65661" name="Rectangle 47"/>
                <p:cNvSpPr>
                  <a:spLocks noChangeArrowheads="1"/>
                </p:cNvSpPr>
                <p:nvPr/>
              </p:nvSpPr>
              <p:spPr bwMode="auto">
                <a:xfrm>
                  <a:off x="725" y="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47" name="Group 50"/>
              <p:cNvGrpSpPr/>
              <p:nvPr/>
            </p:nvGrpSpPr>
            <p:grpSpPr bwMode="auto">
              <a:xfrm>
                <a:off x="1087" y="0"/>
                <a:ext cx="362" cy="460"/>
                <a:chOff x="1087" y="0"/>
                <a:chExt cx="362" cy="460"/>
              </a:xfrm>
            </p:grpSpPr>
            <p:sp>
              <p:nvSpPr>
                <p:cNvPr id="65658" name="Rectangle 6"/>
                <p:cNvSpPr>
                  <a:spLocks noChangeArrowheads="1"/>
                </p:cNvSpPr>
                <p:nvPr/>
              </p:nvSpPr>
              <p:spPr bwMode="auto">
                <a:xfrm>
                  <a:off x="1098" y="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C</a:t>
                  </a:r>
                  <a:r>
                    <a:rPr kumimoji="1" lang="en-US" altLang="zh-CN" sz="2400" baseline="-30000" dirty="0">
                      <a:latin typeface="Times New Roman" panose="02020603050405020304" pitchFamily="18" charset="0"/>
                    </a:rPr>
                    <a:t>3</a:t>
                  </a:r>
                  <a:r>
                    <a:rPr kumimoji="1" lang="en-US" altLang="zh-CN" sz="2400" dirty="0">
                      <a:latin typeface="Times New Roman" panose="02020603050405020304" pitchFamily="18" charset="0"/>
                    </a:rPr>
                    <a:t>=01101</a:t>
                  </a:r>
                  <a:endParaRPr kumimoji="1" lang="en-US" altLang="zh-CN" sz="5400" dirty="0">
                    <a:latin typeface="Times New Roman" panose="02020603050405020304" pitchFamily="18" charset="0"/>
                  </a:endParaRPr>
                </a:p>
              </p:txBody>
            </p:sp>
            <p:sp>
              <p:nvSpPr>
                <p:cNvPr id="65659" name="Rectangle 49"/>
                <p:cNvSpPr>
                  <a:spLocks noChangeArrowheads="1"/>
                </p:cNvSpPr>
                <p:nvPr/>
              </p:nvSpPr>
              <p:spPr bwMode="auto">
                <a:xfrm>
                  <a:off x="1087" y="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48" name="Group 52"/>
              <p:cNvGrpSpPr/>
              <p:nvPr/>
            </p:nvGrpSpPr>
            <p:grpSpPr bwMode="auto">
              <a:xfrm>
                <a:off x="1449" y="0"/>
                <a:ext cx="362" cy="460"/>
                <a:chOff x="1449" y="0"/>
                <a:chExt cx="362" cy="460"/>
              </a:xfrm>
            </p:grpSpPr>
            <p:sp>
              <p:nvSpPr>
                <p:cNvPr id="65656" name="Rectangle 7"/>
                <p:cNvSpPr>
                  <a:spLocks noChangeArrowheads="1"/>
                </p:cNvSpPr>
                <p:nvPr/>
              </p:nvSpPr>
              <p:spPr bwMode="auto">
                <a:xfrm>
                  <a:off x="1460" y="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C</a:t>
                  </a:r>
                  <a:r>
                    <a:rPr kumimoji="1" lang="en-US" altLang="zh-CN" sz="2400" baseline="-30000" dirty="0">
                      <a:latin typeface="Times New Roman" panose="02020603050405020304" pitchFamily="18" charset="0"/>
                    </a:rPr>
                    <a:t>4</a:t>
                  </a:r>
                  <a:r>
                    <a:rPr kumimoji="1" lang="en-US" altLang="zh-CN" sz="2400" dirty="0">
                      <a:latin typeface="Times New Roman" panose="02020603050405020304" pitchFamily="18" charset="0"/>
                    </a:rPr>
                    <a:t>=11010</a:t>
                  </a:r>
                  <a:endParaRPr kumimoji="1" lang="en-US" altLang="zh-CN" sz="5400" dirty="0">
                    <a:latin typeface="Times New Roman" panose="02020603050405020304" pitchFamily="18" charset="0"/>
                  </a:endParaRPr>
                </a:p>
              </p:txBody>
            </p:sp>
            <p:sp>
              <p:nvSpPr>
                <p:cNvPr id="65657" name="Rectangle 51"/>
                <p:cNvSpPr>
                  <a:spLocks noChangeArrowheads="1"/>
                </p:cNvSpPr>
                <p:nvPr/>
              </p:nvSpPr>
              <p:spPr bwMode="auto">
                <a:xfrm>
                  <a:off x="1449" y="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49" name="Group 54"/>
              <p:cNvGrpSpPr/>
              <p:nvPr/>
            </p:nvGrpSpPr>
            <p:grpSpPr bwMode="auto">
              <a:xfrm>
                <a:off x="0" y="460"/>
                <a:ext cx="306" cy="460"/>
                <a:chOff x="0" y="460"/>
                <a:chExt cx="306" cy="460"/>
              </a:xfrm>
            </p:grpSpPr>
            <p:sp>
              <p:nvSpPr>
                <p:cNvPr id="65654" name="Rectangle 8"/>
                <p:cNvSpPr>
                  <a:spLocks noChangeArrowheads="1"/>
                </p:cNvSpPr>
                <p:nvPr/>
              </p:nvSpPr>
              <p:spPr bwMode="auto">
                <a:xfrm>
                  <a:off x="11" y="46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2</a:t>
                  </a:r>
                  <a:r>
                    <a:rPr kumimoji="1" lang="en-US" altLang="zh-CN" sz="2400" dirty="0">
                      <a:latin typeface="Times New Roman" panose="02020603050405020304" pitchFamily="18" charset="0"/>
                    </a:rPr>
                    <a:t>=111</a:t>
                  </a:r>
                  <a:endParaRPr kumimoji="1" lang="en-US" altLang="zh-CN" sz="5400" dirty="0">
                    <a:latin typeface="Times New Roman" panose="02020603050405020304" pitchFamily="18" charset="0"/>
                  </a:endParaRPr>
                </a:p>
              </p:txBody>
            </p:sp>
            <p:sp>
              <p:nvSpPr>
                <p:cNvPr id="65655" name="Rectangle 53"/>
                <p:cNvSpPr>
                  <a:spLocks noChangeArrowheads="1"/>
                </p:cNvSpPr>
                <p:nvPr/>
              </p:nvSpPr>
              <p:spPr bwMode="auto">
                <a:xfrm>
                  <a:off x="0" y="46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0" name="Group 56"/>
              <p:cNvGrpSpPr/>
              <p:nvPr/>
            </p:nvGrpSpPr>
            <p:grpSpPr bwMode="auto">
              <a:xfrm>
                <a:off x="306" y="460"/>
                <a:ext cx="419" cy="460"/>
                <a:chOff x="306" y="460"/>
                <a:chExt cx="419" cy="460"/>
              </a:xfrm>
            </p:grpSpPr>
            <p:sp>
              <p:nvSpPr>
                <p:cNvPr id="65652" name="Rectangle 9"/>
                <p:cNvSpPr>
                  <a:spLocks noChangeArrowheads="1"/>
                </p:cNvSpPr>
                <p:nvPr/>
              </p:nvSpPr>
              <p:spPr bwMode="auto">
                <a:xfrm>
                  <a:off x="317" y="460"/>
                  <a:ext cx="3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2</a:t>
                  </a:r>
                  <a:r>
                    <a:rPr kumimoji="1" lang="en-US" altLang="zh-CN" sz="2400" dirty="0">
                      <a:latin typeface="Times New Roman" panose="02020603050405020304" pitchFamily="18" charset="0"/>
                    </a:rPr>
                    <a:t>=10000</a:t>
                  </a:r>
                  <a:endParaRPr kumimoji="1" lang="en-US" altLang="zh-CN" sz="5400" dirty="0">
                    <a:latin typeface="Times New Roman" panose="02020603050405020304" pitchFamily="18" charset="0"/>
                  </a:endParaRPr>
                </a:p>
              </p:txBody>
            </p:sp>
            <p:sp>
              <p:nvSpPr>
                <p:cNvPr id="65653" name="Rectangle 55"/>
                <p:cNvSpPr>
                  <a:spLocks noChangeArrowheads="1"/>
                </p:cNvSpPr>
                <p:nvPr/>
              </p:nvSpPr>
              <p:spPr bwMode="auto">
                <a:xfrm>
                  <a:off x="306" y="46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1" name="Group 58"/>
              <p:cNvGrpSpPr/>
              <p:nvPr/>
            </p:nvGrpSpPr>
            <p:grpSpPr bwMode="auto">
              <a:xfrm>
                <a:off x="725" y="460"/>
                <a:ext cx="362" cy="460"/>
                <a:chOff x="725" y="460"/>
                <a:chExt cx="362" cy="460"/>
              </a:xfrm>
            </p:grpSpPr>
            <p:sp>
              <p:nvSpPr>
                <p:cNvPr id="65650" name="Rectangle 10"/>
                <p:cNvSpPr>
                  <a:spLocks noChangeArrowheads="1"/>
                </p:cNvSpPr>
                <p:nvPr/>
              </p:nvSpPr>
              <p:spPr bwMode="auto">
                <a:xfrm>
                  <a:off x="736" y="46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00111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51" name="Rectangle 57"/>
                <p:cNvSpPr>
                  <a:spLocks noChangeArrowheads="1"/>
                </p:cNvSpPr>
                <p:nvPr/>
              </p:nvSpPr>
              <p:spPr bwMode="auto">
                <a:xfrm>
                  <a:off x="725" y="46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2" name="Group 60"/>
              <p:cNvGrpSpPr/>
              <p:nvPr/>
            </p:nvGrpSpPr>
            <p:grpSpPr bwMode="auto">
              <a:xfrm>
                <a:off x="1087" y="460"/>
                <a:ext cx="362" cy="460"/>
                <a:chOff x="1087" y="460"/>
                <a:chExt cx="362" cy="460"/>
              </a:xfrm>
            </p:grpSpPr>
            <p:sp>
              <p:nvSpPr>
                <p:cNvPr id="65648" name="Rectangle 11"/>
                <p:cNvSpPr>
                  <a:spLocks noChangeArrowheads="1"/>
                </p:cNvSpPr>
                <p:nvPr/>
              </p:nvSpPr>
              <p:spPr bwMode="auto">
                <a:xfrm>
                  <a:off x="1098" y="46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11101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49" name="Rectangle 59"/>
                <p:cNvSpPr>
                  <a:spLocks noChangeArrowheads="1"/>
                </p:cNvSpPr>
                <p:nvPr/>
              </p:nvSpPr>
              <p:spPr bwMode="auto">
                <a:xfrm>
                  <a:off x="1087" y="46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3" name="Group 62"/>
              <p:cNvGrpSpPr/>
              <p:nvPr/>
            </p:nvGrpSpPr>
            <p:grpSpPr bwMode="auto">
              <a:xfrm>
                <a:off x="1449" y="460"/>
                <a:ext cx="362" cy="460"/>
                <a:chOff x="1449" y="460"/>
                <a:chExt cx="362" cy="460"/>
              </a:xfrm>
            </p:grpSpPr>
            <p:sp>
              <p:nvSpPr>
                <p:cNvPr id="65646" name="Rectangle 12"/>
                <p:cNvSpPr>
                  <a:spLocks noChangeArrowheads="1"/>
                </p:cNvSpPr>
                <p:nvPr/>
              </p:nvSpPr>
              <p:spPr bwMode="auto">
                <a:xfrm>
                  <a:off x="1460" y="46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01010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47" name="Rectangle 61"/>
                <p:cNvSpPr>
                  <a:spLocks noChangeArrowheads="1"/>
                </p:cNvSpPr>
                <p:nvPr/>
              </p:nvSpPr>
              <p:spPr bwMode="auto">
                <a:xfrm>
                  <a:off x="1449" y="46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4" name="Group 64"/>
              <p:cNvGrpSpPr/>
              <p:nvPr/>
            </p:nvGrpSpPr>
            <p:grpSpPr bwMode="auto">
              <a:xfrm>
                <a:off x="0" y="920"/>
                <a:ext cx="306" cy="460"/>
                <a:chOff x="0" y="920"/>
                <a:chExt cx="306" cy="460"/>
              </a:xfrm>
            </p:grpSpPr>
            <p:sp>
              <p:nvSpPr>
                <p:cNvPr id="65644" name="Rectangle 13"/>
                <p:cNvSpPr>
                  <a:spLocks noChangeArrowheads="1"/>
                </p:cNvSpPr>
                <p:nvPr/>
              </p:nvSpPr>
              <p:spPr bwMode="auto">
                <a:xfrm>
                  <a:off x="11" y="92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3</a:t>
                  </a:r>
                  <a:r>
                    <a:rPr kumimoji="1" lang="en-US" altLang="zh-CN" sz="2400" dirty="0">
                      <a:latin typeface="Times New Roman" panose="02020603050405020304" pitchFamily="18" charset="0"/>
                    </a:rPr>
                    <a:t>=101</a:t>
                  </a:r>
                  <a:endParaRPr kumimoji="1" lang="en-US" altLang="zh-CN" sz="5400" dirty="0">
                    <a:latin typeface="Times New Roman" panose="02020603050405020304" pitchFamily="18" charset="0"/>
                  </a:endParaRPr>
                </a:p>
              </p:txBody>
            </p:sp>
            <p:sp>
              <p:nvSpPr>
                <p:cNvPr id="65645" name="Rectangle 63"/>
                <p:cNvSpPr>
                  <a:spLocks noChangeArrowheads="1"/>
                </p:cNvSpPr>
                <p:nvPr/>
              </p:nvSpPr>
              <p:spPr bwMode="auto">
                <a:xfrm>
                  <a:off x="0" y="92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5" name="Group 66"/>
              <p:cNvGrpSpPr/>
              <p:nvPr/>
            </p:nvGrpSpPr>
            <p:grpSpPr bwMode="auto">
              <a:xfrm>
                <a:off x="306" y="920"/>
                <a:ext cx="419" cy="460"/>
                <a:chOff x="306" y="920"/>
                <a:chExt cx="419" cy="460"/>
              </a:xfrm>
            </p:grpSpPr>
            <p:sp>
              <p:nvSpPr>
                <p:cNvPr id="65642" name="Rectangle 14"/>
                <p:cNvSpPr>
                  <a:spLocks noChangeArrowheads="1"/>
                </p:cNvSpPr>
                <p:nvPr/>
              </p:nvSpPr>
              <p:spPr bwMode="auto">
                <a:xfrm>
                  <a:off x="317" y="920"/>
                  <a:ext cx="3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3</a:t>
                  </a:r>
                  <a:r>
                    <a:rPr kumimoji="1" lang="en-US" altLang="zh-CN" sz="2400" dirty="0">
                      <a:latin typeface="Times New Roman" panose="02020603050405020304" pitchFamily="18" charset="0"/>
                    </a:rPr>
                    <a:t>=01000</a:t>
                  </a:r>
                  <a:endParaRPr kumimoji="1" lang="en-US" altLang="zh-CN" sz="5400" dirty="0">
                    <a:latin typeface="Times New Roman" panose="02020603050405020304" pitchFamily="18" charset="0"/>
                  </a:endParaRPr>
                </a:p>
              </p:txBody>
            </p:sp>
            <p:sp>
              <p:nvSpPr>
                <p:cNvPr id="65643" name="Rectangle 65"/>
                <p:cNvSpPr>
                  <a:spLocks noChangeArrowheads="1"/>
                </p:cNvSpPr>
                <p:nvPr/>
              </p:nvSpPr>
              <p:spPr bwMode="auto">
                <a:xfrm>
                  <a:off x="306" y="92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6" name="Group 68"/>
              <p:cNvGrpSpPr/>
              <p:nvPr/>
            </p:nvGrpSpPr>
            <p:grpSpPr bwMode="auto">
              <a:xfrm>
                <a:off x="725" y="920"/>
                <a:ext cx="362" cy="460"/>
                <a:chOff x="725" y="920"/>
                <a:chExt cx="362" cy="460"/>
              </a:xfrm>
            </p:grpSpPr>
            <p:sp>
              <p:nvSpPr>
                <p:cNvPr id="65640" name="Rectangle 15"/>
                <p:cNvSpPr>
                  <a:spLocks noChangeArrowheads="1"/>
                </p:cNvSpPr>
                <p:nvPr/>
              </p:nvSpPr>
              <p:spPr bwMode="auto">
                <a:xfrm>
                  <a:off x="736" y="92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11111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41" name="Rectangle 67"/>
                <p:cNvSpPr>
                  <a:spLocks noChangeArrowheads="1"/>
                </p:cNvSpPr>
                <p:nvPr/>
              </p:nvSpPr>
              <p:spPr bwMode="auto">
                <a:xfrm>
                  <a:off x="725" y="92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7" name="Group 70"/>
              <p:cNvGrpSpPr/>
              <p:nvPr/>
            </p:nvGrpSpPr>
            <p:grpSpPr bwMode="auto">
              <a:xfrm>
                <a:off x="1087" y="920"/>
                <a:ext cx="362" cy="460"/>
                <a:chOff x="1087" y="920"/>
                <a:chExt cx="362" cy="460"/>
              </a:xfrm>
            </p:grpSpPr>
            <p:sp>
              <p:nvSpPr>
                <p:cNvPr id="65638" name="Rectangle 16"/>
                <p:cNvSpPr>
                  <a:spLocks noChangeArrowheads="1"/>
                </p:cNvSpPr>
                <p:nvPr/>
              </p:nvSpPr>
              <p:spPr bwMode="auto">
                <a:xfrm>
                  <a:off x="1098" y="92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00101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39" name="Rectangle 69"/>
                <p:cNvSpPr>
                  <a:spLocks noChangeArrowheads="1"/>
                </p:cNvSpPr>
                <p:nvPr/>
              </p:nvSpPr>
              <p:spPr bwMode="auto">
                <a:xfrm>
                  <a:off x="1087" y="92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8" name="Group 72"/>
              <p:cNvGrpSpPr/>
              <p:nvPr/>
            </p:nvGrpSpPr>
            <p:grpSpPr bwMode="auto">
              <a:xfrm>
                <a:off x="1449" y="920"/>
                <a:ext cx="362" cy="460"/>
                <a:chOff x="1449" y="920"/>
                <a:chExt cx="362" cy="460"/>
              </a:xfrm>
            </p:grpSpPr>
            <p:sp>
              <p:nvSpPr>
                <p:cNvPr id="65636" name="Rectangle 17"/>
                <p:cNvSpPr>
                  <a:spLocks noChangeArrowheads="1"/>
                </p:cNvSpPr>
                <p:nvPr/>
              </p:nvSpPr>
              <p:spPr bwMode="auto">
                <a:xfrm>
                  <a:off x="1460" y="92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10010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37" name="Rectangle 71"/>
                <p:cNvSpPr>
                  <a:spLocks noChangeArrowheads="1"/>
                </p:cNvSpPr>
                <p:nvPr/>
              </p:nvSpPr>
              <p:spPr bwMode="auto">
                <a:xfrm>
                  <a:off x="1449" y="92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59" name="Group 74"/>
              <p:cNvGrpSpPr/>
              <p:nvPr/>
            </p:nvGrpSpPr>
            <p:grpSpPr bwMode="auto">
              <a:xfrm>
                <a:off x="0" y="1380"/>
                <a:ext cx="306" cy="460"/>
                <a:chOff x="0" y="1380"/>
                <a:chExt cx="306" cy="460"/>
              </a:xfrm>
            </p:grpSpPr>
            <p:sp>
              <p:nvSpPr>
                <p:cNvPr id="65634" name="Rectangle 18"/>
                <p:cNvSpPr>
                  <a:spLocks noChangeArrowheads="1"/>
                </p:cNvSpPr>
                <p:nvPr/>
              </p:nvSpPr>
              <p:spPr bwMode="auto">
                <a:xfrm>
                  <a:off x="11" y="138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4</a:t>
                  </a:r>
                  <a:r>
                    <a:rPr kumimoji="1" lang="en-US" altLang="zh-CN" sz="2400" dirty="0">
                      <a:latin typeface="Times New Roman" panose="02020603050405020304" pitchFamily="18" charset="0"/>
                    </a:rPr>
                    <a:t>=100</a:t>
                  </a:r>
                  <a:endParaRPr kumimoji="1" lang="en-US" altLang="zh-CN" sz="5400" dirty="0">
                    <a:latin typeface="Times New Roman" panose="02020603050405020304" pitchFamily="18" charset="0"/>
                  </a:endParaRPr>
                </a:p>
              </p:txBody>
            </p:sp>
            <p:sp>
              <p:nvSpPr>
                <p:cNvPr id="65635" name="Rectangle 73"/>
                <p:cNvSpPr>
                  <a:spLocks noChangeArrowheads="1"/>
                </p:cNvSpPr>
                <p:nvPr/>
              </p:nvSpPr>
              <p:spPr bwMode="auto">
                <a:xfrm>
                  <a:off x="0" y="138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0" name="Group 76"/>
              <p:cNvGrpSpPr/>
              <p:nvPr/>
            </p:nvGrpSpPr>
            <p:grpSpPr bwMode="auto">
              <a:xfrm>
                <a:off x="306" y="1380"/>
                <a:ext cx="419" cy="460"/>
                <a:chOff x="306" y="1380"/>
                <a:chExt cx="419" cy="460"/>
              </a:xfrm>
            </p:grpSpPr>
            <p:sp>
              <p:nvSpPr>
                <p:cNvPr id="65632" name="Rectangle 19"/>
                <p:cNvSpPr>
                  <a:spLocks noChangeArrowheads="1"/>
                </p:cNvSpPr>
                <p:nvPr/>
              </p:nvSpPr>
              <p:spPr bwMode="auto">
                <a:xfrm>
                  <a:off x="317" y="1380"/>
                  <a:ext cx="3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4</a:t>
                  </a:r>
                  <a:r>
                    <a:rPr kumimoji="1" lang="en-US" altLang="zh-CN" sz="2400" dirty="0">
                      <a:latin typeface="Times New Roman" panose="02020603050405020304" pitchFamily="18" charset="0"/>
                    </a:rPr>
                    <a:t>=00100</a:t>
                  </a:r>
                  <a:endParaRPr kumimoji="1" lang="en-US" altLang="zh-CN" sz="5400" dirty="0">
                    <a:latin typeface="Times New Roman" panose="02020603050405020304" pitchFamily="18" charset="0"/>
                  </a:endParaRPr>
                </a:p>
              </p:txBody>
            </p:sp>
            <p:sp>
              <p:nvSpPr>
                <p:cNvPr id="65633" name="Rectangle 75"/>
                <p:cNvSpPr>
                  <a:spLocks noChangeArrowheads="1"/>
                </p:cNvSpPr>
                <p:nvPr/>
              </p:nvSpPr>
              <p:spPr bwMode="auto">
                <a:xfrm>
                  <a:off x="306" y="138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1" name="Group 78"/>
              <p:cNvGrpSpPr/>
              <p:nvPr/>
            </p:nvGrpSpPr>
            <p:grpSpPr bwMode="auto">
              <a:xfrm>
                <a:off x="725" y="1380"/>
                <a:ext cx="362" cy="460"/>
                <a:chOff x="725" y="1380"/>
                <a:chExt cx="362" cy="460"/>
              </a:xfrm>
            </p:grpSpPr>
            <p:sp>
              <p:nvSpPr>
                <p:cNvPr id="65630" name="Rectangle 20"/>
                <p:cNvSpPr>
                  <a:spLocks noChangeArrowheads="1"/>
                </p:cNvSpPr>
                <p:nvPr/>
              </p:nvSpPr>
              <p:spPr bwMode="auto">
                <a:xfrm>
                  <a:off x="736" y="138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10011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31" name="Rectangle 77"/>
                <p:cNvSpPr>
                  <a:spLocks noChangeArrowheads="1"/>
                </p:cNvSpPr>
                <p:nvPr/>
              </p:nvSpPr>
              <p:spPr bwMode="auto">
                <a:xfrm>
                  <a:off x="725" y="138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2" name="Group 80"/>
              <p:cNvGrpSpPr/>
              <p:nvPr/>
            </p:nvGrpSpPr>
            <p:grpSpPr bwMode="auto">
              <a:xfrm>
                <a:off x="1087" y="1380"/>
                <a:ext cx="362" cy="460"/>
                <a:chOff x="1087" y="1380"/>
                <a:chExt cx="362" cy="460"/>
              </a:xfrm>
            </p:grpSpPr>
            <p:sp>
              <p:nvSpPr>
                <p:cNvPr id="65628" name="Rectangle 21"/>
                <p:cNvSpPr>
                  <a:spLocks noChangeArrowheads="1"/>
                </p:cNvSpPr>
                <p:nvPr/>
              </p:nvSpPr>
              <p:spPr bwMode="auto">
                <a:xfrm>
                  <a:off x="1098" y="138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01001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29" name="Rectangle 79"/>
                <p:cNvSpPr>
                  <a:spLocks noChangeArrowheads="1"/>
                </p:cNvSpPr>
                <p:nvPr/>
              </p:nvSpPr>
              <p:spPr bwMode="auto">
                <a:xfrm>
                  <a:off x="1087" y="138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3" name="Group 82"/>
              <p:cNvGrpSpPr/>
              <p:nvPr/>
            </p:nvGrpSpPr>
            <p:grpSpPr bwMode="auto">
              <a:xfrm>
                <a:off x="1449" y="1380"/>
                <a:ext cx="362" cy="460"/>
                <a:chOff x="1449" y="1380"/>
                <a:chExt cx="362" cy="460"/>
              </a:xfrm>
            </p:grpSpPr>
            <p:sp>
              <p:nvSpPr>
                <p:cNvPr id="65626" name="Rectangle 22"/>
                <p:cNvSpPr>
                  <a:spLocks noChangeArrowheads="1"/>
                </p:cNvSpPr>
                <p:nvPr/>
              </p:nvSpPr>
              <p:spPr bwMode="auto">
                <a:xfrm>
                  <a:off x="1460" y="138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11110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27" name="Rectangle 81"/>
                <p:cNvSpPr>
                  <a:spLocks noChangeArrowheads="1"/>
                </p:cNvSpPr>
                <p:nvPr/>
              </p:nvSpPr>
              <p:spPr bwMode="auto">
                <a:xfrm>
                  <a:off x="1449" y="138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4" name="Group 84"/>
              <p:cNvGrpSpPr/>
              <p:nvPr/>
            </p:nvGrpSpPr>
            <p:grpSpPr bwMode="auto">
              <a:xfrm>
                <a:off x="0" y="1840"/>
                <a:ext cx="306" cy="460"/>
                <a:chOff x="0" y="1840"/>
                <a:chExt cx="306" cy="460"/>
              </a:xfrm>
            </p:grpSpPr>
            <p:sp>
              <p:nvSpPr>
                <p:cNvPr id="65624" name="Rectangle 23"/>
                <p:cNvSpPr>
                  <a:spLocks noChangeArrowheads="1"/>
                </p:cNvSpPr>
                <p:nvPr/>
              </p:nvSpPr>
              <p:spPr bwMode="auto">
                <a:xfrm>
                  <a:off x="11" y="184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5</a:t>
                  </a:r>
                  <a:r>
                    <a:rPr kumimoji="1" lang="en-US" altLang="zh-CN" sz="2400" dirty="0">
                      <a:latin typeface="Times New Roman" panose="02020603050405020304" pitchFamily="18" charset="0"/>
                    </a:rPr>
                    <a:t>=010</a:t>
                  </a:r>
                  <a:endParaRPr kumimoji="1" lang="en-US" altLang="zh-CN" sz="5400" dirty="0">
                    <a:latin typeface="Times New Roman" panose="02020603050405020304" pitchFamily="18" charset="0"/>
                  </a:endParaRPr>
                </a:p>
              </p:txBody>
            </p:sp>
            <p:sp>
              <p:nvSpPr>
                <p:cNvPr id="65625" name="Rectangle 83"/>
                <p:cNvSpPr>
                  <a:spLocks noChangeArrowheads="1"/>
                </p:cNvSpPr>
                <p:nvPr/>
              </p:nvSpPr>
              <p:spPr bwMode="auto">
                <a:xfrm>
                  <a:off x="0" y="184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5" name="Group 86"/>
              <p:cNvGrpSpPr/>
              <p:nvPr/>
            </p:nvGrpSpPr>
            <p:grpSpPr bwMode="auto">
              <a:xfrm>
                <a:off x="306" y="1840"/>
                <a:ext cx="419" cy="460"/>
                <a:chOff x="306" y="1840"/>
                <a:chExt cx="419" cy="460"/>
              </a:xfrm>
            </p:grpSpPr>
            <p:sp>
              <p:nvSpPr>
                <p:cNvPr id="65622" name="Rectangle 24"/>
                <p:cNvSpPr>
                  <a:spLocks noChangeArrowheads="1"/>
                </p:cNvSpPr>
                <p:nvPr/>
              </p:nvSpPr>
              <p:spPr bwMode="auto">
                <a:xfrm>
                  <a:off x="317" y="1840"/>
                  <a:ext cx="3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5</a:t>
                  </a:r>
                  <a:r>
                    <a:rPr kumimoji="1" lang="en-US" altLang="zh-CN" sz="2400" dirty="0">
                      <a:latin typeface="Times New Roman" panose="02020603050405020304" pitchFamily="18" charset="0"/>
                    </a:rPr>
                    <a:t>=00010</a:t>
                  </a:r>
                  <a:endParaRPr kumimoji="1" lang="en-US" altLang="zh-CN" sz="5400" dirty="0">
                    <a:latin typeface="Times New Roman" panose="02020603050405020304" pitchFamily="18" charset="0"/>
                  </a:endParaRPr>
                </a:p>
              </p:txBody>
            </p:sp>
            <p:sp>
              <p:nvSpPr>
                <p:cNvPr id="65623" name="Rectangle 85"/>
                <p:cNvSpPr>
                  <a:spLocks noChangeArrowheads="1"/>
                </p:cNvSpPr>
                <p:nvPr/>
              </p:nvSpPr>
              <p:spPr bwMode="auto">
                <a:xfrm>
                  <a:off x="306" y="184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6" name="Group 90"/>
              <p:cNvGrpSpPr/>
              <p:nvPr/>
            </p:nvGrpSpPr>
            <p:grpSpPr bwMode="auto">
              <a:xfrm>
                <a:off x="725" y="1840"/>
                <a:ext cx="362" cy="460"/>
                <a:chOff x="725" y="1840"/>
                <a:chExt cx="362" cy="460"/>
              </a:xfrm>
            </p:grpSpPr>
            <p:sp>
              <p:nvSpPr>
                <p:cNvPr id="65618" name="Rectangle 89"/>
                <p:cNvSpPr>
                  <a:spLocks noChangeArrowheads="1"/>
                </p:cNvSpPr>
                <p:nvPr/>
              </p:nvSpPr>
              <p:spPr bwMode="auto">
                <a:xfrm>
                  <a:off x="725" y="1840"/>
                  <a:ext cx="36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nvGrpSpPr>
                <p:cNvPr id="65619" name="Group 88"/>
                <p:cNvGrpSpPr/>
                <p:nvPr/>
              </p:nvGrpSpPr>
              <p:grpSpPr bwMode="auto">
                <a:xfrm>
                  <a:off x="725" y="1840"/>
                  <a:ext cx="362" cy="460"/>
                  <a:chOff x="725" y="1840"/>
                  <a:chExt cx="362" cy="460"/>
                </a:xfrm>
              </p:grpSpPr>
              <p:sp>
                <p:nvSpPr>
                  <p:cNvPr id="65620" name="Rectangle 25"/>
                  <p:cNvSpPr>
                    <a:spLocks noChangeArrowheads="1"/>
                  </p:cNvSpPr>
                  <p:nvPr/>
                </p:nvSpPr>
                <p:spPr bwMode="auto">
                  <a:xfrm>
                    <a:off x="736" y="184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dirty="0">
                        <a:solidFill>
                          <a:srgbClr val="FF0000"/>
                        </a:solidFill>
                        <a:latin typeface="Times New Roman" panose="02020603050405020304" pitchFamily="18" charset="0"/>
                      </a:rPr>
                      <a:t>10101</a:t>
                    </a:r>
                    <a:endParaRPr kumimoji="1" lang="en-US" altLang="zh-CN" sz="5400" dirty="0">
                      <a:solidFill>
                        <a:srgbClr val="FF0000"/>
                      </a:solidFill>
                      <a:latin typeface="Times New Roman" panose="02020603050405020304" pitchFamily="18" charset="0"/>
                    </a:endParaRPr>
                  </a:p>
                </p:txBody>
              </p:sp>
              <p:sp>
                <p:nvSpPr>
                  <p:cNvPr id="65621" name="Rectangle 87"/>
                  <p:cNvSpPr>
                    <a:spLocks noChangeArrowheads="1"/>
                  </p:cNvSpPr>
                  <p:nvPr/>
                </p:nvSpPr>
                <p:spPr bwMode="auto">
                  <a:xfrm>
                    <a:off x="725" y="184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grpSp>
            <p:nvGrpSpPr>
              <p:cNvPr id="65567" name="Group 92"/>
              <p:cNvGrpSpPr/>
              <p:nvPr/>
            </p:nvGrpSpPr>
            <p:grpSpPr bwMode="auto">
              <a:xfrm>
                <a:off x="1087" y="1840"/>
                <a:ext cx="362" cy="460"/>
                <a:chOff x="1087" y="1840"/>
                <a:chExt cx="362" cy="460"/>
              </a:xfrm>
            </p:grpSpPr>
            <p:sp>
              <p:nvSpPr>
                <p:cNvPr id="65616" name="Rectangle 26"/>
                <p:cNvSpPr>
                  <a:spLocks noChangeArrowheads="1"/>
                </p:cNvSpPr>
                <p:nvPr/>
              </p:nvSpPr>
              <p:spPr bwMode="auto">
                <a:xfrm>
                  <a:off x="1098" y="184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01111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17" name="Rectangle 91"/>
                <p:cNvSpPr>
                  <a:spLocks noChangeArrowheads="1"/>
                </p:cNvSpPr>
                <p:nvPr/>
              </p:nvSpPr>
              <p:spPr bwMode="auto">
                <a:xfrm>
                  <a:off x="1087" y="184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8" name="Group 94"/>
              <p:cNvGrpSpPr/>
              <p:nvPr/>
            </p:nvGrpSpPr>
            <p:grpSpPr bwMode="auto">
              <a:xfrm>
                <a:off x="1449" y="1840"/>
                <a:ext cx="362" cy="460"/>
                <a:chOff x="1449" y="1840"/>
                <a:chExt cx="362" cy="460"/>
              </a:xfrm>
            </p:grpSpPr>
            <p:sp>
              <p:nvSpPr>
                <p:cNvPr id="65614" name="Rectangle 27"/>
                <p:cNvSpPr>
                  <a:spLocks noChangeArrowheads="1"/>
                </p:cNvSpPr>
                <p:nvPr/>
              </p:nvSpPr>
              <p:spPr bwMode="auto">
                <a:xfrm>
                  <a:off x="1460" y="184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11000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15" name="Rectangle 93"/>
                <p:cNvSpPr>
                  <a:spLocks noChangeArrowheads="1"/>
                </p:cNvSpPr>
                <p:nvPr/>
              </p:nvSpPr>
              <p:spPr bwMode="auto">
                <a:xfrm>
                  <a:off x="1449" y="184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69" name="Group 96"/>
              <p:cNvGrpSpPr/>
              <p:nvPr/>
            </p:nvGrpSpPr>
            <p:grpSpPr bwMode="auto">
              <a:xfrm>
                <a:off x="0" y="2300"/>
                <a:ext cx="306" cy="460"/>
                <a:chOff x="0" y="2300"/>
                <a:chExt cx="306" cy="460"/>
              </a:xfrm>
            </p:grpSpPr>
            <p:sp>
              <p:nvSpPr>
                <p:cNvPr id="65612" name="Rectangle 28"/>
                <p:cNvSpPr>
                  <a:spLocks noChangeArrowheads="1"/>
                </p:cNvSpPr>
                <p:nvPr/>
              </p:nvSpPr>
              <p:spPr bwMode="auto">
                <a:xfrm>
                  <a:off x="11" y="230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6</a:t>
                  </a:r>
                  <a:r>
                    <a:rPr kumimoji="1" lang="en-US" altLang="zh-CN" sz="2400" dirty="0">
                      <a:latin typeface="Times New Roman" panose="02020603050405020304" pitchFamily="18" charset="0"/>
                    </a:rPr>
                    <a:t>=001</a:t>
                  </a:r>
                  <a:endParaRPr kumimoji="1" lang="en-US" altLang="zh-CN" sz="5400" dirty="0">
                    <a:latin typeface="Times New Roman" panose="02020603050405020304" pitchFamily="18" charset="0"/>
                  </a:endParaRPr>
                </a:p>
              </p:txBody>
            </p:sp>
            <p:sp>
              <p:nvSpPr>
                <p:cNvPr id="65613" name="Rectangle 95"/>
                <p:cNvSpPr>
                  <a:spLocks noChangeArrowheads="1"/>
                </p:cNvSpPr>
                <p:nvPr/>
              </p:nvSpPr>
              <p:spPr bwMode="auto">
                <a:xfrm>
                  <a:off x="0" y="230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0" name="Group 98"/>
              <p:cNvGrpSpPr/>
              <p:nvPr/>
            </p:nvGrpSpPr>
            <p:grpSpPr bwMode="auto">
              <a:xfrm>
                <a:off x="306" y="2300"/>
                <a:ext cx="419" cy="460"/>
                <a:chOff x="306" y="2300"/>
                <a:chExt cx="419" cy="460"/>
              </a:xfrm>
            </p:grpSpPr>
            <p:sp>
              <p:nvSpPr>
                <p:cNvPr id="65610" name="Rectangle 29"/>
                <p:cNvSpPr>
                  <a:spLocks noChangeArrowheads="1"/>
                </p:cNvSpPr>
                <p:nvPr/>
              </p:nvSpPr>
              <p:spPr bwMode="auto">
                <a:xfrm>
                  <a:off x="317" y="2300"/>
                  <a:ext cx="3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6</a:t>
                  </a:r>
                  <a:r>
                    <a:rPr kumimoji="1" lang="en-US" altLang="zh-CN" sz="2400" dirty="0">
                      <a:latin typeface="Times New Roman" panose="02020603050405020304" pitchFamily="18" charset="0"/>
                    </a:rPr>
                    <a:t>=00001</a:t>
                  </a:r>
                  <a:endParaRPr kumimoji="1" lang="en-US" altLang="zh-CN" sz="5400" dirty="0">
                    <a:latin typeface="Times New Roman" panose="02020603050405020304" pitchFamily="18" charset="0"/>
                  </a:endParaRPr>
                </a:p>
              </p:txBody>
            </p:sp>
            <p:sp>
              <p:nvSpPr>
                <p:cNvPr id="65611" name="Rectangle 97"/>
                <p:cNvSpPr>
                  <a:spLocks noChangeArrowheads="1"/>
                </p:cNvSpPr>
                <p:nvPr/>
              </p:nvSpPr>
              <p:spPr bwMode="auto">
                <a:xfrm>
                  <a:off x="306" y="230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1" name="Group 100"/>
              <p:cNvGrpSpPr/>
              <p:nvPr/>
            </p:nvGrpSpPr>
            <p:grpSpPr bwMode="auto">
              <a:xfrm>
                <a:off x="725" y="2300"/>
                <a:ext cx="362" cy="460"/>
                <a:chOff x="725" y="2300"/>
                <a:chExt cx="362" cy="460"/>
              </a:xfrm>
            </p:grpSpPr>
            <p:sp>
              <p:nvSpPr>
                <p:cNvPr id="65608" name="Rectangle 30"/>
                <p:cNvSpPr>
                  <a:spLocks noChangeArrowheads="1"/>
                </p:cNvSpPr>
                <p:nvPr/>
              </p:nvSpPr>
              <p:spPr bwMode="auto">
                <a:xfrm>
                  <a:off x="736" y="230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10110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09" name="Rectangle 99"/>
                <p:cNvSpPr>
                  <a:spLocks noChangeArrowheads="1"/>
                </p:cNvSpPr>
                <p:nvPr/>
              </p:nvSpPr>
              <p:spPr bwMode="auto">
                <a:xfrm>
                  <a:off x="725" y="230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2" name="Group 102"/>
              <p:cNvGrpSpPr/>
              <p:nvPr/>
            </p:nvGrpSpPr>
            <p:grpSpPr bwMode="auto">
              <a:xfrm>
                <a:off x="1087" y="2300"/>
                <a:ext cx="362" cy="460"/>
                <a:chOff x="1087" y="2300"/>
                <a:chExt cx="362" cy="460"/>
              </a:xfrm>
            </p:grpSpPr>
            <p:sp>
              <p:nvSpPr>
                <p:cNvPr id="65606" name="Rectangle 31"/>
                <p:cNvSpPr>
                  <a:spLocks noChangeArrowheads="1"/>
                </p:cNvSpPr>
                <p:nvPr/>
              </p:nvSpPr>
              <p:spPr bwMode="auto">
                <a:xfrm>
                  <a:off x="1098" y="230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01100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07" name="Rectangle 101"/>
                <p:cNvSpPr>
                  <a:spLocks noChangeArrowheads="1"/>
                </p:cNvSpPr>
                <p:nvPr/>
              </p:nvSpPr>
              <p:spPr bwMode="auto">
                <a:xfrm>
                  <a:off x="1087" y="230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3" name="Group 104"/>
              <p:cNvGrpSpPr/>
              <p:nvPr/>
            </p:nvGrpSpPr>
            <p:grpSpPr bwMode="auto">
              <a:xfrm>
                <a:off x="1449" y="2300"/>
                <a:ext cx="362" cy="460"/>
                <a:chOff x="1449" y="2300"/>
                <a:chExt cx="362" cy="460"/>
              </a:xfrm>
            </p:grpSpPr>
            <p:sp>
              <p:nvSpPr>
                <p:cNvPr id="65604" name="Rectangle 32"/>
                <p:cNvSpPr>
                  <a:spLocks noChangeArrowheads="1"/>
                </p:cNvSpPr>
                <p:nvPr/>
              </p:nvSpPr>
              <p:spPr bwMode="auto">
                <a:xfrm>
                  <a:off x="1460" y="230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11011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605" name="Rectangle 103"/>
                <p:cNvSpPr>
                  <a:spLocks noChangeArrowheads="1"/>
                </p:cNvSpPr>
                <p:nvPr/>
              </p:nvSpPr>
              <p:spPr bwMode="auto">
                <a:xfrm>
                  <a:off x="1449" y="230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4" name="Group 106"/>
              <p:cNvGrpSpPr/>
              <p:nvPr/>
            </p:nvGrpSpPr>
            <p:grpSpPr bwMode="auto">
              <a:xfrm>
                <a:off x="0" y="2760"/>
                <a:ext cx="306" cy="460"/>
                <a:chOff x="0" y="2760"/>
                <a:chExt cx="306" cy="460"/>
              </a:xfrm>
            </p:grpSpPr>
            <p:sp>
              <p:nvSpPr>
                <p:cNvPr id="65602" name="Rectangle 33"/>
                <p:cNvSpPr>
                  <a:spLocks noChangeArrowheads="1"/>
                </p:cNvSpPr>
                <p:nvPr/>
              </p:nvSpPr>
              <p:spPr bwMode="auto">
                <a:xfrm>
                  <a:off x="11" y="276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7</a:t>
                  </a:r>
                  <a:r>
                    <a:rPr kumimoji="1" lang="en-US" altLang="zh-CN" sz="2400" dirty="0">
                      <a:latin typeface="Times New Roman" panose="02020603050405020304" pitchFamily="18" charset="0"/>
                    </a:rPr>
                    <a:t>=011</a:t>
                  </a:r>
                  <a:endParaRPr kumimoji="1" lang="en-US" altLang="zh-CN" sz="5400" dirty="0">
                    <a:latin typeface="Times New Roman" panose="02020603050405020304" pitchFamily="18" charset="0"/>
                  </a:endParaRPr>
                </a:p>
              </p:txBody>
            </p:sp>
            <p:sp>
              <p:nvSpPr>
                <p:cNvPr id="65603" name="Rectangle 105"/>
                <p:cNvSpPr>
                  <a:spLocks noChangeArrowheads="1"/>
                </p:cNvSpPr>
                <p:nvPr/>
              </p:nvSpPr>
              <p:spPr bwMode="auto">
                <a:xfrm>
                  <a:off x="0" y="276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5" name="Group 108"/>
              <p:cNvGrpSpPr/>
              <p:nvPr/>
            </p:nvGrpSpPr>
            <p:grpSpPr bwMode="auto">
              <a:xfrm>
                <a:off x="306" y="2760"/>
                <a:ext cx="419" cy="460"/>
                <a:chOff x="306" y="2760"/>
                <a:chExt cx="419" cy="460"/>
              </a:xfrm>
            </p:grpSpPr>
            <p:sp>
              <p:nvSpPr>
                <p:cNvPr id="65600" name="Rectangle 34"/>
                <p:cNvSpPr>
                  <a:spLocks noChangeArrowheads="1"/>
                </p:cNvSpPr>
                <p:nvPr/>
              </p:nvSpPr>
              <p:spPr bwMode="auto">
                <a:xfrm>
                  <a:off x="317" y="2760"/>
                  <a:ext cx="3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7</a:t>
                  </a:r>
                  <a:r>
                    <a:rPr kumimoji="1" lang="en-US" altLang="zh-CN" sz="2400" dirty="0">
                      <a:latin typeface="Times New Roman" panose="02020603050405020304" pitchFamily="18" charset="0"/>
                    </a:rPr>
                    <a:t>=00011</a:t>
                  </a:r>
                  <a:endParaRPr kumimoji="1" lang="en-US" altLang="zh-CN" sz="5400" dirty="0">
                    <a:latin typeface="Times New Roman" panose="02020603050405020304" pitchFamily="18" charset="0"/>
                  </a:endParaRPr>
                </a:p>
              </p:txBody>
            </p:sp>
            <p:sp>
              <p:nvSpPr>
                <p:cNvPr id="65601" name="Rectangle 107"/>
                <p:cNvSpPr>
                  <a:spLocks noChangeArrowheads="1"/>
                </p:cNvSpPr>
                <p:nvPr/>
              </p:nvSpPr>
              <p:spPr bwMode="auto">
                <a:xfrm>
                  <a:off x="306" y="276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6" name="Group 110"/>
              <p:cNvGrpSpPr/>
              <p:nvPr/>
            </p:nvGrpSpPr>
            <p:grpSpPr bwMode="auto">
              <a:xfrm>
                <a:off x="725" y="2760"/>
                <a:ext cx="362" cy="460"/>
                <a:chOff x="725" y="2760"/>
                <a:chExt cx="362" cy="460"/>
              </a:xfrm>
            </p:grpSpPr>
            <p:sp>
              <p:nvSpPr>
                <p:cNvPr id="65598" name="Rectangle 35"/>
                <p:cNvSpPr>
                  <a:spLocks noChangeArrowheads="1"/>
                </p:cNvSpPr>
                <p:nvPr/>
              </p:nvSpPr>
              <p:spPr bwMode="auto">
                <a:xfrm>
                  <a:off x="736" y="276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dirty="0">
                      <a:latin typeface="Times New Roman" panose="02020603050405020304" pitchFamily="18" charset="0"/>
                    </a:rPr>
                    <a:t>10100</a:t>
                  </a:r>
                  <a:endParaRPr kumimoji="1" lang="en-US" altLang="zh-CN" sz="5400" dirty="0">
                    <a:latin typeface="Times New Roman" panose="02020603050405020304" pitchFamily="18" charset="0"/>
                  </a:endParaRPr>
                </a:p>
              </p:txBody>
            </p:sp>
            <p:sp>
              <p:nvSpPr>
                <p:cNvPr id="65599" name="Rectangle 109"/>
                <p:cNvSpPr>
                  <a:spLocks noChangeArrowheads="1"/>
                </p:cNvSpPr>
                <p:nvPr/>
              </p:nvSpPr>
              <p:spPr bwMode="auto">
                <a:xfrm>
                  <a:off x="725" y="276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7" name="Group 112"/>
              <p:cNvGrpSpPr/>
              <p:nvPr/>
            </p:nvGrpSpPr>
            <p:grpSpPr bwMode="auto">
              <a:xfrm>
                <a:off x="1087" y="2760"/>
                <a:ext cx="362" cy="460"/>
                <a:chOff x="1087" y="2760"/>
                <a:chExt cx="362" cy="460"/>
              </a:xfrm>
            </p:grpSpPr>
            <p:sp>
              <p:nvSpPr>
                <p:cNvPr id="65596" name="Rectangle 36"/>
                <p:cNvSpPr>
                  <a:spLocks noChangeArrowheads="1"/>
                </p:cNvSpPr>
                <p:nvPr/>
              </p:nvSpPr>
              <p:spPr bwMode="auto">
                <a:xfrm>
                  <a:off x="1098" y="276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01110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597" name="Rectangle 111"/>
                <p:cNvSpPr>
                  <a:spLocks noChangeArrowheads="1"/>
                </p:cNvSpPr>
                <p:nvPr/>
              </p:nvSpPr>
              <p:spPr bwMode="auto">
                <a:xfrm>
                  <a:off x="1087" y="276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8" name="Group 114"/>
              <p:cNvGrpSpPr/>
              <p:nvPr/>
            </p:nvGrpSpPr>
            <p:grpSpPr bwMode="auto">
              <a:xfrm>
                <a:off x="1449" y="2760"/>
                <a:ext cx="362" cy="460"/>
                <a:chOff x="1449" y="2760"/>
                <a:chExt cx="362" cy="460"/>
              </a:xfrm>
            </p:grpSpPr>
            <p:sp>
              <p:nvSpPr>
                <p:cNvPr id="65594" name="Rectangle 37"/>
                <p:cNvSpPr>
                  <a:spLocks noChangeArrowheads="1"/>
                </p:cNvSpPr>
                <p:nvPr/>
              </p:nvSpPr>
              <p:spPr bwMode="auto">
                <a:xfrm>
                  <a:off x="1460" y="276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11001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595" name="Rectangle 113"/>
                <p:cNvSpPr>
                  <a:spLocks noChangeArrowheads="1"/>
                </p:cNvSpPr>
                <p:nvPr/>
              </p:nvSpPr>
              <p:spPr bwMode="auto">
                <a:xfrm>
                  <a:off x="1449" y="276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79" name="Group 116"/>
              <p:cNvGrpSpPr/>
              <p:nvPr/>
            </p:nvGrpSpPr>
            <p:grpSpPr bwMode="auto">
              <a:xfrm>
                <a:off x="0" y="3220"/>
                <a:ext cx="306" cy="460"/>
                <a:chOff x="0" y="3220"/>
                <a:chExt cx="306" cy="460"/>
              </a:xfrm>
            </p:grpSpPr>
            <p:sp>
              <p:nvSpPr>
                <p:cNvPr id="65592" name="Rectangle 38"/>
                <p:cNvSpPr>
                  <a:spLocks noChangeArrowheads="1"/>
                </p:cNvSpPr>
                <p:nvPr/>
              </p:nvSpPr>
              <p:spPr bwMode="auto">
                <a:xfrm>
                  <a:off x="11" y="3220"/>
                  <a:ext cx="28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S</a:t>
                  </a:r>
                  <a:r>
                    <a:rPr kumimoji="1" lang="en-US" altLang="zh-CN" sz="2400" baseline="-30000" dirty="0">
                      <a:latin typeface="Times New Roman" panose="02020603050405020304" pitchFamily="18" charset="0"/>
                    </a:rPr>
                    <a:t>8</a:t>
                  </a:r>
                  <a:r>
                    <a:rPr kumimoji="1" lang="en-US" altLang="zh-CN" sz="2400" dirty="0">
                      <a:latin typeface="Times New Roman" panose="02020603050405020304" pitchFamily="18" charset="0"/>
                    </a:rPr>
                    <a:t>=110</a:t>
                  </a:r>
                  <a:endParaRPr kumimoji="1" lang="en-US" altLang="zh-CN" sz="5400" dirty="0">
                    <a:latin typeface="Times New Roman" panose="02020603050405020304" pitchFamily="18" charset="0"/>
                  </a:endParaRPr>
                </a:p>
              </p:txBody>
            </p:sp>
            <p:sp>
              <p:nvSpPr>
                <p:cNvPr id="65593" name="Rectangle 115"/>
                <p:cNvSpPr>
                  <a:spLocks noChangeArrowheads="1"/>
                </p:cNvSpPr>
                <p:nvPr/>
              </p:nvSpPr>
              <p:spPr bwMode="auto">
                <a:xfrm>
                  <a:off x="0" y="3220"/>
                  <a:ext cx="306"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80" name="Group 118"/>
              <p:cNvGrpSpPr/>
              <p:nvPr/>
            </p:nvGrpSpPr>
            <p:grpSpPr bwMode="auto">
              <a:xfrm>
                <a:off x="306" y="3220"/>
                <a:ext cx="419" cy="460"/>
                <a:chOff x="306" y="3220"/>
                <a:chExt cx="419" cy="460"/>
              </a:xfrm>
            </p:grpSpPr>
            <p:sp>
              <p:nvSpPr>
                <p:cNvPr id="65590" name="Rectangle 39"/>
                <p:cNvSpPr>
                  <a:spLocks noChangeArrowheads="1"/>
                </p:cNvSpPr>
                <p:nvPr/>
              </p:nvSpPr>
              <p:spPr bwMode="auto">
                <a:xfrm>
                  <a:off x="317" y="3220"/>
                  <a:ext cx="39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i="1" dirty="0">
                      <a:latin typeface="Times New Roman" panose="02020603050405020304" pitchFamily="18" charset="0"/>
                    </a:rPr>
                    <a:t>E</a:t>
                  </a:r>
                  <a:r>
                    <a:rPr kumimoji="1" lang="en-US" altLang="zh-CN" sz="2400" baseline="-30000" dirty="0">
                      <a:latin typeface="Times New Roman" panose="02020603050405020304" pitchFamily="18" charset="0"/>
                    </a:rPr>
                    <a:t>8</a:t>
                  </a:r>
                  <a:r>
                    <a:rPr kumimoji="1" lang="en-US" altLang="zh-CN" sz="2400" dirty="0">
                      <a:latin typeface="Times New Roman" panose="02020603050405020304" pitchFamily="18" charset="0"/>
                    </a:rPr>
                    <a:t>=00110</a:t>
                  </a:r>
                  <a:endParaRPr kumimoji="1" lang="en-US" altLang="zh-CN" sz="5400" dirty="0">
                    <a:latin typeface="Times New Roman" panose="02020603050405020304" pitchFamily="18" charset="0"/>
                  </a:endParaRPr>
                </a:p>
              </p:txBody>
            </p:sp>
            <p:sp>
              <p:nvSpPr>
                <p:cNvPr id="65591" name="Rectangle 117"/>
                <p:cNvSpPr>
                  <a:spLocks noChangeArrowheads="1"/>
                </p:cNvSpPr>
                <p:nvPr/>
              </p:nvSpPr>
              <p:spPr bwMode="auto">
                <a:xfrm>
                  <a:off x="306" y="3220"/>
                  <a:ext cx="419"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81" name="Group 120"/>
              <p:cNvGrpSpPr/>
              <p:nvPr/>
            </p:nvGrpSpPr>
            <p:grpSpPr bwMode="auto">
              <a:xfrm>
                <a:off x="725" y="3220"/>
                <a:ext cx="362" cy="460"/>
                <a:chOff x="725" y="3220"/>
                <a:chExt cx="362" cy="460"/>
              </a:xfrm>
            </p:grpSpPr>
            <p:sp>
              <p:nvSpPr>
                <p:cNvPr id="65588" name="Rectangle 40"/>
                <p:cNvSpPr>
                  <a:spLocks noChangeArrowheads="1"/>
                </p:cNvSpPr>
                <p:nvPr/>
              </p:nvSpPr>
              <p:spPr bwMode="auto">
                <a:xfrm>
                  <a:off x="736" y="322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10001</a:t>
                  </a:r>
                  <a:endParaRPr kumimoji="1" lang="en-US" altLang="zh-CN" sz="5400">
                    <a:latin typeface="Times New Roman" panose="02020603050405020304" pitchFamily="18" charset="0"/>
                  </a:endParaRPr>
                </a:p>
              </p:txBody>
            </p:sp>
            <p:sp>
              <p:nvSpPr>
                <p:cNvPr id="65589" name="Rectangle 119"/>
                <p:cNvSpPr>
                  <a:spLocks noChangeArrowheads="1"/>
                </p:cNvSpPr>
                <p:nvPr/>
              </p:nvSpPr>
              <p:spPr bwMode="auto">
                <a:xfrm>
                  <a:off x="725" y="322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82" name="Group 122"/>
              <p:cNvGrpSpPr/>
              <p:nvPr/>
            </p:nvGrpSpPr>
            <p:grpSpPr bwMode="auto">
              <a:xfrm>
                <a:off x="1087" y="3220"/>
                <a:ext cx="362" cy="460"/>
                <a:chOff x="1087" y="3220"/>
                <a:chExt cx="362" cy="460"/>
              </a:xfrm>
            </p:grpSpPr>
            <p:sp>
              <p:nvSpPr>
                <p:cNvPr id="65586" name="Rectangle 41"/>
                <p:cNvSpPr>
                  <a:spLocks noChangeArrowheads="1"/>
                </p:cNvSpPr>
                <p:nvPr/>
              </p:nvSpPr>
              <p:spPr bwMode="auto">
                <a:xfrm>
                  <a:off x="1098" y="322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01011</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587" name="Rectangle 121"/>
                <p:cNvSpPr>
                  <a:spLocks noChangeArrowheads="1"/>
                </p:cNvSpPr>
                <p:nvPr/>
              </p:nvSpPr>
              <p:spPr bwMode="auto">
                <a:xfrm>
                  <a:off x="1087" y="322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nvGrpSpPr>
              <p:cNvPr id="65583" name="Group 124"/>
              <p:cNvGrpSpPr/>
              <p:nvPr/>
            </p:nvGrpSpPr>
            <p:grpSpPr bwMode="auto">
              <a:xfrm>
                <a:off x="1449" y="3220"/>
                <a:ext cx="362" cy="460"/>
                <a:chOff x="1449" y="3220"/>
                <a:chExt cx="362" cy="460"/>
              </a:xfrm>
            </p:grpSpPr>
            <p:sp>
              <p:nvSpPr>
                <p:cNvPr id="65584" name="Rectangle 42"/>
                <p:cNvSpPr>
                  <a:spLocks noChangeArrowheads="1"/>
                </p:cNvSpPr>
                <p:nvPr/>
              </p:nvSpPr>
              <p:spPr bwMode="auto">
                <a:xfrm>
                  <a:off x="1460" y="3220"/>
                  <a:ext cx="34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11100</a:t>
                  </a:r>
                  <a:endParaRPr kumimoji="1" lang="en-US" altLang="zh-CN" sz="2800">
                    <a:latin typeface="Times New Roman" panose="02020603050405020304" pitchFamily="18" charset="0"/>
                  </a:endParaRPr>
                </a:p>
                <a:p>
                  <a:pPr algn="ctr">
                    <a:spcBef>
                      <a:spcPct val="0"/>
                    </a:spcBef>
                    <a:buClrTx/>
                    <a:buSzTx/>
                    <a:buFontTx/>
                    <a:buNone/>
                  </a:pPr>
                  <a:endParaRPr kumimoji="1" lang="en-US" altLang="zh-CN" sz="5400">
                    <a:latin typeface="Times New Roman" panose="02020603050405020304" pitchFamily="18" charset="0"/>
                  </a:endParaRPr>
                </a:p>
              </p:txBody>
            </p:sp>
            <p:sp>
              <p:nvSpPr>
                <p:cNvPr id="65585" name="Rectangle 123"/>
                <p:cNvSpPr>
                  <a:spLocks noChangeArrowheads="1"/>
                </p:cNvSpPr>
                <p:nvPr/>
              </p:nvSpPr>
              <p:spPr bwMode="auto">
                <a:xfrm>
                  <a:off x="1449" y="3220"/>
                  <a:ext cx="362" cy="460"/>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grpSp>
        <p:sp>
          <p:nvSpPr>
            <p:cNvPr id="65543" name="Rectangle 126"/>
            <p:cNvSpPr>
              <a:spLocks noChangeArrowheads="1"/>
            </p:cNvSpPr>
            <p:nvPr/>
          </p:nvSpPr>
          <p:spPr bwMode="auto">
            <a:xfrm>
              <a:off x="-3" y="-3"/>
              <a:ext cx="1817" cy="3686"/>
            </a:xfrm>
            <a:prstGeom prst="rect">
              <a:avLst/>
            </a:prstGeom>
            <a:noFill/>
            <a:ln w="11112">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200">
                <a:latin typeface="Times New Roman" panose="02020603050405020304" pitchFamily="18" charset="0"/>
              </a:endParaRPr>
            </a:p>
          </p:txBody>
        </p:sp>
      </p:grpSp>
      <p:sp>
        <p:nvSpPr>
          <p:cNvPr id="65540" name="Text Box 128"/>
          <p:cNvSpPr txBox="1">
            <a:spLocks noChangeArrowheads="1"/>
          </p:cNvSpPr>
          <p:nvPr/>
        </p:nvSpPr>
        <p:spPr bwMode="auto">
          <a:xfrm>
            <a:off x="1475656" y="548680"/>
            <a:ext cx="68407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dirty="0">
                <a:latin typeface="Times New Roman" panose="02020603050405020304" pitchFamily="18" charset="0"/>
                <a:cs typeface="Times New Roman" panose="02020603050405020304" pitchFamily="18" charset="0"/>
              </a:rPr>
              <a:t>表 </a:t>
            </a:r>
            <a:r>
              <a:rPr kumimoji="1" lang="en-US" altLang="zh-CN" sz="2800" dirty="0">
                <a:latin typeface="Times New Roman" panose="02020603050405020304" pitchFamily="18" charset="0"/>
                <a:cs typeface="Times New Roman" panose="02020603050405020304" pitchFamily="18" charset="0"/>
              </a:rPr>
              <a:t>5-1   (5,2)</a:t>
            </a:r>
            <a:r>
              <a:rPr kumimoji="1" lang="zh-CN" altLang="en-US" sz="2800" dirty="0">
                <a:latin typeface="Times New Roman" panose="02020603050405020304" pitchFamily="18" charset="0"/>
                <a:cs typeface="Times New Roman" panose="02020603050405020304" pitchFamily="18" charset="0"/>
              </a:rPr>
              <a:t>线性码的标准阵列译码表</a:t>
            </a:r>
            <a:endParaRPr kumimoji="1"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E75BB342-0C62-42E4-979A-7EAE2806FB0A}" type="slidenum">
              <a:rPr lang="en-US" altLang="zh-CN" smtClean="0"/>
            </a:fld>
            <a:endParaRPr lang="en-US" altLang="zh-CN"/>
          </a:p>
        </p:txBody>
      </p:sp>
      <p:sp>
        <p:nvSpPr>
          <p:cNvPr id="3" name="Rectangle 3"/>
          <p:cNvSpPr txBox="1">
            <a:spLocks noChangeArrowheads="1"/>
          </p:cNvSpPr>
          <p:nvPr/>
        </p:nvSpPr>
        <p:spPr>
          <a:xfrm>
            <a:off x="467544" y="1988840"/>
            <a:ext cx="8398990" cy="3600400"/>
          </a:xfrm>
          <a:prstGeom prst="rect">
            <a:avLst/>
          </a:prstGeom>
        </p:spPr>
        <p:txBody>
          <a:bodyPr/>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nSpc>
                <a:spcPct val="110000"/>
              </a:lnSpc>
              <a:buFont typeface="Wingdings" panose="05000000000000000000" pitchFamily="2" charset="2"/>
              <a:buNone/>
            </a:pPr>
            <a:r>
              <a:rPr lang="zh-CN" altLang="en-US" sz="2800" kern="0" dirty="0">
                <a:latin typeface="Times New Roman" panose="02020603050405020304" pitchFamily="18" charset="0"/>
              </a:rPr>
              <a:t>可选以下三种方法之一译码：</a:t>
            </a:r>
            <a:endParaRPr lang="zh-CN" altLang="en-US" sz="2800" kern="0" dirty="0">
              <a:latin typeface="Times New Roman" panose="02020603050405020304" pitchFamily="18" charset="0"/>
            </a:endParaRPr>
          </a:p>
          <a:p>
            <a:pPr>
              <a:lnSpc>
                <a:spcPct val="150000"/>
              </a:lnSpc>
              <a:spcBef>
                <a:spcPts val="1200"/>
              </a:spcBef>
              <a:buFont typeface="Wingdings" panose="05000000000000000000" pitchFamily="2" charset="2"/>
              <a:buChar char="Ø"/>
            </a:pPr>
            <a:r>
              <a:rPr lang="zh-CN" altLang="en-US" sz="2800" kern="0" dirty="0">
                <a:latin typeface="Times New Roman" panose="02020603050405020304" pitchFamily="18" charset="0"/>
              </a:rPr>
              <a:t>直接搜索</a:t>
            </a:r>
            <a:r>
              <a:rPr kumimoji="1" lang="zh-CN" altLang="en-US" sz="2800" dirty="0">
                <a:latin typeface="Times New Roman" panose="02020603050405020304" pitchFamily="18" charset="0"/>
                <a:cs typeface="Times New Roman" panose="02020603050405020304" pitchFamily="18" charset="0"/>
              </a:rPr>
              <a:t>标准阵列译码表</a:t>
            </a:r>
            <a:r>
              <a:rPr lang="zh-CN" altLang="en-US" sz="2800" kern="0" dirty="0">
                <a:latin typeface="Times New Roman" panose="02020603050405020304" pitchFamily="18" charset="0"/>
              </a:rPr>
              <a:t>；</a:t>
            </a:r>
            <a:endParaRPr lang="zh-CN" altLang="en-US" sz="2800" kern="0" dirty="0">
              <a:latin typeface="Times New Roman" panose="02020603050405020304" pitchFamily="18" charset="0"/>
            </a:endParaRPr>
          </a:p>
          <a:p>
            <a:pPr>
              <a:lnSpc>
                <a:spcPct val="150000"/>
              </a:lnSpc>
              <a:buFont typeface="Wingdings" panose="05000000000000000000" pitchFamily="2" charset="2"/>
              <a:buChar char="Ø"/>
            </a:pPr>
            <a:r>
              <a:rPr lang="zh-CN" altLang="en-US" sz="2800" kern="0" dirty="0">
                <a:latin typeface="Times New Roman" panose="02020603050405020304" pitchFamily="18" charset="0"/>
              </a:rPr>
              <a:t>先求伴随式找到行数，再沿着行作一维搜索；</a:t>
            </a:r>
            <a:endParaRPr lang="zh-CN" altLang="en-US" sz="2800" kern="0" dirty="0">
              <a:latin typeface="Times New Roman" panose="02020603050405020304" pitchFamily="18" charset="0"/>
            </a:endParaRPr>
          </a:p>
          <a:p>
            <a:pPr>
              <a:lnSpc>
                <a:spcPct val="150000"/>
              </a:lnSpc>
              <a:buFont typeface="Wingdings" panose="05000000000000000000" pitchFamily="2" charset="2"/>
              <a:buChar char="Ø"/>
            </a:pPr>
            <a:r>
              <a:rPr lang="zh-CN" altLang="en-US" sz="2800" kern="0" dirty="0">
                <a:latin typeface="Times New Roman" panose="02020603050405020304" pitchFamily="18" charset="0"/>
              </a:rPr>
              <a:t>先求出伴随式，在表中查出对应的差错图案，</a:t>
            </a:r>
            <a:endParaRPr lang="en-US" altLang="zh-CN" sz="2800" kern="0" dirty="0">
              <a:latin typeface="Times New Roman" panose="02020603050405020304" pitchFamily="18" charset="0"/>
            </a:endParaRPr>
          </a:p>
          <a:p>
            <a:pPr marL="0" indent="0">
              <a:lnSpc>
                <a:spcPct val="150000"/>
              </a:lnSpc>
              <a:buNone/>
            </a:pPr>
            <a:r>
              <a:rPr lang="en-US" altLang="zh-CN" sz="2800" kern="0" dirty="0">
                <a:latin typeface="Times New Roman" panose="02020603050405020304" pitchFamily="18" charset="0"/>
              </a:rPr>
              <a:t>    </a:t>
            </a:r>
            <a:endParaRPr lang="zh-CN" altLang="en-US" sz="2800" kern="0" dirty="0">
              <a:latin typeface="Times New Roman" panose="02020603050405020304" pitchFamily="18" charset="0"/>
            </a:endParaRPr>
          </a:p>
        </p:txBody>
      </p:sp>
      <p:graphicFrame>
        <p:nvGraphicFramePr>
          <p:cNvPr id="4" name="对象 3"/>
          <p:cNvGraphicFramePr>
            <a:graphicFrameLocks noChangeAspect="1"/>
          </p:cNvGraphicFramePr>
          <p:nvPr/>
        </p:nvGraphicFramePr>
        <p:xfrm>
          <a:off x="899592" y="4797152"/>
          <a:ext cx="1577340" cy="495972"/>
        </p:xfrm>
        <a:graphic>
          <a:graphicData uri="http://schemas.openxmlformats.org/presentationml/2006/ole">
            <mc:AlternateContent xmlns:mc="http://schemas.openxmlformats.org/markup-compatibility/2006">
              <mc:Choice xmlns:v="urn:schemas-microsoft-com:vml" Requires="v">
                <p:oleObj spid="_x0000_s5" name="Equation" r:id="rId1" imgW="16459200" imgH="5181600" progId="Equation.DSMT4">
                  <p:embed/>
                </p:oleObj>
              </mc:Choice>
              <mc:Fallback>
                <p:oleObj name="Equation" r:id="rId1" imgW="16459200" imgH="5181600" progId="Equation.DSMT4">
                  <p:embed/>
                  <p:pic>
                    <p:nvPicPr>
                      <p:cNvPr id="0" name="对象 4"/>
                      <p:cNvPicPr>
                        <a:picLocks noChangeAspect="1" noChangeArrowheads="1"/>
                      </p:cNvPicPr>
                      <p:nvPr/>
                    </p:nvPicPr>
                    <p:blipFill>
                      <a:blip r:embed="rId2"/>
                      <a:srcRect/>
                      <a:stretch>
                        <a:fillRect/>
                      </a:stretch>
                    </p:blipFill>
                    <p:spPr bwMode="auto">
                      <a:xfrm>
                        <a:off x="899592" y="4797152"/>
                        <a:ext cx="1577340" cy="49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7" name="Rectangle 2"/>
          <p:cNvSpPr txBox="1">
            <a:spLocks noChangeArrowheads="1"/>
          </p:cNvSpPr>
          <p:nvPr/>
        </p:nvSpPr>
        <p:spPr bwMode="auto">
          <a:xfrm>
            <a:off x="457200" y="1052736"/>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7" name="Text Box 4"/>
          <p:cNvSpPr txBox="1">
            <a:spLocks noChangeArrowheads="1"/>
          </p:cNvSpPr>
          <p:nvPr/>
        </p:nvSpPr>
        <p:spPr bwMode="auto">
          <a:xfrm>
            <a:off x="1134666" y="1772816"/>
            <a:ext cx="32004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dirty="0">
                <a:latin typeface="Garamond" panose="02020404030301010803" pitchFamily="18" charset="0"/>
              </a:rPr>
              <a:t>可纠差错图案和对应的伴随式</a:t>
            </a:r>
            <a:endParaRPr lang="en-US" altLang="zh-CN" dirty="0">
              <a:latin typeface="Garamond" panose="02020404030301010803" pitchFamily="18" charset="0"/>
            </a:endParaRPr>
          </a:p>
          <a:p>
            <a:pPr eaLnBrk="1" hangingPunct="1">
              <a:spcBef>
                <a:spcPct val="50000"/>
              </a:spcBef>
              <a:buClrTx/>
              <a:buSzTx/>
              <a:buFontTx/>
              <a:buNone/>
            </a:pPr>
            <a:r>
              <a:rPr lang="zh-CN" altLang="en-US" dirty="0">
                <a:latin typeface="Times New Roman" panose="02020603050405020304" pitchFamily="18" charset="0"/>
              </a:rPr>
              <a:t>  </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en-US" altLang="zh-CN" i="1" dirty="0">
                <a:latin typeface="Times New Roman" panose="02020603050405020304" pitchFamily="18" charset="0"/>
              </a:rPr>
              <a:t>E</a:t>
            </a:r>
            <a:endParaRPr lang="en-US" altLang="zh-CN" i="1" dirty="0">
              <a:latin typeface="Times New Roman" panose="02020603050405020304" pitchFamily="18" charset="0"/>
            </a:endParaRPr>
          </a:p>
        </p:txBody>
      </p:sp>
      <p:sp>
        <p:nvSpPr>
          <p:cNvPr id="8" name="Text Box 5"/>
          <p:cNvSpPr txBox="1">
            <a:spLocks noChangeArrowheads="1"/>
          </p:cNvSpPr>
          <p:nvPr/>
        </p:nvSpPr>
        <p:spPr bwMode="auto">
          <a:xfrm>
            <a:off x="1115616" y="3447629"/>
            <a:ext cx="1600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latin typeface="Times New Roman" panose="02020603050405020304" pitchFamily="18" charset="0"/>
              </a:rPr>
              <a:t>000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111</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101</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100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010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001</a:t>
            </a:r>
            <a:endParaRPr lang="zh-CN" altLang="en-US" sz="3200" dirty="0">
              <a:latin typeface="Times New Roman" panose="02020603050405020304" pitchFamily="18" charset="0"/>
            </a:endParaRPr>
          </a:p>
        </p:txBody>
      </p:sp>
      <p:sp>
        <p:nvSpPr>
          <p:cNvPr id="9" name="Text Box 6"/>
          <p:cNvSpPr txBox="1">
            <a:spLocks noChangeArrowheads="1"/>
          </p:cNvSpPr>
          <p:nvPr/>
        </p:nvSpPr>
        <p:spPr bwMode="auto">
          <a:xfrm>
            <a:off x="2569766" y="3436516"/>
            <a:ext cx="1828800" cy="286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dirty="0">
                <a:latin typeface="Times New Roman" panose="02020603050405020304" pitchFamily="18" charset="0"/>
              </a:rPr>
              <a:t>00000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10000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01000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00100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00010</a:t>
            </a:r>
            <a:endParaRPr lang="en-US" altLang="zh-CN" dirty="0">
              <a:latin typeface="Times New Roman" panose="02020603050405020304" pitchFamily="18" charset="0"/>
            </a:endParaRPr>
          </a:p>
          <a:p>
            <a:pPr eaLnBrk="1" hangingPunct="1">
              <a:spcBef>
                <a:spcPct val="0"/>
              </a:spcBef>
              <a:buClrTx/>
              <a:buSzTx/>
              <a:buFontTx/>
              <a:buNone/>
            </a:pPr>
            <a:r>
              <a:rPr lang="en-US" altLang="zh-CN" dirty="0">
                <a:latin typeface="Times New Roman" panose="02020603050405020304" pitchFamily="18" charset="0"/>
              </a:rPr>
              <a:t>00001</a:t>
            </a:r>
            <a:endParaRPr lang="en-US" altLang="zh-CN" dirty="0">
              <a:latin typeface="Times New Roman" panose="02020603050405020304" pitchFamily="18" charset="0"/>
            </a:endParaRPr>
          </a:p>
        </p:txBody>
      </p:sp>
      <p:sp>
        <p:nvSpPr>
          <p:cNvPr id="10" name="Rectangle 2"/>
          <p:cNvSpPr txBox="1">
            <a:spLocks noChangeArrowheads="1"/>
          </p:cNvSpPr>
          <p:nvPr/>
        </p:nvSpPr>
        <p:spPr bwMode="auto">
          <a:xfrm>
            <a:off x="457200" y="1052736"/>
            <a:ext cx="8229600" cy="64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200" kern="0" dirty="0">
                <a:latin typeface="Times New Roman" panose="02020603050405020304" pitchFamily="18" charset="0"/>
              </a:rPr>
              <a:t>2. </a:t>
            </a:r>
            <a:r>
              <a:rPr lang="zh-CN" altLang="en-US" sz="3200" kern="0" dirty="0">
                <a:latin typeface="Times New Roman" panose="02020603050405020304" pitchFamily="18" charset="0"/>
              </a:rPr>
              <a:t>线性分组码的译码</a:t>
            </a:r>
            <a:endParaRPr lang="zh-CN" altLang="en-US" sz="3200" kern="0"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graphicFrame>
        <p:nvGraphicFramePr>
          <p:cNvPr id="11" name="Object 11"/>
          <p:cNvGraphicFramePr>
            <a:graphicFrameLocks noChangeAspect="1"/>
          </p:cNvGraphicFramePr>
          <p:nvPr/>
        </p:nvGraphicFramePr>
        <p:xfrm>
          <a:off x="5189538" y="5294313"/>
          <a:ext cx="3170237" cy="577850"/>
        </p:xfrm>
        <a:graphic>
          <a:graphicData uri="http://schemas.openxmlformats.org/presentationml/2006/ole">
            <mc:AlternateContent xmlns:mc="http://schemas.openxmlformats.org/markup-compatibility/2006">
              <mc:Choice xmlns:v="urn:schemas-microsoft-com:vml" Requires="v">
                <p:oleObj spid="_x0000_s3" name="Equation" r:id="rId1" imgW="31699200" imgH="5791200" progId="Equation.DSMT4">
                  <p:embed/>
                </p:oleObj>
              </mc:Choice>
              <mc:Fallback>
                <p:oleObj name="Equation" r:id="rId1" imgW="31699200" imgH="5791200" progId="Equation.DSMT4">
                  <p:embed/>
                  <p:pic>
                    <p:nvPicPr>
                      <p:cNvPr id="0" name="Object 11"/>
                      <p:cNvPicPr>
                        <a:picLocks noChangeAspect="1" noChangeArrowheads="1"/>
                      </p:cNvPicPr>
                      <p:nvPr/>
                    </p:nvPicPr>
                    <p:blipFill>
                      <a:blip r:embed="rId2"/>
                      <a:srcRect/>
                      <a:stretch>
                        <a:fillRect/>
                      </a:stretch>
                    </p:blipFill>
                    <p:spPr bwMode="auto">
                      <a:xfrm>
                        <a:off x="5189538" y="5294313"/>
                        <a:ext cx="3170237"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2"/>
          <p:cNvSpPr txBox="1">
            <a:spLocks noChangeArrowheads="1"/>
          </p:cNvSpPr>
          <p:nvPr/>
        </p:nvSpPr>
        <p:spPr bwMode="auto">
          <a:xfrm>
            <a:off x="5148064" y="4531521"/>
            <a:ext cx="31904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buNone/>
            </a:pPr>
            <a:r>
              <a:rPr lang="zh-CN" altLang="en-US" sz="3000" dirty="0">
                <a:latin typeface="Times New Roman" panose="02020603050405020304" pitchFamily="18" charset="0"/>
                <a:cs typeface="Times New Roman" panose="02020603050405020304" pitchFamily="18" charset="0"/>
              </a:rPr>
              <a:t>得</a:t>
            </a:r>
            <a:r>
              <a:rPr lang="en-US" altLang="zh-CN" sz="3000" i="1" dirty="0">
                <a:latin typeface="Times New Roman" panose="02020603050405020304" pitchFamily="18" charset="0"/>
                <a:cs typeface="Times New Roman" panose="02020603050405020304" pitchFamily="18" charset="0"/>
              </a:rPr>
              <a:t>E</a:t>
            </a:r>
            <a:r>
              <a:rPr lang="en-US" altLang="zh-CN" sz="3000" dirty="0">
                <a:latin typeface="Times New Roman" panose="02020603050405020304" pitchFamily="18" charset="0"/>
                <a:cs typeface="Times New Roman" panose="02020603050405020304" pitchFamily="18" charset="0"/>
              </a:rPr>
              <a:t>=(0 0 0 1 0)</a:t>
            </a:r>
            <a:endParaRPr lang="zh-CN" altLang="en-US" sz="3000" dirty="0">
              <a:latin typeface="Times New Roman" panose="02020603050405020304" pitchFamily="18" charset="0"/>
              <a:cs typeface="Times New Roman" panose="02020603050405020304" pitchFamily="18" charset="0"/>
            </a:endParaRPr>
          </a:p>
        </p:txBody>
      </p:sp>
      <p:graphicFrame>
        <p:nvGraphicFramePr>
          <p:cNvPr id="13" name="对象 12"/>
          <p:cNvGraphicFramePr>
            <a:graphicFrameLocks noChangeAspect="1"/>
          </p:cNvGraphicFramePr>
          <p:nvPr/>
        </p:nvGraphicFramePr>
        <p:xfrm>
          <a:off x="5269200" y="3743821"/>
          <a:ext cx="2681288" cy="549275"/>
        </p:xfrm>
        <a:graphic>
          <a:graphicData uri="http://schemas.openxmlformats.org/presentationml/2006/ole">
            <mc:AlternateContent xmlns:mc="http://schemas.openxmlformats.org/markup-compatibility/2006">
              <mc:Choice xmlns:v="urn:schemas-microsoft-com:vml" Requires="v">
                <p:oleObj spid="_x0000_s5" name="Equation" r:id="rId3" imgW="26822400" imgH="5486400" progId="Equation.DSMT4">
                  <p:embed/>
                </p:oleObj>
              </mc:Choice>
              <mc:Fallback>
                <p:oleObj name="Equation" r:id="rId3" imgW="26822400" imgH="5486400" progId="Equation.DSMT4">
                  <p:embed/>
                  <p:pic>
                    <p:nvPicPr>
                      <p:cNvPr id="0" name="对象 11"/>
                      <p:cNvPicPr>
                        <a:picLocks noChangeAspect="1" noChangeArrowheads="1"/>
                      </p:cNvPicPr>
                      <p:nvPr/>
                    </p:nvPicPr>
                    <p:blipFill>
                      <a:blip r:embed="rId4"/>
                      <a:srcRect/>
                      <a:stretch>
                        <a:fillRect/>
                      </a:stretch>
                    </p:blipFill>
                    <p:spPr bwMode="auto">
                      <a:xfrm>
                        <a:off x="5269200" y="3743821"/>
                        <a:ext cx="2681288"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矩形 13"/>
          <p:cNvSpPr/>
          <p:nvPr/>
        </p:nvSpPr>
        <p:spPr>
          <a:xfrm>
            <a:off x="5292080" y="3091361"/>
            <a:ext cx="2456122" cy="553998"/>
          </a:xfrm>
          <a:prstGeom prst="rect">
            <a:avLst/>
          </a:prstGeom>
        </p:spPr>
        <p:txBody>
          <a:bodyPr wrap="none">
            <a:spAutoFit/>
          </a:bodyPr>
          <a:lstStyle/>
          <a:p>
            <a:r>
              <a:rPr lang="en-US" altLang="zh-CN" sz="3000" i="1" dirty="0">
                <a:cs typeface="Times New Roman" panose="02020603050405020304" pitchFamily="18" charset="0"/>
              </a:rPr>
              <a:t>R</a:t>
            </a:r>
            <a:r>
              <a:rPr lang="en-US" altLang="zh-CN" sz="3000" dirty="0">
                <a:cs typeface="Times New Roman" panose="02020603050405020304" pitchFamily="18" charset="0"/>
              </a:rPr>
              <a:t> = (1 0 1 0 1)</a:t>
            </a:r>
            <a:endParaRPr lang="zh-CN" alt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6"/>
          <p:cNvSpPr>
            <a:spLocks noGrp="1"/>
          </p:cNvSpPr>
          <p:nvPr>
            <p:ph type="sldNum" sz="quarter" idx="10"/>
          </p:nvPr>
        </p:nvSpPr>
        <p:spPr/>
        <p:txBody>
          <a:bodyPr/>
          <a:lstStyle/>
          <a:p>
            <a:pPr>
              <a:defRPr/>
            </a:pPr>
            <a:fld id="{DCAD5A57-DB99-4B1D-8C10-4CC88A7BE1EC}" type="slidenum">
              <a:rPr lang="zh-CN" altLang="en-US"/>
            </a:fld>
            <a:endParaRPr lang="en-US"/>
          </a:p>
        </p:txBody>
      </p:sp>
      <p:sp>
        <p:nvSpPr>
          <p:cNvPr id="10243" name="Rectangle 3"/>
          <p:cNvSpPr>
            <a:spLocks noGrp="1" noChangeArrowheads="1"/>
          </p:cNvSpPr>
          <p:nvPr>
            <p:ph type="body" sz="half" idx="4294967295"/>
          </p:nvPr>
        </p:nvSpPr>
        <p:spPr>
          <a:xfrm>
            <a:off x="40076" y="2227119"/>
            <a:ext cx="5401087" cy="3290113"/>
          </a:xfrm>
        </p:spPr>
        <p:txBody>
          <a:bodyPr/>
          <a:lstStyle/>
          <a:p>
            <a:pPr lvl="1">
              <a:defRPr/>
            </a:pPr>
            <a:r>
              <a:rPr lang="zh-CN" altLang="en-US" sz="2800" dirty="0"/>
              <a:t>如果规定在信道输出端接收到符号0时，译码器把它译成0；接收到1时译成1，那么平均错误概率为0.9。</a:t>
            </a:r>
            <a:endParaRPr lang="zh-CN" altLang="en-US" sz="2800" dirty="0"/>
          </a:p>
          <a:p>
            <a:pPr lvl="1">
              <a:defRPr/>
            </a:pPr>
            <a:r>
              <a:rPr lang="zh-CN" altLang="en-US" sz="2800" dirty="0"/>
              <a:t>反之，如果规定在接收到符号0时译成1；接收到1时译成0，则平均错误概率为0.1。</a:t>
            </a:r>
            <a:endParaRPr lang="zh-CN" altLang="en-US" sz="2800" dirty="0"/>
          </a:p>
        </p:txBody>
      </p:sp>
      <p:sp>
        <p:nvSpPr>
          <p:cNvPr id="15365" name="Rectangle 4"/>
          <p:cNvSpPr>
            <a:spLocks noChangeArrowheads="1"/>
          </p:cNvSpPr>
          <p:nvPr/>
        </p:nvSpPr>
        <p:spPr bwMode="auto">
          <a:xfrm>
            <a:off x="428148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66" name="Rectangle 5"/>
          <p:cNvSpPr>
            <a:spLocks noChangeArrowheads="1"/>
          </p:cNvSpPr>
          <p:nvPr/>
        </p:nvSpPr>
        <p:spPr bwMode="auto">
          <a:xfrm>
            <a:off x="428625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6" name="组合 1"/>
          <p:cNvGrpSpPr>
            <a:grpSpLocks noChangeAspect="1"/>
          </p:cNvGrpSpPr>
          <p:nvPr/>
        </p:nvGrpSpPr>
        <p:grpSpPr bwMode="auto">
          <a:xfrm>
            <a:off x="5652120" y="2151518"/>
            <a:ext cx="3387725" cy="1828475"/>
            <a:chOff x="680120" y="2854175"/>
            <a:chExt cx="2520280" cy="1587341"/>
          </a:xfrm>
        </p:grpSpPr>
        <p:grpSp>
          <p:nvGrpSpPr>
            <p:cNvPr id="28" name="Group 38"/>
            <p:cNvGrpSpPr/>
            <p:nvPr/>
          </p:nvGrpSpPr>
          <p:grpSpPr bwMode="auto">
            <a:xfrm>
              <a:off x="1084011" y="3179495"/>
              <a:ext cx="1670955" cy="1065814"/>
              <a:chOff x="3240" y="3589"/>
              <a:chExt cx="1260" cy="727"/>
            </a:xfrm>
          </p:grpSpPr>
          <p:sp>
            <p:nvSpPr>
              <p:cNvPr id="37" name="Line 39"/>
              <p:cNvSpPr>
                <a:spLocks noChangeShapeType="1"/>
              </p:cNvSpPr>
              <p:nvPr/>
            </p:nvSpPr>
            <p:spPr bwMode="auto">
              <a:xfrm>
                <a:off x="3240" y="3596"/>
                <a:ext cx="1260" cy="0"/>
              </a:xfrm>
              <a:prstGeom prst="line">
                <a:avLst/>
              </a:prstGeom>
              <a:noFill/>
              <a:ln w="38100">
                <a:solidFill>
                  <a:srgbClr val="000000"/>
                </a:solidFill>
                <a:round/>
                <a:tailEnd type="triangle"/>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38" name="Line 40"/>
              <p:cNvSpPr>
                <a:spLocks noChangeShapeType="1"/>
              </p:cNvSpPr>
              <p:nvPr/>
            </p:nvSpPr>
            <p:spPr bwMode="auto">
              <a:xfrm flipV="1">
                <a:off x="3240" y="3589"/>
                <a:ext cx="1260" cy="726"/>
              </a:xfrm>
              <a:prstGeom prst="line">
                <a:avLst/>
              </a:prstGeom>
              <a:noFill/>
              <a:ln w="38100">
                <a:solidFill>
                  <a:srgbClr val="000000"/>
                </a:solidFill>
                <a:round/>
                <a:tailEnd type="triangle"/>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39" name="Line 41"/>
              <p:cNvSpPr>
                <a:spLocks noChangeShapeType="1"/>
              </p:cNvSpPr>
              <p:nvPr/>
            </p:nvSpPr>
            <p:spPr bwMode="auto">
              <a:xfrm>
                <a:off x="3240" y="4316"/>
                <a:ext cx="1260" cy="0"/>
              </a:xfrm>
              <a:prstGeom prst="line">
                <a:avLst/>
              </a:prstGeom>
              <a:noFill/>
              <a:ln w="38100">
                <a:solidFill>
                  <a:srgbClr val="000000"/>
                </a:solidFill>
                <a:round/>
                <a:tailEnd type="triangle"/>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sp>
            <p:nvSpPr>
              <p:cNvPr id="40" name="Line 42"/>
              <p:cNvSpPr>
                <a:spLocks noChangeShapeType="1"/>
              </p:cNvSpPr>
              <p:nvPr/>
            </p:nvSpPr>
            <p:spPr bwMode="auto">
              <a:xfrm>
                <a:off x="3240" y="3596"/>
                <a:ext cx="1260" cy="720"/>
              </a:xfrm>
              <a:prstGeom prst="line">
                <a:avLst/>
              </a:prstGeom>
              <a:noFill/>
              <a:ln w="38100">
                <a:solidFill>
                  <a:srgbClr val="000000"/>
                </a:solidFill>
                <a:round/>
                <a:tailEnd type="triangle"/>
              </a:ln>
              <a:extLst>
                <a:ext uri="{909E8E84-426E-40DD-AFC4-6F175D3DCCD1}">
                  <a14:hiddenFill xmlns:a14="http://schemas.microsoft.com/office/drawing/2010/main">
                    <a:noFill/>
                  </a14:hiddenFill>
                </a:ext>
              </a:extLst>
            </p:spPr>
            <p:txBody>
              <a:bodyPr/>
              <a:lstStyle/>
              <a:p>
                <a:pPr eaLnBrk="1" hangingPunct="1">
                  <a:defRPr/>
                </a:pPr>
                <a:endParaRPr lang="zh-CN" altLang="en-US">
                  <a:latin typeface="Times New Roman" panose="02020603050405020304" pitchFamily="18" charset="0"/>
                  <a:ea typeface="+mn-ea"/>
                  <a:cs typeface="Times New Roman" panose="02020603050405020304" pitchFamily="18" charset="0"/>
                </a:endParaRPr>
              </a:p>
            </p:txBody>
          </p:sp>
        </p:grpSp>
        <p:graphicFrame>
          <p:nvGraphicFramePr>
            <p:cNvPr id="29" name="Object 43"/>
            <p:cNvGraphicFramePr>
              <a:graphicFrameLocks noChangeAspect="1"/>
            </p:cNvGraphicFramePr>
            <p:nvPr/>
          </p:nvGraphicFramePr>
          <p:xfrm>
            <a:off x="1676244" y="2854175"/>
            <a:ext cx="396695" cy="370154"/>
          </p:xfrm>
          <a:graphic>
            <a:graphicData uri="http://schemas.openxmlformats.org/presentationml/2006/ole">
              <mc:AlternateContent xmlns:mc="http://schemas.openxmlformats.org/markup-compatibility/2006">
                <mc:Choice xmlns:v="urn:schemas-microsoft-com:vml" Requires="v">
                  <p:oleObj spid="_x0000_s2" name="Equation" r:id="rId1" imgW="4572000" imgH="3657600" progId="Equation.DSMT4">
                    <p:embed/>
                  </p:oleObj>
                </mc:Choice>
                <mc:Fallback>
                  <p:oleObj name="Equation" r:id="rId1" imgW="4572000" imgH="3657600" progId="Equation.DSMT4">
                    <p:embed/>
                    <p:pic>
                      <p:nvPicPr>
                        <p:cNvPr id="0" name="Object 43"/>
                        <p:cNvPicPr>
                          <a:picLocks noChangeAspect="1" noChangeArrowheads="1"/>
                        </p:cNvPicPr>
                        <p:nvPr/>
                      </p:nvPicPr>
                      <p:blipFill>
                        <a:blip r:embed="rId2"/>
                        <a:srcRect/>
                        <a:stretch>
                          <a:fillRect/>
                        </a:stretch>
                      </p:blipFill>
                      <p:spPr bwMode="auto">
                        <a:xfrm>
                          <a:off x="1676244" y="2854175"/>
                          <a:ext cx="396695" cy="37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 name="Object 45"/>
            <p:cNvGraphicFramePr>
              <a:graphicFrameLocks noChangeAspect="1"/>
            </p:cNvGraphicFramePr>
            <p:nvPr/>
          </p:nvGraphicFramePr>
          <p:xfrm>
            <a:off x="2363504" y="3375940"/>
            <a:ext cx="422941" cy="370154"/>
          </p:xfrm>
          <a:graphic>
            <a:graphicData uri="http://schemas.openxmlformats.org/presentationml/2006/ole">
              <mc:AlternateContent xmlns:mc="http://schemas.openxmlformats.org/markup-compatibility/2006">
                <mc:Choice xmlns:v="urn:schemas-microsoft-com:vml" Requires="v">
                  <p:oleObj spid="_x0000_s3" name="Equation" r:id="rId3" imgW="4876800" imgH="3657600" progId="Equation.DSMT4">
                    <p:embed/>
                  </p:oleObj>
                </mc:Choice>
                <mc:Fallback>
                  <p:oleObj name="Equation" r:id="rId3" imgW="4876800" imgH="3657600" progId="Equation.DSMT4">
                    <p:embed/>
                    <p:pic>
                      <p:nvPicPr>
                        <p:cNvPr id="0" name="Object 45"/>
                        <p:cNvPicPr>
                          <a:picLocks noChangeAspect="1" noChangeArrowheads="1"/>
                        </p:cNvPicPr>
                        <p:nvPr/>
                      </p:nvPicPr>
                      <p:blipFill>
                        <a:blip r:embed="rId4"/>
                        <a:srcRect/>
                        <a:stretch>
                          <a:fillRect/>
                        </a:stretch>
                      </p:blipFill>
                      <p:spPr bwMode="auto">
                        <a:xfrm>
                          <a:off x="2363504" y="3375940"/>
                          <a:ext cx="422941" cy="37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 name="Object 47"/>
            <p:cNvGraphicFramePr>
              <a:graphicFrameLocks noChangeAspect="1"/>
            </p:cNvGraphicFramePr>
            <p:nvPr/>
          </p:nvGraphicFramePr>
          <p:xfrm>
            <a:off x="2911906" y="4116927"/>
            <a:ext cx="265414" cy="324589"/>
          </p:xfrm>
          <a:graphic>
            <a:graphicData uri="http://schemas.openxmlformats.org/presentationml/2006/ole">
              <mc:AlternateContent xmlns:mc="http://schemas.openxmlformats.org/markup-compatibility/2006">
                <mc:Choice xmlns:v="urn:schemas-microsoft-com:vml" Requires="v">
                  <p:oleObj spid="_x0000_s4" name="Equation" r:id="rId5" imgW="88900" imgH="139700" progId="Equation.DSMT4">
                    <p:embed/>
                  </p:oleObj>
                </mc:Choice>
                <mc:Fallback>
                  <p:oleObj name="Equation" r:id="rId5" imgW="88900" imgH="139700" progId="Equation.DSMT4">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1906" y="4116927"/>
                          <a:ext cx="265414" cy="32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 name="Object 48"/>
            <p:cNvGraphicFramePr>
              <a:graphicFrameLocks noChangeAspect="1"/>
            </p:cNvGraphicFramePr>
            <p:nvPr/>
          </p:nvGraphicFramePr>
          <p:xfrm>
            <a:off x="2828820" y="3046268"/>
            <a:ext cx="371580" cy="353657"/>
          </p:xfrm>
          <a:graphic>
            <a:graphicData uri="http://schemas.openxmlformats.org/presentationml/2006/ole">
              <mc:AlternateContent xmlns:mc="http://schemas.openxmlformats.org/markup-compatibility/2006">
                <mc:Choice xmlns:v="urn:schemas-microsoft-com:vml" Requires="v">
                  <p:oleObj spid="_x0000_s5" name="Equation" r:id="rId7" imgW="114300" imgH="152400" progId="Equation.DSMT4">
                    <p:embed/>
                  </p:oleObj>
                </mc:Choice>
                <mc:Fallback>
                  <p:oleObj name="Equation" r:id="rId7" imgW="114300" imgH="152400" progId="Equation.DSMT4">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8820" y="3046268"/>
                          <a:ext cx="371580" cy="35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 name="Object 49"/>
            <p:cNvGraphicFramePr>
              <a:graphicFrameLocks noChangeAspect="1"/>
            </p:cNvGraphicFramePr>
            <p:nvPr/>
          </p:nvGraphicFramePr>
          <p:xfrm>
            <a:off x="680120" y="3046268"/>
            <a:ext cx="371580" cy="353657"/>
          </p:xfrm>
          <a:graphic>
            <a:graphicData uri="http://schemas.openxmlformats.org/presentationml/2006/ole">
              <mc:AlternateContent xmlns:mc="http://schemas.openxmlformats.org/markup-compatibility/2006">
                <mc:Choice xmlns:v="urn:schemas-microsoft-com:vml" Requires="v">
                  <p:oleObj spid="_x0000_s6" name="Equation" r:id="rId9" imgW="114300" imgH="152400" progId="Equation.DSMT4">
                    <p:embed/>
                  </p:oleObj>
                </mc:Choice>
                <mc:Fallback>
                  <p:oleObj name="Equation" r:id="rId9" imgW="114300" imgH="152400" progId="Equation.DSMT4">
                    <p:embed/>
                    <p:pic>
                      <p:nvPicPr>
                        <p:cNvPr id="0" name="Object 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120" y="3046268"/>
                          <a:ext cx="371580" cy="35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41" name="Object 45"/>
          <p:cNvGraphicFramePr>
            <a:graphicFrameLocks noChangeAspect="1"/>
          </p:cNvGraphicFramePr>
          <p:nvPr/>
        </p:nvGraphicFramePr>
        <p:xfrm>
          <a:off x="7914902" y="3140968"/>
          <a:ext cx="568512" cy="426384"/>
        </p:xfrm>
        <a:graphic>
          <a:graphicData uri="http://schemas.openxmlformats.org/presentationml/2006/ole">
            <mc:AlternateContent xmlns:mc="http://schemas.openxmlformats.org/markup-compatibility/2006">
              <mc:Choice xmlns:v="urn:schemas-microsoft-com:vml" Requires="v">
                <p:oleObj spid="_x0000_s7" name="Equation" r:id="rId11" imgW="4876800" imgH="3657600" progId="Equation.DSMT4">
                  <p:embed/>
                </p:oleObj>
              </mc:Choice>
              <mc:Fallback>
                <p:oleObj name="Equation" r:id="rId11" imgW="4876800" imgH="3657600" progId="Equation.DSMT4">
                  <p:embed/>
                  <p:pic>
                    <p:nvPicPr>
                      <p:cNvPr id="0" name="Object 45"/>
                      <p:cNvPicPr>
                        <a:picLocks noChangeAspect="1" noChangeArrowheads="1"/>
                      </p:cNvPicPr>
                      <p:nvPr/>
                    </p:nvPicPr>
                    <p:blipFill>
                      <a:blip r:embed="rId4"/>
                      <a:srcRect/>
                      <a:stretch>
                        <a:fillRect/>
                      </a:stretch>
                    </p:blipFill>
                    <p:spPr bwMode="auto">
                      <a:xfrm>
                        <a:off x="7914902" y="3140968"/>
                        <a:ext cx="568512" cy="42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 name="Object 43"/>
          <p:cNvGraphicFramePr>
            <a:graphicFrameLocks noChangeAspect="1"/>
          </p:cNvGraphicFramePr>
          <p:nvPr/>
        </p:nvGraphicFramePr>
        <p:xfrm>
          <a:off x="6991096" y="3789040"/>
          <a:ext cx="533232" cy="426384"/>
        </p:xfrm>
        <a:graphic>
          <a:graphicData uri="http://schemas.openxmlformats.org/presentationml/2006/ole">
            <mc:AlternateContent xmlns:mc="http://schemas.openxmlformats.org/markup-compatibility/2006">
              <mc:Choice xmlns:v="urn:schemas-microsoft-com:vml" Requires="v">
                <p:oleObj spid="_x0000_s8" name="Equation" r:id="rId12" imgW="4572000" imgH="3657600" progId="Equation.DSMT4">
                  <p:embed/>
                </p:oleObj>
              </mc:Choice>
              <mc:Fallback>
                <p:oleObj name="Equation" r:id="rId12" imgW="4572000" imgH="3657600" progId="Equation.DSMT4">
                  <p:embed/>
                  <p:pic>
                    <p:nvPicPr>
                      <p:cNvPr id="0" name="Object 43"/>
                      <p:cNvPicPr>
                        <a:picLocks noChangeAspect="1" noChangeArrowheads="1"/>
                      </p:cNvPicPr>
                      <p:nvPr/>
                    </p:nvPicPr>
                    <p:blipFill>
                      <a:blip r:embed="rId2"/>
                      <a:srcRect/>
                      <a:stretch>
                        <a:fillRect/>
                      </a:stretch>
                    </p:blipFill>
                    <p:spPr bwMode="auto">
                      <a:xfrm>
                        <a:off x="6991096" y="3789040"/>
                        <a:ext cx="533232" cy="42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 name="Rectangle 3"/>
          <p:cNvSpPr txBox="1">
            <a:spLocks noChangeArrowheads="1"/>
          </p:cNvSpPr>
          <p:nvPr/>
        </p:nvSpPr>
        <p:spPr bwMode="auto">
          <a:xfrm>
            <a:off x="460893" y="1210209"/>
            <a:ext cx="8079479" cy="77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buNone/>
              <a:defRPr/>
            </a:pPr>
            <a:r>
              <a:rPr lang="en-US" altLang="zh-CN" sz="2800" kern="0" dirty="0">
                <a:latin typeface="Times New Roman" panose="02020603050405020304" pitchFamily="18" charset="0"/>
                <a:cs typeface="Times New Roman" panose="02020603050405020304" pitchFamily="18" charset="0"/>
              </a:rPr>
              <a:t>【</a:t>
            </a:r>
            <a:r>
              <a:rPr lang="zh-CN" altLang="en-US" sz="2800" kern="0" dirty="0">
                <a:latin typeface="Times New Roman" panose="02020603050405020304" pitchFamily="18" charset="0"/>
                <a:cs typeface="Times New Roman" panose="02020603050405020304" pitchFamily="18" charset="0"/>
              </a:rPr>
              <a:t>例</a:t>
            </a:r>
            <a:r>
              <a:rPr lang="en-US" altLang="zh-CN" sz="2800" kern="0" dirty="0">
                <a:latin typeface="Times New Roman" panose="02020603050405020304" pitchFamily="18" charset="0"/>
                <a:cs typeface="Times New Roman" panose="02020603050405020304" pitchFamily="18" charset="0"/>
              </a:rPr>
              <a:t>5-1】</a:t>
            </a:r>
            <a:r>
              <a:rPr lang="zh-CN" altLang="en-US" sz="2800" kern="0" dirty="0">
                <a:latin typeface="Times New Roman" panose="02020603050405020304" pitchFamily="18" charset="0"/>
                <a:cs typeface="Times New Roman" panose="02020603050405020304" pitchFamily="18" charset="0"/>
              </a:rPr>
              <a:t>设有一个二元对称信道，如图所示，其输入符号为等概率分布，求译码差错概率的大小。</a:t>
            </a:r>
            <a:endParaRPr lang="zh-CN" altLang="en-US" sz="2800" kern="0" dirty="0">
              <a:latin typeface="Times New Roman" panose="02020603050405020304" pitchFamily="18" charset="0"/>
              <a:cs typeface="Times New Roman" panose="02020603050405020304" pitchFamily="18" charset="0"/>
            </a:endParaRPr>
          </a:p>
        </p:txBody>
      </p:sp>
      <p:sp>
        <p:nvSpPr>
          <p:cNvPr id="44" name="标题 1"/>
          <p:cNvSpPr txBox="1"/>
          <p:nvPr/>
        </p:nvSpPr>
        <p:spPr>
          <a:xfrm>
            <a:off x="457200" y="277813"/>
            <a:ext cx="8229600" cy="686477"/>
          </a:xfrm>
          <a:prstGeom prst="rect">
            <a:avLst/>
          </a:prstGeom>
        </p:spPr>
        <p:txBody>
          <a:bodyPr/>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5.1 </a:t>
            </a:r>
            <a:r>
              <a:rPr lang="zh-CN" altLang="zh-CN" sz="3600" kern="0" dirty="0">
                <a:latin typeface="Times New Roman" panose="02020603050405020304" pitchFamily="18" charset="0"/>
              </a:rPr>
              <a:t>最</a:t>
            </a:r>
            <a:r>
              <a:rPr lang="zh-CN" altLang="en-US" sz="3600" kern="0" dirty="0">
                <a:latin typeface="Times New Roman" panose="02020603050405020304" pitchFamily="18" charset="0"/>
              </a:rPr>
              <a:t>佳</a:t>
            </a:r>
            <a:r>
              <a:rPr lang="zh-CN" altLang="zh-CN" sz="3600" kern="0" dirty="0">
                <a:latin typeface="Times New Roman" panose="02020603050405020304" pitchFamily="18" charset="0"/>
              </a:rPr>
              <a:t>译码准则</a:t>
            </a:r>
            <a:endParaRPr lang="zh-CN" altLang="en-US" sz="3600" kern="0" dirty="0"/>
          </a:p>
        </p:txBody>
      </p:sp>
      <p:sp>
        <p:nvSpPr>
          <p:cNvPr id="46" name="Rectangle 3"/>
          <p:cNvSpPr txBox="1">
            <a:spLocks noChangeArrowheads="1"/>
          </p:cNvSpPr>
          <p:nvPr/>
        </p:nvSpPr>
        <p:spPr>
          <a:xfrm>
            <a:off x="418137" y="5457247"/>
            <a:ext cx="7970287" cy="1068097"/>
          </a:xfrm>
          <a:prstGeom prst="rect">
            <a:avLst/>
          </a:prstGeom>
        </p:spPr>
        <p:txBody>
          <a:bodyPr/>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defRPr/>
            </a:pPr>
            <a:r>
              <a:rPr lang="zh-CN" altLang="en-US" sz="2800" kern="0" dirty="0"/>
              <a:t>可见，错误概率既与信道统计特性有关，也与</a:t>
            </a:r>
            <a:r>
              <a:rPr lang="zh-CN" altLang="en-US" sz="2800" kern="0" dirty="0">
                <a:solidFill>
                  <a:srgbClr val="FF0000"/>
                </a:solidFill>
              </a:rPr>
              <a:t>译码规则</a:t>
            </a:r>
            <a:r>
              <a:rPr lang="zh-CN" altLang="en-US" sz="2800" kern="0" dirty="0"/>
              <a:t>有关。 </a:t>
            </a:r>
            <a:endParaRPr lang="zh-CN" altLang="en-US" sz="28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 calcmode="lin" valueType="num">
                                      <p:cBhvr additive="base">
                                        <p:cTn id="19" dur="5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446856" y="1106760"/>
            <a:ext cx="7772400" cy="5562600"/>
          </a:xfrm>
        </p:spPr>
        <p:txBody>
          <a:bodyPr/>
          <a:lstStyle/>
          <a:p>
            <a:pPr eaLnBrk="1" hangingPunct="1">
              <a:lnSpc>
                <a:spcPct val="80000"/>
              </a:lnSpc>
            </a:pPr>
            <a:r>
              <a:rPr lang="en-US" altLang="zh-CN" dirty="0">
                <a:latin typeface="Times New Roman" panose="02020603050405020304" pitchFamily="18" charset="0"/>
              </a:rPr>
              <a:t>(</a:t>
            </a:r>
            <a:r>
              <a:rPr lang="zh-CN" altLang="en-US" dirty="0">
                <a:latin typeface="Times New Roman" panose="02020603050405020304" pitchFamily="18" charset="0"/>
              </a:rPr>
              <a:t>补充</a:t>
            </a:r>
            <a:r>
              <a:rPr lang="en-US" altLang="zh-CN" dirty="0">
                <a:latin typeface="Times New Roman" panose="02020603050405020304" pitchFamily="18" charset="0"/>
              </a:rPr>
              <a:t>)</a:t>
            </a:r>
            <a:r>
              <a:rPr lang="zh-CN" altLang="en-US" dirty="0">
                <a:solidFill>
                  <a:srgbClr val="FF0000"/>
                </a:solidFill>
                <a:latin typeface="Times New Roman" panose="02020603050405020304" pitchFamily="18" charset="0"/>
              </a:rPr>
              <a:t>例：</a:t>
            </a:r>
            <a:r>
              <a:rPr lang="en-US" altLang="zh-CN" sz="2800" dirty="0">
                <a:latin typeface="Times New Roman" panose="02020603050405020304" pitchFamily="18" charset="0"/>
              </a:rPr>
              <a:t>(6,3)</a:t>
            </a:r>
            <a:r>
              <a:rPr lang="zh-CN" altLang="en-US" sz="2800" dirty="0">
                <a:latin typeface="Times New Roman" panose="02020603050405020304" pitchFamily="18" charset="0"/>
              </a:rPr>
              <a:t>线性分组码，其生成矩阵是</a:t>
            </a:r>
            <a:endParaRPr lang="zh-CN" altLang="en-US" sz="2800" dirty="0">
              <a:latin typeface="Times New Roman" panose="02020603050405020304" pitchFamily="18" charset="0"/>
            </a:endParaRPr>
          </a:p>
          <a:p>
            <a:pPr eaLnBrk="1" hangingPunct="1">
              <a:lnSpc>
                <a:spcPct val="80000"/>
              </a:lnSpc>
              <a:buFont typeface="Wingdings" panose="05000000000000000000" pitchFamily="2" charset="2"/>
              <a:buNone/>
            </a:pPr>
            <a:endParaRPr lang="zh-CN" altLang="en-US"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dirty="0">
              <a:latin typeface="Times New Roman" panose="02020603050405020304" pitchFamily="18" charset="0"/>
            </a:endParaRPr>
          </a:p>
          <a:p>
            <a:pPr eaLnBrk="1" hangingPunct="1">
              <a:lnSpc>
                <a:spcPct val="80000"/>
              </a:lnSpc>
              <a:spcBef>
                <a:spcPts val="2400"/>
              </a:spcBef>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rPr>
              <a:t>计算码集，列出信息组与码字的映射关系。</a:t>
            </a:r>
            <a:endParaRPr lang="zh-CN" altLang="en-US" sz="28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rPr>
              <a:t>将该码系统化处理后，计算系统码码集并列出 映射关系。</a:t>
            </a:r>
            <a:endParaRPr lang="zh-CN" altLang="en-US" sz="2800" dirty="0">
              <a:latin typeface="Times New Roman" panose="02020603050405020304" pitchFamily="18" charset="0"/>
            </a:endParaRPr>
          </a:p>
          <a:p>
            <a:pPr eaLnBrk="1" hangingPunct="1">
              <a:lnSpc>
                <a:spcPct val="8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rPr>
              <a:t>计算系统码的校验矩阵</a:t>
            </a:r>
            <a:r>
              <a:rPr lang="en-US" altLang="zh-CN" sz="2800" i="1" dirty="0">
                <a:latin typeface="Times New Roman" panose="02020603050405020304" pitchFamily="18" charset="0"/>
                <a:cs typeface="Times New Roman" panose="02020603050405020304" pitchFamily="18" charset="0"/>
              </a:rPr>
              <a:t>H</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a:spcBef>
                <a:spcPct val="0"/>
              </a:spcBef>
              <a:buFontTx/>
              <a:buNone/>
            </a:pPr>
            <a:r>
              <a:rPr lang="en-US" altLang="zh-CN" sz="2800" dirty="0">
                <a:latin typeface="Times New Roman" panose="02020603050405020304" pitchFamily="18" charset="0"/>
              </a:rPr>
              <a:t>(4)</a:t>
            </a:r>
            <a:r>
              <a:rPr lang="zh-CN" altLang="en-US" sz="2800" dirty="0">
                <a:latin typeface="Times New Roman" panose="02020603050405020304" pitchFamily="18" charset="0"/>
                <a:cs typeface="Times New Roman" panose="02020603050405020304" pitchFamily="18" charset="0"/>
              </a:rPr>
              <a:t>计算该码的最小码距</a:t>
            </a:r>
            <a:r>
              <a:rPr lang="en-US" altLang="zh-CN" sz="2800" i="1" dirty="0" err="1">
                <a:latin typeface="Times New Roman" panose="02020603050405020304" pitchFamily="18" charset="0"/>
                <a:cs typeface="Times New Roman" panose="02020603050405020304" pitchFamily="18" charset="0"/>
              </a:rPr>
              <a:t>d</a:t>
            </a:r>
            <a:r>
              <a:rPr lang="en-US" altLang="zh-CN" sz="2800" i="1" baseline="-25000" dirty="0" err="1">
                <a:latin typeface="Times New Roman" panose="02020603050405020304" pitchFamily="18" charset="0"/>
                <a:cs typeface="Times New Roman" panose="02020603050405020304" pitchFamily="18" charset="0"/>
              </a:rPr>
              <a:t>min</a:t>
            </a:r>
            <a:r>
              <a:rPr lang="en-US" altLang="zh-CN" sz="2800" dirty="0">
                <a:latin typeface="Times New Roman" panose="02020603050405020304" pitchFamily="18" charset="0"/>
                <a:cs typeface="Times New Roman" panose="02020603050405020304" pitchFamily="18" charset="0"/>
              </a:rPr>
              <a:t> , </a:t>
            </a:r>
            <a:r>
              <a:rPr lang="zh-CN" altLang="en-US" sz="2800" dirty="0">
                <a:latin typeface="Times New Roman" panose="02020603050405020304" pitchFamily="18" charset="0"/>
                <a:cs typeface="Times New Roman" panose="02020603050405020304" pitchFamily="18" charset="0"/>
              </a:rPr>
              <a:t>纠错能力</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pPr>
            <a:r>
              <a:rPr lang="en-US" altLang="zh-CN" sz="2800" dirty="0">
                <a:latin typeface="Times New Roman" panose="02020603050405020304" pitchFamily="18" charset="0"/>
                <a:cs typeface="Times New Roman" panose="02020603050405020304" pitchFamily="18" charset="0"/>
              </a:rPr>
              <a:t>(5)</a:t>
            </a:r>
            <a:r>
              <a:rPr lang="zh-CN" altLang="en-US" sz="2800" dirty="0">
                <a:latin typeface="Times New Roman" panose="02020603050405020304" pitchFamily="18" charset="0"/>
                <a:cs typeface="Times New Roman" panose="02020603050405020304" pitchFamily="18" charset="0"/>
              </a:rPr>
              <a:t>列出该码的可纠差错图案</a:t>
            </a:r>
            <a:r>
              <a:rPr lang="en-US" altLang="zh-CN" sz="2800" i="1" dirty="0">
                <a:latin typeface="Times New Roman" panose="02020603050405020304" pitchFamily="18" charset="0"/>
                <a:cs typeface="Times New Roman" panose="02020603050405020304" pitchFamily="18" charset="0"/>
              </a:rPr>
              <a:t>E</a:t>
            </a:r>
            <a:r>
              <a:rPr lang="zh-CN" altLang="en-US" sz="2800" dirty="0">
                <a:latin typeface="Times New Roman" panose="02020603050405020304" pitchFamily="18" charset="0"/>
                <a:cs typeface="Times New Roman" panose="02020603050405020304" pitchFamily="18" charset="0"/>
              </a:rPr>
              <a:t>和对应的伴随式</a:t>
            </a:r>
            <a:r>
              <a:rPr lang="en-US" altLang="zh-CN" sz="2800" i="1" dirty="0">
                <a:latin typeface="Times New Roman" panose="02020603050405020304" pitchFamily="18" charset="0"/>
                <a:cs typeface="Times New Roman" panose="02020603050405020304" pitchFamily="18" charset="0"/>
              </a:rPr>
              <a:t>S</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a:spcBef>
                <a:spcPct val="0"/>
              </a:spcBef>
              <a:buFontTx/>
              <a:buNone/>
            </a:pPr>
            <a:r>
              <a:rPr lang="en-US" altLang="zh-CN" sz="2800" dirty="0">
                <a:latin typeface="Times New Roman" panose="02020603050405020304" pitchFamily="18" charset="0"/>
                <a:cs typeface="Times New Roman" panose="02020603050405020304" pitchFamily="18" charset="0"/>
              </a:rPr>
              <a:t>(6)</a:t>
            </a:r>
            <a:r>
              <a:rPr lang="zh-CN" altLang="en-US" sz="2800" dirty="0">
                <a:latin typeface="Times New Roman" panose="02020603050405020304" pitchFamily="18" charset="0"/>
                <a:cs typeface="Times New Roman" panose="02020603050405020304" pitchFamily="18" charset="0"/>
              </a:rPr>
              <a:t>若收码</a:t>
            </a:r>
            <a:r>
              <a:rPr lang="en-US" altLang="zh-CN" sz="2800" i="1" dirty="0">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 = (1 0 0 1 1 0),</a:t>
            </a:r>
            <a:r>
              <a:rPr lang="zh-CN" altLang="en-US" sz="2800" dirty="0">
                <a:latin typeface="Times New Roman" panose="02020603050405020304" pitchFamily="18" charset="0"/>
                <a:cs typeface="Times New Roman" panose="02020603050405020304" pitchFamily="18" charset="0"/>
              </a:rPr>
              <a:t>译出发码估值      。</a:t>
            </a:r>
            <a:endParaRPr lang="zh-CN" altLang="en-US" sz="28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endParaRPr lang="en-US" altLang="zh-CN" sz="2800" dirty="0">
              <a:latin typeface="Times New Roman" panose="02020603050405020304" pitchFamily="18" charset="0"/>
            </a:endParaRPr>
          </a:p>
          <a:p>
            <a:pPr eaLnBrk="1" hangingPunct="1">
              <a:lnSpc>
                <a:spcPct val="80000"/>
              </a:lnSpc>
              <a:buFont typeface="Wingdings" panose="05000000000000000000" pitchFamily="2" charset="2"/>
              <a:buNone/>
            </a:pPr>
            <a:endParaRPr lang="en-US" altLang="zh-CN" sz="2800" dirty="0">
              <a:latin typeface="Times New Roman" panose="02020603050405020304" pitchFamily="18" charset="0"/>
            </a:endParaRPr>
          </a:p>
        </p:txBody>
      </p:sp>
      <p:sp>
        <p:nvSpPr>
          <p:cNvPr id="6"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graphicFrame>
        <p:nvGraphicFramePr>
          <p:cNvPr id="7" name="Object 4"/>
          <p:cNvGraphicFramePr>
            <a:graphicFrameLocks noChangeAspect="1"/>
          </p:cNvGraphicFramePr>
          <p:nvPr/>
        </p:nvGraphicFramePr>
        <p:xfrm>
          <a:off x="2187684" y="1505668"/>
          <a:ext cx="3520440" cy="1564200"/>
        </p:xfrm>
        <a:graphic>
          <a:graphicData uri="http://schemas.openxmlformats.org/presentationml/2006/ole">
            <mc:AlternateContent xmlns:mc="http://schemas.openxmlformats.org/markup-compatibility/2006">
              <mc:Choice xmlns:v="urn:schemas-microsoft-com:vml" Requires="v">
                <p:oleObj spid="_x0000_s2" name="Equation" r:id="rId1" imgW="38404800" imgH="17068800" progId="Equation.DSMT4">
                  <p:embed/>
                </p:oleObj>
              </mc:Choice>
              <mc:Fallback>
                <p:oleObj name="Equation" r:id="rId1" imgW="38404800" imgH="17068800" progId="Equation.DSMT4">
                  <p:embed/>
                  <p:pic>
                    <p:nvPicPr>
                      <p:cNvPr id="0" name="Object 4"/>
                      <p:cNvPicPr>
                        <a:picLocks noChangeAspect="1" noChangeArrowheads="1"/>
                      </p:cNvPicPr>
                      <p:nvPr/>
                    </p:nvPicPr>
                    <p:blipFill>
                      <a:blip r:embed="rId2"/>
                      <a:srcRect/>
                      <a:stretch>
                        <a:fillRect/>
                      </a:stretch>
                    </p:blipFill>
                    <p:spPr bwMode="auto">
                      <a:xfrm>
                        <a:off x="2187684" y="1505668"/>
                        <a:ext cx="3520440" cy="15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6"/>
          <p:cNvGraphicFramePr>
            <a:graphicFrameLocks noChangeAspect="1"/>
          </p:cNvGraphicFramePr>
          <p:nvPr/>
        </p:nvGraphicFramePr>
        <p:xfrm>
          <a:off x="6732240" y="5575810"/>
          <a:ext cx="395724" cy="517486"/>
        </p:xfrm>
        <a:graphic>
          <a:graphicData uri="http://schemas.openxmlformats.org/presentationml/2006/ole">
            <mc:AlternateContent xmlns:mc="http://schemas.openxmlformats.org/markup-compatibility/2006">
              <mc:Choice xmlns:v="urn:schemas-microsoft-com:vml" Requires="v">
                <p:oleObj spid="_x0000_s3" name="Equation" r:id="rId3" imgW="165100" imgH="215900" progId="Equation.DSMT4">
                  <p:embed/>
                </p:oleObj>
              </mc:Choice>
              <mc:Fallback>
                <p:oleObj name="Equation" r:id="rId3" imgW="165100" imgH="2159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5575810"/>
                        <a:ext cx="395724" cy="51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Text Box 5"/>
          <p:cNvSpPr txBox="1">
            <a:spLocks noChangeArrowheads="1"/>
          </p:cNvSpPr>
          <p:nvPr/>
        </p:nvSpPr>
        <p:spPr bwMode="auto">
          <a:xfrm>
            <a:off x="2555776" y="2132856"/>
            <a:ext cx="67818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dirty="0">
                <a:latin typeface="Times New Roman" panose="02020603050405020304" pitchFamily="18" charset="0"/>
              </a:rPr>
              <a:t>信息             码字                </a:t>
            </a:r>
            <a:r>
              <a:rPr lang="zh-CN" altLang="en-US" dirty="0">
                <a:solidFill>
                  <a:schemeClr val="bg1"/>
                </a:solidFill>
                <a:latin typeface="Times New Roman" panose="02020603050405020304" pitchFamily="18" charset="0"/>
              </a:rPr>
              <a:t>系统码字</a:t>
            </a:r>
            <a:endParaRPr lang="zh-CN" altLang="en-US"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000             000000               </a:t>
            </a:r>
            <a:r>
              <a:rPr lang="en-US" altLang="zh-CN" dirty="0">
                <a:solidFill>
                  <a:schemeClr val="bg1"/>
                </a:solidFill>
                <a:latin typeface="Times New Roman" panose="02020603050405020304" pitchFamily="18" charset="0"/>
              </a:rPr>
              <a:t>000000</a:t>
            </a:r>
            <a:endParaRPr lang="en-US" altLang="zh-CN"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001		011101		</a:t>
            </a:r>
            <a:r>
              <a:rPr lang="en-US" altLang="zh-CN" dirty="0">
                <a:solidFill>
                  <a:schemeClr val="bg1"/>
                </a:solidFill>
                <a:latin typeface="Times New Roman" panose="02020603050405020304" pitchFamily="18" charset="0"/>
              </a:rPr>
              <a:t>001011</a:t>
            </a:r>
            <a:endParaRPr lang="en-US" altLang="zh-CN"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010		110001		</a:t>
            </a:r>
            <a:r>
              <a:rPr lang="en-US" altLang="zh-CN" dirty="0">
                <a:solidFill>
                  <a:schemeClr val="bg1"/>
                </a:solidFill>
                <a:latin typeface="Times New Roman" panose="02020603050405020304" pitchFamily="18" charset="0"/>
              </a:rPr>
              <a:t>010110</a:t>
            </a:r>
            <a:endParaRPr lang="en-US" altLang="zh-CN"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011		101100		</a:t>
            </a:r>
            <a:r>
              <a:rPr lang="en-US" altLang="zh-CN" dirty="0">
                <a:solidFill>
                  <a:schemeClr val="bg1"/>
                </a:solidFill>
                <a:latin typeface="Times New Roman" panose="02020603050405020304" pitchFamily="18" charset="0"/>
              </a:rPr>
              <a:t>011101</a:t>
            </a:r>
            <a:endParaRPr lang="en-US" altLang="zh-CN"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100		111010		</a:t>
            </a:r>
            <a:r>
              <a:rPr lang="en-US" altLang="zh-CN" dirty="0">
                <a:solidFill>
                  <a:schemeClr val="bg1"/>
                </a:solidFill>
                <a:latin typeface="Times New Roman" panose="02020603050405020304" pitchFamily="18" charset="0"/>
              </a:rPr>
              <a:t>100111</a:t>
            </a:r>
            <a:endParaRPr lang="en-US" altLang="zh-CN"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101		100111		</a:t>
            </a:r>
            <a:r>
              <a:rPr lang="en-US" altLang="zh-CN" dirty="0">
                <a:solidFill>
                  <a:schemeClr val="bg1"/>
                </a:solidFill>
                <a:latin typeface="Times New Roman" panose="02020603050405020304" pitchFamily="18" charset="0"/>
              </a:rPr>
              <a:t>101100</a:t>
            </a:r>
            <a:endParaRPr lang="en-US" altLang="zh-CN"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110		001011		</a:t>
            </a:r>
            <a:r>
              <a:rPr lang="en-US" altLang="zh-CN" dirty="0">
                <a:solidFill>
                  <a:schemeClr val="bg1"/>
                </a:solidFill>
                <a:latin typeface="Times New Roman" panose="02020603050405020304" pitchFamily="18" charset="0"/>
              </a:rPr>
              <a:t>110001</a:t>
            </a:r>
            <a:endParaRPr lang="en-US" altLang="zh-CN" dirty="0">
              <a:solidFill>
                <a:schemeClr val="bg1"/>
              </a:solidFill>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111		010110	</a:t>
            </a:r>
            <a:r>
              <a:rPr lang="en-US" altLang="zh-CN" sz="3200" dirty="0">
                <a:latin typeface="Times New Roman" panose="02020603050405020304" pitchFamily="18" charset="0"/>
              </a:rPr>
              <a:t>	</a:t>
            </a:r>
            <a:r>
              <a:rPr lang="en-US" altLang="zh-CN" sz="3200" dirty="0">
                <a:solidFill>
                  <a:schemeClr val="bg1"/>
                </a:solidFill>
                <a:latin typeface="Times New Roman" panose="02020603050405020304" pitchFamily="18" charset="0"/>
              </a:rPr>
              <a:t>111010</a:t>
            </a:r>
            <a:endParaRPr lang="en-US" altLang="zh-CN" sz="3600" dirty="0">
              <a:solidFill>
                <a:schemeClr val="bg1"/>
              </a:solidFill>
              <a:latin typeface="Times New Roman" panose="02020603050405020304" pitchFamily="18" charset="0"/>
            </a:endParaRPr>
          </a:p>
        </p:txBody>
      </p:sp>
      <p:sp>
        <p:nvSpPr>
          <p:cNvPr id="6" name="矩形 5"/>
          <p:cNvSpPr/>
          <p:nvPr/>
        </p:nvSpPr>
        <p:spPr>
          <a:xfrm>
            <a:off x="491414" y="521315"/>
            <a:ext cx="764953" cy="553998"/>
          </a:xfrm>
          <a:prstGeom prst="rect">
            <a:avLst/>
          </a:prstGeom>
        </p:spPr>
        <p:txBody>
          <a:bodyPr wrap="none">
            <a:spAutoFit/>
          </a:bodyPr>
          <a:lstStyle/>
          <a:p>
            <a:r>
              <a:rPr lang="zh-CN" altLang="en-US" sz="3000" dirty="0">
                <a:latin typeface="+mn-ea"/>
                <a:ea typeface="+mn-ea"/>
              </a:rPr>
              <a:t>解</a:t>
            </a:r>
            <a:r>
              <a:rPr lang="en-US" altLang="zh-CN" sz="3000" dirty="0">
                <a:latin typeface="+mn-ea"/>
                <a:ea typeface="+mn-ea"/>
              </a:rPr>
              <a:t>:</a:t>
            </a:r>
            <a:endParaRPr lang="zh-CN" altLang="en-US" sz="3000" dirty="0">
              <a:latin typeface="+mn-ea"/>
              <a:ea typeface="+mn-ea"/>
            </a:endParaRPr>
          </a:p>
        </p:txBody>
      </p:sp>
      <p:sp>
        <p:nvSpPr>
          <p:cNvPr id="7" name="矩形 6"/>
          <p:cNvSpPr/>
          <p:nvPr/>
        </p:nvSpPr>
        <p:spPr>
          <a:xfrm>
            <a:off x="1256367" y="552093"/>
            <a:ext cx="633507" cy="553998"/>
          </a:xfrm>
          <a:prstGeom prst="rect">
            <a:avLst/>
          </a:prstGeom>
        </p:spPr>
        <p:txBody>
          <a:bodyPr wrap="none">
            <a:spAutoFit/>
          </a:bodyPr>
          <a:lstStyle/>
          <a:p>
            <a:r>
              <a:rPr lang="en-US" altLang="zh-CN" sz="3000" dirty="0">
                <a:cs typeface="Times New Roman" panose="02020603050405020304" pitchFamily="18" charset="0"/>
              </a:rPr>
              <a:t>(1)</a:t>
            </a:r>
            <a:endParaRPr lang="zh-CN" altLang="en-US" sz="3000" dirty="0"/>
          </a:p>
        </p:txBody>
      </p:sp>
      <p:graphicFrame>
        <p:nvGraphicFramePr>
          <p:cNvPr id="8" name="Object 4"/>
          <p:cNvGraphicFramePr>
            <a:graphicFrameLocks noChangeAspect="1"/>
          </p:cNvGraphicFramePr>
          <p:nvPr/>
        </p:nvGraphicFramePr>
        <p:xfrm>
          <a:off x="2275696" y="424640"/>
          <a:ext cx="3520440" cy="1564200"/>
        </p:xfrm>
        <a:graphic>
          <a:graphicData uri="http://schemas.openxmlformats.org/presentationml/2006/ole">
            <mc:AlternateContent xmlns:mc="http://schemas.openxmlformats.org/markup-compatibility/2006">
              <mc:Choice xmlns:v="urn:schemas-microsoft-com:vml" Requires="v">
                <p:oleObj spid="_x0000_s2" name="Equation" r:id="rId1" imgW="38404800" imgH="17068800" progId="Equation.DSMT4">
                  <p:embed/>
                </p:oleObj>
              </mc:Choice>
              <mc:Fallback>
                <p:oleObj name="Equation" r:id="rId1" imgW="38404800" imgH="17068800" progId="Equation.DSMT4">
                  <p:embed/>
                  <p:pic>
                    <p:nvPicPr>
                      <p:cNvPr id="0" name="Object 4"/>
                      <p:cNvPicPr>
                        <a:picLocks noChangeAspect="1" noChangeArrowheads="1"/>
                      </p:cNvPicPr>
                      <p:nvPr/>
                    </p:nvPicPr>
                    <p:blipFill>
                      <a:blip r:embed="rId2"/>
                      <a:srcRect/>
                      <a:stretch>
                        <a:fillRect/>
                      </a:stretch>
                    </p:blipFill>
                    <p:spPr bwMode="auto">
                      <a:xfrm>
                        <a:off x="2275696" y="424640"/>
                        <a:ext cx="3520440" cy="15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Text Box 5"/>
          <p:cNvSpPr txBox="1">
            <a:spLocks noChangeArrowheads="1"/>
          </p:cNvSpPr>
          <p:nvPr/>
        </p:nvSpPr>
        <p:spPr bwMode="auto">
          <a:xfrm>
            <a:off x="1390600" y="2132856"/>
            <a:ext cx="67818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rgbClr val="CC9900"/>
              </a:buClr>
              <a:buSzPct val="65000"/>
              <a:buFont typeface="Wingdings" panose="05000000000000000000" pitchFamily="2" charset="2"/>
              <a:buChar char="n"/>
              <a:defRPr sz="3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CC9900"/>
              </a:buClr>
              <a:buSzPct val="65000"/>
              <a:buFont typeface="Wingdings" panose="05000000000000000000" pitchFamily="2" charset="2"/>
              <a:buChar char="n"/>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dirty="0">
                <a:latin typeface="Times New Roman" panose="02020603050405020304" pitchFamily="18" charset="0"/>
              </a:rPr>
              <a:t>信息           </a:t>
            </a:r>
            <a:r>
              <a:rPr lang="zh-CN" altLang="en-US" dirty="0">
                <a:solidFill>
                  <a:schemeClr val="bg1"/>
                </a:solidFill>
                <a:latin typeface="Times New Roman" panose="02020603050405020304" pitchFamily="18" charset="0"/>
              </a:rPr>
              <a:t>码字</a:t>
            </a:r>
            <a:r>
              <a:rPr lang="zh-CN" altLang="en-US" dirty="0">
                <a:latin typeface="Times New Roman" panose="02020603050405020304" pitchFamily="18" charset="0"/>
              </a:rPr>
              <a:t>                系统码字</a:t>
            </a:r>
            <a:endParaRPr lang="zh-CN" altLang="en-US"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000            </a:t>
            </a:r>
            <a:r>
              <a:rPr lang="en-US" altLang="zh-CN" dirty="0">
                <a:solidFill>
                  <a:schemeClr val="bg1"/>
                </a:solidFill>
                <a:latin typeface="Times New Roman" panose="02020603050405020304" pitchFamily="18" charset="0"/>
              </a:rPr>
              <a:t>000000</a:t>
            </a:r>
            <a:r>
              <a:rPr lang="en-US" altLang="zh-CN" dirty="0">
                <a:latin typeface="Times New Roman" panose="02020603050405020304" pitchFamily="18" charset="0"/>
              </a:rPr>
              <a:t>               000000</a:t>
            </a:r>
            <a:endParaRPr lang="en-US" altLang="zh-CN"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001		</a:t>
            </a:r>
            <a:r>
              <a:rPr lang="en-US" altLang="zh-CN" dirty="0">
                <a:solidFill>
                  <a:schemeClr val="bg1"/>
                </a:solidFill>
                <a:latin typeface="Times New Roman" panose="02020603050405020304" pitchFamily="18" charset="0"/>
              </a:rPr>
              <a:t>011101</a:t>
            </a:r>
            <a:r>
              <a:rPr lang="en-US" altLang="zh-CN" dirty="0">
                <a:latin typeface="Times New Roman" panose="02020603050405020304" pitchFamily="18" charset="0"/>
              </a:rPr>
              <a:t>	       001011</a:t>
            </a:r>
            <a:endParaRPr lang="en-US" altLang="zh-CN"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010		</a:t>
            </a:r>
            <a:r>
              <a:rPr lang="en-US" altLang="zh-CN" dirty="0">
                <a:solidFill>
                  <a:schemeClr val="bg1"/>
                </a:solidFill>
                <a:latin typeface="Times New Roman" panose="02020603050405020304" pitchFamily="18" charset="0"/>
              </a:rPr>
              <a:t>110001</a:t>
            </a:r>
            <a:r>
              <a:rPr lang="en-US" altLang="zh-CN" dirty="0">
                <a:latin typeface="Times New Roman" panose="02020603050405020304" pitchFamily="18" charset="0"/>
              </a:rPr>
              <a:t>	       010110</a:t>
            </a:r>
            <a:endParaRPr lang="en-US" altLang="zh-CN"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011		</a:t>
            </a:r>
            <a:r>
              <a:rPr lang="en-US" altLang="zh-CN" dirty="0">
                <a:solidFill>
                  <a:schemeClr val="bg1"/>
                </a:solidFill>
                <a:latin typeface="Times New Roman" panose="02020603050405020304" pitchFamily="18" charset="0"/>
              </a:rPr>
              <a:t>101100</a:t>
            </a:r>
            <a:r>
              <a:rPr lang="en-US" altLang="zh-CN" dirty="0">
                <a:latin typeface="Times New Roman" panose="02020603050405020304" pitchFamily="18" charset="0"/>
              </a:rPr>
              <a:t>	       011101</a:t>
            </a:r>
            <a:endParaRPr lang="en-US" altLang="zh-CN"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100		</a:t>
            </a:r>
            <a:r>
              <a:rPr lang="en-US" altLang="zh-CN" dirty="0">
                <a:solidFill>
                  <a:schemeClr val="bg1"/>
                </a:solidFill>
                <a:latin typeface="Times New Roman" panose="02020603050405020304" pitchFamily="18" charset="0"/>
              </a:rPr>
              <a:t>111010</a:t>
            </a:r>
            <a:r>
              <a:rPr lang="en-US" altLang="zh-CN" dirty="0">
                <a:latin typeface="Times New Roman" panose="02020603050405020304" pitchFamily="18" charset="0"/>
              </a:rPr>
              <a:t>	       100111</a:t>
            </a:r>
            <a:endParaRPr lang="en-US" altLang="zh-CN"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101		</a:t>
            </a:r>
            <a:r>
              <a:rPr lang="en-US" altLang="zh-CN" dirty="0">
                <a:solidFill>
                  <a:schemeClr val="bg1"/>
                </a:solidFill>
                <a:latin typeface="Times New Roman" panose="02020603050405020304" pitchFamily="18" charset="0"/>
              </a:rPr>
              <a:t>100111</a:t>
            </a:r>
            <a:r>
              <a:rPr lang="en-US" altLang="zh-CN" dirty="0">
                <a:latin typeface="Times New Roman" panose="02020603050405020304" pitchFamily="18" charset="0"/>
              </a:rPr>
              <a:t>	       101100</a:t>
            </a:r>
            <a:endParaRPr lang="en-US" altLang="zh-CN"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110		</a:t>
            </a:r>
            <a:r>
              <a:rPr lang="en-US" altLang="zh-CN" dirty="0">
                <a:solidFill>
                  <a:schemeClr val="bg1"/>
                </a:solidFill>
                <a:latin typeface="Times New Roman" panose="02020603050405020304" pitchFamily="18" charset="0"/>
              </a:rPr>
              <a:t>001011</a:t>
            </a:r>
            <a:r>
              <a:rPr lang="en-US" altLang="zh-CN" dirty="0">
                <a:latin typeface="Times New Roman" panose="02020603050405020304" pitchFamily="18" charset="0"/>
              </a:rPr>
              <a:t>	       110001</a:t>
            </a:r>
            <a:endParaRPr lang="en-US" altLang="zh-CN" dirty="0">
              <a:latin typeface="Times New Roman" panose="02020603050405020304" pitchFamily="18" charset="0"/>
            </a:endParaRPr>
          </a:p>
          <a:p>
            <a:pPr algn="just">
              <a:spcBef>
                <a:spcPct val="0"/>
              </a:spcBef>
              <a:buClrTx/>
              <a:buSzTx/>
              <a:buFontTx/>
              <a:buNone/>
            </a:pPr>
            <a:r>
              <a:rPr lang="en-US" altLang="zh-CN" dirty="0">
                <a:latin typeface="Times New Roman" panose="02020603050405020304" pitchFamily="18" charset="0"/>
              </a:rPr>
              <a:t>111		</a:t>
            </a:r>
            <a:r>
              <a:rPr lang="en-US" altLang="zh-CN" dirty="0">
                <a:solidFill>
                  <a:schemeClr val="bg1"/>
                </a:solidFill>
                <a:latin typeface="Times New Roman" panose="02020603050405020304" pitchFamily="18" charset="0"/>
              </a:rPr>
              <a:t>010110</a:t>
            </a:r>
            <a:r>
              <a:rPr lang="en-US" altLang="zh-CN" dirty="0">
                <a:latin typeface="Times New Roman" panose="02020603050405020304" pitchFamily="18" charset="0"/>
              </a:rPr>
              <a:t>	       111010</a:t>
            </a:r>
            <a:endParaRPr lang="en-US" altLang="zh-CN" dirty="0">
              <a:latin typeface="Times New Roman" panose="02020603050405020304" pitchFamily="18" charset="0"/>
            </a:endParaRPr>
          </a:p>
        </p:txBody>
      </p:sp>
      <p:sp>
        <p:nvSpPr>
          <p:cNvPr id="7" name="矩形 6"/>
          <p:cNvSpPr/>
          <p:nvPr/>
        </p:nvSpPr>
        <p:spPr>
          <a:xfrm>
            <a:off x="622860" y="404664"/>
            <a:ext cx="633507" cy="553998"/>
          </a:xfrm>
          <a:prstGeom prst="rect">
            <a:avLst/>
          </a:prstGeom>
        </p:spPr>
        <p:txBody>
          <a:bodyPr wrap="none">
            <a:spAutoFit/>
          </a:bodyPr>
          <a:lstStyle/>
          <a:p>
            <a:r>
              <a:rPr lang="en-US" altLang="zh-CN" sz="3000" dirty="0">
                <a:cs typeface="Times New Roman" panose="02020603050405020304" pitchFamily="18" charset="0"/>
              </a:rPr>
              <a:t>(2)</a:t>
            </a:r>
            <a:endParaRPr lang="zh-CN" altLang="en-US" sz="3000" dirty="0"/>
          </a:p>
        </p:txBody>
      </p:sp>
      <p:graphicFrame>
        <p:nvGraphicFramePr>
          <p:cNvPr id="8" name="Object 4"/>
          <p:cNvGraphicFramePr>
            <a:graphicFrameLocks noChangeAspect="1"/>
          </p:cNvGraphicFramePr>
          <p:nvPr/>
        </p:nvGraphicFramePr>
        <p:xfrm>
          <a:off x="1619672" y="386035"/>
          <a:ext cx="3960813" cy="1674813"/>
        </p:xfrm>
        <a:graphic>
          <a:graphicData uri="http://schemas.openxmlformats.org/presentationml/2006/ole">
            <mc:AlternateContent xmlns:mc="http://schemas.openxmlformats.org/markup-compatibility/2006">
              <mc:Choice xmlns:v="urn:schemas-microsoft-com:vml" Requires="v">
                <p:oleObj spid="_x0000_s2" name="Equation" r:id="rId1" imgW="1651000" imgH="698500" progId="Equation.DSMT4">
                  <p:embed/>
                </p:oleObj>
              </mc:Choice>
              <mc:Fallback>
                <p:oleObj name="Equation" r:id="rId1" imgW="1651000" imgH="6985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86035"/>
                        <a:ext cx="3960813" cy="167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graphicFrame>
        <p:nvGraphicFramePr>
          <p:cNvPr id="5" name="Object 5"/>
          <p:cNvGraphicFramePr>
            <a:graphicFrameLocks noChangeAspect="1"/>
          </p:cNvGraphicFramePr>
          <p:nvPr/>
        </p:nvGraphicFramePr>
        <p:xfrm>
          <a:off x="1547664" y="836712"/>
          <a:ext cx="3887788" cy="1658938"/>
        </p:xfrm>
        <a:graphic>
          <a:graphicData uri="http://schemas.openxmlformats.org/presentationml/2006/ole">
            <mc:AlternateContent xmlns:mc="http://schemas.openxmlformats.org/markup-compatibility/2006">
              <mc:Choice xmlns:v="urn:schemas-microsoft-com:vml" Requires="v">
                <p:oleObj spid="_x0000_s2" name="Equation" r:id="rId1" imgW="1638300" imgH="698500" progId="Equation.DSMT4">
                  <p:embed/>
                </p:oleObj>
              </mc:Choice>
              <mc:Fallback>
                <p:oleObj name="Equation" r:id="rId1" imgW="1638300" imgH="6985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836712"/>
                        <a:ext cx="3887788" cy="165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3055543" y="3542630"/>
          <a:ext cx="1320696" cy="594360"/>
        </p:xfrm>
        <a:graphic>
          <a:graphicData uri="http://schemas.openxmlformats.org/presentationml/2006/ole">
            <mc:AlternateContent xmlns:mc="http://schemas.openxmlformats.org/markup-compatibility/2006">
              <mc:Choice xmlns:v="urn:schemas-microsoft-com:vml" Requires="v">
                <p:oleObj spid="_x0000_s3" name="Equation" r:id="rId3" imgW="12192000" imgH="5486400" progId="Equation.DSMT4">
                  <p:embed/>
                </p:oleObj>
              </mc:Choice>
              <mc:Fallback>
                <p:oleObj name="Equation" r:id="rId3" imgW="12192000" imgH="5486400" progId="Equation.DSMT4">
                  <p:embed/>
                  <p:pic>
                    <p:nvPicPr>
                      <p:cNvPr id="0" name="对象 8"/>
                      <p:cNvPicPr>
                        <a:picLocks noChangeAspect="1" noChangeArrowheads="1"/>
                      </p:cNvPicPr>
                      <p:nvPr/>
                    </p:nvPicPr>
                    <p:blipFill>
                      <a:blip r:embed="rId4"/>
                      <a:srcRect/>
                      <a:stretch>
                        <a:fillRect/>
                      </a:stretch>
                    </p:blipFill>
                    <p:spPr bwMode="auto">
                      <a:xfrm>
                        <a:off x="3055543" y="3542630"/>
                        <a:ext cx="1320696" cy="594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a:spLocks noChangeArrowheads="1"/>
          </p:cNvSpPr>
          <p:nvPr/>
        </p:nvSpPr>
        <p:spPr bwMode="auto">
          <a:xfrm>
            <a:off x="1327351" y="3573016"/>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zh-CN" altLang="en-US" sz="2800" dirty="0">
                <a:solidFill>
                  <a:srgbClr val="000000"/>
                </a:solidFill>
                <a:latin typeface="Calibri" panose="020F0502020204030204" pitchFamily="34" charset="0"/>
              </a:rPr>
              <a:t>最小</a:t>
            </a:r>
            <a:r>
              <a:rPr lang="zh-CN" altLang="en-US" sz="2800" dirty="0">
                <a:latin typeface="Times New Roman" panose="02020603050405020304" pitchFamily="18" charset="0"/>
                <a:cs typeface="Times New Roman" panose="02020603050405020304" pitchFamily="18" charset="0"/>
              </a:rPr>
              <a:t>码距</a:t>
            </a:r>
            <a:endParaRPr lang="zh-CN" altLang="en-US" sz="2800" dirty="0">
              <a:latin typeface="Calibri" panose="020F0502020204030204" pitchFamily="34" charset="0"/>
            </a:endParaRPr>
          </a:p>
        </p:txBody>
      </p:sp>
      <p:sp>
        <p:nvSpPr>
          <p:cNvPr id="8" name="矩形 7"/>
          <p:cNvSpPr>
            <a:spLocks noChangeArrowheads="1"/>
          </p:cNvSpPr>
          <p:nvPr/>
        </p:nvSpPr>
        <p:spPr bwMode="auto">
          <a:xfrm>
            <a:off x="1327351" y="4414886"/>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zh-CN" altLang="en-US" sz="2800" dirty="0">
                <a:solidFill>
                  <a:srgbClr val="000000"/>
                </a:solidFill>
                <a:latin typeface="Times New Roman" panose="02020603050405020304" pitchFamily="18" charset="0"/>
                <a:cs typeface="Times New Roman" panose="02020603050405020304" pitchFamily="18" charset="0"/>
              </a:rPr>
              <a:t>纠错能力</a:t>
            </a:r>
            <a:endParaRPr lang="zh-CN" altLang="en-US" sz="2800" dirty="0">
              <a:latin typeface="Calibri" panose="020F0502020204030204" pitchFamily="34" charset="0"/>
            </a:endParaRPr>
          </a:p>
        </p:txBody>
      </p:sp>
      <p:graphicFrame>
        <p:nvGraphicFramePr>
          <p:cNvPr id="9" name="对象 8"/>
          <p:cNvGraphicFramePr>
            <a:graphicFrameLocks noChangeAspect="1"/>
          </p:cNvGraphicFramePr>
          <p:nvPr/>
        </p:nvGraphicFramePr>
        <p:xfrm>
          <a:off x="3171429" y="4449539"/>
          <a:ext cx="824426" cy="461679"/>
        </p:xfrm>
        <a:graphic>
          <a:graphicData uri="http://schemas.openxmlformats.org/presentationml/2006/ole">
            <mc:AlternateContent xmlns:mc="http://schemas.openxmlformats.org/markup-compatibility/2006">
              <mc:Choice xmlns:v="urn:schemas-microsoft-com:vml" Requires="v">
                <p:oleObj spid="_x0000_s10" name="Equation" r:id="rId5" imgW="316865" imgH="177800" progId="Equation.DSMT4">
                  <p:embed/>
                </p:oleObj>
              </mc:Choice>
              <mc:Fallback>
                <p:oleObj name="Equation" r:id="rId5" imgW="316865" imgH="177800" progId="Equation.DSMT4">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429" y="4449539"/>
                        <a:ext cx="824426" cy="461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矩形 10"/>
          <p:cNvSpPr>
            <a:spLocks noChangeArrowheads="1"/>
          </p:cNvSpPr>
          <p:nvPr/>
        </p:nvSpPr>
        <p:spPr bwMode="auto">
          <a:xfrm>
            <a:off x="620555" y="692696"/>
            <a:ext cx="604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en-US" altLang="zh-CN" sz="28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sp>
        <p:nvSpPr>
          <p:cNvPr id="12" name="矩形 11"/>
          <p:cNvSpPr>
            <a:spLocks noChangeArrowheads="1"/>
          </p:cNvSpPr>
          <p:nvPr/>
        </p:nvSpPr>
        <p:spPr bwMode="auto">
          <a:xfrm>
            <a:off x="623259" y="3542630"/>
            <a:ext cx="604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en-US" altLang="zh-CN" sz="2800" dirty="0">
                <a:latin typeface="Times New Roman" panose="02020603050405020304" pitchFamily="18" charset="0"/>
                <a:cs typeface="Times New Roman" panose="02020603050405020304" pitchFamily="18" charset="0"/>
              </a:rPr>
              <a:t>(4)</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dirty="0"/>
          </a:p>
        </p:txBody>
      </p:sp>
      <p:sp>
        <p:nvSpPr>
          <p:cNvPr id="5" name="Text Box 5"/>
          <p:cNvSpPr txBox="1">
            <a:spLocks noChangeArrowheads="1"/>
          </p:cNvSpPr>
          <p:nvPr/>
        </p:nvSpPr>
        <p:spPr bwMode="auto">
          <a:xfrm>
            <a:off x="1049958" y="1072778"/>
            <a:ext cx="3200400"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lang="zh-CN" altLang="en-US" sz="3000" dirty="0">
                <a:latin typeface="Garamond" panose="02020404030301010803" pitchFamily="18" charset="0"/>
              </a:rPr>
              <a:t>可纠差错图案和对应的伴随式</a:t>
            </a:r>
            <a:endParaRPr lang="zh-CN" altLang="en-US" sz="3000" dirty="0">
              <a:latin typeface="Garamond" panose="02020404030301010803" pitchFamily="18" charset="0"/>
            </a:endParaRPr>
          </a:p>
          <a:p>
            <a:pPr>
              <a:spcBef>
                <a:spcPct val="50000"/>
              </a:spcBef>
              <a:buFontTx/>
              <a:buNone/>
            </a:pPr>
            <a:r>
              <a:rPr lang="zh-CN" altLang="en-US" sz="3000" dirty="0">
                <a:latin typeface="Times New Roman" panose="02020603050405020304" pitchFamily="18" charset="0"/>
              </a:rPr>
              <a:t>  </a:t>
            </a:r>
            <a:r>
              <a:rPr lang="en-US" altLang="zh-CN" sz="3000" i="1" dirty="0">
                <a:latin typeface="Times New Roman" panose="02020603050405020304" pitchFamily="18" charset="0"/>
              </a:rPr>
              <a:t>S</a:t>
            </a:r>
            <a:r>
              <a:rPr lang="en-US" altLang="zh-CN" sz="3000" dirty="0">
                <a:latin typeface="Times New Roman" panose="02020603050405020304" pitchFamily="18" charset="0"/>
              </a:rPr>
              <a:t>                </a:t>
            </a:r>
            <a:r>
              <a:rPr lang="en-US" altLang="zh-CN" sz="3000" i="1" dirty="0">
                <a:latin typeface="Times New Roman" panose="02020603050405020304" pitchFamily="18" charset="0"/>
              </a:rPr>
              <a:t>E</a:t>
            </a:r>
            <a:endParaRPr lang="en-US" altLang="zh-CN" sz="3000" i="1" dirty="0">
              <a:latin typeface="Times New Roman" panose="02020603050405020304" pitchFamily="18" charset="0"/>
            </a:endParaRPr>
          </a:p>
        </p:txBody>
      </p:sp>
      <p:sp>
        <p:nvSpPr>
          <p:cNvPr id="6" name="Text Box 6"/>
          <p:cNvSpPr txBox="1">
            <a:spLocks noChangeArrowheads="1"/>
          </p:cNvSpPr>
          <p:nvPr/>
        </p:nvSpPr>
        <p:spPr bwMode="auto">
          <a:xfrm>
            <a:off x="1043608" y="2695079"/>
            <a:ext cx="1600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en-US" altLang="zh-CN" sz="3000" dirty="0">
                <a:latin typeface="Times New Roman" panose="02020603050405020304" pitchFamily="18" charset="0"/>
              </a:rPr>
              <a:t>000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111</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110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011</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100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010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001</a:t>
            </a:r>
            <a:endParaRPr lang="en-US" altLang="zh-CN" sz="3000" dirty="0">
              <a:latin typeface="Times New Roman" panose="02020603050405020304" pitchFamily="18" charset="0"/>
            </a:endParaRPr>
          </a:p>
        </p:txBody>
      </p:sp>
      <p:sp>
        <p:nvSpPr>
          <p:cNvPr id="7" name="Text Box 7"/>
          <p:cNvSpPr txBox="1">
            <a:spLocks noChangeArrowheads="1"/>
          </p:cNvSpPr>
          <p:nvPr/>
        </p:nvSpPr>
        <p:spPr bwMode="auto">
          <a:xfrm>
            <a:off x="2497758" y="2722066"/>
            <a:ext cx="18288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lang="en-US" altLang="zh-CN" sz="3000" dirty="0">
                <a:latin typeface="Times New Roman" panose="02020603050405020304" pitchFamily="18" charset="0"/>
              </a:rPr>
              <a:t>000000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100000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010000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001000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000100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000010</a:t>
            </a:r>
            <a:endParaRPr lang="en-US" altLang="zh-CN" sz="3000" dirty="0">
              <a:latin typeface="Times New Roman" panose="02020603050405020304" pitchFamily="18" charset="0"/>
            </a:endParaRPr>
          </a:p>
          <a:p>
            <a:pPr>
              <a:spcBef>
                <a:spcPct val="0"/>
              </a:spcBef>
              <a:buFontTx/>
              <a:buNone/>
            </a:pPr>
            <a:r>
              <a:rPr lang="en-US" altLang="zh-CN" sz="3000" dirty="0">
                <a:latin typeface="Times New Roman" panose="02020603050405020304" pitchFamily="18" charset="0"/>
              </a:rPr>
              <a:t>000001</a:t>
            </a:r>
            <a:endParaRPr lang="en-US" altLang="zh-CN" sz="3000" dirty="0">
              <a:latin typeface="Times New Roman" panose="02020603050405020304" pitchFamily="18" charset="0"/>
            </a:endParaRPr>
          </a:p>
        </p:txBody>
      </p:sp>
      <p:graphicFrame>
        <p:nvGraphicFramePr>
          <p:cNvPr id="8" name="对象 1"/>
          <p:cNvGraphicFramePr>
            <a:graphicFrameLocks noChangeAspect="1"/>
          </p:cNvGraphicFramePr>
          <p:nvPr/>
        </p:nvGraphicFramePr>
        <p:xfrm>
          <a:off x="1843708" y="501155"/>
          <a:ext cx="1462406" cy="487469"/>
        </p:xfrm>
        <a:graphic>
          <a:graphicData uri="http://schemas.openxmlformats.org/presentationml/2006/ole">
            <mc:AlternateContent xmlns:mc="http://schemas.openxmlformats.org/markup-compatibility/2006">
              <mc:Choice xmlns:v="urn:schemas-microsoft-com:vml" Requires="v">
                <p:oleObj spid="_x0000_s2" name="Equation" r:id="rId1" imgW="609600" imgH="203200" progId="Equation.DSMT4">
                  <p:embed/>
                </p:oleObj>
              </mc:Choice>
              <mc:Fallback>
                <p:oleObj name="Equation" r:id="rId1" imgW="609600" imgH="203200" progId="Equation.DSMT4">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708" y="501155"/>
                        <a:ext cx="1462406" cy="487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nvGraphicFramePr>
        <p:xfrm>
          <a:off x="4572000" y="516394"/>
          <a:ext cx="3887788" cy="1658938"/>
        </p:xfrm>
        <a:graphic>
          <a:graphicData uri="http://schemas.openxmlformats.org/presentationml/2006/ole">
            <mc:AlternateContent xmlns:mc="http://schemas.openxmlformats.org/markup-compatibility/2006">
              <mc:Choice xmlns:v="urn:schemas-microsoft-com:vml" Requires="v">
                <p:oleObj spid="_x0000_s3" name="Equation" r:id="rId3" imgW="1638300" imgH="698500" progId="Equation.DSMT4">
                  <p:embed/>
                </p:oleObj>
              </mc:Choice>
              <mc:Fallback>
                <p:oleObj name="Equation" r:id="rId3" imgW="1638300" imgH="698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16394"/>
                        <a:ext cx="3887788" cy="165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
          <p:cNvGraphicFramePr>
            <a:graphicFrameLocks noChangeAspect="1"/>
          </p:cNvGraphicFramePr>
          <p:nvPr/>
        </p:nvGraphicFramePr>
        <p:xfrm>
          <a:off x="5089101" y="5147453"/>
          <a:ext cx="3352800" cy="577850"/>
        </p:xfrm>
        <a:graphic>
          <a:graphicData uri="http://schemas.openxmlformats.org/presentationml/2006/ole">
            <mc:AlternateContent xmlns:mc="http://schemas.openxmlformats.org/markup-compatibility/2006">
              <mc:Choice xmlns:v="urn:schemas-microsoft-com:vml" Requires="v">
                <p:oleObj spid="_x0000_s11" name="Equation" r:id="rId5" imgW="33528000" imgH="5791200" progId="Equation.DSMT4">
                  <p:embed/>
                </p:oleObj>
              </mc:Choice>
              <mc:Fallback>
                <p:oleObj name="Equation" r:id="rId5" imgW="33528000" imgH="5791200" progId="Equation.DSMT4">
                  <p:embed/>
                  <p:pic>
                    <p:nvPicPr>
                      <p:cNvPr id="0" name="Object 11"/>
                      <p:cNvPicPr>
                        <a:picLocks noChangeAspect="1" noChangeArrowheads="1"/>
                      </p:cNvPicPr>
                      <p:nvPr/>
                    </p:nvPicPr>
                    <p:blipFill>
                      <a:blip r:embed="rId6"/>
                      <a:srcRect/>
                      <a:stretch>
                        <a:fillRect/>
                      </a:stretch>
                    </p:blipFill>
                    <p:spPr bwMode="auto">
                      <a:xfrm>
                        <a:off x="5089101" y="5147453"/>
                        <a:ext cx="33528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2"/>
          <p:cNvSpPr txBox="1">
            <a:spLocks noChangeArrowheads="1"/>
          </p:cNvSpPr>
          <p:nvPr/>
        </p:nvSpPr>
        <p:spPr bwMode="auto">
          <a:xfrm>
            <a:off x="5205894" y="4326284"/>
            <a:ext cx="311921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lvl="0">
              <a:spcBef>
                <a:spcPct val="0"/>
              </a:spcBef>
              <a:buNone/>
            </a:pPr>
            <a:r>
              <a:rPr lang="zh-CN" altLang="en-US" sz="3000" dirty="0">
                <a:latin typeface="Times New Roman" panose="02020603050405020304" pitchFamily="18" charset="0"/>
              </a:rPr>
              <a:t>得</a:t>
            </a:r>
            <a:r>
              <a:rPr lang="en-US" altLang="zh-CN" sz="3000" i="1" dirty="0">
                <a:latin typeface="Times New Roman" panose="02020603050405020304" pitchFamily="18" charset="0"/>
              </a:rPr>
              <a:t>E</a:t>
            </a:r>
            <a:r>
              <a:rPr lang="en-US" altLang="zh-CN" sz="3000" dirty="0">
                <a:latin typeface="Times New Roman" panose="02020603050405020304" pitchFamily="18" charset="0"/>
              </a:rPr>
              <a:t>=</a:t>
            </a:r>
            <a:r>
              <a:rPr lang="en-US" altLang="zh-CN" sz="3000" dirty="0">
                <a:solidFill>
                  <a:srgbClr val="000000"/>
                </a:solidFill>
                <a:latin typeface="Times New Roman" panose="02020603050405020304" pitchFamily="18" charset="0"/>
                <a:cs typeface="Times New Roman" panose="02020603050405020304" pitchFamily="18" charset="0"/>
              </a:rPr>
              <a:t>(0 0 0 0 0 1)</a:t>
            </a:r>
            <a:endParaRPr lang="zh-CN" altLang="en-US" sz="3000" dirty="0">
              <a:solidFill>
                <a:srgbClr val="000000"/>
              </a:solidFill>
              <a:latin typeface="Times New Roman" panose="02020603050405020304" pitchFamily="18" charset="0"/>
            </a:endParaRPr>
          </a:p>
        </p:txBody>
      </p:sp>
      <p:graphicFrame>
        <p:nvGraphicFramePr>
          <p:cNvPr id="13" name="对象 12"/>
          <p:cNvGraphicFramePr>
            <a:graphicFrameLocks noChangeAspect="1"/>
          </p:cNvGraphicFramePr>
          <p:nvPr/>
        </p:nvGraphicFramePr>
        <p:xfrm>
          <a:off x="5347097" y="3566517"/>
          <a:ext cx="2681287" cy="547687"/>
        </p:xfrm>
        <a:graphic>
          <a:graphicData uri="http://schemas.openxmlformats.org/presentationml/2006/ole">
            <mc:AlternateContent xmlns:mc="http://schemas.openxmlformats.org/markup-compatibility/2006">
              <mc:Choice xmlns:v="urn:schemas-microsoft-com:vml" Requires="v">
                <p:oleObj spid="_x0000_s14" name="Equation" r:id="rId7" imgW="26822400" imgH="5486400" progId="Equation.DSMT4">
                  <p:embed/>
                </p:oleObj>
              </mc:Choice>
              <mc:Fallback>
                <p:oleObj name="Equation" r:id="rId7" imgW="26822400" imgH="5486400" progId="Equation.DSMT4">
                  <p:embed/>
                  <p:pic>
                    <p:nvPicPr>
                      <p:cNvPr id="0" name="对象 2"/>
                      <p:cNvPicPr>
                        <a:picLocks noChangeAspect="1" noChangeArrowheads="1"/>
                      </p:cNvPicPr>
                      <p:nvPr/>
                    </p:nvPicPr>
                    <p:blipFill>
                      <a:blip r:embed="rId8"/>
                      <a:srcRect/>
                      <a:stretch>
                        <a:fillRect/>
                      </a:stretch>
                    </p:blipFill>
                    <p:spPr bwMode="auto">
                      <a:xfrm>
                        <a:off x="5347097" y="3566517"/>
                        <a:ext cx="2681287"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矩形 14"/>
          <p:cNvSpPr/>
          <p:nvPr/>
        </p:nvSpPr>
        <p:spPr>
          <a:xfrm>
            <a:off x="5353546" y="2886124"/>
            <a:ext cx="2744662" cy="553998"/>
          </a:xfrm>
          <a:prstGeom prst="rect">
            <a:avLst/>
          </a:prstGeom>
        </p:spPr>
        <p:txBody>
          <a:bodyPr wrap="none">
            <a:spAutoFit/>
          </a:bodyPr>
          <a:lstStyle/>
          <a:p>
            <a:r>
              <a:rPr lang="en-US" altLang="zh-CN" sz="3000" i="1" dirty="0">
                <a:cs typeface="Times New Roman" panose="02020603050405020304" pitchFamily="18" charset="0"/>
              </a:rPr>
              <a:t>R</a:t>
            </a:r>
            <a:r>
              <a:rPr lang="en-US" altLang="zh-CN" sz="3000" dirty="0">
                <a:cs typeface="Times New Roman" panose="02020603050405020304" pitchFamily="18" charset="0"/>
              </a:rPr>
              <a:t> = (1 0 0 1 1 0)</a:t>
            </a:r>
            <a:endParaRPr lang="zh-CN" altLang="en-US" sz="3000" dirty="0"/>
          </a:p>
        </p:txBody>
      </p:sp>
      <p:sp>
        <p:nvSpPr>
          <p:cNvPr id="16" name="矩形 10"/>
          <p:cNvSpPr>
            <a:spLocks noChangeArrowheads="1"/>
          </p:cNvSpPr>
          <p:nvPr/>
        </p:nvSpPr>
        <p:spPr bwMode="auto">
          <a:xfrm>
            <a:off x="541538" y="490041"/>
            <a:ext cx="604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en-US" altLang="zh-CN" sz="2800" dirty="0">
                <a:latin typeface="Times New Roman" panose="02020603050405020304" pitchFamily="18" charset="0"/>
                <a:cs typeface="Times New Roman" panose="02020603050405020304" pitchFamily="18" charset="0"/>
              </a:rPr>
              <a:t>(5)</a:t>
            </a:r>
            <a:endParaRPr lang="zh-CN" altLang="en-US" sz="2800" dirty="0">
              <a:latin typeface="Times New Roman" panose="02020603050405020304" pitchFamily="18" charset="0"/>
              <a:cs typeface="Times New Roman" panose="02020603050405020304" pitchFamily="18" charset="0"/>
            </a:endParaRPr>
          </a:p>
        </p:txBody>
      </p:sp>
      <p:sp>
        <p:nvSpPr>
          <p:cNvPr id="17" name="矩形 16"/>
          <p:cNvSpPr>
            <a:spLocks noChangeArrowheads="1"/>
          </p:cNvSpPr>
          <p:nvPr/>
        </p:nvSpPr>
        <p:spPr bwMode="auto">
          <a:xfrm>
            <a:off x="4474631" y="2885469"/>
            <a:ext cx="604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en-US" altLang="zh-CN" sz="2800" dirty="0">
                <a:latin typeface="Times New Roman" panose="02020603050405020304" pitchFamily="18" charset="0"/>
                <a:cs typeface="Times New Roman" panose="02020603050405020304" pitchFamily="18" charset="0"/>
              </a:rPr>
              <a:t>(6)</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542146" y="1422296"/>
            <a:ext cx="8134350" cy="5410200"/>
          </a:xfrm>
        </p:spPr>
        <p:txBody>
          <a:bodyPr/>
          <a:lstStyle/>
          <a:p>
            <a:pPr eaLnBrk="1" hangingPunct="1">
              <a:lnSpc>
                <a:spcPct val="110000"/>
              </a:lnSpc>
            </a:pPr>
            <a:r>
              <a:rPr lang="zh-CN" altLang="en-US" sz="2800" dirty="0">
                <a:latin typeface="Times New Roman" panose="02020603050405020304" pitchFamily="18" charset="0"/>
              </a:rPr>
              <a:t>任意一个二元</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n,k</a:t>
            </a:r>
            <a:r>
              <a:rPr lang="en-US" altLang="zh-CN" sz="2800" dirty="0">
                <a:latin typeface="Times New Roman" panose="02020603050405020304" pitchFamily="18" charset="0"/>
              </a:rPr>
              <a:t>)</a:t>
            </a:r>
            <a:r>
              <a:rPr lang="zh-CN" altLang="en-US" sz="2800" dirty="0">
                <a:latin typeface="Times New Roman" panose="02020603050405020304" pitchFamily="18" charset="0"/>
              </a:rPr>
              <a:t>线性分组码都有</a:t>
            </a:r>
            <a:r>
              <a:rPr lang="en-US" altLang="zh-CN" sz="2800" dirty="0">
                <a:latin typeface="Times New Roman" panose="02020603050405020304" pitchFamily="18" charset="0"/>
              </a:rPr>
              <a:t>2</a:t>
            </a:r>
            <a:r>
              <a:rPr lang="en-US" altLang="zh-CN" sz="2800" i="1" baseline="30000" dirty="0">
                <a:latin typeface="Times New Roman" panose="02020603050405020304" pitchFamily="18" charset="0"/>
              </a:rPr>
              <a:t>n-k</a:t>
            </a:r>
            <a:r>
              <a:rPr lang="zh-CN" altLang="en-US" sz="2800" dirty="0">
                <a:latin typeface="Times New Roman" panose="02020603050405020304" pitchFamily="18" charset="0"/>
              </a:rPr>
              <a:t>个伴随式，假如该码的纠错能力是</a:t>
            </a:r>
            <a:r>
              <a:rPr lang="en-US" altLang="zh-CN" sz="2800" i="1" dirty="0">
                <a:latin typeface="Times New Roman" panose="02020603050405020304" pitchFamily="18" charset="0"/>
              </a:rPr>
              <a:t>t</a:t>
            </a:r>
            <a:r>
              <a:rPr lang="zh-CN" altLang="en-US" sz="2800" dirty="0">
                <a:latin typeface="Times New Roman" panose="02020603050405020304" pitchFamily="18" charset="0"/>
              </a:rPr>
              <a:t>，则对于任何一个重量小于等于</a:t>
            </a:r>
            <a:r>
              <a:rPr lang="en-US" altLang="zh-CN" sz="2800" i="1" dirty="0">
                <a:latin typeface="Times New Roman" panose="02020603050405020304" pitchFamily="18" charset="0"/>
              </a:rPr>
              <a:t>t</a:t>
            </a:r>
            <a:r>
              <a:rPr lang="zh-CN" altLang="en-US" sz="2800" dirty="0">
                <a:latin typeface="Times New Roman" panose="02020603050405020304" pitchFamily="18" charset="0"/>
              </a:rPr>
              <a:t>的差错图案，都应有一个伴随式与之对应。所以伴随式的数目应满足条件 </a:t>
            </a:r>
            <a:endParaRPr lang="zh-CN" altLang="en-US" sz="2800" dirty="0">
              <a:latin typeface="Times New Roman" panose="02020603050405020304" pitchFamily="18" charset="0"/>
            </a:endParaRPr>
          </a:p>
          <a:p>
            <a:pPr eaLnBrk="1" hangingPunct="1">
              <a:lnSpc>
                <a:spcPct val="110000"/>
              </a:lnSpc>
            </a:pPr>
            <a:endParaRPr lang="zh-CN" altLang="en-US" dirty="0">
              <a:latin typeface="Times New Roman" panose="02020603050405020304" pitchFamily="18" charset="0"/>
            </a:endParaRPr>
          </a:p>
          <a:p>
            <a:pPr eaLnBrk="1" hangingPunct="1">
              <a:lnSpc>
                <a:spcPct val="110000"/>
              </a:lnSpc>
            </a:pPr>
            <a:endParaRPr lang="zh-CN" altLang="en-US" dirty="0">
              <a:latin typeface="Times New Roman" panose="02020603050405020304" pitchFamily="18" charset="0"/>
            </a:endParaRPr>
          </a:p>
          <a:p>
            <a:pPr eaLnBrk="1" hangingPunct="1">
              <a:lnSpc>
                <a:spcPct val="110000"/>
              </a:lnSpc>
              <a:spcBef>
                <a:spcPts val="1800"/>
              </a:spcBef>
            </a:pPr>
            <a:r>
              <a:rPr lang="zh-CN" altLang="en-US" sz="2800" dirty="0">
                <a:latin typeface="Times New Roman" panose="02020603050405020304" pitchFamily="18" charset="0"/>
              </a:rPr>
              <a:t>上式称作</a:t>
            </a:r>
            <a:r>
              <a:rPr lang="zh-CN" altLang="en-US" sz="2800" dirty="0">
                <a:solidFill>
                  <a:srgbClr val="FF0000"/>
                </a:solidFill>
                <a:latin typeface="Times New Roman" panose="02020603050405020304" pitchFamily="18" charset="0"/>
                <a:ea typeface="楷体_GB2312" pitchFamily="49" charset="-122"/>
              </a:rPr>
              <a:t>汉明限</a:t>
            </a:r>
            <a:r>
              <a:rPr lang="zh-CN" altLang="en-US" sz="2800" dirty="0">
                <a:latin typeface="Times New Roman" panose="02020603050405020304" pitchFamily="18" charset="0"/>
              </a:rPr>
              <a:t>，任何一个纠</a:t>
            </a:r>
            <a:r>
              <a:rPr lang="en-US" altLang="zh-CN" sz="2800" i="1" dirty="0">
                <a:latin typeface="Times New Roman" panose="02020603050405020304" pitchFamily="18" charset="0"/>
              </a:rPr>
              <a:t>t</a:t>
            </a:r>
            <a:r>
              <a:rPr lang="zh-CN" altLang="en-US" sz="2800" dirty="0">
                <a:latin typeface="Times New Roman" panose="02020603050405020304" pitchFamily="18" charset="0"/>
              </a:rPr>
              <a:t>码都应满足上述条件。 </a:t>
            </a:r>
            <a:endParaRPr lang="zh-CN" altLang="en-US" sz="2800" dirty="0">
              <a:latin typeface="Times New Roman" panose="02020603050405020304" pitchFamily="18" charset="0"/>
            </a:endParaRPr>
          </a:p>
        </p:txBody>
      </p:sp>
      <p:sp>
        <p:nvSpPr>
          <p:cNvPr id="89092" name="Rectangle 5"/>
          <p:cNvSpPr>
            <a:spLocks noChangeArrowheads="1"/>
          </p:cNvSpPr>
          <p:nvPr/>
        </p:nvSpPr>
        <p:spPr bwMode="auto">
          <a:xfrm>
            <a:off x="323850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b="0"/>
          </a:p>
        </p:txBody>
      </p:sp>
      <p:graphicFrame>
        <p:nvGraphicFramePr>
          <p:cNvPr id="89093" name="Object 4"/>
          <p:cNvGraphicFramePr>
            <a:graphicFrameLocks noChangeAspect="1"/>
          </p:cNvGraphicFramePr>
          <p:nvPr/>
        </p:nvGraphicFramePr>
        <p:xfrm>
          <a:off x="957277" y="3501008"/>
          <a:ext cx="7304087" cy="1057275"/>
        </p:xfrm>
        <a:graphic>
          <a:graphicData uri="http://schemas.openxmlformats.org/presentationml/2006/ole">
            <mc:AlternateContent xmlns:mc="http://schemas.openxmlformats.org/markup-compatibility/2006">
              <mc:Choice xmlns:v="urn:schemas-microsoft-com:vml" Requires="v">
                <p:oleObj spid="_x0000_s2" name="" r:id="rId1" imgW="2705100" imgH="469900" progId="Equation.DSMT4">
                  <p:embed/>
                </p:oleObj>
              </mc:Choice>
              <mc:Fallback>
                <p:oleObj name="" r:id="rId1" imgW="2705100" imgH="4699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77" y="3501008"/>
                        <a:ext cx="7304087"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7"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544016" y="1384175"/>
            <a:ext cx="7772400" cy="1638300"/>
          </a:xfrm>
        </p:spPr>
        <p:txBody>
          <a:bodyPr/>
          <a:lstStyle/>
          <a:p>
            <a:pPr algn="just" eaLnBrk="1" hangingPunct="1">
              <a:lnSpc>
                <a:spcPct val="110000"/>
              </a:lnSpc>
              <a:spcBef>
                <a:spcPts val="2400"/>
              </a:spcBef>
            </a:pPr>
            <a:r>
              <a:rPr lang="zh-CN" altLang="en-US" sz="2800" dirty="0">
                <a:latin typeface="Times New Roman" panose="02020603050405020304" pitchFamily="18" charset="0"/>
              </a:rPr>
              <a:t>若某二元</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n,k</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rPr>
              <a:t>线性分组码，                           ，</a:t>
            </a:r>
            <a:endParaRPr lang="en-US" altLang="zh-CN" sz="2800" dirty="0">
              <a:latin typeface="Times New Roman" panose="02020603050405020304" pitchFamily="18" charset="0"/>
            </a:endParaRPr>
          </a:p>
          <a:p>
            <a:pPr algn="just" eaLnBrk="1" hangingPunct="1">
              <a:lnSpc>
                <a:spcPct val="110000"/>
              </a:lnSpc>
              <a:spcBef>
                <a:spcPts val="3000"/>
              </a:spcBef>
              <a:buFont typeface="Wingdings" panose="05000000000000000000" pitchFamily="2" charset="2"/>
              <a:buNone/>
            </a:pPr>
            <a:r>
              <a:rPr lang="zh-CN" altLang="en-US" sz="2800" dirty="0">
                <a:latin typeface="Times New Roman" panose="02020603050405020304" pitchFamily="18" charset="0"/>
              </a:rPr>
              <a:t>    这样的二元</a:t>
            </a:r>
            <a:r>
              <a:rPr lang="en-US" altLang="zh-CN" sz="2800" dirty="0">
                <a:latin typeface="Times New Roman" panose="02020603050405020304" pitchFamily="18" charset="0"/>
              </a:rPr>
              <a:t>(</a:t>
            </a:r>
            <a:r>
              <a:rPr lang="en-US" altLang="zh-CN" sz="2800" i="1" dirty="0" err="1">
                <a:latin typeface="Times New Roman" panose="02020603050405020304" pitchFamily="18" charset="0"/>
              </a:rPr>
              <a:t>n,k</a:t>
            </a:r>
            <a:r>
              <a:rPr lang="en-US" altLang="zh-CN" sz="2800" dirty="0">
                <a:latin typeface="Times New Roman" panose="02020603050405020304" pitchFamily="18" charset="0"/>
              </a:rPr>
              <a:t>)</a:t>
            </a:r>
            <a:r>
              <a:rPr lang="zh-CN" altLang="en-US" sz="2800" dirty="0">
                <a:latin typeface="Times New Roman" panose="02020603050405020304" pitchFamily="18" charset="0"/>
              </a:rPr>
              <a:t>线性分组码称为</a:t>
            </a:r>
            <a:r>
              <a:rPr lang="zh-CN" altLang="en-US" sz="2800" dirty="0">
                <a:solidFill>
                  <a:srgbClr val="FF0000"/>
                </a:solidFill>
                <a:latin typeface="Times New Roman" panose="02020603050405020304" pitchFamily="18" charset="0"/>
                <a:ea typeface="楷体_GB2312" pitchFamily="49" charset="-122"/>
              </a:rPr>
              <a:t>完备码</a:t>
            </a:r>
            <a:r>
              <a:rPr lang="zh-CN" altLang="en-US"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graphicFrame>
        <p:nvGraphicFramePr>
          <p:cNvPr id="90117" name="Object 4"/>
          <p:cNvGraphicFramePr>
            <a:graphicFrameLocks noChangeAspect="1"/>
          </p:cNvGraphicFramePr>
          <p:nvPr/>
        </p:nvGraphicFramePr>
        <p:xfrm>
          <a:off x="5150296" y="1052735"/>
          <a:ext cx="2278224" cy="1188720"/>
        </p:xfrm>
        <a:graphic>
          <a:graphicData uri="http://schemas.openxmlformats.org/presentationml/2006/ole">
            <mc:AlternateContent xmlns:mc="http://schemas.openxmlformats.org/markup-compatibility/2006">
              <mc:Choice xmlns:v="urn:schemas-microsoft-com:vml" Requires="v">
                <p:oleObj spid="_x0000_s2" name="Equation" r:id="rId1" imgW="21031200" imgH="10972800" progId="Equation.DSMT4">
                  <p:embed/>
                </p:oleObj>
              </mc:Choice>
              <mc:Fallback>
                <p:oleObj name="Equation" r:id="rId1" imgW="21031200" imgH="10972800" progId="Equation.DSMT4">
                  <p:embed/>
                  <p:pic>
                    <p:nvPicPr>
                      <p:cNvPr id="0" name="Object 4"/>
                      <p:cNvPicPr>
                        <a:picLocks noChangeAspect="1" noChangeArrowheads="1"/>
                      </p:cNvPicPr>
                      <p:nvPr/>
                    </p:nvPicPr>
                    <p:blipFill>
                      <a:blip r:embed="rId2"/>
                      <a:srcRect/>
                      <a:stretch>
                        <a:fillRect/>
                      </a:stretch>
                    </p:blipFill>
                    <p:spPr bwMode="auto">
                      <a:xfrm>
                        <a:off x="5150296" y="1052735"/>
                        <a:ext cx="2278224"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9" name="Rectangle 1027"/>
          <p:cNvSpPr txBox="1">
            <a:spLocks noChangeArrowheads="1"/>
          </p:cNvSpPr>
          <p:nvPr/>
        </p:nvSpPr>
        <p:spPr bwMode="auto">
          <a:xfrm>
            <a:off x="544016" y="3058324"/>
            <a:ext cx="7772400" cy="310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gn="just">
              <a:lnSpc>
                <a:spcPct val="90000"/>
              </a:lnSpc>
            </a:pPr>
            <a:r>
              <a:rPr lang="zh-CN" altLang="en-US" sz="2800" kern="0" dirty="0">
                <a:solidFill>
                  <a:srgbClr val="FF0000"/>
                </a:solidFill>
                <a:latin typeface="Times New Roman" panose="02020603050405020304" pitchFamily="18" charset="0"/>
              </a:rPr>
              <a:t>汉明码是完备码</a:t>
            </a:r>
            <a:r>
              <a:rPr lang="zh-CN" altLang="en-US" sz="2800" kern="0" dirty="0">
                <a:latin typeface="Times New Roman" panose="02020603050405020304" pitchFamily="18" charset="0"/>
              </a:rPr>
              <a:t>。</a:t>
            </a:r>
            <a:endParaRPr lang="zh-CN" altLang="en-US" sz="2800" kern="0" dirty="0">
              <a:latin typeface="Times New Roman" panose="02020603050405020304" pitchFamily="18" charset="0"/>
            </a:endParaRPr>
          </a:p>
        </p:txBody>
      </p:sp>
      <p:sp>
        <p:nvSpPr>
          <p:cNvPr id="10" name="Rectangle 1027"/>
          <p:cNvSpPr txBox="1">
            <a:spLocks noChangeArrowheads="1"/>
          </p:cNvSpPr>
          <p:nvPr/>
        </p:nvSpPr>
        <p:spPr bwMode="auto">
          <a:xfrm>
            <a:off x="544016" y="3645024"/>
            <a:ext cx="777240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algn="just"/>
            <a:r>
              <a:rPr lang="zh-CN" altLang="en-US" sz="2800" kern="0" dirty="0">
                <a:solidFill>
                  <a:srgbClr val="FF0000"/>
                </a:solidFill>
                <a:latin typeface="Times New Roman" panose="02020603050405020304" pitchFamily="18" charset="0"/>
              </a:rPr>
              <a:t>汉明码</a:t>
            </a:r>
            <a:r>
              <a:rPr lang="zh-CN" altLang="en-US" sz="2800" kern="0" dirty="0">
                <a:latin typeface="Times New Roman" panose="02020603050405020304" pitchFamily="18" charset="0"/>
              </a:rPr>
              <a:t>的纠错能力</a:t>
            </a:r>
            <a:r>
              <a:rPr lang="zh-CN" altLang="en-US" sz="1200" kern="0" dirty="0">
                <a:latin typeface="Times New Roman" panose="02020603050405020304" pitchFamily="18" charset="0"/>
              </a:rPr>
              <a:t> </a:t>
            </a:r>
            <a:r>
              <a:rPr lang="en-US" altLang="zh-CN" sz="2800" i="1" kern="0" dirty="0">
                <a:solidFill>
                  <a:srgbClr val="FF0000"/>
                </a:solidFill>
                <a:latin typeface="Times New Roman" panose="02020603050405020304" pitchFamily="18" charset="0"/>
                <a:cs typeface="Times New Roman" panose="02020603050405020304" pitchFamily="18" charset="0"/>
              </a:rPr>
              <a:t>t</a:t>
            </a:r>
            <a:r>
              <a:rPr lang="en-US" altLang="zh-CN" sz="1200" i="1" kern="0" dirty="0">
                <a:solidFill>
                  <a:srgbClr val="FF0000"/>
                </a:solidFill>
                <a:latin typeface="Times New Roman" panose="02020603050405020304" pitchFamily="18" charset="0"/>
                <a:cs typeface="Times New Roman" panose="02020603050405020304" pitchFamily="18" charset="0"/>
              </a:rPr>
              <a:t> </a:t>
            </a:r>
            <a:r>
              <a:rPr lang="en-US" altLang="zh-CN" sz="2800" kern="0" dirty="0">
                <a:solidFill>
                  <a:srgbClr val="FF0000"/>
                </a:solidFill>
                <a:latin typeface="Times New Roman" panose="02020603050405020304" pitchFamily="18" charset="0"/>
                <a:cs typeface="Times New Roman" panose="02020603050405020304" pitchFamily="18" charset="0"/>
              </a:rPr>
              <a:t>=</a:t>
            </a:r>
            <a:r>
              <a:rPr lang="en-US" altLang="zh-CN" sz="1200" kern="0" dirty="0">
                <a:solidFill>
                  <a:srgbClr val="FF0000"/>
                </a:solidFill>
                <a:latin typeface="Times New Roman" panose="02020603050405020304" pitchFamily="18" charset="0"/>
                <a:cs typeface="Times New Roman" panose="02020603050405020304" pitchFamily="18" charset="0"/>
              </a:rPr>
              <a:t> </a:t>
            </a:r>
            <a:r>
              <a:rPr lang="en-US" altLang="zh-CN" sz="2800" kern="0" dirty="0">
                <a:solidFill>
                  <a:srgbClr val="FF0000"/>
                </a:solidFill>
                <a:latin typeface="Times New Roman" panose="02020603050405020304" pitchFamily="18" charset="0"/>
                <a:cs typeface="Times New Roman" panose="02020603050405020304" pitchFamily="18" charset="0"/>
              </a:rPr>
              <a:t>1</a:t>
            </a:r>
            <a:r>
              <a:rPr lang="zh-CN" altLang="en-US" sz="2800" kern="0" dirty="0">
                <a:latin typeface="Times New Roman" panose="02020603050405020304" pitchFamily="18" charset="0"/>
              </a:rPr>
              <a:t>，既有二进制的，也有非二进制的。二进制时，汉明码码长</a:t>
            </a:r>
            <a:r>
              <a:rPr lang="en-US" altLang="zh-CN" sz="2800" i="1" kern="0" dirty="0">
                <a:latin typeface="Times New Roman" panose="02020603050405020304" pitchFamily="18" charset="0"/>
                <a:cs typeface="Times New Roman" panose="02020603050405020304" pitchFamily="18" charset="0"/>
              </a:rPr>
              <a:t>n</a:t>
            </a:r>
            <a:r>
              <a:rPr lang="zh-CN" altLang="en-US" sz="2800" kern="0" dirty="0">
                <a:latin typeface="Times New Roman" panose="02020603050405020304" pitchFamily="18" charset="0"/>
              </a:rPr>
              <a:t>和信息位</a:t>
            </a:r>
            <a:r>
              <a:rPr lang="en-US" altLang="zh-CN" sz="2800" i="1" kern="0" dirty="0">
                <a:latin typeface="Times New Roman" panose="02020603050405020304" pitchFamily="18" charset="0"/>
                <a:cs typeface="Times New Roman" panose="02020603050405020304" pitchFamily="18" charset="0"/>
              </a:rPr>
              <a:t>k</a:t>
            </a:r>
            <a:r>
              <a:rPr lang="zh-CN" altLang="en-US" sz="2800" kern="0" dirty="0">
                <a:latin typeface="Times New Roman" panose="02020603050405020304" pitchFamily="18" charset="0"/>
              </a:rPr>
              <a:t>服从以下规律：</a:t>
            </a:r>
            <a:endParaRPr lang="zh-CN" altLang="en-US" sz="2800" kern="0" dirty="0">
              <a:latin typeface="Times New Roman" panose="02020603050405020304" pitchFamily="18" charset="0"/>
            </a:endParaRPr>
          </a:p>
          <a:p>
            <a:pPr algn="just">
              <a:buFont typeface="Wingdings" panose="05000000000000000000" pitchFamily="2" charset="2"/>
              <a:buNone/>
            </a:pPr>
            <a:r>
              <a:rPr lang="zh-CN" altLang="en-US" sz="2800" kern="0" dirty="0">
                <a:latin typeface="Times New Roman" panose="02020603050405020304" pitchFamily="18" charset="0"/>
                <a:cs typeface="Times New Roman" panose="02020603050405020304" pitchFamily="18" charset="0"/>
              </a:rPr>
              <a:t>             </a:t>
            </a:r>
            <a:r>
              <a:rPr lang="en-US" altLang="zh-CN" sz="2800" kern="0" dirty="0">
                <a:latin typeface="Times New Roman" panose="02020603050405020304" pitchFamily="18" charset="0"/>
                <a:cs typeface="Times New Roman" panose="02020603050405020304" pitchFamily="18" charset="0"/>
              </a:rPr>
              <a:t>(</a:t>
            </a:r>
            <a:r>
              <a:rPr lang="en-US" altLang="zh-CN" sz="2800" i="1" kern="0" dirty="0" err="1">
                <a:latin typeface="Times New Roman" panose="02020603050405020304" pitchFamily="18" charset="0"/>
                <a:cs typeface="Times New Roman" panose="02020603050405020304" pitchFamily="18" charset="0"/>
              </a:rPr>
              <a:t>n,k</a:t>
            </a:r>
            <a:r>
              <a:rPr lang="en-US" altLang="zh-CN" sz="2800" kern="0" dirty="0">
                <a:latin typeface="Times New Roman" panose="02020603050405020304" pitchFamily="18" charset="0"/>
                <a:cs typeface="Times New Roman" panose="02020603050405020304" pitchFamily="18" charset="0"/>
              </a:rPr>
              <a:t>)=(2</a:t>
            </a:r>
            <a:r>
              <a:rPr lang="en-US" altLang="zh-CN" sz="2800" i="1" kern="0" baseline="30000" dirty="0">
                <a:latin typeface="Times New Roman" panose="02020603050405020304" pitchFamily="18" charset="0"/>
                <a:cs typeface="Times New Roman" panose="02020603050405020304" pitchFamily="18" charset="0"/>
              </a:rPr>
              <a:t>m</a:t>
            </a:r>
            <a:r>
              <a:rPr lang="en-US" altLang="zh-CN" sz="2800" kern="0" dirty="0">
                <a:latin typeface="Times New Roman" panose="02020603050405020304" pitchFamily="18" charset="0"/>
                <a:cs typeface="Times New Roman" panose="02020603050405020304" pitchFamily="18" charset="0"/>
              </a:rPr>
              <a:t>-1, 2</a:t>
            </a:r>
            <a:r>
              <a:rPr lang="en-US" altLang="zh-CN" sz="2800" i="1" kern="0" baseline="30000" dirty="0">
                <a:latin typeface="Times New Roman" panose="02020603050405020304" pitchFamily="18" charset="0"/>
                <a:cs typeface="Times New Roman" panose="02020603050405020304" pitchFamily="18" charset="0"/>
              </a:rPr>
              <a:t>m</a:t>
            </a:r>
            <a:r>
              <a:rPr lang="en-US" altLang="zh-CN" sz="2800" kern="0" dirty="0">
                <a:latin typeface="Times New Roman" panose="02020603050405020304" pitchFamily="18" charset="0"/>
                <a:cs typeface="Times New Roman" panose="02020603050405020304" pitchFamily="18" charset="0"/>
              </a:rPr>
              <a:t>-1-</a:t>
            </a:r>
            <a:r>
              <a:rPr lang="en-US" altLang="zh-CN" sz="2800" i="1" kern="0" dirty="0">
                <a:latin typeface="Times New Roman" panose="02020603050405020304" pitchFamily="18" charset="0"/>
                <a:cs typeface="Times New Roman" panose="02020603050405020304" pitchFamily="18" charset="0"/>
              </a:rPr>
              <a:t>m</a:t>
            </a:r>
            <a:r>
              <a:rPr lang="en-US" altLang="zh-CN" sz="2800" kern="0" dirty="0">
                <a:latin typeface="Times New Roman" panose="02020603050405020304" pitchFamily="18" charset="0"/>
                <a:cs typeface="Times New Roman" panose="02020603050405020304" pitchFamily="18" charset="0"/>
              </a:rPr>
              <a:t>)</a:t>
            </a:r>
            <a:endParaRPr lang="en-US" altLang="zh-CN" sz="2800" kern="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US" altLang="zh-CN" sz="2800" kern="0" dirty="0">
                <a:latin typeface="Times New Roman" panose="02020603050405020304" pitchFamily="18" charset="0"/>
                <a:cs typeface="Times New Roman" panose="02020603050405020304" pitchFamily="18" charset="0"/>
              </a:rPr>
              <a:t>   	</a:t>
            </a:r>
            <a:r>
              <a:rPr lang="zh-CN" altLang="en-US" sz="2800" kern="0" dirty="0">
                <a:latin typeface="Times New Roman" panose="02020603050405020304" pitchFamily="18" charset="0"/>
              </a:rPr>
              <a:t>其中</a:t>
            </a:r>
            <a:r>
              <a:rPr lang="en-US" altLang="zh-CN" sz="2800" i="1" kern="0" dirty="0">
                <a:latin typeface="Times New Roman" panose="02020603050405020304" pitchFamily="18" charset="0"/>
                <a:cs typeface="Times New Roman" panose="02020603050405020304" pitchFamily="18" charset="0"/>
              </a:rPr>
              <a:t>m</a:t>
            </a:r>
            <a:r>
              <a:rPr lang="en-US" altLang="zh-CN" sz="2800" kern="0" dirty="0">
                <a:latin typeface="Times New Roman" panose="02020603050405020304" pitchFamily="18" charset="0"/>
                <a:cs typeface="Times New Roman" panose="02020603050405020304" pitchFamily="18" charset="0"/>
              </a:rPr>
              <a:t>=</a:t>
            </a:r>
            <a:r>
              <a:rPr lang="en-US" altLang="zh-CN" sz="2800" i="1" kern="0" dirty="0">
                <a:latin typeface="Times New Roman" panose="02020603050405020304" pitchFamily="18" charset="0"/>
                <a:cs typeface="Times New Roman" panose="02020603050405020304" pitchFamily="18" charset="0"/>
              </a:rPr>
              <a:t> n-k</a:t>
            </a:r>
            <a:r>
              <a:rPr lang="zh-CN" altLang="en-US" sz="2800" kern="0" dirty="0">
                <a:latin typeface="Times New Roman" panose="02020603050405020304" pitchFamily="18" charset="0"/>
              </a:rPr>
              <a:t>，是正整数。</a:t>
            </a:r>
            <a:endParaRPr lang="zh-CN" altLang="en-US" sz="2800" kern="0" dirty="0">
              <a:latin typeface="Times New Roman" panose="02020603050405020304" pitchFamily="18" charset="0"/>
            </a:endParaRPr>
          </a:p>
        </p:txBody>
      </p:sp>
      <p:sp>
        <p:nvSpPr>
          <p:cNvPr id="11"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6" name="Rectangle 3"/>
          <p:cNvSpPr>
            <a:spLocks noGrp="1" noChangeArrowheads="1"/>
          </p:cNvSpPr>
          <p:nvPr>
            <p:ph type="title"/>
          </p:nvPr>
        </p:nvSpPr>
        <p:spPr>
          <a:xfrm>
            <a:off x="446856" y="1052736"/>
            <a:ext cx="7772400" cy="685800"/>
          </a:xfrm>
        </p:spPr>
        <p:txBody>
          <a:bodyPr/>
          <a:lstStyle/>
          <a:p>
            <a:pPr eaLnBrk="1" hangingPunct="1"/>
            <a:r>
              <a:rPr lang="zh-CN" altLang="en-US" sz="3200" dirty="0">
                <a:latin typeface="+mn-ea"/>
                <a:ea typeface="+mn-ea"/>
              </a:rPr>
              <a:t>扩展码 </a:t>
            </a:r>
            <a:endParaRPr lang="zh-CN" altLang="en-US" sz="3200" dirty="0">
              <a:latin typeface="+mn-ea"/>
              <a:ea typeface="+mn-ea"/>
            </a:endParaRPr>
          </a:p>
        </p:txBody>
      </p:sp>
      <p:sp>
        <p:nvSpPr>
          <p:cNvPr id="7" name="Rectangle 4"/>
          <p:cNvSpPr>
            <a:spLocks noGrp="1" noChangeArrowheads="1"/>
          </p:cNvSpPr>
          <p:nvPr>
            <p:ph idx="1"/>
          </p:nvPr>
        </p:nvSpPr>
        <p:spPr>
          <a:xfrm>
            <a:off x="464720" y="1810544"/>
            <a:ext cx="8458200" cy="4354760"/>
          </a:xfrm>
        </p:spPr>
        <p:txBody>
          <a:bodyPr/>
          <a:lstStyle/>
          <a:p>
            <a:pPr eaLnBrk="1" hangingPunct="1">
              <a:lnSpc>
                <a:spcPct val="110000"/>
              </a:lnSpc>
            </a:pPr>
            <a:r>
              <a:rPr lang="zh-CN" altLang="en-US" dirty="0">
                <a:latin typeface="Times New Roman" panose="02020603050405020304" pitchFamily="18" charset="0"/>
              </a:rPr>
              <a:t>如果给每个码字添加一位奇偶校验位</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i(n</a:t>
            </a:r>
            <a:r>
              <a:rPr lang="en-US" altLang="zh-CN" baseline="-30000" dirty="0">
                <a:latin typeface="Times New Roman" panose="02020603050405020304" pitchFamily="18" charset="0"/>
                <a:cs typeface="Times New Roman" panose="02020603050405020304" pitchFamily="18" charset="0"/>
              </a:rPr>
              <a:t>+1</a:t>
            </a:r>
            <a:r>
              <a:rPr lang="en-US" altLang="zh-CN" i="1" baseline="-30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a:t>
            </a:r>
            <a:endParaRPr lang="zh-CN" altLang="en-US" i="1" baseline="-30000" dirty="0">
              <a:latin typeface="Times New Roman" panose="02020603050405020304" pitchFamily="18" charset="0"/>
              <a:cs typeface="Times New Roman" panose="02020603050405020304" pitchFamily="18" charset="0"/>
            </a:endParaRPr>
          </a:p>
          <a:p>
            <a:pPr algn="just" eaLnBrk="1" hangingPunct="1">
              <a:lnSpc>
                <a:spcPct val="110000"/>
              </a:lnSpc>
              <a:spcBef>
                <a:spcPts val="0"/>
              </a:spcBef>
              <a:buFont typeface="Wingdings" panose="05000000000000000000" pitchFamily="2" charset="2"/>
              <a:buNone/>
            </a:pPr>
            <a:r>
              <a:rPr lang="en-US" altLang="zh-CN" dirty="0">
                <a:latin typeface="Times New Roman" panose="02020603050405020304" pitchFamily="18" charset="0"/>
              </a:rPr>
              <a:t>    c</a:t>
            </a:r>
            <a:r>
              <a:rPr lang="en-US" altLang="zh-CN" baseline="-30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i="1" baseline="-30000" dirty="0">
                <a:latin typeface="Times New Roman" panose="02020603050405020304" pitchFamily="18" charset="0"/>
              </a:rPr>
              <a:t>i</a:t>
            </a:r>
            <a:r>
              <a:rPr lang="en-US" altLang="zh-CN" baseline="-30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i="1" baseline="-30000" dirty="0">
                <a:latin typeface="Times New Roman" panose="02020603050405020304" pitchFamily="18" charset="0"/>
              </a:rPr>
              <a:t>i</a:t>
            </a:r>
            <a:r>
              <a:rPr lang="en-US" altLang="zh-CN" baseline="-30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c</a:t>
            </a:r>
            <a:r>
              <a:rPr lang="en-US" altLang="zh-CN" i="1" baseline="-30000" dirty="0" err="1">
                <a:latin typeface="Times New Roman" panose="02020603050405020304" pitchFamily="18" charset="0"/>
              </a:rPr>
              <a:t>in</a:t>
            </a:r>
            <a:r>
              <a:rPr lang="en-US" altLang="zh-CN" i="1" baseline="-30000" dirty="0">
                <a:latin typeface="Times New Roman" panose="02020603050405020304" pitchFamily="18" charset="0"/>
              </a:rPr>
              <a:t> </a:t>
            </a:r>
            <a:r>
              <a:rPr lang="en-US" altLang="zh-CN" dirty="0">
                <a:latin typeface="Times New Roman" panose="02020603050405020304" pitchFamily="18" charset="0"/>
              </a:rPr>
              <a:t>, </a:t>
            </a:r>
            <a:r>
              <a:rPr lang="en-US" altLang="zh-CN" i="1" baseline="-30000"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i(n</a:t>
            </a:r>
            <a:r>
              <a:rPr lang="en-US" altLang="zh-CN" baseline="-30000" dirty="0">
                <a:latin typeface="Times New Roman" panose="02020603050405020304" pitchFamily="18" charset="0"/>
                <a:cs typeface="Times New Roman" panose="02020603050405020304" pitchFamily="18" charset="0"/>
              </a:rPr>
              <a:t>+1</a:t>
            </a:r>
            <a:r>
              <a:rPr lang="en-US" altLang="zh-CN" i="1"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，构成</a:t>
            </a:r>
            <a:r>
              <a:rPr lang="en-US" altLang="zh-CN" dirty="0">
                <a:latin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rPr>
              <a:t>)</a:t>
            </a:r>
            <a:r>
              <a:rPr lang="zh-CN" altLang="en-US" dirty="0">
                <a:latin typeface="Times New Roman" panose="02020603050405020304" pitchFamily="18" charset="0"/>
              </a:rPr>
              <a:t>线性码，称为</a:t>
            </a:r>
            <a:r>
              <a:rPr lang="zh-CN" altLang="en-US" dirty="0">
                <a:solidFill>
                  <a:srgbClr val="FF0000"/>
                </a:solidFill>
                <a:latin typeface="Times New Roman" panose="02020603050405020304" pitchFamily="18" charset="0"/>
                <a:ea typeface="楷体_GB2312" pitchFamily="49" charset="-122"/>
              </a:rPr>
              <a:t>扩展码</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eaLnBrk="1" hangingPunct="1">
              <a:lnSpc>
                <a:spcPct val="90000"/>
              </a:lnSpc>
            </a:pPr>
            <a:r>
              <a:rPr lang="zh-CN" altLang="en-US" dirty="0">
                <a:latin typeface="Times New Roman" panose="02020603050405020304" pitchFamily="18" charset="0"/>
              </a:rPr>
              <a:t>在二进制</a:t>
            </a:r>
            <a:r>
              <a:rPr lang="zh-CN" altLang="en-US" dirty="0">
                <a:solidFill>
                  <a:srgbClr val="FF0000"/>
                </a:solidFill>
                <a:latin typeface="Times New Roman" panose="02020603050405020304" pitchFamily="18" charset="0"/>
              </a:rPr>
              <a:t>偶校验</a:t>
            </a:r>
            <a:r>
              <a:rPr lang="zh-CN" altLang="en-US" dirty="0">
                <a:latin typeface="Times New Roman" panose="02020603050405020304" pitchFamily="18" charset="0"/>
              </a:rPr>
              <a:t>时：</a:t>
            </a:r>
            <a:endParaRPr lang="zh-CN" altLang="en-US" dirty="0">
              <a:latin typeface="Times New Roman" panose="02020603050405020304" pitchFamily="18" charset="0"/>
            </a:endParaRPr>
          </a:p>
          <a:p>
            <a:pPr lvl="1" algn="just" eaLnBrk="1" hangingPunct="1">
              <a:lnSpc>
                <a:spcPct val="110000"/>
              </a:lnSpc>
              <a:spcBef>
                <a:spcPts val="1200"/>
              </a:spcBef>
              <a:buFont typeface="Wingdings" panose="05000000000000000000" pitchFamily="2" charset="2"/>
              <a:buChar char="Ø"/>
            </a:pPr>
            <a:r>
              <a:rPr lang="zh-CN" altLang="en-US" sz="2800" dirty="0">
                <a:latin typeface="Times New Roman" panose="02020603050405020304" pitchFamily="18" charset="0"/>
              </a:rPr>
              <a:t>原来码字中</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rPr>
              <a:t>的个数为偶数，则添加校验位</a:t>
            </a:r>
            <a:r>
              <a:rPr lang="en-US" altLang="zh-CN" sz="2800" dirty="0">
                <a:latin typeface="Times New Roman" panose="02020603050405020304" pitchFamily="18" charset="0"/>
                <a:cs typeface="Times New Roman" panose="02020603050405020304" pitchFamily="18" charset="0"/>
              </a:rPr>
              <a:t>0</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lvl="1" algn="just" eaLnBrk="1" hangingPunct="1">
              <a:lnSpc>
                <a:spcPct val="110000"/>
              </a:lnSpc>
              <a:spcBef>
                <a:spcPts val="0"/>
              </a:spcBef>
              <a:buFont typeface="Wingdings" panose="05000000000000000000" pitchFamily="2" charset="2"/>
              <a:buChar char="Ø"/>
            </a:pPr>
            <a:r>
              <a:rPr lang="zh-CN" altLang="en-US" sz="2800" dirty="0">
                <a:latin typeface="Times New Roman" panose="02020603050405020304" pitchFamily="18" charset="0"/>
              </a:rPr>
              <a:t>原来码字中</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rPr>
              <a:t>的个数为奇数，则添加校验位</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lvl="1">
              <a:lnSpc>
                <a:spcPct val="110000"/>
              </a:lnSpc>
              <a:spcBef>
                <a:spcPts val="0"/>
              </a:spcBef>
              <a:buFont typeface="Wingdings" panose="05000000000000000000" pitchFamily="2" charset="2"/>
              <a:buChar char="Ø"/>
            </a:pPr>
            <a:r>
              <a:rPr lang="zh-CN" altLang="en-US" sz="2800" dirty="0">
                <a:latin typeface="Times New Roman" panose="02020603050405020304" pitchFamily="18" charset="0"/>
              </a:rPr>
              <a:t>如果某码原来的最小重量</a:t>
            </a:r>
            <a:r>
              <a:rPr lang="en-US" altLang="zh-CN" sz="2800" i="1" dirty="0" err="1">
                <a:latin typeface="Times New Roman" panose="02020603050405020304" pitchFamily="18" charset="0"/>
                <a:cs typeface="Times New Roman" panose="02020603050405020304" pitchFamily="18" charset="0"/>
              </a:rPr>
              <a:t>d</a:t>
            </a:r>
            <a:r>
              <a:rPr lang="en-US" altLang="zh-CN" sz="2800" baseline="-30000" dirty="0" err="1">
                <a:latin typeface="Times New Roman" panose="02020603050405020304" pitchFamily="18" charset="0"/>
                <a:cs typeface="Times New Roman" panose="02020603050405020304" pitchFamily="18" charset="0"/>
              </a:rPr>
              <a:t>min</a:t>
            </a:r>
            <a:r>
              <a:rPr lang="zh-CN" altLang="en-US" sz="2800" dirty="0">
                <a:latin typeface="Times New Roman" panose="02020603050405020304" pitchFamily="18" charset="0"/>
              </a:rPr>
              <a:t>是奇数，则新的</a:t>
            </a:r>
            <a:endParaRPr lang="en-US" altLang="zh-CN" sz="2800" dirty="0">
              <a:latin typeface="Times New Roman" panose="02020603050405020304" pitchFamily="18" charset="0"/>
            </a:endParaRPr>
          </a:p>
          <a:p>
            <a:pPr marL="344170" lvl="1" indent="0">
              <a:lnSpc>
                <a:spcPct val="110000"/>
              </a:lnSpc>
              <a:spcBef>
                <a:spcPts val="0"/>
              </a:spcBef>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最小距离变为</a:t>
            </a:r>
            <a:r>
              <a:rPr lang="en-US" altLang="zh-CN" sz="2800" i="1" dirty="0" err="1">
                <a:solidFill>
                  <a:srgbClr val="FF0000"/>
                </a:solidFill>
                <a:latin typeface="Times New Roman" panose="02020603050405020304" pitchFamily="18" charset="0"/>
                <a:cs typeface="Times New Roman" panose="02020603050405020304" pitchFamily="18" charset="0"/>
              </a:rPr>
              <a:t>d</a:t>
            </a:r>
            <a:r>
              <a:rPr lang="en-US" altLang="zh-CN" sz="2800" baseline="-30000" dirty="0" err="1">
                <a:solidFill>
                  <a:srgbClr val="FF0000"/>
                </a:solidFill>
                <a:latin typeface="Times New Roman" panose="02020603050405020304" pitchFamily="18" charset="0"/>
                <a:cs typeface="Times New Roman" panose="02020603050405020304" pitchFamily="18" charset="0"/>
              </a:rPr>
              <a:t>min</a:t>
            </a:r>
            <a:r>
              <a:rPr lang="en-US" altLang="zh-CN" sz="2800" baseline="-30000" dirty="0">
                <a:solidFill>
                  <a:srgbClr val="FF0000"/>
                </a:solidFill>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+ 1</a:t>
            </a:r>
            <a:r>
              <a:rPr lang="zh-CN" altLang="en-US" sz="2800" dirty="0">
                <a:solidFill>
                  <a:srgbClr val="FF0000"/>
                </a:solidFill>
                <a:latin typeface="Times New Roman" panose="02020603050405020304" pitchFamily="18" charset="0"/>
              </a:rPr>
              <a:t>，检错能力增</a:t>
            </a:r>
            <a:r>
              <a:rPr lang="en-US" altLang="zh-CN" sz="2800" dirty="0">
                <a:solidFill>
                  <a:srgbClr val="FF0000"/>
                </a:solidFill>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5.4.1   </a:t>
            </a:r>
            <a:r>
              <a:rPr lang="zh-CN" altLang="en-US" sz="3600" kern="0" dirty="0">
                <a:latin typeface="Times New Roman" panose="02020603050405020304" pitchFamily="18" charset="0"/>
              </a:rPr>
              <a:t>线性分组码</a:t>
            </a:r>
            <a:endParaRPr lang="zh-CN" altLang="en-US" sz="3600" kern="0" dirty="0">
              <a:latin typeface="Times New Roman" panose="02020603050405020304" pitchFamily="18" charset="0"/>
            </a:endParaRPr>
          </a:p>
        </p:txBody>
      </p:sp>
      <p:sp>
        <p:nvSpPr>
          <p:cNvPr id="7" name="Rectangle 3"/>
          <p:cNvSpPr>
            <a:spLocks noGrp="1" noChangeArrowheads="1"/>
          </p:cNvSpPr>
          <p:nvPr>
            <p:ph type="title"/>
          </p:nvPr>
        </p:nvSpPr>
        <p:spPr>
          <a:xfrm>
            <a:off x="446856" y="1087016"/>
            <a:ext cx="7772400" cy="685800"/>
          </a:xfrm>
        </p:spPr>
        <p:txBody>
          <a:bodyPr/>
          <a:lstStyle/>
          <a:p>
            <a:r>
              <a:rPr lang="zh-CN" altLang="en-US" sz="3200" dirty="0">
                <a:latin typeface="+mn-ea"/>
                <a:ea typeface="+mn-ea"/>
              </a:rPr>
              <a:t>缩短码  </a:t>
            </a:r>
            <a:endParaRPr lang="zh-CN" altLang="en-US" sz="3200" dirty="0">
              <a:latin typeface="+mn-ea"/>
              <a:ea typeface="+mn-ea"/>
            </a:endParaRPr>
          </a:p>
        </p:txBody>
      </p:sp>
      <p:sp>
        <p:nvSpPr>
          <p:cNvPr id="8" name="Rectangle 3"/>
          <p:cNvSpPr>
            <a:spLocks noGrp="1" noChangeArrowheads="1"/>
          </p:cNvSpPr>
          <p:nvPr>
            <p:ph idx="1"/>
          </p:nvPr>
        </p:nvSpPr>
        <p:spPr>
          <a:xfrm>
            <a:off x="565269" y="1926601"/>
            <a:ext cx="8084880" cy="2770584"/>
          </a:xfrm>
        </p:spPr>
        <p:txBody>
          <a:bodyPr/>
          <a:lstStyle/>
          <a:p>
            <a:pPr algn="just" eaLnBrk="1" hangingPunct="1">
              <a:lnSpc>
                <a:spcPct val="110000"/>
              </a:lnSpc>
            </a:pPr>
            <a:r>
              <a:rPr lang="zh-CN" altLang="en-US" dirty="0">
                <a:latin typeface="Times New Roman" panose="02020603050405020304" pitchFamily="18" charset="0"/>
                <a:cs typeface="Times New Roman" panose="02020603050405020304" pitchFamily="18" charset="0"/>
              </a:rPr>
              <a:t>把第一位为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的所有码字舍去，剩下另一半第一位为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的码字舍去它们的第一位后组成一个新的</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n</a:t>
            </a:r>
            <a:r>
              <a:rPr lang="zh-CN" altLang="en-US"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zh-CN" altLang="en-US" i="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系统码，称为</a:t>
            </a:r>
            <a:r>
              <a:rPr lang="zh-CN" altLang="en-US" dirty="0">
                <a:latin typeface="Times New Roman" panose="02020603050405020304" pitchFamily="18" charset="0"/>
                <a:ea typeface="楷体_GB2312" pitchFamily="49" charset="-122"/>
                <a:cs typeface="Times New Roman" panose="02020603050405020304" pitchFamily="18" charset="0"/>
              </a:rPr>
              <a:t>缩短码</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just">
              <a:lnSpc>
                <a:spcPct val="110000"/>
              </a:lnSpc>
              <a:spcBef>
                <a:spcPts val="2400"/>
              </a:spcBef>
            </a:pPr>
            <a:r>
              <a:rPr lang="zh-CN" altLang="en-US" dirty="0">
                <a:solidFill>
                  <a:srgbClr val="FF0000"/>
                </a:solidFill>
                <a:latin typeface="Times New Roman" panose="02020603050405020304" pitchFamily="18" charset="0"/>
                <a:cs typeface="Times New Roman" panose="02020603050405020304" pitchFamily="18" charset="0"/>
              </a:rPr>
              <a:t>缩短码与原码具有相同的</a:t>
            </a:r>
            <a:r>
              <a:rPr lang="zh-CN" altLang="en-US" dirty="0">
                <a:latin typeface="Times New Roman" panose="02020603050405020304" pitchFamily="18" charset="0"/>
                <a:cs typeface="Times New Roman" panose="02020603050405020304" pitchFamily="18" charset="0"/>
              </a:rPr>
              <a:t>最小码距</a:t>
            </a:r>
            <a:r>
              <a:rPr lang="en-US" altLang="zh-CN" i="1" dirty="0" err="1">
                <a:solidFill>
                  <a:srgbClr val="FF0000"/>
                </a:solidFill>
                <a:latin typeface="Times New Roman" panose="02020603050405020304" pitchFamily="18" charset="0"/>
                <a:cs typeface="Times New Roman" panose="02020603050405020304" pitchFamily="18" charset="0"/>
              </a:rPr>
              <a:t>d</a:t>
            </a:r>
            <a:r>
              <a:rPr lang="en-US" altLang="zh-CN" baseline="-30000" dirty="0" err="1">
                <a:solidFill>
                  <a:srgbClr val="FF0000"/>
                </a:solidFill>
                <a:latin typeface="Times New Roman" panose="02020603050405020304" pitchFamily="18" charset="0"/>
                <a:cs typeface="Times New Roman" panose="02020603050405020304" pitchFamily="18" charset="0"/>
              </a:rPr>
              <a:t>min</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
        <p:nvSpPr>
          <p:cNvPr id="6" name="Rectangle 3"/>
          <p:cNvSpPr>
            <a:spLocks noGrp="1" noChangeArrowheads="1"/>
          </p:cNvSpPr>
          <p:nvPr>
            <p:ph idx="1"/>
          </p:nvPr>
        </p:nvSpPr>
        <p:spPr>
          <a:xfrm>
            <a:off x="460197" y="1863452"/>
            <a:ext cx="8229600" cy="2933700"/>
          </a:xfrm>
        </p:spPr>
        <p:txBody>
          <a:bodyPr/>
          <a:lstStyle/>
          <a:p>
            <a:pPr eaLnBrk="1" hangingPunct="1"/>
            <a:r>
              <a:rPr lang="zh-CN" altLang="en-US" dirty="0">
                <a:solidFill>
                  <a:srgbClr val="FF0000"/>
                </a:solidFill>
                <a:latin typeface="Times New Roman" panose="02020603050405020304" pitchFamily="18" charset="0"/>
              </a:rPr>
              <a:t>循环码</a:t>
            </a:r>
            <a:r>
              <a:rPr lang="zh-CN" altLang="en-US" dirty="0">
                <a:latin typeface="Times New Roman" panose="02020603050405020304" pitchFamily="18" charset="0"/>
              </a:rPr>
              <a:t>是线性分组码的一个子类；</a:t>
            </a:r>
            <a:endParaRPr lang="zh-CN" altLang="en-US" dirty="0">
              <a:latin typeface="Times New Roman" panose="02020603050405020304" pitchFamily="18" charset="0"/>
            </a:endParaRPr>
          </a:p>
          <a:p>
            <a:pPr eaLnBrk="1" hangingPunct="1">
              <a:spcBef>
                <a:spcPts val="2400"/>
              </a:spcBef>
            </a:pPr>
            <a:r>
              <a:rPr lang="zh-CN" altLang="en-US" dirty="0">
                <a:latin typeface="Times New Roman" panose="02020603050405020304" pitchFamily="18" charset="0"/>
              </a:rPr>
              <a:t>满足下列循环移位特性：</a:t>
            </a:r>
            <a:endParaRPr lang="en-US" altLang="zh-CN" dirty="0">
              <a:latin typeface="Times New Roman" panose="02020603050405020304" pitchFamily="18" charset="0"/>
            </a:endParaRPr>
          </a:p>
          <a:p>
            <a:pPr marL="0" indent="0" eaLnBrk="1" hangingPunct="1">
              <a:buNone/>
            </a:pPr>
            <a:r>
              <a:rPr lang="en-US" altLang="zh-CN" dirty="0">
                <a:latin typeface="Times New Roman" panose="02020603050405020304" pitchFamily="18" charset="0"/>
              </a:rPr>
              <a:t>    </a:t>
            </a:r>
            <a:r>
              <a:rPr lang="zh-CN" altLang="en-US" dirty="0">
                <a:latin typeface="Times New Roman" panose="02020603050405020304" pitchFamily="18" charset="0"/>
              </a:rPr>
              <a:t>码集</a:t>
            </a:r>
            <a:r>
              <a:rPr lang="en-US" altLang="zh-CN" i="1" dirty="0">
                <a:latin typeface="+mj-lt"/>
              </a:rPr>
              <a:t>C </a:t>
            </a:r>
            <a:r>
              <a:rPr lang="zh-CN" altLang="en-US" dirty="0">
                <a:latin typeface="Times New Roman" panose="02020603050405020304" pitchFamily="18" charset="0"/>
              </a:rPr>
              <a:t>中</a:t>
            </a:r>
            <a:r>
              <a:rPr lang="zh-CN" altLang="en-US" dirty="0">
                <a:solidFill>
                  <a:srgbClr val="FF0000"/>
                </a:solidFill>
                <a:latin typeface="Times New Roman" panose="02020603050405020304" pitchFamily="18" charset="0"/>
              </a:rPr>
              <a:t>任何一个码字的循环移位仍是码字</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57200" y="277813"/>
            <a:ext cx="8229600" cy="686477"/>
          </a:xfrm>
          <a:prstGeom prst="rect">
            <a:avLst/>
          </a:prstGeom>
        </p:spPr>
        <p:txBody>
          <a:bodyPr/>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5.1 </a:t>
            </a:r>
            <a:r>
              <a:rPr lang="zh-CN" altLang="zh-CN" sz="3600" kern="0" dirty="0">
                <a:latin typeface="Times New Roman" panose="02020603050405020304" pitchFamily="18" charset="0"/>
              </a:rPr>
              <a:t>最</a:t>
            </a:r>
            <a:r>
              <a:rPr lang="zh-CN" altLang="en-US" sz="3600" kern="0" dirty="0">
                <a:latin typeface="Times New Roman" panose="02020603050405020304" pitchFamily="18" charset="0"/>
              </a:rPr>
              <a:t>佳</a:t>
            </a:r>
            <a:r>
              <a:rPr lang="zh-CN" altLang="zh-CN" sz="3600" kern="0" dirty="0">
                <a:latin typeface="Times New Roman" panose="02020603050405020304" pitchFamily="18" charset="0"/>
              </a:rPr>
              <a:t>译码准则</a:t>
            </a:r>
            <a:endParaRPr lang="zh-CN" altLang="en-US" sz="3600" kern="0" dirty="0"/>
          </a:p>
        </p:txBody>
      </p:sp>
      <p:sp>
        <p:nvSpPr>
          <p:cNvPr id="4" name="矩形 3"/>
          <p:cNvSpPr/>
          <p:nvPr/>
        </p:nvSpPr>
        <p:spPr>
          <a:xfrm>
            <a:off x="611262" y="892196"/>
            <a:ext cx="8075240" cy="535531"/>
          </a:xfrm>
          <a:prstGeom prst="rect">
            <a:avLst/>
          </a:prstGeom>
        </p:spPr>
        <p:txBody>
          <a:bodyPr wrap="square">
            <a:spAutoFit/>
          </a:bodyPr>
          <a:lstStyle/>
          <a:p>
            <a:pPr>
              <a:lnSpc>
                <a:spcPct val="90000"/>
              </a:lnSpc>
            </a:pPr>
            <a:r>
              <a:rPr lang="zh-CN" altLang="en-US" dirty="0">
                <a:latin typeface="宋体" panose="02010600030101010101" pitchFamily="2" charset="-122"/>
              </a:rPr>
              <a:t>选择哪种译码规则可以使译码平均错误概率最小？</a:t>
            </a:r>
            <a:r>
              <a:rPr lang="zh-CN" altLang="en-US" sz="3200" dirty="0"/>
              <a:t> </a:t>
            </a:r>
            <a:endParaRPr lang="zh-CN" altLang="en-US" sz="3200" dirty="0"/>
          </a:p>
        </p:txBody>
      </p:sp>
      <p:graphicFrame>
        <p:nvGraphicFramePr>
          <p:cNvPr id="5" name="Object 8"/>
          <p:cNvGraphicFramePr>
            <a:graphicFrameLocks noChangeAspect="1"/>
          </p:cNvGraphicFramePr>
          <p:nvPr/>
        </p:nvGraphicFramePr>
        <p:xfrm>
          <a:off x="1619672" y="1340768"/>
          <a:ext cx="2603500" cy="582612"/>
        </p:xfrm>
        <a:graphic>
          <a:graphicData uri="http://schemas.openxmlformats.org/presentationml/2006/ole">
            <mc:AlternateContent xmlns:mc="http://schemas.openxmlformats.org/markup-compatibility/2006">
              <mc:Choice xmlns:v="urn:schemas-microsoft-com:vml" Requires="v">
                <p:oleObj spid="_x0000_s2" name="Equation" r:id="rId1" imgW="26822400" imgH="6096000" progId="Equation.DSMT4">
                  <p:embed/>
                </p:oleObj>
              </mc:Choice>
              <mc:Fallback>
                <p:oleObj name="Equation" r:id="rId1" imgW="26822400" imgH="6096000" progId="Equation.DSMT4">
                  <p:embed/>
                  <p:pic>
                    <p:nvPicPr>
                      <p:cNvPr id="0" name="Object 8"/>
                      <p:cNvPicPr>
                        <a:picLocks noChangeAspect="1" noChangeArrowheads="1"/>
                      </p:cNvPicPr>
                      <p:nvPr/>
                    </p:nvPicPr>
                    <p:blipFill>
                      <a:blip r:embed="rId2"/>
                      <a:srcRect/>
                      <a:stretch>
                        <a:fillRect/>
                      </a:stretch>
                    </p:blipFill>
                    <p:spPr bwMode="auto">
                      <a:xfrm>
                        <a:off x="1619672" y="1340768"/>
                        <a:ext cx="2603500"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nvGraphicFramePr>
        <p:xfrm>
          <a:off x="1547664" y="1737543"/>
          <a:ext cx="5943600" cy="2195513"/>
        </p:xfrm>
        <a:graphic>
          <a:graphicData uri="http://schemas.openxmlformats.org/presentationml/2006/ole">
            <mc:AlternateContent xmlns:mc="http://schemas.openxmlformats.org/markup-compatibility/2006">
              <mc:Choice xmlns:v="urn:schemas-microsoft-com:vml" Requires="v">
                <p:oleObj spid="_x0000_s7" name="Equation" r:id="rId3" imgW="59436000" imgH="21945600" progId="Equation.DSMT4">
                  <p:embed/>
                </p:oleObj>
              </mc:Choice>
              <mc:Fallback>
                <p:oleObj name="Equation" r:id="rId3" imgW="59436000" imgH="21945600" progId="Equation.DSMT4">
                  <p:embed/>
                  <p:pic>
                    <p:nvPicPr>
                      <p:cNvPr id="0" name="Object 4"/>
                      <p:cNvPicPr>
                        <a:picLocks noChangeAspect="1" noChangeArrowheads="1"/>
                      </p:cNvPicPr>
                      <p:nvPr/>
                    </p:nvPicPr>
                    <p:blipFill>
                      <a:blip r:embed="rId4"/>
                      <a:srcRect/>
                      <a:stretch>
                        <a:fillRect/>
                      </a:stretch>
                    </p:blipFill>
                    <p:spPr bwMode="auto">
                      <a:xfrm>
                        <a:off x="1547664" y="1737543"/>
                        <a:ext cx="5943600" cy="219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611832" y="3873125"/>
            <a:ext cx="7848600" cy="1372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dirty="0"/>
              <a:t>应选择译码规则：             </a:t>
            </a:r>
            <a:endParaRPr lang="en-US" altLang="zh-CN" dirty="0"/>
          </a:p>
          <a:p>
            <a:pPr eaLnBrk="1" hangingPunct="1">
              <a:lnSpc>
                <a:spcPct val="130000"/>
              </a:lnSpc>
              <a:spcBef>
                <a:spcPct val="50000"/>
              </a:spcBef>
            </a:pPr>
            <a:r>
              <a:rPr lang="zh-CN" altLang="en-US" dirty="0"/>
              <a:t>                </a:t>
            </a:r>
            <a:endParaRPr lang="zh-CN" altLang="en-US" dirty="0"/>
          </a:p>
        </p:txBody>
      </p:sp>
      <p:graphicFrame>
        <p:nvGraphicFramePr>
          <p:cNvPr id="9" name="Object 4"/>
          <p:cNvGraphicFramePr>
            <a:graphicFrameLocks noChangeAspect="1"/>
          </p:cNvGraphicFramePr>
          <p:nvPr/>
        </p:nvGraphicFramePr>
        <p:xfrm>
          <a:off x="3379291" y="3933056"/>
          <a:ext cx="4937125" cy="608013"/>
        </p:xfrm>
        <a:graphic>
          <a:graphicData uri="http://schemas.openxmlformats.org/presentationml/2006/ole">
            <mc:AlternateContent xmlns:mc="http://schemas.openxmlformats.org/markup-compatibility/2006">
              <mc:Choice xmlns:v="urn:schemas-microsoft-com:vml" Requires="v">
                <p:oleObj spid="_x0000_s10" name="Equation" r:id="rId5" imgW="49377600" imgH="6096000" progId="Equation.DSMT4">
                  <p:embed/>
                </p:oleObj>
              </mc:Choice>
              <mc:Fallback>
                <p:oleObj name="Equation" r:id="rId5" imgW="49377600" imgH="6096000" progId="Equation.DSMT4">
                  <p:embed/>
                  <p:pic>
                    <p:nvPicPr>
                      <p:cNvPr id="0" name="Object 4"/>
                      <p:cNvPicPr>
                        <a:picLocks noGrp="1" noChangeAspect="1" noChangeArrowheads="1"/>
                      </p:cNvPicPr>
                      <p:nvPr/>
                    </p:nvPicPr>
                    <p:blipFill>
                      <a:blip r:embed="rId6"/>
                      <a:srcRect/>
                      <a:stretch>
                        <a:fillRect/>
                      </a:stretch>
                    </p:blipFill>
                    <p:spPr bwMode="auto">
                      <a:xfrm>
                        <a:off x="3379291" y="3933056"/>
                        <a:ext cx="493712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p:cNvSpPr txBox="1">
            <a:spLocks noChangeArrowheads="1"/>
          </p:cNvSpPr>
          <p:nvPr/>
        </p:nvSpPr>
        <p:spPr bwMode="auto">
          <a:xfrm>
            <a:off x="611262" y="4581128"/>
            <a:ext cx="7777162" cy="177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dirty="0"/>
              <a:t>也就是说，收到一个符号以后译成具有最大后验概率的那个输入符号。这种译码准则称为“</a:t>
            </a:r>
            <a:r>
              <a:rPr lang="zh-CN" altLang="en-US" dirty="0">
                <a:solidFill>
                  <a:srgbClr val="FF0000"/>
                </a:solidFill>
              </a:rPr>
              <a:t>最大后验概率准则</a:t>
            </a:r>
            <a:r>
              <a:rPr lang="zh-CN" altLang="en-US" dirty="0"/>
              <a:t>”或“</a:t>
            </a:r>
            <a:r>
              <a:rPr lang="zh-CN" altLang="en-US" dirty="0">
                <a:solidFill>
                  <a:srgbClr val="1306BA"/>
                </a:solidFill>
              </a:rPr>
              <a:t>最小错误概率准则</a:t>
            </a:r>
            <a:r>
              <a:rPr lang="zh-CN" altLang="en-US" dirty="0"/>
              <a:t>”。</a:t>
            </a:r>
            <a:endParaRPr lang="zh-CN" altLang="en-US" dirty="0"/>
          </a:p>
        </p:txBody>
      </p:sp>
      <p:sp>
        <p:nvSpPr>
          <p:cNvPr id="12" name="灯片编号占位符 11"/>
          <p:cNvSpPr>
            <a:spLocks noGrp="1"/>
          </p:cNvSpPr>
          <p:nvPr>
            <p:ph type="sldNum" sz="quarter" idx="10"/>
          </p:nvPr>
        </p:nvSpPr>
        <p:spPr/>
        <p:txBody>
          <a:bodyPr/>
          <a:lstStyle/>
          <a:p>
            <a:pPr>
              <a:defRPr/>
            </a:pPr>
            <a:fld id="{E75BB342-0C62-42E4-979A-7EAE2806FB0A}"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838200" y="859879"/>
            <a:ext cx="29876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dirty="0"/>
              <a:t>(7,3)</a:t>
            </a:r>
            <a:r>
              <a:rPr lang="zh-CN" altLang="en-US" dirty="0"/>
              <a:t>线性分组码</a:t>
            </a:r>
            <a:endParaRPr lang="zh-CN" altLang="en-US" dirty="0"/>
          </a:p>
          <a:p>
            <a:pPr eaLnBrk="1" hangingPunct="1">
              <a:spcBef>
                <a:spcPct val="50000"/>
              </a:spcBef>
              <a:buFont typeface="Wingdings" panose="05000000000000000000" pitchFamily="2" charset="2"/>
              <a:buNone/>
            </a:pPr>
            <a:endParaRPr lang="en-US" altLang="zh-CN" b="0" dirty="0"/>
          </a:p>
        </p:txBody>
      </p:sp>
      <p:sp>
        <p:nvSpPr>
          <p:cNvPr id="107523" name="Text Box 4"/>
          <p:cNvSpPr txBox="1">
            <a:spLocks noChangeArrowheads="1"/>
          </p:cNvSpPr>
          <p:nvPr/>
        </p:nvSpPr>
        <p:spPr bwMode="auto">
          <a:xfrm>
            <a:off x="381000" y="1550441"/>
            <a:ext cx="762000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Font typeface="Wingdings" panose="05000000000000000000" pitchFamily="2" charset="2"/>
              <a:buNone/>
            </a:pPr>
            <a:r>
              <a:rPr lang="en-US" altLang="zh-CN" b="0" dirty="0"/>
              <a:t>m</a:t>
            </a:r>
            <a:r>
              <a:rPr lang="en-US" altLang="zh-CN" sz="3200" b="0" baseline="-25000" dirty="0"/>
              <a:t>2---0         </a:t>
            </a:r>
            <a:r>
              <a:rPr lang="en-US" altLang="zh-CN" sz="3200" b="0" dirty="0"/>
              <a:t>c</a:t>
            </a:r>
            <a:r>
              <a:rPr lang="en-US" altLang="zh-CN" sz="3200" b="0" baseline="-25000" dirty="0"/>
              <a:t>6-----0                </a:t>
            </a:r>
            <a:r>
              <a:rPr lang="en-US" altLang="zh-CN" sz="3200" b="0" dirty="0"/>
              <a:t>c</a:t>
            </a:r>
            <a:r>
              <a:rPr lang="en-US" altLang="zh-CN" sz="3200" b="0" baseline="-25000" dirty="0"/>
              <a:t>6-----0 </a:t>
            </a:r>
            <a:endParaRPr lang="en-US" altLang="zh-CN" sz="3200" b="0" baseline="-25000" dirty="0"/>
          </a:p>
          <a:p>
            <a:pPr eaLnBrk="1" hangingPunct="1">
              <a:lnSpc>
                <a:spcPct val="80000"/>
              </a:lnSpc>
              <a:buFont typeface="Wingdings" panose="05000000000000000000" pitchFamily="2" charset="2"/>
              <a:buAutoNum type="arabicPlain" startAt="10"/>
            </a:pPr>
            <a:endParaRPr lang="en-US" altLang="zh-CN" b="0" baseline="-25000" dirty="0"/>
          </a:p>
          <a:p>
            <a:pPr eaLnBrk="1" hangingPunct="1">
              <a:lnSpc>
                <a:spcPct val="80000"/>
              </a:lnSpc>
              <a:buFont typeface="Wingdings" panose="05000000000000000000" pitchFamily="2" charset="2"/>
              <a:buNone/>
            </a:pPr>
            <a:endParaRPr lang="en-US" altLang="zh-CN" sz="3200" b="0" baseline="-25000" dirty="0"/>
          </a:p>
          <a:p>
            <a:pPr eaLnBrk="1" hangingPunct="1">
              <a:lnSpc>
                <a:spcPct val="80000"/>
              </a:lnSpc>
              <a:buFont typeface="Wingdings" panose="05000000000000000000" pitchFamily="2" charset="2"/>
              <a:buAutoNum type="arabicPlain" startAt="10"/>
            </a:pPr>
            <a:endParaRPr lang="en-US" altLang="zh-CN" b="0" baseline="-25000" dirty="0"/>
          </a:p>
        </p:txBody>
      </p:sp>
      <p:sp>
        <p:nvSpPr>
          <p:cNvPr id="107524" name="Text Box 6"/>
          <p:cNvSpPr txBox="1">
            <a:spLocks noChangeArrowheads="1"/>
          </p:cNvSpPr>
          <p:nvPr/>
        </p:nvSpPr>
        <p:spPr bwMode="auto">
          <a:xfrm>
            <a:off x="1763713" y="2468016"/>
            <a:ext cx="1571625" cy="346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Font typeface="Wingdings" panose="05000000000000000000" pitchFamily="2" charset="2"/>
              <a:buNone/>
            </a:pPr>
            <a:r>
              <a:rPr lang="en-US" altLang="zh-CN" dirty="0"/>
              <a:t>0000000 </a:t>
            </a:r>
            <a:endParaRPr lang="en-US" altLang="zh-CN" dirty="0"/>
          </a:p>
          <a:p>
            <a:pPr eaLnBrk="1" hangingPunct="1">
              <a:lnSpc>
                <a:spcPct val="80000"/>
              </a:lnSpc>
              <a:spcBef>
                <a:spcPct val="20000"/>
              </a:spcBef>
              <a:buFont typeface="Wingdings" panose="05000000000000000000" pitchFamily="2" charset="2"/>
              <a:buNone/>
            </a:pPr>
            <a:r>
              <a:rPr lang="en-US" altLang="zh-CN" dirty="0">
                <a:solidFill>
                  <a:srgbClr val="FF0000"/>
                </a:solidFill>
              </a:rPr>
              <a:t>0011101</a:t>
            </a:r>
            <a:endParaRPr lang="en-US" altLang="zh-CN" dirty="0">
              <a:solidFill>
                <a:srgbClr val="FF0000"/>
              </a:solidFill>
            </a:endParaRPr>
          </a:p>
          <a:p>
            <a:pPr eaLnBrk="1" hangingPunct="1">
              <a:lnSpc>
                <a:spcPct val="80000"/>
              </a:lnSpc>
              <a:spcBef>
                <a:spcPct val="20000"/>
              </a:spcBef>
              <a:buFont typeface="Wingdings" panose="05000000000000000000" pitchFamily="2" charset="2"/>
              <a:buNone/>
            </a:pPr>
            <a:r>
              <a:rPr lang="en-US" altLang="zh-CN" dirty="0"/>
              <a:t>0111010</a:t>
            </a:r>
            <a:endParaRPr lang="en-US" altLang="zh-CN" dirty="0"/>
          </a:p>
          <a:p>
            <a:pPr eaLnBrk="1" hangingPunct="1">
              <a:lnSpc>
                <a:spcPct val="80000"/>
              </a:lnSpc>
              <a:spcBef>
                <a:spcPct val="20000"/>
              </a:spcBef>
              <a:buFont typeface="Wingdings" panose="05000000000000000000" pitchFamily="2" charset="2"/>
              <a:buNone/>
            </a:pPr>
            <a:r>
              <a:rPr lang="en-US" altLang="zh-CN" dirty="0"/>
              <a:t>0100111</a:t>
            </a:r>
            <a:endParaRPr lang="en-US" altLang="zh-CN" dirty="0"/>
          </a:p>
          <a:p>
            <a:pPr eaLnBrk="1" hangingPunct="1">
              <a:lnSpc>
                <a:spcPct val="80000"/>
              </a:lnSpc>
              <a:spcBef>
                <a:spcPct val="20000"/>
              </a:spcBef>
              <a:buFont typeface="Wingdings" panose="05000000000000000000" pitchFamily="2" charset="2"/>
              <a:buNone/>
            </a:pPr>
            <a:r>
              <a:rPr lang="en-US" altLang="zh-CN" dirty="0"/>
              <a:t>1110100</a:t>
            </a:r>
            <a:endParaRPr lang="en-US" altLang="zh-CN" dirty="0"/>
          </a:p>
          <a:p>
            <a:pPr eaLnBrk="1" hangingPunct="1">
              <a:lnSpc>
                <a:spcPct val="80000"/>
              </a:lnSpc>
              <a:spcBef>
                <a:spcPct val="20000"/>
              </a:spcBef>
              <a:buFont typeface="Wingdings" panose="05000000000000000000" pitchFamily="2" charset="2"/>
              <a:buNone/>
            </a:pPr>
            <a:r>
              <a:rPr lang="en-US" altLang="zh-CN" dirty="0"/>
              <a:t>1101001</a:t>
            </a:r>
            <a:endParaRPr lang="en-US" altLang="zh-CN" dirty="0"/>
          </a:p>
          <a:p>
            <a:pPr eaLnBrk="1" hangingPunct="1">
              <a:lnSpc>
                <a:spcPct val="80000"/>
              </a:lnSpc>
              <a:spcBef>
                <a:spcPct val="20000"/>
              </a:spcBef>
              <a:buFont typeface="Wingdings" panose="05000000000000000000" pitchFamily="2" charset="2"/>
              <a:buNone/>
            </a:pPr>
            <a:r>
              <a:rPr lang="en-US" altLang="zh-CN" dirty="0"/>
              <a:t>1001110</a:t>
            </a:r>
            <a:endParaRPr lang="en-US" altLang="zh-CN" dirty="0"/>
          </a:p>
          <a:p>
            <a:pPr eaLnBrk="1" hangingPunct="1">
              <a:lnSpc>
                <a:spcPct val="80000"/>
              </a:lnSpc>
              <a:spcBef>
                <a:spcPct val="20000"/>
              </a:spcBef>
              <a:buFont typeface="Wingdings" panose="05000000000000000000" pitchFamily="2" charset="2"/>
              <a:buNone/>
            </a:pPr>
            <a:r>
              <a:rPr lang="en-US" altLang="zh-CN" dirty="0"/>
              <a:t>1011100    </a:t>
            </a:r>
            <a:r>
              <a:rPr lang="en-US" altLang="zh-CN" dirty="0">
                <a:latin typeface="Garamond" panose="02020404030301010803" pitchFamily="18" charset="0"/>
              </a:rPr>
              <a:t> </a:t>
            </a:r>
            <a:endParaRPr lang="en-US" altLang="zh-CN" dirty="0">
              <a:latin typeface="Garamond" panose="02020404030301010803" pitchFamily="18" charset="0"/>
            </a:endParaRPr>
          </a:p>
        </p:txBody>
      </p:sp>
      <p:sp>
        <p:nvSpPr>
          <p:cNvPr id="107525" name="Text Box 7"/>
          <p:cNvSpPr txBox="1">
            <a:spLocks noChangeArrowheads="1"/>
          </p:cNvSpPr>
          <p:nvPr/>
        </p:nvSpPr>
        <p:spPr bwMode="auto">
          <a:xfrm>
            <a:off x="638175" y="2468016"/>
            <a:ext cx="1336675"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Font typeface="Wingdings" panose="05000000000000000000" pitchFamily="2" charset="2"/>
              <a:buNone/>
            </a:pPr>
            <a:r>
              <a:rPr lang="en-US" altLang="zh-CN" dirty="0"/>
              <a:t>000      </a:t>
            </a:r>
            <a:endParaRPr lang="en-US" altLang="zh-CN" dirty="0"/>
          </a:p>
          <a:p>
            <a:pPr eaLnBrk="1" hangingPunct="1">
              <a:lnSpc>
                <a:spcPct val="80000"/>
              </a:lnSpc>
              <a:spcBef>
                <a:spcPct val="20000"/>
              </a:spcBef>
              <a:buFont typeface="Wingdings" panose="05000000000000000000" pitchFamily="2" charset="2"/>
              <a:buNone/>
            </a:pPr>
            <a:r>
              <a:rPr lang="en-US" altLang="zh-CN" dirty="0"/>
              <a:t>001</a:t>
            </a:r>
            <a:endParaRPr lang="en-US" altLang="zh-CN" dirty="0"/>
          </a:p>
          <a:p>
            <a:pPr eaLnBrk="1" hangingPunct="1">
              <a:lnSpc>
                <a:spcPct val="80000"/>
              </a:lnSpc>
              <a:spcBef>
                <a:spcPct val="20000"/>
              </a:spcBef>
              <a:buFont typeface="Wingdings" panose="05000000000000000000" pitchFamily="2" charset="2"/>
              <a:buNone/>
            </a:pPr>
            <a:r>
              <a:rPr lang="en-US" altLang="zh-CN" dirty="0"/>
              <a:t>010</a:t>
            </a:r>
            <a:endParaRPr lang="en-US" altLang="zh-CN" dirty="0"/>
          </a:p>
          <a:p>
            <a:pPr eaLnBrk="1" hangingPunct="1">
              <a:lnSpc>
                <a:spcPct val="80000"/>
              </a:lnSpc>
              <a:spcBef>
                <a:spcPct val="20000"/>
              </a:spcBef>
              <a:buFont typeface="Wingdings" panose="05000000000000000000" pitchFamily="2" charset="2"/>
              <a:buNone/>
            </a:pPr>
            <a:r>
              <a:rPr lang="en-US" altLang="zh-CN" dirty="0"/>
              <a:t>011</a:t>
            </a:r>
            <a:endParaRPr lang="en-US" altLang="zh-CN" dirty="0"/>
          </a:p>
          <a:p>
            <a:pPr eaLnBrk="1" hangingPunct="1">
              <a:lnSpc>
                <a:spcPct val="80000"/>
              </a:lnSpc>
              <a:spcBef>
                <a:spcPct val="20000"/>
              </a:spcBef>
              <a:buFont typeface="Wingdings" panose="05000000000000000000" pitchFamily="2" charset="2"/>
              <a:buNone/>
            </a:pPr>
            <a:r>
              <a:rPr lang="en-US" altLang="zh-CN" dirty="0"/>
              <a:t>100</a:t>
            </a:r>
            <a:endParaRPr lang="en-US" altLang="zh-CN" dirty="0"/>
          </a:p>
          <a:p>
            <a:pPr eaLnBrk="1" hangingPunct="1">
              <a:lnSpc>
                <a:spcPct val="80000"/>
              </a:lnSpc>
              <a:spcBef>
                <a:spcPct val="20000"/>
              </a:spcBef>
              <a:buFont typeface="Wingdings" panose="05000000000000000000" pitchFamily="2" charset="2"/>
              <a:buNone/>
            </a:pPr>
            <a:r>
              <a:rPr lang="en-US" altLang="zh-CN" dirty="0"/>
              <a:t>101</a:t>
            </a:r>
            <a:endParaRPr lang="en-US" altLang="zh-CN" dirty="0"/>
          </a:p>
          <a:p>
            <a:pPr eaLnBrk="1" hangingPunct="1">
              <a:lnSpc>
                <a:spcPct val="80000"/>
              </a:lnSpc>
              <a:spcBef>
                <a:spcPct val="20000"/>
              </a:spcBef>
              <a:buFont typeface="Wingdings" panose="05000000000000000000" pitchFamily="2" charset="2"/>
              <a:buNone/>
            </a:pPr>
            <a:r>
              <a:rPr lang="en-US" altLang="zh-CN" dirty="0"/>
              <a:t>110</a:t>
            </a:r>
            <a:endParaRPr lang="en-US" altLang="zh-CN" dirty="0"/>
          </a:p>
          <a:p>
            <a:pPr eaLnBrk="1" hangingPunct="1">
              <a:lnSpc>
                <a:spcPct val="80000"/>
              </a:lnSpc>
              <a:spcBef>
                <a:spcPct val="20000"/>
              </a:spcBef>
              <a:buFont typeface="Wingdings" panose="05000000000000000000" pitchFamily="2" charset="2"/>
              <a:buNone/>
            </a:pPr>
            <a:r>
              <a:rPr lang="en-US" altLang="zh-CN" dirty="0"/>
              <a:t>111</a:t>
            </a:r>
            <a:endParaRPr lang="en-US" altLang="zh-CN" dirty="0"/>
          </a:p>
          <a:p>
            <a:pPr eaLnBrk="1" hangingPunct="1">
              <a:lnSpc>
                <a:spcPct val="80000"/>
              </a:lnSpc>
              <a:spcBef>
                <a:spcPct val="20000"/>
              </a:spcBef>
              <a:buFont typeface="Wingdings" panose="05000000000000000000" pitchFamily="2" charset="2"/>
              <a:buNone/>
            </a:pPr>
            <a:endParaRPr lang="en-US" altLang="zh-CN" sz="1800" b="0" dirty="0"/>
          </a:p>
        </p:txBody>
      </p:sp>
      <p:sp>
        <p:nvSpPr>
          <p:cNvPr id="107526" name="Text Box 10"/>
          <p:cNvSpPr txBox="1">
            <a:spLocks noChangeArrowheads="1"/>
          </p:cNvSpPr>
          <p:nvPr/>
        </p:nvSpPr>
        <p:spPr bwMode="auto">
          <a:xfrm>
            <a:off x="3708400" y="2468016"/>
            <a:ext cx="1571625" cy="346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Font typeface="Wingdings" panose="05000000000000000000" pitchFamily="2" charset="2"/>
              <a:buNone/>
            </a:pPr>
            <a:r>
              <a:rPr lang="en-US" altLang="zh-CN" dirty="0"/>
              <a:t>0000000 </a:t>
            </a:r>
            <a:endParaRPr lang="en-US" altLang="zh-CN" dirty="0"/>
          </a:p>
          <a:p>
            <a:pPr eaLnBrk="1" hangingPunct="1">
              <a:lnSpc>
                <a:spcPct val="80000"/>
              </a:lnSpc>
              <a:spcBef>
                <a:spcPct val="20000"/>
              </a:spcBef>
              <a:buFont typeface="Wingdings" panose="05000000000000000000" pitchFamily="2" charset="2"/>
              <a:buNone/>
            </a:pPr>
            <a:r>
              <a:rPr lang="en-US" altLang="zh-CN" dirty="0"/>
              <a:t>0011101</a:t>
            </a:r>
            <a:endParaRPr lang="en-US" altLang="zh-CN" dirty="0"/>
          </a:p>
          <a:p>
            <a:pPr eaLnBrk="1" hangingPunct="1">
              <a:lnSpc>
                <a:spcPct val="80000"/>
              </a:lnSpc>
              <a:spcBef>
                <a:spcPct val="20000"/>
              </a:spcBef>
              <a:buFont typeface="Wingdings" panose="05000000000000000000" pitchFamily="2" charset="2"/>
              <a:buNone/>
            </a:pPr>
            <a:r>
              <a:rPr lang="en-US" altLang="zh-CN" dirty="0"/>
              <a:t>0100111</a:t>
            </a:r>
            <a:endParaRPr lang="en-US" altLang="zh-CN" dirty="0"/>
          </a:p>
          <a:p>
            <a:pPr eaLnBrk="1" hangingPunct="1">
              <a:lnSpc>
                <a:spcPct val="80000"/>
              </a:lnSpc>
              <a:spcBef>
                <a:spcPct val="20000"/>
              </a:spcBef>
              <a:buFont typeface="Wingdings" panose="05000000000000000000" pitchFamily="2" charset="2"/>
              <a:buNone/>
            </a:pPr>
            <a:r>
              <a:rPr lang="en-US" altLang="zh-CN" dirty="0"/>
              <a:t>0111010</a:t>
            </a:r>
            <a:endParaRPr lang="en-US" altLang="zh-CN" dirty="0"/>
          </a:p>
          <a:p>
            <a:pPr eaLnBrk="1" hangingPunct="1">
              <a:lnSpc>
                <a:spcPct val="80000"/>
              </a:lnSpc>
              <a:spcBef>
                <a:spcPct val="20000"/>
              </a:spcBef>
              <a:buFont typeface="Wingdings" panose="05000000000000000000" pitchFamily="2" charset="2"/>
              <a:buNone/>
            </a:pPr>
            <a:r>
              <a:rPr lang="en-US" altLang="zh-CN" dirty="0"/>
              <a:t>1001110</a:t>
            </a:r>
            <a:endParaRPr lang="en-US" altLang="zh-CN" dirty="0"/>
          </a:p>
          <a:p>
            <a:pPr eaLnBrk="1" hangingPunct="1">
              <a:lnSpc>
                <a:spcPct val="80000"/>
              </a:lnSpc>
              <a:spcBef>
                <a:spcPct val="20000"/>
              </a:spcBef>
              <a:buFont typeface="Wingdings" panose="05000000000000000000" pitchFamily="2" charset="2"/>
              <a:buNone/>
            </a:pPr>
            <a:r>
              <a:rPr lang="en-US" altLang="zh-CN" dirty="0"/>
              <a:t>1010011</a:t>
            </a:r>
            <a:endParaRPr lang="en-US" altLang="zh-CN" dirty="0"/>
          </a:p>
          <a:p>
            <a:pPr eaLnBrk="1" hangingPunct="1">
              <a:lnSpc>
                <a:spcPct val="80000"/>
              </a:lnSpc>
              <a:spcBef>
                <a:spcPct val="20000"/>
              </a:spcBef>
              <a:buFont typeface="Wingdings" panose="05000000000000000000" pitchFamily="2" charset="2"/>
              <a:buNone/>
            </a:pPr>
            <a:r>
              <a:rPr lang="en-US" altLang="zh-CN" dirty="0"/>
              <a:t>1101001</a:t>
            </a:r>
            <a:endParaRPr lang="en-US" altLang="zh-CN" dirty="0"/>
          </a:p>
          <a:p>
            <a:pPr eaLnBrk="1" hangingPunct="1">
              <a:lnSpc>
                <a:spcPct val="80000"/>
              </a:lnSpc>
              <a:spcBef>
                <a:spcPct val="20000"/>
              </a:spcBef>
              <a:buFont typeface="Wingdings" panose="05000000000000000000" pitchFamily="2" charset="2"/>
              <a:buNone/>
            </a:pPr>
            <a:r>
              <a:rPr lang="en-US" altLang="zh-CN" dirty="0"/>
              <a:t>1110100   </a:t>
            </a:r>
            <a:r>
              <a:rPr lang="en-US" altLang="zh-CN" dirty="0">
                <a:latin typeface="Garamond" panose="02020404030301010803" pitchFamily="18" charset="0"/>
              </a:rPr>
              <a:t> </a:t>
            </a:r>
            <a:endParaRPr lang="en-US" altLang="zh-CN" dirty="0">
              <a:latin typeface="Garamond" panose="02020404030301010803" pitchFamily="18" charset="0"/>
            </a:endParaRPr>
          </a:p>
        </p:txBody>
      </p:sp>
      <p:graphicFrame>
        <p:nvGraphicFramePr>
          <p:cNvPr id="93196" name="Object 12"/>
          <p:cNvGraphicFramePr>
            <a:graphicFrameLocks noChangeAspect="1"/>
          </p:cNvGraphicFramePr>
          <p:nvPr/>
        </p:nvGraphicFramePr>
        <p:xfrm>
          <a:off x="5292725" y="1675854"/>
          <a:ext cx="3600450" cy="1374775"/>
        </p:xfrm>
        <a:graphic>
          <a:graphicData uri="http://schemas.openxmlformats.org/presentationml/2006/ole">
            <mc:AlternateContent xmlns:mc="http://schemas.openxmlformats.org/markup-compatibility/2006">
              <mc:Choice xmlns:v="urn:schemas-microsoft-com:vml" Requires="v">
                <p:oleObj spid="_x0000_s2" name="" r:id="rId1" imgW="1828800" imgH="698500" progId="Equation.DSMT4">
                  <p:embed/>
                </p:oleObj>
              </mc:Choice>
              <mc:Fallback>
                <p:oleObj name="" r:id="rId1" imgW="1828800" imgH="698500" progId="Equation.DSMT4">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675854"/>
                        <a:ext cx="360045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3197" name="Object 13"/>
          <p:cNvGraphicFramePr>
            <a:graphicFrameLocks noChangeAspect="1"/>
          </p:cNvGraphicFramePr>
          <p:nvPr/>
        </p:nvGraphicFramePr>
        <p:xfrm>
          <a:off x="5280025" y="3824288"/>
          <a:ext cx="3676650" cy="1400175"/>
        </p:xfrm>
        <a:graphic>
          <a:graphicData uri="http://schemas.openxmlformats.org/presentationml/2006/ole">
            <mc:AlternateContent xmlns:mc="http://schemas.openxmlformats.org/markup-compatibility/2006">
              <mc:Choice xmlns:v="urn:schemas-microsoft-com:vml" Requires="v">
                <p:oleObj spid="_x0000_s3" name="Equation" r:id="rId3" imgW="44805600" imgH="17068800" progId="Equation.DSMT4">
                  <p:embed/>
                </p:oleObj>
              </mc:Choice>
              <mc:Fallback>
                <p:oleObj name="Equation" r:id="rId3" imgW="44805600" imgH="17068800" progId="Equation.DSMT4">
                  <p:embed/>
                  <p:pic>
                    <p:nvPicPr>
                      <p:cNvPr id="0" name="Object 13"/>
                      <p:cNvPicPr>
                        <a:picLocks noChangeAspect="1" noChangeArrowheads="1"/>
                      </p:cNvPicPr>
                      <p:nvPr/>
                    </p:nvPicPr>
                    <p:blipFill>
                      <a:blip r:embed="rId4"/>
                      <a:srcRect/>
                      <a:stretch>
                        <a:fillRect/>
                      </a:stretch>
                    </p:blipFill>
                    <p:spPr bwMode="auto">
                      <a:xfrm>
                        <a:off x="5280025" y="3824288"/>
                        <a:ext cx="36766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E75BB342-0C62-42E4-979A-7EAE2806FB0A}"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1196752"/>
            <a:ext cx="8229600" cy="582388"/>
          </a:xfrm>
        </p:spPr>
        <p:txBody>
          <a:bodyPr/>
          <a:lstStyle/>
          <a:p>
            <a:pPr eaLnBrk="1" hangingPunct="1"/>
            <a:r>
              <a:rPr lang="zh-CN" altLang="en-US" sz="3200" dirty="0"/>
              <a:t>循环码的多项式描述</a:t>
            </a:r>
            <a:endParaRPr lang="zh-CN" altLang="en-US" sz="3200" dirty="0"/>
          </a:p>
        </p:txBody>
      </p:sp>
      <p:sp>
        <p:nvSpPr>
          <p:cNvPr id="108547" name="Rectangle 3"/>
          <p:cNvSpPr>
            <a:spLocks noGrp="1" noChangeArrowheads="1"/>
          </p:cNvSpPr>
          <p:nvPr>
            <p:ph idx="1"/>
          </p:nvPr>
        </p:nvSpPr>
        <p:spPr>
          <a:xfrm>
            <a:off x="457200" y="1988840"/>
            <a:ext cx="8229600" cy="3954661"/>
          </a:xfrm>
        </p:spPr>
        <p:txBody>
          <a:bodyPr/>
          <a:lstStyle/>
          <a:p>
            <a:pPr eaLnBrk="1" hangingPunct="1"/>
            <a:r>
              <a:rPr lang="zh-CN" altLang="en-US" dirty="0">
                <a:latin typeface="Times New Roman" panose="02020603050405020304" pitchFamily="18" charset="0"/>
              </a:rPr>
              <a:t>一般</a:t>
            </a:r>
            <a:r>
              <a:rPr lang="en-US" altLang="zh-CN" dirty="0">
                <a:latin typeface="Times New Roman" panose="02020603050405020304" pitchFamily="18" charset="0"/>
              </a:rPr>
              <a:t>(</a:t>
            </a:r>
            <a:r>
              <a:rPr lang="en-US" altLang="zh-CN" i="1" dirty="0" err="1">
                <a:latin typeface="Times New Roman" panose="02020603050405020304" pitchFamily="18" charset="0"/>
              </a:rPr>
              <a:t>n,k</a:t>
            </a:r>
            <a:r>
              <a:rPr lang="en-US" altLang="zh-CN" dirty="0">
                <a:latin typeface="Times New Roman" panose="02020603050405020304" pitchFamily="18" charset="0"/>
              </a:rPr>
              <a:t>)</a:t>
            </a:r>
            <a:r>
              <a:rPr lang="zh-CN" altLang="en-US" dirty="0">
                <a:latin typeface="Times New Roman" panose="02020603050405020304" pitchFamily="18" charset="0"/>
              </a:rPr>
              <a:t>线性分组码的</a:t>
            </a:r>
            <a:r>
              <a:rPr lang="en-US" altLang="zh-CN" i="1" dirty="0">
                <a:latin typeface="Times New Roman" panose="02020603050405020304" pitchFamily="18" charset="0"/>
              </a:rPr>
              <a:t>k</a:t>
            </a:r>
            <a:r>
              <a:rPr lang="zh-CN" altLang="en-US" dirty="0">
                <a:latin typeface="Times New Roman" panose="02020603050405020304" pitchFamily="18" charset="0"/>
              </a:rPr>
              <a:t>个基底之间不存在规则的联系，因此需用</a:t>
            </a:r>
            <a:r>
              <a:rPr lang="en-US" altLang="zh-CN" i="1" dirty="0">
                <a:latin typeface="Times New Roman" panose="02020603050405020304" pitchFamily="18" charset="0"/>
              </a:rPr>
              <a:t>k</a:t>
            </a:r>
            <a:r>
              <a:rPr lang="zh-CN" altLang="en-US" dirty="0">
                <a:latin typeface="Times New Roman" panose="02020603050405020304" pitchFamily="18" charset="0"/>
              </a:rPr>
              <a:t>个基底组成生成矩阵来表示一个码的特征。</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而循环码的</a:t>
            </a:r>
            <a:r>
              <a:rPr lang="en-US" altLang="zh-CN" i="1" dirty="0">
                <a:latin typeface="Times New Roman" panose="02020603050405020304" pitchFamily="18" charset="0"/>
              </a:rPr>
              <a:t>k</a:t>
            </a:r>
            <a:r>
              <a:rPr lang="zh-CN" altLang="en-US" dirty="0">
                <a:latin typeface="Times New Roman" panose="02020603050405020304" pitchFamily="18" charset="0"/>
              </a:rPr>
              <a:t>个基底可以是同一个基底循环</a:t>
            </a:r>
            <a:r>
              <a:rPr lang="en-US" altLang="zh-CN" i="1" dirty="0">
                <a:latin typeface="Times New Roman" panose="02020603050405020304" pitchFamily="18" charset="0"/>
              </a:rPr>
              <a:t>k</a:t>
            </a:r>
            <a:r>
              <a:rPr lang="zh-CN" altLang="en-US" dirty="0">
                <a:latin typeface="Times New Roman" panose="02020603050405020304" pitchFamily="18" charset="0"/>
              </a:rPr>
              <a:t>次得到，因此用一个基底就足以表示一个码的特征。</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既然只有一个基底，就无需矩阵，只要用多项式作为数学工具就足够了。</a:t>
            </a:r>
            <a:endParaRPr lang="zh-CN" altLang="en-US"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ChangeArrowheads="1"/>
          </p:cNvSpPr>
          <p:nvPr>
            <p:ph idx="1"/>
          </p:nvPr>
        </p:nvSpPr>
        <p:spPr>
          <a:xfrm>
            <a:off x="685800" y="1700808"/>
            <a:ext cx="7772400" cy="4495800"/>
          </a:xfrm>
        </p:spPr>
        <p:txBody>
          <a:bodyPr/>
          <a:lstStyle/>
          <a:p>
            <a:pPr eaLnBrk="1" hangingPunct="1">
              <a:lnSpc>
                <a:spcPct val="130000"/>
              </a:lnSpc>
            </a:pPr>
            <a:r>
              <a:rPr lang="zh-CN" altLang="en-US" dirty="0">
                <a:latin typeface="Times New Roman" panose="02020603050405020304" pitchFamily="18" charset="0"/>
              </a:rPr>
              <a:t>把码字</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c</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与一个不大于</a:t>
            </a:r>
            <a:r>
              <a:rPr lang="en-US" altLang="zh-CN" i="1"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rPr>
              <a:t>次的</a:t>
            </a:r>
            <a:r>
              <a:rPr lang="zh-CN" altLang="en-US" dirty="0">
                <a:solidFill>
                  <a:srgbClr val="FF0000"/>
                </a:solidFill>
                <a:latin typeface="Times New Roman" panose="02020603050405020304" pitchFamily="18" charset="0"/>
                <a:ea typeface="楷体_GB2312" pitchFamily="49" charset="-122"/>
              </a:rPr>
              <a:t>码多项式</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对应</a:t>
            </a:r>
            <a:r>
              <a:rPr lang="zh-CN" altLang="en-US" dirty="0">
                <a:latin typeface="Times New Roman" panose="02020603050405020304" pitchFamily="18" charset="0"/>
              </a:rPr>
              <a:t>起来。</a:t>
            </a:r>
            <a:endParaRPr lang="zh-CN" altLang="en-US" dirty="0">
              <a:latin typeface="Times New Roman" panose="02020603050405020304" pitchFamily="18" charset="0"/>
            </a:endParaRPr>
          </a:p>
          <a:p>
            <a:pPr eaLnBrk="1" hangingPunct="1">
              <a:lnSpc>
                <a:spcPct val="130000"/>
              </a:lnSpc>
            </a:pPr>
            <a:r>
              <a:rPr lang="zh-CN" altLang="en-US" dirty="0">
                <a:latin typeface="Times New Roman" panose="02020603050405020304" pitchFamily="18" charset="0"/>
              </a:rPr>
              <a:t>码多项式</a:t>
            </a:r>
            <a:r>
              <a:rPr lang="en-US" altLang="zh-CN" i="1" dirty="0">
                <a:latin typeface="Times New Roman" panose="02020603050405020304" pitchFamily="18" charset="0"/>
                <a:cs typeface="Times New Roman" panose="02020603050405020304" pitchFamily="18" charset="0"/>
              </a:rPr>
              <a:t>C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定义为：</a:t>
            </a:r>
            <a:endParaRPr lang="zh-CN" altLang="en-US" dirty="0">
              <a:latin typeface="Times New Roman" panose="02020603050405020304" pitchFamily="18" charset="0"/>
            </a:endParaRPr>
          </a:p>
          <a:p>
            <a:pPr algn="just" eaLnBrk="1" hangingPunct="1">
              <a:lnSpc>
                <a:spcPct val="130000"/>
              </a:lnSpc>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c</a:t>
            </a:r>
            <a:r>
              <a:rPr lang="en-US" altLang="zh-CN" i="1" baseline="-30000"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 </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baseline="-30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a:t>
            </a:r>
            <a:r>
              <a:rPr lang="en-US" altLang="zh-CN" i="1"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just" eaLnBrk="1" hangingPunct="1">
              <a:lnSpc>
                <a:spcPct val="130000"/>
              </a:lnSpc>
            </a:pPr>
            <a:r>
              <a:rPr lang="zh-CN" altLang="en-US" dirty="0">
                <a:latin typeface="Times New Roman" panose="02020603050405020304" pitchFamily="18" charset="0"/>
              </a:rPr>
              <a:t>对于二进制码，</a:t>
            </a:r>
            <a:r>
              <a:rPr lang="en-US" altLang="zh-CN" i="1" dirty="0">
                <a:latin typeface="Times New Roman" panose="02020603050405020304" pitchFamily="18" charset="0"/>
              </a:rPr>
              <a:t>c</a:t>
            </a:r>
            <a:r>
              <a:rPr lang="en-US" altLang="zh-CN" i="1" baseline="-30000" dirty="0">
                <a:latin typeface="Times New Roman" panose="02020603050405020304" pitchFamily="18" charset="0"/>
              </a:rPr>
              <a:t>i</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{0,1}, </a:t>
            </a:r>
            <a:r>
              <a:rPr lang="en-US" altLang="zh-CN" i="1" dirty="0" err="1">
                <a:latin typeface="Times New Roman" panose="02020603050405020304" pitchFamily="18" charset="0"/>
              </a:rPr>
              <a:t>i</a:t>
            </a:r>
            <a:r>
              <a:rPr lang="en-US" altLang="zh-CN" i="1" dirty="0">
                <a:latin typeface="Times New Roman" panose="02020603050405020304" pitchFamily="18" charset="0"/>
              </a:rPr>
              <a:t> </a:t>
            </a:r>
            <a:r>
              <a:rPr lang="en-US" altLang="zh-CN" dirty="0">
                <a:latin typeface="Times New Roman" panose="02020603050405020304" pitchFamily="18" charset="0"/>
              </a:rPr>
              <a:t>= 0,…</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6"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1163216"/>
            <a:ext cx="8229600" cy="609600"/>
          </a:xfrm>
        </p:spPr>
        <p:txBody>
          <a:bodyPr/>
          <a:lstStyle/>
          <a:p>
            <a:pPr eaLnBrk="1" hangingPunct="1"/>
            <a:r>
              <a:rPr lang="zh-CN" altLang="en-US" sz="3200" dirty="0"/>
              <a:t>生成多项式</a:t>
            </a:r>
            <a:endParaRPr lang="zh-CN" altLang="en-US" sz="3200" dirty="0"/>
          </a:p>
        </p:txBody>
      </p:sp>
      <p:sp>
        <p:nvSpPr>
          <p:cNvPr id="112643" name="Rectangle 3"/>
          <p:cNvSpPr>
            <a:spLocks noGrp="1" noChangeArrowheads="1"/>
          </p:cNvSpPr>
          <p:nvPr>
            <p:ph idx="1"/>
          </p:nvPr>
        </p:nvSpPr>
        <p:spPr>
          <a:xfrm>
            <a:off x="685800" y="1949152"/>
            <a:ext cx="8077200" cy="4648200"/>
          </a:xfrm>
        </p:spPr>
        <p:txBody>
          <a:bodyPr/>
          <a:lstStyle/>
          <a:p>
            <a:pPr lvl="4" eaLnBrk="1" hangingPunct="1">
              <a:buFont typeface="Wingdings" panose="05000000000000000000" pitchFamily="2" charset="2"/>
              <a:buNone/>
            </a:pPr>
            <a:r>
              <a:rPr lang="en-US" altLang="zh-CN" sz="3600" i="1" dirty="0">
                <a:latin typeface="Times New Roman" panose="02020603050405020304" pitchFamily="18" charset="0"/>
              </a:rPr>
              <a:t>   C</a:t>
            </a:r>
            <a:r>
              <a:rPr lang="en-US" altLang="zh-CN" sz="3600" dirty="0">
                <a:latin typeface="Times New Roman" panose="02020603050405020304" pitchFamily="18" charset="0"/>
              </a:rPr>
              <a:t>(</a:t>
            </a:r>
            <a:r>
              <a:rPr lang="en-US" altLang="zh-CN" sz="3600" i="1" dirty="0">
                <a:latin typeface="Times New Roman" panose="02020603050405020304" pitchFamily="18" charset="0"/>
              </a:rPr>
              <a:t>x</a:t>
            </a:r>
            <a:r>
              <a:rPr lang="en-US" altLang="zh-CN" sz="3600" dirty="0">
                <a:latin typeface="Times New Roman" panose="02020603050405020304" pitchFamily="18" charset="0"/>
              </a:rPr>
              <a:t>)  = </a:t>
            </a:r>
            <a:r>
              <a:rPr lang="en-US" altLang="zh-CN" sz="3600" i="1" dirty="0">
                <a:latin typeface="Times New Roman" panose="02020603050405020304" pitchFamily="18" charset="0"/>
              </a:rPr>
              <a:t>m</a:t>
            </a:r>
            <a:r>
              <a:rPr lang="en-US" altLang="zh-CN" sz="3600" dirty="0">
                <a:latin typeface="Times New Roman" panose="02020603050405020304" pitchFamily="18" charset="0"/>
              </a:rPr>
              <a:t>(</a:t>
            </a:r>
            <a:r>
              <a:rPr lang="en-US" altLang="zh-CN" sz="3600" i="1" dirty="0">
                <a:latin typeface="Times New Roman" panose="02020603050405020304" pitchFamily="18" charset="0"/>
              </a:rPr>
              <a:t>x</a:t>
            </a:r>
            <a:r>
              <a:rPr lang="en-US" altLang="zh-CN" sz="3600" dirty="0">
                <a:latin typeface="Times New Roman" panose="02020603050405020304" pitchFamily="18" charset="0"/>
              </a:rPr>
              <a:t>)  </a:t>
            </a:r>
            <a:r>
              <a:rPr lang="en-US" altLang="zh-CN" sz="3600" i="1" dirty="0">
                <a:latin typeface="Times New Roman" panose="02020603050405020304" pitchFamily="18" charset="0"/>
              </a:rPr>
              <a:t>g</a:t>
            </a:r>
            <a:r>
              <a:rPr lang="en-US" altLang="zh-CN" sz="3600" dirty="0">
                <a:latin typeface="Times New Roman" panose="02020603050405020304" pitchFamily="18" charset="0"/>
              </a:rPr>
              <a:t>(</a:t>
            </a:r>
            <a:r>
              <a:rPr lang="en-US" altLang="zh-CN" sz="3600" i="1" dirty="0">
                <a:latin typeface="Times New Roman" panose="02020603050405020304" pitchFamily="18" charset="0"/>
              </a:rPr>
              <a:t>x</a:t>
            </a:r>
            <a:r>
              <a:rPr lang="en-US" altLang="zh-CN" sz="3600" dirty="0">
                <a:latin typeface="Times New Roman" panose="02020603050405020304" pitchFamily="18" charset="0"/>
              </a:rPr>
              <a:t>) </a:t>
            </a:r>
            <a:endParaRPr lang="en-US" altLang="zh-CN" sz="3600" dirty="0">
              <a:latin typeface="Times New Roman" panose="02020603050405020304" pitchFamily="18" charset="0"/>
            </a:endParaRPr>
          </a:p>
          <a:p>
            <a:pPr lvl="4" eaLnBrk="1" hangingPunct="1">
              <a:buFont typeface="Wingdings" panose="05000000000000000000" pitchFamily="2" charset="2"/>
              <a:buNone/>
            </a:pPr>
            <a:r>
              <a:rPr lang="en-US" altLang="zh-CN" sz="2800" dirty="0">
                <a:latin typeface="Times New Roman" panose="02020603050405020304" pitchFamily="18" charset="0"/>
              </a:rPr>
              <a:t>     </a:t>
            </a:r>
            <a:r>
              <a:rPr lang="zh-CN" altLang="en-US" sz="2800" dirty="0">
                <a:latin typeface="Times New Roman" panose="02020603050405020304" pitchFamily="18" charset="0"/>
              </a:rPr>
              <a:t>码            信息    生成</a:t>
            </a:r>
            <a:endParaRPr lang="zh-CN" altLang="en-US" sz="2800" dirty="0">
              <a:latin typeface="Times New Roman" panose="02020603050405020304" pitchFamily="18" charset="0"/>
            </a:endParaRPr>
          </a:p>
          <a:p>
            <a:pPr lvl="4">
              <a:buNone/>
            </a:pPr>
            <a:r>
              <a:rPr lang="zh-CN" altLang="en-US" sz="2800" dirty="0">
                <a:latin typeface="Times New Roman" panose="02020603050405020304" pitchFamily="18" charset="0"/>
              </a:rPr>
              <a:t> 多项式      多项式  多项式</a:t>
            </a:r>
            <a:endParaRPr lang="zh-CN" altLang="en-US" sz="2800" dirty="0">
              <a:latin typeface="Times New Roman" panose="02020603050405020304" pitchFamily="18" charset="0"/>
            </a:endParaRPr>
          </a:p>
          <a:p>
            <a:pPr>
              <a:spcBef>
                <a:spcPts val="1800"/>
              </a:spcBef>
            </a:pPr>
            <a:endParaRPr lang="en-US" altLang="zh-CN" sz="2800" dirty="0">
              <a:latin typeface="Times New Roman" panose="02020603050405020304" pitchFamily="18" charset="0"/>
            </a:endParaRPr>
          </a:p>
          <a:p>
            <a:pPr>
              <a:spcBef>
                <a:spcPts val="1800"/>
              </a:spcBef>
            </a:pP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dirty="0">
                <a:latin typeface="Times New Roman" panose="02020603050405020304" pitchFamily="18" charset="0"/>
              </a:rPr>
              <a:t>, </a:t>
            </a:r>
            <a:r>
              <a:rPr lang="en-US" altLang="zh-CN" sz="2800" i="1" dirty="0">
                <a:latin typeface="Times New Roman" panose="02020603050405020304" pitchFamily="18" charset="0"/>
              </a:rPr>
              <a:t>k</a:t>
            </a:r>
            <a:r>
              <a:rPr lang="en-US" altLang="zh-CN" sz="2800" dirty="0">
                <a:latin typeface="Times New Roman" panose="02020603050405020304" pitchFamily="18" charset="0"/>
              </a:rPr>
              <a:t>)</a:t>
            </a:r>
            <a:r>
              <a:rPr lang="zh-CN" altLang="en-US" sz="2800" dirty="0">
                <a:latin typeface="Times New Roman" panose="02020603050405020304" pitchFamily="18" charset="0"/>
              </a:rPr>
              <a:t>循环码的</a:t>
            </a:r>
            <a:r>
              <a:rPr lang="zh-CN" altLang="en-US" sz="2800" dirty="0">
                <a:solidFill>
                  <a:srgbClr val="FF0000"/>
                </a:solidFill>
              </a:rPr>
              <a:t>生成多项式</a:t>
            </a:r>
            <a:r>
              <a:rPr lang="zh-CN" altLang="en-US" sz="2800" dirty="0"/>
              <a:t> </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a:t>
            </a:r>
            <a:endParaRPr lang="en-US" altLang="zh-CN" sz="2800" dirty="0"/>
          </a:p>
          <a:p>
            <a:pPr marL="0" indent="0">
              <a:spcBef>
                <a:spcPts val="1800"/>
              </a:spcBef>
              <a:buNone/>
            </a:pPr>
            <a:r>
              <a:rPr lang="zh-CN" altLang="en-US" sz="2800" dirty="0">
                <a:latin typeface="Times New Roman" panose="02020603050405020304" pitchFamily="18" charset="0"/>
              </a:rPr>
              <a:t>    是</a:t>
            </a:r>
            <a:r>
              <a:rPr lang="en-US" altLang="zh-CN" sz="2800" dirty="0">
                <a:latin typeface="Times New Roman" panose="02020603050405020304" pitchFamily="18" charset="0"/>
              </a:rPr>
              <a:t> </a:t>
            </a:r>
            <a:r>
              <a:rPr lang="en-US" altLang="zh-CN" i="1" dirty="0" err="1">
                <a:latin typeface="Times New Roman" panose="02020603050405020304" pitchFamily="18" charset="0"/>
              </a:rPr>
              <a:t>x</a:t>
            </a:r>
            <a:r>
              <a:rPr lang="en-US" altLang="zh-CN" i="1" baseline="30000" dirty="0" err="1">
                <a:latin typeface="Times New Roman" panose="02020603050405020304" pitchFamily="18" charset="0"/>
              </a:rPr>
              <a:t>n</a:t>
            </a:r>
            <a:r>
              <a:rPr lang="en-US" altLang="zh-CN" i="1" baseline="30000" dirty="0">
                <a:latin typeface="Times New Roman" panose="02020603050405020304" pitchFamily="18" charset="0"/>
              </a:rPr>
              <a:t> </a:t>
            </a:r>
            <a:r>
              <a:rPr lang="en-US" altLang="zh-CN" dirty="0">
                <a:latin typeface="Times New Roman" panose="02020603050405020304" pitchFamily="18" charset="0"/>
              </a:rPr>
              <a:t>+</a:t>
            </a:r>
            <a:r>
              <a:rPr lang="en-US" altLang="zh-CN" sz="1200" dirty="0">
                <a:latin typeface="Times New Roman" panose="02020603050405020304" pitchFamily="18" charset="0"/>
              </a:rPr>
              <a:t> </a:t>
            </a:r>
            <a:r>
              <a:rPr lang="en-US" altLang="zh-CN" dirty="0">
                <a:latin typeface="Times New Roman" panose="02020603050405020304" pitchFamily="18" charset="0"/>
              </a:rPr>
              <a:t>1 </a:t>
            </a:r>
            <a:r>
              <a:rPr lang="zh-CN" altLang="en-US" sz="2800" dirty="0">
                <a:latin typeface="Times New Roman" panose="02020603050405020304" pitchFamily="18" charset="0"/>
              </a:rPr>
              <a:t>的</a:t>
            </a:r>
            <a:r>
              <a:rPr lang="en-US" altLang="zh-CN" sz="2800" dirty="0">
                <a:latin typeface="Times New Roman" panose="02020603050405020304" pitchFamily="18" charset="0"/>
              </a:rPr>
              <a:t>(</a:t>
            </a:r>
            <a:r>
              <a:rPr lang="en-US" altLang="zh-CN" sz="2800" i="1" dirty="0">
                <a:latin typeface="Times New Roman" panose="02020603050405020304" pitchFamily="18" charset="0"/>
              </a:rPr>
              <a:t>n-k</a:t>
            </a:r>
            <a:r>
              <a:rPr lang="en-US" altLang="zh-CN" sz="2800" dirty="0">
                <a:latin typeface="Times New Roman" panose="02020603050405020304" pitchFamily="18" charset="0"/>
              </a:rPr>
              <a:t>)</a:t>
            </a:r>
            <a:r>
              <a:rPr lang="zh-CN" altLang="en-US" sz="2800" dirty="0">
                <a:latin typeface="Times New Roman" panose="02020603050405020304" pitchFamily="18" charset="0"/>
              </a:rPr>
              <a:t>次因式</a:t>
            </a:r>
            <a:endParaRPr lang="en-US" altLang="zh-CN" sz="2800" i="1" dirty="0">
              <a:latin typeface="Times New Roman" panose="02020603050405020304" pitchFamily="18" charset="0"/>
            </a:endParaRPr>
          </a:p>
          <a:p>
            <a:pPr marL="0" indent="0" eaLnBrk="1" hangingPunct="1">
              <a:buNone/>
            </a:pPr>
            <a:endParaRPr lang="en-US" altLang="zh-CN" sz="2800"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67544" y="1154832"/>
            <a:ext cx="8229600" cy="762000"/>
          </a:xfrm>
        </p:spPr>
        <p:txBody>
          <a:bodyPr/>
          <a:lstStyle/>
          <a:p>
            <a:pPr eaLnBrk="1" hangingPunct="1"/>
            <a:r>
              <a:rPr lang="zh-CN" altLang="en-US" sz="3200" dirty="0"/>
              <a:t>校验多项式</a:t>
            </a:r>
            <a:endParaRPr lang="zh-CN" altLang="en-US" sz="3200" dirty="0"/>
          </a:p>
        </p:txBody>
      </p:sp>
      <p:sp>
        <p:nvSpPr>
          <p:cNvPr id="113667" name="Rectangle 3"/>
          <p:cNvSpPr>
            <a:spLocks noGrp="1" noChangeArrowheads="1"/>
          </p:cNvSpPr>
          <p:nvPr>
            <p:ph idx="1"/>
          </p:nvPr>
        </p:nvSpPr>
        <p:spPr>
          <a:xfrm>
            <a:off x="446856" y="1916832"/>
            <a:ext cx="8277497" cy="4134544"/>
          </a:xfrm>
        </p:spPr>
        <p:txBody>
          <a:bodyPr/>
          <a:lstStyle/>
          <a:p>
            <a:pPr algn="just" eaLnBrk="1" hangingPunct="1">
              <a:lnSpc>
                <a:spcPct val="120000"/>
              </a:lnSpc>
            </a:pPr>
            <a:r>
              <a:rPr lang="zh-CN" altLang="en-US" dirty="0">
                <a:latin typeface="Times New Roman" panose="02020603050405020304" pitchFamily="18" charset="0"/>
              </a:rPr>
              <a:t>多项式</a:t>
            </a:r>
            <a:r>
              <a:rPr lang="en-US" altLang="zh-CN" i="1" dirty="0">
                <a:latin typeface="Times New Roman" panose="02020603050405020304" pitchFamily="18" charset="0"/>
              </a:rPr>
              <a:t>x</a:t>
            </a:r>
            <a:r>
              <a:rPr lang="en-US" altLang="zh-CN" i="1" baseline="30000"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因式分解为 </a:t>
            </a:r>
            <a:r>
              <a:rPr lang="en-US" altLang="zh-CN" i="1" dirty="0">
                <a:latin typeface="Times New Roman" panose="02020603050405020304" pitchFamily="18" charset="0"/>
              </a:rPr>
              <a:t>x</a:t>
            </a:r>
            <a:r>
              <a:rPr lang="en-US" altLang="zh-CN" i="1" baseline="30000" dirty="0">
                <a:latin typeface="Times New Roman" panose="02020603050405020304" pitchFamily="18" charset="0"/>
              </a:rPr>
              <a:t>n</a:t>
            </a:r>
            <a:r>
              <a:rPr lang="en-US" altLang="zh-CN" dirty="0">
                <a:latin typeface="Times New Roman" panose="02020603050405020304" pitchFamily="18" charset="0"/>
              </a:rPr>
              <a:t>+1 = </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algn="just">
              <a:lnSpc>
                <a:spcPct val="120000"/>
              </a:lnSpc>
            </a:pPr>
            <a:r>
              <a:rPr lang="en-US" altLang="zh-CN" dirty="0">
                <a:latin typeface="Times New Roman" panose="02020603050405020304" pitchFamily="18" charset="0"/>
              </a:rPr>
              <a:t>(</a:t>
            </a:r>
            <a:r>
              <a:rPr lang="en-US" altLang="zh-CN" i="1" dirty="0">
                <a:latin typeface="Times New Roman" panose="02020603050405020304" pitchFamily="18" charset="0"/>
              </a:rPr>
              <a:t>n, k</a:t>
            </a:r>
            <a:r>
              <a:rPr lang="en-US" altLang="zh-CN" dirty="0">
                <a:latin typeface="Times New Roman" panose="02020603050405020304" pitchFamily="18" charset="0"/>
              </a:rPr>
              <a:t>)</a:t>
            </a:r>
            <a:r>
              <a:rPr lang="zh-CN" altLang="en-US" dirty="0">
                <a:latin typeface="Times New Roman" panose="02020603050405020304" pitchFamily="18" charset="0"/>
              </a:rPr>
              <a:t>循环码的生成多项式为</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，则</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是该循环码的</a:t>
            </a:r>
            <a:r>
              <a:rPr lang="zh-CN" altLang="en-US" dirty="0">
                <a:solidFill>
                  <a:srgbClr val="FF0000"/>
                </a:solidFill>
                <a:latin typeface="Times New Roman" panose="02020603050405020304" pitchFamily="18" charset="0"/>
                <a:ea typeface="楷体_GB2312" pitchFamily="49" charset="-122"/>
              </a:rPr>
              <a:t>校验多项式</a:t>
            </a:r>
            <a:endParaRPr lang="zh-CN" altLang="en-US" dirty="0">
              <a:latin typeface="Times New Roman" panose="02020603050405020304" pitchFamily="18" charset="0"/>
            </a:endParaRPr>
          </a:p>
          <a:p>
            <a:pPr algn="just" eaLnBrk="1" hangingPunct="1">
              <a:lnSpc>
                <a:spcPct val="120000"/>
              </a:lnSpc>
            </a:pP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的校验作用表现在：任何码多项式</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与</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的模</a:t>
            </a:r>
            <a:r>
              <a:rPr lang="en-US" altLang="zh-CN" i="1" dirty="0">
                <a:latin typeface="Times New Roman" panose="02020603050405020304" pitchFamily="18" charset="0"/>
              </a:rPr>
              <a:t>x</a:t>
            </a:r>
            <a:r>
              <a:rPr lang="en-US" altLang="zh-CN" i="1" baseline="30000"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乘积一定等于</a:t>
            </a:r>
            <a:r>
              <a:rPr lang="en-US" altLang="zh-CN" dirty="0">
                <a:latin typeface="Times New Roman" panose="02020603050405020304" pitchFamily="18" charset="0"/>
              </a:rPr>
              <a:t>0</a:t>
            </a:r>
            <a:r>
              <a:rPr lang="zh-CN" altLang="en-US" dirty="0">
                <a:latin typeface="Times New Roman" panose="02020603050405020304" pitchFamily="18" charset="0"/>
              </a:rPr>
              <a:t>，而非码字与</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的乘积必不为</a:t>
            </a:r>
            <a:r>
              <a:rPr lang="en-US" altLang="zh-CN" dirty="0">
                <a:latin typeface="Times New Roman" panose="02020603050405020304" pitchFamily="18" charset="0"/>
              </a:rPr>
              <a:t>0</a:t>
            </a:r>
            <a:r>
              <a:rPr lang="zh-CN" altLang="en-US" dirty="0">
                <a:latin typeface="Times New Roman" panose="02020603050405020304" pitchFamily="18" charset="0"/>
              </a:rPr>
              <a:t>。 </a:t>
            </a:r>
            <a:endParaRPr lang="zh-CN" altLang="en-US" dirty="0">
              <a:latin typeface="Times New Roman" panose="02020603050405020304" pitchFamily="18" charset="0"/>
            </a:endParaRPr>
          </a:p>
          <a:p>
            <a:pPr>
              <a:lnSpc>
                <a:spcPct val="120000"/>
              </a:lnSpc>
              <a:buNone/>
            </a:pPr>
            <a:r>
              <a:rPr lang="en-US" altLang="zh-CN" sz="2800" i="1" dirty="0">
                <a:latin typeface="Times New Roman" panose="02020603050405020304" pitchFamily="18" charset="0"/>
              </a:rPr>
              <a:t>C</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a:t>
            </a:r>
            <a:r>
              <a:rPr lang="en-US" altLang="zh-CN" sz="2800" i="1" dirty="0">
                <a:latin typeface="Times New Roman" panose="02020603050405020304" pitchFamily="18" charset="0"/>
              </a:rPr>
              <a:t>h</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 =</a:t>
            </a:r>
            <a:r>
              <a:rPr lang="en-US" altLang="zh-CN" sz="2800" i="1" dirty="0">
                <a:latin typeface="Times New Roman" panose="02020603050405020304" pitchFamily="18" charset="0"/>
              </a:rPr>
              <a:t> m</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a:t>
            </a:r>
            <a:r>
              <a:rPr lang="en-US" altLang="zh-CN" sz="2800" i="1" dirty="0">
                <a:latin typeface="Times New Roman" panose="02020603050405020304" pitchFamily="18" charset="0"/>
              </a:rPr>
              <a:t>g</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a:t>
            </a:r>
            <a:r>
              <a:rPr lang="en-US" altLang="zh-CN" sz="2800" i="1" dirty="0">
                <a:latin typeface="Times New Roman" panose="02020603050405020304" pitchFamily="18" charset="0"/>
              </a:rPr>
              <a:t>h</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 =</a:t>
            </a:r>
            <a:r>
              <a:rPr lang="en-US" altLang="zh-CN" sz="2800" i="1" dirty="0">
                <a:latin typeface="Times New Roman" panose="02020603050405020304" pitchFamily="18" charset="0"/>
              </a:rPr>
              <a:t> m</a:t>
            </a:r>
            <a:r>
              <a:rPr lang="en-US" altLang="zh-CN" sz="2800" dirty="0">
                <a:latin typeface="Times New Roman" panose="02020603050405020304" pitchFamily="18" charset="0"/>
              </a:rPr>
              <a:t>(</a:t>
            </a:r>
            <a:r>
              <a:rPr lang="en-US" altLang="zh-CN" sz="2800" i="1" dirty="0">
                <a:latin typeface="Times New Roman" panose="02020603050405020304" pitchFamily="18" charset="0"/>
              </a:rPr>
              <a:t>x</a:t>
            </a:r>
            <a:r>
              <a:rPr lang="en-US" altLang="zh-CN" sz="2800" dirty="0">
                <a:latin typeface="Times New Roman" panose="02020603050405020304" pitchFamily="18" charset="0"/>
              </a:rPr>
              <a:t>)(</a:t>
            </a:r>
            <a:r>
              <a:rPr lang="en-US" altLang="zh-CN" sz="2800" i="1" dirty="0">
                <a:latin typeface="Times New Roman" panose="02020603050405020304" pitchFamily="18" charset="0"/>
              </a:rPr>
              <a:t> x</a:t>
            </a:r>
            <a:r>
              <a:rPr lang="en-US" altLang="zh-CN" sz="2800" i="1" baseline="30000" dirty="0">
                <a:latin typeface="Times New Roman" panose="02020603050405020304" pitchFamily="18" charset="0"/>
              </a:rPr>
              <a:t>n</a:t>
            </a:r>
            <a:r>
              <a:rPr lang="en-US" altLang="zh-CN" sz="2800" dirty="0">
                <a:latin typeface="Times New Roman" panose="02020603050405020304" pitchFamily="18" charset="0"/>
              </a:rPr>
              <a:t>+1) = 0    mod(</a:t>
            </a:r>
            <a:r>
              <a:rPr lang="en-US" altLang="zh-CN" sz="2800" i="1" dirty="0">
                <a:latin typeface="Times New Roman" panose="02020603050405020304" pitchFamily="18" charset="0"/>
              </a:rPr>
              <a:t>x</a:t>
            </a:r>
            <a:r>
              <a:rPr lang="en-US" altLang="zh-CN" sz="2800" i="1" baseline="30000" dirty="0">
                <a:latin typeface="Times New Roman" panose="02020603050405020304" pitchFamily="18" charset="0"/>
              </a:rPr>
              <a:t>n</a:t>
            </a:r>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a:p>
            <a:pPr eaLnBrk="1" hangingPunct="1">
              <a:lnSpc>
                <a:spcPct val="120000"/>
              </a:lnSpc>
              <a:buFont typeface="Wingdings" panose="05000000000000000000" pitchFamily="2" charset="2"/>
              <a:buNone/>
            </a:pPr>
            <a:endParaRPr lang="en-US" altLang="zh-CN" sz="2800" dirty="0">
              <a:latin typeface="Times New Roman" panose="02020603050405020304" pitchFamily="18" charset="0"/>
            </a:endParaRPr>
          </a:p>
          <a:p>
            <a:pPr eaLnBrk="1" hangingPunct="1">
              <a:lnSpc>
                <a:spcPct val="120000"/>
              </a:lnSpc>
              <a:buFont typeface="Wingdings" panose="05000000000000000000" pitchFamily="2" charset="2"/>
              <a:buNone/>
            </a:pP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32556" y="1056085"/>
            <a:ext cx="8458200" cy="990600"/>
          </a:xfrm>
        </p:spPr>
        <p:txBody>
          <a:bodyPr/>
          <a:lstStyle/>
          <a:p>
            <a:pPr eaLnBrk="1" hangingPunct="1"/>
            <a:r>
              <a:rPr lang="en-US" altLang="zh-CN" sz="3000" dirty="0">
                <a:solidFill>
                  <a:schemeClr val="tx1"/>
                </a:solidFill>
                <a:latin typeface="Times New Roman" panose="02020603050405020304" pitchFamily="18" charset="0"/>
              </a:rPr>
              <a:t>【</a:t>
            </a:r>
            <a:r>
              <a:rPr lang="zh-CN" altLang="en-US" sz="3000" dirty="0">
                <a:solidFill>
                  <a:schemeClr val="tx1"/>
                </a:solidFill>
                <a:latin typeface="Times New Roman" panose="02020603050405020304" pitchFamily="18" charset="0"/>
              </a:rPr>
              <a:t>例</a:t>
            </a:r>
            <a:r>
              <a:rPr lang="en-US" altLang="zh-CN" sz="3000" dirty="0">
                <a:solidFill>
                  <a:schemeClr val="tx1"/>
                </a:solidFill>
                <a:latin typeface="Times New Roman" panose="02020603050405020304" pitchFamily="18" charset="0"/>
              </a:rPr>
              <a:t>5-8】</a:t>
            </a:r>
            <a:r>
              <a:rPr lang="zh-CN" altLang="en-US" sz="3000" dirty="0">
                <a:solidFill>
                  <a:schemeClr val="tx1"/>
                </a:solidFill>
                <a:latin typeface="Times New Roman" panose="02020603050405020304" pitchFamily="18" charset="0"/>
              </a:rPr>
              <a:t>研究一个长度</a:t>
            </a:r>
            <a:r>
              <a:rPr lang="en-US" altLang="zh-CN" sz="3000" i="1" dirty="0">
                <a:solidFill>
                  <a:schemeClr val="tx1"/>
                </a:solidFill>
                <a:latin typeface="Times New Roman" panose="02020603050405020304" pitchFamily="18" charset="0"/>
              </a:rPr>
              <a:t>n</a:t>
            </a:r>
            <a:r>
              <a:rPr lang="en-US" altLang="zh-CN" sz="3000" dirty="0">
                <a:solidFill>
                  <a:schemeClr val="tx1"/>
                </a:solidFill>
                <a:latin typeface="Times New Roman" panose="02020603050405020304" pitchFamily="18" charset="0"/>
              </a:rPr>
              <a:t>=7</a:t>
            </a:r>
            <a:r>
              <a:rPr lang="zh-CN" altLang="en-US" sz="3000" dirty="0">
                <a:solidFill>
                  <a:schemeClr val="tx1"/>
                </a:solidFill>
                <a:latin typeface="Times New Roman" panose="02020603050405020304" pitchFamily="18" charset="0"/>
              </a:rPr>
              <a:t>的循环码的构成方法</a:t>
            </a:r>
            <a:endParaRPr lang="zh-CN" altLang="en-US" sz="3000" dirty="0">
              <a:solidFill>
                <a:schemeClr val="tx1"/>
              </a:solidFill>
              <a:latin typeface="Times New Roman" panose="02020603050405020304" pitchFamily="18" charset="0"/>
            </a:endParaRPr>
          </a:p>
        </p:txBody>
      </p:sp>
      <p:sp>
        <p:nvSpPr>
          <p:cNvPr id="114691" name="Rectangle 3"/>
          <p:cNvSpPr>
            <a:spLocks noGrp="1" noChangeArrowheads="1"/>
          </p:cNvSpPr>
          <p:nvPr>
            <p:ph idx="1"/>
          </p:nvPr>
        </p:nvSpPr>
        <p:spPr>
          <a:xfrm>
            <a:off x="521022" y="1668735"/>
            <a:ext cx="8299450" cy="5000625"/>
          </a:xfrm>
        </p:spPr>
        <p:txBody>
          <a:bodyPr/>
          <a:lstStyle/>
          <a:p>
            <a:pPr marL="609600" indent="-609600" algn="just" eaLnBrk="1" hangingPunct="1">
              <a:buFont typeface="Wingdings" panose="05000000000000000000" pitchFamily="2" charset="2"/>
              <a:buNone/>
            </a:pPr>
            <a:r>
              <a:rPr lang="en-US" altLang="zh-CN" dirty="0">
                <a:latin typeface="Times New Roman" panose="02020603050405020304" pitchFamily="18" charset="0"/>
              </a:rPr>
              <a:t>(1)	</a:t>
            </a:r>
            <a:r>
              <a:rPr lang="zh-CN" altLang="en-US" dirty="0">
                <a:latin typeface="Times New Roman" panose="02020603050405020304" pitchFamily="18" charset="0"/>
              </a:rPr>
              <a:t>对</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i="1" baseline="30000"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rPr>
              <a:t>作分解，找出</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zh-CN" altLang="en-US" dirty="0">
                <a:latin typeface="Times New Roman" panose="02020603050405020304" pitchFamily="18" charset="0"/>
              </a:rPr>
              <a:t>次因式。</a:t>
            </a:r>
            <a:endParaRPr lang="zh-CN" altLang="en-US" dirty="0">
              <a:latin typeface="Times New Roman" panose="02020603050405020304" pitchFamily="18" charset="0"/>
            </a:endParaRPr>
          </a:p>
          <a:p>
            <a:pPr marL="609600" indent="-609600" algn="just" eaLnBrk="1" hangingPunct="1">
              <a:buFont typeface="Wingdings" panose="05000000000000000000" pitchFamily="2" charset="2"/>
              <a:buNone/>
            </a:pP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7</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+1)</a:t>
            </a:r>
            <a:r>
              <a:rPr lang="zh-CN" altLang="en-US" sz="3600" dirty="0">
                <a:latin typeface="Times New Roman" panose="02020603050405020304" pitchFamily="18" charset="0"/>
              </a:rPr>
              <a:t>，</a:t>
            </a:r>
            <a:endParaRPr lang="zh-CN" altLang="en-US" sz="3600" dirty="0">
              <a:latin typeface="Times New Roman" panose="02020603050405020304" pitchFamily="18" charset="0"/>
            </a:endParaRPr>
          </a:p>
          <a:p>
            <a:pPr marL="609600" indent="-609600" algn="just" eaLnBrk="1" hangingPunct="1">
              <a:buFont typeface="Wingdings" panose="05000000000000000000" pitchFamily="2" charset="2"/>
              <a:buNone/>
            </a:pPr>
            <a:r>
              <a:rPr lang="zh-CN" altLang="en-US" sz="36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r>
              <a:rPr lang="en-US" altLang="zh-CN" sz="2400" i="1" dirty="0">
                <a:latin typeface="Times New Roman" panose="02020603050405020304" pitchFamily="18" charset="0"/>
              </a:rPr>
              <a:t>k       g</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zh-CN" altLang="en-US" sz="2400" dirty="0">
                <a:latin typeface="Times New Roman" panose="02020603050405020304" pitchFamily="18" charset="0"/>
              </a:rPr>
              <a:t>           </a:t>
            </a:r>
            <a:r>
              <a:rPr lang="en-US" altLang="zh-CN" sz="2400" i="1" dirty="0">
                <a:latin typeface="Times New Roman" panose="02020603050405020304" pitchFamily="18" charset="0"/>
              </a:rPr>
              <a:t>h</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	             </a:t>
            </a:r>
            <a:r>
              <a:rPr lang="zh-CN" altLang="en-US" sz="2400" dirty="0">
                <a:latin typeface="Times New Roman" panose="02020603050405020304" pitchFamily="18" charset="0"/>
              </a:rPr>
              <a:t>循环码</a:t>
            </a:r>
            <a:endParaRPr lang="zh-CN" altLang="en-US" sz="2400" dirty="0">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None/>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		     </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+1)(</a:t>
            </a:r>
            <a:r>
              <a:rPr lang="en-US" altLang="zh-CN" sz="2400" i="1" dirty="0">
                <a:latin typeface="Times New Roman" panose="02020603050405020304" pitchFamily="18" charset="0"/>
              </a:rPr>
              <a:t>x</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+1)	    (7,6)</a:t>
            </a:r>
            <a:endParaRPr lang="en-US" altLang="zh-CN" sz="2800" dirty="0">
              <a:latin typeface="Times New Roman" panose="02020603050405020304" pitchFamily="18" charset="0"/>
            </a:endParaRPr>
          </a:p>
          <a:p>
            <a:pPr marL="990600" lvl="1" indent="-533400" algn="just"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3        (</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	    (7,4)</a:t>
            </a:r>
            <a:endParaRPr lang="en-US" altLang="zh-CN" sz="2400" dirty="0">
              <a:latin typeface="Times New Roman" panose="02020603050405020304" pitchFamily="18" charset="0"/>
              <a:cs typeface="Times New Roman" panose="02020603050405020304" pitchFamily="18" charset="0"/>
            </a:endParaRPr>
          </a:p>
          <a:p>
            <a:pPr marL="990600" lvl="1" indent="-533400" algn="just"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3        (</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	    (7,4)</a:t>
            </a:r>
            <a:endParaRPr lang="en-US" altLang="zh-CN" sz="2400" dirty="0">
              <a:latin typeface="Times New Roman" panose="02020603050405020304" pitchFamily="18" charset="0"/>
              <a:cs typeface="Times New Roman" panose="02020603050405020304" pitchFamily="18" charset="0"/>
            </a:endParaRPr>
          </a:p>
          <a:p>
            <a:pPr marL="990600" lvl="1" indent="-533400" algn="just"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4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 		    (7,3)</a:t>
            </a:r>
            <a:endParaRPr lang="en-US" altLang="zh-CN" sz="2400" dirty="0">
              <a:latin typeface="Times New Roman" panose="02020603050405020304" pitchFamily="18" charset="0"/>
              <a:cs typeface="Times New Roman" panose="02020603050405020304" pitchFamily="18" charset="0"/>
            </a:endParaRPr>
          </a:p>
          <a:p>
            <a:pPr marL="990600" lvl="1" indent="-533400" algn="just" eaLnBrk="1" hangingPunct="1">
              <a:buFont typeface="Wingdings" panose="05000000000000000000" pitchFamily="2" charset="2"/>
              <a:buNone/>
            </a:pPr>
            <a:r>
              <a:rPr lang="en-US" altLang="zh-CN" sz="2400" dirty="0">
                <a:latin typeface="Times New Roman" panose="02020603050405020304" pitchFamily="18" charset="0"/>
                <a:cs typeface="Times New Roman" panose="02020603050405020304" pitchFamily="18" charset="0"/>
              </a:rPr>
              <a:t>  4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+1) 		    (7,3)</a:t>
            </a:r>
            <a:endParaRPr lang="en-US" altLang="zh-CN" sz="2400" baseline="30000" dirty="0">
              <a:latin typeface="Times New Roman" panose="02020603050405020304" pitchFamily="18" charset="0"/>
              <a:cs typeface="Times New Roman" panose="02020603050405020304" pitchFamily="18" charset="0"/>
            </a:endParaRPr>
          </a:p>
          <a:p>
            <a:pPr marL="990600" lvl="1" indent="-533400" algn="just" eaLnBrk="1" hangingPunct="1">
              <a:buFont typeface="Wingdings" panose="05000000000000000000" pitchFamily="2" charset="2"/>
              <a:buNone/>
            </a:pPr>
            <a:r>
              <a:rPr lang="en-US" altLang="zh-CN" sz="2400" dirty="0">
                <a:latin typeface="Times New Roman" panose="02020603050405020304" pitchFamily="18" charset="0"/>
              </a:rPr>
              <a:t>  6        (</a:t>
            </a:r>
            <a:r>
              <a:rPr lang="en-US" altLang="zh-CN" sz="2400" i="1" dirty="0">
                <a:latin typeface="Times New Roman" panose="02020603050405020304" pitchFamily="18" charset="0"/>
              </a:rPr>
              <a:t>x</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+1)(</a:t>
            </a:r>
            <a:r>
              <a:rPr lang="en-US" altLang="zh-CN" sz="2400" i="1" dirty="0">
                <a:latin typeface="Times New Roman" panose="02020603050405020304" pitchFamily="18" charset="0"/>
              </a:rPr>
              <a:t>x</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+1)</a:t>
            </a:r>
            <a:r>
              <a:rPr lang="en-US" altLang="zh-CN" sz="2400" i="1"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x</a:t>
            </a:r>
            <a:r>
              <a:rPr lang="en-US" altLang="zh-CN" sz="2400" dirty="0">
                <a:latin typeface="Times New Roman" panose="02020603050405020304" pitchFamily="18" charset="0"/>
              </a:rPr>
              <a:t>+1)		    (7,1)</a:t>
            </a:r>
            <a:endParaRPr lang="en-US" altLang="zh-CN" sz="2400"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a:spLocks noGrp="1"/>
          </p:cNvSpPr>
          <p:nvPr>
            <p:ph idx="1"/>
          </p:nvPr>
        </p:nvSpPr>
        <p:spPr>
          <a:xfrm>
            <a:off x="516954" y="1402432"/>
            <a:ext cx="8591550" cy="4114800"/>
          </a:xfrm>
        </p:spPr>
        <p:txBody>
          <a:bodyPr/>
          <a:lstStyle/>
          <a:p>
            <a:pPr marL="0" indent="0" eaLnBrk="1" hangingPunct="1">
              <a:lnSpc>
                <a:spcPct val="110000"/>
              </a:lnSpc>
              <a:buFont typeface="Wingdings" panose="05000000000000000000" pitchFamily="2" charset="2"/>
              <a:buNone/>
              <a:defRPr/>
            </a:pPr>
            <a:r>
              <a:rPr lang="en-US" altLang="zh-CN" noProof="1">
                <a:latin typeface="Times New Roman" panose="02020603050405020304" pitchFamily="18" charset="0"/>
              </a:rPr>
              <a:t>(2)</a:t>
            </a:r>
            <a:r>
              <a:rPr lang="zh-CN" altLang="en-US" noProof="1">
                <a:latin typeface="Times New Roman" panose="02020603050405020304" pitchFamily="18" charset="0"/>
              </a:rPr>
              <a:t>构成</a:t>
            </a:r>
            <a:r>
              <a:rPr lang="en-US" altLang="zh-CN" noProof="1">
                <a:latin typeface="Times New Roman" panose="02020603050405020304" pitchFamily="18" charset="0"/>
              </a:rPr>
              <a:t>(7,4)</a:t>
            </a:r>
            <a:r>
              <a:rPr lang="zh-CN" altLang="en-US" noProof="1">
                <a:latin typeface="Times New Roman" panose="02020603050405020304" pitchFamily="18" charset="0"/>
              </a:rPr>
              <a:t>循环码：</a:t>
            </a:r>
            <a:endParaRPr lang="zh-CN" altLang="en-US" noProof="1">
              <a:latin typeface="Times New Roman" panose="02020603050405020304" pitchFamily="18" charset="0"/>
            </a:endParaRPr>
          </a:p>
          <a:p>
            <a:pPr marL="361950" indent="-361950" eaLnBrk="1" hangingPunct="1">
              <a:lnSpc>
                <a:spcPct val="110000"/>
              </a:lnSpc>
              <a:buFont typeface="Wingdings" panose="05000000000000000000" pitchFamily="2" charset="2"/>
              <a:buNone/>
              <a:defRPr/>
            </a:pPr>
            <a:r>
              <a:rPr lang="zh-CN" altLang="en-US" noProof="1">
                <a:latin typeface="Times New Roman" panose="02020603050405020304" pitchFamily="18" charset="0"/>
              </a:rPr>
              <a:t>	若选</a:t>
            </a:r>
            <a:r>
              <a:rPr lang="en-US" altLang="zh-CN" i="1" noProof="1">
                <a:latin typeface="Times New Roman" panose="02020603050405020304" pitchFamily="18" charset="0"/>
              </a:rPr>
              <a:t>g</a:t>
            </a:r>
            <a:r>
              <a:rPr lang="en-US" altLang="zh-CN" noProof="1">
                <a:latin typeface="Times New Roman" panose="02020603050405020304" pitchFamily="18" charset="0"/>
              </a:rPr>
              <a:t>(</a:t>
            </a:r>
            <a:r>
              <a:rPr lang="en-US" altLang="zh-CN" i="1" noProof="1">
                <a:latin typeface="Times New Roman" panose="02020603050405020304" pitchFamily="18" charset="0"/>
              </a:rPr>
              <a:t>x</a:t>
            </a:r>
            <a:r>
              <a:rPr lang="en-US" altLang="zh-CN" noProof="1">
                <a:latin typeface="Times New Roman" panose="02020603050405020304" pitchFamily="18" charset="0"/>
              </a:rPr>
              <a:t>) = </a:t>
            </a:r>
            <a:r>
              <a:rPr lang="en-US" altLang="zh-CN" i="1" noProof="1">
                <a:latin typeface="Times New Roman" panose="02020603050405020304" pitchFamily="18" charset="0"/>
              </a:rPr>
              <a:t>x</a:t>
            </a:r>
            <a:r>
              <a:rPr lang="en-US" altLang="zh-CN" baseline="30000" noProof="1">
                <a:latin typeface="Times New Roman" panose="02020603050405020304" pitchFamily="18" charset="0"/>
              </a:rPr>
              <a:t>3</a:t>
            </a:r>
            <a:r>
              <a:rPr lang="en-US" altLang="zh-CN" noProof="1">
                <a:latin typeface="Times New Roman" panose="02020603050405020304" pitchFamily="18" charset="0"/>
              </a:rPr>
              <a:t>+</a:t>
            </a:r>
            <a:r>
              <a:rPr lang="en-US" altLang="zh-CN" i="1" noProof="1">
                <a:latin typeface="Times New Roman" panose="02020603050405020304" pitchFamily="18" charset="0"/>
              </a:rPr>
              <a:t>x</a:t>
            </a:r>
            <a:r>
              <a:rPr lang="en-US" altLang="zh-CN" noProof="1">
                <a:latin typeface="Times New Roman" panose="02020603050405020304" pitchFamily="18" charset="0"/>
              </a:rPr>
              <a:t>+1</a:t>
            </a:r>
            <a:r>
              <a:rPr lang="zh-CN" altLang="en-US" noProof="1">
                <a:latin typeface="Times New Roman" panose="02020603050405020304" pitchFamily="18" charset="0"/>
              </a:rPr>
              <a:t>，</a:t>
            </a:r>
            <a:endParaRPr lang="en-US" altLang="zh-CN" sz="3600" noProof="1">
              <a:latin typeface="Times New Roman" panose="02020603050405020304" pitchFamily="18" charset="0"/>
            </a:endParaRPr>
          </a:p>
          <a:p>
            <a:pPr marL="361950" indent="-361950" algn="just" eaLnBrk="1" hangingPunct="1">
              <a:lnSpc>
                <a:spcPct val="110000"/>
              </a:lnSpc>
              <a:buFont typeface="Wingdings" panose="05000000000000000000" pitchFamily="2" charset="2"/>
              <a:buNone/>
              <a:defRPr/>
            </a:pPr>
            <a:r>
              <a:rPr lang="zh-CN" altLang="en-US" noProof="1">
                <a:latin typeface="Times New Roman" panose="02020603050405020304" pitchFamily="18" charset="0"/>
              </a:rPr>
              <a:t>    当输入信息</a:t>
            </a:r>
            <a:r>
              <a:rPr lang="en-US" altLang="zh-CN" i="1" noProof="1">
                <a:latin typeface="Times New Roman" panose="02020603050405020304" pitchFamily="18" charset="0"/>
              </a:rPr>
              <a:t>m=</a:t>
            </a:r>
            <a:r>
              <a:rPr lang="en-US" altLang="zh-CN" noProof="1">
                <a:latin typeface="Times New Roman" panose="02020603050405020304" pitchFamily="18" charset="0"/>
              </a:rPr>
              <a:t>(0110)</a:t>
            </a:r>
            <a:r>
              <a:rPr lang="zh-CN" altLang="en-US" noProof="1">
                <a:latin typeface="Times New Roman" panose="02020603050405020304" pitchFamily="18" charset="0"/>
              </a:rPr>
              <a:t>时，</a:t>
            </a:r>
            <a:endParaRPr lang="en-US" altLang="zh-CN" noProof="1">
              <a:latin typeface="Times New Roman" panose="02020603050405020304" pitchFamily="18" charset="0"/>
            </a:endParaRPr>
          </a:p>
          <a:p>
            <a:pPr marL="361950" indent="-361950" algn="just">
              <a:lnSpc>
                <a:spcPct val="110000"/>
              </a:lnSpc>
              <a:buNone/>
              <a:defRPr/>
            </a:pPr>
            <a:r>
              <a:rPr lang="en-US" altLang="zh-CN" i="1" noProof="1">
                <a:latin typeface="Times New Roman" panose="02020603050405020304" pitchFamily="18" charset="0"/>
              </a:rPr>
              <a:t>    m</a:t>
            </a:r>
            <a:r>
              <a:rPr lang="en-US" altLang="zh-CN" noProof="1">
                <a:latin typeface="Times New Roman" panose="02020603050405020304" pitchFamily="18" charset="0"/>
              </a:rPr>
              <a:t>(</a:t>
            </a:r>
            <a:r>
              <a:rPr lang="en-US" altLang="zh-CN" i="1" noProof="1">
                <a:latin typeface="Times New Roman" panose="02020603050405020304" pitchFamily="18" charset="0"/>
              </a:rPr>
              <a:t>x</a:t>
            </a:r>
            <a:r>
              <a:rPr lang="en-US" altLang="zh-CN" noProof="1">
                <a:latin typeface="Times New Roman" panose="02020603050405020304" pitchFamily="18" charset="0"/>
              </a:rPr>
              <a:t>) = </a:t>
            </a:r>
            <a:r>
              <a:rPr lang="en-US" altLang="zh-CN" i="1" noProof="1">
                <a:latin typeface="Times New Roman" panose="02020603050405020304" pitchFamily="18" charset="0"/>
              </a:rPr>
              <a:t>x</a:t>
            </a:r>
            <a:r>
              <a:rPr lang="en-US" altLang="zh-CN" baseline="30000" noProof="1">
                <a:latin typeface="Times New Roman" panose="02020603050405020304" pitchFamily="18" charset="0"/>
              </a:rPr>
              <a:t>2</a:t>
            </a:r>
            <a:r>
              <a:rPr lang="en-US" altLang="zh-CN" sz="1600" baseline="30000" noProof="1">
                <a:latin typeface="Times New Roman" panose="02020603050405020304" pitchFamily="18" charset="0"/>
              </a:rPr>
              <a:t> </a:t>
            </a:r>
            <a:r>
              <a:rPr lang="en-US" altLang="zh-CN" i="1" noProof="1">
                <a:latin typeface="Times New Roman" panose="02020603050405020304" pitchFamily="18" charset="0"/>
              </a:rPr>
              <a:t>+</a:t>
            </a:r>
            <a:r>
              <a:rPr lang="en-US" altLang="zh-CN" sz="1600" i="1" noProof="1">
                <a:latin typeface="Times New Roman" panose="02020603050405020304" pitchFamily="18" charset="0"/>
              </a:rPr>
              <a:t> </a:t>
            </a:r>
            <a:r>
              <a:rPr lang="en-US" altLang="zh-CN" i="1" noProof="1">
                <a:latin typeface="Times New Roman" panose="02020603050405020304" pitchFamily="18" charset="0"/>
              </a:rPr>
              <a:t>x    </a:t>
            </a:r>
            <a:endParaRPr lang="en-US" altLang="zh-CN" i="1" noProof="1">
              <a:latin typeface="Times New Roman" panose="02020603050405020304" pitchFamily="18" charset="0"/>
            </a:endParaRPr>
          </a:p>
          <a:p>
            <a:pPr marL="361950" indent="-361950" algn="just">
              <a:lnSpc>
                <a:spcPct val="110000"/>
              </a:lnSpc>
              <a:buNone/>
              <a:defRPr/>
            </a:pPr>
            <a:r>
              <a:rPr lang="en-US" altLang="zh-CN" i="1" noProof="1">
                <a:latin typeface="Times New Roman" panose="02020603050405020304" pitchFamily="18" charset="0"/>
              </a:rPr>
              <a:t>    C</a:t>
            </a:r>
            <a:r>
              <a:rPr lang="en-US" altLang="zh-CN" noProof="1">
                <a:latin typeface="Times New Roman" panose="02020603050405020304" pitchFamily="18" charset="0"/>
              </a:rPr>
              <a:t>(</a:t>
            </a:r>
            <a:r>
              <a:rPr lang="en-US" altLang="zh-CN" i="1" noProof="1">
                <a:latin typeface="Times New Roman" panose="02020603050405020304" pitchFamily="18" charset="0"/>
              </a:rPr>
              <a:t>x</a:t>
            </a:r>
            <a:r>
              <a:rPr lang="en-US" altLang="zh-CN" noProof="1">
                <a:latin typeface="Times New Roman" panose="02020603050405020304" pitchFamily="18" charset="0"/>
              </a:rPr>
              <a:t>) = </a:t>
            </a:r>
            <a:r>
              <a:rPr lang="en-US" altLang="zh-CN" i="1" noProof="1">
                <a:latin typeface="Times New Roman" panose="02020603050405020304" pitchFamily="18" charset="0"/>
              </a:rPr>
              <a:t>m</a:t>
            </a:r>
            <a:r>
              <a:rPr lang="en-US" altLang="zh-CN" noProof="1">
                <a:latin typeface="Times New Roman" panose="02020603050405020304" pitchFamily="18" charset="0"/>
              </a:rPr>
              <a:t>(</a:t>
            </a:r>
            <a:r>
              <a:rPr lang="en-US" altLang="zh-CN" i="1" noProof="1">
                <a:latin typeface="Times New Roman" panose="02020603050405020304" pitchFamily="18" charset="0"/>
              </a:rPr>
              <a:t>x</a:t>
            </a:r>
            <a:r>
              <a:rPr lang="en-US" altLang="zh-CN" noProof="1">
                <a:latin typeface="Times New Roman" panose="02020603050405020304" pitchFamily="18" charset="0"/>
              </a:rPr>
              <a:t>)</a:t>
            </a:r>
            <a:r>
              <a:rPr lang="en-US" altLang="zh-CN" sz="1600" noProof="1">
                <a:latin typeface="Times New Roman" panose="02020603050405020304" pitchFamily="18" charset="0"/>
              </a:rPr>
              <a:t> </a:t>
            </a:r>
            <a:r>
              <a:rPr lang="en-US" altLang="zh-CN" i="1" noProof="1">
                <a:latin typeface="Times New Roman" panose="02020603050405020304" pitchFamily="18" charset="0"/>
              </a:rPr>
              <a:t>g</a:t>
            </a:r>
            <a:r>
              <a:rPr lang="en-US" altLang="zh-CN" noProof="1">
                <a:latin typeface="Times New Roman" panose="02020603050405020304" pitchFamily="18" charset="0"/>
              </a:rPr>
              <a:t>(</a:t>
            </a:r>
            <a:r>
              <a:rPr lang="en-US" altLang="zh-CN" i="1" noProof="1">
                <a:latin typeface="Times New Roman" panose="02020603050405020304" pitchFamily="18" charset="0"/>
              </a:rPr>
              <a:t>x</a:t>
            </a:r>
            <a:r>
              <a:rPr lang="en-US" altLang="zh-CN" noProof="1">
                <a:latin typeface="Times New Roman" panose="02020603050405020304" pitchFamily="18" charset="0"/>
              </a:rPr>
              <a:t>)</a:t>
            </a:r>
            <a:endParaRPr lang="en-US" altLang="zh-CN" noProof="1">
              <a:latin typeface="Times New Roman" panose="02020603050405020304" pitchFamily="18" charset="0"/>
            </a:endParaRPr>
          </a:p>
          <a:p>
            <a:pPr marL="361950" indent="-361950" algn="just">
              <a:lnSpc>
                <a:spcPct val="110000"/>
              </a:lnSpc>
              <a:buNone/>
              <a:defRPr/>
            </a:pPr>
            <a:r>
              <a:rPr lang="en-US" altLang="zh-CN" noProof="1">
                <a:latin typeface="Times New Roman" panose="02020603050405020304" pitchFamily="18" charset="0"/>
              </a:rPr>
              <a:t>            = (</a:t>
            </a:r>
            <a:r>
              <a:rPr lang="en-US" altLang="zh-CN" i="1" noProof="1">
                <a:latin typeface="Times New Roman" panose="02020603050405020304" pitchFamily="18" charset="0"/>
              </a:rPr>
              <a:t>x</a:t>
            </a:r>
            <a:r>
              <a:rPr lang="en-US" altLang="zh-CN" baseline="30000" noProof="1">
                <a:latin typeface="Times New Roman" panose="02020603050405020304" pitchFamily="18" charset="0"/>
              </a:rPr>
              <a:t>2</a:t>
            </a:r>
            <a:r>
              <a:rPr lang="en-US" altLang="zh-CN" sz="1600" baseline="30000" noProof="1">
                <a:latin typeface="Times New Roman" panose="02020603050405020304" pitchFamily="18" charset="0"/>
              </a:rPr>
              <a:t> </a:t>
            </a:r>
            <a:r>
              <a:rPr lang="en-US" altLang="zh-CN" i="1" noProof="1">
                <a:latin typeface="Times New Roman" panose="02020603050405020304" pitchFamily="18" charset="0"/>
              </a:rPr>
              <a:t>+</a:t>
            </a:r>
            <a:r>
              <a:rPr lang="en-US" altLang="zh-CN" sz="1600" i="1" noProof="1">
                <a:latin typeface="Times New Roman" panose="02020603050405020304" pitchFamily="18" charset="0"/>
              </a:rPr>
              <a:t> </a:t>
            </a:r>
            <a:r>
              <a:rPr lang="en-US" altLang="zh-CN" i="1" noProof="1">
                <a:latin typeface="Times New Roman" panose="02020603050405020304" pitchFamily="18" charset="0"/>
              </a:rPr>
              <a:t>x</a:t>
            </a:r>
            <a:r>
              <a:rPr lang="en-US" altLang="zh-CN" noProof="1">
                <a:latin typeface="Times New Roman" panose="02020603050405020304" pitchFamily="18" charset="0"/>
              </a:rPr>
              <a:t>)(</a:t>
            </a:r>
            <a:r>
              <a:rPr lang="en-US" altLang="zh-CN" i="1" noProof="1">
                <a:latin typeface="Times New Roman" panose="02020603050405020304" pitchFamily="18" charset="0"/>
              </a:rPr>
              <a:t>x</a:t>
            </a:r>
            <a:r>
              <a:rPr lang="en-US" altLang="zh-CN" baseline="30000" noProof="1">
                <a:latin typeface="Times New Roman" panose="02020603050405020304" pitchFamily="18" charset="0"/>
              </a:rPr>
              <a:t>3</a:t>
            </a:r>
            <a:r>
              <a:rPr lang="en-US" altLang="zh-CN" sz="1200" i="1" noProof="1">
                <a:solidFill>
                  <a:srgbClr val="000000"/>
                </a:solidFill>
                <a:latin typeface="Times New Roman" panose="02020603050405020304" pitchFamily="18" charset="0"/>
              </a:rPr>
              <a:t> </a:t>
            </a:r>
            <a:r>
              <a:rPr lang="en-US" altLang="zh-CN" i="1" noProof="1">
                <a:solidFill>
                  <a:srgbClr val="000000"/>
                </a:solidFill>
                <a:latin typeface="Times New Roman" panose="02020603050405020304" pitchFamily="18" charset="0"/>
              </a:rPr>
              <a:t>+</a:t>
            </a:r>
            <a:r>
              <a:rPr lang="en-US" altLang="zh-CN" sz="1600" i="1" noProof="1">
                <a:solidFill>
                  <a:srgbClr val="000000"/>
                </a:solidFill>
                <a:latin typeface="Times New Roman" panose="02020603050405020304" pitchFamily="18" charset="0"/>
              </a:rPr>
              <a:t> </a:t>
            </a:r>
            <a:r>
              <a:rPr lang="en-US" altLang="zh-CN" i="1" noProof="1">
                <a:latin typeface="Times New Roman" panose="02020603050405020304" pitchFamily="18" charset="0"/>
              </a:rPr>
              <a:t>x </a:t>
            </a:r>
            <a:r>
              <a:rPr lang="en-US" altLang="zh-CN" i="1" noProof="1">
                <a:solidFill>
                  <a:srgbClr val="000000"/>
                </a:solidFill>
                <a:latin typeface="Times New Roman" panose="02020603050405020304" pitchFamily="18" charset="0"/>
              </a:rPr>
              <a:t>+</a:t>
            </a:r>
            <a:r>
              <a:rPr lang="en-US" altLang="zh-CN" sz="1600" i="1" noProof="1">
                <a:solidFill>
                  <a:srgbClr val="000000"/>
                </a:solidFill>
                <a:latin typeface="Times New Roman" panose="02020603050405020304" pitchFamily="18" charset="0"/>
              </a:rPr>
              <a:t> </a:t>
            </a:r>
            <a:r>
              <a:rPr lang="en-US" altLang="zh-CN" noProof="1">
                <a:latin typeface="Times New Roman" panose="02020603050405020304" pitchFamily="18" charset="0"/>
              </a:rPr>
              <a:t>1) = </a:t>
            </a:r>
            <a:r>
              <a:rPr lang="en-US" altLang="zh-CN" i="1" noProof="1">
                <a:latin typeface="Times New Roman" panose="02020603050405020304" pitchFamily="18" charset="0"/>
              </a:rPr>
              <a:t>x</a:t>
            </a:r>
            <a:r>
              <a:rPr lang="en-US" altLang="zh-CN" baseline="30000" noProof="1">
                <a:latin typeface="Times New Roman" panose="02020603050405020304" pitchFamily="18" charset="0"/>
              </a:rPr>
              <a:t>5</a:t>
            </a:r>
            <a:r>
              <a:rPr lang="en-US" altLang="zh-CN" noProof="1">
                <a:latin typeface="Times New Roman" panose="02020603050405020304" pitchFamily="18" charset="0"/>
              </a:rPr>
              <a:t>+</a:t>
            </a:r>
            <a:r>
              <a:rPr lang="en-US" altLang="zh-CN" i="1" noProof="1">
                <a:latin typeface="Times New Roman" panose="02020603050405020304" pitchFamily="18" charset="0"/>
              </a:rPr>
              <a:t> x</a:t>
            </a:r>
            <a:r>
              <a:rPr lang="en-US" altLang="zh-CN" baseline="30000" noProof="1">
                <a:latin typeface="Times New Roman" panose="02020603050405020304" pitchFamily="18" charset="0"/>
              </a:rPr>
              <a:t>4</a:t>
            </a:r>
            <a:r>
              <a:rPr lang="en-US" altLang="zh-CN" noProof="1">
                <a:latin typeface="Times New Roman" panose="02020603050405020304" pitchFamily="18" charset="0"/>
              </a:rPr>
              <a:t>+</a:t>
            </a:r>
            <a:r>
              <a:rPr lang="en-US" altLang="zh-CN" i="1" noProof="1">
                <a:latin typeface="Times New Roman" panose="02020603050405020304" pitchFamily="18" charset="0"/>
              </a:rPr>
              <a:t> x</a:t>
            </a:r>
            <a:r>
              <a:rPr lang="en-US" altLang="zh-CN" baseline="30000" noProof="1">
                <a:latin typeface="Times New Roman" panose="02020603050405020304" pitchFamily="18" charset="0"/>
              </a:rPr>
              <a:t>3</a:t>
            </a:r>
            <a:r>
              <a:rPr lang="en-US" altLang="zh-CN" sz="1600" i="1" noProof="1">
                <a:solidFill>
                  <a:srgbClr val="000000"/>
                </a:solidFill>
                <a:latin typeface="Times New Roman" panose="02020603050405020304" pitchFamily="18" charset="0"/>
              </a:rPr>
              <a:t> </a:t>
            </a:r>
            <a:r>
              <a:rPr lang="en-US" altLang="zh-CN" i="1" noProof="1">
                <a:solidFill>
                  <a:srgbClr val="000000"/>
                </a:solidFill>
                <a:latin typeface="Times New Roman" panose="02020603050405020304" pitchFamily="18" charset="0"/>
              </a:rPr>
              <a:t>+</a:t>
            </a:r>
            <a:r>
              <a:rPr lang="en-US" altLang="zh-CN" sz="1600" i="1" noProof="1">
                <a:solidFill>
                  <a:srgbClr val="000000"/>
                </a:solidFill>
                <a:latin typeface="Times New Roman" panose="02020603050405020304" pitchFamily="18" charset="0"/>
              </a:rPr>
              <a:t> </a:t>
            </a:r>
            <a:r>
              <a:rPr lang="en-US" altLang="zh-CN" i="1" noProof="1">
                <a:solidFill>
                  <a:srgbClr val="000000"/>
                </a:solidFill>
                <a:latin typeface="Times New Roman" panose="02020603050405020304" pitchFamily="18" charset="0"/>
              </a:rPr>
              <a:t>x</a:t>
            </a:r>
            <a:endParaRPr lang="zh-CN" altLang="en-US" noProof="1">
              <a:latin typeface="Times New Roman" panose="02020603050405020304" pitchFamily="18" charset="0"/>
            </a:endParaRPr>
          </a:p>
          <a:p>
            <a:pPr marL="361950" indent="-361950" eaLnBrk="1" hangingPunct="1">
              <a:lnSpc>
                <a:spcPct val="110000"/>
              </a:lnSpc>
              <a:buFont typeface="Wingdings" panose="05000000000000000000" pitchFamily="2" charset="2"/>
              <a:buNone/>
              <a:defRPr/>
            </a:pPr>
            <a:r>
              <a:rPr lang="zh-CN" altLang="en-US" noProof="1">
                <a:latin typeface="Times New Roman" panose="02020603050405020304" pitchFamily="18" charset="0"/>
              </a:rPr>
              <a:t>	对应码字 </a:t>
            </a:r>
            <a:r>
              <a:rPr lang="en-US" altLang="zh-CN" noProof="1">
                <a:latin typeface="Times New Roman" panose="02020603050405020304" pitchFamily="18" charset="0"/>
              </a:rPr>
              <a:t>C = (0111010)</a:t>
            </a:r>
            <a:r>
              <a:rPr lang="zh-CN" altLang="en-US" noProof="1">
                <a:latin typeface="Times New Roman" panose="02020603050405020304" pitchFamily="18" charset="0"/>
              </a:rPr>
              <a:t>。 </a:t>
            </a:r>
            <a:endParaRPr lang="zh-CN" altLang="en-US" noProof="1">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4"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57200" y="1209055"/>
            <a:ext cx="2746648" cy="635769"/>
          </a:xfrm>
        </p:spPr>
        <p:txBody>
          <a:bodyPr/>
          <a:lstStyle/>
          <a:p>
            <a:pPr eaLnBrk="1" hangingPunct="1"/>
            <a:r>
              <a:rPr lang="zh-CN" altLang="en-US" sz="3200" dirty="0">
                <a:latin typeface="Times New Roman" panose="02020603050405020304" pitchFamily="18" charset="0"/>
              </a:rPr>
              <a:t>系统循环码</a:t>
            </a:r>
            <a:endParaRPr lang="zh-CN" altLang="en-US" sz="3200" dirty="0">
              <a:latin typeface="Times New Roman" panose="02020603050405020304" pitchFamily="18" charset="0"/>
            </a:endParaRPr>
          </a:p>
        </p:txBody>
      </p:sp>
      <p:sp>
        <p:nvSpPr>
          <p:cNvPr id="134147" name="Rectangle 3"/>
          <p:cNvSpPr>
            <a:spLocks noGrp="1" noChangeArrowheads="1"/>
          </p:cNvSpPr>
          <p:nvPr>
            <p:ph idx="1"/>
          </p:nvPr>
        </p:nvSpPr>
        <p:spPr>
          <a:xfrm>
            <a:off x="457200" y="2138635"/>
            <a:ext cx="8229600" cy="4530725"/>
          </a:xfrm>
        </p:spPr>
        <p:txBody>
          <a:bodyPr/>
          <a:lstStyle/>
          <a:p>
            <a:pPr eaLnBrk="1" hangingPunct="1">
              <a:lnSpc>
                <a:spcPct val="110000"/>
              </a:lnSpc>
            </a:pPr>
            <a:r>
              <a:rPr lang="zh-CN" altLang="en-US" dirty="0">
                <a:latin typeface="Times New Roman" panose="02020603050405020304" pitchFamily="18" charset="0"/>
              </a:rPr>
              <a:t>码字的前</a:t>
            </a:r>
            <a:r>
              <a:rPr lang="en-US" altLang="zh-CN" i="1" dirty="0">
                <a:latin typeface="Times New Roman" panose="02020603050405020304" pitchFamily="18" charset="0"/>
              </a:rPr>
              <a:t>k</a:t>
            </a:r>
            <a:r>
              <a:rPr lang="zh-CN" altLang="en-US" dirty="0">
                <a:latin typeface="Times New Roman" panose="02020603050405020304" pitchFamily="18" charset="0"/>
              </a:rPr>
              <a:t>位原封不动照搬信息位而后面</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zh-CN" altLang="en-US" i="1"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a:t>
            </a:r>
            <a:r>
              <a:rPr lang="zh-CN" altLang="en-US" dirty="0">
                <a:latin typeface="Times New Roman" panose="02020603050405020304" pitchFamily="18" charset="0"/>
              </a:rPr>
              <a:t>位为校验位：</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 </a:t>
            </a:r>
            <a:r>
              <a:rPr lang="en-US" altLang="zh-CN" i="1" dirty="0" err="1">
                <a:latin typeface="Times New Roman" panose="02020603050405020304" pitchFamily="18" charset="0"/>
              </a:rPr>
              <a:t>x</a:t>
            </a:r>
            <a:r>
              <a:rPr lang="en-US" altLang="zh-CN" i="1" baseline="30000" dirty="0" err="1">
                <a:latin typeface="Times New Roman" panose="02020603050405020304" pitchFamily="18" charset="0"/>
              </a:rPr>
              <a:t>n</a:t>
            </a:r>
            <a:r>
              <a:rPr lang="en-US" altLang="zh-CN" i="1" baseline="30000" dirty="0">
                <a:latin typeface="Times New Roman" panose="02020603050405020304" pitchFamily="18" charset="0"/>
              </a:rPr>
              <a:t>-k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en-US" altLang="zh-CN" i="1" dirty="0">
                <a:latin typeface="Times New Roman" panose="02020603050405020304" pitchFamily="18" charset="0"/>
              </a:rPr>
              <a:t> r</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eaLnBrk="1" hangingPunct="1">
              <a:lnSpc>
                <a:spcPct val="110000"/>
              </a:lnSpc>
              <a:spcBef>
                <a:spcPts val="1200"/>
              </a:spcBef>
            </a:pPr>
            <a:r>
              <a:rPr lang="zh-CN" altLang="en-US" dirty="0">
                <a:latin typeface="Times New Roman" panose="02020603050405020304" pitchFamily="18" charset="0"/>
              </a:rPr>
              <a:t>产生系统循环码的方法：</a:t>
            </a:r>
            <a:endParaRPr lang="zh-CN" altLang="en-US" dirty="0">
              <a:latin typeface="Times New Roman" panose="02020603050405020304" pitchFamily="18" charset="0"/>
            </a:endParaRPr>
          </a:p>
          <a:p>
            <a:pPr lvl="1" algn="just" eaLnBrk="1" hangingPunct="1">
              <a:lnSpc>
                <a:spcPct val="110000"/>
              </a:lnSpc>
            </a:pPr>
            <a:r>
              <a:rPr lang="zh-CN" altLang="en-US" dirty="0">
                <a:latin typeface="Times New Roman" panose="02020603050405020304" pitchFamily="18" charset="0"/>
              </a:rPr>
              <a:t>将信息多项式</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 乘以 </a:t>
            </a:r>
            <a:r>
              <a:rPr lang="en-US" altLang="zh-CN" i="1" dirty="0" err="1">
                <a:latin typeface="Times New Roman" panose="02020603050405020304" pitchFamily="18" charset="0"/>
              </a:rPr>
              <a:t>x</a:t>
            </a:r>
            <a:r>
              <a:rPr lang="en-US" altLang="zh-CN" i="1" baseline="30000" dirty="0" err="1">
                <a:latin typeface="Times New Roman" panose="02020603050405020304" pitchFamily="18" charset="0"/>
              </a:rPr>
              <a:t>n</a:t>
            </a:r>
            <a:r>
              <a:rPr lang="en-US" altLang="zh-CN" i="1" baseline="30000" dirty="0">
                <a:latin typeface="Times New Roman" panose="02020603050405020304" pitchFamily="18" charset="0"/>
              </a:rPr>
              <a:t>-k</a:t>
            </a:r>
            <a:r>
              <a:rPr lang="zh-CN" altLang="en-US" dirty="0">
                <a:latin typeface="Times New Roman" panose="02020603050405020304" pitchFamily="18" charset="0"/>
              </a:rPr>
              <a:t>，即右移（</a:t>
            </a:r>
            <a:r>
              <a:rPr lang="en-US" altLang="zh-CN" i="1" dirty="0">
                <a:latin typeface="Times New Roman" panose="02020603050405020304" pitchFamily="18" charset="0"/>
              </a:rPr>
              <a:t>n-k</a:t>
            </a:r>
            <a:r>
              <a:rPr lang="zh-CN" altLang="en-US" dirty="0">
                <a:latin typeface="Times New Roman" panose="02020603050405020304" pitchFamily="18" charset="0"/>
              </a:rPr>
              <a:t>）位；</a:t>
            </a:r>
            <a:endParaRPr lang="zh-CN" altLang="en-US" dirty="0">
              <a:latin typeface="Times New Roman" panose="02020603050405020304" pitchFamily="18" charset="0"/>
            </a:endParaRPr>
          </a:p>
          <a:p>
            <a:pPr lvl="1" algn="just" eaLnBrk="1" hangingPunct="1">
              <a:lnSpc>
                <a:spcPct val="110000"/>
              </a:lnSpc>
            </a:pPr>
            <a:r>
              <a:rPr lang="zh-CN" altLang="en-US" dirty="0">
                <a:latin typeface="Times New Roman" panose="02020603050405020304" pitchFamily="18" charset="0"/>
              </a:rPr>
              <a:t>将</a:t>
            </a:r>
            <a:r>
              <a:rPr lang="en-US" altLang="zh-CN" i="1" dirty="0" err="1">
                <a:latin typeface="Times New Roman" panose="02020603050405020304" pitchFamily="18" charset="0"/>
              </a:rPr>
              <a:t>x</a:t>
            </a:r>
            <a:r>
              <a:rPr lang="en-US" altLang="zh-CN" i="1" baseline="30000" dirty="0" err="1">
                <a:latin typeface="Times New Roman" panose="02020603050405020304" pitchFamily="18" charset="0"/>
              </a:rPr>
              <a:t>n</a:t>
            </a:r>
            <a:r>
              <a:rPr lang="en-US" altLang="zh-CN" i="1" baseline="30000" dirty="0">
                <a:latin typeface="Times New Roman" panose="02020603050405020304" pitchFamily="18" charset="0"/>
              </a:rPr>
              <a:t>-k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除以</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，得余式</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1" eaLnBrk="1" hangingPunct="1">
              <a:lnSpc>
                <a:spcPct val="110000"/>
              </a:lnSpc>
            </a:pPr>
            <a:r>
              <a:rPr lang="zh-CN" altLang="en-US" dirty="0">
                <a:latin typeface="Times New Roman" panose="02020603050405020304" pitchFamily="18" charset="0"/>
              </a:rPr>
              <a:t>得系统循环码的码多项式：</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 </a:t>
            </a:r>
            <a:r>
              <a:rPr lang="en-US" altLang="zh-CN" i="1" dirty="0" err="1">
                <a:latin typeface="Times New Roman" panose="02020603050405020304" pitchFamily="18" charset="0"/>
              </a:rPr>
              <a:t>x</a:t>
            </a:r>
            <a:r>
              <a:rPr lang="en-US" altLang="zh-CN" i="1" baseline="30000" dirty="0" err="1">
                <a:latin typeface="Times New Roman" panose="02020603050405020304" pitchFamily="18" charset="0"/>
              </a:rPr>
              <a:t>n</a:t>
            </a:r>
            <a:r>
              <a:rPr lang="en-US" altLang="zh-CN" i="1" baseline="30000" dirty="0">
                <a:latin typeface="Times New Roman" panose="02020603050405020304" pitchFamily="18" charset="0"/>
              </a:rPr>
              <a:t>-k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 r</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2" name="灯片编号占位符 1"/>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
        <p:nvSpPr>
          <p:cNvPr id="5" name="Rectangle 2"/>
          <p:cNvSpPr txBox="1">
            <a:spLocks noChangeArrowheads="1"/>
          </p:cNvSpPr>
          <p:nvPr/>
        </p:nvSpPr>
        <p:spPr bwMode="auto">
          <a:xfrm>
            <a:off x="446856" y="319087"/>
            <a:ext cx="8229600" cy="80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5.4.2   </a:t>
            </a:r>
            <a:r>
              <a:rPr lang="zh-CN" altLang="en-US" sz="3600" kern="0" dirty="0">
                <a:latin typeface="Times New Roman" panose="02020603050405020304" pitchFamily="18" charset="0"/>
              </a:rPr>
              <a:t>循环码</a:t>
            </a:r>
            <a:endParaRPr lang="zh-CN" altLang="en-US" sz="3600" kern="0" dirty="0">
              <a:latin typeface="Times New Roman" panose="02020603050405020304" pitchFamily="18" charset="0"/>
            </a:endParaRPr>
          </a:p>
        </p:txBody>
      </p:sp>
      <p:sp>
        <p:nvSpPr>
          <p:cNvPr id="6" name="Rectangle 2"/>
          <p:cNvSpPr>
            <a:spLocks noGrp="1" noChangeArrowheads="1"/>
          </p:cNvSpPr>
          <p:nvPr>
            <p:ph type="title"/>
          </p:nvPr>
        </p:nvSpPr>
        <p:spPr>
          <a:xfrm>
            <a:off x="332556" y="1056085"/>
            <a:ext cx="8458200" cy="1148780"/>
          </a:xfrm>
        </p:spPr>
        <p:txBody>
          <a:bodyPr/>
          <a:lstStyle/>
          <a:p>
            <a:pPr marL="361950" lvl="0" indent="-361950">
              <a:lnSpc>
                <a:spcPct val="110000"/>
              </a:lnSpc>
              <a:spcBef>
                <a:spcPct val="20000"/>
              </a:spcBef>
              <a:buClr>
                <a:srgbClr val="CC9900"/>
              </a:buClr>
              <a:buSzPct val="65000"/>
              <a:defRPr/>
            </a:pPr>
            <a:r>
              <a:rPr lang="en-US" altLang="zh-CN" sz="3000" dirty="0">
                <a:solidFill>
                  <a:schemeClr val="tx1"/>
                </a:solidFill>
                <a:latin typeface="Times New Roman" panose="02020603050405020304" pitchFamily="18" charset="0"/>
              </a:rPr>
              <a:t>【</a:t>
            </a:r>
            <a:r>
              <a:rPr lang="zh-CN" altLang="en-US" sz="3000" dirty="0">
                <a:solidFill>
                  <a:schemeClr val="tx1"/>
                </a:solidFill>
                <a:latin typeface="Times New Roman" panose="02020603050405020304" pitchFamily="18" charset="0"/>
              </a:rPr>
              <a:t>例</a:t>
            </a:r>
            <a:r>
              <a:rPr lang="en-US" altLang="zh-CN" sz="3000" dirty="0">
                <a:solidFill>
                  <a:schemeClr val="tx1"/>
                </a:solidFill>
                <a:latin typeface="Times New Roman" panose="02020603050405020304" pitchFamily="18" charset="0"/>
              </a:rPr>
              <a:t>5-9】</a:t>
            </a:r>
            <a:r>
              <a:rPr lang="en-US" altLang="zh-CN" sz="3200" noProof="1">
                <a:latin typeface="Times New Roman" panose="02020603050405020304" pitchFamily="18" charset="0"/>
              </a:rPr>
              <a:t> (7,4)</a:t>
            </a:r>
            <a:r>
              <a:rPr lang="zh-CN" altLang="en-US" sz="3000" dirty="0">
                <a:solidFill>
                  <a:schemeClr val="tx1"/>
                </a:solidFill>
                <a:latin typeface="Times New Roman" panose="02020603050405020304" pitchFamily="18" charset="0"/>
              </a:rPr>
              <a:t>循环码的</a:t>
            </a:r>
            <a:r>
              <a:rPr lang="zh-CN" altLang="en-US" sz="3000" dirty="0">
                <a:solidFill>
                  <a:srgbClr val="000000"/>
                </a:solidFill>
                <a:latin typeface="Times New Roman" panose="02020603050405020304" pitchFamily="18" charset="0"/>
                <a:cs typeface="+mn-cs"/>
              </a:rPr>
              <a:t>生成多项式</a:t>
            </a:r>
            <a:r>
              <a:rPr lang="en-US" altLang="zh-CN" sz="3000" i="1" noProof="1">
                <a:solidFill>
                  <a:srgbClr val="000000"/>
                </a:solidFill>
                <a:latin typeface="Times New Roman" panose="02020603050405020304" pitchFamily="18" charset="0"/>
                <a:cs typeface="+mn-cs"/>
              </a:rPr>
              <a:t>g</a:t>
            </a:r>
            <a:r>
              <a:rPr lang="en-US" altLang="zh-CN" sz="3000" noProof="1">
                <a:solidFill>
                  <a:srgbClr val="000000"/>
                </a:solidFill>
                <a:latin typeface="Times New Roman" panose="02020603050405020304" pitchFamily="18" charset="0"/>
                <a:cs typeface="+mn-cs"/>
              </a:rPr>
              <a:t>(</a:t>
            </a:r>
            <a:r>
              <a:rPr lang="en-US" altLang="zh-CN" sz="3000" i="1" noProof="1">
                <a:solidFill>
                  <a:srgbClr val="000000"/>
                </a:solidFill>
                <a:latin typeface="Times New Roman" panose="02020603050405020304" pitchFamily="18" charset="0"/>
                <a:cs typeface="+mn-cs"/>
              </a:rPr>
              <a:t>x</a:t>
            </a:r>
            <a:r>
              <a:rPr lang="en-US" altLang="zh-CN" sz="3000" noProof="1">
                <a:solidFill>
                  <a:srgbClr val="000000"/>
                </a:solidFill>
                <a:latin typeface="Times New Roman" panose="02020603050405020304" pitchFamily="18" charset="0"/>
                <a:cs typeface="+mn-cs"/>
              </a:rPr>
              <a:t>) = </a:t>
            </a:r>
            <a:r>
              <a:rPr lang="en-US" altLang="zh-CN" sz="3000" i="1" noProof="1">
                <a:solidFill>
                  <a:srgbClr val="000000"/>
                </a:solidFill>
                <a:latin typeface="Times New Roman" panose="02020603050405020304" pitchFamily="18" charset="0"/>
                <a:cs typeface="+mn-cs"/>
              </a:rPr>
              <a:t>x</a:t>
            </a:r>
            <a:r>
              <a:rPr lang="en-US" altLang="zh-CN" sz="3000" baseline="30000" noProof="1">
                <a:solidFill>
                  <a:srgbClr val="000000"/>
                </a:solidFill>
                <a:latin typeface="Times New Roman" panose="02020603050405020304" pitchFamily="18" charset="0"/>
                <a:cs typeface="+mn-cs"/>
              </a:rPr>
              <a:t>3</a:t>
            </a:r>
            <a:r>
              <a:rPr lang="en-US" altLang="zh-CN" sz="3000" noProof="1">
                <a:solidFill>
                  <a:srgbClr val="000000"/>
                </a:solidFill>
                <a:latin typeface="Times New Roman" panose="02020603050405020304" pitchFamily="18" charset="0"/>
                <a:cs typeface="+mn-cs"/>
              </a:rPr>
              <a:t>+</a:t>
            </a:r>
            <a:r>
              <a:rPr lang="en-US" altLang="zh-CN" sz="3000" i="1" noProof="1">
                <a:solidFill>
                  <a:srgbClr val="000000"/>
                </a:solidFill>
                <a:latin typeface="Times New Roman" panose="02020603050405020304" pitchFamily="18" charset="0"/>
                <a:cs typeface="+mn-cs"/>
              </a:rPr>
              <a:t>x</a:t>
            </a:r>
            <a:r>
              <a:rPr lang="en-US" altLang="zh-CN" sz="3000" noProof="1">
                <a:solidFill>
                  <a:srgbClr val="000000"/>
                </a:solidFill>
                <a:latin typeface="Times New Roman" panose="02020603050405020304" pitchFamily="18" charset="0"/>
                <a:cs typeface="+mn-cs"/>
              </a:rPr>
              <a:t>+1</a:t>
            </a:r>
            <a:r>
              <a:rPr lang="zh-CN" altLang="en-US" sz="3000" noProof="1">
                <a:solidFill>
                  <a:srgbClr val="000000"/>
                </a:solidFill>
                <a:latin typeface="Times New Roman" panose="02020603050405020304" pitchFamily="18" charset="0"/>
                <a:cs typeface="+mn-cs"/>
              </a:rPr>
              <a:t>，</a:t>
            </a:r>
            <a:br>
              <a:rPr lang="en-US" altLang="zh-CN" sz="3000" noProof="1">
                <a:solidFill>
                  <a:srgbClr val="000000"/>
                </a:solidFill>
                <a:latin typeface="Times New Roman" panose="02020603050405020304" pitchFamily="18" charset="0"/>
                <a:cs typeface="+mn-cs"/>
              </a:rPr>
            </a:br>
            <a:r>
              <a:rPr lang="zh-CN" altLang="en-US" sz="3000" noProof="1">
                <a:solidFill>
                  <a:srgbClr val="000000"/>
                </a:solidFill>
                <a:latin typeface="Times New Roman" panose="02020603050405020304" pitchFamily="18" charset="0"/>
                <a:cs typeface="+mn-cs"/>
              </a:rPr>
              <a:t>求</a:t>
            </a:r>
            <a:r>
              <a:rPr lang="en-US" altLang="zh-CN" sz="3000" noProof="1">
                <a:solidFill>
                  <a:srgbClr val="000000"/>
                </a:solidFill>
                <a:latin typeface="Times New Roman" panose="02020603050405020304" pitchFamily="18" charset="0"/>
                <a:cs typeface="+mn-cs"/>
              </a:rPr>
              <a:t>(1001)</a:t>
            </a:r>
            <a:r>
              <a:rPr lang="zh-CN" altLang="en-US" sz="3000" noProof="1">
                <a:solidFill>
                  <a:srgbClr val="000000"/>
                </a:solidFill>
                <a:latin typeface="Times New Roman" panose="02020603050405020304" pitchFamily="18" charset="0"/>
                <a:cs typeface="+mn-cs"/>
              </a:rPr>
              <a:t>的系统循环码字。</a:t>
            </a:r>
            <a:br>
              <a:rPr lang="en-US" altLang="zh-CN" sz="3000" noProof="1">
                <a:solidFill>
                  <a:srgbClr val="000000"/>
                </a:solidFill>
                <a:latin typeface="Times New Roman" panose="02020603050405020304" pitchFamily="18" charset="0"/>
                <a:cs typeface="+mn-cs"/>
              </a:rPr>
            </a:br>
            <a:endParaRPr lang="en-US" altLang="zh-CN" sz="3600" noProof="1">
              <a:solidFill>
                <a:srgbClr val="000000"/>
              </a:solidFill>
              <a:latin typeface="Times New Roman" panose="02020603050405020304" pitchFamily="18" charset="0"/>
              <a:cs typeface="+mn-cs"/>
            </a:endParaRPr>
          </a:p>
        </p:txBody>
      </p:sp>
      <p:sp>
        <p:nvSpPr>
          <p:cNvPr id="2" name="矩形 1"/>
          <p:cNvSpPr/>
          <p:nvPr/>
        </p:nvSpPr>
        <p:spPr>
          <a:xfrm>
            <a:off x="755576" y="2492896"/>
            <a:ext cx="6984776" cy="3243965"/>
          </a:xfrm>
          <a:prstGeom prst="rect">
            <a:avLst/>
          </a:prstGeom>
        </p:spPr>
        <p:txBody>
          <a:bodyPr wrap="square">
            <a:spAutoFit/>
          </a:bodyPr>
          <a:lstStyle/>
          <a:p>
            <a:pPr marL="361950" indent="-361950" algn="just">
              <a:lnSpc>
                <a:spcPct val="110000"/>
              </a:lnSpc>
              <a:spcBef>
                <a:spcPts val="600"/>
              </a:spcBef>
              <a:buNone/>
              <a:defRPr/>
            </a:pPr>
            <a:r>
              <a:rPr lang="en-US" altLang="zh-CN" i="1" noProof="1"/>
              <a:t>m</a:t>
            </a:r>
            <a:r>
              <a:rPr lang="en-US" altLang="zh-CN" noProof="1"/>
              <a:t>(</a:t>
            </a:r>
            <a:r>
              <a:rPr lang="en-US" altLang="zh-CN" i="1" noProof="1"/>
              <a:t>x</a:t>
            </a:r>
            <a:r>
              <a:rPr lang="en-US" altLang="zh-CN" noProof="1"/>
              <a:t>) = </a:t>
            </a:r>
            <a:r>
              <a:rPr lang="en-US" altLang="zh-CN" i="1" noProof="1"/>
              <a:t>x</a:t>
            </a:r>
            <a:r>
              <a:rPr lang="en-US" altLang="zh-CN" baseline="30000" noProof="1"/>
              <a:t>3</a:t>
            </a:r>
            <a:r>
              <a:rPr lang="en-US" altLang="zh-CN" sz="1400" baseline="30000" noProof="1"/>
              <a:t> </a:t>
            </a:r>
            <a:r>
              <a:rPr lang="en-US" altLang="zh-CN" i="1" noProof="1"/>
              <a:t>+</a:t>
            </a:r>
            <a:r>
              <a:rPr lang="en-US" altLang="zh-CN" sz="1400" i="1" noProof="1"/>
              <a:t> </a:t>
            </a:r>
            <a:r>
              <a:rPr lang="en-US" altLang="zh-CN" noProof="1"/>
              <a:t>1</a:t>
            </a:r>
            <a:r>
              <a:rPr lang="en-US" altLang="zh-CN" i="1" noProof="1"/>
              <a:t>   </a:t>
            </a:r>
            <a:endParaRPr lang="en-US" altLang="zh-CN" i="1" noProof="1"/>
          </a:p>
          <a:p>
            <a:pPr marL="361950" indent="-361950" algn="just">
              <a:lnSpc>
                <a:spcPct val="110000"/>
              </a:lnSpc>
              <a:spcBef>
                <a:spcPts val="600"/>
              </a:spcBef>
              <a:buNone/>
              <a:defRPr/>
            </a:pPr>
            <a:r>
              <a:rPr lang="en-US" altLang="zh-CN" i="1" dirty="0" err="1"/>
              <a:t>x</a:t>
            </a:r>
            <a:r>
              <a:rPr lang="en-US" altLang="zh-CN" i="1" baseline="30000" dirty="0" err="1"/>
              <a:t>n</a:t>
            </a:r>
            <a:r>
              <a:rPr lang="en-US" altLang="zh-CN" i="1" baseline="30000" dirty="0"/>
              <a:t>-k </a:t>
            </a:r>
            <a:r>
              <a:rPr lang="en-US" altLang="zh-CN" i="1" noProof="1"/>
              <a:t>m</a:t>
            </a:r>
            <a:r>
              <a:rPr lang="en-US" altLang="zh-CN" noProof="1"/>
              <a:t>(</a:t>
            </a:r>
            <a:r>
              <a:rPr lang="en-US" altLang="zh-CN" i="1" noProof="1"/>
              <a:t>x</a:t>
            </a:r>
            <a:r>
              <a:rPr lang="en-US" altLang="zh-CN" noProof="1"/>
              <a:t>) = </a:t>
            </a:r>
            <a:r>
              <a:rPr lang="en-US" altLang="zh-CN" i="1" noProof="1"/>
              <a:t>x</a:t>
            </a:r>
            <a:r>
              <a:rPr lang="en-US" altLang="zh-CN" baseline="30000" noProof="1"/>
              <a:t>6</a:t>
            </a:r>
            <a:r>
              <a:rPr lang="en-US" altLang="zh-CN" sz="1400" baseline="30000" noProof="1"/>
              <a:t> </a:t>
            </a:r>
            <a:r>
              <a:rPr lang="en-US" altLang="zh-CN" i="1" noProof="1"/>
              <a:t>+</a:t>
            </a:r>
            <a:r>
              <a:rPr lang="en-US" altLang="zh-CN" sz="1400" i="1" noProof="1"/>
              <a:t> </a:t>
            </a:r>
            <a:r>
              <a:rPr lang="en-US" altLang="zh-CN" i="1" noProof="1"/>
              <a:t>x</a:t>
            </a:r>
            <a:r>
              <a:rPr lang="en-US" altLang="zh-CN" baseline="30000" noProof="1"/>
              <a:t>3</a:t>
            </a:r>
            <a:r>
              <a:rPr lang="en-US" altLang="zh-CN" i="1" noProof="1"/>
              <a:t> </a:t>
            </a:r>
            <a:endParaRPr lang="en-US" altLang="zh-CN" i="1" noProof="1"/>
          </a:p>
          <a:p>
            <a:pPr marL="361950" indent="-361950" algn="just">
              <a:lnSpc>
                <a:spcPct val="110000"/>
              </a:lnSpc>
              <a:spcBef>
                <a:spcPts val="600"/>
              </a:spcBef>
              <a:defRPr/>
            </a:pPr>
            <a:r>
              <a:rPr lang="en-US" altLang="zh-CN" i="1" dirty="0"/>
              <a:t>r</a:t>
            </a:r>
            <a:r>
              <a:rPr lang="en-US" altLang="zh-CN" dirty="0"/>
              <a:t>(</a:t>
            </a:r>
            <a:r>
              <a:rPr lang="en-US" altLang="zh-CN" i="1" dirty="0"/>
              <a:t>x</a:t>
            </a:r>
            <a:r>
              <a:rPr lang="en-US" altLang="zh-CN" dirty="0"/>
              <a:t>) = </a:t>
            </a:r>
            <a:r>
              <a:rPr lang="en-US" altLang="zh-CN" i="1" noProof="1"/>
              <a:t>x</a:t>
            </a:r>
            <a:r>
              <a:rPr lang="en-US" altLang="zh-CN" baseline="30000" noProof="1"/>
              <a:t>2</a:t>
            </a:r>
            <a:r>
              <a:rPr lang="en-US" altLang="zh-CN" sz="1400" i="1" noProof="1">
                <a:solidFill>
                  <a:srgbClr val="000000"/>
                </a:solidFill>
              </a:rPr>
              <a:t> </a:t>
            </a:r>
            <a:r>
              <a:rPr lang="en-US" altLang="zh-CN" i="1" noProof="1">
                <a:solidFill>
                  <a:srgbClr val="000000"/>
                </a:solidFill>
              </a:rPr>
              <a:t>+</a:t>
            </a:r>
            <a:r>
              <a:rPr lang="en-US" altLang="zh-CN" sz="1400" i="1" noProof="1">
                <a:solidFill>
                  <a:srgbClr val="000000"/>
                </a:solidFill>
              </a:rPr>
              <a:t> </a:t>
            </a:r>
            <a:r>
              <a:rPr lang="en-US" altLang="zh-CN" i="1" noProof="1">
                <a:solidFill>
                  <a:srgbClr val="000000"/>
                </a:solidFill>
              </a:rPr>
              <a:t>x</a:t>
            </a:r>
            <a:endParaRPr lang="zh-CN" altLang="en-US" noProof="1"/>
          </a:p>
          <a:p>
            <a:pPr marL="361950" indent="-361950" algn="just">
              <a:lnSpc>
                <a:spcPct val="110000"/>
              </a:lnSpc>
              <a:spcBef>
                <a:spcPts val="600"/>
              </a:spcBef>
              <a:defRPr/>
            </a:pPr>
            <a:r>
              <a:rPr lang="en-US" altLang="zh-CN" i="1" noProof="1"/>
              <a:t>C</a:t>
            </a:r>
            <a:r>
              <a:rPr lang="en-US" altLang="zh-CN" noProof="1"/>
              <a:t>(</a:t>
            </a:r>
            <a:r>
              <a:rPr lang="en-US" altLang="zh-CN" i="1" noProof="1"/>
              <a:t>x</a:t>
            </a:r>
            <a:r>
              <a:rPr lang="en-US" altLang="zh-CN" noProof="1"/>
              <a:t>) = </a:t>
            </a:r>
            <a:r>
              <a:rPr lang="en-US" altLang="zh-CN" i="1" dirty="0" err="1"/>
              <a:t>x</a:t>
            </a:r>
            <a:r>
              <a:rPr lang="en-US" altLang="zh-CN" i="1" baseline="30000" dirty="0" err="1"/>
              <a:t>n</a:t>
            </a:r>
            <a:r>
              <a:rPr lang="en-US" altLang="zh-CN" i="1" baseline="30000" dirty="0"/>
              <a:t>-k </a:t>
            </a:r>
            <a:r>
              <a:rPr lang="en-US" altLang="zh-CN" i="1" dirty="0"/>
              <a:t>m</a:t>
            </a:r>
            <a:r>
              <a:rPr lang="en-US" altLang="zh-CN" dirty="0"/>
              <a:t>(</a:t>
            </a:r>
            <a:r>
              <a:rPr lang="en-US" altLang="zh-CN" i="1" dirty="0"/>
              <a:t>x</a:t>
            </a:r>
            <a:r>
              <a:rPr lang="en-US" altLang="zh-CN" dirty="0"/>
              <a:t>)</a:t>
            </a:r>
            <a:r>
              <a:rPr lang="en-US" altLang="zh-CN" i="1" dirty="0"/>
              <a:t> </a:t>
            </a:r>
            <a:r>
              <a:rPr lang="en-US" altLang="zh-CN" dirty="0"/>
              <a:t>+</a:t>
            </a:r>
            <a:r>
              <a:rPr lang="en-US" altLang="zh-CN" i="1" dirty="0"/>
              <a:t> r</a:t>
            </a:r>
            <a:r>
              <a:rPr lang="en-US" altLang="zh-CN" dirty="0"/>
              <a:t>(</a:t>
            </a:r>
            <a:r>
              <a:rPr lang="en-US" altLang="zh-CN" i="1" dirty="0"/>
              <a:t>x</a:t>
            </a:r>
            <a:r>
              <a:rPr lang="en-US" altLang="zh-CN" dirty="0"/>
              <a:t>) </a:t>
            </a:r>
            <a:r>
              <a:rPr lang="en-US" altLang="zh-CN" noProof="1"/>
              <a:t>= </a:t>
            </a:r>
            <a:r>
              <a:rPr lang="en-US" altLang="zh-CN" i="1" noProof="1"/>
              <a:t>x</a:t>
            </a:r>
            <a:r>
              <a:rPr lang="en-US" altLang="zh-CN" baseline="30000" noProof="1"/>
              <a:t>6</a:t>
            </a:r>
            <a:r>
              <a:rPr lang="en-US" altLang="zh-CN" sz="1400" baseline="30000" noProof="1"/>
              <a:t> </a:t>
            </a:r>
            <a:r>
              <a:rPr lang="en-US" altLang="zh-CN" i="1" noProof="1"/>
              <a:t>+</a:t>
            </a:r>
            <a:r>
              <a:rPr lang="en-US" altLang="zh-CN" sz="1400" i="1" noProof="1"/>
              <a:t> </a:t>
            </a:r>
            <a:r>
              <a:rPr lang="en-US" altLang="zh-CN" i="1" noProof="1"/>
              <a:t>x</a:t>
            </a:r>
            <a:r>
              <a:rPr lang="en-US" altLang="zh-CN" baseline="30000" noProof="1"/>
              <a:t>3</a:t>
            </a:r>
            <a:r>
              <a:rPr lang="en-US" altLang="zh-CN" i="1" noProof="1">
                <a:solidFill>
                  <a:srgbClr val="000000"/>
                </a:solidFill>
              </a:rPr>
              <a:t> + </a:t>
            </a:r>
            <a:r>
              <a:rPr lang="en-US" altLang="zh-CN" i="1" noProof="1"/>
              <a:t>x</a:t>
            </a:r>
            <a:r>
              <a:rPr lang="en-US" altLang="zh-CN" baseline="30000" noProof="1"/>
              <a:t>2</a:t>
            </a:r>
            <a:r>
              <a:rPr lang="en-US" altLang="zh-CN" sz="1400" i="1" noProof="1">
                <a:solidFill>
                  <a:srgbClr val="000000"/>
                </a:solidFill>
              </a:rPr>
              <a:t> </a:t>
            </a:r>
            <a:r>
              <a:rPr lang="en-US" altLang="zh-CN" i="1" noProof="1">
                <a:solidFill>
                  <a:srgbClr val="000000"/>
                </a:solidFill>
              </a:rPr>
              <a:t>+</a:t>
            </a:r>
            <a:r>
              <a:rPr lang="en-US" altLang="zh-CN" sz="1400" i="1" noProof="1">
                <a:solidFill>
                  <a:srgbClr val="000000"/>
                </a:solidFill>
              </a:rPr>
              <a:t> </a:t>
            </a:r>
            <a:r>
              <a:rPr lang="en-US" altLang="zh-CN" i="1" noProof="1">
                <a:solidFill>
                  <a:srgbClr val="000000"/>
                </a:solidFill>
              </a:rPr>
              <a:t>x</a:t>
            </a:r>
            <a:endParaRPr lang="en-US" altLang="zh-CN" i="1" noProof="1">
              <a:solidFill>
                <a:srgbClr val="000000"/>
              </a:solidFill>
            </a:endParaRPr>
          </a:p>
          <a:p>
            <a:pPr marL="361950" indent="-361950" algn="just">
              <a:lnSpc>
                <a:spcPct val="110000"/>
              </a:lnSpc>
              <a:spcBef>
                <a:spcPts val="600"/>
              </a:spcBef>
              <a:defRPr/>
            </a:pPr>
            <a:r>
              <a:rPr lang="en-US" altLang="zh-CN" i="1" noProof="1"/>
              <a:t>C</a:t>
            </a:r>
            <a:r>
              <a:rPr lang="en-US" altLang="zh-CN" noProof="1"/>
              <a:t> = (1001110)</a:t>
            </a:r>
            <a:endParaRPr lang="en-US" altLang="zh-CN" i="1" noProof="1">
              <a:solidFill>
                <a:srgbClr val="000000"/>
              </a:solidFill>
            </a:endParaRPr>
          </a:p>
          <a:p>
            <a:pPr marL="361950" indent="-361950" algn="just">
              <a:lnSpc>
                <a:spcPct val="110000"/>
              </a:lnSpc>
              <a:defRPr/>
            </a:pPr>
            <a:r>
              <a:rPr lang="en-US" altLang="zh-CN" i="1" noProof="1"/>
              <a:t> </a:t>
            </a:r>
            <a:endParaRPr lang="zh-CN" altLang="en-US" noProof="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Box 3"/>
          <p:cNvSpPr txBox="1">
            <a:spLocks noChangeArrowheads="1"/>
          </p:cNvSpPr>
          <p:nvPr/>
        </p:nvSpPr>
        <p:spPr bwMode="auto">
          <a:xfrm>
            <a:off x="357708" y="1805912"/>
            <a:ext cx="943292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None/>
            </a:pPr>
            <a:r>
              <a:rPr lang="zh-CN" altLang="en-US" sz="2800" dirty="0">
                <a:latin typeface="Times New Roman" panose="02020603050405020304" pitchFamily="18" charset="0"/>
                <a:ea typeface="+mn-ea"/>
                <a:cs typeface="Times New Roman" panose="02020603050405020304" pitchFamily="18" charset="0"/>
              </a:rPr>
              <a:t>补充题：</a:t>
            </a:r>
            <a:r>
              <a:rPr lang="en-US" altLang="zh-CN" sz="2800" dirty="0">
                <a:latin typeface="Times New Roman" panose="02020603050405020304" pitchFamily="18" charset="0"/>
                <a:ea typeface="+mn-ea"/>
                <a:cs typeface="Times New Roman" panose="02020603050405020304" pitchFamily="18" charset="0"/>
              </a:rPr>
              <a:t> </a:t>
            </a:r>
            <a:endParaRPr lang="en-US" altLang="zh-CN" sz="2800" dirty="0">
              <a:latin typeface="Times New Roman" panose="02020603050405020304" pitchFamily="18" charset="0"/>
              <a:ea typeface="+mn-ea"/>
              <a:cs typeface="Times New Roman" panose="02020603050405020304" pitchFamily="18" charset="0"/>
            </a:endParaRPr>
          </a:p>
          <a:p>
            <a:pPr>
              <a:spcBef>
                <a:spcPct val="0"/>
              </a:spcBef>
              <a:buNone/>
            </a:pPr>
            <a:endParaRPr lang="en-US" altLang="zh-CN" sz="2800" dirty="0">
              <a:latin typeface="Times New Roman" panose="02020603050405020304" pitchFamily="18" charset="0"/>
              <a:ea typeface="+mn-ea"/>
              <a:cs typeface="Times New Roman" panose="02020603050405020304" pitchFamily="18" charset="0"/>
            </a:endParaRPr>
          </a:p>
          <a:p>
            <a:pPr>
              <a:spcBef>
                <a:spcPct val="0"/>
              </a:spcBef>
              <a:buNone/>
            </a:pPr>
            <a:r>
              <a:rPr lang="zh-CN" altLang="en-US" sz="2800" dirty="0">
                <a:latin typeface="Times New Roman" panose="02020603050405020304" pitchFamily="18" charset="0"/>
                <a:ea typeface="+mn-ea"/>
                <a:cs typeface="Times New Roman" panose="02020603050405020304" pitchFamily="18" charset="0"/>
              </a:rPr>
              <a:t>某线性二进制码的生成矩阵为                                       ，</a:t>
            </a:r>
            <a:endParaRPr lang="zh-CN" altLang="en-US" sz="2800" dirty="0">
              <a:latin typeface="Times New Roman" panose="02020603050405020304" pitchFamily="18" charset="0"/>
              <a:ea typeface="+mn-ea"/>
              <a:cs typeface="Times New Roman" panose="02020603050405020304" pitchFamily="18" charset="0"/>
            </a:endParaRPr>
          </a:p>
        </p:txBody>
      </p:sp>
      <p:sp>
        <p:nvSpPr>
          <p:cNvPr id="57347" name="TextBox 4"/>
          <p:cNvSpPr txBox="1">
            <a:spLocks noChangeArrowheads="1"/>
          </p:cNvSpPr>
          <p:nvPr/>
        </p:nvSpPr>
        <p:spPr bwMode="auto">
          <a:xfrm>
            <a:off x="323975" y="3158966"/>
            <a:ext cx="846231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b="1">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b="1">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b="1">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宋体" panose="02010600030101010101" pitchFamily="2" charset="-122"/>
                <a:ea typeface="宋体" panose="02010600030101010101" pitchFamily="2" charset="-122"/>
              </a:defRPr>
            </a:lvl9pPr>
          </a:lstStyle>
          <a:p>
            <a:pPr>
              <a:spcBef>
                <a:spcPct val="0"/>
              </a:spcBef>
              <a:buFontTx/>
              <a:buNone/>
            </a:pPr>
            <a:r>
              <a:rPr lang="en-US" altLang="zh-CN" sz="2800" dirty="0">
                <a:latin typeface="Times New Roman" panose="02020603050405020304" pitchFamily="18" charset="0"/>
                <a:ea typeface="+mn-ea"/>
                <a:cs typeface="Times New Roman" panose="02020603050405020304" pitchFamily="18" charset="0"/>
              </a:rPr>
              <a:t>(1)</a:t>
            </a:r>
            <a:r>
              <a:rPr lang="zh-CN" altLang="en-US" sz="2800" dirty="0">
                <a:latin typeface="Times New Roman" panose="02020603050405020304" pitchFamily="18" charset="0"/>
                <a:ea typeface="+mn-ea"/>
                <a:cs typeface="Times New Roman" panose="02020603050405020304" pitchFamily="18" charset="0"/>
              </a:rPr>
              <a:t>列出码集；</a:t>
            </a:r>
            <a:endParaRPr lang="en-US" altLang="zh-CN" sz="2800" dirty="0">
              <a:latin typeface="Times New Roman" panose="02020603050405020304" pitchFamily="18" charset="0"/>
              <a:ea typeface="+mn-ea"/>
              <a:cs typeface="Times New Roman" panose="02020603050405020304" pitchFamily="18" charset="0"/>
            </a:endParaRPr>
          </a:p>
          <a:p>
            <a:pPr>
              <a:spcBef>
                <a:spcPct val="0"/>
              </a:spcBef>
              <a:buFontTx/>
              <a:buNone/>
            </a:pPr>
            <a:r>
              <a:rPr lang="en-US" altLang="zh-CN" sz="2800" dirty="0">
                <a:latin typeface="Times New Roman" panose="02020603050405020304" pitchFamily="18" charset="0"/>
                <a:ea typeface="+mn-ea"/>
                <a:cs typeface="Times New Roman" panose="02020603050405020304" pitchFamily="18" charset="0"/>
              </a:rPr>
              <a:t>(2)</a:t>
            </a:r>
            <a:r>
              <a:rPr lang="zh-CN" altLang="en-US" sz="2800" dirty="0">
                <a:latin typeface="Times New Roman" panose="02020603050405020304" pitchFamily="18" charset="0"/>
                <a:ea typeface="+mn-ea"/>
                <a:cs typeface="Times New Roman" panose="02020603050405020304" pitchFamily="18" charset="0"/>
              </a:rPr>
              <a:t>用系统码的形式表示</a:t>
            </a:r>
            <a:r>
              <a:rPr lang="en-US" altLang="zh-CN" sz="2800" i="1" dirty="0">
                <a:latin typeface="Times New Roman" panose="02020603050405020304" pitchFamily="18" charset="0"/>
                <a:ea typeface="+mn-ea"/>
                <a:cs typeface="Times New Roman" panose="02020603050405020304" pitchFamily="18" charset="0"/>
              </a:rPr>
              <a:t>G</a:t>
            </a:r>
            <a:r>
              <a:rPr lang="zh-CN" altLang="en-US" sz="2800" dirty="0">
                <a:latin typeface="Times New Roman" panose="02020603050405020304" pitchFamily="18" charset="0"/>
                <a:ea typeface="+mn-ea"/>
                <a:cs typeface="Times New Roman" panose="02020603050405020304" pitchFamily="18" charset="0"/>
              </a:rPr>
              <a:t>；</a:t>
            </a:r>
            <a:endParaRPr lang="en-US" altLang="zh-CN" sz="2800" dirty="0">
              <a:latin typeface="Times New Roman" panose="02020603050405020304" pitchFamily="18" charset="0"/>
              <a:ea typeface="+mn-ea"/>
              <a:cs typeface="Times New Roman" panose="02020603050405020304" pitchFamily="18" charset="0"/>
            </a:endParaRPr>
          </a:p>
          <a:p>
            <a:pPr>
              <a:spcBef>
                <a:spcPct val="0"/>
              </a:spcBef>
              <a:buFontTx/>
              <a:buNone/>
            </a:pPr>
            <a:r>
              <a:rPr lang="en-US" altLang="zh-CN" sz="2800" dirty="0">
                <a:latin typeface="Times New Roman" panose="02020603050405020304" pitchFamily="18" charset="0"/>
                <a:ea typeface="+mn-ea"/>
                <a:cs typeface="Times New Roman" panose="02020603050405020304" pitchFamily="18" charset="0"/>
              </a:rPr>
              <a:t>(3)</a:t>
            </a:r>
            <a:r>
              <a:rPr lang="zh-CN" altLang="en-US" sz="2800" dirty="0">
                <a:latin typeface="Times New Roman" panose="02020603050405020304" pitchFamily="18" charset="0"/>
                <a:ea typeface="+mn-ea"/>
                <a:cs typeface="Times New Roman" panose="02020603050405020304" pitchFamily="18" charset="0"/>
              </a:rPr>
              <a:t>计算该码的校验矩阵</a:t>
            </a:r>
            <a:r>
              <a:rPr lang="en-US" altLang="zh-CN" sz="2800" i="1" dirty="0">
                <a:latin typeface="Times New Roman" panose="02020603050405020304" pitchFamily="18" charset="0"/>
                <a:ea typeface="+mn-ea"/>
                <a:cs typeface="Times New Roman" panose="02020603050405020304" pitchFamily="18" charset="0"/>
              </a:rPr>
              <a:t>H</a:t>
            </a:r>
            <a:r>
              <a:rPr lang="zh-CN" altLang="en-US" sz="2800" dirty="0">
                <a:latin typeface="Times New Roman" panose="02020603050405020304" pitchFamily="18" charset="0"/>
                <a:ea typeface="+mn-ea"/>
                <a:cs typeface="Times New Roman" panose="02020603050405020304" pitchFamily="18" charset="0"/>
              </a:rPr>
              <a:t>；</a:t>
            </a:r>
            <a:endParaRPr lang="en-US" altLang="zh-CN" sz="2800" dirty="0">
              <a:latin typeface="Times New Roman" panose="02020603050405020304" pitchFamily="18" charset="0"/>
              <a:ea typeface="+mn-ea"/>
              <a:cs typeface="Times New Roman" panose="02020603050405020304" pitchFamily="18" charset="0"/>
            </a:endParaRPr>
          </a:p>
          <a:p>
            <a:pPr>
              <a:spcBef>
                <a:spcPct val="0"/>
              </a:spcBef>
              <a:buFontTx/>
              <a:buNone/>
            </a:pPr>
            <a:r>
              <a:rPr lang="en-US" altLang="zh-CN" sz="2800" dirty="0">
                <a:latin typeface="Times New Roman" panose="02020603050405020304" pitchFamily="18" charset="0"/>
                <a:ea typeface="+mn-ea"/>
                <a:cs typeface="Times New Roman" panose="02020603050405020304" pitchFamily="18" charset="0"/>
              </a:rPr>
              <a:t>(4)</a:t>
            </a:r>
            <a:r>
              <a:rPr lang="zh-CN" altLang="en-US" sz="2800" dirty="0">
                <a:latin typeface="Times New Roman" panose="02020603050405020304" pitchFamily="18" charset="0"/>
                <a:ea typeface="+mn-ea"/>
                <a:cs typeface="Times New Roman" panose="02020603050405020304" pitchFamily="18" charset="0"/>
              </a:rPr>
              <a:t>计算该码的最小距离</a:t>
            </a:r>
            <a:r>
              <a:rPr lang="en-US" altLang="zh-CN" sz="3000" i="1" dirty="0" err="1">
                <a:latin typeface="Times New Roman" panose="02020603050405020304" pitchFamily="18" charset="0"/>
                <a:ea typeface="+mn-ea"/>
                <a:cs typeface="Times New Roman" panose="02020603050405020304" pitchFamily="18" charset="0"/>
              </a:rPr>
              <a:t>d</a:t>
            </a:r>
            <a:r>
              <a:rPr lang="en-US" altLang="zh-CN" sz="3000" i="1" baseline="-25000" dirty="0" err="1">
                <a:latin typeface="Times New Roman" panose="02020603050405020304" pitchFamily="18" charset="0"/>
                <a:ea typeface="+mn-ea"/>
                <a:cs typeface="Times New Roman" panose="02020603050405020304" pitchFamily="18" charset="0"/>
              </a:rPr>
              <a:t>min</a:t>
            </a:r>
            <a:r>
              <a:rPr lang="en-US" altLang="zh-CN" sz="3000" dirty="0">
                <a:latin typeface="Times New Roman" panose="02020603050405020304" pitchFamily="18" charset="0"/>
                <a:ea typeface="+mn-ea"/>
                <a:cs typeface="Times New Roman" panose="02020603050405020304" pitchFamily="18" charset="0"/>
              </a:rPr>
              <a:t> </a:t>
            </a:r>
            <a:r>
              <a:rPr lang="en-US" altLang="zh-CN" sz="2800" dirty="0">
                <a:latin typeface="Times New Roman" panose="02020603050405020304" pitchFamily="18" charset="0"/>
                <a:ea typeface="+mn-ea"/>
                <a:cs typeface="Times New Roman" panose="02020603050405020304" pitchFamily="18" charset="0"/>
              </a:rPr>
              <a:t>, </a:t>
            </a:r>
            <a:r>
              <a:rPr lang="zh-CN" altLang="en-US" sz="2800" dirty="0">
                <a:latin typeface="Times New Roman" panose="02020603050405020304" pitchFamily="18" charset="0"/>
                <a:ea typeface="+mn-ea"/>
                <a:cs typeface="Times New Roman" panose="02020603050405020304" pitchFamily="18" charset="0"/>
              </a:rPr>
              <a:t>纠错能力</a:t>
            </a:r>
            <a:r>
              <a:rPr lang="en-US" altLang="zh-CN" sz="3000" i="1" dirty="0">
                <a:latin typeface="Times New Roman" panose="02020603050405020304" pitchFamily="18" charset="0"/>
                <a:ea typeface="+mn-ea"/>
                <a:cs typeface="Times New Roman" panose="02020603050405020304" pitchFamily="18" charset="0"/>
              </a:rPr>
              <a:t>t</a:t>
            </a:r>
            <a:r>
              <a:rPr lang="en-US" altLang="zh-CN" sz="3000" dirty="0">
                <a:latin typeface="Times New Roman" panose="02020603050405020304" pitchFamily="18" charset="0"/>
                <a:ea typeface="+mn-ea"/>
                <a:cs typeface="Times New Roman" panose="02020603050405020304" pitchFamily="18" charset="0"/>
              </a:rPr>
              <a:t>=?</a:t>
            </a:r>
            <a:endParaRPr lang="en-US" altLang="zh-CN" sz="3000" dirty="0">
              <a:latin typeface="Times New Roman" panose="02020603050405020304" pitchFamily="18" charset="0"/>
              <a:ea typeface="+mn-ea"/>
              <a:cs typeface="Times New Roman" panose="02020603050405020304" pitchFamily="18" charset="0"/>
            </a:endParaRPr>
          </a:p>
          <a:p>
            <a:pPr>
              <a:spcBef>
                <a:spcPct val="0"/>
              </a:spcBef>
              <a:buFontTx/>
              <a:buNone/>
            </a:pPr>
            <a:r>
              <a:rPr lang="en-US" altLang="zh-CN" sz="2800" dirty="0">
                <a:latin typeface="Times New Roman" panose="02020603050405020304" pitchFamily="18" charset="0"/>
                <a:ea typeface="+mn-ea"/>
                <a:cs typeface="Times New Roman" panose="02020603050405020304" pitchFamily="18" charset="0"/>
              </a:rPr>
              <a:t>(5)</a:t>
            </a:r>
            <a:r>
              <a:rPr lang="zh-CN" altLang="en-US" sz="2800" dirty="0">
                <a:latin typeface="Times New Roman" panose="02020603050405020304" pitchFamily="18" charset="0"/>
                <a:ea typeface="+mn-ea"/>
                <a:cs typeface="Times New Roman" panose="02020603050405020304" pitchFamily="18" charset="0"/>
              </a:rPr>
              <a:t>列出该码的可纠差错图案</a:t>
            </a:r>
            <a:r>
              <a:rPr lang="en-US" altLang="zh-CN" sz="2800" i="1" dirty="0">
                <a:latin typeface="Times New Roman" panose="02020603050405020304" pitchFamily="18" charset="0"/>
                <a:ea typeface="+mn-ea"/>
                <a:cs typeface="Times New Roman" panose="02020603050405020304" pitchFamily="18" charset="0"/>
              </a:rPr>
              <a:t>E</a:t>
            </a:r>
            <a:r>
              <a:rPr lang="zh-CN" altLang="en-US" sz="2800" dirty="0">
                <a:latin typeface="Times New Roman" panose="02020603050405020304" pitchFamily="18" charset="0"/>
                <a:ea typeface="+mn-ea"/>
                <a:cs typeface="Times New Roman" panose="02020603050405020304" pitchFamily="18" charset="0"/>
              </a:rPr>
              <a:t>和对应的伴随式</a:t>
            </a:r>
            <a:r>
              <a:rPr lang="en-US" altLang="zh-CN" sz="2800" i="1" dirty="0">
                <a:latin typeface="Times New Roman" panose="02020603050405020304" pitchFamily="18" charset="0"/>
                <a:ea typeface="+mn-ea"/>
                <a:cs typeface="Times New Roman" panose="02020603050405020304" pitchFamily="18" charset="0"/>
              </a:rPr>
              <a:t>S</a:t>
            </a:r>
            <a:r>
              <a:rPr lang="zh-CN" altLang="en-US" sz="2800" dirty="0">
                <a:latin typeface="Times New Roman" panose="02020603050405020304" pitchFamily="18" charset="0"/>
                <a:ea typeface="+mn-ea"/>
                <a:cs typeface="Times New Roman" panose="02020603050405020304" pitchFamily="18" charset="0"/>
              </a:rPr>
              <a:t>；</a:t>
            </a:r>
            <a:endParaRPr lang="en-US" altLang="zh-CN" sz="2800" dirty="0">
              <a:latin typeface="Times New Roman" panose="02020603050405020304" pitchFamily="18" charset="0"/>
              <a:ea typeface="+mn-ea"/>
              <a:cs typeface="Times New Roman" panose="02020603050405020304" pitchFamily="18" charset="0"/>
            </a:endParaRPr>
          </a:p>
          <a:p>
            <a:pPr>
              <a:spcBef>
                <a:spcPct val="0"/>
              </a:spcBef>
              <a:buFontTx/>
              <a:buNone/>
            </a:pPr>
            <a:r>
              <a:rPr lang="en-US" altLang="zh-CN" sz="2800" dirty="0">
                <a:latin typeface="Times New Roman" panose="02020603050405020304" pitchFamily="18" charset="0"/>
                <a:ea typeface="+mn-ea"/>
                <a:cs typeface="Times New Roman" panose="02020603050405020304" pitchFamily="18" charset="0"/>
              </a:rPr>
              <a:t>(6)</a:t>
            </a:r>
            <a:r>
              <a:rPr lang="zh-CN" altLang="en-US" sz="2800" dirty="0">
                <a:latin typeface="Times New Roman" panose="02020603050405020304" pitchFamily="18" charset="0"/>
                <a:ea typeface="+mn-ea"/>
                <a:cs typeface="Times New Roman" panose="02020603050405020304" pitchFamily="18" charset="0"/>
              </a:rPr>
              <a:t>若收码</a:t>
            </a:r>
            <a:r>
              <a:rPr lang="en-US" altLang="zh-CN" sz="2800" i="1" dirty="0">
                <a:latin typeface="Times New Roman" panose="02020603050405020304" pitchFamily="18" charset="0"/>
                <a:ea typeface="+mn-ea"/>
                <a:cs typeface="Times New Roman" panose="02020603050405020304" pitchFamily="18" charset="0"/>
              </a:rPr>
              <a:t>R</a:t>
            </a:r>
            <a:r>
              <a:rPr lang="en-US" altLang="zh-CN" sz="2800" dirty="0">
                <a:latin typeface="Times New Roman" panose="02020603050405020304" pitchFamily="18" charset="0"/>
                <a:ea typeface="+mn-ea"/>
                <a:cs typeface="Times New Roman" panose="02020603050405020304" pitchFamily="18" charset="0"/>
              </a:rPr>
              <a:t> = (1 1 1 0 1 1 0),</a:t>
            </a:r>
            <a:r>
              <a:rPr lang="zh-CN" altLang="en-US" sz="2800" dirty="0">
                <a:latin typeface="Times New Roman" panose="02020603050405020304" pitchFamily="18" charset="0"/>
                <a:ea typeface="+mn-ea"/>
                <a:cs typeface="Times New Roman" panose="02020603050405020304" pitchFamily="18" charset="0"/>
              </a:rPr>
              <a:t>译出发码估值      </a:t>
            </a:r>
            <a:r>
              <a:rPr lang="en-US" altLang="zh-CN" sz="3000" dirty="0">
                <a:latin typeface="Times New Roman" panose="02020603050405020304" pitchFamily="18" charset="0"/>
                <a:ea typeface="+mn-ea"/>
                <a:cs typeface="Times New Roman" panose="02020603050405020304" pitchFamily="18" charset="0"/>
              </a:rPr>
              <a:t>.</a:t>
            </a:r>
            <a:endParaRPr lang="zh-CN" altLang="en-US" sz="3000" dirty="0">
              <a:latin typeface="Times New Roman" panose="02020603050405020304" pitchFamily="18" charset="0"/>
              <a:ea typeface="+mn-ea"/>
              <a:cs typeface="Times New Roman" panose="02020603050405020304" pitchFamily="18" charset="0"/>
            </a:endParaRPr>
          </a:p>
        </p:txBody>
      </p:sp>
      <p:graphicFrame>
        <p:nvGraphicFramePr>
          <p:cNvPr id="57348" name="对象 6"/>
          <p:cNvGraphicFramePr>
            <a:graphicFrameLocks noChangeAspect="1"/>
          </p:cNvGraphicFramePr>
          <p:nvPr/>
        </p:nvGraphicFramePr>
        <p:xfrm>
          <a:off x="6768564" y="5359786"/>
          <a:ext cx="395724" cy="517486"/>
        </p:xfrm>
        <a:graphic>
          <a:graphicData uri="http://schemas.openxmlformats.org/presentationml/2006/ole">
            <mc:AlternateContent xmlns:mc="http://schemas.openxmlformats.org/markup-compatibility/2006">
              <mc:Choice xmlns:v="urn:schemas-microsoft-com:vml" Requires="v">
                <p:oleObj spid="_x0000_s2" name="Equation" r:id="rId1" imgW="165100" imgH="215900" progId="Equation.DSMT4">
                  <p:embed/>
                </p:oleObj>
              </mc:Choice>
              <mc:Fallback>
                <p:oleObj name="Equation" r:id="rId1" imgW="165100" imgH="215900" progId="Equation.DSMT4">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564" y="5359786"/>
                        <a:ext cx="395724" cy="51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对象 1"/>
          <p:cNvGraphicFramePr>
            <a:graphicFrameLocks noChangeAspect="1"/>
          </p:cNvGraphicFramePr>
          <p:nvPr/>
        </p:nvGraphicFramePr>
        <p:xfrm>
          <a:off x="5148064" y="2276872"/>
          <a:ext cx="3474720" cy="1351280"/>
        </p:xfrm>
        <a:graphic>
          <a:graphicData uri="http://schemas.openxmlformats.org/presentationml/2006/ole">
            <mc:AlternateContent xmlns:mc="http://schemas.openxmlformats.org/markup-compatibility/2006">
              <mc:Choice xmlns:v="urn:schemas-microsoft-com:vml" Requires="v">
                <p:oleObj spid="_x0000_s3" name="Equation" r:id="rId3" imgW="1828800" imgH="711200" progId="Equation.DSMT4">
                  <p:embed/>
                </p:oleObj>
              </mc:Choice>
              <mc:Fallback>
                <p:oleObj name="Equation" r:id="rId3" imgW="1828800" imgH="7112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276872"/>
                        <a:ext cx="3474720" cy="135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0057D272-BF5E-4712-98A3-F38E48A6E6B9}" type="slidenum">
              <a:rPr lang="en-US" altLang="zh-CN" smtClean="0"/>
            </a:fld>
            <a:endParaRPr lang="en-US" altLang="zh-CN"/>
          </a:p>
        </p:txBody>
      </p:sp>
      <p:sp>
        <p:nvSpPr>
          <p:cNvPr id="7" name="标题 1"/>
          <p:cNvSpPr txBox="1"/>
          <p:nvPr/>
        </p:nvSpPr>
        <p:spPr>
          <a:xfrm>
            <a:off x="376631" y="318441"/>
            <a:ext cx="7886700" cy="622300"/>
          </a:xfrm>
          <a:prstGeom prst="rect">
            <a:avLst/>
          </a:prstGeom>
        </p:spPr>
        <p:txBody>
          <a:bodyPr/>
          <a:lst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r>
              <a:rPr lang="zh-CN" altLang="en-US" sz="3600" kern="0" dirty="0">
                <a:latin typeface="宋体" panose="02010600030101010101" pitchFamily="2" charset="-122"/>
              </a:rPr>
              <a:t>习题</a:t>
            </a:r>
            <a:endParaRPr lang="zh-CN" altLang="en-US" sz="3600" kern="0" dirty="0">
              <a:latin typeface="宋体" panose="02010600030101010101" pitchFamily="2" charset="-122"/>
            </a:endParaRPr>
          </a:p>
        </p:txBody>
      </p:sp>
      <p:sp>
        <p:nvSpPr>
          <p:cNvPr id="8" name="内容占位符 2"/>
          <p:cNvSpPr txBox="1"/>
          <p:nvPr/>
        </p:nvSpPr>
        <p:spPr>
          <a:xfrm>
            <a:off x="357708" y="1197421"/>
            <a:ext cx="8606780" cy="665127"/>
          </a:xfrm>
          <a:prstGeom prst="rect">
            <a:avLst/>
          </a:prstGeom>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b="1">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b="1">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b="1">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b="1">
                <a:solidFill>
                  <a:schemeClr val="tx1"/>
                </a:solidFill>
                <a:latin typeface="+mn-lt"/>
                <a:ea typeface="+mn-ea"/>
              </a:defRPr>
            </a:lvl9pPr>
          </a:lstStyle>
          <a:p>
            <a:pPr marL="0" indent="0">
              <a:buFont typeface="Wingdings" panose="05000000000000000000" pitchFamily="2" charset="2"/>
              <a:buNone/>
            </a:pPr>
            <a:r>
              <a:rPr lang="en-US" altLang="zh-CN" sz="2800" kern="0" dirty="0">
                <a:latin typeface="Times New Roman" panose="02020603050405020304" pitchFamily="18" charset="0"/>
                <a:cs typeface="Times New Roman" panose="02020603050405020304" pitchFamily="18" charset="0"/>
              </a:rPr>
              <a:t>5-3</a:t>
            </a:r>
            <a:r>
              <a:rPr lang="zh-CN" altLang="en-US" sz="2800" kern="0" dirty="0">
                <a:latin typeface="Times New Roman" panose="02020603050405020304" pitchFamily="18" charset="0"/>
                <a:cs typeface="Times New Roman" panose="02020603050405020304" pitchFamily="18" charset="0"/>
              </a:rPr>
              <a:t>，</a:t>
            </a:r>
            <a:r>
              <a:rPr lang="en-US" altLang="zh-CN" sz="2800" kern="0" dirty="0">
                <a:latin typeface="Times New Roman" panose="02020603050405020304" pitchFamily="18" charset="0"/>
                <a:cs typeface="Times New Roman" panose="02020603050405020304" pitchFamily="18" charset="0"/>
              </a:rPr>
              <a:t>5-4</a:t>
            </a:r>
            <a:r>
              <a:rPr lang="zh-CN" altLang="en-US" sz="2800" kern="0" dirty="0">
                <a:latin typeface="Times New Roman" panose="02020603050405020304" pitchFamily="18" charset="0"/>
                <a:cs typeface="Times New Roman" panose="02020603050405020304" pitchFamily="18" charset="0"/>
              </a:rPr>
              <a:t>，</a:t>
            </a:r>
            <a:r>
              <a:rPr lang="en-US" altLang="zh-CN" sz="2800" kern="0" dirty="0">
                <a:latin typeface="Times New Roman" panose="02020603050405020304" pitchFamily="18" charset="0"/>
                <a:cs typeface="Times New Roman" panose="02020603050405020304" pitchFamily="18" charset="0"/>
              </a:rPr>
              <a:t>5-5</a:t>
            </a:r>
            <a:r>
              <a:rPr lang="zh-CN" altLang="en-US" sz="2800" kern="0" dirty="0">
                <a:latin typeface="Times New Roman" panose="02020603050405020304" pitchFamily="18" charset="0"/>
                <a:cs typeface="Times New Roman" panose="02020603050405020304" pitchFamily="18" charset="0"/>
              </a:rPr>
              <a:t>，</a:t>
            </a:r>
            <a:r>
              <a:rPr lang="en-US" altLang="zh-CN" sz="2800" kern="0" dirty="0">
                <a:latin typeface="Times New Roman" panose="02020603050405020304" pitchFamily="18" charset="0"/>
                <a:cs typeface="Times New Roman" panose="02020603050405020304" pitchFamily="18" charset="0"/>
              </a:rPr>
              <a:t>5-7</a:t>
            </a:r>
            <a:r>
              <a:rPr lang="zh-CN" altLang="en-US" sz="2800" kern="0" dirty="0">
                <a:latin typeface="Times New Roman" panose="02020603050405020304" pitchFamily="18" charset="0"/>
                <a:cs typeface="Times New Roman" panose="02020603050405020304" pitchFamily="18" charset="0"/>
              </a:rPr>
              <a:t>（标准阵列译码表前</a:t>
            </a:r>
            <a:r>
              <a:rPr lang="en-US" altLang="zh-CN" sz="2800" kern="0" dirty="0">
                <a:latin typeface="Times New Roman" panose="02020603050405020304" pitchFamily="18" charset="0"/>
                <a:cs typeface="Times New Roman" panose="02020603050405020304" pitchFamily="18" charset="0"/>
              </a:rPr>
              <a:t>3</a:t>
            </a:r>
            <a:r>
              <a:rPr lang="zh-CN" altLang="en-US" sz="2800" kern="0" dirty="0">
                <a:latin typeface="Times New Roman" panose="02020603050405020304" pitchFamily="18" charset="0"/>
                <a:cs typeface="Times New Roman" panose="02020603050405020304" pitchFamily="18" charset="0"/>
              </a:rPr>
              <a:t>列），</a:t>
            </a:r>
            <a:r>
              <a:rPr lang="en-US" altLang="zh-CN" sz="2800" kern="0" dirty="0">
                <a:latin typeface="Times New Roman" panose="02020603050405020304" pitchFamily="18" charset="0"/>
                <a:cs typeface="Times New Roman" panose="02020603050405020304" pitchFamily="18" charset="0"/>
              </a:rPr>
              <a:t>5-8</a:t>
            </a:r>
            <a:r>
              <a:rPr lang="zh-CN" altLang="en-US" sz="2800" kern="0" dirty="0">
                <a:latin typeface="Times New Roman" panose="02020603050405020304" pitchFamily="18" charset="0"/>
                <a:cs typeface="Times New Roman" panose="02020603050405020304" pitchFamily="18" charset="0"/>
              </a:rPr>
              <a:t>，</a:t>
            </a:r>
            <a:endParaRPr lang="zh-CN" altLang="en-US" sz="2800"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57200" y="277813"/>
            <a:ext cx="8229600" cy="686477"/>
          </a:xfrm>
          <a:prstGeom prst="rect">
            <a:avLst/>
          </a:prstGeom>
        </p:spPr>
        <p:txBody>
          <a:bodyPr/>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5.1 </a:t>
            </a:r>
            <a:r>
              <a:rPr lang="zh-CN" altLang="zh-CN" sz="3600" kern="0" dirty="0">
                <a:latin typeface="Times New Roman" panose="02020603050405020304" pitchFamily="18" charset="0"/>
              </a:rPr>
              <a:t>最</a:t>
            </a:r>
            <a:r>
              <a:rPr lang="zh-CN" altLang="en-US" sz="3600" kern="0" dirty="0">
                <a:latin typeface="Times New Roman" panose="02020603050405020304" pitchFamily="18" charset="0"/>
              </a:rPr>
              <a:t>佳</a:t>
            </a:r>
            <a:r>
              <a:rPr lang="zh-CN" altLang="zh-CN" sz="3600" kern="0" dirty="0">
                <a:latin typeface="Times New Roman" panose="02020603050405020304" pitchFamily="18" charset="0"/>
              </a:rPr>
              <a:t>译码准则</a:t>
            </a:r>
            <a:endParaRPr lang="zh-CN" altLang="en-US" sz="3600" kern="0" dirty="0"/>
          </a:p>
        </p:txBody>
      </p:sp>
      <p:sp>
        <p:nvSpPr>
          <p:cNvPr id="3" name="矩形 2"/>
          <p:cNvSpPr/>
          <p:nvPr/>
        </p:nvSpPr>
        <p:spPr>
          <a:xfrm>
            <a:off x="683568" y="2996952"/>
            <a:ext cx="3070071" cy="523220"/>
          </a:xfrm>
          <a:prstGeom prst="rect">
            <a:avLst/>
          </a:prstGeom>
        </p:spPr>
        <p:txBody>
          <a:bodyPr wrap="none">
            <a:spAutoFit/>
          </a:bodyPr>
          <a:lstStyle/>
          <a:p>
            <a:r>
              <a:rPr lang="zh-CN" altLang="en-US" dirty="0">
                <a:solidFill>
                  <a:srgbClr val="FF0000"/>
                </a:solidFill>
                <a:ea typeface="黑体" panose="02010609060101010101" pitchFamily="49" charset="-122"/>
              </a:rPr>
              <a:t>最大似然译码准则</a:t>
            </a:r>
            <a:endParaRPr lang="zh-CN" altLang="en-US" dirty="0">
              <a:solidFill>
                <a:srgbClr val="FF0000"/>
              </a:solidFill>
            </a:endParaRPr>
          </a:p>
        </p:txBody>
      </p:sp>
      <p:graphicFrame>
        <p:nvGraphicFramePr>
          <p:cNvPr id="4" name="Object 4"/>
          <p:cNvGraphicFramePr>
            <a:graphicFrameLocks noChangeAspect="1"/>
          </p:cNvGraphicFramePr>
          <p:nvPr/>
        </p:nvGraphicFramePr>
        <p:xfrm>
          <a:off x="2843808" y="3661485"/>
          <a:ext cx="1554163" cy="608012"/>
        </p:xfrm>
        <a:graphic>
          <a:graphicData uri="http://schemas.openxmlformats.org/presentationml/2006/ole">
            <mc:AlternateContent xmlns:mc="http://schemas.openxmlformats.org/markup-compatibility/2006">
              <mc:Choice xmlns:v="urn:schemas-microsoft-com:vml" Requires="v">
                <p:oleObj spid="_x0000_s5" name="Equation" r:id="rId1" imgW="15544800" imgH="6096000" progId="Equation.DSMT4">
                  <p:embed/>
                </p:oleObj>
              </mc:Choice>
              <mc:Fallback>
                <p:oleObj name="Equation" r:id="rId1" imgW="15544800" imgH="6096000" progId="Equation.DSMT4">
                  <p:embed/>
                  <p:pic>
                    <p:nvPicPr>
                      <p:cNvPr id="0" name="Object 4"/>
                      <p:cNvPicPr>
                        <a:picLocks noGrp="1" noChangeAspect="1" noChangeArrowheads="1"/>
                      </p:cNvPicPr>
                      <p:nvPr/>
                    </p:nvPicPr>
                    <p:blipFill>
                      <a:blip r:embed="rId2"/>
                      <a:srcRect/>
                      <a:stretch>
                        <a:fillRect/>
                      </a:stretch>
                    </p:blipFill>
                    <p:spPr bwMode="auto">
                      <a:xfrm>
                        <a:off x="2843808" y="3661485"/>
                        <a:ext cx="1554163"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nvGraphicFramePr>
        <p:xfrm>
          <a:off x="2843808" y="4293096"/>
          <a:ext cx="3048000" cy="582613"/>
        </p:xfrm>
        <a:graphic>
          <a:graphicData uri="http://schemas.openxmlformats.org/presentationml/2006/ole">
            <mc:AlternateContent xmlns:mc="http://schemas.openxmlformats.org/markup-compatibility/2006">
              <mc:Choice xmlns:v="urn:schemas-microsoft-com:vml" Requires="v">
                <p:oleObj spid="_x0000_s7" name="Equation" r:id="rId3" imgW="31394400" imgH="6096000" progId="Equation.DSMT4">
                  <p:embed/>
                </p:oleObj>
              </mc:Choice>
              <mc:Fallback>
                <p:oleObj name="Equation" r:id="rId3" imgW="31394400" imgH="6096000" progId="Equation.DSMT4">
                  <p:embed/>
                  <p:pic>
                    <p:nvPicPr>
                      <p:cNvPr id="0" name="Object 8"/>
                      <p:cNvPicPr>
                        <a:picLocks noChangeAspect="1" noChangeArrowheads="1"/>
                      </p:cNvPicPr>
                      <p:nvPr/>
                    </p:nvPicPr>
                    <p:blipFill>
                      <a:blip r:embed="rId4"/>
                      <a:srcRect/>
                      <a:stretch>
                        <a:fillRect/>
                      </a:stretch>
                    </p:blipFill>
                    <p:spPr bwMode="auto">
                      <a:xfrm>
                        <a:off x="2843808" y="4293096"/>
                        <a:ext cx="30480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630419" y="1101366"/>
            <a:ext cx="6246440" cy="523220"/>
          </a:xfrm>
          <a:prstGeom prst="rect">
            <a:avLst/>
          </a:prstGeom>
        </p:spPr>
        <p:txBody>
          <a:bodyPr wrap="square">
            <a:spAutoFit/>
          </a:bodyPr>
          <a:lstStyle/>
          <a:p>
            <a:r>
              <a:rPr lang="zh-CN" altLang="zh-CN" kern="100" dirty="0">
                <a:cs typeface="Times New Roman" panose="02020603050405020304" pitchFamily="18" charset="0"/>
              </a:rPr>
              <a:t>根据贝叶斯（</a:t>
            </a:r>
            <a:r>
              <a:rPr lang="en-US" altLang="zh-CN" kern="100" dirty="0"/>
              <a:t>Bayes</a:t>
            </a:r>
            <a:r>
              <a:rPr lang="zh-CN" altLang="zh-CN" kern="100" dirty="0">
                <a:cs typeface="Times New Roman" panose="02020603050405020304" pitchFamily="18" charset="0"/>
              </a:rPr>
              <a:t>）定律，有</a:t>
            </a:r>
            <a:endParaRPr lang="zh-CN" altLang="en-US" dirty="0"/>
          </a:p>
        </p:txBody>
      </p:sp>
      <p:graphicFrame>
        <p:nvGraphicFramePr>
          <p:cNvPr id="9" name="Object 8"/>
          <p:cNvGraphicFramePr>
            <a:graphicFrameLocks noChangeAspect="1"/>
          </p:cNvGraphicFramePr>
          <p:nvPr/>
        </p:nvGraphicFramePr>
        <p:xfrm>
          <a:off x="2459633" y="1744557"/>
          <a:ext cx="3816350" cy="1106488"/>
        </p:xfrm>
        <a:graphic>
          <a:graphicData uri="http://schemas.openxmlformats.org/presentationml/2006/ole">
            <mc:AlternateContent xmlns:mc="http://schemas.openxmlformats.org/markup-compatibility/2006">
              <mc:Choice xmlns:v="urn:schemas-microsoft-com:vml" Requires="v">
                <p:oleObj spid="_x0000_s10" name="Equation" r:id="rId5" imgW="39319200" imgH="11582400" progId="Equation.DSMT4">
                  <p:embed/>
                </p:oleObj>
              </mc:Choice>
              <mc:Fallback>
                <p:oleObj name="Equation" r:id="rId5" imgW="39319200" imgH="11582400" progId="Equation.DSMT4">
                  <p:embed/>
                  <p:pic>
                    <p:nvPicPr>
                      <p:cNvPr id="0" name="Object 8"/>
                      <p:cNvPicPr>
                        <a:picLocks noChangeAspect="1" noChangeArrowheads="1"/>
                      </p:cNvPicPr>
                      <p:nvPr/>
                    </p:nvPicPr>
                    <p:blipFill>
                      <a:blip r:embed="rId6"/>
                      <a:srcRect/>
                      <a:stretch>
                        <a:fillRect/>
                      </a:stretch>
                    </p:blipFill>
                    <p:spPr bwMode="auto">
                      <a:xfrm>
                        <a:off x="2459633" y="1744557"/>
                        <a:ext cx="381635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矩形 10"/>
          <p:cNvSpPr/>
          <p:nvPr/>
        </p:nvSpPr>
        <p:spPr>
          <a:xfrm>
            <a:off x="687368" y="5188328"/>
            <a:ext cx="8119530" cy="954107"/>
          </a:xfrm>
          <a:prstGeom prst="rect">
            <a:avLst/>
          </a:prstGeom>
        </p:spPr>
        <p:txBody>
          <a:bodyPr wrap="none">
            <a:spAutoFit/>
          </a:bodyPr>
          <a:lstStyle/>
          <a:p>
            <a:r>
              <a:rPr lang="zh-CN" altLang="zh-CN" kern="100" dirty="0">
                <a:cs typeface="Times New Roman" panose="02020603050405020304" pitchFamily="18" charset="0"/>
              </a:rPr>
              <a:t>当输入</a:t>
            </a:r>
            <a:r>
              <a:rPr lang="zh-CN" altLang="en-US" kern="100" dirty="0">
                <a:cs typeface="Times New Roman" panose="02020603050405020304" pitchFamily="18" charset="0"/>
              </a:rPr>
              <a:t>符号</a:t>
            </a:r>
            <a:r>
              <a:rPr lang="zh-CN" altLang="zh-CN" kern="100" dirty="0">
                <a:cs typeface="Times New Roman" panose="02020603050405020304" pitchFamily="18" charset="0"/>
              </a:rPr>
              <a:t>为等概分布，</a:t>
            </a:r>
            <a:r>
              <a:rPr lang="zh-CN" altLang="en-US" dirty="0"/>
              <a:t>最大似然译码准则等价于</a:t>
            </a:r>
            <a:endParaRPr lang="en-US" altLang="zh-CN" dirty="0"/>
          </a:p>
          <a:p>
            <a:r>
              <a:rPr lang="zh-CN" altLang="en-US" dirty="0"/>
              <a:t>最大后验概率准则。</a:t>
            </a:r>
            <a:endParaRPr lang="zh-CN" altLang="en-US" dirty="0"/>
          </a:p>
        </p:txBody>
      </p:sp>
      <p:sp>
        <p:nvSpPr>
          <p:cNvPr id="12" name="灯片编号占位符 11"/>
          <p:cNvSpPr>
            <a:spLocks noGrp="1"/>
          </p:cNvSpPr>
          <p:nvPr>
            <p:ph type="sldNum" sz="quarter" idx="10"/>
          </p:nvPr>
        </p:nvSpPr>
        <p:spPr/>
        <p:txBody>
          <a:bodyPr/>
          <a:lstStyle/>
          <a:p>
            <a:pPr>
              <a:defRPr/>
            </a:pPr>
            <a:fld id="{E75BB342-0C62-42E4-979A-7EAE2806FB0A}" type="slidenum">
              <a:rPr lang="en-US" altLang="zh-CN"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79512" y="1052736"/>
            <a:ext cx="8648055" cy="2184938"/>
          </a:xfrm>
          <a:prstGeom prst="rect">
            <a:avLst/>
          </a:prstGeom>
        </p:spPr>
      </p:pic>
      <p:sp>
        <p:nvSpPr>
          <p:cNvPr id="3" name="Rectangle 3"/>
          <p:cNvSpPr>
            <a:spLocks noGrp="1" noChangeArrowheads="1"/>
          </p:cNvSpPr>
          <p:nvPr>
            <p:ph idx="1"/>
          </p:nvPr>
        </p:nvSpPr>
        <p:spPr>
          <a:xfrm>
            <a:off x="468313" y="3429000"/>
            <a:ext cx="8229600" cy="2913063"/>
          </a:xfrm>
        </p:spPr>
        <p:txBody>
          <a:bodyPr/>
          <a:lstStyle/>
          <a:p>
            <a:pPr eaLnBrk="1" hangingPunct="1"/>
            <a:r>
              <a:rPr lang="zh-CN" altLang="en-US" dirty="0">
                <a:latin typeface="Times New Roman" panose="02020603050405020304" pitchFamily="18" charset="0"/>
              </a:rPr>
              <a:t>最大后验概率译码</a:t>
            </a:r>
            <a:endParaRPr lang="en-US" altLang="zh-CN"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spcBef>
                <a:spcPts val="3000"/>
              </a:spcBef>
            </a:pPr>
            <a:r>
              <a:rPr lang="zh-CN" altLang="en-US" dirty="0">
                <a:latin typeface="Times New Roman" panose="02020603050405020304" pitchFamily="18" charset="0"/>
              </a:rPr>
              <a:t>最大似然译码</a:t>
            </a:r>
            <a:endParaRPr lang="en-US" altLang="zh-CN" dirty="0">
              <a:latin typeface="Times New Roman" panose="02020603050405020304" pitchFamily="18" charset="0"/>
            </a:endParaRPr>
          </a:p>
        </p:txBody>
      </p:sp>
      <p:graphicFrame>
        <p:nvGraphicFramePr>
          <p:cNvPr id="4" name="Object 4"/>
          <p:cNvGraphicFramePr>
            <a:graphicFrameLocks noChangeAspect="1"/>
          </p:cNvGraphicFramePr>
          <p:nvPr/>
        </p:nvGraphicFramePr>
        <p:xfrm>
          <a:off x="2874963" y="4062413"/>
          <a:ext cx="2278062" cy="595312"/>
        </p:xfrm>
        <a:graphic>
          <a:graphicData uri="http://schemas.openxmlformats.org/presentationml/2006/ole">
            <mc:AlternateContent xmlns:mc="http://schemas.openxmlformats.org/markup-compatibility/2006">
              <mc:Choice xmlns:v="urn:schemas-microsoft-com:vml" Requires="v">
                <p:oleObj spid="_x0000_s2" name="Equation" r:id="rId2" imgW="21031200" imgH="5486400" progId="Equation.DSMT4">
                  <p:embed/>
                </p:oleObj>
              </mc:Choice>
              <mc:Fallback>
                <p:oleObj name="Equation" r:id="rId2" imgW="21031200" imgH="5486400" progId="Equation.DSMT4">
                  <p:embed/>
                  <p:pic>
                    <p:nvPicPr>
                      <p:cNvPr id="0" name="Object 4"/>
                      <p:cNvPicPr>
                        <a:picLocks noChangeAspect="1" noChangeArrowheads="1"/>
                      </p:cNvPicPr>
                      <p:nvPr/>
                    </p:nvPicPr>
                    <p:blipFill>
                      <a:blip r:embed="rId3"/>
                      <a:srcRect/>
                      <a:stretch>
                        <a:fillRect/>
                      </a:stretch>
                    </p:blipFill>
                    <p:spPr bwMode="auto">
                      <a:xfrm>
                        <a:off x="2874963" y="4062413"/>
                        <a:ext cx="2278062"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Object 4"/>
          <p:cNvGraphicFramePr>
            <a:graphicFrameLocks noChangeAspect="1"/>
          </p:cNvGraphicFramePr>
          <p:nvPr/>
        </p:nvGraphicFramePr>
        <p:xfrm>
          <a:off x="2900363" y="5549900"/>
          <a:ext cx="2278062" cy="593725"/>
        </p:xfrm>
        <a:graphic>
          <a:graphicData uri="http://schemas.openxmlformats.org/presentationml/2006/ole">
            <mc:AlternateContent xmlns:mc="http://schemas.openxmlformats.org/markup-compatibility/2006">
              <mc:Choice xmlns:v="urn:schemas-microsoft-com:vml" Requires="v">
                <p:oleObj spid="_x0000_s5" name="Equation" r:id="rId4" imgW="21031200" imgH="5486400" progId="Equation.DSMT4">
                  <p:embed/>
                </p:oleObj>
              </mc:Choice>
              <mc:Fallback>
                <p:oleObj name="Equation" r:id="rId4" imgW="21031200" imgH="5486400" progId="Equation.DSMT4">
                  <p:embed/>
                  <p:pic>
                    <p:nvPicPr>
                      <p:cNvPr id="0" name="Object 4"/>
                      <p:cNvPicPr>
                        <a:picLocks noChangeAspect="1" noChangeArrowheads="1"/>
                      </p:cNvPicPr>
                      <p:nvPr/>
                    </p:nvPicPr>
                    <p:blipFill>
                      <a:blip r:embed="rId5"/>
                      <a:srcRect/>
                      <a:stretch>
                        <a:fillRect/>
                      </a:stretch>
                    </p:blipFill>
                    <p:spPr bwMode="auto">
                      <a:xfrm>
                        <a:off x="2900363" y="5549900"/>
                        <a:ext cx="227806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 name="标题 1"/>
          <p:cNvSpPr txBox="1"/>
          <p:nvPr/>
        </p:nvSpPr>
        <p:spPr>
          <a:xfrm>
            <a:off x="457200" y="277813"/>
            <a:ext cx="8229600" cy="686477"/>
          </a:xfrm>
          <a:prstGeom prst="rect">
            <a:avLst/>
          </a:prstGeom>
        </p:spPr>
        <p:txBody>
          <a:bodyPr/>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5.1 </a:t>
            </a:r>
            <a:r>
              <a:rPr lang="zh-CN" altLang="zh-CN" sz="3600" kern="0" dirty="0">
                <a:latin typeface="Times New Roman" panose="02020603050405020304" pitchFamily="18" charset="0"/>
              </a:rPr>
              <a:t>最</a:t>
            </a:r>
            <a:r>
              <a:rPr lang="zh-CN" altLang="en-US" sz="3600" kern="0" dirty="0">
                <a:latin typeface="Times New Roman" panose="02020603050405020304" pitchFamily="18" charset="0"/>
              </a:rPr>
              <a:t>佳</a:t>
            </a:r>
            <a:r>
              <a:rPr lang="zh-CN" altLang="zh-CN" sz="3600" kern="0" dirty="0">
                <a:latin typeface="Times New Roman" panose="02020603050405020304" pitchFamily="18" charset="0"/>
              </a:rPr>
              <a:t>译码准则</a:t>
            </a:r>
            <a:endParaRPr lang="zh-CN" altLang="en-US" sz="3600" kern="0" dirty="0"/>
          </a:p>
        </p:txBody>
      </p:sp>
      <p:sp>
        <p:nvSpPr>
          <p:cNvPr id="9" name="灯片编号占位符 8"/>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noChangeArrowheads="1"/>
          </p:cNvSpPr>
          <p:nvPr>
            <p:ph idx="1"/>
          </p:nvPr>
        </p:nvSpPr>
        <p:spPr>
          <a:xfrm>
            <a:off x="468313" y="1125538"/>
            <a:ext cx="8229600" cy="4525962"/>
          </a:xfrm>
        </p:spPr>
        <p:txBody>
          <a:bodyPr/>
          <a:lstStyle/>
          <a:p>
            <a:pPr eaLnBrk="1" hangingPunct="1"/>
            <a:r>
              <a:rPr lang="zh-CN" altLang="en-US" dirty="0">
                <a:latin typeface="Times New Roman" panose="02020603050405020304" pitchFamily="18" charset="0"/>
                <a:cs typeface="Times New Roman" panose="02020603050405020304" pitchFamily="18" charset="0"/>
              </a:rPr>
              <a:t>对于无记忆信道， </a:t>
            </a:r>
            <a:endParaRPr lang="zh-CN" altLang="en-US"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eaLnBrk="1" hangingPunct="1"/>
            <a:endParaRPr lang="zh-CN" altLang="en-US"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spcBef>
                <a:spcPts val="3000"/>
              </a:spcBef>
            </a:pPr>
            <a:endParaRPr lang="en-US" altLang="zh-CN" dirty="0">
              <a:latin typeface="Times New Roman" panose="02020603050405020304" pitchFamily="18" charset="0"/>
              <a:cs typeface="Times New Roman" panose="02020603050405020304" pitchFamily="18" charset="0"/>
            </a:endParaRPr>
          </a:p>
          <a:p>
            <a:pPr eaLnBrk="1" hangingPunct="1">
              <a:spcBef>
                <a:spcPts val="3000"/>
              </a:spcBef>
            </a:pPr>
            <a:r>
              <a:rPr lang="zh-CN" altLang="en-US" dirty="0">
                <a:latin typeface="Times New Roman" panose="02020603050405020304" pitchFamily="18" charset="0"/>
                <a:cs typeface="Times New Roman" panose="02020603050405020304" pitchFamily="18" charset="0"/>
              </a:rPr>
              <a:t>例：二进制对称信道</a:t>
            </a:r>
            <a:r>
              <a:rPr lang="en-US" altLang="zh-CN" dirty="0">
                <a:latin typeface="Times New Roman" panose="02020603050405020304" pitchFamily="18" charset="0"/>
                <a:cs typeface="Times New Roman" panose="02020603050405020304" pitchFamily="18" charset="0"/>
              </a:rPr>
              <a:t>(BSC)</a:t>
            </a:r>
            <a:r>
              <a:rPr lang="zh-CN" altLang="en-US" dirty="0">
                <a:latin typeface="Times New Roman" panose="02020603050405020304" pitchFamily="18" charset="0"/>
                <a:cs typeface="Times New Roman" panose="02020603050405020304" pitchFamily="18" charset="0"/>
              </a:rPr>
              <a:t>的最大似然译码可以简化为</a:t>
            </a:r>
            <a:r>
              <a:rPr lang="zh-CN" altLang="en-US" dirty="0">
                <a:solidFill>
                  <a:srgbClr val="FF0000"/>
                </a:solidFill>
                <a:latin typeface="Times New Roman" panose="02020603050405020304" pitchFamily="18" charset="0"/>
                <a:ea typeface="楷体_GB2312" pitchFamily="49" charset="-122"/>
                <a:cs typeface="Times New Roman" panose="02020603050405020304" pitchFamily="18" charset="0"/>
              </a:rPr>
              <a:t>最小汉明距离译码</a:t>
            </a: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graphicFrame>
        <p:nvGraphicFramePr>
          <p:cNvPr id="23557" name="Object 2"/>
          <p:cNvGraphicFramePr>
            <a:graphicFrameLocks noChangeAspect="1"/>
          </p:cNvGraphicFramePr>
          <p:nvPr/>
        </p:nvGraphicFramePr>
        <p:xfrm>
          <a:off x="1423988" y="1512962"/>
          <a:ext cx="5330825" cy="1123950"/>
        </p:xfrm>
        <a:graphic>
          <a:graphicData uri="http://schemas.openxmlformats.org/presentationml/2006/ole">
            <mc:AlternateContent xmlns:mc="http://schemas.openxmlformats.org/markup-compatibility/2006">
              <mc:Choice xmlns:v="urn:schemas-microsoft-com:vml" Requires="v">
                <p:oleObj spid="_x0000_s2" name="Equation" r:id="rId1" imgW="50596800" imgH="10668000" progId="Equation.DSMT4">
                  <p:embed/>
                </p:oleObj>
              </mc:Choice>
              <mc:Fallback>
                <p:oleObj name="Equation" r:id="rId1" imgW="50596800" imgH="10668000" progId="Equation.DSMT4">
                  <p:embed/>
                  <p:pic>
                    <p:nvPicPr>
                      <p:cNvPr id="0" name="Object 2"/>
                      <p:cNvPicPr>
                        <a:picLocks noChangeAspect="1" noChangeArrowheads="1"/>
                      </p:cNvPicPr>
                      <p:nvPr/>
                    </p:nvPicPr>
                    <p:blipFill>
                      <a:blip r:embed="rId2"/>
                      <a:srcRect/>
                      <a:stretch>
                        <a:fillRect/>
                      </a:stretch>
                    </p:blipFill>
                    <p:spPr bwMode="auto">
                      <a:xfrm>
                        <a:off x="1423988" y="1512962"/>
                        <a:ext cx="53308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标题 1"/>
          <p:cNvSpPr txBox="1"/>
          <p:nvPr/>
        </p:nvSpPr>
        <p:spPr>
          <a:xfrm>
            <a:off x="457200" y="277813"/>
            <a:ext cx="8229600" cy="686477"/>
          </a:xfrm>
          <a:prstGeom prst="rect">
            <a:avLst/>
          </a:prstGeom>
        </p:spPr>
        <p:txBody>
          <a:bodyPr/>
          <a:lstStyle>
            <a:lvl1pPr algn="l" rtl="0" eaLnBrk="1" fontAlgn="base" hangingPunct="1">
              <a:spcBef>
                <a:spcPct val="0"/>
              </a:spcBef>
              <a:spcAft>
                <a:spcPct val="0"/>
              </a:spcAft>
              <a:defRPr sz="4200" b="1">
                <a:solidFill>
                  <a:schemeClr val="tx2"/>
                </a:solidFill>
                <a:latin typeface="+mj-lt"/>
                <a:ea typeface="+mj-ea"/>
                <a:cs typeface="+mj-cs"/>
              </a:defRPr>
            </a:lvl1pPr>
            <a:lvl2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2pPr>
            <a:lvl3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3pPr>
            <a:lvl4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4pPr>
            <a:lvl5pPr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5pPr>
            <a:lvl6pPr marL="4572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6pPr>
            <a:lvl7pPr marL="9144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7pPr>
            <a:lvl8pPr marL="13716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8pPr>
            <a:lvl9pPr marL="1828800" algn="l" rtl="0" eaLnBrk="1" fontAlgn="base" hangingPunct="1">
              <a:spcBef>
                <a:spcPct val="0"/>
              </a:spcBef>
              <a:spcAft>
                <a:spcPct val="0"/>
              </a:spcAft>
              <a:defRPr sz="4200" b="1">
                <a:solidFill>
                  <a:schemeClr val="tx2"/>
                </a:solidFill>
                <a:latin typeface="Garamond" panose="02020404030301010803" pitchFamily="18" charset="0"/>
                <a:ea typeface="宋体" panose="02010600030101010101" pitchFamily="2" charset="-122"/>
              </a:defRPr>
            </a:lvl9pPr>
          </a:lstStyle>
          <a:p>
            <a:pPr>
              <a:buFontTx/>
            </a:pPr>
            <a:r>
              <a:rPr lang="en-US" altLang="zh-CN" sz="3600" kern="0" dirty="0">
                <a:latin typeface="Times New Roman" panose="02020603050405020304" pitchFamily="18" charset="0"/>
              </a:rPr>
              <a:t>5.1 </a:t>
            </a:r>
            <a:r>
              <a:rPr lang="zh-CN" altLang="zh-CN" sz="3600" kern="0" dirty="0">
                <a:latin typeface="Times New Roman" panose="02020603050405020304" pitchFamily="18" charset="0"/>
              </a:rPr>
              <a:t>最</a:t>
            </a:r>
            <a:r>
              <a:rPr lang="zh-CN" altLang="en-US" sz="3600" kern="0" dirty="0">
                <a:latin typeface="Times New Roman" panose="02020603050405020304" pitchFamily="18" charset="0"/>
              </a:rPr>
              <a:t>佳</a:t>
            </a:r>
            <a:r>
              <a:rPr lang="zh-CN" altLang="zh-CN" sz="3600" kern="0" dirty="0">
                <a:latin typeface="Times New Roman" panose="02020603050405020304" pitchFamily="18" charset="0"/>
              </a:rPr>
              <a:t>译码准则</a:t>
            </a:r>
            <a:endParaRPr lang="zh-CN" altLang="en-US" sz="3600" kern="0" dirty="0"/>
          </a:p>
        </p:txBody>
      </p:sp>
      <p:graphicFrame>
        <p:nvGraphicFramePr>
          <p:cNvPr id="10" name="Object 2"/>
          <p:cNvGraphicFramePr>
            <a:graphicFrameLocks noChangeAspect="1"/>
          </p:cNvGraphicFramePr>
          <p:nvPr/>
        </p:nvGraphicFramePr>
        <p:xfrm>
          <a:off x="911225" y="2988506"/>
          <a:ext cx="6356350" cy="1155700"/>
        </p:xfrm>
        <a:graphic>
          <a:graphicData uri="http://schemas.openxmlformats.org/presentationml/2006/ole">
            <mc:AlternateContent xmlns:mc="http://schemas.openxmlformats.org/markup-compatibility/2006">
              <mc:Choice xmlns:v="urn:schemas-microsoft-com:vml" Requires="v">
                <p:oleObj spid="_x0000_s3" name="Equation" r:id="rId3" imgW="60350400" imgH="10972800" progId="Equation.DSMT4">
                  <p:embed/>
                </p:oleObj>
              </mc:Choice>
              <mc:Fallback>
                <p:oleObj name="Equation" r:id="rId3" imgW="60350400" imgH="10972800" progId="Equation.DSMT4">
                  <p:embed/>
                  <p:pic>
                    <p:nvPicPr>
                      <p:cNvPr id="0" name="Object 2"/>
                      <p:cNvPicPr>
                        <a:picLocks noChangeAspect="1" noChangeArrowheads="1"/>
                      </p:cNvPicPr>
                      <p:nvPr/>
                    </p:nvPicPr>
                    <p:blipFill>
                      <a:blip r:embed="rId4"/>
                      <a:srcRect/>
                      <a:stretch>
                        <a:fillRect/>
                      </a:stretch>
                    </p:blipFill>
                    <p:spPr bwMode="auto">
                      <a:xfrm>
                        <a:off x="911225" y="2988506"/>
                        <a:ext cx="635635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 name="灯片编号占位符 3"/>
          <p:cNvSpPr>
            <a:spLocks noGrp="1"/>
          </p:cNvSpPr>
          <p:nvPr>
            <p:ph type="sldNum" sz="quarter" idx="10"/>
          </p:nvPr>
        </p:nvSpPr>
        <p:spPr/>
        <p:txBody>
          <a:bodyPr/>
          <a:lstStyle/>
          <a:p>
            <a:pPr>
              <a:defRPr/>
            </a:pPr>
            <a:fld id="{29AB02DB-7F72-4752-B233-B32B8887AD85}"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commondata" val="eyJoZGlkIjoiNWE1YjY2ZGU3MDI1ZGYyZDJiODhmYTBlOGI1ZTA2ZmMifQ=="/>
</p:tagLst>
</file>

<file path=ppt/theme/theme1.xml><?xml version="1.0" encoding="utf-8"?>
<a:theme xmlns:a="http://schemas.openxmlformats.org/drawingml/2006/main" name="5_Edge">
  <a:themeElements>
    <a:clrScheme name="">
      <a:dk1>
        <a:srgbClr val="000000"/>
      </a:dk1>
      <a:lt1>
        <a:srgbClr val="FFFFFF"/>
      </a:lt1>
      <a:dk2>
        <a:srgbClr val="006633"/>
      </a:dk2>
      <a:lt2>
        <a:srgbClr val="5F5F5F"/>
      </a:lt2>
      <a:accent1>
        <a:srgbClr val="1700C0"/>
      </a:accent1>
      <a:accent2>
        <a:srgbClr val="3B812F"/>
      </a:accent2>
      <a:accent3>
        <a:srgbClr val="FFFFFF"/>
      </a:accent3>
      <a:accent4>
        <a:srgbClr val="000000"/>
      </a:accent4>
      <a:accent5>
        <a:srgbClr val="ABAADC"/>
      </a:accent5>
      <a:accent6>
        <a:srgbClr val="35742A"/>
      </a:accent6>
      <a:hlink>
        <a:srgbClr val="1700C0"/>
      </a:hlink>
      <a:folHlink>
        <a:srgbClr val="AFBF39"/>
      </a:folHlink>
    </a:clrScheme>
    <a:fontScheme name="2_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2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2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2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2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2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2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2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2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2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forc">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TW"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TW"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TW"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TW"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9246</Words>
  <Application>WPS 演示</Application>
  <PresentationFormat>全屏显示(4:3)</PresentationFormat>
  <Paragraphs>928</Paragraphs>
  <Slides>69</Slides>
  <Notes>1</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106</vt:i4>
      </vt:variant>
      <vt:variant>
        <vt:lpstr>幻灯片标题</vt:lpstr>
      </vt:variant>
      <vt:variant>
        <vt:i4>69</vt:i4>
      </vt:variant>
    </vt:vector>
  </HeadingPairs>
  <TitlesOfParts>
    <vt:vector size="194" baseType="lpstr">
      <vt:lpstr>Arial</vt:lpstr>
      <vt:lpstr>宋体</vt:lpstr>
      <vt:lpstr>Wingdings</vt:lpstr>
      <vt:lpstr>Times New Roman</vt:lpstr>
      <vt:lpstr>华文隶书</vt:lpstr>
      <vt:lpstr>Garamond</vt:lpstr>
      <vt:lpstr>Calibri</vt:lpstr>
      <vt:lpstr>Comic Sans MS</vt:lpstr>
      <vt:lpstr>黑体</vt:lpstr>
      <vt:lpstr>楷体_GB2312</vt:lpstr>
      <vt:lpstr>新宋体</vt:lpstr>
      <vt:lpstr>微软雅黑</vt:lpstr>
      <vt:lpstr>Arial Unicode MS</vt:lpstr>
      <vt:lpstr>Symbol</vt:lpstr>
      <vt:lpstr>PMingLiU</vt:lpstr>
      <vt:lpstr>PMingLiU-ExtB</vt:lpstr>
      <vt:lpstr>5_Edge</vt:lpstr>
      <vt:lpstr>inforc</vt:lpstr>
      <vt:lpstr>1_Edge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第5章   信道编码 </vt:lpstr>
      <vt:lpstr>第5章   信道编码 </vt:lpstr>
      <vt:lpstr>5.1 最佳译码准则</vt:lpstr>
      <vt:lpstr>5.1 最佳译码准则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信道编码的基本概念 </vt:lpstr>
      <vt:lpstr>5.2.1 差错图样(错误图样)</vt:lpstr>
      <vt:lpstr>5.2.2 矢量空间与码矢量 </vt:lpstr>
      <vt:lpstr>5.2.2 矢量空间与码矢量   </vt:lpstr>
      <vt:lpstr>5.2.2 矢量空间与码矢量 </vt:lpstr>
      <vt:lpstr>5.2.2 矢量空间与码矢量 </vt:lpstr>
      <vt:lpstr>5.2.2 矢量空间与码矢量 </vt:lpstr>
      <vt:lpstr>5.2.2 矢量空间与码矢量 </vt:lpstr>
      <vt:lpstr>5.2.3 码距与纠检错能力</vt:lpstr>
      <vt:lpstr>5.3 含噪离散信道编码定理</vt:lpstr>
      <vt:lpstr>5.3.1 有噪信道编码定理</vt:lpstr>
      <vt:lpstr>PowerPoint 演示文稿</vt:lpstr>
      <vt:lpstr>5.4   信道编码方法</vt:lpstr>
      <vt:lpstr>5.4.1   线性分组码</vt:lpstr>
      <vt:lpstr>PowerPoint 演示文稿</vt:lpstr>
      <vt:lpstr>PowerPoint 演示文稿</vt:lpstr>
      <vt:lpstr>生成矩阵 G 的特点</vt:lpstr>
      <vt:lpstr>系统形式的生成矩阵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最小码距</vt:lpstr>
      <vt:lpstr>最小码距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扩展码 </vt:lpstr>
      <vt:lpstr>缩短码  </vt:lpstr>
      <vt:lpstr>PowerPoint 演示文稿</vt:lpstr>
      <vt:lpstr>PowerPoint 演示文稿</vt:lpstr>
      <vt:lpstr>循环码的多项式描述</vt:lpstr>
      <vt:lpstr>PowerPoint 演示文稿</vt:lpstr>
      <vt:lpstr>生成多项式</vt:lpstr>
      <vt:lpstr>校验多项式</vt:lpstr>
      <vt:lpstr>【例5-8】研究一个长度n=7的循环码的构成方法</vt:lpstr>
      <vt:lpstr>PowerPoint 演示文稿</vt:lpstr>
      <vt:lpstr>系统循环码</vt:lpstr>
      <vt:lpstr>【例5-9】 (7,4)循环码的生成多项式g(x) = x3+x+1， 求(1001)的系统循环码字。 </vt:lpstr>
      <vt:lpstr>PowerPoint 演示文稿</vt:lpstr>
    </vt:vector>
  </TitlesOfParts>
  <Company>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信息论基础 C</dc:title>
  <dc:creator>user</dc:creator>
  <cp:lastModifiedBy>侯晓赟</cp:lastModifiedBy>
  <cp:revision>464</cp:revision>
  <dcterms:created xsi:type="dcterms:W3CDTF">2001-11-16T03:04:00Z</dcterms:created>
  <dcterms:modified xsi:type="dcterms:W3CDTF">2025-09-19T09:49:49Z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0D365668ADBB47EAAF4147C082075C87_12</vt:lpwstr>
  </property>
</Properties>
</file>