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9" r:id="rId3"/>
    <p:sldId id="270" r:id="rId4"/>
    <p:sldId id="273" r:id="rId5"/>
    <p:sldId id="272" r:id="rId6"/>
    <p:sldId id="271" r:id="rId7"/>
    <p:sldId id="260" r:id="rId8"/>
    <p:sldId id="263" r:id="rId9"/>
    <p:sldId id="274" r:id="rId10"/>
    <p:sldId id="275" r:id="rId11"/>
    <p:sldId id="276" r:id="rId12"/>
    <p:sldId id="277"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F1494-93A2-FB6C-D297-A2ED32E9A7BF}" v="3358" dt="2020-01-24T18:46:57.751"/>
    <p1510:client id="{B699D03D-B056-1DFE-21F3-9F6D3E5891D3}" v="3425" dt="2020-01-24T00:19:36.674"/>
    <p1510:client id="{C86D80AE-5A16-49F5-B476-FCCABCE5E7ED}" v="614" dt="2020-01-23T19:49:12.570"/>
    <p1510:client id="{E84C3737-2072-AD5F-9608-78A9D66CF9EA}" v="431" dt="2020-01-24T01:05:41.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2019" autoAdjust="0"/>
  </p:normalViewPr>
  <p:slideViewPr>
    <p:cSldViewPr snapToGrid="0">
      <p:cViewPr varScale="1">
        <p:scale>
          <a:sx n="64" d="100"/>
          <a:sy n="64" d="100"/>
        </p:scale>
        <p:origin x="5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E8347-7FFD-4AD2-8B79-DB12F972FF33}"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D32E36-92CD-4BC4-9BF2-8F8A4D699940}">
      <dgm:prSet/>
      <dgm:spPr/>
      <dgm:t>
        <a:bodyPr/>
        <a:lstStyle/>
        <a:p>
          <a:pPr>
            <a:lnSpc>
              <a:spcPct val="100000"/>
            </a:lnSpc>
          </a:pPr>
          <a:r>
            <a:rPr lang="en-US" dirty="0" err="1" smtClean="0"/>
            <a:t>Phantasmatic</a:t>
          </a:r>
          <a:endParaRPr lang="en-US" dirty="0"/>
        </a:p>
      </dgm:t>
    </dgm:pt>
    <dgm:pt modelId="{99A4D682-7E44-4B6B-AB12-1E4C08D81290}" type="parTrans" cxnId="{90D754B1-06E0-4D7E-AB95-A78E4FAA34E2}">
      <dgm:prSet/>
      <dgm:spPr/>
      <dgm:t>
        <a:bodyPr/>
        <a:lstStyle/>
        <a:p>
          <a:endParaRPr lang="en-US"/>
        </a:p>
      </dgm:t>
    </dgm:pt>
    <dgm:pt modelId="{826CBE13-061B-4918-9837-6506A0F25A07}" type="sibTrans" cxnId="{90D754B1-06E0-4D7E-AB95-A78E4FAA34E2}">
      <dgm:prSet/>
      <dgm:spPr/>
      <dgm:t>
        <a:bodyPr/>
        <a:lstStyle/>
        <a:p>
          <a:endParaRPr lang="en-US"/>
        </a:p>
      </dgm:t>
    </dgm:pt>
    <dgm:pt modelId="{0F0540C7-232C-4C80-8AC0-A5AEF7C1E61A}">
      <dgm:prSet/>
      <dgm:spPr/>
      <dgm:t>
        <a:bodyPr/>
        <a:lstStyle/>
        <a:p>
          <a:pPr>
            <a:lnSpc>
              <a:spcPct val="100000"/>
            </a:lnSpc>
          </a:pPr>
          <a:r>
            <a:rPr lang="en-US" dirty="0" smtClean="0"/>
            <a:t>Converting textual messages into meme images</a:t>
          </a:r>
          <a:endParaRPr lang="en-US" dirty="0"/>
        </a:p>
      </dgm:t>
    </dgm:pt>
    <dgm:pt modelId="{89108EB6-28FA-44B8-A6D9-D3176A4A21C7}" type="parTrans" cxnId="{64D1D6AD-6C4B-45DF-9586-16AF7578622F}">
      <dgm:prSet/>
      <dgm:spPr/>
      <dgm:t>
        <a:bodyPr/>
        <a:lstStyle/>
        <a:p>
          <a:endParaRPr lang="en-US"/>
        </a:p>
      </dgm:t>
    </dgm:pt>
    <dgm:pt modelId="{148BE2F2-FDE1-4F20-860A-4DED3FAFBDB8}" type="sibTrans" cxnId="{64D1D6AD-6C4B-45DF-9586-16AF7578622F}">
      <dgm:prSet/>
      <dgm:spPr/>
      <dgm:t>
        <a:bodyPr/>
        <a:lstStyle/>
        <a:p>
          <a:endParaRPr lang="en-US"/>
        </a:p>
      </dgm:t>
    </dgm:pt>
    <dgm:pt modelId="{1FEA054D-0CCC-4D85-9AA0-65238859CD1C}">
      <dgm:prSet/>
      <dgm:spPr/>
      <dgm:t>
        <a:bodyPr/>
        <a:lstStyle/>
        <a:p>
          <a:pPr>
            <a:lnSpc>
              <a:spcPct val="100000"/>
            </a:lnSpc>
          </a:pPr>
          <a:r>
            <a:rPr lang="en-US" dirty="0" err="1" smtClean="0"/>
            <a:t>Phantasmatic</a:t>
          </a:r>
          <a:endParaRPr lang="en-US" dirty="0"/>
        </a:p>
      </dgm:t>
    </dgm:pt>
    <dgm:pt modelId="{0E5CB839-25EB-4ED6-AF45-2D1830A9AC7B}" type="parTrans" cxnId="{CBB78E82-2A8E-463D-AC35-B54964F31470}">
      <dgm:prSet/>
      <dgm:spPr/>
      <dgm:t>
        <a:bodyPr/>
        <a:lstStyle/>
        <a:p>
          <a:endParaRPr lang="en-US"/>
        </a:p>
      </dgm:t>
    </dgm:pt>
    <dgm:pt modelId="{A655D051-7850-49B2-92B6-902987BBD630}" type="sibTrans" cxnId="{CBB78E82-2A8E-463D-AC35-B54964F31470}">
      <dgm:prSet/>
      <dgm:spPr/>
      <dgm:t>
        <a:bodyPr/>
        <a:lstStyle/>
        <a:p>
          <a:endParaRPr lang="en-US"/>
        </a:p>
      </dgm:t>
    </dgm:pt>
    <dgm:pt modelId="{DCCCF9E8-64B2-4BB1-A80F-B1B408E1B56F}">
      <dgm:prSet/>
      <dgm:spPr/>
      <dgm:t>
        <a:bodyPr/>
        <a:lstStyle/>
        <a:p>
          <a:pPr>
            <a:lnSpc>
              <a:spcPct val="100000"/>
            </a:lnSpc>
          </a:pPr>
          <a:r>
            <a:rPr lang="en-US" dirty="0" smtClean="0"/>
            <a:t>Communicating with meme images</a:t>
          </a:r>
          <a:endParaRPr lang="en-US" dirty="0"/>
        </a:p>
      </dgm:t>
    </dgm:pt>
    <dgm:pt modelId="{656CAB7C-6E6A-4C31-9404-00E42645E83E}" type="parTrans" cxnId="{F3EF6E49-1A9E-4848-9542-7031EFE22A6F}">
      <dgm:prSet/>
      <dgm:spPr/>
      <dgm:t>
        <a:bodyPr/>
        <a:lstStyle/>
        <a:p>
          <a:endParaRPr lang="en-US"/>
        </a:p>
      </dgm:t>
    </dgm:pt>
    <dgm:pt modelId="{C6CFDCBA-D033-4C8E-A04F-86EE653696D8}" type="sibTrans" cxnId="{F3EF6E49-1A9E-4848-9542-7031EFE22A6F}">
      <dgm:prSet/>
      <dgm:spPr/>
      <dgm:t>
        <a:bodyPr/>
        <a:lstStyle/>
        <a:p>
          <a:endParaRPr lang="en-US"/>
        </a:p>
      </dgm:t>
    </dgm:pt>
    <dgm:pt modelId="{6455ABEE-C57A-4869-A318-23A82AA7AB8F}">
      <dgm:prSet/>
      <dgm:spPr/>
      <dgm:t>
        <a:bodyPr/>
        <a:lstStyle/>
        <a:p>
          <a:pPr>
            <a:lnSpc>
              <a:spcPct val="100000"/>
            </a:lnSpc>
          </a:pPr>
          <a:r>
            <a:rPr lang="en-US" dirty="0" err="1" smtClean="0"/>
            <a:t>Phantasmatic</a:t>
          </a:r>
          <a:endParaRPr lang="en-US" dirty="0"/>
        </a:p>
      </dgm:t>
    </dgm:pt>
    <dgm:pt modelId="{D2449EDD-B0AD-4E90-9F5B-A11556CC129C}" type="parTrans" cxnId="{251671B2-5888-4FA6-B2B4-99FC0C1E13E5}">
      <dgm:prSet/>
      <dgm:spPr/>
      <dgm:t>
        <a:bodyPr/>
        <a:lstStyle/>
        <a:p>
          <a:endParaRPr lang="en-US"/>
        </a:p>
      </dgm:t>
    </dgm:pt>
    <dgm:pt modelId="{BCABFFD5-1ABA-4EB2-9B9A-B054FE95282E}" type="sibTrans" cxnId="{251671B2-5888-4FA6-B2B4-99FC0C1E13E5}">
      <dgm:prSet/>
      <dgm:spPr/>
      <dgm:t>
        <a:bodyPr/>
        <a:lstStyle/>
        <a:p>
          <a:endParaRPr lang="en-US"/>
        </a:p>
      </dgm:t>
    </dgm:pt>
    <dgm:pt modelId="{E2D5CED8-966E-4D59-BF3F-BE79715594F2}">
      <dgm:prSet/>
      <dgm:spPr/>
      <dgm:t>
        <a:bodyPr/>
        <a:lstStyle/>
        <a:p>
          <a:pPr rtl="0">
            <a:lnSpc>
              <a:spcPct val="100000"/>
            </a:lnSpc>
          </a:pPr>
          <a:r>
            <a:rPr lang="en-US" dirty="0" smtClean="0"/>
            <a:t>Non-realist feedback</a:t>
          </a:r>
          <a:endParaRPr lang="en-US" dirty="0"/>
        </a:p>
      </dgm:t>
    </dgm:pt>
    <dgm:pt modelId="{3FC176C5-30CD-4FD0-AD90-78A706C8D0A7}" type="parTrans" cxnId="{A4EC81DD-F85F-4AD7-A667-0E3636950278}">
      <dgm:prSet/>
      <dgm:spPr/>
      <dgm:t>
        <a:bodyPr/>
        <a:lstStyle/>
        <a:p>
          <a:endParaRPr lang="en-US"/>
        </a:p>
      </dgm:t>
    </dgm:pt>
    <dgm:pt modelId="{23DFDC97-9FE1-47A2-BD64-63EC841B785E}" type="sibTrans" cxnId="{A4EC81DD-F85F-4AD7-A667-0E3636950278}">
      <dgm:prSet/>
      <dgm:spPr/>
      <dgm:t>
        <a:bodyPr/>
        <a:lstStyle/>
        <a:p>
          <a:endParaRPr lang="en-US"/>
        </a:p>
      </dgm:t>
    </dgm:pt>
    <dgm:pt modelId="{7AFC011C-6422-49DE-9835-9F131AC85684}">
      <dgm:prSet/>
      <dgm:spPr/>
      <dgm:t>
        <a:bodyPr/>
        <a:lstStyle/>
        <a:p>
          <a:pPr>
            <a:lnSpc>
              <a:spcPct val="100000"/>
            </a:lnSpc>
          </a:pPr>
          <a:endParaRPr lang="en-US" dirty="0"/>
        </a:p>
      </dgm:t>
    </dgm:pt>
    <dgm:pt modelId="{374D4CEE-F3DB-4414-A1F5-837FF3430EA3}" type="parTrans" cxnId="{5DB6CEF9-D0A2-4092-85EE-7D0345535BF8}">
      <dgm:prSet/>
      <dgm:spPr/>
      <dgm:t>
        <a:bodyPr/>
        <a:lstStyle/>
        <a:p>
          <a:endParaRPr lang="en-US"/>
        </a:p>
      </dgm:t>
    </dgm:pt>
    <dgm:pt modelId="{FFAE6D0B-3769-4794-BB8D-6101ABD532E0}" type="sibTrans" cxnId="{5DB6CEF9-D0A2-4092-85EE-7D0345535BF8}">
      <dgm:prSet/>
      <dgm:spPr/>
      <dgm:t>
        <a:bodyPr/>
        <a:lstStyle/>
        <a:p>
          <a:endParaRPr lang="en-US"/>
        </a:p>
      </dgm:t>
    </dgm:pt>
    <dgm:pt modelId="{3BD43327-57D3-4B21-BE71-ED2FB30B9C34}" type="pres">
      <dgm:prSet presAssocID="{33CE8347-7FFD-4AD2-8B79-DB12F972FF33}" presName="Name0" presStyleCnt="0">
        <dgm:presLayoutVars>
          <dgm:dir/>
          <dgm:animLvl val="lvl"/>
          <dgm:resizeHandles val="exact"/>
        </dgm:presLayoutVars>
      </dgm:prSet>
      <dgm:spPr/>
      <dgm:t>
        <a:bodyPr/>
        <a:lstStyle/>
        <a:p>
          <a:endParaRPr lang="en-US"/>
        </a:p>
      </dgm:t>
    </dgm:pt>
    <dgm:pt modelId="{094F26AE-6B20-495D-B847-770B282EEA68}" type="pres">
      <dgm:prSet presAssocID="{ACD32E36-92CD-4BC4-9BF2-8F8A4D699940}" presName="linNode" presStyleCnt="0"/>
      <dgm:spPr/>
    </dgm:pt>
    <dgm:pt modelId="{348774E2-9C80-4C85-845A-834E05CC540D}" type="pres">
      <dgm:prSet presAssocID="{ACD32E36-92CD-4BC4-9BF2-8F8A4D699940}" presName="parentText" presStyleLbl="node1" presStyleIdx="0" presStyleCnt="3" custLinFactNeighborX="993" custLinFactNeighborY="2216">
        <dgm:presLayoutVars>
          <dgm:chMax val="1"/>
          <dgm:bulletEnabled val="1"/>
        </dgm:presLayoutVars>
      </dgm:prSet>
      <dgm:spPr/>
      <dgm:t>
        <a:bodyPr/>
        <a:lstStyle/>
        <a:p>
          <a:endParaRPr lang="en-US"/>
        </a:p>
      </dgm:t>
    </dgm:pt>
    <dgm:pt modelId="{376224C8-1016-4DC8-813C-17F252D28934}" type="pres">
      <dgm:prSet presAssocID="{ACD32E36-92CD-4BC4-9BF2-8F8A4D699940}" presName="descendantText" presStyleLbl="alignAccFollowNode1" presStyleIdx="0" presStyleCnt="3">
        <dgm:presLayoutVars>
          <dgm:bulletEnabled val="1"/>
        </dgm:presLayoutVars>
      </dgm:prSet>
      <dgm:spPr/>
      <dgm:t>
        <a:bodyPr/>
        <a:lstStyle/>
        <a:p>
          <a:endParaRPr lang="en-US"/>
        </a:p>
      </dgm:t>
    </dgm:pt>
    <dgm:pt modelId="{F853EF56-7EDD-4256-81AA-A273387CF11F}" type="pres">
      <dgm:prSet presAssocID="{826CBE13-061B-4918-9837-6506A0F25A07}" presName="sp" presStyleCnt="0"/>
      <dgm:spPr/>
    </dgm:pt>
    <dgm:pt modelId="{D7F3E40F-2EB3-4DE8-9871-1C4A0FCB69CF}" type="pres">
      <dgm:prSet presAssocID="{1FEA054D-0CCC-4D85-9AA0-65238859CD1C}" presName="linNode" presStyleCnt="0"/>
      <dgm:spPr/>
    </dgm:pt>
    <dgm:pt modelId="{36FD18E3-1952-49B3-9D5C-97EB5000EB03}" type="pres">
      <dgm:prSet presAssocID="{1FEA054D-0CCC-4D85-9AA0-65238859CD1C}" presName="parentText" presStyleLbl="node1" presStyleIdx="1" presStyleCnt="3">
        <dgm:presLayoutVars>
          <dgm:chMax val="1"/>
          <dgm:bulletEnabled val="1"/>
        </dgm:presLayoutVars>
      </dgm:prSet>
      <dgm:spPr/>
      <dgm:t>
        <a:bodyPr/>
        <a:lstStyle/>
        <a:p>
          <a:endParaRPr lang="en-US"/>
        </a:p>
      </dgm:t>
    </dgm:pt>
    <dgm:pt modelId="{D557A55B-79FD-4BE8-ADAA-3576439E8331}" type="pres">
      <dgm:prSet presAssocID="{1FEA054D-0CCC-4D85-9AA0-65238859CD1C}" presName="descendantText" presStyleLbl="alignAccFollowNode1" presStyleIdx="1" presStyleCnt="3">
        <dgm:presLayoutVars>
          <dgm:bulletEnabled val="1"/>
        </dgm:presLayoutVars>
      </dgm:prSet>
      <dgm:spPr/>
      <dgm:t>
        <a:bodyPr/>
        <a:lstStyle/>
        <a:p>
          <a:endParaRPr lang="en-US"/>
        </a:p>
      </dgm:t>
    </dgm:pt>
    <dgm:pt modelId="{1597F8A0-9DA7-4C98-9145-77A35DB88C1B}" type="pres">
      <dgm:prSet presAssocID="{A655D051-7850-49B2-92B6-902987BBD630}" presName="sp" presStyleCnt="0"/>
      <dgm:spPr/>
    </dgm:pt>
    <dgm:pt modelId="{9DAF1C10-8922-4909-9F7D-CC821ABA686B}" type="pres">
      <dgm:prSet presAssocID="{6455ABEE-C57A-4869-A318-23A82AA7AB8F}" presName="linNode" presStyleCnt="0"/>
      <dgm:spPr/>
    </dgm:pt>
    <dgm:pt modelId="{E4CCFF54-D960-4B3B-9D59-253EDF589E87}" type="pres">
      <dgm:prSet presAssocID="{6455ABEE-C57A-4869-A318-23A82AA7AB8F}" presName="parentText" presStyleLbl="node1" presStyleIdx="2" presStyleCnt="3">
        <dgm:presLayoutVars>
          <dgm:chMax val="1"/>
          <dgm:bulletEnabled val="1"/>
        </dgm:presLayoutVars>
      </dgm:prSet>
      <dgm:spPr/>
      <dgm:t>
        <a:bodyPr/>
        <a:lstStyle/>
        <a:p>
          <a:endParaRPr lang="en-US"/>
        </a:p>
      </dgm:t>
    </dgm:pt>
    <dgm:pt modelId="{869F2056-8330-4D1A-8164-AC29455F0D45}" type="pres">
      <dgm:prSet presAssocID="{6455ABEE-C57A-4869-A318-23A82AA7AB8F}" presName="descendantText" presStyleLbl="alignAccFollowNode1" presStyleIdx="2" presStyleCnt="3">
        <dgm:presLayoutVars>
          <dgm:bulletEnabled val="1"/>
        </dgm:presLayoutVars>
      </dgm:prSet>
      <dgm:spPr/>
      <dgm:t>
        <a:bodyPr/>
        <a:lstStyle/>
        <a:p>
          <a:endParaRPr lang="en-US"/>
        </a:p>
      </dgm:t>
    </dgm:pt>
  </dgm:ptLst>
  <dgm:cxnLst>
    <dgm:cxn modelId="{251671B2-5888-4FA6-B2B4-99FC0C1E13E5}" srcId="{33CE8347-7FFD-4AD2-8B79-DB12F972FF33}" destId="{6455ABEE-C57A-4869-A318-23A82AA7AB8F}" srcOrd="2" destOrd="0" parTransId="{D2449EDD-B0AD-4E90-9F5B-A11556CC129C}" sibTransId="{BCABFFD5-1ABA-4EB2-9B9A-B054FE95282E}"/>
    <dgm:cxn modelId="{8D79815B-163C-4D5A-8F7E-749037E9B032}" type="presOf" srcId="{DCCCF9E8-64B2-4BB1-A80F-B1B408E1B56F}" destId="{D557A55B-79FD-4BE8-ADAA-3576439E8331}" srcOrd="0" destOrd="0" presId="urn:microsoft.com/office/officeart/2005/8/layout/vList5"/>
    <dgm:cxn modelId="{441A8777-52D0-4BE1-BF37-C274EB997EFA}" type="presOf" srcId="{33CE8347-7FFD-4AD2-8B79-DB12F972FF33}" destId="{3BD43327-57D3-4B21-BE71-ED2FB30B9C34}" srcOrd="0" destOrd="0" presId="urn:microsoft.com/office/officeart/2005/8/layout/vList5"/>
    <dgm:cxn modelId="{C7E9EBEE-05E6-448A-90CC-307046FC3531}" type="presOf" srcId="{7AFC011C-6422-49DE-9835-9F131AC85684}" destId="{D557A55B-79FD-4BE8-ADAA-3576439E8331}" srcOrd="0" destOrd="1" presId="urn:microsoft.com/office/officeart/2005/8/layout/vList5"/>
    <dgm:cxn modelId="{9A41E1E5-6A2E-4D46-86E4-569F0E5DE86E}" type="presOf" srcId="{ACD32E36-92CD-4BC4-9BF2-8F8A4D699940}" destId="{348774E2-9C80-4C85-845A-834E05CC540D}" srcOrd="0" destOrd="0" presId="urn:microsoft.com/office/officeart/2005/8/layout/vList5"/>
    <dgm:cxn modelId="{90D754B1-06E0-4D7E-AB95-A78E4FAA34E2}" srcId="{33CE8347-7FFD-4AD2-8B79-DB12F972FF33}" destId="{ACD32E36-92CD-4BC4-9BF2-8F8A4D699940}" srcOrd="0" destOrd="0" parTransId="{99A4D682-7E44-4B6B-AB12-1E4C08D81290}" sibTransId="{826CBE13-061B-4918-9837-6506A0F25A07}"/>
    <dgm:cxn modelId="{B8CF3EEA-8C58-402D-A8BE-28169ADE8831}" type="presOf" srcId="{1FEA054D-0CCC-4D85-9AA0-65238859CD1C}" destId="{36FD18E3-1952-49B3-9D5C-97EB5000EB03}" srcOrd="0" destOrd="0" presId="urn:microsoft.com/office/officeart/2005/8/layout/vList5"/>
    <dgm:cxn modelId="{A4EC81DD-F85F-4AD7-A667-0E3636950278}" srcId="{6455ABEE-C57A-4869-A318-23A82AA7AB8F}" destId="{E2D5CED8-966E-4D59-BF3F-BE79715594F2}" srcOrd="0" destOrd="0" parTransId="{3FC176C5-30CD-4FD0-AD90-78A706C8D0A7}" sibTransId="{23DFDC97-9FE1-47A2-BD64-63EC841B785E}"/>
    <dgm:cxn modelId="{F3EF6E49-1A9E-4848-9542-7031EFE22A6F}" srcId="{1FEA054D-0CCC-4D85-9AA0-65238859CD1C}" destId="{DCCCF9E8-64B2-4BB1-A80F-B1B408E1B56F}" srcOrd="0" destOrd="0" parTransId="{656CAB7C-6E6A-4C31-9404-00E42645E83E}" sibTransId="{C6CFDCBA-D033-4C8E-A04F-86EE653696D8}"/>
    <dgm:cxn modelId="{4A561CCB-B868-4769-99A1-4976C0A9B385}" type="presOf" srcId="{0F0540C7-232C-4C80-8AC0-A5AEF7C1E61A}" destId="{376224C8-1016-4DC8-813C-17F252D28934}" srcOrd="0" destOrd="0" presId="urn:microsoft.com/office/officeart/2005/8/layout/vList5"/>
    <dgm:cxn modelId="{CBB78E82-2A8E-463D-AC35-B54964F31470}" srcId="{33CE8347-7FFD-4AD2-8B79-DB12F972FF33}" destId="{1FEA054D-0CCC-4D85-9AA0-65238859CD1C}" srcOrd="1" destOrd="0" parTransId="{0E5CB839-25EB-4ED6-AF45-2D1830A9AC7B}" sibTransId="{A655D051-7850-49B2-92B6-902987BBD630}"/>
    <dgm:cxn modelId="{3C611220-A3E8-43BA-9035-497E72B3F99C}" type="presOf" srcId="{6455ABEE-C57A-4869-A318-23A82AA7AB8F}" destId="{E4CCFF54-D960-4B3B-9D59-253EDF589E87}" srcOrd="0" destOrd="0" presId="urn:microsoft.com/office/officeart/2005/8/layout/vList5"/>
    <dgm:cxn modelId="{5DB6CEF9-D0A2-4092-85EE-7D0345535BF8}" srcId="{1FEA054D-0CCC-4D85-9AA0-65238859CD1C}" destId="{7AFC011C-6422-49DE-9835-9F131AC85684}" srcOrd="1" destOrd="0" parTransId="{374D4CEE-F3DB-4414-A1F5-837FF3430EA3}" sibTransId="{FFAE6D0B-3769-4794-BB8D-6101ABD532E0}"/>
    <dgm:cxn modelId="{396B655F-9F7C-4098-AE9E-A450C4D0F735}" type="presOf" srcId="{E2D5CED8-966E-4D59-BF3F-BE79715594F2}" destId="{869F2056-8330-4D1A-8164-AC29455F0D45}" srcOrd="0" destOrd="0" presId="urn:microsoft.com/office/officeart/2005/8/layout/vList5"/>
    <dgm:cxn modelId="{64D1D6AD-6C4B-45DF-9586-16AF7578622F}" srcId="{ACD32E36-92CD-4BC4-9BF2-8F8A4D699940}" destId="{0F0540C7-232C-4C80-8AC0-A5AEF7C1E61A}" srcOrd="0" destOrd="0" parTransId="{89108EB6-28FA-44B8-A6D9-D3176A4A21C7}" sibTransId="{148BE2F2-FDE1-4F20-860A-4DED3FAFBDB8}"/>
    <dgm:cxn modelId="{1882B688-50FD-4632-8A5F-F1A5FA8A0058}" type="presParOf" srcId="{3BD43327-57D3-4B21-BE71-ED2FB30B9C34}" destId="{094F26AE-6B20-495D-B847-770B282EEA68}" srcOrd="0" destOrd="0" presId="urn:microsoft.com/office/officeart/2005/8/layout/vList5"/>
    <dgm:cxn modelId="{07DB895E-A91E-4CAC-B7B4-026BA6C55116}" type="presParOf" srcId="{094F26AE-6B20-495D-B847-770B282EEA68}" destId="{348774E2-9C80-4C85-845A-834E05CC540D}" srcOrd="0" destOrd="0" presId="urn:microsoft.com/office/officeart/2005/8/layout/vList5"/>
    <dgm:cxn modelId="{053F5E4B-0AF1-42BF-B538-E5BF892A8573}" type="presParOf" srcId="{094F26AE-6B20-495D-B847-770B282EEA68}" destId="{376224C8-1016-4DC8-813C-17F252D28934}" srcOrd="1" destOrd="0" presId="urn:microsoft.com/office/officeart/2005/8/layout/vList5"/>
    <dgm:cxn modelId="{936C3597-54E3-4E53-84BC-0EF0B183C37A}" type="presParOf" srcId="{3BD43327-57D3-4B21-BE71-ED2FB30B9C34}" destId="{F853EF56-7EDD-4256-81AA-A273387CF11F}" srcOrd="1" destOrd="0" presId="urn:microsoft.com/office/officeart/2005/8/layout/vList5"/>
    <dgm:cxn modelId="{DB031D0F-9C5F-43AA-88B2-5A152B087CF5}" type="presParOf" srcId="{3BD43327-57D3-4B21-BE71-ED2FB30B9C34}" destId="{D7F3E40F-2EB3-4DE8-9871-1C4A0FCB69CF}" srcOrd="2" destOrd="0" presId="urn:microsoft.com/office/officeart/2005/8/layout/vList5"/>
    <dgm:cxn modelId="{8FA4009E-3F0E-4818-96B1-7A89CAA4A4D6}" type="presParOf" srcId="{D7F3E40F-2EB3-4DE8-9871-1C4A0FCB69CF}" destId="{36FD18E3-1952-49B3-9D5C-97EB5000EB03}" srcOrd="0" destOrd="0" presId="urn:microsoft.com/office/officeart/2005/8/layout/vList5"/>
    <dgm:cxn modelId="{3CE09425-410E-439F-890B-BD69D91DF6BE}" type="presParOf" srcId="{D7F3E40F-2EB3-4DE8-9871-1C4A0FCB69CF}" destId="{D557A55B-79FD-4BE8-ADAA-3576439E8331}" srcOrd="1" destOrd="0" presId="urn:microsoft.com/office/officeart/2005/8/layout/vList5"/>
    <dgm:cxn modelId="{86042458-A478-41D6-ACB2-48632EC522A6}" type="presParOf" srcId="{3BD43327-57D3-4B21-BE71-ED2FB30B9C34}" destId="{1597F8A0-9DA7-4C98-9145-77A35DB88C1B}" srcOrd="3" destOrd="0" presId="urn:microsoft.com/office/officeart/2005/8/layout/vList5"/>
    <dgm:cxn modelId="{6F3DFF20-4A71-4744-9536-DFBE1F1F3902}" type="presParOf" srcId="{3BD43327-57D3-4B21-BE71-ED2FB30B9C34}" destId="{9DAF1C10-8922-4909-9F7D-CC821ABA686B}" srcOrd="4" destOrd="0" presId="urn:microsoft.com/office/officeart/2005/8/layout/vList5"/>
    <dgm:cxn modelId="{0B694A50-2D68-45D3-A824-18F4D390F24C}" type="presParOf" srcId="{9DAF1C10-8922-4909-9F7D-CC821ABA686B}" destId="{E4CCFF54-D960-4B3B-9D59-253EDF589E87}" srcOrd="0" destOrd="0" presId="urn:microsoft.com/office/officeart/2005/8/layout/vList5"/>
    <dgm:cxn modelId="{17767D96-6E6F-4308-8C78-9B294DBC67C9}" type="presParOf" srcId="{9DAF1C10-8922-4909-9F7D-CC821ABA686B}" destId="{869F2056-8330-4D1A-8164-AC29455F0D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224C8-1016-4DC8-813C-17F252D28934}">
      <dsp:nvSpPr>
        <dsp:cNvPr id="0" name=""/>
        <dsp:cNvSpPr/>
      </dsp:nvSpPr>
      <dsp:spPr>
        <a:xfrm rot="5400000">
          <a:off x="4069701" y="-1411176"/>
          <a:ext cx="1286968" cy="4435939"/>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smtClean="0"/>
            <a:t>Converting textual messages into meme images</a:t>
          </a:r>
          <a:endParaRPr lang="en-US" sz="2100" kern="1200" dirty="0"/>
        </a:p>
      </dsp:txBody>
      <dsp:txXfrm rot="-5400000">
        <a:off x="2495216" y="226134"/>
        <a:ext cx="4373114" cy="1161318"/>
      </dsp:txXfrm>
    </dsp:sp>
    <dsp:sp modelId="{348774E2-9C80-4C85-845A-834E05CC540D}">
      <dsp:nvSpPr>
        <dsp:cNvPr id="0" name=""/>
        <dsp:cNvSpPr/>
      </dsp:nvSpPr>
      <dsp:spPr>
        <a:xfrm>
          <a:off x="44048" y="38086"/>
          <a:ext cx="2495215" cy="1608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100000"/>
            </a:lnSpc>
            <a:spcBef>
              <a:spcPct val="0"/>
            </a:spcBef>
            <a:spcAft>
              <a:spcPct val="35000"/>
            </a:spcAft>
          </a:pPr>
          <a:r>
            <a:rPr lang="en-US" sz="2400" kern="1200" dirty="0" err="1" smtClean="0"/>
            <a:t>Phantasmatic</a:t>
          </a:r>
          <a:endParaRPr lang="en-US" sz="2400" kern="1200" dirty="0"/>
        </a:p>
      </dsp:txBody>
      <dsp:txXfrm>
        <a:off x="122579" y="116617"/>
        <a:ext cx="2338153" cy="1451648"/>
      </dsp:txXfrm>
    </dsp:sp>
    <dsp:sp modelId="{D557A55B-79FD-4BE8-ADAA-3576439E8331}">
      <dsp:nvSpPr>
        <dsp:cNvPr id="0" name=""/>
        <dsp:cNvSpPr/>
      </dsp:nvSpPr>
      <dsp:spPr>
        <a:xfrm rot="5400000">
          <a:off x="4069701" y="277969"/>
          <a:ext cx="1286968" cy="4435939"/>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100000"/>
            </a:lnSpc>
            <a:spcBef>
              <a:spcPct val="0"/>
            </a:spcBef>
            <a:spcAft>
              <a:spcPct val="15000"/>
            </a:spcAft>
            <a:buChar char="••"/>
          </a:pPr>
          <a:r>
            <a:rPr lang="en-US" sz="2100" kern="1200" dirty="0" smtClean="0"/>
            <a:t>Communicating with meme images</a:t>
          </a:r>
          <a:endParaRPr lang="en-US" sz="2100" kern="1200" dirty="0"/>
        </a:p>
        <a:p>
          <a:pPr marL="228600" lvl="1" indent="-228600" algn="l" defTabSz="933450">
            <a:lnSpc>
              <a:spcPct val="100000"/>
            </a:lnSpc>
            <a:spcBef>
              <a:spcPct val="0"/>
            </a:spcBef>
            <a:spcAft>
              <a:spcPct val="15000"/>
            </a:spcAft>
            <a:buChar char="••"/>
          </a:pPr>
          <a:endParaRPr lang="en-US" sz="2100" kern="1200" dirty="0"/>
        </a:p>
      </dsp:txBody>
      <dsp:txXfrm rot="-5400000">
        <a:off x="2495216" y="1915280"/>
        <a:ext cx="4373114" cy="1161318"/>
      </dsp:txXfrm>
    </dsp:sp>
    <dsp:sp modelId="{36FD18E3-1952-49B3-9D5C-97EB5000EB03}">
      <dsp:nvSpPr>
        <dsp:cNvPr id="0" name=""/>
        <dsp:cNvSpPr/>
      </dsp:nvSpPr>
      <dsp:spPr>
        <a:xfrm>
          <a:off x="0" y="1691583"/>
          <a:ext cx="2495215" cy="16087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100000"/>
            </a:lnSpc>
            <a:spcBef>
              <a:spcPct val="0"/>
            </a:spcBef>
            <a:spcAft>
              <a:spcPct val="35000"/>
            </a:spcAft>
          </a:pPr>
          <a:r>
            <a:rPr lang="en-US" sz="2400" kern="1200" dirty="0" err="1" smtClean="0"/>
            <a:t>Phantasmatic</a:t>
          </a:r>
          <a:endParaRPr lang="en-US" sz="2400" kern="1200" dirty="0"/>
        </a:p>
      </dsp:txBody>
      <dsp:txXfrm>
        <a:off x="78531" y="1770114"/>
        <a:ext cx="2338153" cy="1451648"/>
      </dsp:txXfrm>
    </dsp:sp>
    <dsp:sp modelId="{869F2056-8330-4D1A-8164-AC29455F0D45}">
      <dsp:nvSpPr>
        <dsp:cNvPr id="0" name=""/>
        <dsp:cNvSpPr/>
      </dsp:nvSpPr>
      <dsp:spPr>
        <a:xfrm rot="5400000">
          <a:off x="4069701" y="1967115"/>
          <a:ext cx="1286968" cy="4435939"/>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100000"/>
            </a:lnSpc>
            <a:spcBef>
              <a:spcPct val="0"/>
            </a:spcBef>
            <a:spcAft>
              <a:spcPct val="15000"/>
            </a:spcAft>
            <a:buChar char="••"/>
          </a:pPr>
          <a:r>
            <a:rPr lang="en-US" sz="2100" kern="1200" dirty="0" smtClean="0"/>
            <a:t>Non-realist feedback</a:t>
          </a:r>
          <a:endParaRPr lang="en-US" sz="2100" kern="1200" dirty="0"/>
        </a:p>
      </dsp:txBody>
      <dsp:txXfrm rot="-5400000">
        <a:off x="2495216" y="3604426"/>
        <a:ext cx="4373114" cy="1161318"/>
      </dsp:txXfrm>
    </dsp:sp>
    <dsp:sp modelId="{E4CCFF54-D960-4B3B-9D59-253EDF589E87}">
      <dsp:nvSpPr>
        <dsp:cNvPr id="0" name=""/>
        <dsp:cNvSpPr/>
      </dsp:nvSpPr>
      <dsp:spPr>
        <a:xfrm>
          <a:off x="0" y="3380729"/>
          <a:ext cx="2495215" cy="1608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100000"/>
            </a:lnSpc>
            <a:spcBef>
              <a:spcPct val="0"/>
            </a:spcBef>
            <a:spcAft>
              <a:spcPct val="35000"/>
            </a:spcAft>
          </a:pPr>
          <a:r>
            <a:rPr lang="en-US" sz="2400" kern="1200" dirty="0" err="1" smtClean="0"/>
            <a:t>Phantasmatic</a:t>
          </a:r>
          <a:endParaRPr lang="en-US" sz="2400" kern="1200" dirty="0"/>
        </a:p>
      </dsp:txBody>
      <dsp:txXfrm>
        <a:off x="78531" y="3459260"/>
        <a:ext cx="2338153" cy="14516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1141-D693-4A9C-960C-20A3EAE747F6}"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0B406-D50C-4A31-8F16-F196070BEA6F}" type="slidenum">
              <a:rPr lang="en-US" smtClean="0"/>
              <a:t>‹#›</a:t>
            </a:fld>
            <a:endParaRPr lang="en-US"/>
          </a:p>
        </p:txBody>
      </p:sp>
    </p:spTree>
    <p:extLst>
      <p:ext uri="{BB962C8B-B14F-4D97-AF65-F5344CB8AC3E}">
        <p14:creationId xmlns:p14="http://schemas.microsoft.com/office/powerpoint/2010/main" val="370617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80B406-D50C-4A31-8F16-F196070BEA6F}" type="slidenum">
              <a:rPr lang="en-US" smtClean="0"/>
              <a:t>5</a:t>
            </a:fld>
            <a:endParaRPr lang="en-US"/>
          </a:p>
        </p:txBody>
      </p:sp>
    </p:spTree>
    <p:extLst>
      <p:ext uri="{BB962C8B-B14F-4D97-AF65-F5344CB8AC3E}">
        <p14:creationId xmlns:p14="http://schemas.microsoft.com/office/powerpoint/2010/main" val="1627173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10/24/2020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49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5647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10/24/2020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2338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10/24/2020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14425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10/24/2020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48710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0017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3740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8406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10/24/2020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81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6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10/24/2020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28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85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5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319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81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913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29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10/24/2020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906469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amaz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facebook.com/boredpanda/posts/1015873397195925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jstor.org/stable/43853586"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08D4B6A-8113-4DFB-B82E-B60CAC8E0A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9822E561-F97C-4CBB-A9A6-A6BF6317BC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675243" y="741872"/>
            <a:ext cx="6417440" cy="4625257"/>
          </a:xfrm>
        </p:spPr>
        <p:txBody>
          <a:bodyPr anchor="ctr">
            <a:normAutofit/>
          </a:bodyPr>
          <a:lstStyle/>
          <a:p>
            <a:r>
              <a:rPr lang="en-US" sz="3200" b="1" dirty="0"/>
              <a:t>Drucker’s </a:t>
            </a:r>
            <a:r>
              <a:rPr lang="en-US" sz="3200" b="1" i="1" dirty="0">
                <a:latin typeface="Agency FB" panose="020B0503020202020204" pitchFamily="34" charset="0"/>
              </a:rPr>
              <a:t>The General Theory of Social </a:t>
            </a:r>
            <a:r>
              <a:rPr lang="en-US" sz="3200" b="1" i="1" dirty="0" smtClean="0">
                <a:latin typeface="Agency FB" panose="020B0503020202020204" pitchFamily="34" charset="0"/>
              </a:rPr>
              <a:t>Relativity</a:t>
            </a:r>
            <a:r>
              <a:rPr lang="en-US" sz="3200" b="1" dirty="0"/>
              <a:t>,</a:t>
            </a:r>
            <a:r>
              <a:rPr lang="en-US" sz="3200" b="1" dirty="0" smtClean="0"/>
              <a:t> </a:t>
            </a:r>
            <a:r>
              <a:rPr lang="en-US" sz="3200" b="1" dirty="0"/>
              <a:t>‘</a:t>
            </a:r>
            <a:r>
              <a:rPr lang="en-US" sz="3200" b="1" i="1" dirty="0" err="1"/>
              <a:t>Phantasmatic</a:t>
            </a:r>
            <a:r>
              <a:rPr lang="en-US" sz="3200" b="1" i="1" dirty="0" smtClean="0"/>
              <a:t>’ AND </a:t>
            </a:r>
            <a:r>
              <a:rPr lang="en-US" sz="3200" b="1" dirty="0"/>
              <a:t>Social Media Covid-19 Memes</a:t>
            </a:r>
            <a:r>
              <a:rPr lang="en-US" sz="3200" dirty="0"/>
              <a:t/>
            </a:r>
            <a:br>
              <a:rPr lang="en-US" sz="3200" dirty="0"/>
            </a:br>
            <a:endParaRPr lang="en-US" sz="3300" dirty="0">
              <a:solidFill>
                <a:schemeClr val="tx1"/>
              </a:solidFill>
            </a:endParaRPr>
          </a:p>
        </p:txBody>
      </p:sp>
      <p:sp>
        <p:nvSpPr>
          <p:cNvPr id="3" name="Subtitle 2"/>
          <p:cNvSpPr>
            <a:spLocks noGrp="1"/>
          </p:cNvSpPr>
          <p:nvPr>
            <p:ph type="subTitle" idx="1"/>
          </p:nvPr>
        </p:nvSpPr>
        <p:spPr>
          <a:xfrm>
            <a:off x="8527550" y="5167224"/>
            <a:ext cx="3092918" cy="832885"/>
          </a:xfrm>
        </p:spPr>
        <p:txBody>
          <a:bodyPr vert="horz" lIns="91440" tIns="45720" rIns="91440" bIns="45720" rtlCol="0" anchor="t">
            <a:normAutofit fontScale="92500"/>
          </a:bodyPr>
          <a:lstStyle/>
          <a:p>
            <a:r>
              <a:rPr lang="en-US" sz="2000" dirty="0" smtClean="0"/>
              <a:t>             </a:t>
            </a:r>
            <a:r>
              <a:rPr lang="en-US" sz="4000" dirty="0" smtClean="0"/>
              <a:t>Soji Cole</a:t>
            </a:r>
            <a:endParaRPr lang="en-US" sz="4000" dirty="0"/>
          </a:p>
          <a:p>
            <a:endParaRPr lang="en-US" sz="2000" dirty="0"/>
          </a:p>
        </p:txBody>
      </p:sp>
      <p:sp>
        <p:nvSpPr>
          <p:cNvPr id="13" name="Rectangle 12">
            <a:extLst>
              <a:ext uri="{FF2B5EF4-FFF2-40B4-BE49-F238E27FC236}">
                <a16:creationId xmlns="" xmlns:a16="http://schemas.microsoft.com/office/drawing/2014/main" id="{B01B0E58-A5C8-4CDA-A2E0-35DF94E598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p:cNvSpPr/>
          <p:nvPr/>
        </p:nvSpPr>
        <p:spPr>
          <a:xfrm>
            <a:off x="182228" y="6312626"/>
            <a:ext cx="9785499" cy="410882"/>
          </a:xfrm>
          <a:prstGeom prst="rect">
            <a:avLst/>
          </a:prstGeom>
        </p:spPr>
        <p:txBody>
          <a:bodyPr wrap="none">
            <a:spAutoFit/>
          </a:bodyPr>
          <a:lstStyle/>
          <a:p>
            <a:pPr algn="just">
              <a:lnSpc>
                <a:spcPct val="115000"/>
              </a:lnSpc>
              <a:spcAft>
                <a:spcPts val="1000"/>
              </a:spcAft>
            </a:pPr>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u="sng"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mages: </a:t>
            </a:r>
            <a:r>
              <a:rPr lang="en-US" u="sng"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http://www.amazon.com</a:t>
            </a:r>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u="sng"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&amp; https</a:t>
            </a:r>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://www.facebook.com/boredpanda/posts/10158733971959252. </a:t>
            </a:r>
            <a:endParaRPr lang="en-US" sz="1200" dirty="0">
              <a:solidFill>
                <a:schemeClr val="accent1"/>
              </a:solidFill>
              <a:effectLst/>
              <a:latin typeface="Perpetua" panose="02020502060401020303" pitchFamily="18" charset="0"/>
              <a:ea typeface="Times New Roman" panose="02020603050405020304" pitchFamily="18" charset="0"/>
              <a:cs typeface="Times New Roman" panose="02020603050405020304" pitchFamily="18" charset="0"/>
            </a:endParaRPr>
          </a:p>
        </p:txBody>
      </p:sp>
      <p:pic>
        <p:nvPicPr>
          <p:cNvPr id="1026" name="Picture 2" descr="Downdrift: A Novel: Drucker, Johanna: 9781941110614: Amazon.com: Boo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07" y="741871"/>
            <a:ext cx="5576135" cy="462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5022" y="377844"/>
            <a:ext cx="1981633" cy="523220"/>
          </a:xfrm>
          <a:prstGeom prst="rect">
            <a:avLst/>
          </a:prstGeom>
        </p:spPr>
        <p:txBody>
          <a:bodyPr wrap="none">
            <a:spAutoFit/>
          </a:bodyPr>
          <a:lstStyle/>
          <a:p>
            <a:r>
              <a:rPr lang="en-US" sz="2800" dirty="0"/>
              <a:t>Example </a:t>
            </a:r>
            <a:r>
              <a:rPr lang="en-US" sz="2800" dirty="0" smtClean="0"/>
              <a:t>2</a:t>
            </a:r>
            <a:endParaRPr lang="en-US" sz="2800" dirty="0"/>
          </a:p>
        </p:txBody>
      </p:sp>
      <p:pic>
        <p:nvPicPr>
          <p:cNvPr id="3" name="Picture 2" descr="Quarantine-Coronavirus-Jokes-Memes"/>
          <p:cNvPicPr/>
          <p:nvPr/>
        </p:nvPicPr>
        <p:blipFill>
          <a:blip r:embed="rId2">
            <a:extLst>
              <a:ext uri="{28A0092B-C50C-407E-A947-70E740481C1C}">
                <a14:useLocalDpi xmlns:a14="http://schemas.microsoft.com/office/drawing/2010/main" val="0"/>
              </a:ext>
            </a:extLst>
          </a:blip>
          <a:srcRect/>
          <a:stretch>
            <a:fillRect/>
          </a:stretch>
        </p:blipFill>
        <p:spPr bwMode="auto">
          <a:xfrm>
            <a:off x="6174768" y="1096273"/>
            <a:ext cx="5414481" cy="5262979"/>
          </a:xfrm>
          <a:prstGeom prst="rect">
            <a:avLst/>
          </a:prstGeom>
          <a:noFill/>
          <a:ln>
            <a:noFill/>
          </a:ln>
        </p:spPr>
      </p:pic>
      <p:sp>
        <p:nvSpPr>
          <p:cNvPr id="4" name="Rectangle 3"/>
          <p:cNvSpPr/>
          <p:nvPr/>
        </p:nvSpPr>
        <p:spPr>
          <a:xfrm>
            <a:off x="294525" y="901064"/>
            <a:ext cx="5438456" cy="5262979"/>
          </a:xfrm>
          <a:prstGeom prst="rect">
            <a:avLst/>
          </a:prstGeom>
        </p:spPr>
        <p:txBody>
          <a:bodyPr wrap="square">
            <a:spAutoFit/>
          </a:bodyPr>
          <a:lstStyle/>
          <a:p>
            <a:pPr algn="just">
              <a:lnSpc>
                <a:spcPct val="200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 this image, there </a:t>
            </a:r>
            <a:r>
              <a:rPr lang="en-US" sz="2400" dirty="0">
                <a:latin typeface="Times New Roman" panose="02020603050405020304" pitchFamily="18" charset="0"/>
                <a:ea typeface="Calibri" panose="020F0502020204030204" pitchFamily="34" charset="0"/>
                <a:cs typeface="Times New Roman" panose="02020603050405020304" pitchFamily="18" charset="0"/>
              </a:rPr>
              <a:t>is a consideration of meaning in a relatively multi-layered and intertextual mix of both image and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texts. That </a:t>
            </a:r>
            <a:r>
              <a:rPr lang="en-US" sz="2400" dirty="0">
                <a:latin typeface="Times New Roman" panose="02020603050405020304" pitchFamily="18" charset="0"/>
                <a:ea typeface="Calibri" panose="020F0502020204030204" pitchFamily="34" charset="0"/>
                <a:cs typeface="Times New Roman" panose="02020603050405020304" pitchFamily="18" charset="0"/>
              </a:rPr>
              <a:t>is, the image represents a form of meaning which may not be what is constructed in the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image (multidimensionality).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31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808" y="0"/>
            <a:ext cx="2133918" cy="646331"/>
          </a:xfrm>
          <a:prstGeom prst="rect">
            <a:avLst/>
          </a:prstGeom>
        </p:spPr>
        <p:txBody>
          <a:bodyPr wrap="none">
            <a:spAutoFit/>
          </a:bodyPr>
          <a:lstStyle/>
          <a:p>
            <a:r>
              <a:rPr lang="en-US" sz="3600" dirty="0">
                <a:latin typeface="Times New Roman" panose="02020603050405020304" pitchFamily="18" charset="0"/>
              </a:rPr>
              <a:t>Responses</a:t>
            </a:r>
            <a:endParaRPr lang="en-US" sz="3600" dirty="0"/>
          </a:p>
        </p:txBody>
      </p:sp>
      <p:sp>
        <p:nvSpPr>
          <p:cNvPr id="3" name="Rectangle 2"/>
          <p:cNvSpPr/>
          <p:nvPr/>
        </p:nvSpPr>
        <p:spPr>
          <a:xfrm>
            <a:off x="0" y="646331"/>
            <a:ext cx="6380252" cy="6001643"/>
          </a:xfrm>
          <a:prstGeom prst="rect">
            <a:avLst/>
          </a:prstGeom>
        </p:spPr>
        <p:txBody>
          <a:bodyPr wrap="square">
            <a:spAutoFit/>
          </a:bodyPr>
          <a:lstStyle/>
          <a:p>
            <a:pPr algn="just"/>
            <a:r>
              <a:rPr lang="en-US" sz="2400" dirty="0">
                <a:latin typeface="Times New Roman" panose="02020603050405020304" pitchFamily="18" charset="0"/>
                <a:ea typeface="Calibri" panose="020F0502020204030204" pitchFamily="34" charset="0"/>
              </a:rPr>
              <a:t>Let us also consider two responses to this meme image;</a:t>
            </a:r>
            <a:r>
              <a:rPr lang="en-US" sz="2400" b="1" dirty="0">
                <a:latin typeface="Times New Roman" panose="02020603050405020304" pitchFamily="18" charset="0"/>
                <a:ea typeface="Calibri" panose="020F0502020204030204" pitchFamily="34" charset="0"/>
              </a:rPr>
              <a:t> </a:t>
            </a:r>
            <a:r>
              <a:rPr lang="en-US" sz="2400" i="1" dirty="0">
                <a:latin typeface="Times New Roman" panose="02020603050405020304" pitchFamily="18" charset="0"/>
                <a:ea typeface="Calibri" panose="020F0502020204030204" pitchFamily="34" charset="0"/>
              </a:rPr>
              <a:t>(1) “The guy with the beer is calling his boss in a minute: “Hey boss, sorry, got a case of Corona. Yep, can’t come to work”. (2) “You can clearly see that Corona is the driving force here</a:t>
            </a:r>
            <a:r>
              <a:rPr lang="en-US" sz="2400" dirty="0">
                <a:latin typeface="Times New Roman" panose="02020603050405020304" pitchFamily="18" charset="0"/>
                <a:ea typeface="Calibri" panose="020F0502020204030204" pitchFamily="34" charset="0"/>
              </a:rPr>
              <a:t>”.</a:t>
            </a:r>
            <a:r>
              <a:rPr lang="en-US" sz="2400" b="1" dirty="0">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Though the meme image seems to dominate, the text also adds significantly to the meaning of the image. The image and texts both form co-concepts for interpretation. From the analysis of responses, explication comes from the processing of the image, the texts (</a:t>
            </a:r>
            <a:r>
              <a:rPr lang="en-US" sz="2400" i="1" dirty="0">
                <a:latin typeface="Times New Roman" panose="02020603050405020304" pitchFamily="18" charset="0"/>
                <a:ea typeface="Calibri" panose="020F0502020204030204" pitchFamily="34" charset="0"/>
              </a:rPr>
              <a:t>There are 2 types of people in the world</a:t>
            </a:r>
            <a:r>
              <a:rPr lang="en-US" sz="2400" dirty="0">
                <a:latin typeface="Times New Roman" panose="02020603050405020304" pitchFamily="18" charset="0"/>
                <a:ea typeface="Calibri" panose="020F0502020204030204" pitchFamily="34" charset="0"/>
              </a:rPr>
              <a:t>…) and possible underlying meanings in one or in both.</a:t>
            </a:r>
            <a:r>
              <a:rPr lang="en-US" sz="2400" b="1" dirty="0">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Through the image and the responses, symbolic image and lived experiences have been conflated (see epigraph) in “constitutive relationalities” with each other.</a:t>
            </a:r>
            <a:endParaRPr lang="en-US" sz="2400" dirty="0"/>
          </a:p>
        </p:txBody>
      </p:sp>
      <p:pic>
        <p:nvPicPr>
          <p:cNvPr id="8194" name="Picture 2" descr="Quarantine-Coronavirus-Jo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252" y="780837"/>
            <a:ext cx="5811748" cy="577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39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415" y="244872"/>
            <a:ext cx="2390398" cy="655885"/>
          </a:xfrm>
          <a:prstGeom prst="rect">
            <a:avLst/>
          </a:prstGeom>
        </p:spPr>
        <p:txBody>
          <a:bodyPr wrap="none">
            <a:spAutoFit/>
          </a:bodyPr>
          <a:lstStyle/>
          <a:p>
            <a:pPr marL="2628900" marR="0" indent="-2628900" algn="just">
              <a:lnSpc>
                <a:spcPct val="107000"/>
              </a:lnSpc>
              <a:spcBef>
                <a:spcPts val="0"/>
              </a:spcBef>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4415" y="1461770"/>
            <a:ext cx="5650787" cy="2862322"/>
          </a:xfrm>
          <a:prstGeom prst="rect">
            <a:avLst/>
          </a:prstGeom>
        </p:spPr>
        <p:txBody>
          <a:bodyPr wrap="square">
            <a:spAutoFit/>
          </a:bodyPr>
          <a:lstStyle/>
          <a:p>
            <a:pPr algn="just">
              <a:lnSpc>
                <a:spcPct val="20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Non-realism is an aesthetic practice in arts. Aesthetic itself is “a process of calling attention— to something, some event, object, sensation, action, some phenomenon. And that act is generative; it produces a critical act of differentiation (Drucker 13-14).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64415" y="4476876"/>
            <a:ext cx="11866623" cy="2125838"/>
          </a:xfrm>
          <a:prstGeom prst="rect">
            <a:avLst/>
          </a:prstGeom>
        </p:spPr>
        <p:txBody>
          <a:bodyPr wrap="square">
            <a:spAutoFit/>
          </a:bodyPr>
          <a:lstStyle/>
          <a:p>
            <a:pPr algn="just">
              <a:lnSpc>
                <a:spcPct val="200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Notes: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SzPts val="1200"/>
              <a:buFont typeface="Times New Roman" panose="02020603050405020304" pitchFamily="18" charset="0"/>
              <a:buAutoNum type="arabicParenBoth"/>
            </a:pPr>
            <a:r>
              <a:rPr lang="en-US" dirty="0">
                <a:latin typeface="Times New Roman" panose="02020603050405020304" pitchFamily="18" charset="0"/>
                <a:ea typeface="Calibri" panose="020F0502020204030204" pitchFamily="34" charset="0"/>
                <a:cs typeface="Times New Roman" panose="02020603050405020304" pitchFamily="18" charset="0"/>
              </a:rPr>
              <a:t>All images and online responses in the paper have been retrieved from the Bored Panda Facebook page at </a:t>
            </a:r>
            <a:r>
              <a:rPr lang="en-US"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https://www.facebook.com/boredpanda/posts/10158733971959252</a:t>
            </a:r>
            <a:r>
              <a:rPr lang="en-US" dirty="0">
                <a:latin typeface="Times New Roman" panose="02020603050405020304" pitchFamily="18" charset="0"/>
                <a:ea typeface="Calibri" panose="020F0502020204030204" pitchFamily="34" charset="0"/>
                <a:cs typeface="Times New Roman" panose="02020603050405020304" pitchFamily="18" charset="0"/>
              </a:rPr>
              <a:t>. Accessed 20 October, 2020.</a:t>
            </a:r>
          </a:p>
          <a:p>
            <a:pPr marL="342900" marR="0" lvl="0" indent="-342900" algn="just">
              <a:lnSpc>
                <a:spcPct val="115000"/>
              </a:lnSpc>
              <a:spcBef>
                <a:spcPts val="0"/>
              </a:spcBef>
              <a:spcAft>
                <a:spcPts val="1000"/>
              </a:spcAft>
              <a:buSzPts val="1200"/>
              <a:buFont typeface="Times New Roman" panose="02020603050405020304" pitchFamily="18" charset="0"/>
              <a:buAutoNum type="arabicParenBoth"/>
            </a:pPr>
            <a:r>
              <a:rPr lang="en-US" dirty="0">
                <a:latin typeface="Times New Roman" panose="02020603050405020304" pitchFamily="18" charset="0"/>
                <a:ea typeface="Calibri" panose="020F0502020204030204" pitchFamily="34" charset="0"/>
                <a:cs typeface="Times New Roman" panose="02020603050405020304" pitchFamily="18" charset="0"/>
              </a:rPr>
              <a:t>Only responses to the meme contents by users were obtained for this paper. The identities of responders have been removed.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18" name="Picture 2" descr="We need more art history memes in this sub : History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082" y="2019851"/>
            <a:ext cx="6015505" cy="417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56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220" y="543854"/>
            <a:ext cx="11270751" cy="4812600"/>
          </a:xfrm>
          <a:prstGeom prst="rect">
            <a:avLst/>
          </a:prstGeom>
        </p:spPr>
        <p:txBody>
          <a:bodyPr wrap="square">
            <a:spAutoFit/>
          </a:bodyPr>
          <a:lstStyle/>
          <a:p>
            <a:pPr marL="2628900" marR="0" indent="-262890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Works Cited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07000"/>
              </a:lnSpc>
              <a:spcBef>
                <a:spcPts val="0"/>
              </a:spcBef>
              <a:spcAft>
                <a:spcPts val="80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Andreallo</a:t>
            </a:r>
            <a:r>
              <a:rPr lang="en-US" sz="2000" dirty="0">
                <a:latin typeface="Times New Roman" panose="02020603050405020304" pitchFamily="18" charset="0"/>
                <a:ea typeface="Calibri" panose="020F0502020204030204" pitchFamily="34" charset="0"/>
                <a:cs typeface="Times New Roman" panose="02020603050405020304" pitchFamily="18" charset="0"/>
              </a:rPr>
              <a:t>, Fiona. “The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semeful</a:t>
            </a:r>
            <a:r>
              <a:rPr lang="en-US" sz="2000" dirty="0">
                <a:latin typeface="Times New Roman" panose="02020603050405020304" pitchFamily="18" charset="0"/>
                <a:ea typeface="Calibri" panose="020F0502020204030204" pitchFamily="34" charset="0"/>
                <a:cs typeface="Times New Roman" panose="02020603050405020304" pitchFamily="18" charset="0"/>
              </a:rPr>
              <a:t> sociability of digital memes: visual communication as active and interactive conversation”. A thesis submitted in fulfilment of the requirements for the degree of Doctor of Philosophy, Faculty of Arts and Social Sciences, University of Technology Sydney, April 2017</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514350" marR="0" indent="-51435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Drucker, Johanna. </a:t>
            </a:r>
            <a:r>
              <a:rPr lang="en-US" sz="2000" i="1" dirty="0">
                <a:latin typeface="Times New Roman" panose="02020603050405020304" pitchFamily="18" charset="0"/>
                <a:ea typeface="Calibri" panose="020F0502020204030204" pitchFamily="34" charset="0"/>
                <a:cs typeface="Times New Roman" panose="02020603050405020304" pitchFamily="18" charset="0"/>
              </a:rPr>
              <a:t>The General Theory of Social Relativity. </a:t>
            </a:r>
            <a:r>
              <a:rPr lang="en-US" sz="2000" dirty="0">
                <a:latin typeface="Times New Roman" panose="02020603050405020304" pitchFamily="18" charset="0"/>
                <a:ea typeface="Calibri" panose="020F0502020204030204" pitchFamily="34" charset="0"/>
                <a:cs typeface="Times New Roman" panose="02020603050405020304" pitchFamily="18" charset="0"/>
              </a:rPr>
              <a:t>The Elephants Ltd, 2018</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514350" marR="0" indent="-514350">
              <a:lnSpc>
                <a:spcPct val="107000"/>
              </a:lnSpc>
              <a:spcBef>
                <a:spcPts val="0"/>
              </a:spcBef>
              <a:spcAft>
                <a:spcPts val="800"/>
              </a:spcAf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Goertzel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Ben.</a:t>
            </a:r>
            <a:r>
              <a:rPr lang="en-US" sz="2000" dirty="0">
                <a:latin typeface="Times New Roman" panose="02020603050405020304" pitchFamily="18" charset="0"/>
                <a:ea typeface="Calibri" panose="020F0502020204030204" pitchFamily="34" charset="0"/>
              </a:rPr>
              <a:t> “Quantum Theory and Consciousness”, </a:t>
            </a:r>
            <a:r>
              <a:rPr lang="en-US" sz="2000" i="1" dirty="0">
                <a:latin typeface="Times New Roman" panose="02020603050405020304" pitchFamily="18" charset="0"/>
                <a:ea typeface="Calibri" panose="020F0502020204030204" pitchFamily="34" charset="0"/>
              </a:rPr>
              <a:t>The Journal of Mind and Behavior. </a:t>
            </a:r>
            <a:r>
              <a:rPr lang="en-US" sz="2000" dirty="0">
                <a:latin typeface="Times New Roman" panose="02020603050405020304" pitchFamily="18" charset="0"/>
                <a:ea typeface="Calibri" panose="020F0502020204030204" pitchFamily="34" charset="0"/>
              </a:rPr>
              <a:t>Vol. 13, no.1, 1992, pp. 29-36. </a:t>
            </a:r>
            <a:r>
              <a:rPr lang="en-US" sz="2000" u="sng" dirty="0">
                <a:solidFill>
                  <a:srgbClr val="0000FF"/>
                </a:solidFill>
                <a:latin typeface="Times New Roman" panose="02020603050405020304" pitchFamily="18" charset="0"/>
                <a:ea typeface="Calibri" panose="020F0502020204030204" pitchFamily="34" charset="0"/>
                <a:hlinkClick r:id="rId2"/>
              </a:rPr>
              <a:t>www.jstor.org/stable/43853586</a:t>
            </a:r>
            <a:r>
              <a:rPr lang="en-US" sz="2000" dirty="0">
                <a:latin typeface="Times New Roman" panose="02020603050405020304" pitchFamily="18" charset="0"/>
                <a:ea typeface="Calibri" panose="020F0502020204030204" pitchFamily="34" charset="0"/>
              </a:rPr>
              <a:t>. Accessed 22 October </a:t>
            </a:r>
            <a:r>
              <a:rPr lang="en-US" sz="2000" dirty="0" smtClean="0">
                <a:latin typeface="Times New Roman" panose="02020603050405020304" pitchFamily="18" charset="0"/>
                <a:ea typeface="Calibri" panose="020F0502020204030204" pitchFamily="34" charset="0"/>
              </a:rPr>
              <a:t>2020.</a:t>
            </a:r>
          </a:p>
          <a:p>
            <a:pPr marL="914400" lvl="0" indent="-914400" algn="just">
              <a:lnSpc>
                <a:spcPct val="115000"/>
              </a:lnSpc>
              <a:spcAft>
                <a:spcPts val="1000"/>
              </a:spcAft>
            </a:pPr>
            <a:r>
              <a:rPr lang="en-US" sz="2000" dirty="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rPr>
              <a:t>Latour, Bruno. </a:t>
            </a:r>
            <a:r>
              <a:rPr lang="en-US" sz="2000" i="1" dirty="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rPr>
              <a:t>We have never been Modern</a:t>
            </a:r>
            <a:r>
              <a:rPr lang="en-US" sz="2000" dirty="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rPr>
              <a:t> (trans. Catherine Porter). Harvard University Press, 1993</a:t>
            </a:r>
            <a:r>
              <a:rPr lang="en-US" sz="2000" dirty="0" smtClean="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28650" marR="0" indent="-62865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Saussure, Ferdinand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Cours</a:t>
            </a:r>
            <a:r>
              <a:rPr lang="en-US" sz="2000" i="1" dirty="0">
                <a:latin typeface="Times New Roman" panose="02020603050405020304" pitchFamily="18" charset="0"/>
                <a:ea typeface="Calibri" panose="020F0502020204030204" pitchFamily="34" charset="0"/>
                <a:cs typeface="Times New Roman" panose="02020603050405020304" pitchFamily="18" charset="0"/>
              </a:rPr>
              <a:t> de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Linguistique</a:t>
            </a:r>
            <a:r>
              <a:rPr lang="en-US" sz="2000" i="1"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Generale</a:t>
            </a:r>
            <a:r>
              <a:rPr lang="en-US" sz="2000" i="1" dirty="0">
                <a:latin typeface="Times New Roman" panose="02020603050405020304" pitchFamily="18" charset="0"/>
                <a:ea typeface="Calibri" panose="020F0502020204030204" pitchFamily="34" charset="0"/>
                <a:cs typeface="Times New Roman" panose="02020603050405020304" pitchFamily="18" charset="0"/>
              </a:rPr>
              <a:t>/Course in General Linguistics</a:t>
            </a:r>
            <a:r>
              <a:rPr lang="en-US" sz="2000" dirty="0">
                <a:latin typeface="Times New Roman" panose="02020603050405020304" pitchFamily="18" charset="0"/>
                <a:ea typeface="Calibri" panose="020F0502020204030204" pitchFamily="34" charset="0"/>
                <a:cs typeface="Times New Roman" panose="02020603050405020304" pitchFamily="18" charset="0"/>
              </a:rPr>
              <a:t>. Duckworth, 1983.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Shifman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Limor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a:latin typeface="Times New Roman" panose="02020603050405020304" pitchFamily="18" charset="0"/>
                <a:ea typeface="Calibri" panose="020F0502020204030204" pitchFamily="34" charset="0"/>
                <a:cs typeface="Times New Roman" panose="02020603050405020304" pitchFamily="18" charset="0"/>
              </a:rPr>
              <a:t>Memes in Digital Culture</a:t>
            </a:r>
            <a:r>
              <a:rPr lang="en-US" sz="2000" dirty="0">
                <a:latin typeface="Times New Roman" panose="02020603050405020304" pitchFamily="18" charset="0"/>
                <a:ea typeface="Calibri" panose="020F0502020204030204" pitchFamily="34" charset="0"/>
                <a:cs typeface="Times New Roman" panose="02020603050405020304" pitchFamily="18" charset="0"/>
              </a:rPr>
              <a:t>. MIT Press, 2014</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571500" marR="0" indent="-57150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Wiggins, Bradley. </a:t>
            </a:r>
            <a:r>
              <a:rPr lang="en-US" sz="2000" i="1" dirty="0">
                <a:latin typeface="Times New Roman" panose="02020603050405020304" pitchFamily="18" charset="0"/>
                <a:ea typeface="Calibri" panose="020F0502020204030204" pitchFamily="34" charset="0"/>
                <a:cs typeface="Times New Roman" panose="02020603050405020304" pitchFamily="18" charset="0"/>
              </a:rPr>
              <a:t>The Discursive Power of Memes in Digital Culture (Ideology, Semiotics and Intertextuality)</a:t>
            </a:r>
            <a:r>
              <a:rPr lang="en-US" sz="2000" dirty="0">
                <a:latin typeface="Times New Roman" panose="02020603050405020304" pitchFamily="18" charset="0"/>
                <a:ea typeface="Calibri" panose="020F0502020204030204" pitchFamily="34" charset="0"/>
                <a:cs typeface="Times New Roman" panose="02020603050405020304" pitchFamily="18" charset="0"/>
              </a:rPr>
              <a:t>. Routledge, 2019.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80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545" y="1946607"/>
            <a:ext cx="11054993" cy="3030766"/>
          </a:xfrm>
          <a:prstGeom prst="rect">
            <a:avLst/>
          </a:prstGeom>
        </p:spPr>
        <p:txBody>
          <a:bodyPr wrap="square">
            <a:spAutoFit/>
          </a:bodyPr>
          <a:lstStyle/>
          <a:p>
            <a:pPr marL="2628900" marR="0" indent="-2628900" algn="just">
              <a:lnSpc>
                <a:spcPct val="107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Discussion questions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Does it open up our perspective of understanding better when we relay covid-19 communication via memes? What notion of non-realist perspective do we think of this experience?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Can we think of Drucker’s </a:t>
            </a:r>
            <a:r>
              <a:rPr lang="en-US" sz="2400" i="1" dirty="0">
                <a:latin typeface="Times New Roman" panose="02020603050405020304" pitchFamily="18" charset="0"/>
                <a:ea typeface="Calibri" panose="020F0502020204030204" pitchFamily="34" charset="0"/>
                <a:cs typeface="Times New Roman" panose="02020603050405020304" pitchFamily="18" charset="0"/>
              </a:rPr>
              <a:t>The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General Theory of Social Relativity</a:t>
            </a:r>
            <a:r>
              <a:rPr lang="en-US" sz="2400" dirty="0">
                <a:latin typeface="Times New Roman" panose="02020603050405020304" pitchFamily="18" charset="0"/>
                <a:ea typeface="Calibri" panose="020F0502020204030204" pitchFamily="34" charset="0"/>
                <a:cs typeface="Times New Roman" panose="02020603050405020304" pitchFamily="18" charset="0"/>
              </a:rPr>
              <a:t> in terms of the objects and subjects of Proust’s Swann’s Way?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41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5745" y="939926"/>
            <a:ext cx="9834114" cy="496354"/>
          </a:xfrm>
          <a:prstGeom prst="rect">
            <a:avLst/>
          </a:prstGeom>
        </p:spPr>
        <p:txBody>
          <a:bodyPr wrap="square">
            <a:spAutoFit/>
          </a:bodyPr>
          <a:lstStyle/>
          <a:p>
            <a:pPr algn="just">
              <a:lnSpc>
                <a:spcPct val="115000"/>
              </a:lnSpc>
              <a:spcAft>
                <a:spcPts val="1000"/>
              </a:spcAft>
            </a:pPr>
            <a:r>
              <a:rPr lang="en-US" sz="2400" dirty="0" smtClean="0">
                <a:effectLst/>
                <a:latin typeface="Yu Gothic Light" panose="020B0300000000000000" pitchFamily="34" charset="-128"/>
                <a:ea typeface="Yu Gothic Light" panose="020B0300000000000000" pitchFamily="34" charset="-128"/>
                <a:cs typeface="Times New Roman" panose="02020603050405020304" pitchFamily="18" charset="0"/>
              </a:rPr>
              <a:t>                                       INTRODUCTION</a:t>
            </a:r>
            <a:endParaRPr lang="en-US" sz="2400" dirty="0">
              <a:effectLst/>
              <a:latin typeface="Yu Gothic Light" panose="020B0300000000000000" pitchFamily="34" charset="-128"/>
              <a:ea typeface="Yu Gothic Light" panose="020B0300000000000000" pitchFamily="34" charset="-128"/>
              <a:cs typeface="Times New Roman" panose="02020603050405020304" pitchFamily="18" charset="0"/>
            </a:endParaRPr>
          </a:p>
        </p:txBody>
      </p:sp>
      <p:sp>
        <p:nvSpPr>
          <p:cNvPr id="3" name="Rectangle 2"/>
          <p:cNvSpPr/>
          <p:nvPr/>
        </p:nvSpPr>
        <p:spPr>
          <a:xfrm>
            <a:off x="410967" y="1443841"/>
            <a:ext cx="11548152" cy="4832092"/>
          </a:xfrm>
          <a:prstGeom prst="rect">
            <a:avLst/>
          </a:prstGeom>
        </p:spPr>
        <p:txBody>
          <a:bodyPr wrap="square">
            <a:spAutoFit/>
          </a:bodyPr>
          <a:lstStyle/>
          <a:p>
            <a:pPr algn="just"/>
            <a:r>
              <a:rPr lang="en-US" sz="2800" dirty="0">
                <a:latin typeface="Times New Roman" panose="02020603050405020304" pitchFamily="18" charset="0"/>
                <a:ea typeface="Calibri" panose="020F0502020204030204" pitchFamily="34" charset="0"/>
              </a:rPr>
              <a:t>I have crafted the topic for this presentation based on the following reasons: (1) Johanna Drucker’s position in the book </a:t>
            </a:r>
            <a:r>
              <a:rPr lang="en-US" sz="2800" i="1" dirty="0">
                <a:latin typeface="Times New Roman" panose="02020603050405020304" pitchFamily="18" charset="0"/>
                <a:ea typeface="Calibri" panose="020F0502020204030204" pitchFamily="34" charset="0"/>
              </a:rPr>
              <a:t>The General Theory of Social Relativity</a:t>
            </a:r>
            <a:r>
              <a:rPr lang="en-US" sz="2800" dirty="0">
                <a:latin typeface="Times New Roman" panose="02020603050405020304" pitchFamily="18" charset="0"/>
                <a:ea typeface="Calibri" panose="020F0502020204030204" pitchFamily="34" charset="0"/>
              </a:rPr>
              <a:t> directly connects to the aesthetic condition of memes, especially on social media platform (2) “</a:t>
            </a:r>
            <a:r>
              <a:rPr lang="en-US" sz="2800" i="1" dirty="0" err="1">
                <a:latin typeface="Times New Roman" panose="02020603050405020304" pitchFamily="18" charset="0"/>
                <a:ea typeface="Calibri" panose="020F0502020204030204" pitchFamily="34" charset="0"/>
              </a:rPr>
              <a:t>Phantasmatic</a:t>
            </a:r>
            <a:r>
              <a:rPr lang="en-US" sz="2800" dirty="0">
                <a:latin typeface="Times New Roman" panose="02020603050405020304" pitchFamily="18" charset="0"/>
                <a:ea typeface="Calibri" panose="020F0502020204030204" pitchFamily="34" charset="0"/>
              </a:rPr>
              <a:t>”, as used in the book can be applied, in strong terms, to the creation and consumption of memes on social media as alternative source of communication (3) The social media can be regarded as one of the biggest arena in the contemporary world where conventional text can readily be converted into non-realist text (digitized format), yet sustaining the thrust of the information inherent in the text (4) the author, in the book, consistently utilized the words “social” “media”, and “meme” in the book, so I found it ideally (and readily) usable to construct my own idea</a:t>
            </a:r>
            <a:r>
              <a:rPr lang="en-US" dirty="0">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222591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Rectangle 4"/>
          <p:cNvSpPr/>
          <p:nvPr/>
        </p:nvSpPr>
        <p:spPr>
          <a:xfrm>
            <a:off x="6151912" y="6199410"/>
            <a:ext cx="6434197" cy="369332"/>
          </a:xfrm>
          <a:prstGeom prst="rect">
            <a:avLst/>
          </a:prstGeom>
        </p:spPr>
        <p:txBody>
          <a:bodyPr wrap="none">
            <a:spAutoFit/>
          </a:bodyPr>
          <a:lstStyle/>
          <a:p>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u="sng"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mage: www.facebook.com/boredpanda/posts/10158733971959252</a:t>
            </a:r>
            <a:endParaRPr lang="en-US" dirty="0"/>
          </a:p>
        </p:txBody>
      </p:sp>
      <p:sp>
        <p:nvSpPr>
          <p:cNvPr id="6" name="Rectangle 5"/>
          <p:cNvSpPr/>
          <p:nvPr/>
        </p:nvSpPr>
        <p:spPr>
          <a:xfrm>
            <a:off x="1368583" y="470904"/>
            <a:ext cx="8920584" cy="530594"/>
          </a:xfrm>
          <a:prstGeom prst="rect">
            <a:avLst/>
          </a:prstGeom>
        </p:spPr>
        <p:txBody>
          <a:bodyPr wrap="none">
            <a:spAutoFit/>
          </a:bodyPr>
          <a:lstStyle/>
          <a:p>
            <a:pPr algn="just">
              <a:lnSpc>
                <a:spcPct val="107000"/>
              </a:lnSpc>
            </a:pPr>
            <a:r>
              <a:rPr lang="en-U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Explaining Drucker’s </a:t>
            </a:r>
            <a:r>
              <a:rPr lang="en-US" sz="2800" b="1"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General Theory </a:t>
            </a:r>
            <a:r>
              <a:rPr lang="en-U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of Social Relativity</a:t>
            </a:r>
            <a:endPar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53250" y="1014172"/>
            <a:ext cx="5890517" cy="5016758"/>
          </a:xfrm>
          <a:prstGeom prst="rect">
            <a:avLst/>
          </a:prstGeom>
        </p:spPr>
        <p:txBody>
          <a:bodyPr wrap="square">
            <a:spAutoFit/>
          </a:bodyPr>
          <a:lstStyle/>
          <a:p>
            <a:pPr algn="just"/>
            <a:r>
              <a:rPr lang="en-US" sz="3200" dirty="0">
                <a:latin typeface="Calibri" panose="020F0502020204030204" pitchFamily="34" charset="0"/>
                <a:ea typeface="Calibri" panose="020F0502020204030204" pitchFamily="34" charset="0"/>
                <a:cs typeface="Times New Roman" panose="02020603050405020304" pitchFamily="18" charset="0"/>
              </a:rPr>
              <a:t>Drucker’s main argument is that social meaning should be (is) derived from experiential and aesthetic interpretation of many possibilities which are in </a:t>
            </a:r>
            <a:r>
              <a:rPr lang="en-US" sz="3200" dirty="0" smtClean="0">
                <a:latin typeface="Calibri" panose="020F0502020204030204" pitchFamily="34" charset="0"/>
                <a:ea typeface="Calibri" panose="020F0502020204030204" pitchFamily="34" charset="0"/>
                <a:cs typeface="Times New Roman" panose="02020603050405020304" pitchFamily="18" charset="0"/>
              </a:rPr>
              <a:t>co-dependence and </a:t>
            </a:r>
            <a:r>
              <a:rPr lang="en-US" sz="3200" dirty="0">
                <a:latin typeface="Calibri" panose="020F0502020204030204" pitchFamily="34" charset="0"/>
                <a:ea typeface="Calibri" panose="020F0502020204030204" pitchFamily="34" charset="0"/>
                <a:cs typeface="Times New Roman" panose="02020603050405020304" pitchFamily="18" charset="0"/>
              </a:rPr>
              <a:t>constitutive relationalities with each other. In this wise, it recognizes that not only are all media social, but that the social itself is a medium </a:t>
            </a:r>
            <a:endParaRPr lang="en-US" sz="3200" dirty="0"/>
          </a:p>
        </p:txBody>
      </p:sp>
      <p:pic>
        <p:nvPicPr>
          <p:cNvPr id="2050" name="Picture 2" descr="Quarantine-Coronavirus-Jokes-Me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995" y="1123536"/>
            <a:ext cx="5578205" cy="479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9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557987" y="778537"/>
            <a:ext cx="5270802" cy="584775"/>
          </a:xfrm>
          <a:prstGeom prst="rect">
            <a:avLst/>
          </a:prstGeom>
        </p:spPr>
        <p:txBody>
          <a:bodyPr wrap="none">
            <a:spAutoFit/>
          </a:bodyPr>
          <a:lstStyle/>
          <a:p>
            <a:r>
              <a:rPr lang="en-US" sz="3200" dirty="0">
                <a:solidFill>
                  <a:srgbClr val="0070C0"/>
                </a:solidFill>
                <a:latin typeface="Calibri" panose="020F0502020204030204" pitchFamily="34" charset="0"/>
                <a:ea typeface="Calibri" panose="020F0502020204030204" pitchFamily="34" charset="0"/>
                <a:cs typeface="Times New Roman" panose="02020603050405020304" pitchFamily="18" charset="0"/>
              </a:rPr>
              <a:t>The Quantum </a:t>
            </a:r>
            <a:r>
              <a:rPr lang="en-US" sz="32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Theory Analogy </a:t>
            </a:r>
            <a:endParaRPr lang="en-US" sz="3200" dirty="0">
              <a:solidFill>
                <a:srgbClr val="0070C0"/>
              </a:solidFill>
            </a:endParaRPr>
          </a:p>
        </p:txBody>
      </p:sp>
      <p:pic>
        <p:nvPicPr>
          <p:cNvPr id="3074" name="Picture 2" descr="Testing the Limits of Quantum Theory | Lab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43" y="1544583"/>
            <a:ext cx="4551453" cy="433223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441879" y="1967016"/>
            <a:ext cx="6096000" cy="3477875"/>
          </a:xfrm>
          <a:prstGeom prst="rect">
            <a:avLst/>
          </a:prstGeom>
        </p:spPr>
        <p:txBody>
          <a:bodyPr>
            <a:spAutoFit/>
          </a:bodyPr>
          <a:lstStyle/>
          <a:p>
            <a:pPr algn="just"/>
            <a:r>
              <a:rPr lang="en-US" sz="2000" dirty="0"/>
              <a:t>The Quantum Theory is the branch of physics that explains how the behavior of even the smallest atom works to make up matter that constitute the </a:t>
            </a:r>
            <a:r>
              <a:rPr lang="en-US" sz="2000" dirty="0" smtClean="0"/>
              <a:t>universe. </a:t>
            </a:r>
            <a:r>
              <a:rPr lang="en-US" sz="2000" dirty="0"/>
              <a:t>It means that everything, little or not are important constituent of the universe. The General Theory of Social Relativity addresses the fundamental question of how we should conceive the world, understand and interact with the forces at work in the social world, and engage innovative concepts for thinking about social processes.</a:t>
            </a:r>
          </a:p>
        </p:txBody>
      </p:sp>
      <p:sp>
        <p:nvSpPr>
          <p:cNvPr id="15" name="Rectangle 14"/>
          <p:cNvSpPr/>
          <p:nvPr/>
        </p:nvSpPr>
        <p:spPr>
          <a:xfrm>
            <a:off x="1107680" y="6058089"/>
            <a:ext cx="10171416" cy="369332"/>
          </a:xfrm>
          <a:prstGeom prst="rect">
            <a:avLst/>
          </a:prstGeom>
        </p:spPr>
        <p:txBody>
          <a:bodyPr wrap="square">
            <a:spAutoFit/>
          </a:bodyPr>
          <a:lstStyle/>
          <a:p>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image: </a:t>
            </a:r>
            <a:r>
              <a:rPr lang="en-US" u="sng" dirty="0" smtClean="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www.edgy.app/according-to-a-new-quantum-theory-two-way-signaling-may-be-possible</a:t>
            </a:r>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56776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2636" y="481178"/>
            <a:ext cx="7619394" cy="530594"/>
          </a:xfrm>
          <a:prstGeom prst="rect">
            <a:avLst/>
          </a:prstGeom>
        </p:spPr>
        <p:txBody>
          <a:bodyPr wrap="none">
            <a:spAutoFit/>
          </a:bodyPr>
          <a:lstStyle/>
          <a:p>
            <a:pPr marL="2628900" marR="0" indent="-2628900" algn="just">
              <a:lnSpc>
                <a:spcPct val="107000"/>
              </a:lnSpc>
              <a:spcBef>
                <a:spcPts val="0"/>
              </a:spcBef>
              <a:spcAft>
                <a:spcPts val="800"/>
              </a:spcAft>
            </a:pPr>
            <a:r>
              <a:rPr lang="en-US" sz="2800" b="1"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Phantasmatic</a:t>
            </a:r>
            <a:r>
              <a:rPr lang="en-U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and Covid-19 Social media memes</a:t>
            </a:r>
            <a:endPar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2193" y="1420874"/>
            <a:ext cx="12020764" cy="523220"/>
          </a:xfrm>
          <a:prstGeom prst="rect">
            <a:avLst/>
          </a:prstGeom>
        </p:spPr>
        <p:txBody>
          <a:bodyPr wrap="square">
            <a:spAutoFit/>
          </a:bodyPr>
          <a:lstStyle/>
          <a:p>
            <a:r>
              <a:rPr lang="en-US" sz="2800" dirty="0" smtClean="0">
                <a:latin typeface="Times New Roman" panose="02020603050405020304" pitchFamily="18" charset="0"/>
                <a:ea typeface="Calibri" panose="020F0502020204030204" pitchFamily="34" charset="0"/>
              </a:rPr>
              <a:t>“</a:t>
            </a:r>
            <a:r>
              <a:rPr lang="en-US" sz="2400" dirty="0" err="1" smtClean="0">
                <a:latin typeface="Times New Roman" panose="02020603050405020304" pitchFamily="18" charset="0"/>
                <a:ea typeface="Calibri" panose="020F0502020204030204" pitchFamily="34" charset="0"/>
              </a:rPr>
              <a:t>Phantasmatic</a:t>
            </a:r>
            <a:r>
              <a:rPr lang="en-US" sz="2400" dirty="0" smtClean="0">
                <a:latin typeface="Times New Roman" panose="02020603050405020304" pitchFamily="18" charset="0"/>
                <a:ea typeface="Calibri" panose="020F0502020204030204" pitchFamily="34" charset="0"/>
              </a:rPr>
              <a:t> is the </a:t>
            </a:r>
            <a:r>
              <a:rPr lang="en-US" sz="2400" dirty="0">
                <a:latin typeface="Times New Roman" panose="02020603050405020304" pitchFamily="18" charset="0"/>
                <a:ea typeface="Calibri" panose="020F0502020204030204" pitchFamily="34" charset="0"/>
              </a:rPr>
              <a:t>condition of affective engagement with consensual delusion” </a:t>
            </a:r>
            <a:r>
              <a:rPr lang="en-US" sz="2400" dirty="0" smtClean="0">
                <a:latin typeface="Times New Roman" panose="02020603050405020304" pitchFamily="18" charset="0"/>
                <a:ea typeface="Calibri" panose="020F0502020204030204" pitchFamily="34" charset="0"/>
              </a:rPr>
              <a:t>(Drucker 4</a:t>
            </a:r>
            <a:r>
              <a:rPr lang="en-US" sz="2400" dirty="0">
                <a:latin typeface="Times New Roman" panose="02020603050405020304" pitchFamily="18" charset="0"/>
                <a:ea typeface="Calibri" panose="020F0502020204030204" pitchFamily="34" charset="0"/>
              </a:rPr>
              <a:t>). </a:t>
            </a:r>
            <a:endParaRPr lang="en-US" sz="2400" dirty="0"/>
          </a:p>
        </p:txBody>
      </p:sp>
      <p:pic>
        <p:nvPicPr>
          <p:cNvPr id="4098" name="Picture 2" descr="Quarantine-Coronavirus-Jokes-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7" y="1944094"/>
            <a:ext cx="10828962" cy="45080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2847" y="6360241"/>
            <a:ext cx="6979577" cy="369332"/>
          </a:xfrm>
          <a:prstGeom prst="rect">
            <a:avLst/>
          </a:prstGeom>
        </p:spPr>
        <p:txBody>
          <a:bodyPr wrap="square">
            <a:spAutoFit/>
          </a:bodyPr>
          <a:lstStyle/>
          <a:p>
            <a:r>
              <a:rPr lang="en-US"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image: www.facebook.com/boredpanda/posts/10158733971959252</a:t>
            </a:r>
            <a:endParaRPr lang="en-US" dirty="0">
              <a:solidFill>
                <a:schemeClr val="accent1"/>
              </a:solidFill>
            </a:endParaRPr>
          </a:p>
        </p:txBody>
      </p:sp>
    </p:spTree>
    <p:extLst>
      <p:ext uri="{BB962C8B-B14F-4D97-AF65-F5344CB8AC3E}">
        <p14:creationId xmlns:p14="http://schemas.microsoft.com/office/powerpoint/2010/main" val="221370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08642" y="429215"/>
            <a:ext cx="1697901" cy="646331"/>
          </a:xfrm>
          <a:prstGeom prst="rect">
            <a:avLst/>
          </a:prstGeom>
        </p:spPr>
        <p:txBody>
          <a:bodyPr wrap="none">
            <a:spAutoFit/>
          </a:bodyPr>
          <a:lstStyle/>
          <a:p>
            <a:r>
              <a:rPr lang="en-US" sz="3600" dirty="0" smtClean="0">
                <a:solidFill>
                  <a:srgbClr val="00B0F0"/>
                </a:solidFill>
                <a:latin typeface="Arial" panose="020B0604020202020204" pitchFamily="34" charset="0"/>
              </a:rPr>
              <a:t>Memes</a:t>
            </a:r>
            <a:endParaRPr lang="en-US" sz="3600" dirty="0">
              <a:solidFill>
                <a:srgbClr val="00B0F0"/>
              </a:solidFill>
            </a:endParaRPr>
          </a:p>
        </p:txBody>
      </p:sp>
      <p:sp>
        <p:nvSpPr>
          <p:cNvPr id="6" name="Rectangle 5"/>
          <p:cNvSpPr/>
          <p:nvPr/>
        </p:nvSpPr>
        <p:spPr>
          <a:xfrm>
            <a:off x="5757592" y="1382196"/>
            <a:ext cx="6096000" cy="4708981"/>
          </a:xfrm>
          <a:prstGeom prst="rect">
            <a:avLst/>
          </a:prstGeom>
        </p:spPr>
        <p:txBody>
          <a:bodyPr>
            <a:spAutoFit/>
          </a:bodyPr>
          <a:lstStyle/>
          <a:p>
            <a:pPr algn="just"/>
            <a:r>
              <a:rPr lang="en-US" sz="2000" dirty="0" err="1">
                <a:latin typeface="Times New Roman" panose="02020603050405020304" pitchFamily="18" charset="0"/>
                <a:ea typeface="Calibri" panose="020F0502020204030204" pitchFamily="34" charset="0"/>
              </a:rPr>
              <a:t>Limor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Shifman</a:t>
            </a:r>
            <a:r>
              <a:rPr lang="en-US" sz="2000" dirty="0">
                <a:latin typeface="Times New Roman" panose="02020603050405020304" pitchFamily="18" charset="0"/>
                <a:ea typeface="Calibri" panose="020F0502020204030204" pitchFamily="34" charset="0"/>
              </a:rPr>
              <a:t> describes internet memes as “(a) a group of digital items sharing common characteristics of content, form, and/or stance, which (b) were created with awareness of each other, and (c) were circulated, imitated, and/or transformed via the Internet by many users” (12-13). For the scope of this presentation, </a:t>
            </a:r>
            <a:r>
              <a:rPr lang="en-US" sz="2000" dirty="0" err="1">
                <a:latin typeface="Times New Roman" panose="02020603050405020304" pitchFamily="18" charset="0"/>
                <a:ea typeface="Calibri" panose="020F0502020204030204" pitchFamily="34" charset="0"/>
              </a:rPr>
              <a:t>Shifman’s</a:t>
            </a:r>
            <a:r>
              <a:rPr lang="en-US" sz="2000" dirty="0">
                <a:latin typeface="Times New Roman" panose="02020603050405020304" pitchFamily="18" charset="0"/>
                <a:ea typeface="Calibri" panose="020F0502020204030204" pitchFamily="34" charset="0"/>
              </a:rPr>
              <a:t> description is complemented by an additional criterion; (c) wherein such users are temporarily collected in a digital community by the purpose of their interactions with the digital items in a complexity of agency. Fiona </a:t>
            </a:r>
            <a:r>
              <a:rPr lang="en-US" sz="2000" dirty="0" err="1">
                <a:latin typeface="Times New Roman" panose="02020603050405020304" pitchFamily="18" charset="0"/>
                <a:ea typeface="Calibri" panose="020F0502020204030204" pitchFamily="34" charset="0"/>
              </a:rPr>
              <a:t>Andreallo</a:t>
            </a:r>
            <a:r>
              <a:rPr lang="en-US" sz="2000" dirty="0">
                <a:latin typeface="Times New Roman" panose="02020603050405020304" pitchFamily="18" charset="0"/>
                <a:ea typeface="Calibri" panose="020F0502020204030204" pitchFamily="34" charset="0"/>
              </a:rPr>
              <a:t> has opined that; “… in the context of meme communities, we are dealing with communication among a community that involves more than two people and where the communication flows are far more complex and multidirectional” (83).</a:t>
            </a:r>
            <a:endParaRPr lang="en-US" sz="2000" dirty="0"/>
          </a:p>
        </p:txBody>
      </p:sp>
      <p:pic>
        <p:nvPicPr>
          <p:cNvPr id="5122" name="Picture 2" descr="https://ww2.kqed.org/app/uploads/sites/38/2019/03/tomemeornot3-80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8" y="1382196"/>
            <a:ext cx="5685673" cy="47089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662" y="6110327"/>
            <a:ext cx="11805006" cy="646331"/>
          </a:xfrm>
          <a:prstGeom prst="rect">
            <a:avLst/>
          </a:prstGeom>
        </p:spPr>
        <p:txBody>
          <a:bodyPr wrap="square">
            <a:spAutoFit/>
          </a:bodyPr>
          <a:lstStyle/>
          <a:p>
            <a:r>
              <a:rPr lang="en-US" dirty="0" smtClean="0">
                <a:solidFill>
                  <a:schemeClr val="accent1"/>
                </a:solidFill>
              </a:rPr>
              <a:t>Image: https</a:t>
            </a:r>
            <a:r>
              <a:rPr lang="en-US" dirty="0">
                <a:solidFill>
                  <a:schemeClr val="accent1"/>
                </a:solidFill>
              </a:rPr>
              <a:t>://www.kqed.org/education/531438/to-meme-or-not-to-meme-using-memes-to-teach-media-literacy-skills</a:t>
            </a:r>
          </a:p>
        </p:txBody>
      </p:sp>
    </p:spTree>
    <p:extLst>
      <p:ext uri="{BB962C8B-B14F-4D97-AF65-F5344CB8AC3E}">
        <p14:creationId xmlns:p14="http://schemas.microsoft.com/office/powerpoint/2010/main" val="29519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504BED40-EAF7-4E55-AFF7-2CD840EBD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DD20C41-31FB-43FF-8B69-C2A88FEDBED0}"/>
              </a:ext>
            </a:extLst>
          </p:cNvPr>
          <p:cNvSpPr>
            <a:spLocks noGrp="1"/>
          </p:cNvSpPr>
          <p:nvPr>
            <p:ph type="title"/>
          </p:nvPr>
        </p:nvSpPr>
        <p:spPr>
          <a:xfrm>
            <a:off x="1335640" y="617151"/>
            <a:ext cx="9370031" cy="784491"/>
          </a:xfrm>
        </p:spPr>
        <p:txBody>
          <a:bodyPr>
            <a:noAutofit/>
          </a:bodyPr>
          <a:lstStyle/>
          <a:p>
            <a:r>
              <a:rPr lang="en-US" sz="2800" dirty="0" smtClean="0">
                <a:solidFill>
                  <a:srgbClr val="00B0F0"/>
                </a:solidFill>
                <a:latin typeface="Bahnschrift Light Condensed" panose="020B0502040204020203" pitchFamily="34" charset="0"/>
              </a:rPr>
              <a:t>MEME AS ‘non-realist’ </a:t>
            </a:r>
            <a:r>
              <a:rPr lang="en-US" sz="2800" dirty="0">
                <a:solidFill>
                  <a:srgbClr val="00B0F0"/>
                </a:solidFill>
                <a:latin typeface="Bahnschrift Light Condensed" panose="020B0502040204020203" pitchFamily="34" charset="0"/>
              </a:rPr>
              <a:t>mode of communication, which is “</a:t>
            </a:r>
            <a:r>
              <a:rPr lang="en-US" sz="2800" dirty="0" err="1">
                <a:solidFill>
                  <a:srgbClr val="00B0F0"/>
                </a:solidFill>
                <a:latin typeface="Bahnschrift Light Condensed" panose="020B0502040204020203" pitchFamily="34" charset="0"/>
              </a:rPr>
              <a:t>phantasmatic</a:t>
            </a:r>
            <a:r>
              <a:rPr lang="en-US" sz="2800" dirty="0">
                <a:solidFill>
                  <a:srgbClr val="00B0F0"/>
                </a:solidFill>
                <a:latin typeface="Bahnschrift Light Condensed" panose="020B0502040204020203" pitchFamily="34" charset="0"/>
              </a:rPr>
              <a:t>’. </a:t>
            </a:r>
          </a:p>
        </p:txBody>
      </p:sp>
      <p:sp>
        <p:nvSpPr>
          <p:cNvPr id="13" name="Rectangle 12">
            <a:extLst>
              <a:ext uri="{FF2B5EF4-FFF2-40B4-BE49-F238E27FC236}">
                <a16:creationId xmlns="" xmlns:a16="http://schemas.microsoft.com/office/drawing/2014/main" id="{F367CCF1-BB1E-41CF-8499-94A870C33E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Diagram 9">
            <a:extLst>
              <a:ext uri="{FF2B5EF4-FFF2-40B4-BE49-F238E27FC236}">
                <a16:creationId xmlns="" xmlns:a16="http://schemas.microsoft.com/office/drawing/2014/main" id="{9D5FEE3E-11AE-4097-8B19-5F3C8A17EE39}"/>
              </a:ext>
            </a:extLst>
          </p:cNvPr>
          <p:cNvGraphicFramePr>
            <a:graphicFrameLocks noGrp="1"/>
          </p:cNvGraphicFramePr>
          <p:nvPr>
            <p:ph idx="1"/>
            <p:extLst>
              <p:ext uri="{D42A27DB-BD31-4B8C-83A1-F6EECF244321}">
                <p14:modId xmlns:p14="http://schemas.microsoft.com/office/powerpoint/2010/main" val="3630091415"/>
              </p:ext>
            </p:extLst>
          </p:nvPr>
        </p:nvGraphicFramePr>
        <p:xfrm>
          <a:off x="190499" y="1548882"/>
          <a:ext cx="6931155" cy="4991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7233007" y="1548882"/>
            <a:ext cx="4936518" cy="4991878"/>
          </a:xfrm>
          <a:prstGeom prst="rect">
            <a:avLst/>
          </a:prstGeom>
        </p:spPr>
      </p:pic>
    </p:spTree>
    <p:extLst>
      <p:ext uri="{BB962C8B-B14F-4D97-AF65-F5344CB8AC3E}">
        <p14:creationId xmlns:p14="http://schemas.microsoft.com/office/powerpoint/2010/main" val="69975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08386" y="246580"/>
            <a:ext cx="2883614" cy="1046448"/>
          </a:xfrm>
        </p:spPr>
        <p:txBody>
          <a:bodyPr/>
          <a:lstStyle/>
          <a:p>
            <a:r>
              <a:rPr lang="en-US" dirty="0" smtClean="0"/>
              <a:t>Example 1</a:t>
            </a:r>
            <a:endParaRPr lang="en-US" dirty="0"/>
          </a:p>
        </p:txBody>
      </p:sp>
      <p:sp>
        <p:nvSpPr>
          <p:cNvPr id="3" name="Content Placeholder 2">
            <a:extLst>
              <a:ext uri="{FF2B5EF4-FFF2-40B4-BE49-F238E27FC236}">
                <a16:creationId xmlns="" xmlns:a16="http://schemas.microsoft.com/office/drawing/2014/main" id="{91E09F1A-1763-42B5-9FF3-513C8803B173}"/>
              </a:ext>
            </a:extLst>
          </p:cNvPr>
          <p:cNvSpPr>
            <a:spLocks noGrp="1"/>
          </p:cNvSpPr>
          <p:nvPr>
            <p:ph idx="1"/>
          </p:nvPr>
        </p:nvSpPr>
        <p:spPr/>
        <p:txBody>
          <a:bodyPr/>
          <a:lstStyle/>
          <a:p>
            <a:endParaRPr lang="en-US" smtClean="0"/>
          </a:p>
          <a:p>
            <a:endParaRPr lang="en-US" dirty="0"/>
          </a:p>
        </p:txBody>
      </p:sp>
      <p:pic>
        <p:nvPicPr>
          <p:cNvPr id="5" name="Picture 4" descr="Quarantine-Coronavirus-Jokes-Memes"/>
          <p:cNvPicPr/>
          <p:nvPr/>
        </p:nvPicPr>
        <p:blipFill>
          <a:blip r:embed="rId2">
            <a:extLst>
              <a:ext uri="{28A0092B-C50C-407E-A947-70E740481C1C}">
                <a14:useLocalDpi xmlns:a14="http://schemas.microsoft.com/office/drawing/2010/main" val="0"/>
              </a:ext>
            </a:extLst>
          </a:blip>
          <a:srcRect/>
          <a:stretch>
            <a:fillRect/>
          </a:stretch>
        </p:blipFill>
        <p:spPr bwMode="auto">
          <a:xfrm>
            <a:off x="1489752" y="852755"/>
            <a:ext cx="7685070" cy="4590853"/>
          </a:xfrm>
          <a:prstGeom prst="rect">
            <a:avLst/>
          </a:prstGeom>
          <a:noFill/>
          <a:ln>
            <a:noFill/>
          </a:ln>
        </p:spPr>
      </p:pic>
      <p:sp>
        <p:nvSpPr>
          <p:cNvPr id="6" name="Rectangle 5"/>
          <p:cNvSpPr/>
          <p:nvPr/>
        </p:nvSpPr>
        <p:spPr>
          <a:xfrm>
            <a:off x="133135" y="5443608"/>
            <a:ext cx="10161141" cy="1323439"/>
          </a:xfrm>
          <a:prstGeom prst="rect">
            <a:avLst/>
          </a:prstGeom>
        </p:spPr>
        <p:txBody>
          <a:bodyPr wrap="square">
            <a:spAutoFit/>
          </a:bodyPr>
          <a:lstStyle/>
          <a:p>
            <a:pPr algn="just"/>
            <a:r>
              <a:rPr lang="en-US" sz="2000" dirty="0">
                <a:latin typeface="Times New Roman" panose="02020603050405020304" pitchFamily="18" charset="0"/>
                <a:ea typeface="Calibri" panose="020F0502020204030204" pitchFamily="34" charset="0"/>
              </a:rPr>
              <a:t>This meme came out at the outset of the general lockdown. Thus, the meme is an anecdotal response to the panic buying of toilet paper. The frenetic rush was as a result of anxiety and psychological responses to information in a time of uncertainty.  Most people overstocked on the buying and most stores quickly ran out of supplies. </a:t>
            </a:r>
            <a:endParaRPr lang="en-US" sz="2000" dirty="0"/>
          </a:p>
        </p:txBody>
      </p:sp>
    </p:spTree>
    <p:extLst>
      <p:ext uri="{BB962C8B-B14F-4D97-AF65-F5344CB8AC3E}">
        <p14:creationId xmlns:p14="http://schemas.microsoft.com/office/powerpoint/2010/main" val="332390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309" y="480586"/>
            <a:ext cx="1697901" cy="523220"/>
          </a:xfrm>
          <a:prstGeom prst="rect">
            <a:avLst/>
          </a:prstGeom>
        </p:spPr>
        <p:txBody>
          <a:bodyPr wrap="none">
            <a:spAutoFit/>
          </a:bodyPr>
          <a:lstStyle/>
          <a:p>
            <a:r>
              <a:rPr lang="en-US" sz="2800" dirty="0" smtClean="0">
                <a:latin typeface="Times New Roman" panose="02020603050405020304" pitchFamily="18" charset="0"/>
              </a:rPr>
              <a:t>Responses</a:t>
            </a:r>
            <a:endParaRPr lang="en-US" sz="2800" dirty="0"/>
          </a:p>
        </p:txBody>
      </p:sp>
      <p:sp>
        <p:nvSpPr>
          <p:cNvPr id="3" name="Rectangle 2"/>
          <p:cNvSpPr/>
          <p:nvPr/>
        </p:nvSpPr>
        <p:spPr>
          <a:xfrm>
            <a:off x="6390527" y="1003805"/>
            <a:ext cx="5363110" cy="5078313"/>
          </a:xfrm>
          <a:prstGeom prst="rect">
            <a:avLst/>
          </a:prstGeom>
        </p:spPr>
        <p:txBody>
          <a:bodyPr wrap="square">
            <a:spAutoFit/>
          </a:bodyPr>
          <a:lstStyle/>
          <a:p>
            <a:pPr algn="just">
              <a:lnSpc>
                <a:spcPct val="20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Many </a:t>
            </a:r>
            <a:r>
              <a:rPr lang="en-US" dirty="0">
                <a:latin typeface="Times New Roman" panose="02020603050405020304" pitchFamily="18" charset="0"/>
                <a:ea typeface="Calibri" panose="020F0502020204030204" pitchFamily="34" charset="0"/>
                <a:cs typeface="Times New Roman" panose="02020603050405020304" pitchFamily="18" charset="0"/>
              </a:rPr>
              <a:t>people overstocked on the buying and most stores quickly ran out of supplies. Since the sense of the meme image is “multidirectional” (</a:t>
            </a:r>
            <a:r>
              <a:rPr lang="en-US" dirty="0" err="1">
                <a:latin typeface="Times New Roman" panose="02020603050405020304" pitchFamily="18" charset="0"/>
                <a:ea typeface="Calibri" panose="020F0502020204030204" pitchFamily="34" charset="0"/>
                <a:cs typeface="Times New Roman" panose="02020603050405020304" pitchFamily="18" charset="0"/>
              </a:rPr>
              <a:t>Andreallo</a:t>
            </a:r>
            <a:r>
              <a:rPr lang="en-US" dirty="0">
                <a:latin typeface="Times New Roman" panose="02020603050405020304" pitchFamily="18" charset="0"/>
                <a:ea typeface="Calibri" panose="020F0502020204030204" pitchFamily="34" charset="0"/>
                <a:cs typeface="Times New Roman" panose="02020603050405020304" pitchFamily="18" charset="0"/>
              </a:rPr>
              <a:t>), and can be subjected to divergent social meanings, I will consider two responders’ comments on this image among several others; (1) “</a:t>
            </a:r>
            <a:r>
              <a:rPr lang="en-US" i="1" dirty="0">
                <a:latin typeface="Times New Roman" panose="02020603050405020304" pitchFamily="18" charset="0"/>
                <a:ea typeface="Calibri" panose="020F0502020204030204" pitchFamily="34" charset="0"/>
                <a:cs typeface="Times New Roman" panose="02020603050405020304" pitchFamily="18" charset="0"/>
              </a:rPr>
              <a:t>They’re </a:t>
            </a:r>
            <a:r>
              <a:rPr lang="en-US" i="1" dirty="0" err="1">
                <a:latin typeface="Times New Roman" panose="02020603050405020304" pitchFamily="18" charset="0"/>
                <a:ea typeface="Calibri" panose="020F0502020204030204" pitchFamily="34" charset="0"/>
                <a:cs typeface="Times New Roman" panose="02020603050405020304" pitchFamily="18" charset="0"/>
              </a:rPr>
              <a:t>gonna</a:t>
            </a:r>
            <a:r>
              <a:rPr lang="en-US" i="1" dirty="0">
                <a:latin typeface="Times New Roman" panose="02020603050405020304" pitchFamily="18" charset="0"/>
                <a:ea typeface="Calibri" panose="020F0502020204030204" pitchFamily="34" charset="0"/>
                <a:cs typeface="Times New Roman" panose="02020603050405020304" pitchFamily="18" charset="0"/>
              </a:rPr>
              <a:t> wrap themselves in the toilet roll because we’re short of protective gears</a:t>
            </a:r>
            <a:r>
              <a:rPr lang="en-US" dirty="0">
                <a:latin typeface="Times New Roman" panose="02020603050405020304" pitchFamily="18" charset="0"/>
                <a:ea typeface="Calibri" panose="020F0502020204030204" pitchFamily="34" charset="0"/>
                <a:cs typeface="Times New Roman" panose="02020603050405020304" pitchFamily="18" charset="0"/>
              </a:rPr>
              <a:t>”. (2) </a:t>
            </a:r>
            <a:r>
              <a:rPr lang="en-US" i="1" dirty="0">
                <a:latin typeface="Times New Roman" panose="02020603050405020304" pitchFamily="18" charset="0"/>
                <a:ea typeface="Calibri" panose="020F0502020204030204" pitchFamily="34" charset="0"/>
                <a:cs typeface="Times New Roman" panose="02020603050405020304" pitchFamily="18" charset="0"/>
              </a:rPr>
              <a:t>I could have understood it if it was  a sickness that made you run to the loo a lot, but it’s a cough!</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descr="Quarantine-Coronavirus-Jokes-Me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20" y="1219563"/>
            <a:ext cx="5916452" cy="518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759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1073</TotalTime>
  <Words>1245</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Yu Gothic Light</vt:lpstr>
      <vt:lpstr>Agency FB</vt:lpstr>
      <vt:lpstr>Arial</vt:lpstr>
      <vt:lpstr>Bahnschrift Light Condensed</vt:lpstr>
      <vt:lpstr>Calibri</vt:lpstr>
      <vt:lpstr>Century Gothic</vt:lpstr>
      <vt:lpstr>Gill Sans MT</vt:lpstr>
      <vt:lpstr>Perpetua</vt:lpstr>
      <vt:lpstr>Times New Roman</vt:lpstr>
      <vt:lpstr>Vapor Trail</vt:lpstr>
      <vt:lpstr>Drucker’s The General Theory of Social Relativity, ‘Phantasmatic’ AND Social Media Covid-19 Memes </vt:lpstr>
      <vt:lpstr>PowerPoint Presentation</vt:lpstr>
      <vt:lpstr>PowerPoint Presentation</vt:lpstr>
      <vt:lpstr>PowerPoint Presentation</vt:lpstr>
      <vt:lpstr>PowerPoint Presentation</vt:lpstr>
      <vt:lpstr>PowerPoint Presentation</vt:lpstr>
      <vt:lpstr>MEME AS ‘non-realist’ mode of communication, which is “phantasmatic’. </vt:lpstr>
      <vt:lpstr>Example 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Soji Cole</cp:lastModifiedBy>
  <cp:revision>1204</cp:revision>
  <dcterms:created xsi:type="dcterms:W3CDTF">2020-01-23T19:00:32Z</dcterms:created>
  <dcterms:modified xsi:type="dcterms:W3CDTF">2020-10-25T04:21:06Z</dcterms:modified>
</cp:coreProperties>
</file>