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89" r:id="rId4"/>
    <p:sldId id="258" r:id="rId5"/>
    <p:sldId id="285" r:id="rId6"/>
    <p:sldId id="286" r:id="rId7"/>
    <p:sldId id="259" r:id="rId8"/>
    <p:sldId id="260" r:id="rId9"/>
    <p:sldId id="261" r:id="rId10"/>
    <p:sldId id="262" r:id="rId11"/>
    <p:sldId id="263" r:id="rId12"/>
    <p:sldId id="266" r:id="rId13"/>
    <p:sldId id="264" r:id="rId14"/>
    <p:sldId id="265" r:id="rId15"/>
    <p:sldId id="267" r:id="rId16"/>
    <p:sldId id="271" r:id="rId17"/>
    <p:sldId id="272" r:id="rId18"/>
    <p:sldId id="269" r:id="rId19"/>
    <p:sldId id="268" r:id="rId20"/>
    <p:sldId id="270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7" r:id="rId31"/>
    <p:sldId id="282" r:id="rId32"/>
    <p:sldId id="283" r:id="rId33"/>
    <p:sldId id="284" r:id="rId34"/>
    <p:sldId id="288" r:id="rId35"/>
    <p:sldId id="296" r:id="rId36"/>
    <p:sldId id="297" r:id="rId37"/>
    <p:sldId id="298" r:id="rId38"/>
    <p:sldId id="299" r:id="rId39"/>
    <p:sldId id="300" r:id="rId40"/>
    <p:sldId id="290" r:id="rId41"/>
    <p:sldId id="293" r:id="rId42"/>
    <p:sldId id="294" r:id="rId43"/>
    <p:sldId id="295" r:id="rId44"/>
    <p:sldId id="301" r:id="rId45"/>
    <p:sldId id="291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62F40-F67B-4E4F-986C-7A149671361B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BFE-1FBF-42C4-BBBF-89C28609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9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CBFE-1FBF-42C4-BBBF-89C28609999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772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构建：举例二分查找的排序     需求：支持快速查询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CBFE-1FBF-42C4-BBBF-89C28609999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53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分析的空间复杂度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DCBFE-1FBF-42C4-BBBF-89C28609999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8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平面图的处理方法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清华大学     钱桥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0789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612329"/>
            <a:ext cx="5040560" cy="59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步骤</a:t>
            </a:r>
            <a:r>
              <a:rPr lang="en-US" altLang="zh-CN" sz="2400" dirty="0"/>
              <a:t>0</a:t>
            </a:r>
            <a:r>
              <a:rPr lang="zh-CN" altLang="en-US" sz="2400" dirty="0" smtClean="0"/>
              <a:t>：化无界为有界</a:t>
            </a:r>
            <a:endParaRPr lang="en-US" altLang="zh-CN" sz="2400" dirty="0" smtClean="0"/>
          </a:p>
        </p:txBody>
      </p:sp>
      <p:pic>
        <p:nvPicPr>
          <p:cNvPr id="3" name="图片 2"/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79" y="1953894"/>
            <a:ext cx="4007321" cy="34272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552" y="2228671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步骤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：将每条边拆成两条有向边，需要有指针指向对方</a:t>
            </a:r>
            <a:endParaRPr lang="en-US" altLang="zh-CN" sz="2400" dirty="0" smtClean="0"/>
          </a:p>
        </p:txBody>
      </p:sp>
      <p:pic>
        <p:nvPicPr>
          <p:cNvPr id="5" name="图片 4"/>
          <p:cNvPicPr/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465" y="1783121"/>
            <a:ext cx="3672408" cy="36325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380799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步骤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：</a:t>
            </a:r>
            <a:r>
              <a:rPr lang="zh-CN" altLang="zh-CN" sz="2400" dirty="0"/>
              <a:t>将每个点发出的有向边按照顺时针排序</a:t>
            </a: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4581128"/>
            <a:ext cx="4680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步骤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</a:t>
            </a:r>
            <a:r>
              <a:rPr lang="zh-CN" altLang="zh-CN" sz="2400" dirty="0"/>
              <a:t>任取一</a:t>
            </a:r>
            <a:r>
              <a:rPr lang="zh-CN" altLang="zh-CN" sz="2400" dirty="0" smtClean="0"/>
              <a:t>条</a:t>
            </a:r>
            <a:r>
              <a:rPr lang="zh-CN" altLang="en-US" sz="2400" dirty="0"/>
              <a:t>未</a:t>
            </a:r>
            <a:r>
              <a:rPr lang="zh-CN" altLang="zh-CN" sz="2400" dirty="0" smtClean="0"/>
              <a:t>访问的边</a:t>
            </a:r>
            <a:r>
              <a:rPr lang="zh-CN" altLang="en-US" sz="2400" dirty="0" smtClean="0"/>
              <a:t>出发</a:t>
            </a:r>
            <a:r>
              <a:rPr lang="zh-CN" altLang="zh-CN" sz="2400" dirty="0" smtClean="0"/>
              <a:t>，在</a:t>
            </a:r>
            <a:r>
              <a:rPr lang="zh-CN" altLang="zh-CN" sz="2400" dirty="0"/>
              <a:t>每个节点处选择顺时针第一</a:t>
            </a:r>
            <a:r>
              <a:rPr lang="zh-CN" altLang="zh-CN" sz="2400" dirty="0" smtClean="0"/>
              <a:t>条边，</a:t>
            </a:r>
            <a:r>
              <a:rPr lang="zh-CN" altLang="zh-CN" sz="2400" dirty="0"/>
              <a:t>直到返回出发的边</a:t>
            </a:r>
            <a:r>
              <a:rPr lang="zh-CN" altLang="zh-CN" sz="2400" dirty="0" smtClean="0"/>
              <a:t>为止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9552" y="865478"/>
            <a:ext cx="5040560" cy="59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构建</a:t>
            </a:r>
            <a:r>
              <a:rPr lang="zh-CN" altLang="en-US" sz="2400" dirty="0" smtClean="0"/>
              <a:t>结构（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）：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38448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865478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构建</a:t>
            </a:r>
            <a:r>
              <a:rPr lang="zh-CN" altLang="en-US" sz="2400" dirty="0" smtClean="0"/>
              <a:t>结构（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）：</a:t>
            </a: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1860848"/>
            <a:ext cx="5688632" cy="2208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记录每条边从属于哪个域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为每个域在对偶图中创造一个点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为每条边在对偶图中创造一条边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17660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48478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对于不连通的图，应如何处理？</a:t>
            </a:r>
            <a:endParaRPr lang="en-US" altLang="zh-CN" sz="2400" dirty="0" smtClean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115289"/>
            <a:ext cx="4094757" cy="3947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2633982"/>
            <a:ext cx="3816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  通过这个算法，无法得到图中的圆环域，也无法得到这个域与中心方块域相邻的关系。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3654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48478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对于不连通的图，应如何处理？</a:t>
            </a:r>
            <a:endParaRPr lang="en-US" altLang="zh-CN" sz="2400" dirty="0" smtClean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115289"/>
            <a:ext cx="4094757" cy="39472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7452320" y="2636912"/>
            <a:ext cx="936104" cy="8640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3568" y="2339002"/>
            <a:ext cx="3816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添加这条边之后：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     平面图中域的数量不变，即对偶图中点的数量不变。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平面图中边的数量增加了，但对应的对偶图中只增加了一个自环。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75778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34076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对偶图的应用：</a:t>
            </a:r>
            <a:endParaRPr lang="en-US" altLang="zh-CN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3059832" y="2348880"/>
            <a:ext cx="30963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平面图最大流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平面图</a:t>
            </a:r>
            <a:r>
              <a:rPr lang="zh-CN" altLang="en-US" sz="2800" dirty="0"/>
              <a:t>最小</a:t>
            </a:r>
            <a:r>
              <a:rPr lang="zh-CN" altLang="en-US" sz="2800" dirty="0" smtClean="0"/>
              <a:t>割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对</a:t>
            </a:r>
            <a:r>
              <a:rPr lang="zh-CN" altLang="en-US" sz="2800" dirty="0"/>
              <a:t>偶图最短路</a:t>
            </a:r>
            <a:endParaRPr lang="en-US" altLang="zh-CN" sz="2800" dirty="0"/>
          </a:p>
        </p:txBody>
      </p:sp>
      <p:sp>
        <p:nvSpPr>
          <p:cNvPr id="4" name="下箭头 3"/>
          <p:cNvSpPr/>
          <p:nvPr/>
        </p:nvSpPr>
        <p:spPr>
          <a:xfrm>
            <a:off x="3995936" y="3073152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3995936" y="4437112"/>
            <a:ext cx="432048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340768"/>
            <a:ext cx="2520280" cy="59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Case 1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75520"/>
            <a:ext cx="5953956" cy="3972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00192" y="4005064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无向图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/>
              <a:t>有向图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9895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340768"/>
            <a:ext cx="2520280" cy="59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Case 2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85535"/>
            <a:ext cx="4925113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340768"/>
            <a:ext cx="2520280" cy="59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Case 3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74" y="2075982"/>
            <a:ext cx="5220429" cy="385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四、梯形图及其查找结构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285293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    查询一个点在哪个域，在上述的结构（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）、结构（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）中仍然需要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的时间。为了使查询操作更快，我们需要更强大的结构来维护平面图。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84767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340768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一</a:t>
            </a:r>
            <a:r>
              <a:rPr lang="zh-CN" altLang="en-US" sz="2400" dirty="0" smtClean="0"/>
              <a:t>种思路是，引入若干条垂直竖线将平面图切割：</a:t>
            </a:r>
            <a:endParaRPr lang="en-US" altLang="zh-CN" sz="2400" dirty="0" smtClean="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2106411"/>
            <a:ext cx="3744416" cy="4130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0032" y="306896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查询可做到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logn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032" y="4437112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构建需要</a:t>
            </a:r>
            <a:r>
              <a:rPr lang="en-US" altLang="zh-CN" sz="2400" dirty="0" smtClean="0"/>
              <a:t>O(n^2*</a:t>
            </a:r>
            <a:r>
              <a:rPr lang="en-US" altLang="zh-CN" sz="2400" dirty="0" err="1" smtClean="0"/>
              <a:t>logn</a:t>
            </a:r>
            <a:r>
              <a:rPr lang="en-US" altLang="zh-CN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239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一、平面几何中的基本元素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564904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+mn-ea"/>
              </a:rPr>
              <a:t>点、向量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+mn-ea"/>
              </a:rPr>
              <a:t>角度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+mn-ea"/>
              </a:rPr>
              <a:t>直线、射线、线段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+mn-ea"/>
              </a:rPr>
              <a:t>简单多边形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2564904"/>
            <a:ext cx="4283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+mn-ea"/>
              </a:rPr>
              <a:t>求向量夹角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+mn-ea"/>
              </a:rPr>
              <a:t>向量旋转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+mn-ea"/>
              </a:rPr>
              <a:t>点与线的位置关系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+mn-ea"/>
              </a:rPr>
              <a:t>点到线的投影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+mn-ea"/>
              </a:rPr>
              <a:t>线段求交</a:t>
            </a:r>
            <a:endParaRPr lang="en-US" altLang="zh-CN" sz="2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>
                <a:latin typeface="+mn-ea"/>
              </a:rPr>
              <a:t>点与简单多边形的位置关系</a:t>
            </a:r>
            <a:endParaRPr lang="en-US" altLang="zh-CN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34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92572"/>
            <a:ext cx="4344766" cy="38884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00342" y="2276872"/>
            <a:ext cx="3600400" cy="59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域的数量会增加至</a:t>
            </a:r>
            <a:r>
              <a:rPr lang="en-US" altLang="zh-CN" sz="2400" dirty="0" smtClean="0"/>
              <a:t>O(n^2</a:t>
            </a:r>
            <a:r>
              <a:rPr lang="en-US" altLang="zh-CN" sz="2400" dirty="0"/>
              <a:t>)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424378" y="363678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尝试改进划分方式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42135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47" y="2852936"/>
            <a:ext cx="3744415" cy="34563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1700808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</a:t>
            </a:r>
            <a:r>
              <a:rPr lang="zh-CN" altLang="zh-CN" sz="2400" dirty="0" smtClean="0"/>
              <a:t>另</a:t>
            </a:r>
            <a:r>
              <a:rPr lang="zh-CN" altLang="zh-CN" sz="2400" dirty="0"/>
              <a:t>一种思路是，每个点沿竖直方向发出射线，碰到其他点或线段即停止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3573016"/>
            <a:ext cx="3672408" cy="225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</a:t>
            </a:r>
            <a:r>
              <a:rPr lang="zh-CN" altLang="en-US" sz="2400" dirty="0"/>
              <a:t>在</a:t>
            </a:r>
            <a:r>
              <a:rPr lang="zh-CN" altLang="en-US" sz="2400" dirty="0" smtClean="0"/>
              <a:t>这个结构中，每个域均是梯形（三角形可看做是退化的梯形）。域的数量是</a:t>
            </a:r>
            <a:r>
              <a:rPr lang="en-US" altLang="zh-CN" sz="2400" dirty="0"/>
              <a:t>O</a:t>
            </a:r>
            <a:r>
              <a:rPr lang="en-US" altLang="zh-CN" sz="2400" dirty="0" smtClean="0"/>
              <a:t>(n)</a:t>
            </a:r>
            <a:r>
              <a:rPr lang="zh-CN" altLang="en-US" sz="2400" dirty="0" smtClean="0"/>
              <a:t>的。如何证明？</a:t>
            </a: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18281" y="1919762"/>
            <a:ext cx="42839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基本假设：所有点横坐标互异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5106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91" y="2124621"/>
            <a:ext cx="3744415" cy="34563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60032" y="1556792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证明：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每个点引出两条射线，至多增加两个节点。故节点总数不超过</a:t>
            </a:r>
            <a:r>
              <a:rPr lang="en-US" altLang="zh-CN" sz="2400" dirty="0" smtClean="0"/>
              <a:t>3*n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860032" y="4014122"/>
            <a:ext cx="3672408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除节点处无交点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仍然</a:t>
            </a:r>
            <a:r>
              <a:rPr lang="zh-CN" altLang="en-US" sz="2400" dirty="0"/>
              <a:t>是</a:t>
            </a:r>
            <a:r>
              <a:rPr lang="zh-CN" altLang="en-US" sz="2400" dirty="0" smtClean="0"/>
              <a:t>平面图。</a:t>
            </a:r>
            <a:endParaRPr lang="en-US" alt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5284737"/>
            <a:ext cx="3672408" cy="59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故域的数量仍是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099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55679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除了这张梯形图外，我们还需要一个查找结构：</a:t>
            </a:r>
            <a:endParaRPr lang="en-US" altLang="zh-CN" sz="2400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6" y="2424493"/>
            <a:ext cx="3925212" cy="3820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48880"/>
            <a:ext cx="4062561" cy="4151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6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五、</a:t>
            </a:r>
            <a:r>
              <a:rPr lang="zh-CN" altLang="zh-CN" dirty="0" smtClean="0"/>
              <a:t>构造</a:t>
            </a:r>
            <a:r>
              <a:rPr lang="zh-CN" altLang="zh-CN" dirty="0"/>
              <a:t>梯形图查找</a:t>
            </a:r>
            <a:r>
              <a:rPr lang="zh-CN" altLang="zh-CN" dirty="0" smtClean="0"/>
              <a:t>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zh-CN" altLang="en-US" dirty="0"/>
              <a:t>随机增量法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2780928"/>
            <a:ext cx="7920880" cy="170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思考题：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zh-CN" sz="2400" dirty="0" smtClean="0"/>
              <a:t>任</a:t>
            </a:r>
            <a:r>
              <a:rPr lang="zh-CN" altLang="zh-CN" sz="2400" dirty="0"/>
              <a:t>给平面上</a:t>
            </a:r>
            <a:r>
              <a:rPr lang="en-US" altLang="zh-CN" sz="2400" dirty="0"/>
              <a:t>n</a:t>
            </a:r>
            <a:r>
              <a:rPr lang="zh-CN" altLang="zh-CN" sz="2400" dirty="0"/>
              <a:t>个节点，请在</a:t>
            </a:r>
            <a:r>
              <a:rPr lang="en-US" altLang="zh-CN" sz="2400" dirty="0"/>
              <a:t>O(n)</a:t>
            </a:r>
            <a:r>
              <a:rPr lang="zh-CN" altLang="zh-CN" sz="2400" dirty="0"/>
              <a:t>时间内找到一个尽可能小的圆，使得所有的点都在圆内或圆上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212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772816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个点随机排列，则第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个点在前</a:t>
            </a:r>
            <a:r>
              <a:rPr lang="en-US" altLang="zh-CN" sz="2400" dirty="0" smtClean="0"/>
              <a:t>i-1</a:t>
            </a:r>
            <a:r>
              <a:rPr lang="zh-CN" altLang="en-US" sz="2400" dirty="0" smtClean="0"/>
              <a:t>个点的轮廓圆外的概率不大于</a:t>
            </a:r>
            <a:r>
              <a:rPr lang="en-US" altLang="zh-CN" sz="2400" dirty="0" smtClean="0"/>
              <a:t>3/i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417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140968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已得到前</a:t>
            </a:r>
            <a:r>
              <a:rPr lang="en-US" altLang="zh-CN" sz="2400" dirty="0" smtClean="0"/>
              <a:t>i-1</a:t>
            </a:r>
            <a:r>
              <a:rPr lang="zh-CN" altLang="en-US" sz="2400" dirty="0" smtClean="0"/>
              <a:t>个点的轮廓圆，判断第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个点是否在该圆内：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i-3)/i</a:t>
            </a:r>
            <a:r>
              <a:rPr lang="zh-CN" altLang="en-US" sz="2400" dirty="0" smtClean="0"/>
              <a:t>的概率：在圆内或圆上，可直接忽略该点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3/i</a:t>
            </a:r>
            <a:r>
              <a:rPr lang="zh-CN" altLang="en-US" sz="2400" dirty="0" smtClean="0"/>
              <a:t>的概率：在圆外，需要重新构造前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个点的轮廓圆</a:t>
            </a:r>
            <a:endParaRPr lang="en-US" altLang="zh-CN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1560" y="494116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若可在</a:t>
            </a:r>
            <a:r>
              <a:rPr lang="en-US" altLang="zh-CN" sz="2400" dirty="0"/>
              <a:t>O</a:t>
            </a:r>
            <a:r>
              <a:rPr lang="en-US" altLang="zh-CN" sz="2400" dirty="0" smtClean="0"/>
              <a:t>(i)</a:t>
            </a:r>
            <a:r>
              <a:rPr lang="zh-CN" altLang="en-US" sz="2400" dirty="0" smtClean="0"/>
              <a:t>的时间内为前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个点构造轮廓圆，则可在</a:t>
            </a:r>
            <a:r>
              <a:rPr lang="en-US" altLang="zh-CN" sz="2400" dirty="0" smtClean="0"/>
              <a:t>O(1)</a:t>
            </a:r>
            <a:r>
              <a:rPr lang="zh-CN" altLang="en-US" sz="2400" dirty="0" smtClean="0"/>
              <a:t>时间内，将前</a:t>
            </a:r>
            <a:r>
              <a:rPr lang="en-US" altLang="zh-CN" sz="2400" dirty="0" smtClean="0"/>
              <a:t>i-1</a:t>
            </a:r>
            <a:r>
              <a:rPr lang="zh-CN" altLang="en-US" sz="2400" dirty="0" smtClean="0"/>
              <a:t>个点的轮廓圆扩展为前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个点的轮廓圆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63284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任务：在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的时间内，为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个点构造轮廓圆</a:t>
            </a:r>
            <a:endParaRPr lang="en-US" altLang="zh-C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335872"/>
            <a:ext cx="792088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个点的顺序随机打乱，时间复杂度</a:t>
            </a:r>
            <a:r>
              <a:rPr lang="en-US" altLang="zh-CN" sz="2400" dirty="0" smtClean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6622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212976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已得到点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与前</a:t>
            </a:r>
            <a:r>
              <a:rPr lang="en-US" altLang="zh-CN" sz="2400" dirty="0"/>
              <a:t>j</a:t>
            </a:r>
            <a:r>
              <a:rPr lang="en-US" altLang="zh-CN" sz="2400" dirty="0" smtClean="0"/>
              <a:t>-1</a:t>
            </a:r>
            <a:r>
              <a:rPr lang="zh-CN" altLang="en-US" sz="2400" dirty="0" smtClean="0"/>
              <a:t>个点的轮廓圆，判断第</a:t>
            </a:r>
            <a:r>
              <a:rPr lang="en-US" altLang="zh-CN" sz="2400" dirty="0"/>
              <a:t>j</a:t>
            </a:r>
            <a:r>
              <a:rPr lang="zh-CN" altLang="en-US" sz="2400" dirty="0" smtClean="0"/>
              <a:t>个点是否在该圆内：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(</a:t>
            </a:r>
            <a:r>
              <a:rPr lang="en-US" altLang="zh-CN" sz="2400" dirty="0"/>
              <a:t>j</a:t>
            </a:r>
            <a:r>
              <a:rPr lang="en-US" altLang="zh-CN" sz="2400" dirty="0" smtClean="0"/>
              <a:t>-2)/j</a:t>
            </a:r>
            <a:r>
              <a:rPr lang="zh-CN" altLang="en-US" sz="2400" dirty="0" smtClean="0"/>
              <a:t>的概率：在圆内或圆上，可直接忽略该点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2/j</a:t>
            </a:r>
            <a:r>
              <a:rPr lang="zh-CN" altLang="en-US" sz="2400" dirty="0" smtClean="0"/>
              <a:t>的概率：在圆外，需要重新构造前</a:t>
            </a:r>
            <a:r>
              <a:rPr lang="en-US" altLang="zh-CN" sz="2400" dirty="0"/>
              <a:t>j</a:t>
            </a:r>
            <a:r>
              <a:rPr lang="zh-CN" altLang="en-US" sz="2400" dirty="0" smtClean="0"/>
              <a:t>个点的轮廓圆</a:t>
            </a:r>
            <a:endParaRPr lang="en-US" altLang="zh-CN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11560" y="4941168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若可在</a:t>
            </a:r>
            <a:r>
              <a:rPr lang="en-US" altLang="zh-CN" sz="2400" dirty="0" smtClean="0"/>
              <a:t>O(j)</a:t>
            </a:r>
            <a:r>
              <a:rPr lang="zh-CN" altLang="en-US" sz="2400" dirty="0" smtClean="0"/>
              <a:t>的时间内为前</a:t>
            </a:r>
            <a:r>
              <a:rPr lang="en-US" altLang="zh-CN" sz="2400" dirty="0"/>
              <a:t>j</a:t>
            </a:r>
            <a:r>
              <a:rPr lang="zh-CN" altLang="en-US" sz="2400" dirty="0" smtClean="0"/>
              <a:t>个点与点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构造轮廓圆，则可在</a:t>
            </a:r>
            <a:r>
              <a:rPr lang="en-US" altLang="zh-CN" sz="2400" dirty="0" smtClean="0"/>
              <a:t>O(1)</a:t>
            </a:r>
            <a:r>
              <a:rPr lang="zh-CN" altLang="en-US" sz="2400" dirty="0" smtClean="0"/>
              <a:t>时间内，将点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与前</a:t>
            </a:r>
            <a:r>
              <a:rPr lang="en-US" altLang="zh-CN" sz="2400" dirty="0"/>
              <a:t>j</a:t>
            </a:r>
            <a:r>
              <a:rPr lang="en-US" altLang="zh-CN" sz="2400" dirty="0" smtClean="0"/>
              <a:t>-1</a:t>
            </a:r>
            <a:r>
              <a:rPr lang="zh-CN" altLang="en-US" sz="2400" dirty="0" smtClean="0"/>
              <a:t>个点的轮廓圆扩展为点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与前</a:t>
            </a:r>
            <a:r>
              <a:rPr lang="en-US" altLang="zh-CN" sz="2400" dirty="0"/>
              <a:t>j</a:t>
            </a:r>
            <a:r>
              <a:rPr lang="zh-CN" altLang="en-US" sz="2400" dirty="0" smtClean="0"/>
              <a:t>个点的轮廓圆</a:t>
            </a:r>
            <a:endParaRPr lang="en-US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412776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子</a:t>
            </a:r>
            <a:r>
              <a:rPr lang="zh-CN" altLang="en-US" sz="2400" dirty="0" smtClean="0"/>
              <a:t>任务：在</a:t>
            </a:r>
            <a:r>
              <a:rPr lang="en-US" altLang="zh-CN" sz="2400" dirty="0" smtClean="0"/>
              <a:t>O(i)</a:t>
            </a:r>
            <a:r>
              <a:rPr lang="zh-CN" altLang="en-US" sz="2400" dirty="0" smtClean="0"/>
              <a:t>时间内，为前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个点构造轮廓圆。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</a:t>
            </a:r>
            <a:r>
              <a:rPr lang="zh-CN" altLang="en-US" sz="2400" dirty="0" smtClean="0"/>
              <a:t>已知其中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号点一定在圆上！称其为点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636912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将前</a:t>
            </a:r>
            <a:r>
              <a:rPr lang="en-US" altLang="zh-CN" sz="2400" dirty="0" smtClean="0"/>
              <a:t>i-1</a:t>
            </a:r>
            <a:r>
              <a:rPr lang="zh-CN" altLang="en-US" sz="2400" dirty="0" smtClean="0"/>
              <a:t>个点的顺序随机打乱，时间复杂度</a:t>
            </a:r>
            <a:r>
              <a:rPr lang="en-US" altLang="zh-CN" sz="2400" dirty="0" smtClean="0"/>
              <a:t>O(i)</a:t>
            </a:r>
          </a:p>
        </p:txBody>
      </p:sp>
    </p:spTree>
    <p:extLst>
      <p:ext uri="{BB962C8B-B14F-4D97-AF65-F5344CB8AC3E}">
        <p14:creationId xmlns:p14="http://schemas.microsoft.com/office/powerpoint/2010/main" val="198822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412776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子</a:t>
            </a:r>
            <a:r>
              <a:rPr lang="zh-CN" altLang="en-US" sz="2400" dirty="0" smtClean="0"/>
              <a:t>任务：在</a:t>
            </a:r>
            <a:r>
              <a:rPr lang="en-US" altLang="zh-CN" sz="2400" dirty="0" smtClean="0"/>
              <a:t>O(j)</a:t>
            </a:r>
            <a:r>
              <a:rPr lang="zh-CN" altLang="en-US" sz="2400" dirty="0" smtClean="0"/>
              <a:t>时间内，为前</a:t>
            </a:r>
            <a:r>
              <a:rPr lang="en-US" altLang="zh-CN" sz="2400" dirty="0"/>
              <a:t>j</a:t>
            </a:r>
            <a:r>
              <a:rPr lang="zh-CN" altLang="en-US" sz="2400" dirty="0" smtClean="0"/>
              <a:t>个点构造轮廓圆。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</a:t>
            </a:r>
            <a:r>
              <a:rPr lang="zh-CN" altLang="en-US" sz="2400" dirty="0" smtClean="0"/>
              <a:t>已知其中点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与点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号点）一定在圆上！</a:t>
            </a:r>
            <a:endParaRPr lang="en-US" altLang="zh-CN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321297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一</a:t>
            </a:r>
            <a:r>
              <a:rPr lang="zh-CN" altLang="en-US" sz="2400" dirty="0" smtClean="0"/>
              <a:t>次循环即可搞定！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3744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916832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构造梯形图及其查找结构：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     最初，梯形图中没有任何点和边，只有一个梯形域，对应的查找结构中只有一个三角节点。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以一个随机的顺序向梯形图中插入平面图的边，同时维护梯形图及其查找结构。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整个过程中，先不要过于纠结时间复杂度的问题。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13084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51426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给定</a:t>
            </a:r>
            <a:r>
              <a:rPr lang="zh-CN" altLang="en-US" sz="2400" dirty="0" smtClean="0"/>
              <a:t>一个凸多边形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，查询一个点是否在它内部。</a:t>
            </a: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971600" y="2160595"/>
            <a:ext cx="7776864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——O(n)</a:t>
            </a:r>
            <a:r>
              <a:rPr lang="zh-CN" altLang="en-US" sz="2400" dirty="0" smtClean="0"/>
              <a:t>预处理，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logn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在线回答</a:t>
            </a:r>
            <a:endParaRPr lang="en-US" altLang="zh-CN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9552" y="2810408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给定</a:t>
            </a:r>
            <a:r>
              <a:rPr lang="zh-CN" altLang="en-US" sz="2400" dirty="0" smtClean="0"/>
              <a:t>一个顶点满足极角序的多边形</a:t>
            </a:r>
            <a:r>
              <a:rPr lang="en-US" altLang="zh-CN" sz="2400" dirty="0"/>
              <a:t>B</a:t>
            </a:r>
            <a:r>
              <a:rPr lang="zh-CN" altLang="en-US" sz="2400" dirty="0" smtClean="0"/>
              <a:t>，查询一个点是否在它内部。</a:t>
            </a: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71600" y="3877520"/>
            <a:ext cx="7776864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——O(n)</a:t>
            </a:r>
            <a:r>
              <a:rPr lang="zh-CN" altLang="en-US" sz="2400" dirty="0" smtClean="0"/>
              <a:t>预处理，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logn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在线回答</a:t>
            </a:r>
            <a:endParaRPr lang="en-US" altLang="zh-CN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39552" y="453860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给定</a:t>
            </a:r>
            <a:r>
              <a:rPr lang="zh-CN" altLang="en-US" sz="2400" dirty="0" smtClean="0"/>
              <a:t>一个多边形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，查询一个点是否在它内部。</a:t>
            </a:r>
            <a:endParaRPr lang="en-US" altLang="zh-CN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39552" y="5186672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/>
              <a:t>给定</a:t>
            </a:r>
            <a:r>
              <a:rPr lang="zh-CN" altLang="en-US" sz="2400" dirty="0" smtClean="0"/>
              <a:t>一个平面图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，查询一个点在哪个域。</a:t>
            </a:r>
            <a:endParaRPr lang="en-US" altLang="zh-CN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99592" y="587727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nlogn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预处理，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logn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回答！这就是我们今天的目标！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4322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052736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插入一条新的线段时：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、查询待插入线段的两个端点在原梯形图的哪个域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这就是我们的查询操作，可直接套用！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若该点在某条竖直的射线上，算哪个域？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若该点在某条边上，算哪个域？</a:t>
            </a:r>
            <a:endParaRPr lang="en-US" altLang="zh-CN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71600" y="4071604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线段左端点往右算，右端点往左算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5716785"/>
            <a:ext cx="6552728" cy="59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比较斜率</a:t>
            </a: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935794" y="5716785"/>
            <a:ext cx="3561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算在需要切割的域中！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00325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364575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、插入线段，维护梯形图及查找结构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情况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：待插入线段的两个端点在</a:t>
            </a:r>
            <a:r>
              <a:rPr lang="zh-CN" altLang="en-US" sz="2400" dirty="0"/>
              <a:t>同</a:t>
            </a:r>
            <a:r>
              <a:rPr lang="zh-CN" altLang="en-US" sz="2400" dirty="0" smtClean="0"/>
              <a:t>一个梯形域中：</a:t>
            </a:r>
            <a:endParaRPr lang="en-US" altLang="zh-CN" sz="2400" dirty="0" smtClean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0" y="2996952"/>
            <a:ext cx="6264696" cy="2484276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201" y="2708920"/>
            <a:ext cx="2137080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23528" y="5805264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情况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中：域增加</a:t>
            </a:r>
            <a:r>
              <a:rPr lang="en-US" altLang="zh-CN" sz="2400" dirty="0" smtClean="0"/>
              <a:t>O(1)</a:t>
            </a:r>
            <a:r>
              <a:rPr lang="zh-CN" altLang="en-US" sz="2400" dirty="0" smtClean="0"/>
              <a:t>个，引入新节点</a:t>
            </a:r>
            <a:r>
              <a:rPr lang="en-US" altLang="zh-CN" sz="2400" dirty="0" smtClean="0"/>
              <a:t>O(1)</a:t>
            </a:r>
            <a:r>
              <a:rPr lang="zh-CN" altLang="en-US" sz="2400" dirty="0" smtClean="0"/>
              <a:t>个，时间复杂度</a:t>
            </a:r>
            <a:r>
              <a:rPr lang="en-US" altLang="zh-CN" sz="2400" dirty="0" smtClean="0"/>
              <a:t>O(1)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06013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412776"/>
            <a:ext cx="7920880" cy="59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对应</a:t>
            </a:r>
            <a:r>
              <a:rPr lang="zh-CN" altLang="en-US" sz="2400" dirty="0" smtClean="0"/>
              <a:t>的一些边界情况如何处理？</a:t>
            </a:r>
            <a:endParaRPr lang="en-US" altLang="zh-CN" sz="2400" dirty="0" smtClean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6" y="1988840"/>
            <a:ext cx="7524328" cy="41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1277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情况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：待插入线段横穿了若干个梯形域</a:t>
            </a:r>
            <a:endParaRPr lang="en-US" altLang="zh-CN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7544" y="2134597"/>
            <a:ext cx="792088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为了找到这些梯形，我们引入邻居的概念：</a:t>
            </a:r>
            <a:endParaRPr lang="en-US" altLang="zh-CN" sz="2400" dirty="0" smtClean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8" y="2838003"/>
            <a:ext cx="7920880" cy="23911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5144184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）没有左邻居                        （</a:t>
            </a:r>
            <a:r>
              <a:rPr lang="en-US" altLang="zh-CN" sz="2400" dirty="0"/>
              <a:t>3</a:t>
            </a:r>
            <a:r>
              <a:rPr lang="zh-CN" altLang="en-US" sz="2400" dirty="0" smtClean="0"/>
              <a:t>）有左上邻居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）有左下邻居                       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）有左上、左下邻居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0428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2240203"/>
            <a:ext cx="6552728" cy="41018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1412776"/>
            <a:ext cx="792088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通过邻居的信息，可以顺藤摸瓜找到所有涉及到的梯形：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02400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96202"/>
            <a:ext cx="5976664" cy="38818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16216" y="2250738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问题：这是一个梯形，应该合并！如何合并？</a:t>
            </a:r>
            <a:endParaRPr lang="en-US" altLang="zh-CN" sz="2400" dirty="0" smtClean="0"/>
          </a:p>
        </p:txBody>
      </p:sp>
      <p:sp>
        <p:nvSpPr>
          <p:cNvPr id="6" name="梯形 5"/>
          <p:cNvSpPr/>
          <p:nvPr/>
        </p:nvSpPr>
        <p:spPr>
          <a:xfrm rot="16200000">
            <a:off x="1426192" y="3208604"/>
            <a:ext cx="1773285" cy="917931"/>
          </a:xfrm>
          <a:prstGeom prst="trapezoid">
            <a:avLst>
              <a:gd name="adj" fmla="val 57418"/>
            </a:avLst>
          </a:prstGeom>
          <a:solidFill>
            <a:srgbClr val="FF00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16216" y="4293096"/>
            <a:ext cx="23762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需要合并的矩形公用相同的上边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下边。</a:t>
            </a:r>
            <a:endParaRPr lang="en-US" altLang="zh-CN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954594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对于两侧的梯形，引入新的射线，一分为三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对于中间的梯形，一分为二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请画出对应的查找结构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6892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21205"/>
            <a:ext cx="4991797" cy="31341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84" y="5338463"/>
            <a:ext cx="792088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合并后，梯形域的数量增加了常数个。如何证明？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5872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412776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证明：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对于相邻的两个梯形域，他们共用一条边。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插入前，有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个梯形域，则有</a:t>
            </a:r>
            <a:r>
              <a:rPr lang="en-US" altLang="zh-CN" sz="2400" dirty="0" smtClean="0"/>
              <a:t>k+1</a:t>
            </a:r>
            <a:r>
              <a:rPr lang="zh-CN" altLang="en-US" sz="2400" dirty="0" smtClean="0"/>
              <a:t>条边。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合并后，除了两端分别多出一个域外，每条边最多对应一个梯形域。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故合并后最多有</a:t>
            </a:r>
            <a:r>
              <a:rPr lang="en-US" altLang="zh-CN" sz="2400" dirty="0" smtClean="0"/>
              <a:t>k+3</a:t>
            </a:r>
            <a:r>
              <a:rPr lang="zh-CN" altLang="en-US" sz="2400" dirty="0" smtClean="0"/>
              <a:t>个梯形域。</a:t>
            </a:r>
            <a:endParaRPr lang="en-US" altLang="zh-CN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23528" y="5733256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情况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中：域增加</a:t>
            </a:r>
            <a:r>
              <a:rPr lang="en-US" altLang="zh-CN" sz="2400" dirty="0" smtClean="0"/>
              <a:t>O(1)</a:t>
            </a:r>
            <a:r>
              <a:rPr lang="zh-CN" altLang="en-US" sz="2400" dirty="0" smtClean="0"/>
              <a:t>个，引入新节点</a:t>
            </a:r>
            <a:r>
              <a:rPr lang="en-US" altLang="zh-CN" sz="2400" dirty="0" smtClean="0"/>
              <a:t>O(k)</a:t>
            </a:r>
            <a:r>
              <a:rPr lang="zh-CN" altLang="en-US" sz="2400" dirty="0" smtClean="0"/>
              <a:t>个，时间复杂度</a:t>
            </a:r>
            <a:r>
              <a:rPr lang="en-US" altLang="zh-CN" sz="2400" dirty="0" smtClean="0"/>
              <a:t>O(k)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91945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5517232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情况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：域增加</a:t>
            </a:r>
            <a:r>
              <a:rPr lang="en-US" altLang="zh-CN" sz="2400" dirty="0" smtClean="0"/>
              <a:t>O(1)</a:t>
            </a:r>
            <a:r>
              <a:rPr lang="zh-CN" altLang="en-US" sz="2400" dirty="0" smtClean="0"/>
              <a:t>个，引入新节点</a:t>
            </a:r>
            <a:r>
              <a:rPr lang="en-US" altLang="zh-CN" sz="2400" dirty="0" smtClean="0"/>
              <a:t>O(k)</a:t>
            </a:r>
            <a:r>
              <a:rPr lang="zh-CN" altLang="en-US" sz="2400" dirty="0" smtClean="0"/>
              <a:t>个，时间复杂度</a:t>
            </a:r>
            <a:r>
              <a:rPr lang="en-US" altLang="zh-CN" sz="2400" dirty="0" smtClean="0"/>
              <a:t>O(k)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494116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情况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：域增加</a:t>
            </a:r>
            <a:r>
              <a:rPr lang="en-US" altLang="zh-CN" sz="2400" dirty="0" smtClean="0"/>
              <a:t>O(1)</a:t>
            </a:r>
            <a:r>
              <a:rPr lang="zh-CN" altLang="en-US" sz="2400" dirty="0" smtClean="0"/>
              <a:t>个，引入新节点</a:t>
            </a:r>
            <a:r>
              <a:rPr lang="en-US" altLang="zh-CN" sz="2400" dirty="0" smtClean="0"/>
              <a:t>O(1)</a:t>
            </a:r>
            <a:r>
              <a:rPr lang="zh-CN" altLang="en-US" sz="2400" dirty="0" smtClean="0"/>
              <a:t>个，时间复杂度</a:t>
            </a:r>
            <a:r>
              <a:rPr lang="en-US" altLang="zh-CN" sz="2400" dirty="0" smtClean="0"/>
              <a:t>O(1)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1396305"/>
            <a:ext cx="8424936" cy="59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算法回顾：</a:t>
            </a:r>
            <a:endParaRPr lang="en-US" altLang="zh-CN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23528" y="2060848"/>
            <a:ext cx="8424936" cy="1146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、寻找两个端点位置，套用查询操作。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  时间复杂度</a:t>
            </a:r>
            <a:r>
              <a:rPr lang="en-US" altLang="zh-CN" sz="2400" dirty="0" smtClean="0"/>
              <a:t>O(L)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为查找路径长度。</a:t>
            </a: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3528" y="3268513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、修改平面图及其查找结构：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</a:t>
            </a:r>
            <a:r>
              <a:rPr lang="zh-CN" altLang="en-US" sz="2400" dirty="0" smtClean="0"/>
              <a:t>顺藤摸瓜找到所有梯形域</a:t>
            </a:r>
            <a:r>
              <a:rPr lang="en-US" altLang="zh-CN" sz="2400" dirty="0" smtClean="0">
                <a:sym typeface="Wingdings" pitchFamily="2" charset="2"/>
              </a:rPr>
              <a:t></a:t>
            </a:r>
            <a:r>
              <a:rPr lang="zh-CN" altLang="en-US" sz="2400" dirty="0" smtClean="0">
                <a:sym typeface="Wingdings" pitchFamily="2" charset="2"/>
              </a:rPr>
              <a:t>剖分梯形构造查找结构</a:t>
            </a:r>
            <a:r>
              <a:rPr lang="en-US" altLang="zh-CN" sz="2400" dirty="0" smtClean="0">
                <a:sym typeface="Wingdings" pitchFamily="2" charset="2"/>
              </a:rPr>
              <a:t></a:t>
            </a:r>
            <a:endParaRPr lang="en-US" altLang="zh-CN" sz="2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ym typeface="Wingdings" pitchFamily="2" charset="2"/>
              </a:rPr>
              <a:t>       </a:t>
            </a:r>
            <a:r>
              <a:rPr lang="zh-CN" altLang="en-US" sz="2400" dirty="0" smtClean="0">
                <a:sym typeface="Wingdings" pitchFamily="2" charset="2"/>
              </a:rPr>
              <a:t>合并梯形</a:t>
            </a:r>
            <a:r>
              <a:rPr lang="en-US" altLang="zh-CN" sz="2400" dirty="0" smtClean="0">
                <a:sym typeface="Wingdings" pitchFamily="2" charset="2"/>
              </a:rPr>
              <a:t></a:t>
            </a:r>
            <a:r>
              <a:rPr lang="zh-CN" altLang="en-US" sz="2400" dirty="0" smtClean="0">
                <a:sym typeface="Wingdings" pitchFamily="2" charset="2"/>
              </a:rPr>
              <a:t>维护边界以及邻居信息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6347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196751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*复杂度的分析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4328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二、平面图的基本性质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276872"/>
            <a:ext cx="77768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定义：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若图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可画在平面上，使得任意两条边都不会在非端点处相交，则称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是平面图。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n</a:t>
            </a:r>
            <a:r>
              <a:rPr lang="zh-CN" altLang="en-US" sz="2400" dirty="0" smtClean="0"/>
              <a:t>：平面图中的点数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m</a:t>
            </a:r>
            <a:r>
              <a:rPr lang="zh-CN" altLang="en-US" sz="2400" dirty="0" smtClean="0"/>
              <a:t>：平面图中的边数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</a:t>
            </a:r>
            <a:r>
              <a:rPr lang="en-US" altLang="zh-CN" sz="2400" dirty="0" smtClean="0"/>
              <a:t> k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平面图</a:t>
            </a:r>
            <a:r>
              <a:rPr lang="zh-CN" altLang="en-US" sz="2400" dirty="0" smtClean="0"/>
              <a:t>中连通块的数量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</a:t>
            </a:r>
            <a:r>
              <a:rPr lang="en-US" altLang="zh-CN" sz="2400" dirty="0" smtClean="0"/>
              <a:t> r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平面图</a:t>
            </a:r>
            <a:r>
              <a:rPr lang="zh-CN" altLang="en-US" sz="2400" dirty="0" smtClean="0"/>
              <a:t>中域的数量</a:t>
            </a:r>
            <a:endParaRPr lang="en-US" altLang="zh-CN" sz="2400" dirty="0" smtClean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899205"/>
            <a:ext cx="316835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0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19675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*处理退化情况：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     去掉基本假设“所有点横坐标互异”，该如何处理？</a:t>
            </a:r>
            <a:endParaRPr lang="en-US" altLang="zh-CN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11560" y="2516703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将图中所有点绕原点旋转一个角度，与原图等价！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同时，待查询点也要随之旋转。</a:t>
            </a: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1560" y="3956863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只要旋转的角度足够小，一定保证没有两个点横坐标相同！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但是，这一方法会引入精度误差。如何处理？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67216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196752"/>
            <a:ext cx="792088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剪切变换法：</a:t>
            </a:r>
            <a:endParaRPr lang="en-US" altLang="zh-CN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7544" y="1903824"/>
            <a:ext cx="792088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(x, y) </a:t>
            </a:r>
            <a:r>
              <a:rPr lang="en-US" altLang="zh-CN" sz="2400" dirty="0" smtClean="0">
                <a:sym typeface="Wingdings" pitchFamily="2" charset="2"/>
              </a:rPr>
              <a:t> (</a:t>
            </a:r>
            <a:r>
              <a:rPr lang="en-US" altLang="zh-CN" sz="2400" dirty="0" err="1" smtClean="0">
                <a:sym typeface="Wingdings" pitchFamily="2" charset="2"/>
              </a:rPr>
              <a:t>x+ay</a:t>
            </a:r>
            <a:r>
              <a:rPr lang="en-US" altLang="zh-CN" sz="2400" dirty="0" smtClean="0">
                <a:sym typeface="Wingdings" pitchFamily="2" charset="2"/>
              </a:rPr>
              <a:t>, y)     </a:t>
            </a:r>
            <a:r>
              <a:rPr lang="zh-CN" altLang="en-US" sz="2400" dirty="0" smtClean="0">
                <a:sym typeface="Wingdings" pitchFamily="2" charset="2"/>
              </a:rPr>
              <a:t>其中</a:t>
            </a:r>
            <a:r>
              <a:rPr lang="en-US" altLang="zh-CN" sz="2400" dirty="0" smtClean="0">
                <a:sym typeface="Wingdings" pitchFamily="2" charset="2"/>
              </a:rPr>
              <a:t>a</a:t>
            </a:r>
            <a:r>
              <a:rPr lang="zh-CN" altLang="en-US" sz="2400" dirty="0" smtClean="0">
                <a:sym typeface="Wingdings" pitchFamily="2" charset="2"/>
              </a:rPr>
              <a:t>足够小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767920"/>
            <a:ext cx="84249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事实上，我们并不需要确定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的值。在存储点的信息时，我们存储</a:t>
            </a:r>
            <a:r>
              <a:rPr lang="en-US" altLang="zh-CN" sz="2400" dirty="0" smtClean="0"/>
              <a:t>(x, y)</a:t>
            </a:r>
            <a:r>
              <a:rPr lang="zh-CN" altLang="en-US" sz="2400" dirty="0" smtClean="0"/>
              <a:t>，但我们必须清楚这个点的坐标实际上是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x+ay</a:t>
            </a:r>
            <a:r>
              <a:rPr lang="en-US" altLang="zh-CN" sz="2400" dirty="0" smtClean="0"/>
              <a:t>, y)</a:t>
            </a:r>
            <a:r>
              <a:rPr lang="zh-CN" altLang="en-US" sz="2400" dirty="0" smtClean="0"/>
              <a:t>。在处理下面的问题时，</a:t>
            </a:r>
            <a:r>
              <a:rPr lang="zh-CN" altLang="en-US" sz="2400" dirty="0"/>
              <a:t>也</a:t>
            </a:r>
            <a:r>
              <a:rPr lang="zh-CN" altLang="en-US" sz="2400" dirty="0" smtClean="0"/>
              <a:t>要随之做一些改动：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过点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做一条竖直垂线，判断点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在其左侧、右侧或线上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对于线段</a:t>
            </a:r>
            <a:r>
              <a:rPr lang="en-US" altLang="zh-CN" sz="2400" dirty="0" smtClean="0"/>
              <a:t>P1P2</a:t>
            </a:r>
            <a:r>
              <a:rPr lang="zh-CN" altLang="en-US" sz="2400" dirty="0" smtClean="0"/>
              <a:t>，判断点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在其上方、下方或线上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642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628798"/>
            <a:ext cx="842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过点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做一条竖直垂线，判断点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在其左侧、右侧或线上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 对于点</a:t>
            </a:r>
            <a:r>
              <a:rPr lang="en-US" altLang="zh-CN" sz="2400" dirty="0" smtClean="0"/>
              <a:t>P(X</a:t>
            </a:r>
            <a:r>
              <a:rPr lang="en-US" altLang="zh-CN" sz="2400" baseline="-25000" dirty="0" smtClean="0"/>
              <a:t>p</a:t>
            </a:r>
            <a:r>
              <a:rPr lang="en-US" altLang="zh-CN" sz="2400" dirty="0" smtClean="0"/>
              <a:t>+aY</a:t>
            </a:r>
            <a:r>
              <a:rPr lang="en-US" altLang="zh-CN" sz="2400" baseline="-25000" dirty="0" smtClean="0"/>
              <a:t>p</a:t>
            </a:r>
            <a:r>
              <a:rPr lang="en-US" altLang="zh-CN" sz="2400" dirty="0" smtClean="0"/>
              <a:t>, Y</a:t>
            </a:r>
            <a:r>
              <a:rPr lang="en-US" altLang="zh-CN" sz="2400" baseline="-25000" dirty="0" smtClean="0"/>
              <a:t>p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和点</a:t>
            </a:r>
            <a:r>
              <a:rPr lang="en-US" altLang="zh-CN" sz="2400" dirty="0" smtClean="0"/>
              <a:t>Q(X</a:t>
            </a:r>
            <a:r>
              <a:rPr lang="en-US" altLang="zh-CN" sz="2400" baseline="-25000" dirty="0" smtClean="0"/>
              <a:t>q</a:t>
            </a:r>
            <a:r>
              <a:rPr lang="en-US" altLang="zh-CN" sz="2400" dirty="0" smtClean="0"/>
              <a:t>+aY</a:t>
            </a:r>
            <a:r>
              <a:rPr lang="en-US" altLang="zh-CN" sz="2400" baseline="-25000" dirty="0" smtClean="0"/>
              <a:t>q</a:t>
            </a:r>
            <a:r>
              <a:rPr lang="en-US" altLang="zh-CN" sz="2400" dirty="0" smtClean="0"/>
              <a:t>, Y</a:t>
            </a:r>
            <a:r>
              <a:rPr lang="en-US" altLang="zh-CN" sz="2400" baseline="-25000" dirty="0" smtClean="0"/>
              <a:t>q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 若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p</a:t>
            </a:r>
            <a:r>
              <a:rPr lang="en-US" altLang="zh-CN" sz="2400" baseline="-25000" dirty="0" smtClean="0"/>
              <a:t> </a:t>
            </a:r>
            <a:r>
              <a:rPr lang="en-US" altLang="zh-CN" sz="2400" dirty="0" smtClean="0"/>
              <a:t>!= 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q</a:t>
            </a:r>
            <a:r>
              <a:rPr lang="zh-CN" altLang="en-US" sz="2400" dirty="0" smtClean="0"/>
              <a:t>，（由于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足够小）已经可以比较出他们横坐标的大小关系。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若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p</a:t>
            </a:r>
            <a:r>
              <a:rPr lang="en-US" altLang="zh-CN" sz="2400" baseline="-25000" dirty="0"/>
              <a:t> </a:t>
            </a:r>
            <a:r>
              <a:rPr lang="en-US" altLang="zh-CN" sz="2400" dirty="0" smtClean="0"/>
              <a:t>=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q</a:t>
            </a:r>
            <a:r>
              <a:rPr lang="en-US" altLang="zh-CN" sz="2400" baseline="-25000" dirty="0"/>
              <a:t> </a:t>
            </a:r>
            <a:r>
              <a:rPr lang="zh-CN" altLang="en-US" sz="2400" dirty="0" smtClean="0"/>
              <a:t>，则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p</a:t>
            </a:r>
            <a:r>
              <a:rPr lang="zh-CN" altLang="en-US" sz="2400" dirty="0" smtClean="0"/>
              <a:t>与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q</a:t>
            </a:r>
            <a:r>
              <a:rPr lang="zh-CN" altLang="en-US" sz="2400" dirty="0" smtClean="0"/>
              <a:t>的大小关系，就是两个点横坐标的大小关系。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所以，我们把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当做第一关键字，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当做第二关键字进行两次比较，就可判断出点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的位置。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9257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750" y="1412776"/>
            <a:ext cx="842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对于线段</a:t>
            </a:r>
            <a:r>
              <a:rPr lang="en-US" altLang="zh-CN" sz="2400" dirty="0" smtClean="0"/>
              <a:t>P1P2</a:t>
            </a:r>
            <a:r>
              <a:rPr lang="zh-CN" altLang="en-US" sz="2400" dirty="0" smtClean="0"/>
              <a:t>，判断点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在其上方、下方或线上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     剪切变换前后，点与线的位置关系不变！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只需对未经过剪切变换的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P1P2</a:t>
            </a:r>
            <a:r>
              <a:rPr lang="zh-CN" altLang="en-US" sz="2400" dirty="0" smtClean="0"/>
              <a:t>作比较即可。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80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行胜于言</a:t>
            </a:r>
          </a:p>
        </p:txBody>
      </p:sp>
    </p:spTree>
    <p:extLst>
      <p:ext uri="{BB962C8B-B14F-4D97-AF65-F5344CB8AC3E}">
        <p14:creationId xmlns:p14="http://schemas.microsoft.com/office/powerpoint/2010/main" val="9397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钱桥  </a:t>
            </a:r>
            <a:r>
              <a:rPr lang="en-US" altLang="zh-CN" dirty="0" smtClean="0"/>
              <a:t>qianqiaodecember29@126.com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0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484784"/>
            <a:ext cx="7776864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性质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 = m – n + k + 1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2551896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证明：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个点，生成为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个连通块的森林，需要</a:t>
            </a:r>
            <a:r>
              <a:rPr lang="en-US" altLang="zh-CN" sz="2400" dirty="0" smtClean="0"/>
              <a:t>n-k</a:t>
            </a:r>
            <a:r>
              <a:rPr lang="zh-CN" altLang="en-US" sz="2400" dirty="0" smtClean="0"/>
              <a:t>条边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在此基础上，保持连通块数量不变，每增加一条边，会导致增加一个域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由于初始有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个域，增加的边数为</a:t>
            </a:r>
            <a:r>
              <a:rPr lang="en-US" altLang="zh-CN" sz="2400" dirty="0" smtClean="0"/>
              <a:t>m - (n-k)</a:t>
            </a:r>
            <a:r>
              <a:rPr lang="zh-CN" altLang="en-US" sz="2400" dirty="0" smtClean="0"/>
              <a:t>，</a:t>
            </a:r>
            <a:r>
              <a:rPr lang="zh-CN" altLang="en-US" sz="2400" dirty="0" smtClean="0"/>
              <a:t>故</a:t>
            </a:r>
            <a:r>
              <a:rPr lang="zh-CN" altLang="en-US" sz="2400" dirty="0"/>
              <a:t>域</a:t>
            </a:r>
            <a:r>
              <a:rPr lang="zh-CN" altLang="en-US" sz="2400" dirty="0" smtClean="0"/>
              <a:t>数为 </a:t>
            </a:r>
            <a:r>
              <a:rPr lang="en-US" altLang="zh-CN" sz="2400" dirty="0" smtClean="0"/>
              <a:t>m – n + k + 1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5043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484784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性质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r &lt;= 2*n – 4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性质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m &lt;= 3*n - 6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2852936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证明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每个域最少也要有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条边包围，每条边可用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次，故有</a:t>
            </a:r>
            <a:r>
              <a:rPr lang="en-US" altLang="zh-CN" sz="2400" dirty="0" smtClean="0"/>
              <a:t>2*m &gt;= 3*r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带入等式</a:t>
            </a:r>
            <a:r>
              <a:rPr lang="en-US" altLang="zh-CN" sz="2400" dirty="0" smtClean="0"/>
              <a:t>r = m – n + k + 1</a:t>
            </a:r>
            <a:r>
              <a:rPr lang="zh-CN" altLang="en-US" sz="2400" dirty="0" smtClean="0"/>
              <a:t>，再结合</a:t>
            </a:r>
            <a:r>
              <a:rPr lang="en-US" altLang="zh-CN" sz="2400" dirty="0" smtClean="0"/>
              <a:t>k&gt;=1</a:t>
            </a:r>
            <a:r>
              <a:rPr lang="zh-CN" altLang="en-US" sz="2400" dirty="0" smtClean="0"/>
              <a:t>即可。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5419090"/>
            <a:ext cx="7776864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结论：平面图中边、域的数量均是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的。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96749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三、平面图的存储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5472608" cy="294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一</a:t>
            </a:r>
            <a:r>
              <a:rPr lang="zh-CN" altLang="en-US" sz="2400" dirty="0" smtClean="0"/>
              <a:t>个优秀的存储结构应满足：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占用空间小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构建时间复杂度低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dirty="0" smtClean="0"/>
              <a:t>支持快速的查询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7576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14865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邻接矩阵</a:t>
            </a:r>
            <a:endParaRPr lang="en-US" altLang="zh-C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00192" y="1484784"/>
            <a:ext cx="216024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邻接表</a:t>
            </a:r>
            <a:endParaRPr lang="en-US" altLang="zh-CN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2486497"/>
            <a:ext cx="216024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占用空间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71600" y="3429000"/>
            <a:ext cx="216024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构建时间：</a:t>
            </a:r>
            <a:endParaRPr lang="en-US" altLang="zh-CN" sz="2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27584" y="4437112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查询</a:t>
            </a:r>
            <a:r>
              <a:rPr lang="zh-CN" altLang="en-US" sz="2400" dirty="0" smtClean="0"/>
              <a:t>相邻边：</a:t>
            </a:r>
            <a:endParaRPr lang="en-US" altLang="zh-CN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71600" y="5356745"/>
            <a:ext cx="2160240" cy="59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遍历全图：</a:t>
            </a:r>
            <a:endParaRPr lang="en-US" altLang="zh-CN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47864" y="249289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O(n^2)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72200" y="249289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O(n + m)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7864" y="3430741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O(n^2 + 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72200" y="3430741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O(n + m)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47864" y="4438853"/>
            <a:ext cx="144016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O(n)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7864" y="5373216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O(n^2)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72200" y="4437112"/>
            <a:ext cx="144016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O(deg(u))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72200" y="5374957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O(n + m)</a:t>
            </a:r>
          </a:p>
        </p:txBody>
      </p:sp>
    </p:spTree>
    <p:extLst>
      <p:ext uri="{BB962C8B-B14F-4D97-AF65-F5344CB8AC3E}">
        <p14:creationId xmlns:p14="http://schemas.microsoft.com/office/powerpoint/2010/main" val="21256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322" y="1124744"/>
            <a:ext cx="7347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/>
              <a:t>平面图需要支持哪些查询操作？</a:t>
            </a:r>
            <a:endParaRPr lang="en-US" altLang="zh-CN" sz="2400" dirty="0" smtClean="0"/>
          </a:p>
        </p:txBody>
      </p:sp>
      <p:sp>
        <p:nvSpPr>
          <p:cNvPr id="3" name="矩形 2"/>
          <p:cNvSpPr/>
          <p:nvPr/>
        </p:nvSpPr>
        <p:spPr>
          <a:xfrm>
            <a:off x="755576" y="2939460"/>
            <a:ext cx="7632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dirty="0"/>
              <a:t>对于一个域，查询其周围的点和边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     </a:t>
            </a:r>
            <a:r>
              <a:rPr lang="zh-CN" altLang="en-US" sz="2400" dirty="0"/>
              <a:t>为每个域创建一个列表，存储其边界上的点和</a:t>
            </a:r>
            <a:r>
              <a:rPr lang="zh-CN" altLang="en-US" sz="2400" dirty="0" smtClean="0"/>
              <a:t>边（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755576" y="4595644"/>
            <a:ext cx="7632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dirty="0"/>
              <a:t>对于一个域，查询其相邻的域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      </a:t>
            </a:r>
            <a:r>
              <a:rPr lang="zh-CN" altLang="en-US" sz="2400" dirty="0"/>
              <a:t>为平面图创建对</a:t>
            </a:r>
            <a:r>
              <a:rPr lang="zh-CN" altLang="en-US" sz="2400" dirty="0" smtClean="0"/>
              <a:t>偶图（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755576" y="2060848"/>
            <a:ext cx="68408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dirty="0"/>
              <a:t>对于一个点，查询其相邻的边</a:t>
            </a:r>
            <a:r>
              <a:rPr lang="en-US" altLang="zh-CN" sz="2400" dirty="0"/>
              <a:t>——</a:t>
            </a:r>
            <a:r>
              <a:rPr lang="zh-CN" altLang="en-US" sz="2400" dirty="0"/>
              <a:t>邻接表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0066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1447</TotalTime>
  <Words>2271</Words>
  <Application>Microsoft Office PowerPoint</Application>
  <PresentationFormat>全屏显示(4:3)</PresentationFormat>
  <Paragraphs>199</Paragraphs>
  <Slides>45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波形</vt:lpstr>
      <vt:lpstr>平面图的处理方法</vt:lpstr>
      <vt:lpstr>一、平面几何中的基本元素</vt:lpstr>
      <vt:lpstr>PowerPoint 演示文稿</vt:lpstr>
      <vt:lpstr>二、平面图的基本性质</vt:lpstr>
      <vt:lpstr>PowerPoint 演示文稿</vt:lpstr>
      <vt:lpstr>PowerPoint 演示文稿</vt:lpstr>
      <vt:lpstr>三、平面图的存储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四、梯形图及其查找结构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五、构造梯形图查找结构 ——随机增量法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行胜于言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平面图的处理方法</dc:title>
  <dc:creator>QQ</dc:creator>
  <cp:lastModifiedBy>QQ</cp:lastModifiedBy>
  <cp:revision>73</cp:revision>
  <dcterms:created xsi:type="dcterms:W3CDTF">2013-01-19T07:32:22Z</dcterms:created>
  <dcterms:modified xsi:type="dcterms:W3CDTF">2013-01-25T09:30:40Z</dcterms:modified>
</cp:coreProperties>
</file>