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3" r:id="rId10"/>
    <p:sldId id="287" r:id="rId11"/>
    <p:sldId id="264" r:id="rId12"/>
    <p:sldId id="265" r:id="rId13"/>
    <p:sldId id="266" r:id="rId14"/>
    <p:sldId id="267" r:id="rId15"/>
    <p:sldId id="268" r:id="rId16"/>
    <p:sldId id="269" r:id="rId17"/>
    <p:sldId id="270" r:id="rId18"/>
    <p:sldId id="271" r:id="rId19"/>
    <p:sldId id="272" r:id="rId20"/>
    <p:sldId id="277" r:id="rId21"/>
    <p:sldId id="278" r:id="rId22"/>
    <p:sldId id="279" r:id="rId23"/>
    <p:sldId id="280" r:id="rId24"/>
    <p:sldId id="281" r:id="rId25"/>
    <p:sldId id="282" r:id="rId26"/>
    <p:sldId id="283" r:id="rId27"/>
    <p:sldId id="284" r:id="rId28"/>
    <p:sldId id="285" r:id="rId29"/>
    <p:sldId id="286" r:id="rId30"/>
    <p:sldId id="273" r:id="rId31"/>
    <p:sldId id="274" r:id="rId32"/>
    <p:sldId id="275"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3508" autoAdjust="0"/>
  </p:normalViewPr>
  <p:slideViewPr>
    <p:cSldViewPr>
      <p:cViewPr>
        <p:scale>
          <a:sx n="100" d="100"/>
          <a:sy n="100" d="100"/>
        </p:scale>
        <p:origin x="-516"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1" d="100"/>
          <a:sy n="81" d="100"/>
        </p:scale>
        <p:origin x="-208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721B00-6FC2-41C5-8CC8-B9EEA04C504C}" type="datetimeFigureOut">
              <a:rPr lang="en-US" smtClean="0"/>
              <a:pPr/>
              <a:t>1/25/2013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98FED-E309-4234-8533-7FE78C077757}" type="slidenum">
              <a:rPr lang="en-US" smtClean="0"/>
              <a:pPr/>
              <a:t>‹#›</a:t>
            </a:fld>
            <a:endParaRPr lang="en-US"/>
          </a:p>
        </p:txBody>
      </p:sp>
    </p:spTree>
    <p:extLst>
      <p:ext uri="{BB962C8B-B14F-4D97-AF65-F5344CB8AC3E}">
        <p14:creationId xmlns="" xmlns:p14="http://schemas.microsoft.com/office/powerpoint/2010/main" val="3325917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4F934-0B1F-4A2D-B327-660F7F58F120}" type="datetimeFigureOut">
              <a:rPr lang="en-US" smtClean="0"/>
              <a:pPr/>
              <a:t>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592BD-A84E-44A3-8DF7-E6ED0C1DA784}" type="slidenum">
              <a:rPr lang="en-US" smtClean="0"/>
              <a:pPr/>
              <a:t>‹#›</a:t>
            </a:fld>
            <a:endParaRPr lang="en-US"/>
          </a:p>
        </p:txBody>
      </p:sp>
    </p:spTree>
    <p:extLst>
      <p:ext uri="{BB962C8B-B14F-4D97-AF65-F5344CB8AC3E}">
        <p14:creationId xmlns="" xmlns:p14="http://schemas.microsoft.com/office/powerpoint/2010/main" val="51188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Ai</a:t>
            </a:r>
            <a:r>
              <a:rPr lang="zh-CN" altLang="en-US" dirty="0" smtClean="0"/>
              <a:t>不再是所给序列中第</a:t>
            </a:r>
            <a:r>
              <a:rPr lang="en-US" altLang="zh-CN" dirty="0" err="1" smtClean="0"/>
              <a:t>i</a:t>
            </a:r>
            <a:r>
              <a:rPr lang="zh-CN" altLang="en-US" dirty="0" smtClean="0"/>
              <a:t>个元素，而是</a:t>
            </a:r>
            <a:r>
              <a:rPr lang="en-US" altLang="zh-CN" dirty="0" smtClean="0"/>
              <a:t>key</a:t>
            </a:r>
            <a:r>
              <a:rPr lang="zh-CN" altLang="en-US" dirty="0" smtClean="0"/>
              <a:t>为</a:t>
            </a:r>
            <a:r>
              <a:rPr lang="en-US" altLang="zh-CN" dirty="0" err="1" smtClean="0"/>
              <a:t>i</a:t>
            </a:r>
            <a:r>
              <a:rPr lang="zh-CN" altLang="en-US" dirty="0" smtClean="0"/>
              <a:t>的元素</a:t>
            </a:r>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他们的结构是相同的</a:t>
            </a:r>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一般情况下不区分</a:t>
            </a:r>
            <a:r>
              <a:rPr lang="en-US" altLang="zh-CN" dirty="0" smtClean="0"/>
              <a:t>merge(</a:t>
            </a:r>
            <a:r>
              <a:rPr lang="en-US" altLang="zh-CN" dirty="0" err="1" smtClean="0"/>
              <a:t>a,b</a:t>
            </a:r>
            <a:r>
              <a:rPr lang="en-US" altLang="zh-CN" dirty="0" smtClean="0"/>
              <a:t>)</a:t>
            </a:r>
            <a:r>
              <a:rPr lang="zh-CN" altLang="en-US" dirty="0" smtClean="0"/>
              <a:t>与</a:t>
            </a:r>
            <a:r>
              <a:rPr lang="en-US" altLang="zh-CN" dirty="0" smtClean="0"/>
              <a:t>merge(</a:t>
            </a:r>
            <a:r>
              <a:rPr lang="en-US" altLang="zh-CN" dirty="0" err="1" smtClean="0"/>
              <a:t>b,a</a:t>
            </a:r>
            <a:r>
              <a:rPr lang="en-US" altLang="zh-CN" dirty="0" smtClean="0"/>
              <a:t>)</a:t>
            </a:r>
            <a:r>
              <a:rPr lang="zh-CN" altLang="en-US" dirty="0" smtClean="0"/>
              <a:t>，这里有区别</a:t>
            </a:r>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所有的求和都是</a:t>
            </a:r>
            <a:r>
              <a:rPr lang="en-US" altLang="zh-CN" dirty="0" err="1" smtClean="0"/>
              <a:t>xor</a:t>
            </a:r>
            <a:r>
              <a:rPr lang="zh-CN" altLang="en-US" dirty="0" smtClean="0"/>
              <a:t>运算</a:t>
            </a:r>
            <a:endParaRPr lang="en-US" altLang="zh-CN" dirty="0" smtClean="0"/>
          </a:p>
        </p:txBody>
      </p:sp>
      <p:sp>
        <p:nvSpPr>
          <p:cNvPr id="4" name="灯片编号占位符 3"/>
          <p:cNvSpPr>
            <a:spLocks noGrp="1"/>
          </p:cNvSpPr>
          <p:nvPr>
            <p:ph type="sldNum" sz="quarter" idx="10"/>
          </p:nvPr>
        </p:nvSpPr>
        <p:spPr/>
        <p:txBody>
          <a:bodyPr/>
          <a:lstStyle/>
          <a:p>
            <a:fld id="{404592BD-A84E-44A3-8DF7-E6ED0C1DA78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5" name="Rectangle 4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0" y="2267858"/>
            <a:ext cx="4191000" cy="4590144"/>
            <a:chOff x="-1" y="1600199"/>
            <a:chExt cx="4501019" cy="5257801"/>
          </a:xfrm>
        </p:grpSpPr>
        <p:sp>
          <p:nvSpPr>
            <p:cNvPr id="39" name="Freeform 7"/>
            <p:cNvSpPr>
              <a:spLocks/>
            </p:cNvSpPr>
            <p:nvPr userDrawn="1"/>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userDrawn="1"/>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46"/>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p:nvPr>
        </p:nvSpPr>
        <p:spPr>
          <a:xfrm>
            <a:off x="990600" y="1116449"/>
            <a:ext cx="6858000" cy="707886"/>
          </a:xfrm>
        </p:spPr>
        <p:txBody>
          <a:bodyPr wrap="square">
            <a:spAutoFit/>
          </a:bodyPr>
          <a:lstStyle>
            <a:lvl1pPr algn="r">
              <a:defRPr sz="4000">
                <a:solidFill>
                  <a:schemeClr val="accent2">
                    <a:lumMod val="75000"/>
                  </a:schemeClr>
                </a:solidFill>
              </a:defRPr>
            </a:lvl1pPr>
          </a:lstStyle>
          <a:p>
            <a:r>
              <a:rPr lang="zh-CN" altLang="en-US" smtClean="0"/>
              <a:t>单击此处编辑母版标题样式</a:t>
            </a:r>
            <a:endParaRPr lang="en-US" dirty="0"/>
          </a:p>
        </p:txBody>
      </p:sp>
      <p:sp>
        <p:nvSpPr>
          <p:cNvPr id="3" name="Subtitle 2"/>
          <p:cNvSpPr>
            <a:spLocks noGrp="1"/>
          </p:cNvSpPr>
          <p:nvPr userDrawn="1">
            <p:ph type="subTitle" idx="1"/>
          </p:nvPr>
        </p:nvSpPr>
        <p:spPr>
          <a:xfrm>
            <a:off x="990600" y="19005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userDrawn="1">
            <p:ph type="dt" sz="half" idx="10"/>
          </p:nvPr>
        </p:nvSpPr>
        <p:spPr/>
        <p:txBody>
          <a:bodyPr/>
          <a:lstStyle/>
          <a:p>
            <a:fld id="{FF6F1548-A370-498C-A14B-E715C2319CD9}" type="datetimeFigureOut">
              <a:rPr lang="en-US" smtClean="0"/>
              <a:pPr/>
              <a:t>1/25/2013</a:t>
            </a:fld>
            <a:endParaRPr lang="en-US"/>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F6F1548-A370-498C-A14B-E715C2319CD9}"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FF6F1548-A370-498C-A14B-E715C2319CD9}"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FF6F1548-A370-498C-A14B-E715C2319CD9}" type="datetimeFigureOut">
              <a:rPr lang="en-US" smtClean="0"/>
              <a:pPr/>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F6F1548-A370-498C-A14B-E715C2319CD9}" type="datetimeFigureOut">
              <a:rPr lang="en-US" smtClean="0"/>
              <a:pPr/>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F1548-A370-498C-A14B-E715C2319CD9}" type="datetimeFigureOut">
              <a:rPr lang="en-US" smtClean="0"/>
              <a:pPr/>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F6F1548-A370-498C-A14B-E715C2319CD9}"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F6F1548-A370-498C-A14B-E715C2319CD9}"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F1548-A370-498C-A14B-E715C2319CD9}" type="datetimeFigureOut">
              <a:rPr lang="en-US" smtClean="0"/>
              <a:pPr/>
              <a:t>1/25/2013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33" name="Group 32"/>
          <p:cNvGrpSpPr/>
          <p:nvPr/>
        </p:nvGrpSpPr>
        <p:grpSpPr>
          <a:xfrm>
            <a:off x="0" y="0"/>
            <a:ext cx="9144001" cy="6858000"/>
            <a:chOff x="0" y="0"/>
            <a:chExt cx="9144001"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8F03A-58E1-4ECA-9024-348A9A81A53D}" type="slidenum">
              <a:rPr lang="en-US" smtClean="0"/>
              <a:pPr/>
              <a:t>‹#›</a:t>
            </a:fld>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grpSp>
        <p:nvGrpSpPr>
          <p:cNvPr id="12" name="Group 11"/>
          <p:cNvGrpSpPr/>
          <p:nvPr/>
        </p:nvGrpSpPr>
        <p:grpSpPr>
          <a:xfrm>
            <a:off x="0" y="2855091"/>
            <a:ext cx="3581400" cy="4002909"/>
            <a:chOff x="0" y="2533588"/>
            <a:chExt cx="8022336" cy="8966516"/>
          </a:xfrm>
        </p:grpSpPr>
        <p:sp>
          <p:nvSpPr>
            <p:cNvPr id="13" name="Freeform 7"/>
            <p:cNvSpPr>
              <a:spLocks/>
            </p:cNvSpPr>
            <p:nvPr userDrawn="1"/>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1116449"/>
            <a:ext cx="6858000" cy="1077218"/>
          </a:xfrm>
        </p:spPr>
        <p:txBody>
          <a:bodyPr/>
          <a:lstStyle/>
          <a:p>
            <a:r>
              <a:rPr lang="zh-CN" altLang="en-US" dirty="0" smtClean="0">
                <a:latin typeface="Microsoft YaHei" pitchFamily="34" charset="-122"/>
                <a:ea typeface="Microsoft YaHei" pitchFamily="34" charset="-122"/>
              </a:rPr>
              <a:t>线段树的合并</a:t>
            </a:r>
            <a:r>
              <a:rPr lang="en-US" altLang="zh-CN" dirty="0" smtClean="0">
                <a:latin typeface="Microsoft YaHei" pitchFamily="34" charset="-122"/>
                <a:ea typeface="Microsoft YaHei" pitchFamily="34" charset="-122"/>
              </a:rPr>
              <a:t/>
            </a:r>
            <a:br>
              <a:rPr lang="en-US" altLang="zh-CN" dirty="0" smtClean="0">
                <a:latin typeface="Microsoft YaHei" pitchFamily="34" charset="-122"/>
                <a:ea typeface="Microsoft YaHei" pitchFamily="34" charset="-122"/>
              </a:rPr>
            </a:br>
            <a:r>
              <a:rPr lang="en-US" altLang="zh-CN" sz="2400" dirty="0" smtClean="0">
                <a:latin typeface="Microsoft YaHei" pitchFamily="34" charset="-122"/>
                <a:ea typeface="Microsoft YaHei" pitchFamily="34" charset="-122"/>
              </a:rPr>
              <a:t>——</a:t>
            </a:r>
            <a:r>
              <a:rPr lang="zh-CN" altLang="en-US" sz="2400" dirty="0" smtClean="0">
                <a:latin typeface="Microsoft YaHei" pitchFamily="34" charset="-122"/>
                <a:ea typeface="Microsoft YaHei" pitchFamily="34" charset="-122"/>
              </a:rPr>
              <a:t>不为人知的实用技巧</a:t>
            </a:r>
            <a:endParaRPr lang="en-US" sz="2400" dirty="0">
              <a:latin typeface="Microsoft YaHei" pitchFamily="34" charset="-122"/>
              <a:ea typeface="Microsoft YaHei" pitchFamily="34" charset="-122"/>
            </a:endParaRPr>
          </a:p>
        </p:txBody>
      </p:sp>
      <p:sp>
        <p:nvSpPr>
          <p:cNvPr id="5" name="Subtitle 4"/>
          <p:cNvSpPr>
            <a:spLocks noGrp="1"/>
          </p:cNvSpPr>
          <p:nvPr>
            <p:ph type="subTitle" idx="1"/>
          </p:nvPr>
        </p:nvSpPr>
        <p:spPr>
          <a:xfrm>
            <a:off x="990600" y="2428868"/>
            <a:ext cx="6858000" cy="461665"/>
          </a:xfrm>
        </p:spPr>
        <p:txBody>
          <a:bodyPr/>
          <a:lstStyle/>
          <a:p>
            <a:r>
              <a:rPr lang="zh-CN" altLang="en-US" dirty="0" smtClean="0">
                <a:latin typeface="Microsoft YaHei" pitchFamily="34" charset="-122"/>
                <a:ea typeface="Microsoft YaHei" pitchFamily="34" charset="-122"/>
              </a:rPr>
              <a:t>杭州二中 黄嘉泰</a:t>
            </a:r>
            <a:endParaRPr lang="en-US"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线段树合并</a:t>
            </a:r>
            <a:r>
              <a:rPr lang="en-US" altLang="zh-CN" dirty="0" smtClean="0"/>
              <a:t>VS</a:t>
            </a:r>
            <a:r>
              <a:rPr lang="zh-CN" altLang="en-US" dirty="0" smtClean="0"/>
              <a:t>启发式合并</a:t>
            </a:r>
            <a:endParaRPr lang="zh-CN" altLang="en-US" dirty="0"/>
          </a:p>
        </p:txBody>
      </p:sp>
      <p:sp>
        <p:nvSpPr>
          <p:cNvPr id="3" name="内容占位符 2"/>
          <p:cNvSpPr>
            <a:spLocks noGrp="1"/>
          </p:cNvSpPr>
          <p:nvPr>
            <p:ph idx="1"/>
          </p:nvPr>
        </p:nvSpPr>
        <p:spPr/>
        <p:txBody>
          <a:bodyPr/>
          <a:lstStyle/>
          <a:p>
            <a:r>
              <a:rPr lang="en-US" altLang="zh-CN" dirty="0" smtClean="0"/>
              <a:t>OI</a:t>
            </a:r>
            <a:r>
              <a:rPr lang="zh-CN" altLang="en-US" dirty="0" smtClean="0"/>
              <a:t>中常常遇到一些题目，要将若干物件不断合并，顺便计算一些信息。</a:t>
            </a:r>
            <a:endParaRPr lang="en-US" altLang="zh-CN" dirty="0" smtClean="0"/>
          </a:p>
          <a:p>
            <a:r>
              <a:rPr lang="zh-CN" altLang="en-US" dirty="0" smtClean="0"/>
              <a:t>有些以树为背景的题目也需要完成类似的工作。</a:t>
            </a:r>
            <a:endParaRPr lang="en-US" altLang="zh-CN" dirty="0" smtClean="0"/>
          </a:p>
          <a:p>
            <a:r>
              <a:rPr lang="zh-CN" altLang="en-US" dirty="0" smtClean="0"/>
              <a:t>其中很大一部分需要维护一些元素的有序序列，通常用平衡树的启发式合并解决。复杂度</a:t>
            </a:r>
            <a:r>
              <a:rPr lang="en-US" altLang="zh-CN" dirty="0" smtClean="0"/>
              <a:t>O(nlog^2n)</a:t>
            </a:r>
          </a:p>
          <a:p>
            <a:r>
              <a:rPr lang="zh-CN" altLang="en-US" dirty="0" smtClean="0"/>
              <a:t>关键字通常是不太大的整数，如果换用这里的线段树合并，就可以降低复杂度的阶，做到</a:t>
            </a:r>
            <a:r>
              <a:rPr lang="en-US" altLang="zh-CN" dirty="0" smtClean="0"/>
              <a:t>O(</a:t>
            </a:r>
            <a:r>
              <a:rPr lang="en-US" altLang="zh-CN" dirty="0" err="1" smtClean="0"/>
              <a:t>nlogn</a:t>
            </a:r>
            <a:r>
              <a:rPr lang="en-US" altLang="zh-CN" dirty="0" smtClean="0"/>
              <a:t>)</a:t>
            </a:r>
            <a:r>
              <a:rPr lang="zh-CN" altLang="en-US" dirty="0" smtClean="0"/>
              <a:t>或</a:t>
            </a:r>
            <a:r>
              <a:rPr lang="en-US" altLang="zh-CN" dirty="0" smtClean="0"/>
              <a:t>O(</a:t>
            </a:r>
            <a:r>
              <a:rPr lang="en-US" altLang="zh-CN" dirty="0" err="1" smtClean="0"/>
              <a:t>nlogU</a:t>
            </a:r>
            <a:r>
              <a:rPr lang="en-US" altLang="zh-CN" dirty="0" smtClean="0"/>
              <a:t>)</a:t>
            </a:r>
            <a:r>
              <a:rPr lang="zh-CN" altLang="en-US" dirty="0" smtClean="0"/>
              <a:t>。</a:t>
            </a:r>
            <a:endParaRPr lang="en-US" altLang="zh-CN" dirty="0" smtClean="0"/>
          </a:p>
          <a:p>
            <a:r>
              <a:rPr lang="zh-CN" altLang="en-US" dirty="0" smtClean="0"/>
              <a:t>下面看几个例子</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给一棵</a:t>
            </a:r>
            <a:r>
              <a:rPr lang="en-US" altLang="zh-CN" dirty="0" smtClean="0"/>
              <a:t>2n-1</a:t>
            </a:r>
            <a:r>
              <a:rPr lang="zh-CN" altLang="en-US" dirty="0" smtClean="0"/>
              <a:t>个节点的二叉树，每个叶子上有一个</a:t>
            </a:r>
            <a:r>
              <a:rPr lang="en-US" altLang="zh-CN" dirty="0" smtClean="0"/>
              <a:t>1-n</a:t>
            </a:r>
            <a:r>
              <a:rPr lang="zh-CN" altLang="en-US" dirty="0" smtClean="0"/>
              <a:t>的数字，保证每个数字出现且仅出现一次。</a:t>
            </a:r>
            <a:endParaRPr lang="en-US" altLang="zh-CN" dirty="0" smtClean="0"/>
          </a:p>
          <a:p>
            <a:r>
              <a:rPr lang="zh-CN" altLang="en-US" dirty="0" smtClean="0"/>
              <a:t>现在允许任意次交换某两棵兄弟子树</a:t>
            </a:r>
            <a:endParaRPr lang="en-US" altLang="zh-CN" dirty="0" smtClean="0"/>
          </a:p>
          <a:p>
            <a:r>
              <a:rPr lang="zh-CN" altLang="en-US" dirty="0" smtClean="0"/>
              <a:t>对操作完毕的树进行</a:t>
            </a:r>
            <a:r>
              <a:rPr lang="en-US" altLang="zh-CN" dirty="0" err="1" smtClean="0"/>
              <a:t>dfs</a:t>
            </a:r>
            <a:r>
              <a:rPr lang="zh-CN" altLang="en-US" dirty="0" smtClean="0"/>
              <a:t>，可以得到一个先序遍历序，它是一个</a:t>
            </a:r>
            <a:r>
              <a:rPr lang="en-US" altLang="zh-CN" dirty="0" smtClean="0"/>
              <a:t>1-n</a:t>
            </a:r>
            <a:r>
              <a:rPr lang="zh-CN" altLang="en-US" dirty="0" smtClean="0"/>
              <a:t>的排列</a:t>
            </a:r>
            <a:endParaRPr lang="en-US" altLang="zh-CN" dirty="0" smtClean="0"/>
          </a:p>
          <a:p>
            <a:r>
              <a:rPr lang="zh-CN" altLang="en-US" dirty="0" smtClean="0"/>
              <a:t>求这个排列最小的逆序对数</a:t>
            </a:r>
            <a:endParaRPr lang="en-US" altLang="zh-CN" dirty="0" smtClean="0"/>
          </a:p>
        </p:txBody>
      </p:sp>
      <p:pic>
        <p:nvPicPr>
          <p:cNvPr id="4" name="图片 3" descr="rys-crop.gif"/>
          <p:cNvPicPr>
            <a:picLocks noChangeAspect="1"/>
          </p:cNvPicPr>
          <p:nvPr/>
        </p:nvPicPr>
        <p:blipFill>
          <a:blip r:embed="rId2"/>
          <a:stretch>
            <a:fillRect/>
          </a:stretch>
        </p:blipFill>
        <p:spPr>
          <a:xfrm>
            <a:off x="2857488" y="4257689"/>
            <a:ext cx="3209925" cy="11715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smtClean="0"/>
              <a:t>T</a:t>
            </a:r>
            <a:r>
              <a:rPr lang="zh-CN" altLang="en-US" dirty="0" smtClean="0"/>
              <a:t>不是叶子，</a:t>
            </a:r>
            <a:r>
              <a:rPr lang="en-US" altLang="zh-CN" dirty="0" smtClean="0"/>
              <a:t>T</a:t>
            </a:r>
            <a:r>
              <a:rPr lang="zh-CN" altLang="en-US" dirty="0" smtClean="0"/>
              <a:t>的逆序对数</a:t>
            </a:r>
            <a:r>
              <a:rPr lang="en-US" altLang="zh-CN" dirty="0" smtClean="0"/>
              <a:t>=T-&gt;l</a:t>
            </a:r>
            <a:r>
              <a:rPr lang="zh-CN" altLang="en-US" dirty="0" smtClean="0"/>
              <a:t>的逆序对数</a:t>
            </a:r>
            <a:r>
              <a:rPr lang="en-US" altLang="zh-CN" dirty="0" smtClean="0"/>
              <a:t>+T-&gt;r</a:t>
            </a:r>
            <a:r>
              <a:rPr lang="zh-CN" altLang="en-US" dirty="0" smtClean="0"/>
              <a:t>的逆序对数</a:t>
            </a:r>
            <a:r>
              <a:rPr lang="en-US" altLang="zh-CN" dirty="0" smtClean="0"/>
              <a:t>+(x&gt;</a:t>
            </a:r>
            <a:r>
              <a:rPr lang="en-US" altLang="zh-CN" dirty="0" err="1" smtClean="0"/>
              <a:t>y|x</a:t>
            </a:r>
            <a:r>
              <a:rPr lang="el-GR" altLang="zh-CN" dirty="0" smtClean="0"/>
              <a:t>ϵ</a:t>
            </a:r>
            <a:r>
              <a:rPr lang="en-US" altLang="zh-CN" dirty="0" smtClean="0"/>
              <a:t>T-&gt;</a:t>
            </a:r>
            <a:r>
              <a:rPr lang="en-US" altLang="zh-CN" dirty="0" err="1" smtClean="0"/>
              <a:t>l,y</a:t>
            </a:r>
            <a:r>
              <a:rPr lang="el-GR" altLang="zh-CN" dirty="0" smtClean="0"/>
              <a:t> ϵ</a:t>
            </a:r>
            <a:r>
              <a:rPr lang="en-US" altLang="zh-CN" dirty="0" smtClean="0"/>
              <a:t>T-&gt;r)</a:t>
            </a:r>
            <a:r>
              <a:rPr lang="zh-CN" altLang="en-US" dirty="0" smtClean="0"/>
              <a:t>的对数</a:t>
            </a:r>
            <a:endParaRPr lang="en-US" altLang="zh-CN" dirty="0" smtClean="0"/>
          </a:p>
          <a:p>
            <a:r>
              <a:rPr lang="zh-CN" altLang="en-US" dirty="0" smtClean="0"/>
              <a:t>前两个与是否交换</a:t>
            </a:r>
            <a:r>
              <a:rPr lang="en-US" altLang="zh-CN" dirty="0" smtClean="0"/>
              <a:t>T-&gt;l</a:t>
            </a:r>
            <a:r>
              <a:rPr lang="zh-CN" altLang="en-US" dirty="0" smtClean="0"/>
              <a:t>和</a:t>
            </a:r>
            <a:r>
              <a:rPr lang="en-US" altLang="zh-CN" dirty="0" smtClean="0"/>
              <a:t>T-&gt;r</a:t>
            </a:r>
            <a:r>
              <a:rPr lang="zh-CN" altLang="en-US" dirty="0" smtClean="0"/>
              <a:t>无关，并且互相独立</a:t>
            </a:r>
            <a:endParaRPr lang="en-US" altLang="zh-CN" dirty="0" smtClean="0"/>
          </a:p>
          <a:p>
            <a:r>
              <a:rPr lang="zh-CN" altLang="en-US" dirty="0" smtClean="0"/>
              <a:t>计算每棵子树经过调整后最小的逆序对数。若子树已经计算完毕，只需知道交换两棵子树与不交换两种情况下新增的逆序对数，选取小的方案。</a:t>
            </a:r>
            <a:endParaRPr lang="en-US" altLang="zh-CN" dirty="0" smtClean="0"/>
          </a:p>
          <a:p>
            <a:r>
              <a:rPr lang="zh-CN" altLang="en-US" dirty="0" smtClean="0"/>
              <a:t>用平衡树维护子树内数字的有序序列，启发式合并时顺便算出需要的信息。</a:t>
            </a:r>
            <a:endParaRPr lang="en-US" altLang="zh-CN" dirty="0" smtClean="0"/>
          </a:p>
          <a:p>
            <a:r>
              <a:rPr lang="en-US" altLang="zh-CN" dirty="0" smtClean="0"/>
              <a:t>O(nlog^2n)</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合并一些统计区间内数字个数的线段树来解决</a:t>
            </a:r>
            <a:endParaRPr lang="en-US" altLang="zh-CN" dirty="0" smtClean="0"/>
          </a:p>
          <a:p>
            <a:r>
              <a:rPr lang="zh-CN" altLang="en-US" dirty="0" smtClean="0"/>
              <a:t>在执行</a:t>
            </a:r>
            <a:r>
              <a:rPr lang="en-US" altLang="zh-CN" dirty="0" smtClean="0"/>
              <a:t>merge</a:t>
            </a:r>
            <a:r>
              <a:rPr lang="zh-CN" altLang="en-US" dirty="0" smtClean="0"/>
              <a:t>的过程中统计交换与不交换产生的逆序对数</a:t>
            </a:r>
            <a:endParaRPr lang="en-US" altLang="zh-CN" dirty="0" smtClean="0"/>
          </a:p>
          <a:p>
            <a:r>
              <a:rPr lang="en-US" altLang="zh-CN" dirty="0" smtClean="0"/>
              <a:t>a</a:t>
            </a:r>
            <a:r>
              <a:rPr lang="zh-CN" altLang="en-US" dirty="0" smtClean="0"/>
              <a:t>是</a:t>
            </a:r>
            <a:r>
              <a:rPr lang="en-US" altLang="zh-CN" dirty="0" smtClean="0"/>
              <a:t>T-&gt;l</a:t>
            </a:r>
            <a:r>
              <a:rPr lang="zh-CN" altLang="en-US" dirty="0" smtClean="0"/>
              <a:t>对应线段树的某棵子树</a:t>
            </a:r>
            <a:r>
              <a:rPr lang="en-US" altLang="zh-CN" dirty="0" smtClean="0"/>
              <a:t>,b</a:t>
            </a:r>
            <a:r>
              <a:rPr lang="zh-CN" altLang="en-US" dirty="0" smtClean="0"/>
              <a:t>来自</a:t>
            </a:r>
            <a:r>
              <a:rPr lang="en-US" altLang="zh-CN" dirty="0" smtClean="0"/>
              <a:t>T-&gt;r</a:t>
            </a:r>
            <a:r>
              <a:rPr lang="zh-CN" altLang="en-US" dirty="0" smtClean="0"/>
              <a:t>的线段树</a:t>
            </a:r>
            <a:endParaRPr lang="en-US" altLang="zh-CN" dirty="0" smtClean="0"/>
          </a:p>
          <a:p>
            <a:r>
              <a:rPr lang="en-US" altLang="zh-CN" dirty="0" smtClean="0"/>
              <a:t>ans0</a:t>
            </a:r>
            <a:r>
              <a:rPr lang="zh-CN" altLang="en-US" dirty="0" smtClean="0"/>
              <a:t>表示不交换时的新增逆序对数</a:t>
            </a:r>
            <a:r>
              <a:rPr lang="en-US" altLang="zh-CN" dirty="0" smtClean="0"/>
              <a:t>,ans1</a:t>
            </a:r>
            <a:r>
              <a:rPr lang="zh-CN" altLang="en-US" dirty="0" smtClean="0"/>
              <a:t>表示交换时的新增逆序对数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时间复杂度</a:t>
            </a:r>
            <a:r>
              <a:rPr lang="en-US" altLang="zh-CN" dirty="0" smtClean="0"/>
              <a:t>O(</a:t>
            </a:r>
            <a:r>
              <a:rPr lang="en-US" altLang="zh-CN" dirty="0" err="1" smtClean="0"/>
              <a:t>nlogn</a:t>
            </a:r>
            <a:r>
              <a:rPr lang="en-US" altLang="zh-CN" dirty="0" smtClean="0"/>
              <a:t>)</a:t>
            </a:r>
          </a:p>
        </p:txBody>
      </p:sp>
      <p:sp>
        <p:nvSpPr>
          <p:cNvPr id="4" name="TextBox 3"/>
          <p:cNvSpPr txBox="1"/>
          <p:nvPr/>
        </p:nvSpPr>
        <p:spPr>
          <a:xfrm>
            <a:off x="1000100" y="3880498"/>
            <a:ext cx="8001056" cy="1477328"/>
          </a:xfrm>
          <a:prstGeom prst="rect">
            <a:avLst/>
          </a:prstGeom>
          <a:noFill/>
        </p:spPr>
        <p:txBody>
          <a:bodyPr wrap="square" rtlCol="0">
            <a:spAutoFit/>
          </a:bodyPr>
          <a:lstStyle/>
          <a:p>
            <a:r>
              <a:rPr lang="en-US" altLang="zh-CN" dirty="0" smtClean="0"/>
              <a:t>merge(</a:t>
            </a:r>
            <a:r>
              <a:rPr lang="en-US" altLang="zh-CN" dirty="0" err="1" smtClean="0"/>
              <a:t>a,b</a:t>
            </a:r>
            <a:r>
              <a:rPr lang="en-US" altLang="zh-CN" dirty="0" smtClean="0"/>
              <a:t>):</a:t>
            </a:r>
          </a:p>
          <a:p>
            <a:r>
              <a:rPr lang="en-US" altLang="zh-CN" dirty="0" smtClean="0"/>
              <a:t>	</a:t>
            </a:r>
            <a:r>
              <a:rPr lang="zh-CN" altLang="en-US" dirty="0" smtClean="0"/>
              <a:t>如果</a:t>
            </a:r>
            <a:r>
              <a:rPr lang="en-US" altLang="zh-CN" dirty="0" err="1" smtClean="0"/>
              <a:t>a,b</a:t>
            </a:r>
            <a:r>
              <a:rPr lang="zh-CN" altLang="en-US" dirty="0" smtClean="0"/>
              <a:t>中有</a:t>
            </a:r>
            <a:r>
              <a:rPr lang="zh-CN" altLang="en-US" smtClean="0"/>
              <a:t>一个为空</a:t>
            </a:r>
            <a:r>
              <a:rPr lang="en-US" altLang="zh-CN" smtClean="0"/>
              <a:t>,</a:t>
            </a:r>
            <a:r>
              <a:rPr lang="zh-CN" altLang="en-US" dirty="0" smtClean="0"/>
              <a:t>就返回另一个</a:t>
            </a:r>
            <a:endParaRPr lang="en-US" altLang="zh-CN" dirty="0" smtClean="0"/>
          </a:p>
          <a:p>
            <a:r>
              <a:rPr lang="en-US" altLang="zh-CN" dirty="0" smtClean="0"/>
              <a:t>	ans0+=</a:t>
            </a:r>
            <a:r>
              <a:rPr lang="en-US" altLang="zh-CN" dirty="0" err="1" smtClean="0"/>
              <a:t>cnt</a:t>
            </a:r>
            <a:r>
              <a:rPr lang="en-US" altLang="zh-CN" dirty="0" smtClean="0"/>
              <a:t>(a-&gt;r)*</a:t>
            </a:r>
            <a:r>
              <a:rPr lang="en-US" altLang="zh-CN" dirty="0" err="1" smtClean="0"/>
              <a:t>cnt</a:t>
            </a:r>
            <a:r>
              <a:rPr lang="en-US" altLang="zh-CN" dirty="0" smtClean="0"/>
              <a:t>(b-&gt;l)</a:t>
            </a:r>
          </a:p>
          <a:p>
            <a:r>
              <a:rPr lang="en-US" altLang="zh-CN" dirty="0" smtClean="0"/>
              <a:t>	ans1+=</a:t>
            </a:r>
            <a:r>
              <a:rPr lang="en-US" altLang="zh-CN" dirty="0" err="1" smtClean="0"/>
              <a:t>cnt</a:t>
            </a:r>
            <a:r>
              <a:rPr lang="en-US" altLang="zh-CN" dirty="0" smtClean="0"/>
              <a:t>(a-&gt;l)*</a:t>
            </a:r>
            <a:r>
              <a:rPr lang="en-US" altLang="zh-CN" dirty="0" err="1" smtClean="0"/>
              <a:t>cnt</a:t>
            </a:r>
            <a:r>
              <a:rPr lang="en-US" altLang="zh-CN" dirty="0" smtClean="0"/>
              <a:t>(b-&gt;r)</a:t>
            </a:r>
          </a:p>
          <a:p>
            <a:r>
              <a:rPr lang="en-US" altLang="zh-CN" dirty="0" smtClean="0"/>
              <a:t>	</a:t>
            </a:r>
            <a:r>
              <a:rPr lang="zh-CN" altLang="en-US" dirty="0" smtClean="0"/>
              <a:t>返回</a:t>
            </a:r>
            <a:r>
              <a:rPr lang="en-US" altLang="zh-CN" dirty="0" smtClean="0"/>
              <a:t>merge(a-&gt;</a:t>
            </a:r>
            <a:r>
              <a:rPr lang="en-US" altLang="zh-CN" dirty="0" err="1" smtClean="0"/>
              <a:t>l,b</a:t>
            </a:r>
            <a:r>
              <a:rPr lang="en-US" altLang="zh-CN" dirty="0" smtClean="0"/>
              <a:t>-&gt;l)</a:t>
            </a:r>
            <a:r>
              <a:rPr lang="zh-CN" altLang="en-US" dirty="0" smtClean="0"/>
              <a:t>连接上</a:t>
            </a:r>
            <a:r>
              <a:rPr lang="en-US" altLang="zh-CN" dirty="0" smtClean="0"/>
              <a:t>merge(a-&gt;</a:t>
            </a:r>
            <a:r>
              <a:rPr lang="en-US" altLang="zh-CN" dirty="0" err="1" smtClean="0"/>
              <a:t>r,b</a:t>
            </a:r>
            <a:r>
              <a:rPr lang="en-US" altLang="zh-CN" dirty="0" smtClean="0"/>
              <a:t>-&gt;r)</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空间的开销可能是</a:t>
            </a:r>
            <a:r>
              <a:rPr lang="en-US" altLang="zh-CN" dirty="0" smtClean="0"/>
              <a:t>O(</a:t>
            </a:r>
            <a:r>
              <a:rPr lang="en-US" altLang="zh-CN" dirty="0" err="1" smtClean="0"/>
              <a:t>nlogn</a:t>
            </a:r>
            <a:r>
              <a:rPr lang="en-US" altLang="zh-CN" dirty="0" smtClean="0"/>
              <a:t>)</a:t>
            </a:r>
            <a:r>
              <a:rPr lang="zh-CN" altLang="en-US" dirty="0" smtClean="0"/>
              <a:t>的，不少这样写的人都</a:t>
            </a:r>
            <a:r>
              <a:rPr lang="en-US" altLang="zh-CN" dirty="0" smtClean="0"/>
              <a:t>MLE</a:t>
            </a:r>
            <a:r>
              <a:rPr lang="zh-CN" altLang="en-US" dirty="0" smtClean="0"/>
              <a:t>了</a:t>
            </a:r>
            <a:endParaRPr lang="en-US" altLang="zh-CN" dirty="0" smtClean="0"/>
          </a:p>
          <a:p>
            <a:r>
              <a:rPr lang="zh-CN" altLang="en-US" dirty="0" smtClean="0"/>
              <a:t>一种办法是借鉴后缀树，线段树可以看成只有两种字符的</a:t>
            </a:r>
            <a:r>
              <a:rPr lang="en-US" altLang="zh-CN" dirty="0" err="1" smtClean="0"/>
              <a:t>trie</a:t>
            </a:r>
            <a:r>
              <a:rPr lang="zh-CN" altLang="en-US" dirty="0" smtClean="0"/>
              <a:t>。把无用的边压缩，使得每个节点或者是叶子，或者有两个儿子，空间复杂度就是严格的</a:t>
            </a:r>
            <a:r>
              <a:rPr lang="en-US" altLang="zh-CN" dirty="0" smtClean="0"/>
              <a:t>O(n)</a:t>
            </a:r>
            <a:r>
              <a:rPr lang="zh-CN" altLang="en-US" dirty="0" smtClean="0"/>
              <a:t>。</a:t>
            </a:r>
            <a:endParaRPr lang="en-US" altLang="zh-CN" dirty="0" smtClean="0"/>
          </a:p>
          <a:p>
            <a:r>
              <a:rPr lang="zh-CN" altLang="en-US" dirty="0" smtClean="0"/>
              <a:t>不一定非得这样做。注意到合并完成后线段树所占的空间是</a:t>
            </a:r>
            <a:r>
              <a:rPr lang="en-US" altLang="zh-CN" dirty="0" smtClean="0"/>
              <a:t>O(n)</a:t>
            </a:r>
            <a:r>
              <a:rPr lang="zh-CN" altLang="en-US" dirty="0" smtClean="0"/>
              <a:t>的，</a:t>
            </a:r>
            <a:r>
              <a:rPr lang="en-US" altLang="zh-CN" dirty="0" smtClean="0"/>
              <a:t>MLE</a:t>
            </a:r>
            <a:r>
              <a:rPr lang="zh-CN" altLang="en-US" dirty="0" smtClean="0"/>
              <a:t>的原因是有一些树在递归运算的过程中被晾在一边，白白占用了内存。例子：右偏的一条链</a:t>
            </a:r>
            <a:endParaRPr lang="en-US" altLang="zh-CN" dirty="0" smtClean="0"/>
          </a:p>
          <a:p>
            <a:r>
              <a:rPr lang="zh-CN" altLang="en-US" dirty="0" smtClean="0"/>
              <a:t>每次先递归到较大的子树中去就可以了。</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lstStyle/>
          <a:p>
            <a:r>
              <a:rPr lang="zh-CN" altLang="en-US" dirty="0" smtClean="0"/>
              <a:t>给定一棵</a:t>
            </a:r>
            <a:r>
              <a:rPr lang="en-US" altLang="zh-CN" dirty="0" smtClean="0"/>
              <a:t>n</a:t>
            </a:r>
            <a:r>
              <a:rPr lang="zh-CN" altLang="en-US" dirty="0" smtClean="0"/>
              <a:t>个点的有根树，每个点是黑的或者白的。</a:t>
            </a:r>
            <a:endParaRPr lang="en-US" altLang="zh-CN" dirty="0" smtClean="0"/>
          </a:p>
          <a:p>
            <a:r>
              <a:rPr lang="zh-CN" altLang="en-US" dirty="0" smtClean="0"/>
              <a:t>两个人在树上博弈，轮流进行以下操作：</a:t>
            </a:r>
            <a:endParaRPr lang="en-US" altLang="zh-CN" dirty="0" smtClean="0"/>
          </a:p>
          <a:p>
            <a:r>
              <a:rPr lang="zh-CN" altLang="en-US" dirty="0" smtClean="0"/>
              <a:t>选择一个当前为白色的点</a:t>
            </a:r>
            <a:r>
              <a:rPr lang="en-US" altLang="zh-CN" dirty="0" smtClean="0"/>
              <a:t>u</a:t>
            </a:r>
            <a:r>
              <a:rPr lang="zh-CN" altLang="en-US" dirty="0" smtClean="0"/>
              <a:t>，把</a:t>
            </a:r>
            <a:r>
              <a:rPr lang="en-US" altLang="zh-CN" dirty="0" smtClean="0"/>
              <a:t>u</a:t>
            </a:r>
            <a:r>
              <a:rPr lang="zh-CN" altLang="en-US" dirty="0" smtClean="0"/>
              <a:t>到根路径上的所有点涂黑</a:t>
            </a:r>
            <a:endParaRPr lang="en-US" altLang="zh-CN" dirty="0" smtClean="0"/>
          </a:p>
          <a:p>
            <a:r>
              <a:rPr lang="zh-CN" altLang="en-US" dirty="0" smtClean="0"/>
              <a:t>不能操作者输</a:t>
            </a:r>
            <a:endParaRPr lang="en-US" altLang="zh-CN" dirty="0" smtClean="0"/>
          </a:p>
          <a:p>
            <a:r>
              <a:rPr lang="zh-CN" altLang="en-US" dirty="0" smtClean="0"/>
              <a:t>判断两人都用最优策略进行游戏时的胜负情况，并输出第一个人第一步所有可行的决策。</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normAutofit/>
          </a:bodyPr>
          <a:lstStyle/>
          <a:p>
            <a:r>
              <a:rPr lang="zh-CN" altLang="en-US" dirty="0" smtClean="0"/>
              <a:t>出处：</a:t>
            </a:r>
            <a:r>
              <a:rPr lang="en-US" altLang="zh-CN" dirty="0" smtClean="0"/>
              <a:t>2010</a:t>
            </a:r>
            <a:r>
              <a:rPr lang="zh-CN" altLang="en-US" dirty="0" smtClean="0"/>
              <a:t>集训队 陈高远</a:t>
            </a:r>
            <a:endParaRPr lang="en-US" altLang="zh-CN" dirty="0" smtClean="0"/>
          </a:p>
          <a:p>
            <a:r>
              <a:rPr lang="zh-CN" altLang="en-US" dirty="0" smtClean="0"/>
              <a:t>数据加强</a:t>
            </a:r>
            <a:endParaRPr lang="en-US" altLang="zh-CN" dirty="0" smtClean="0"/>
          </a:p>
          <a:p>
            <a:r>
              <a:rPr lang="zh-CN" altLang="en-US" dirty="0" smtClean="0"/>
              <a:t>由公平组合游戏的性质不难想到以下的</a:t>
            </a:r>
            <a:r>
              <a:rPr lang="en-US" altLang="zh-CN" dirty="0" err="1" smtClean="0"/>
              <a:t>dp</a:t>
            </a:r>
            <a:r>
              <a:rPr lang="zh-CN" altLang="en-US" dirty="0" smtClean="0"/>
              <a:t>：</a:t>
            </a:r>
            <a:endParaRPr lang="en-US" altLang="zh-CN" dirty="0" smtClean="0"/>
          </a:p>
          <a:p>
            <a:pPr lvl="1"/>
            <a:r>
              <a:rPr lang="zh-CN" altLang="en-US" dirty="0" smtClean="0"/>
              <a:t>下面的所有</a:t>
            </a:r>
            <a:r>
              <a:rPr lang="en-US" altLang="zh-CN" dirty="0" smtClean="0"/>
              <a:t>+</a:t>
            </a:r>
            <a:r>
              <a:rPr lang="zh-CN" altLang="en-US" dirty="0" smtClean="0"/>
              <a:t>运算都表示</a:t>
            </a:r>
            <a:r>
              <a:rPr lang="en-US" altLang="zh-CN" dirty="0" err="1" smtClean="0"/>
              <a:t>xor</a:t>
            </a:r>
            <a:endParaRPr lang="en-US" altLang="zh-CN" dirty="0" smtClean="0"/>
          </a:p>
          <a:p>
            <a:r>
              <a:rPr lang="en-US" altLang="zh-CN" dirty="0" err="1" smtClean="0"/>
              <a:t>dp</a:t>
            </a:r>
            <a:r>
              <a:rPr lang="en-US" altLang="zh-CN" dirty="0" smtClean="0"/>
              <a:t>[u]</a:t>
            </a:r>
            <a:r>
              <a:rPr lang="zh-CN" altLang="en-US" dirty="0" smtClean="0"/>
              <a:t>表示只考虑子树</a:t>
            </a:r>
            <a:r>
              <a:rPr lang="en-US" altLang="zh-CN" dirty="0" smtClean="0"/>
              <a:t>u</a:t>
            </a:r>
            <a:r>
              <a:rPr lang="zh-CN" altLang="en-US" dirty="0" smtClean="0"/>
              <a:t>的</a:t>
            </a:r>
            <a:r>
              <a:rPr lang="en-US" altLang="zh-CN" dirty="0" smtClean="0"/>
              <a:t>SG</a:t>
            </a:r>
            <a:r>
              <a:rPr lang="zh-CN" altLang="en-US" dirty="0" smtClean="0"/>
              <a:t>值</a:t>
            </a:r>
            <a:endParaRPr lang="en-US" altLang="zh-CN" dirty="0" smtClean="0"/>
          </a:p>
          <a:p>
            <a:r>
              <a:rPr lang="en-US" altLang="zh-CN" dirty="0" smtClean="0"/>
              <a:t>g[u][v]</a:t>
            </a:r>
            <a:r>
              <a:rPr lang="zh-CN" altLang="en-US" dirty="0" smtClean="0"/>
              <a:t>表示只考虑子树</a:t>
            </a:r>
            <a:r>
              <a:rPr lang="en-US" altLang="zh-CN" dirty="0" smtClean="0"/>
              <a:t>u</a:t>
            </a:r>
            <a:r>
              <a:rPr lang="zh-CN" altLang="en-US" dirty="0" smtClean="0"/>
              <a:t>，</a:t>
            </a:r>
            <a:r>
              <a:rPr lang="en-US" altLang="zh-CN" dirty="0" smtClean="0"/>
              <a:t>v</a:t>
            </a:r>
            <a:r>
              <a:rPr lang="zh-CN" altLang="en-US" dirty="0" smtClean="0"/>
              <a:t>是</a:t>
            </a:r>
            <a:r>
              <a:rPr lang="en-US" altLang="zh-CN" dirty="0" smtClean="0"/>
              <a:t>u</a:t>
            </a:r>
            <a:r>
              <a:rPr lang="zh-CN" altLang="en-US" dirty="0" smtClean="0"/>
              <a:t>的某个白色后代</a:t>
            </a:r>
            <a:r>
              <a:rPr lang="en-US" altLang="zh-CN" dirty="0" smtClean="0"/>
              <a:t>(</a:t>
            </a:r>
            <a:r>
              <a:rPr lang="zh-CN" altLang="en-US" dirty="0" smtClean="0"/>
              <a:t>可能为</a:t>
            </a:r>
            <a:r>
              <a:rPr lang="en-US" altLang="zh-CN" dirty="0" smtClean="0"/>
              <a:t>u)</a:t>
            </a:r>
            <a:r>
              <a:rPr lang="zh-CN" altLang="en-US" dirty="0" smtClean="0"/>
              <a:t>，第一步选择了</a:t>
            </a:r>
            <a:r>
              <a:rPr lang="en-US" altLang="zh-CN" dirty="0" smtClean="0"/>
              <a:t>v</a:t>
            </a:r>
            <a:r>
              <a:rPr lang="zh-CN" altLang="en-US" dirty="0" smtClean="0"/>
              <a:t>，将</a:t>
            </a:r>
            <a:r>
              <a:rPr lang="en-US" altLang="zh-CN" dirty="0" smtClean="0"/>
              <a:t>u</a:t>
            </a:r>
            <a:r>
              <a:rPr lang="zh-CN" altLang="en-US" dirty="0" smtClean="0"/>
              <a:t>到</a:t>
            </a:r>
            <a:r>
              <a:rPr lang="en-US" altLang="zh-CN" dirty="0" smtClean="0"/>
              <a:t>v</a:t>
            </a:r>
            <a:r>
              <a:rPr lang="zh-CN" altLang="en-US" dirty="0" smtClean="0"/>
              <a:t>全部涂黑后的局面的</a:t>
            </a:r>
            <a:r>
              <a:rPr lang="en-US" altLang="zh-CN" dirty="0" smtClean="0"/>
              <a:t>SG</a:t>
            </a:r>
            <a:r>
              <a:rPr lang="zh-CN" altLang="en-US" dirty="0" smtClean="0"/>
              <a:t>值</a:t>
            </a:r>
            <a:endParaRPr lang="en-US" altLang="zh-CN" dirty="0" smtClean="0"/>
          </a:p>
          <a:p>
            <a:r>
              <a:rPr lang="en-US" altLang="zh-CN" dirty="0" err="1" smtClean="0"/>
              <a:t>dp</a:t>
            </a:r>
            <a:r>
              <a:rPr lang="en-US" altLang="zh-CN" dirty="0" smtClean="0"/>
              <a:t>[u]=</a:t>
            </a:r>
            <a:r>
              <a:rPr lang="en-US" altLang="zh-CN" dirty="0" err="1" smtClean="0"/>
              <a:t>mex</a:t>
            </a:r>
            <a:r>
              <a:rPr lang="en-US" altLang="zh-CN" dirty="0" smtClean="0"/>
              <a:t>(g[u])</a:t>
            </a:r>
            <a:r>
              <a:rPr lang="zh-CN" altLang="en-US" dirty="0" smtClean="0"/>
              <a:t>，关键是求</a:t>
            </a:r>
            <a:r>
              <a:rPr lang="en-US" altLang="zh-CN" dirty="0" smtClean="0"/>
              <a:t>g[u]</a:t>
            </a:r>
          </a:p>
          <a:p>
            <a:pPr lvl="1"/>
            <a:r>
              <a:rPr lang="zh-CN" altLang="en-US" dirty="0" smtClean="0"/>
              <a:t>当</a:t>
            </a:r>
            <a:r>
              <a:rPr lang="en-US" altLang="zh-CN" dirty="0" smtClean="0"/>
              <a:t>u</a:t>
            </a:r>
            <a:r>
              <a:rPr lang="zh-CN" altLang="en-US" dirty="0" smtClean="0"/>
              <a:t>是白色时</a:t>
            </a:r>
            <a:r>
              <a:rPr lang="zh-CN" altLang="en-US" dirty="0" smtClean="0"/>
              <a:t>，新增</a:t>
            </a:r>
            <a:r>
              <a:rPr lang="en-US" altLang="zh-CN" dirty="0" smtClean="0"/>
              <a:t>g[u</a:t>
            </a:r>
            <a:r>
              <a:rPr lang="en-US" altLang="zh-CN" dirty="0" smtClean="0"/>
              <a:t>][u]=sigma{</a:t>
            </a:r>
            <a:r>
              <a:rPr lang="en-US" altLang="zh-CN" dirty="0" err="1" smtClean="0"/>
              <a:t>dp</a:t>
            </a:r>
            <a:r>
              <a:rPr lang="en-US" altLang="zh-CN" dirty="0" smtClean="0"/>
              <a:t>[v]|v</a:t>
            </a:r>
            <a:r>
              <a:rPr lang="zh-CN" altLang="en-US" dirty="0" smtClean="0"/>
              <a:t>是</a:t>
            </a:r>
            <a:r>
              <a:rPr lang="en-US" altLang="zh-CN" dirty="0" smtClean="0"/>
              <a:t>u</a:t>
            </a:r>
            <a:r>
              <a:rPr lang="zh-CN" altLang="en-US" dirty="0" smtClean="0"/>
              <a:t>的儿子</a:t>
            </a:r>
            <a:r>
              <a:rPr lang="en-US" altLang="zh-CN" dirty="0" smtClean="0"/>
              <a:t>}</a:t>
            </a:r>
          </a:p>
          <a:p>
            <a:pPr lvl="1"/>
            <a:r>
              <a:rPr lang="en-US" altLang="zh-CN" dirty="0" smtClean="0"/>
              <a:t>g[u][w]=g[v][w]+sigma{</a:t>
            </a:r>
            <a:r>
              <a:rPr lang="en-US" altLang="zh-CN" dirty="0" err="1" smtClean="0"/>
              <a:t>dp</a:t>
            </a:r>
            <a:r>
              <a:rPr lang="en-US" altLang="zh-CN" dirty="0" smtClean="0"/>
              <a:t>[v]|v</a:t>
            </a:r>
            <a:r>
              <a:rPr lang="zh-CN" altLang="en-US" dirty="0" smtClean="0"/>
              <a:t>是</a:t>
            </a:r>
            <a:r>
              <a:rPr lang="en-US" altLang="zh-CN" dirty="0" smtClean="0"/>
              <a:t>u</a:t>
            </a:r>
            <a:r>
              <a:rPr lang="zh-CN" altLang="en-US" dirty="0" smtClean="0"/>
              <a:t>的儿子且</a:t>
            </a:r>
            <a:r>
              <a:rPr lang="en-US" altLang="zh-CN" dirty="0" smtClean="0"/>
              <a:t>v!=branch[w]}</a:t>
            </a:r>
          </a:p>
          <a:p>
            <a:pPr lvl="1"/>
            <a:r>
              <a:rPr lang="en-US" altLang="zh-CN" dirty="0" smtClean="0"/>
              <a:t>g[u][w]=g[v][w]+g[u][u]+</a:t>
            </a:r>
            <a:r>
              <a:rPr lang="en-US" altLang="zh-CN" dirty="0" err="1" smtClean="0"/>
              <a:t>dp</a:t>
            </a:r>
            <a:r>
              <a:rPr lang="en-US" altLang="zh-CN" dirty="0" smtClean="0"/>
              <a:t>[branch[w]]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O(n^2)</a:t>
            </a:r>
          </a:p>
          <a:p>
            <a:r>
              <a:rPr lang="zh-CN" altLang="en-US" dirty="0" smtClean="0"/>
              <a:t>我们可以做的更好</a:t>
            </a:r>
            <a:endParaRPr lang="en-US" altLang="zh-CN" dirty="0" smtClean="0"/>
          </a:p>
          <a:p>
            <a:r>
              <a:rPr lang="zh-CN" altLang="en-US" dirty="0" smtClean="0"/>
              <a:t>注意到转移过程中，来自同一子树的</a:t>
            </a:r>
            <a:r>
              <a:rPr lang="en-US" altLang="zh-CN" dirty="0" smtClean="0"/>
              <a:t>g</a:t>
            </a:r>
            <a:r>
              <a:rPr lang="zh-CN" altLang="en-US" dirty="0" smtClean="0"/>
              <a:t>值都被</a:t>
            </a:r>
            <a:r>
              <a:rPr lang="en-US" altLang="zh-CN" dirty="0" err="1" smtClean="0"/>
              <a:t>xor</a:t>
            </a:r>
            <a:r>
              <a:rPr lang="zh-CN" altLang="en-US" dirty="0" smtClean="0"/>
              <a:t>上了同一个数，最后所有</a:t>
            </a:r>
            <a:r>
              <a:rPr lang="en-US" altLang="zh-CN" dirty="0" smtClean="0"/>
              <a:t>g</a:t>
            </a:r>
            <a:r>
              <a:rPr lang="zh-CN" altLang="en-US" dirty="0" smtClean="0"/>
              <a:t>值被放在一起进行</a:t>
            </a:r>
            <a:r>
              <a:rPr lang="en-US" altLang="zh-CN" dirty="0" err="1" smtClean="0"/>
              <a:t>mex</a:t>
            </a:r>
            <a:endParaRPr lang="en-US" altLang="zh-CN" dirty="0" smtClean="0"/>
          </a:p>
          <a:p>
            <a:r>
              <a:rPr lang="zh-CN" altLang="en-US" dirty="0" smtClean="0"/>
              <a:t>如果选用某种数据结构，能够快速地完成整体</a:t>
            </a:r>
            <a:r>
              <a:rPr lang="en-US" altLang="zh-CN" dirty="0" err="1" smtClean="0"/>
              <a:t>xor</a:t>
            </a:r>
            <a:r>
              <a:rPr lang="zh-CN" altLang="en-US" dirty="0" smtClean="0"/>
              <a:t>，再合并的操作，并且高效地支持</a:t>
            </a:r>
            <a:r>
              <a:rPr lang="en-US" altLang="zh-CN" dirty="0" err="1" smtClean="0"/>
              <a:t>mex</a:t>
            </a:r>
            <a:r>
              <a:rPr lang="zh-CN" altLang="en-US" dirty="0" smtClean="0"/>
              <a:t>运算，就可以改进复杂度。</a:t>
            </a:r>
            <a:endParaRPr lang="en-US" altLang="zh-CN" dirty="0" smtClean="0"/>
          </a:p>
          <a:p>
            <a:r>
              <a:rPr lang="zh-CN" altLang="en-US" dirty="0" smtClean="0"/>
              <a:t>二进制</a:t>
            </a:r>
            <a:r>
              <a:rPr lang="en-US" altLang="zh-CN" dirty="0" err="1" smtClean="0"/>
              <a:t>Trie</a:t>
            </a:r>
            <a:endParaRPr lang="en-US" altLang="zh-CN" dirty="0" smtClean="0"/>
          </a:p>
          <a:p>
            <a:r>
              <a:rPr lang="zh-CN" altLang="en-US" dirty="0" smtClean="0"/>
              <a:t>启发式合并，对最大子树的</a:t>
            </a:r>
            <a:r>
              <a:rPr lang="en-US" altLang="zh-CN" dirty="0" err="1" smtClean="0"/>
              <a:t>Trie</a:t>
            </a:r>
            <a:r>
              <a:rPr lang="zh-CN" altLang="en-US" dirty="0" smtClean="0"/>
              <a:t>打标记，其余</a:t>
            </a:r>
            <a:r>
              <a:rPr lang="en-US" altLang="zh-CN" dirty="0" err="1" smtClean="0"/>
              <a:t>dp</a:t>
            </a:r>
            <a:r>
              <a:rPr lang="zh-CN" altLang="en-US" dirty="0" smtClean="0"/>
              <a:t>值暴力插入</a:t>
            </a:r>
            <a:endParaRPr lang="en-US" altLang="zh-CN" dirty="0" smtClean="0"/>
          </a:p>
          <a:p>
            <a:r>
              <a:rPr lang="en-US" altLang="zh-CN" dirty="0" err="1" smtClean="0"/>
              <a:t>mex</a:t>
            </a:r>
            <a:r>
              <a:rPr lang="en-US" altLang="zh-CN" dirty="0" smtClean="0"/>
              <a:t>(T)=size(T-&gt;l)==</a:t>
            </a:r>
            <a:r>
              <a:rPr lang="en-US" altLang="zh-CN" dirty="0" err="1" smtClean="0"/>
              <a:t>cnt</a:t>
            </a:r>
            <a:r>
              <a:rPr lang="en-US" altLang="zh-CN" dirty="0" smtClean="0"/>
              <a:t>(T-&gt;l)?size(T-&gt;l)+</a:t>
            </a:r>
            <a:r>
              <a:rPr lang="en-US" altLang="zh-CN" dirty="0" err="1" smtClean="0"/>
              <a:t>mex</a:t>
            </a:r>
            <a:r>
              <a:rPr lang="en-US" altLang="zh-CN" dirty="0" smtClean="0"/>
              <a:t>(T-&gt;r):</a:t>
            </a:r>
            <a:r>
              <a:rPr lang="en-US" altLang="zh-CN" dirty="0" err="1" smtClean="0"/>
              <a:t>mex</a:t>
            </a:r>
            <a:r>
              <a:rPr lang="en-US" altLang="zh-CN" dirty="0" smtClean="0"/>
              <a:t>(T-&gt;l)</a:t>
            </a:r>
          </a:p>
          <a:p>
            <a:r>
              <a:rPr lang="zh-CN" altLang="en-US" dirty="0" smtClean="0"/>
              <a:t>复杂度</a:t>
            </a:r>
            <a:r>
              <a:rPr lang="en-US" altLang="zh-CN" dirty="0" smtClean="0"/>
              <a:t>O(nlog^2n)</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lstStyle/>
          <a:p>
            <a:r>
              <a:rPr lang="zh-CN" altLang="en-US" dirty="0" smtClean="0"/>
              <a:t>瓶颈是合并操作</a:t>
            </a:r>
            <a:endParaRPr lang="en-US" altLang="zh-CN" dirty="0" smtClean="0"/>
          </a:p>
          <a:p>
            <a:r>
              <a:rPr lang="zh-CN" altLang="en-US" dirty="0" smtClean="0"/>
              <a:t>二进制</a:t>
            </a:r>
            <a:r>
              <a:rPr lang="en-US" altLang="zh-CN" dirty="0" err="1" smtClean="0"/>
              <a:t>Trie</a:t>
            </a:r>
            <a:r>
              <a:rPr lang="zh-CN" altLang="en-US" dirty="0" smtClean="0"/>
              <a:t>和线段树非常类似，使用之前的过程高效合并</a:t>
            </a:r>
            <a:endParaRPr lang="en-US" altLang="zh-CN" dirty="0" smtClean="0"/>
          </a:p>
          <a:p>
            <a:r>
              <a:rPr lang="zh-CN" altLang="en-US" dirty="0" smtClean="0"/>
              <a:t>传递标记</a:t>
            </a:r>
            <a:r>
              <a:rPr lang="en-US" altLang="zh-CN" dirty="0" smtClean="0"/>
              <a:t>/</a:t>
            </a:r>
            <a:r>
              <a:rPr lang="zh-CN" altLang="en-US" dirty="0" smtClean="0"/>
              <a:t>询问</a:t>
            </a:r>
            <a:r>
              <a:rPr lang="en-US" altLang="zh-CN" dirty="0" err="1" smtClean="0"/>
              <a:t>mex</a:t>
            </a:r>
            <a:r>
              <a:rPr lang="en-US" altLang="zh-CN" dirty="0" smtClean="0"/>
              <a:t>/</a:t>
            </a:r>
            <a:r>
              <a:rPr lang="zh-CN" altLang="en-US" dirty="0" smtClean="0"/>
              <a:t>合并树 都是自顶向下的，不矛盾</a:t>
            </a:r>
            <a:endParaRPr lang="en-US" altLang="zh-CN" dirty="0" smtClean="0"/>
          </a:p>
          <a:p>
            <a:r>
              <a:rPr lang="en-US" altLang="zh-CN" dirty="0" smtClean="0"/>
              <a:t>O(</a:t>
            </a:r>
            <a:r>
              <a:rPr lang="en-US" altLang="zh-CN" dirty="0" err="1" smtClean="0"/>
              <a:t>nlogn</a:t>
            </a:r>
            <a:r>
              <a:rPr lang="en-US" altLang="zh-CN" dirty="0" smtClean="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pPr marL="514350" indent="-457200"/>
            <a:r>
              <a:rPr lang="zh-CN" altLang="en-US" dirty="0" smtClean="0"/>
              <a:t>给一棵</a:t>
            </a:r>
            <a:r>
              <a:rPr lang="en-US" altLang="zh-CN" dirty="0" smtClean="0"/>
              <a:t>n</a:t>
            </a:r>
            <a:r>
              <a:rPr lang="zh-CN" altLang="en-US" dirty="0" smtClean="0"/>
              <a:t>个点的树以及</a:t>
            </a:r>
            <a:r>
              <a:rPr lang="en-US" altLang="zh-CN" dirty="0" smtClean="0"/>
              <a:t>m</a:t>
            </a:r>
            <a:r>
              <a:rPr lang="zh-CN" altLang="en-US" dirty="0" smtClean="0"/>
              <a:t>条额外的双向边</a:t>
            </a:r>
            <a:endParaRPr lang="en-US" altLang="zh-CN" dirty="0" smtClean="0"/>
          </a:p>
          <a:p>
            <a:pPr marL="514350" indent="-457200"/>
            <a:r>
              <a:rPr lang="en-US" altLang="zh-CN" dirty="0" smtClean="0"/>
              <a:t>q</a:t>
            </a:r>
            <a:r>
              <a:rPr lang="zh-CN" altLang="en-US" dirty="0" smtClean="0"/>
              <a:t>次询问，统计满足以下条件的</a:t>
            </a:r>
            <a:r>
              <a:rPr lang="en-US" altLang="zh-CN" dirty="0" smtClean="0"/>
              <a:t>u</a:t>
            </a:r>
            <a:r>
              <a:rPr lang="zh-CN" altLang="en-US" dirty="0" smtClean="0"/>
              <a:t>到</a:t>
            </a:r>
            <a:r>
              <a:rPr lang="en-US" altLang="zh-CN" dirty="0" smtClean="0"/>
              <a:t>v</a:t>
            </a:r>
            <a:r>
              <a:rPr lang="zh-CN" altLang="en-US" dirty="0" smtClean="0"/>
              <a:t>的路径：</a:t>
            </a:r>
            <a:endParaRPr lang="en-US" altLang="zh-CN" dirty="0" smtClean="0"/>
          </a:p>
          <a:p>
            <a:pPr marL="914400" lvl="1" indent="-457200"/>
            <a:r>
              <a:rPr lang="zh-CN" altLang="en-US" dirty="0" smtClean="0"/>
              <a:t>恰经过一条额外的边</a:t>
            </a:r>
            <a:endParaRPr lang="en-US" altLang="zh-CN" dirty="0" smtClean="0"/>
          </a:p>
          <a:p>
            <a:pPr marL="914400" lvl="1" indent="-457200"/>
            <a:r>
              <a:rPr lang="zh-CN" altLang="en-US" dirty="0" smtClean="0"/>
              <a:t>不经过树上</a:t>
            </a:r>
            <a:r>
              <a:rPr lang="en-US" altLang="zh-CN" dirty="0" smtClean="0"/>
              <a:t>u</a:t>
            </a:r>
            <a:r>
              <a:rPr lang="zh-CN" altLang="en-US" dirty="0" smtClean="0"/>
              <a:t>到</a:t>
            </a:r>
            <a:r>
              <a:rPr lang="en-US" altLang="zh-CN" dirty="0" smtClean="0"/>
              <a:t>v</a:t>
            </a:r>
            <a:r>
              <a:rPr lang="zh-CN" altLang="en-US" dirty="0" smtClean="0"/>
              <a:t>的路径上的边</a:t>
            </a:r>
            <a:endParaRPr lang="en-US" altLang="zh-CN" dirty="0" smtClean="0"/>
          </a:p>
          <a:p>
            <a:pPr marL="914400" lvl="1" indent="-457200"/>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OI</a:t>
            </a:r>
            <a:r>
              <a:rPr lang="zh-CN" altLang="en-US" dirty="0" smtClean="0"/>
              <a:t>中最常用的数据结构</a:t>
            </a:r>
            <a:endParaRPr lang="en-US" altLang="zh-CN" dirty="0" smtClean="0"/>
          </a:p>
          <a:p>
            <a:r>
              <a:rPr lang="zh-CN" altLang="en-US" dirty="0" smtClean="0"/>
              <a:t>形式化的线段树：</a:t>
            </a:r>
            <a:endParaRPr lang="en-US" altLang="zh-CN" dirty="0" smtClean="0"/>
          </a:p>
          <a:p>
            <a:pPr>
              <a:buNone/>
            </a:pPr>
            <a:r>
              <a:rPr lang="en-US" altLang="zh-CN" dirty="0" smtClean="0"/>
              <a:t>	</a:t>
            </a:r>
            <a:r>
              <a:rPr lang="zh-CN" altLang="en-US" dirty="0" smtClean="0"/>
              <a:t>有一列元素</a:t>
            </a:r>
            <a:endParaRPr lang="en-US" altLang="zh-CN" dirty="0" smtClean="0"/>
          </a:p>
          <a:p>
            <a:pPr>
              <a:buNone/>
            </a:pPr>
            <a:r>
              <a:rPr lang="zh-CN" altLang="en-US" dirty="0" smtClean="0"/>
              <a:t>   </a:t>
            </a:r>
            <a:r>
              <a:rPr lang="en-US" altLang="zh-CN" dirty="0" smtClean="0"/>
              <a:t>	   </a:t>
            </a:r>
            <a:r>
              <a:rPr lang="zh-CN" altLang="en-US" dirty="0" smtClean="0"/>
              <a:t>上有二元运算    ，使得对于任意            ，都有              ，并且    满足结合律。（          是半群）</a:t>
            </a:r>
            <a:endParaRPr lang="en-US" altLang="zh-CN" dirty="0" smtClean="0"/>
          </a:p>
          <a:p>
            <a:pPr>
              <a:buNone/>
            </a:pPr>
            <a:r>
              <a:rPr lang="en-US" altLang="zh-CN" dirty="0" smtClean="0"/>
              <a:t>	</a:t>
            </a:r>
            <a:r>
              <a:rPr lang="zh-CN" altLang="en-US" dirty="0" smtClean="0"/>
              <a:t>另外， 运算必须能高效地计算完成，譬如</a:t>
            </a:r>
            <a:r>
              <a:rPr lang="en-US" altLang="zh-CN" dirty="0" smtClean="0"/>
              <a:t>O(1)</a:t>
            </a:r>
            <a:r>
              <a:rPr lang="zh-CN" altLang="en-US" dirty="0" smtClean="0"/>
              <a:t>。</a:t>
            </a:r>
            <a:endParaRPr lang="en-US" altLang="zh-CN" dirty="0" smtClean="0"/>
          </a:p>
          <a:p>
            <a:r>
              <a:rPr lang="zh-CN" altLang="en-US" dirty="0" smtClean="0"/>
              <a:t>要求高效地支持：</a:t>
            </a:r>
            <a:endParaRPr lang="en-US" altLang="zh-CN" dirty="0" smtClean="0"/>
          </a:p>
          <a:p>
            <a:pPr>
              <a:buNone/>
            </a:pPr>
            <a:r>
              <a:rPr lang="en-US" altLang="zh-CN" dirty="0" smtClean="0"/>
              <a:t>	</a:t>
            </a:r>
            <a:r>
              <a:rPr lang="zh-CN" altLang="en-US" dirty="0" smtClean="0"/>
              <a:t>修改某个     </a:t>
            </a:r>
            <a:r>
              <a:rPr lang="en-US" altLang="zh-CN" dirty="0" smtClean="0"/>
              <a:t>;</a:t>
            </a:r>
          </a:p>
          <a:p>
            <a:pPr>
              <a:buNone/>
            </a:pPr>
            <a:r>
              <a:rPr lang="en-US" altLang="zh-CN" dirty="0" smtClean="0"/>
              <a:t>	</a:t>
            </a:r>
            <a:r>
              <a:rPr lang="zh-CN" altLang="en-US" dirty="0" smtClean="0"/>
              <a:t>给定      ，回答                           。</a:t>
            </a:r>
            <a:endParaRPr lang="en-US" altLang="zh-CN" dirty="0" smtClean="0"/>
          </a:p>
          <a:p>
            <a:pPr>
              <a:buNone/>
            </a:pPr>
            <a:r>
              <a:rPr lang="en-US" altLang="zh-CN" dirty="0" smtClean="0"/>
              <a:t>	</a:t>
            </a:r>
          </a:p>
          <a:p>
            <a:endParaRPr lang="zh-CN" altLang="en-US" dirty="0"/>
          </a:p>
        </p:txBody>
      </p:sp>
      <p:graphicFrame>
        <p:nvGraphicFramePr>
          <p:cNvPr id="1028" name="Object 4"/>
          <p:cNvGraphicFramePr>
            <a:graphicFrameLocks noChangeAspect="1"/>
          </p:cNvGraphicFramePr>
          <p:nvPr/>
        </p:nvGraphicFramePr>
        <p:xfrm>
          <a:off x="2428860" y="2500306"/>
          <a:ext cx="1714512" cy="411483"/>
        </p:xfrm>
        <a:graphic>
          <a:graphicData uri="http://schemas.openxmlformats.org/presentationml/2006/ole">
            <p:oleObj spid="_x0000_s1028" name="Equation" r:id="rId3" imgW="952200" imgH="228600" progId="Equation.3">
              <p:embed/>
            </p:oleObj>
          </a:graphicData>
        </a:graphic>
      </p:graphicFrame>
      <p:graphicFrame>
        <p:nvGraphicFramePr>
          <p:cNvPr id="13" name="对象 12"/>
          <p:cNvGraphicFramePr>
            <a:graphicFrameLocks noChangeAspect="1"/>
          </p:cNvGraphicFramePr>
          <p:nvPr/>
        </p:nvGraphicFramePr>
        <p:xfrm>
          <a:off x="862326" y="2928934"/>
          <a:ext cx="280650" cy="357190"/>
        </p:xfrm>
        <a:graphic>
          <a:graphicData uri="http://schemas.openxmlformats.org/presentationml/2006/ole">
            <p:oleObj spid="_x0000_s1034" name="Equation" r:id="rId4" imgW="139680" imgH="177480" progId="Equation.3">
              <p:embed/>
            </p:oleObj>
          </a:graphicData>
        </a:graphic>
      </p:graphicFrame>
      <p:graphicFrame>
        <p:nvGraphicFramePr>
          <p:cNvPr id="14" name="对象 13"/>
          <p:cNvGraphicFramePr>
            <a:graphicFrameLocks noChangeAspect="1"/>
          </p:cNvGraphicFramePr>
          <p:nvPr/>
        </p:nvGraphicFramePr>
        <p:xfrm>
          <a:off x="2857488" y="2928934"/>
          <a:ext cx="355602" cy="355602"/>
        </p:xfrm>
        <a:graphic>
          <a:graphicData uri="http://schemas.openxmlformats.org/presentationml/2006/ole">
            <p:oleObj spid="_x0000_s1035" name="Equation" r:id="rId5" imgW="139680" imgH="139680" progId="Equation.3">
              <p:embed/>
            </p:oleObj>
          </a:graphicData>
        </a:graphic>
      </p:graphicFrame>
      <p:graphicFrame>
        <p:nvGraphicFramePr>
          <p:cNvPr id="15" name="对象 14"/>
          <p:cNvGraphicFramePr>
            <a:graphicFrameLocks noChangeAspect="1"/>
          </p:cNvGraphicFramePr>
          <p:nvPr/>
        </p:nvGraphicFramePr>
        <p:xfrm>
          <a:off x="5286379" y="3000372"/>
          <a:ext cx="870651" cy="357190"/>
        </p:xfrm>
        <a:graphic>
          <a:graphicData uri="http://schemas.openxmlformats.org/presentationml/2006/ole">
            <p:oleObj spid="_x0000_s1036" name="Equation" r:id="rId6" imgW="495000" imgH="203040" progId="Equation.3">
              <p:embed/>
            </p:oleObj>
          </a:graphicData>
        </a:graphic>
      </p:graphicFrame>
      <p:graphicFrame>
        <p:nvGraphicFramePr>
          <p:cNvPr id="16" name="对象 15"/>
          <p:cNvGraphicFramePr>
            <a:graphicFrameLocks noChangeAspect="1"/>
          </p:cNvGraphicFramePr>
          <p:nvPr/>
        </p:nvGraphicFramePr>
        <p:xfrm>
          <a:off x="7041718" y="2965448"/>
          <a:ext cx="1030744" cy="320676"/>
        </p:xfrm>
        <a:graphic>
          <a:graphicData uri="http://schemas.openxmlformats.org/presentationml/2006/ole">
            <p:oleObj spid="_x0000_s1037" name="Equation" r:id="rId7" imgW="571320" imgH="177480" progId="Equation.3">
              <p:embed/>
            </p:oleObj>
          </a:graphicData>
        </a:graphic>
      </p:graphicFrame>
      <p:graphicFrame>
        <p:nvGraphicFramePr>
          <p:cNvPr id="1039" name="Object 15"/>
          <p:cNvGraphicFramePr>
            <a:graphicFrameLocks noChangeAspect="1"/>
          </p:cNvGraphicFramePr>
          <p:nvPr/>
        </p:nvGraphicFramePr>
        <p:xfrm>
          <a:off x="1428728" y="3286124"/>
          <a:ext cx="355600" cy="355600"/>
        </p:xfrm>
        <a:graphic>
          <a:graphicData uri="http://schemas.openxmlformats.org/presentationml/2006/ole">
            <p:oleObj spid="_x0000_s1039" name="Equation" r:id="rId8" imgW="139680" imgH="139680" progId="Equation.3">
              <p:embed/>
            </p:oleObj>
          </a:graphicData>
        </a:graphic>
      </p:graphicFrame>
      <p:graphicFrame>
        <p:nvGraphicFramePr>
          <p:cNvPr id="19" name="对象 18"/>
          <p:cNvGraphicFramePr>
            <a:graphicFrameLocks noChangeAspect="1"/>
          </p:cNvGraphicFramePr>
          <p:nvPr/>
        </p:nvGraphicFramePr>
        <p:xfrm>
          <a:off x="3842736" y="3286124"/>
          <a:ext cx="803677" cy="428628"/>
        </p:xfrm>
        <a:graphic>
          <a:graphicData uri="http://schemas.openxmlformats.org/presentationml/2006/ole">
            <p:oleObj spid="_x0000_s1040" name="Equation" r:id="rId9" imgW="380880" imgH="203040" progId="Equation.3">
              <p:embed/>
            </p:oleObj>
          </a:graphicData>
        </a:graphic>
      </p:graphicFrame>
      <p:graphicFrame>
        <p:nvGraphicFramePr>
          <p:cNvPr id="20" name="对象 19"/>
          <p:cNvGraphicFramePr>
            <a:graphicFrameLocks noChangeAspect="1"/>
          </p:cNvGraphicFramePr>
          <p:nvPr/>
        </p:nvGraphicFramePr>
        <p:xfrm>
          <a:off x="2071670" y="4500570"/>
          <a:ext cx="357190" cy="535785"/>
        </p:xfrm>
        <a:graphic>
          <a:graphicData uri="http://schemas.openxmlformats.org/presentationml/2006/ole">
            <p:oleObj spid="_x0000_s1041" name="Equation" r:id="rId10" imgW="152280" imgH="228600" progId="Equation.3">
              <p:embed/>
            </p:oleObj>
          </a:graphicData>
        </a:graphic>
      </p:graphicFrame>
      <p:graphicFrame>
        <p:nvGraphicFramePr>
          <p:cNvPr id="22" name="对象 21"/>
          <p:cNvGraphicFramePr>
            <a:graphicFrameLocks noChangeAspect="1"/>
          </p:cNvGraphicFramePr>
          <p:nvPr/>
        </p:nvGraphicFramePr>
        <p:xfrm>
          <a:off x="1500166" y="5097287"/>
          <a:ext cx="428628" cy="403415"/>
        </p:xfrm>
        <a:graphic>
          <a:graphicData uri="http://schemas.openxmlformats.org/presentationml/2006/ole">
            <p:oleObj spid="_x0000_s1043" name="Equation" r:id="rId11" imgW="215640" imgH="203040" progId="Equation.3">
              <p:embed/>
            </p:oleObj>
          </a:graphicData>
        </a:graphic>
      </p:graphicFrame>
      <p:graphicFrame>
        <p:nvGraphicFramePr>
          <p:cNvPr id="23" name="对象 22"/>
          <p:cNvGraphicFramePr>
            <a:graphicFrameLocks noChangeAspect="1"/>
          </p:cNvGraphicFramePr>
          <p:nvPr/>
        </p:nvGraphicFramePr>
        <p:xfrm>
          <a:off x="2786049" y="5000636"/>
          <a:ext cx="1881200" cy="428628"/>
        </p:xfrm>
        <a:graphic>
          <a:graphicData uri="http://schemas.openxmlformats.org/presentationml/2006/ole">
            <p:oleObj spid="_x0000_s1044" name="Equation" r:id="rId12" imgW="1002960" imgH="228600" progId="Equation.3">
              <p:embed/>
            </p:oleObj>
          </a:graphicData>
        </a:graphic>
      </p:graphicFrame>
      <p:graphicFrame>
        <p:nvGraphicFramePr>
          <p:cNvPr id="1046" name="Object 22"/>
          <p:cNvGraphicFramePr>
            <a:graphicFrameLocks noChangeAspect="1"/>
          </p:cNvGraphicFramePr>
          <p:nvPr/>
        </p:nvGraphicFramePr>
        <p:xfrm>
          <a:off x="1571604" y="3714752"/>
          <a:ext cx="355600" cy="355600"/>
        </p:xfrm>
        <a:graphic>
          <a:graphicData uri="http://schemas.openxmlformats.org/presentationml/2006/ole">
            <p:oleObj spid="_x0000_s1046" name="Equation" r:id="rId13" imgW="139680" imgH="13968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r>
              <a:rPr lang="zh-CN" altLang="en-US" dirty="0" smtClean="0"/>
              <a:t>等价于给定</a:t>
            </a:r>
            <a:r>
              <a:rPr lang="en-US" altLang="zh-CN" dirty="0" smtClean="0"/>
              <a:t>A,B</a:t>
            </a:r>
            <a:r>
              <a:rPr lang="zh-CN" altLang="en-US" dirty="0" smtClean="0"/>
              <a:t>两类树上的路径，问</a:t>
            </a:r>
            <a:r>
              <a:rPr lang="en-US" altLang="zh-CN" dirty="0" smtClean="0"/>
              <a:t>A</a:t>
            </a:r>
            <a:r>
              <a:rPr lang="zh-CN" altLang="en-US" dirty="0" smtClean="0"/>
              <a:t>中的每条路径被</a:t>
            </a:r>
            <a:r>
              <a:rPr lang="en-US" altLang="zh-CN" dirty="0" smtClean="0"/>
              <a:t>B</a:t>
            </a:r>
            <a:r>
              <a:rPr lang="zh-CN" altLang="en-US" dirty="0" smtClean="0"/>
              <a:t>中的多少条所覆盖</a:t>
            </a:r>
            <a:endParaRPr lang="en-US" altLang="zh-CN" dirty="0" smtClean="0"/>
          </a:p>
          <a:p>
            <a:r>
              <a:rPr lang="en-US" altLang="zh-CN" dirty="0" smtClean="0"/>
              <a:t>A</a:t>
            </a:r>
            <a:r>
              <a:rPr lang="zh-CN" altLang="en-US" dirty="0" smtClean="0"/>
              <a:t>类路径的形状：</a:t>
            </a:r>
            <a:r>
              <a:rPr lang="en-US" altLang="zh-CN" dirty="0" smtClean="0"/>
              <a:t>^ / \</a:t>
            </a:r>
          </a:p>
          <a:p>
            <a:r>
              <a:rPr lang="zh-CN" altLang="en-US" dirty="0" smtClean="0"/>
              <a:t>只考虑</a:t>
            </a:r>
            <a:r>
              <a:rPr lang="en-US" altLang="zh-CN" dirty="0" smtClean="0"/>
              <a:t>^</a:t>
            </a:r>
            <a:r>
              <a:rPr lang="zh-CN" altLang="en-US" dirty="0" smtClean="0"/>
              <a:t>形，剩下两种类似</a:t>
            </a:r>
            <a:endParaRPr lang="en-US" altLang="zh-CN" dirty="0" smtClean="0"/>
          </a:p>
          <a:p>
            <a:pPr marL="342900" lvl="1" indent="-342900">
              <a:buFont typeface="Arial" pitchFamily="34" charset="0"/>
              <a:buChar char="•"/>
            </a:pPr>
            <a:r>
              <a:rPr lang="zh-CN" altLang="en-US" sz="2400" dirty="0" smtClean="0"/>
              <a:t>对</a:t>
            </a:r>
            <a:r>
              <a:rPr lang="en-US" altLang="zh-CN" sz="2400" dirty="0" smtClean="0"/>
              <a:t>A</a:t>
            </a:r>
            <a:r>
              <a:rPr lang="zh-CN" altLang="en-US" sz="2400" dirty="0" smtClean="0"/>
              <a:t>类路径</a:t>
            </a:r>
            <a:r>
              <a:rPr lang="en-US" altLang="zh-CN" sz="2400" dirty="0" smtClean="0"/>
              <a:t>(</a:t>
            </a:r>
            <a:r>
              <a:rPr lang="en-US" altLang="zh-CN" sz="2400" dirty="0" err="1" smtClean="0"/>
              <a:t>u,v</a:t>
            </a:r>
            <a:r>
              <a:rPr lang="en-US" altLang="zh-CN" sz="2400" dirty="0" smtClean="0"/>
              <a:t>) </a:t>
            </a:r>
            <a:r>
              <a:rPr lang="zh-CN" altLang="en-US" sz="2400" dirty="0" smtClean="0"/>
              <a:t>，统计</a:t>
            </a:r>
            <a:r>
              <a:rPr lang="en-US" altLang="zh-CN" sz="2400" dirty="0" smtClean="0"/>
              <a:t>B</a:t>
            </a:r>
            <a:r>
              <a:rPr lang="zh-CN" altLang="en-US" sz="2400" dirty="0" smtClean="0"/>
              <a:t>中两个端点分别在子树</a:t>
            </a:r>
            <a:r>
              <a:rPr lang="en-US" altLang="zh-CN" sz="2400" dirty="0" smtClean="0"/>
              <a:t>u</a:t>
            </a:r>
            <a:r>
              <a:rPr lang="zh-CN" altLang="en-US" sz="2400" dirty="0" smtClean="0"/>
              <a:t>和子树</a:t>
            </a:r>
            <a:r>
              <a:rPr lang="en-US" altLang="zh-CN" sz="2400" dirty="0" smtClean="0"/>
              <a:t>v</a:t>
            </a:r>
            <a:r>
              <a:rPr lang="zh-CN" altLang="en-US" sz="2400" dirty="0" smtClean="0"/>
              <a:t>内的路径</a:t>
            </a:r>
            <a:endParaRPr lang="en-US" altLang="zh-CN" sz="2400" dirty="0" smtClean="0"/>
          </a:p>
          <a:p>
            <a:r>
              <a:rPr lang="zh-CN" altLang="en-US" dirty="0" smtClean="0"/>
              <a:t>求一个</a:t>
            </a:r>
            <a:r>
              <a:rPr lang="en-US" altLang="zh-CN" dirty="0" err="1" smtClean="0"/>
              <a:t>dfs</a:t>
            </a:r>
            <a:r>
              <a:rPr lang="zh-CN" altLang="en-US" dirty="0" smtClean="0"/>
              <a:t>序</a:t>
            </a:r>
            <a:endParaRPr lang="en-US" altLang="zh-CN" dirty="0" smtClean="0"/>
          </a:p>
          <a:p>
            <a:r>
              <a:rPr lang="zh-CN" altLang="en-US" dirty="0" smtClean="0"/>
              <a:t>询问</a:t>
            </a:r>
            <a:r>
              <a:rPr lang="en-US" altLang="zh-CN" dirty="0" smtClean="0"/>
              <a:t>B</a:t>
            </a:r>
            <a:r>
              <a:rPr lang="zh-CN" altLang="en-US" dirty="0" smtClean="0"/>
              <a:t>中两端点的</a:t>
            </a:r>
            <a:r>
              <a:rPr lang="en-US" altLang="zh-CN" dirty="0" err="1" smtClean="0"/>
              <a:t>dfs</a:t>
            </a:r>
            <a:r>
              <a:rPr lang="zh-CN" altLang="en-US" dirty="0" smtClean="0"/>
              <a:t>序号分别都落在指定区间内的路径数</a:t>
            </a:r>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r>
              <a:rPr lang="zh-CN" altLang="en-US" dirty="0" smtClean="0"/>
              <a:t>解法</a:t>
            </a:r>
            <a:r>
              <a:rPr lang="en-US" altLang="zh-CN" dirty="0" smtClean="0"/>
              <a:t>1</a:t>
            </a:r>
          </a:p>
          <a:p>
            <a:pPr lvl="1"/>
            <a:r>
              <a:rPr lang="zh-CN" altLang="en-US" dirty="0" smtClean="0"/>
              <a:t>将一个</a:t>
            </a:r>
            <a:r>
              <a:rPr lang="zh-CN" altLang="en-US" dirty="0" smtClean="0"/>
              <a:t>端点</a:t>
            </a:r>
            <a:r>
              <a:rPr lang="zh-CN" altLang="en-US" dirty="0" smtClean="0"/>
              <a:t>的</a:t>
            </a:r>
            <a:r>
              <a:rPr lang="en-US" altLang="zh-CN" dirty="0" err="1" smtClean="0"/>
              <a:t>dfs</a:t>
            </a:r>
            <a:r>
              <a:rPr lang="zh-CN" altLang="en-US" dirty="0" smtClean="0"/>
              <a:t>序号</a:t>
            </a:r>
            <a:r>
              <a:rPr lang="en-US" altLang="zh-CN" dirty="0" smtClean="0"/>
              <a:t>&lt;=</a:t>
            </a:r>
            <a:r>
              <a:rPr lang="en-US" altLang="zh-CN" dirty="0" err="1" smtClean="0"/>
              <a:t>i</a:t>
            </a:r>
            <a:r>
              <a:rPr lang="zh-CN" altLang="en-US" dirty="0" smtClean="0"/>
              <a:t>的</a:t>
            </a:r>
            <a:r>
              <a:rPr lang="en-US" altLang="zh-CN" dirty="0" smtClean="0"/>
              <a:t>B</a:t>
            </a:r>
            <a:r>
              <a:rPr lang="zh-CN" altLang="en-US" dirty="0" smtClean="0"/>
              <a:t>类路径的另一个端点的</a:t>
            </a:r>
            <a:r>
              <a:rPr lang="en-US" altLang="zh-CN" dirty="0" err="1" smtClean="0"/>
              <a:t>dfs</a:t>
            </a:r>
            <a:r>
              <a:rPr lang="zh-CN" altLang="en-US" dirty="0" smtClean="0"/>
              <a:t>序号都插入一棵线段树</a:t>
            </a:r>
            <a:r>
              <a:rPr lang="en-US" altLang="zh-CN" dirty="0" smtClean="0"/>
              <a:t>T[</a:t>
            </a:r>
            <a:r>
              <a:rPr lang="en-US" altLang="zh-CN" dirty="0" err="1" smtClean="0"/>
              <a:t>i</a:t>
            </a:r>
            <a:r>
              <a:rPr lang="en-US" altLang="zh-CN" dirty="0" smtClean="0"/>
              <a:t>]</a:t>
            </a:r>
          </a:p>
          <a:p>
            <a:pPr lvl="1"/>
            <a:r>
              <a:rPr lang="zh-CN" altLang="en-US" dirty="0" smtClean="0"/>
              <a:t>用可持久化线段树可以将</a:t>
            </a:r>
            <a:r>
              <a:rPr lang="en-US" altLang="zh-CN" dirty="0" smtClean="0"/>
              <a:t>T[1..n]</a:t>
            </a:r>
            <a:r>
              <a:rPr lang="zh-CN" altLang="en-US" dirty="0" smtClean="0"/>
              <a:t>都建出来</a:t>
            </a:r>
            <a:endParaRPr lang="en-US" altLang="zh-CN" dirty="0" smtClean="0"/>
          </a:p>
          <a:p>
            <a:pPr lvl="1"/>
            <a:r>
              <a:rPr lang="zh-CN" altLang="en-US" dirty="0" smtClean="0"/>
              <a:t>对</a:t>
            </a:r>
            <a:r>
              <a:rPr lang="en-US" altLang="zh-CN" dirty="0" smtClean="0"/>
              <a:t>^</a:t>
            </a:r>
            <a:r>
              <a:rPr lang="zh-CN" altLang="en-US" dirty="0" smtClean="0"/>
              <a:t>形的询问，若两区间是</a:t>
            </a:r>
            <a:r>
              <a:rPr lang="en-US" altLang="zh-CN" dirty="0" smtClean="0"/>
              <a:t>[</a:t>
            </a:r>
            <a:r>
              <a:rPr lang="en-US" altLang="zh-CN" dirty="0" err="1" smtClean="0"/>
              <a:t>a,b</a:t>
            </a:r>
            <a:r>
              <a:rPr lang="en-US" altLang="zh-CN" dirty="0" smtClean="0"/>
              <a:t>]</a:t>
            </a:r>
            <a:r>
              <a:rPr lang="zh-CN" altLang="en-US" dirty="0" smtClean="0"/>
              <a:t>和</a:t>
            </a:r>
            <a:r>
              <a:rPr lang="en-US" altLang="zh-CN" dirty="0" smtClean="0"/>
              <a:t>[</a:t>
            </a:r>
            <a:r>
              <a:rPr lang="en-US" altLang="zh-CN" dirty="0" err="1" smtClean="0"/>
              <a:t>c,d</a:t>
            </a:r>
            <a:r>
              <a:rPr lang="en-US" altLang="zh-CN" dirty="0" smtClean="0"/>
              <a:t>]</a:t>
            </a:r>
            <a:r>
              <a:rPr lang="zh-CN" altLang="en-US" dirty="0" smtClean="0"/>
              <a:t>，答案就是在树</a:t>
            </a:r>
            <a:r>
              <a:rPr lang="en-US" altLang="zh-CN" dirty="0" smtClean="0"/>
              <a:t>T[d]</a:t>
            </a:r>
            <a:r>
              <a:rPr lang="zh-CN" altLang="en-US" dirty="0" smtClean="0"/>
              <a:t>中</a:t>
            </a:r>
            <a:r>
              <a:rPr lang="en-US" altLang="zh-CN" dirty="0" smtClean="0"/>
              <a:t>[</a:t>
            </a:r>
            <a:r>
              <a:rPr lang="en-US" altLang="zh-CN" dirty="0" err="1" smtClean="0"/>
              <a:t>a,b</a:t>
            </a:r>
            <a:r>
              <a:rPr lang="en-US" altLang="zh-CN" dirty="0" smtClean="0"/>
              <a:t>]</a:t>
            </a:r>
            <a:r>
              <a:rPr lang="zh-CN" altLang="en-US" dirty="0" smtClean="0"/>
              <a:t>内数字的个数减去</a:t>
            </a:r>
            <a:r>
              <a:rPr lang="en-US" altLang="zh-CN" dirty="0" smtClean="0"/>
              <a:t>T[c-1]</a:t>
            </a:r>
            <a:r>
              <a:rPr lang="zh-CN" altLang="en-US" dirty="0" smtClean="0"/>
              <a:t>中</a:t>
            </a:r>
            <a:r>
              <a:rPr lang="en-US" altLang="zh-CN" dirty="0" smtClean="0"/>
              <a:t>[</a:t>
            </a:r>
            <a:r>
              <a:rPr lang="en-US" altLang="zh-CN" dirty="0" err="1" smtClean="0"/>
              <a:t>a,b</a:t>
            </a:r>
            <a:r>
              <a:rPr lang="en-US" altLang="zh-CN" dirty="0" smtClean="0"/>
              <a:t>]</a:t>
            </a:r>
            <a:r>
              <a:rPr lang="zh-CN" altLang="en-US" dirty="0" smtClean="0"/>
              <a:t>内数字的个数</a:t>
            </a:r>
            <a:endParaRPr lang="en-US" altLang="zh-CN" dirty="0" smtClean="0"/>
          </a:p>
          <a:p>
            <a:pPr lvl="1"/>
            <a:endParaRPr lang="en-US" altLang="zh-CN" dirty="0" smtClean="0"/>
          </a:p>
          <a:p>
            <a:pPr lvl="1"/>
            <a:r>
              <a:rPr lang="zh-CN" altLang="en-US" dirty="0" smtClean="0"/>
              <a:t>在线算法</a:t>
            </a:r>
            <a:endParaRPr lang="en-US" altLang="zh-CN" dirty="0" smtClean="0"/>
          </a:p>
          <a:p>
            <a:pPr lvl="1"/>
            <a:r>
              <a:rPr lang="zh-CN" altLang="en-US" dirty="0" smtClean="0"/>
              <a:t>时间复杂度</a:t>
            </a:r>
            <a:r>
              <a:rPr lang="en-US" altLang="zh-CN" dirty="0" smtClean="0"/>
              <a:t>O(</a:t>
            </a:r>
            <a:r>
              <a:rPr lang="en-US" altLang="zh-CN" dirty="0" err="1" smtClean="0"/>
              <a:t>mlogn</a:t>
            </a:r>
            <a:r>
              <a:rPr lang="en-US" altLang="zh-CN" dirty="0" smtClean="0"/>
              <a:t>)-O(</a:t>
            </a:r>
            <a:r>
              <a:rPr lang="en-US" altLang="zh-CN" dirty="0" err="1" smtClean="0"/>
              <a:t>logn</a:t>
            </a:r>
            <a:r>
              <a:rPr lang="en-US" altLang="zh-CN" dirty="0" smtClean="0"/>
              <a:t>)</a:t>
            </a:r>
            <a:r>
              <a:rPr lang="zh-CN" altLang="en-US" dirty="0" smtClean="0"/>
              <a:t>，空间复杂度</a:t>
            </a:r>
            <a:r>
              <a:rPr lang="en-US" altLang="zh-CN" dirty="0" smtClean="0"/>
              <a:t>O(</a:t>
            </a:r>
            <a:r>
              <a:rPr lang="en-US" altLang="zh-CN" dirty="0" err="1" smtClean="0"/>
              <a:t>mlogn</a:t>
            </a:r>
            <a:r>
              <a:rPr lang="en-US" altLang="zh-CN" dirty="0" smtClean="0"/>
              <a:t>)</a:t>
            </a:r>
          </a:p>
          <a:p>
            <a:r>
              <a:rPr lang="zh-CN" altLang="en-US" dirty="0" smtClean="0"/>
              <a:t>解法</a:t>
            </a:r>
            <a:r>
              <a:rPr lang="en-US" altLang="zh-CN" dirty="0" smtClean="0"/>
              <a:t>2</a:t>
            </a:r>
          </a:p>
          <a:p>
            <a:pPr lvl="1"/>
            <a:r>
              <a:rPr lang="zh-CN" altLang="en-US" dirty="0" smtClean="0"/>
              <a:t>离线计算树</a:t>
            </a:r>
            <a:r>
              <a:rPr lang="en-US" altLang="zh-CN" dirty="0" smtClean="0"/>
              <a:t>T[</a:t>
            </a:r>
            <a:r>
              <a:rPr lang="en-US" altLang="zh-CN" dirty="0" err="1" smtClean="0"/>
              <a:t>i</a:t>
            </a:r>
            <a:r>
              <a:rPr lang="en-US" altLang="zh-CN" dirty="0" smtClean="0"/>
              <a:t>]</a:t>
            </a:r>
            <a:r>
              <a:rPr lang="zh-CN" altLang="en-US" dirty="0" smtClean="0"/>
              <a:t>中</a:t>
            </a:r>
            <a:r>
              <a:rPr lang="en-US" altLang="zh-CN" dirty="0" smtClean="0"/>
              <a:t>[</a:t>
            </a:r>
            <a:r>
              <a:rPr lang="en-US" altLang="zh-CN" dirty="0" err="1" smtClean="0"/>
              <a:t>l,r</a:t>
            </a:r>
            <a:r>
              <a:rPr lang="en-US" altLang="zh-CN" dirty="0" smtClean="0"/>
              <a:t>]</a:t>
            </a:r>
            <a:r>
              <a:rPr lang="zh-CN" altLang="en-US" dirty="0" smtClean="0"/>
              <a:t>内数字个数</a:t>
            </a:r>
            <a:endParaRPr lang="en-US" altLang="zh-CN" dirty="0" smtClean="0"/>
          </a:p>
          <a:p>
            <a:pPr lvl="1"/>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r>
              <a:rPr lang="zh-CN" altLang="en-US" dirty="0" smtClean="0"/>
              <a:t>解法</a:t>
            </a:r>
            <a:r>
              <a:rPr lang="en-US" altLang="zh-CN" dirty="0" smtClean="0"/>
              <a:t>3</a:t>
            </a:r>
            <a:endParaRPr lang="en-US" altLang="zh-CN" dirty="0" smtClean="0"/>
          </a:p>
          <a:p>
            <a:pPr lvl="1"/>
            <a:r>
              <a:rPr lang="zh-CN" altLang="en-US" dirty="0" smtClean="0"/>
              <a:t>离线回答</a:t>
            </a:r>
            <a:r>
              <a:rPr lang="en-US" altLang="zh-CN" dirty="0" smtClean="0"/>
              <a:t>^</a:t>
            </a:r>
            <a:r>
              <a:rPr lang="zh-CN" altLang="en-US" dirty="0" smtClean="0"/>
              <a:t>形询问</a:t>
            </a:r>
            <a:endParaRPr lang="en-US" altLang="zh-CN" dirty="0" smtClean="0"/>
          </a:p>
          <a:p>
            <a:pPr lvl="1"/>
            <a:r>
              <a:rPr lang="zh-CN" altLang="en-US" dirty="0" smtClean="0"/>
              <a:t>同样把一个端点在子树</a:t>
            </a:r>
            <a:r>
              <a:rPr lang="en-US" altLang="zh-CN" dirty="0" smtClean="0"/>
              <a:t>u</a:t>
            </a:r>
            <a:r>
              <a:rPr lang="zh-CN" altLang="en-US" dirty="0" smtClean="0"/>
              <a:t>内的</a:t>
            </a:r>
            <a:r>
              <a:rPr lang="en-US" altLang="zh-CN" dirty="0" smtClean="0"/>
              <a:t>B</a:t>
            </a:r>
            <a:r>
              <a:rPr lang="zh-CN" altLang="en-US" dirty="0" smtClean="0"/>
              <a:t>类路径的另一个端点的</a:t>
            </a:r>
            <a:r>
              <a:rPr lang="en-US" altLang="zh-CN" dirty="0" err="1" smtClean="0"/>
              <a:t>dfs</a:t>
            </a:r>
            <a:r>
              <a:rPr lang="zh-CN" altLang="en-US" dirty="0" smtClean="0"/>
              <a:t>序号插入线段树</a:t>
            </a:r>
            <a:endParaRPr lang="en-US" altLang="zh-CN" dirty="0" smtClean="0"/>
          </a:p>
          <a:p>
            <a:pPr lvl="1"/>
            <a:r>
              <a:rPr lang="zh-CN" altLang="en-US" dirty="0" smtClean="0"/>
              <a:t>回答</a:t>
            </a:r>
            <a:r>
              <a:rPr lang="en-US" altLang="zh-CN" dirty="0" smtClean="0"/>
              <a:t>(u,?)</a:t>
            </a:r>
            <a:r>
              <a:rPr lang="zh-CN" altLang="en-US" dirty="0" smtClean="0"/>
              <a:t>所需的线段树是</a:t>
            </a:r>
            <a:r>
              <a:rPr lang="en-US" altLang="zh-CN" dirty="0" smtClean="0"/>
              <a:t>u</a:t>
            </a:r>
            <a:r>
              <a:rPr lang="zh-CN" altLang="en-US" dirty="0" smtClean="0"/>
              <a:t>的所有儿子线段树的并，再插入一些序号</a:t>
            </a:r>
            <a:r>
              <a:rPr lang="zh-CN" altLang="en-US" dirty="0" smtClean="0"/>
              <a:t>。</a:t>
            </a:r>
            <a:endParaRPr lang="en-US" altLang="zh-CN" dirty="0" smtClean="0"/>
          </a:p>
          <a:p>
            <a:pPr lvl="1"/>
            <a:r>
              <a:rPr lang="zh-CN" altLang="en-US" dirty="0" smtClean="0"/>
              <a:t>不</a:t>
            </a:r>
            <a:r>
              <a:rPr lang="zh-CN" altLang="en-US" dirty="0" smtClean="0"/>
              <a:t>依赖做减法</a:t>
            </a:r>
            <a:endParaRPr lang="en-US" altLang="zh-CN" dirty="0" smtClean="0"/>
          </a:p>
          <a:p>
            <a:pPr lvl="1"/>
            <a:r>
              <a:rPr lang="zh-CN" altLang="en-US" dirty="0" smtClean="0"/>
              <a:t>按照</a:t>
            </a:r>
            <a:r>
              <a:rPr lang="en-US" altLang="zh-CN" dirty="0" err="1" smtClean="0"/>
              <a:t>dfs</a:t>
            </a:r>
            <a:r>
              <a:rPr lang="zh-CN" altLang="en-US" dirty="0" smtClean="0"/>
              <a:t>序从后往前处理</a:t>
            </a:r>
            <a:endParaRPr lang="en-US" altLang="zh-CN" dirty="0" smtClean="0"/>
          </a:p>
          <a:p>
            <a:pPr lvl="1"/>
            <a:r>
              <a:rPr lang="zh-CN" altLang="en-US" dirty="0" smtClean="0"/>
              <a:t>时间复杂度</a:t>
            </a:r>
            <a:r>
              <a:rPr lang="en-US" altLang="zh-CN" dirty="0" smtClean="0"/>
              <a:t>O((</a:t>
            </a:r>
            <a:r>
              <a:rPr lang="en-US" altLang="zh-CN" dirty="0" err="1" smtClean="0"/>
              <a:t>m+q</a:t>
            </a:r>
            <a:r>
              <a:rPr lang="en-US" altLang="zh-CN" dirty="0" smtClean="0"/>
              <a:t>)</a:t>
            </a:r>
            <a:r>
              <a:rPr lang="en-US" altLang="zh-CN" dirty="0" err="1" smtClean="0"/>
              <a:t>logn</a:t>
            </a:r>
            <a:r>
              <a:rPr lang="en-US" altLang="zh-CN" dirty="0" smtClean="0"/>
              <a:t>)</a:t>
            </a:r>
            <a:r>
              <a:rPr lang="zh-CN" altLang="en-US" dirty="0" smtClean="0"/>
              <a:t>，空间复杂度与读入同阶。</a:t>
            </a:r>
            <a:endParaRPr lang="en-US" altLang="zh-CN" dirty="0" smtClean="0"/>
          </a:p>
          <a:p>
            <a:pPr lvl="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称有根树的一条路径为直链当且仅当路径上任意两点都存在祖孙关系。</a:t>
            </a:r>
            <a:endParaRPr lang="en-US" altLang="zh-CN" dirty="0" smtClean="0"/>
          </a:p>
          <a:p>
            <a:r>
              <a:rPr lang="zh-CN" altLang="en-US" dirty="0" smtClean="0"/>
              <a:t>现在给定一颗顶点带权的有根树，要求把它划分成若干直链，使得每条直链的权和的平方和最小。</a:t>
            </a:r>
            <a:endParaRPr lang="en-US" altLang="zh-CN" dirty="0" smtClean="0"/>
          </a:p>
          <a:p>
            <a:r>
              <a:rPr lang="zh-CN" altLang="en-US" dirty="0" smtClean="0"/>
              <a:t>每个顶点的权都是整数，保证任意直链的权和都在</a:t>
            </a:r>
            <a:r>
              <a:rPr lang="en-US" altLang="zh-CN" dirty="0" err="1" smtClean="0"/>
              <a:t>int</a:t>
            </a:r>
            <a:r>
              <a:rPr lang="zh-CN" altLang="en-US" dirty="0" smtClean="0"/>
              <a:t>范围内，答案不超过</a:t>
            </a:r>
            <a:r>
              <a:rPr lang="en-US" altLang="zh-CN" dirty="0" smtClean="0"/>
              <a:t>1e16</a:t>
            </a:r>
            <a:r>
              <a:rPr lang="zh-CN" altLang="en-US" dirty="0" smtClean="0"/>
              <a:t>。</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与</a:t>
            </a:r>
            <a:r>
              <a:rPr lang="en-US" altLang="zh-CN" dirty="0" smtClean="0"/>
              <a:t>COT3</a:t>
            </a:r>
            <a:r>
              <a:rPr lang="zh-CN" altLang="en-US" dirty="0" smtClean="0"/>
              <a:t>类似</a:t>
            </a:r>
            <a:endParaRPr lang="en-US" altLang="zh-CN" dirty="0" smtClean="0"/>
          </a:p>
          <a:p>
            <a:r>
              <a:rPr lang="zh-CN" altLang="en-US" dirty="0" smtClean="0"/>
              <a:t>预处理每个点到根路径上的权和</a:t>
            </a:r>
            <a:r>
              <a:rPr lang="en-US" altLang="zh-CN" dirty="0" err="1" smtClean="0"/>
              <a:t>sw</a:t>
            </a:r>
            <a:r>
              <a:rPr lang="en-US" altLang="zh-CN" dirty="0" smtClean="0"/>
              <a:t>[]</a:t>
            </a:r>
          </a:p>
          <a:p>
            <a:r>
              <a:rPr lang="en-US" altLang="zh-CN" dirty="0" err="1" smtClean="0"/>
              <a:t>dp</a:t>
            </a:r>
            <a:r>
              <a:rPr lang="en-US" altLang="zh-CN" dirty="0" smtClean="0"/>
              <a:t>[u]</a:t>
            </a:r>
            <a:r>
              <a:rPr lang="zh-CN" altLang="en-US" dirty="0" smtClean="0"/>
              <a:t>表示子树</a:t>
            </a:r>
            <a:r>
              <a:rPr lang="en-US" altLang="zh-CN" dirty="0" smtClean="0"/>
              <a:t>u</a:t>
            </a:r>
            <a:r>
              <a:rPr lang="zh-CN" altLang="en-US" dirty="0" smtClean="0"/>
              <a:t>的答案，</a:t>
            </a:r>
            <a:r>
              <a:rPr lang="en-US" altLang="zh-CN" dirty="0" smtClean="0"/>
              <a:t>g[u][v]</a:t>
            </a:r>
            <a:r>
              <a:rPr lang="zh-CN" altLang="en-US" dirty="0" smtClean="0"/>
              <a:t>表示子树</a:t>
            </a:r>
            <a:r>
              <a:rPr lang="en-US" altLang="zh-CN" dirty="0" smtClean="0"/>
              <a:t>u</a:t>
            </a:r>
            <a:r>
              <a:rPr lang="zh-CN" altLang="en-US" dirty="0" smtClean="0"/>
              <a:t>去掉</a:t>
            </a:r>
            <a:r>
              <a:rPr lang="en-US" altLang="zh-CN" dirty="0" smtClean="0"/>
              <a:t>u</a:t>
            </a:r>
            <a:r>
              <a:rPr lang="zh-CN" altLang="en-US" dirty="0" smtClean="0"/>
              <a:t>到</a:t>
            </a:r>
            <a:r>
              <a:rPr lang="en-US" altLang="zh-CN" dirty="0" smtClean="0"/>
              <a:t>v</a:t>
            </a:r>
            <a:r>
              <a:rPr lang="zh-CN" altLang="en-US" dirty="0" smtClean="0"/>
              <a:t>的路径后所剩森林的答案</a:t>
            </a:r>
            <a:endParaRPr lang="en-US" altLang="zh-CN" dirty="0" smtClean="0"/>
          </a:p>
          <a:p>
            <a:r>
              <a:rPr lang="en-US" altLang="zh-CN" dirty="0" err="1" smtClean="0"/>
              <a:t>dp</a:t>
            </a:r>
            <a:r>
              <a:rPr lang="en-US" altLang="zh-CN" dirty="0" smtClean="0"/>
              <a:t>[u]=min{g[u][x]+</a:t>
            </a:r>
          </a:p>
          <a:p>
            <a:pPr>
              <a:buNone/>
            </a:pPr>
            <a:r>
              <a:rPr lang="en-US" altLang="zh-CN" dirty="0" smtClean="0"/>
              <a:t>	(</a:t>
            </a:r>
            <a:r>
              <a:rPr lang="en-US" altLang="zh-CN" dirty="0" err="1" smtClean="0"/>
              <a:t>sw</a:t>
            </a:r>
            <a:r>
              <a:rPr lang="en-US" altLang="zh-CN" dirty="0" smtClean="0"/>
              <a:t>[x]-</a:t>
            </a:r>
            <a:r>
              <a:rPr lang="en-US" altLang="zh-CN" dirty="0" err="1" smtClean="0"/>
              <a:t>sw</a:t>
            </a:r>
            <a:r>
              <a:rPr lang="en-US" altLang="zh-CN" dirty="0" smtClean="0"/>
              <a:t>[</a:t>
            </a:r>
            <a:r>
              <a:rPr lang="en-US" altLang="zh-CN" dirty="0" err="1" smtClean="0"/>
              <a:t>fa</a:t>
            </a:r>
            <a:r>
              <a:rPr lang="en-US" altLang="zh-CN" dirty="0" smtClean="0"/>
              <a:t>[u]])^2+sigma{</a:t>
            </a:r>
            <a:r>
              <a:rPr lang="en-US" altLang="zh-CN" dirty="0" err="1" smtClean="0"/>
              <a:t>dp</a:t>
            </a:r>
            <a:r>
              <a:rPr lang="en-US" altLang="zh-CN" dirty="0" smtClean="0"/>
              <a:t>[v]|branch[x]!=</a:t>
            </a:r>
            <a:r>
              <a:rPr lang="en-US" altLang="zh-CN" dirty="0" err="1" smtClean="0"/>
              <a:t>v,v</a:t>
            </a:r>
            <a:r>
              <a:rPr lang="zh-CN" altLang="en-US" dirty="0" smtClean="0"/>
              <a:t>是</a:t>
            </a:r>
            <a:r>
              <a:rPr lang="en-US" altLang="zh-CN" dirty="0" smtClean="0"/>
              <a:t>u</a:t>
            </a:r>
            <a:r>
              <a:rPr lang="zh-CN" altLang="en-US" dirty="0" smtClean="0"/>
              <a:t>的儿子</a:t>
            </a:r>
            <a:r>
              <a:rPr lang="en-US" altLang="zh-CN" dirty="0" smtClean="0"/>
              <a:t>}}</a:t>
            </a:r>
          </a:p>
          <a:p>
            <a:r>
              <a:rPr lang="zh-CN" altLang="en-US" dirty="0" smtClean="0"/>
              <a:t>朴素地这样</a:t>
            </a:r>
            <a:r>
              <a:rPr lang="en-US" altLang="zh-CN" dirty="0" err="1" smtClean="0"/>
              <a:t>dp</a:t>
            </a:r>
            <a:r>
              <a:rPr lang="zh-CN" altLang="en-US" dirty="0" smtClean="0"/>
              <a:t>是</a:t>
            </a:r>
            <a:r>
              <a:rPr lang="en-US" altLang="zh-CN" dirty="0" smtClean="0"/>
              <a:t>O(n^2)</a:t>
            </a:r>
            <a:r>
              <a:rPr lang="zh-CN" altLang="en-US" dirty="0" smtClean="0"/>
              <a:t>的。</a:t>
            </a: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展开平方项</a:t>
            </a:r>
            <a:endParaRPr lang="en-US" altLang="zh-CN" dirty="0" smtClean="0"/>
          </a:p>
          <a:p>
            <a:r>
              <a:rPr lang="en-US" altLang="zh-CN" dirty="0" err="1" smtClean="0"/>
              <a:t>dp</a:t>
            </a:r>
            <a:r>
              <a:rPr lang="en-US" altLang="zh-CN" dirty="0" smtClean="0"/>
              <a:t>[u]=</a:t>
            </a:r>
            <a:r>
              <a:rPr lang="en-US" altLang="zh-CN" dirty="0" err="1" smtClean="0"/>
              <a:t>sw</a:t>
            </a:r>
            <a:r>
              <a:rPr lang="en-US" altLang="zh-CN" dirty="0" smtClean="0"/>
              <a:t>[</a:t>
            </a:r>
            <a:r>
              <a:rPr lang="en-US" altLang="zh-CN" dirty="0" err="1" smtClean="0"/>
              <a:t>fa</a:t>
            </a:r>
            <a:r>
              <a:rPr lang="en-US" altLang="zh-CN" dirty="0" smtClean="0"/>
              <a:t>[u]]^2+min{</a:t>
            </a:r>
          </a:p>
          <a:p>
            <a:pPr>
              <a:buNone/>
            </a:pPr>
            <a:r>
              <a:rPr lang="en-US" altLang="zh-CN" dirty="0" smtClean="0"/>
              <a:t>	-2sw[</a:t>
            </a:r>
            <a:r>
              <a:rPr lang="en-US" altLang="zh-CN" dirty="0" err="1" smtClean="0"/>
              <a:t>fa</a:t>
            </a:r>
            <a:r>
              <a:rPr lang="en-US" altLang="zh-CN" dirty="0" smtClean="0"/>
              <a:t>[u]]</a:t>
            </a:r>
            <a:r>
              <a:rPr lang="zh-CN" altLang="en-US" dirty="0" smtClean="0"/>
              <a:t>*</a:t>
            </a:r>
            <a:r>
              <a:rPr lang="en-US" altLang="zh-CN" dirty="0" err="1" smtClean="0"/>
              <a:t>sw</a:t>
            </a:r>
            <a:r>
              <a:rPr lang="en-US" altLang="zh-CN" dirty="0" smtClean="0"/>
              <a:t>[x]</a:t>
            </a:r>
          </a:p>
          <a:p>
            <a:pPr>
              <a:buNone/>
            </a:pPr>
            <a:r>
              <a:rPr lang="en-US" altLang="zh-CN" dirty="0" smtClean="0"/>
              <a:t>	+g[u][x]+</a:t>
            </a:r>
            <a:r>
              <a:rPr lang="en-US" altLang="zh-CN" dirty="0" err="1" smtClean="0"/>
              <a:t>sw</a:t>
            </a:r>
            <a:r>
              <a:rPr lang="en-US" altLang="zh-CN" dirty="0" smtClean="0"/>
              <a:t>[x]^2+sigma{</a:t>
            </a:r>
            <a:r>
              <a:rPr lang="en-US" altLang="zh-CN" dirty="0" err="1" smtClean="0"/>
              <a:t>dp</a:t>
            </a:r>
            <a:r>
              <a:rPr lang="en-US" altLang="zh-CN" dirty="0" smtClean="0"/>
              <a:t>[v]|branch[x]!=</a:t>
            </a:r>
            <a:r>
              <a:rPr lang="en-US" altLang="zh-CN" dirty="0" err="1" smtClean="0"/>
              <a:t>v,v</a:t>
            </a:r>
            <a:r>
              <a:rPr lang="zh-CN" altLang="en-US" dirty="0" smtClean="0"/>
              <a:t>是</a:t>
            </a:r>
            <a:r>
              <a:rPr lang="en-US" altLang="zh-CN" dirty="0" smtClean="0"/>
              <a:t>u</a:t>
            </a:r>
            <a:r>
              <a:rPr lang="zh-CN" altLang="en-US" dirty="0" smtClean="0"/>
              <a:t>的儿子</a:t>
            </a:r>
            <a:r>
              <a:rPr lang="en-US" altLang="zh-CN" dirty="0" smtClean="0"/>
              <a:t>}</a:t>
            </a:r>
          </a:p>
          <a:p>
            <a:pPr>
              <a:buNone/>
            </a:pPr>
            <a:r>
              <a:rPr lang="en-US" altLang="zh-CN" dirty="0" smtClean="0"/>
              <a:t>	}</a:t>
            </a:r>
          </a:p>
          <a:p>
            <a:r>
              <a:rPr lang="zh-CN" altLang="en-US" dirty="0" smtClean="0"/>
              <a:t>需要最小化的部分可以看成</a:t>
            </a:r>
            <a:endParaRPr lang="en-US" altLang="zh-CN" dirty="0" smtClean="0"/>
          </a:p>
          <a:p>
            <a:pPr>
              <a:buNone/>
            </a:pPr>
            <a:r>
              <a:rPr lang="en-US" altLang="zh-CN" dirty="0" smtClean="0"/>
              <a:t>	(-2sw[</a:t>
            </a:r>
            <a:r>
              <a:rPr lang="en-US" altLang="zh-CN" dirty="0" err="1" smtClean="0"/>
              <a:t>fa</a:t>
            </a:r>
            <a:r>
              <a:rPr lang="en-US" altLang="zh-CN" dirty="0" smtClean="0"/>
              <a:t>[u]],1)</a:t>
            </a:r>
            <a:r>
              <a:rPr lang="zh-CN" altLang="en-US" dirty="0" smtClean="0"/>
              <a:t>点乘</a:t>
            </a:r>
            <a:r>
              <a:rPr lang="en-US" altLang="zh-CN" dirty="0" smtClean="0"/>
              <a:t>(</a:t>
            </a:r>
            <a:r>
              <a:rPr lang="en-US" altLang="zh-CN" dirty="0" err="1" smtClean="0"/>
              <a:t>sw</a:t>
            </a:r>
            <a:r>
              <a:rPr lang="en-US" altLang="zh-CN" dirty="0" smtClean="0"/>
              <a:t>[x], g[u][x]+</a:t>
            </a:r>
            <a:r>
              <a:rPr lang="en-US" altLang="zh-CN" dirty="0" err="1" smtClean="0"/>
              <a:t>sw</a:t>
            </a:r>
            <a:r>
              <a:rPr lang="en-US" altLang="zh-CN" dirty="0" smtClean="0"/>
              <a:t>[x]^2+sigma{…})</a:t>
            </a:r>
          </a:p>
          <a:p>
            <a:r>
              <a:rPr lang="zh-CN" altLang="en-US" dirty="0" smtClean="0"/>
              <a:t>在后面的点的下凸壳上找斜率</a:t>
            </a:r>
            <a:r>
              <a:rPr lang="en-US" altLang="zh-CN" dirty="0" smtClean="0"/>
              <a:t>2sw[</a:t>
            </a:r>
            <a:r>
              <a:rPr lang="en-US" altLang="zh-CN" dirty="0" err="1" smtClean="0"/>
              <a:t>fa</a:t>
            </a:r>
            <a:r>
              <a:rPr lang="en-US" altLang="zh-CN" dirty="0" smtClean="0"/>
              <a:t>[u]]</a:t>
            </a:r>
            <a:r>
              <a:rPr lang="zh-CN" altLang="en-US" dirty="0" smtClean="0"/>
              <a:t>的切线</a:t>
            </a:r>
            <a:endParaRPr lang="en-US" altLang="zh-CN" dirty="0"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考虑维护需要的下凸壳</a:t>
            </a:r>
            <a:endParaRPr lang="en-US" altLang="zh-CN" dirty="0" smtClean="0"/>
          </a:p>
          <a:p>
            <a:r>
              <a:rPr lang="zh-CN" altLang="en-US" dirty="0" smtClean="0"/>
              <a:t>计算</a:t>
            </a:r>
            <a:r>
              <a:rPr lang="en-US" altLang="zh-CN" dirty="0" err="1" smtClean="0"/>
              <a:t>dp</a:t>
            </a:r>
            <a:r>
              <a:rPr lang="en-US" altLang="zh-CN" dirty="0" smtClean="0"/>
              <a:t>[u]</a:t>
            </a:r>
            <a:r>
              <a:rPr lang="zh-CN" altLang="en-US" dirty="0" smtClean="0"/>
              <a:t>需要的凸壳是将</a:t>
            </a:r>
            <a:r>
              <a:rPr lang="en-US" altLang="zh-CN" dirty="0" smtClean="0"/>
              <a:t>u</a:t>
            </a:r>
            <a:r>
              <a:rPr lang="zh-CN" altLang="en-US" dirty="0" smtClean="0"/>
              <a:t>的儿子对应的凸壳分别向上平移一段距离之后再合并，最后插入一个点</a:t>
            </a:r>
            <a:endParaRPr lang="en-US" altLang="zh-CN" dirty="0" smtClean="0"/>
          </a:p>
          <a:p>
            <a:r>
              <a:rPr lang="zh-CN" altLang="en-US" dirty="0" smtClean="0"/>
              <a:t>用平衡树维护，启发式合并</a:t>
            </a:r>
            <a:endParaRPr lang="en-US" altLang="zh-CN" dirty="0" smtClean="0"/>
          </a:p>
          <a:p>
            <a:r>
              <a:rPr lang="en-US" altLang="zh-CN" dirty="0" smtClean="0"/>
              <a:t>O(nlog^2n)</a:t>
            </a:r>
          </a:p>
          <a:p>
            <a:r>
              <a:rPr lang="zh-CN" altLang="en-US" dirty="0" smtClean="0"/>
              <a:t>对随机构造的数据效果很好，但这个时间界确实是达得到的。</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 </a:t>
            </a:r>
            <a:r>
              <a:rPr lang="zh-CN" altLang="en-US" dirty="0" smtClean="0"/>
              <a:t>每个点都总是向正上方平移，且所有点的</a:t>
            </a:r>
            <a:r>
              <a:rPr lang="en-US" altLang="zh-CN" dirty="0" smtClean="0"/>
              <a:t>x</a:t>
            </a:r>
            <a:r>
              <a:rPr lang="zh-CN" altLang="en-US" dirty="0" smtClean="0"/>
              <a:t>坐标在</a:t>
            </a:r>
            <a:r>
              <a:rPr lang="en-US" altLang="zh-CN" dirty="0" err="1" smtClean="0"/>
              <a:t>int</a:t>
            </a:r>
            <a:r>
              <a:rPr lang="zh-CN" altLang="en-US" dirty="0" smtClean="0"/>
              <a:t>范围内</a:t>
            </a:r>
            <a:endParaRPr lang="en-US" altLang="zh-CN" dirty="0" smtClean="0"/>
          </a:p>
          <a:p>
            <a:r>
              <a:rPr lang="zh-CN" altLang="en-US" dirty="0" smtClean="0"/>
              <a:t>考虑给所有点的</a:t>
            </a:r>
            <a:r>
              <a:rPr lang="en-US" altLang="zh-CN" dirty="0" smtClean="0"/>
              <a:t>x</a:t>
            </a:r>
            <a:r>
              <a:rPr lang="zh-CN" altLang="en-US" dirty="0" smtClean="0"/>
              <a:t>坐标都加上一个数变成非负数，再用线段树合并解决</a:t>
            </a:r>
            <a:endParaRPr lang="en-US" altLang="zh-CN" dirty="0" smtClean="0"/>
          </a:p>
          <a:p>
            <a:r>
              <a:rPr lang="zh-CN" altLang="en-US" dirty="0" smtClean="0"/>
              <a:t>关键是合并两段</a:t>
            </a:r>
            <a:r>
              <a:rPr lang="en-US" altLang="zh-CN" dirty="0" smtClean="0"/>
              <a:t>x</a:t>
            </a:r>
            <a:r>
              <a:rPr lang="zh-CN" altLang="en-US" dirty="0" smtClean="0"/>
              <a:t>轴上射影不相交的下凸壳</a:t>
            </a:r>
            <a:endParaRPr lang="en-US" altLang="zh-CN" dirty="0" smtClean="0"/>
          </a:p>
          <a:p>
            <a:r>
              <a:rPr lang="zh-CN" altLang="en-US" dirty="0" smtClean="0"/>
              <a:t>不能用</a:t>
            </a:r>
            <a:r>
              <a:rPr lang="en-US" altLang="zh-CN" dirty="0" smtClean="0"/>
              <a:t>O(</a:t>
            </a:r>
            <a:r>
              <a:rPr lang="en-US" altLang="zh-CN" dirty="0" err="1" smtClean="0"/>
              <a:t>logU</a:t>
            </a:r>
            <a:r>
              <a:rPr lang="en-US" altLang="zh-CN" dirty="0" smtClean="0"/>
              <a:t>)</a:t>
            </a:r>
            <a:r>
              <a:rPr lang="zh-CN" altLang="en-US" dirty="0" smtClean="0"/>
              <a:t>找外公切线的合并，不发生删点的合并必须</a:t>
            </a:r>
            <a:r>
              <a:rPr lang="en-US" altLang="zh-CN" dirty="0" smtClean="0"/>
              <a:t>O(1)</a:t>
            </a:r>
            <a:r>
              <a:rPr lang="zh-CN" altLang="en-US" dirty="0" smtClean="0"/>
              <a:t>完成，删</a:t>
            </a:r>
            <a:r>
              <a:rPr lang="en-US" altLang="zh-CN" dirty="0" smtClean="0"/>
              <a:t>k</a:t>
            </a:r>
            <a:r>
              <a:rPr lang="zh-CN" altLang="en-US" dirty="0" smtClean="0"/>
              <a:t>个点的合并至多花</a:t>
            </a:r>
            <a:r>
              <a:rPr lang="en-US" altLang="zh-CN" dirty="0" smtClean="0"/>
              <a:t>O(</a:t>
            </a:r>
            <a:r>
              <a:rPr lang="en-US" altLang="zh-CN" dirty="0" err="1" smtClean="0"/>
              <a:t>klogU</a:t>
            </a:r>
            <a:r>
              <a:rPr lang="en-US" altLang="zh-CN" dirty="0" smtClean="0"/>
              <a:t>)</a:t>
            </a:r>
            <a:r>
              <a:rPr lang="zh-CN" altLang="en-US" dirty="0" smtClean="0"/>
              <a:t>的代价</a:t>
            </a:r>
            <a:endParaRPr lang="en-US" altLang="zh-CN" dirty="0" smtClean="0"/>
          </a:p>
          <a:p>
            <a:r>
              <a:rPr lang="zh-CN" altLang="en-US" dirty="0" smtClean="0"/>
              <a:t>维护叶子的双向链表，维护线段树每个节点的最左后代与最右后代</a:t>
            </a:r>
            <a:endParaRPr lang="en-US" altLang="zh-CN" dirty="0" smtClean="0"/>
          </a:p>
          <a:p>
            <a:r>
              <a:rPr lang="zh-CN" altLang="en-US" dirty="0" smtClean="0"/>
              <a:t>传</a:t>
            </a:r>
            <a:r>
              <a:rPr lang="en-US" altLang="zh-CN" dirty="0" smtClean="0"/>
              <a:t>y</a:t>
            </a:r>
            <a:r>
              <a:rPr lang="zh-CN" altLang="en-US" dirty="0" smtClean="0"/>
              <a:t>的标记复杂度会坏</a:t>
            </a:r>
            <a:r>
              <a:rPr lang="en-US" altLang="zh-CN" dirty="0" smtClean="0"/>
              <a:t>?</a:t>
            </a:r>
            <a:r>
              <a:rPr lang="zh-CN" altLang="en-US" dirty="0" smtClean="0"/>
              <a:t>存在的点平移后坐标差不变，记录每个点到右边点的向量，每个节点上记录最左最右点的坐标，打标记通过修改最左最右两个点的坐标实现。</a:t>
            </a:r>
            <a:endParaRPr lang="en-US" altLang="zh-CN" dirty="0" smtClean="0"/>
          </a:p>
          <a:p>
            <a:r>
              <a:rPr lang="en-US" altLang="zh-CN" dirty="0" smtClean="0"/>
              <a:t>O(</a:t>
            </a:r>
            <a:r>
              <a:rPr lang="en-US" altLang="zh-CN" dirty="0" err="1" smtClean="0"/>
              <a:t>nlogU</a:t>
            </a:r>
            <a:r>
              <a:rPr lang="en-US" altLang="zh-CN" dirty="0" smtClean="0"/>
              <a:t>)</a:t>
            </a:r>
          </a:p>
          <a:p>
            <a:r>
              <a:rPr lang="zh-CN" altLang="en-US" dirty="0" smtClean="0"/>
              <a:t>把</a:t>
            </a:r>
            <a:r>
              <a:rPr lang="en-US" altLang="zh-CN" dirty="0" smtClean="0"/>
              <a:t>x</a:t>
            </a:r>
            <a:r>
              <a:rPr lang="zh-CN" altLang="en-US" dirty="0" smtClean="0"/>
              <a:t>值离散化作线段树的</a:t>
            </a:r>
            <a:r>
              <a:rPr lang="en-US" altLang="zh-CN" dirty="0" smtClean="0"/>
              <a:t>key</a:t>
            </a:r>
            <a:r>
              <a:rPr lang="zh-CN" altLang="en-US" dirty="0" smtClean="0"/>
              <a:t>也可以</a:t>
            </a:r>
            <a:r>
              <a:rPr lang="en-US" altLang="zh-CN" dirty="0" smtClean="0"/>
              <a:t>O(</a:t>
            </a:r>
            <a:r>
              <a:rPr lang="en-US" altLang="zh-CN" dirty="0" err="1" smtClean="0"/>
              <a:t>nlogn</a:t>
            </a:r>
            <a:r>
              <a:rPr lang="en-US" altLang="zh-CN" dirty="0" smtClean="0"/>
              <a:t>)</a:t>
            </a:r>
            <a:endParaRPr lang="en-US" altLang="zh-CN" dirty="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COT7(</a:t>
            </a:r>
            <a:r>
              <a:rPr lang="zh-CN" altLang="en-US" dirty="0" smtClean="0"/>
              <a:t>筹</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有根树每个点有两个权</a:t>
            </a:r>
            <a:r>
              <a:rPr lang="en-US" altLang="zh-CN" dirty="0" smtClean="0"/>
              <a:t>c</a:t>
            </a:r>
            <a:r>
              <a:rPr lang="zh-CN" altLang="en-US" dirty="0" smtClean="0"/>
              <a:t>和</a:t>
            </a:r>
            <a:r>
              <a:rPr lang="en-US" altLang="zh-CN" dirty="0" smtClean="0"/>
              <a:t>w</a:t>
            </a:r>
            <a:r>
              <a:rPr lang="zh-CN" altLang="en-US" dirty="0" smtClean="0"/>
              <a:t>，仍然是直链划分，最小化</a:t>
            </a:r>
            <a:r>
              <a:rPr lang="en-US" altLang="zh-CN" dirty="0" smtClean="0"/>
              <a:t>w</a:t>
            </a:r>
            <a:r>
              <a:rPr lang="zh-CN" altLang="en-US" dirty="0" smtClean="0"/>
              <a:t>和的最小平方和。</a:t>
            </a:r>
            <a:endParaRPr lang="en-US" altLang="zh-CN" dirty="0" smtClean="0"/>
          </a:p>
          <a:p>
            <a:r>
              <a:rPr lang="zh-CN" altLang="en-US" dirty="0" smtClean="0"/>
              <a:t>划分出的直链</a:t>
            </a:r>
            <a:r>
              <a:rPr lang="en-US" altLang="zh-CN" dirty="0" smtClean="0"/>
              <a:t>c</a:t>
            </a:r>
            <a:r>
              <a:rPr lang="zh-CN" altLang="en-US" dirty="0" smtClean="0"/>
              <a:t>的和必须在给定范围</a:t>
            </a:r>
            <a:r>
              <a:rPr lang="en-US" altLang="zh-CN" dirty="0" smtClean="0"/>
              <a:t>[L,R]</a:t>
            </a:r>
            <a:r>
              <a:rPr lang="zh-CN" altLang="en-US" dirty="0" smtClean="0"/>
              <a:t>内。</a:t>
            </a:r>
            <a:endParaRPr lang="en-US" altLang="zh-CN" dirty="0" smtClean="0"/>
          </a:p>
          <a:p>
            <a:r>
              <a:rPr lang="zh-CN" altLang="en-US" dirty="0" smtClean="0"/>
              <a:t>保证任意直链的</a:t>
            </a:r>
            <a:r>
              <a:rPr lang="en-US" altLang="zh-CN" dirty="0" smtClean="0"/>
              <a:t>c</a:t>
            </a:r>
            <a:r>
              <a:rPr lang="zh-CN" altLang="en-US" dirty="0" smtClean="0"/>
              <a:t>和与</a:t>
            </a:r>
            <a:r>
              <a:rPr lang="en-US" altLang="zh-CN" dirty="0" smtClean="0"/>
              <a:t>w</a:t>
            </a:r>
            <a:r>
              <a:rPr lang="zh-CN" altLang="en-US" dirty="0" smtClean="0"/>
              <a:t>和都是</a:t>
            </a:r>
            <a:r>
              <a:rPr lang="en-US" altLang="zh-CN" dirty="0" err="1" smtClean="0"/>
              <a:t>int</a:t>
            </a:r>
            <a:r>
              <a:rPr lang="zh-CN" altLang="en-US" dirty="0" smtClean="0"/>
              <a:t>范围内的整数</a:t>
            </a:r>
            <a:endParaRPr lang="en-US" altLang="zh-CN" dirty="0" smtClean="0"/>
          </a:p>
          <a:p>
            <a:endParaRPr lang="en-US" altLang="zh-CN" dirty="0" smtClean="0"/>
          </a:p>
          <a:p>
            <a:r>
              <a:rPr lang="zh-CN" altLang="en-US" dirty="0" smtClean="0"/>
              <a:t>解法略</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AE5A2</a:t>
            </a:r>
            <a:endParaRPr lang="zh-CN" altLang="en-US" dirty="0"/>
          </a:p>
        </p:txBody>
      </p:sp>
      <p:sp>
        <p:nvSpPr>
          <p:cNvPr id="3" name="内容占位符 2"/>
          <p:cNvSpPr>
            <a:spLocks noGrp="1"/>
          </p:cNvSpPr>
          <p:nvPr>
            <p:ph idx="1"/>
          </p:nvPr>
        </p:nvSpPr>
        <p:spPr/>
        <p:txBody>
          <a:bodyPr/>
          <a:lstStyle/>
          <a:p>
            <a:r>
              <a:rPr lang="zh-CN" altLang="en-US" dirty="0" smtClean="0"/>
              <a:t>出自</a:t>
            </a:r>
            <a:r>
              <a:rPr lang="en-US" altLang="zh-CN" dirty="0" smtClean="0"/>
              <a:t>PA2009</a:t>
            </a:r>
          </a:p>
          <a:p>
            <a:r>
              <a:rPr lang="zh-CN" altLang="en-US" dirty="0" smtClean="0"/>
              <a:t>给定长度为</a:t>
            </a:r>
            <a:r>
              <a:rPr lang="en-US" altLang="zh-CN" dirty="0" smtClean="0"/>
              <a:t>n</a:t>
            </a:r>
            <a:r>
              <a:rPr lang="zh-CN" altLang="en-US" dirty="0" smtClean="0"/>
              <a:t>的小写字母串</a:t>
            </a:r>
            <a:r>
              <a:rPr lang="en-US" altLang="zh-CN" dirty="0" smtClean="0"/>
              <a:t>S</a:t>
            </a:r>
            <a:r>
              <a:rPr lang="zh-CN" altLang="en-US" dirty="0" smtClean="0"/>
              <a:t>，统计满足以下条件的字符串</a:t>
            </a:r>
            <a:r>
              <a:rPr lang="en-US" altLang="zh-CN" dirty="0" smtClean="0"/>
              <a:t>T</a:t>
            </a:r>
            <a:r>
              <a:rPr lang="zh-CN" altLang="en-US" dirty="0" smtClean="0"/>
              <a:t>的个数：</a:t>
            </a:r>
            <a:endParaRPr lang="en-US" altLang="zh-CN" dirty="0" smtClean="0"/>
          </a:p>
          <a:p>
            <a:pPr lvl="1"/>
            <a:r>
              <a:rPr lang="en-US" altLang="zh-CN" dirty="0" smtClean="0"/>
              <a:t>T</a:t>
            </a:r>
            <a:r>
              <a:rPr lang="zh-CN" altLang="en-US" dirty="0" smtClean="0"/>
              <a:t>是</a:t>
            </a:r>
            <a:r>
              <a:rPr lang="en-US" altLang="zh-CN" dirty="0" smtClean="0"/>
              <a:t>S</a:t>
            </a:r>
            <a:r>
              <a:rPr lang="zh-CN" altLang="en-US" dirty="0" smtClean="0"/>
              <a:t>的子串</a:t>
            </a:r>
            <a:endParaRPr lang="en-US" altLang="zh-CN" dirty="0" smtClean="0"/>
          </a:p>
          <a:p>
            <a:pPr lvl="1"/>
            <a:r>
              <a:rPr lang="zh-CN" altLang="en-US" dirty="0" smtClean="0"/>
              <a:t>可以如图用</a:t>
            </a:r>
            <a:r>
              <a:rPr lang="en-US" altLang="zh-CN" dirty="0" smtClean="0"/>
              <a:t>T</a:t>
            </a:r>
            <a:r>
              <a:rPr lang="zh-CN" altLang="en-US" dirty="0" smtClean="0"/>
              <a:t>将</a:t>
            </a:r>
            <a:r>
              <a:rPr lang="en-US" altLang="zh-CN" dirty="0" smtClean="0"/>
              <a:t>S</a:t>
            </a:r>
            <a:r>
              <a:rPr lang="zh-CN" altLang="en-US" dirty="0" smtClean="0"/>
              <a:t>覆盖</a:t>
            </a:r>
            <a:endParaRPr lang="en-US" altLang="zh-CN" dirty="0" smtClean="0"/>
          </a:p>
        </p:txBody>
      </p:sp>
      <p:pic>
        <p:nvPicPr>
          <p:cNvPr id="4" name="图片 3" descr="szarys.gif"/>
          <p:cNvPicPr>
            <a:picLocks noChangeAspect="1"/>
          </p:cNvPicPr>
          <p:nvPr/>
        </p:nvPicPr>
        <p:blipFill>
          <a:blip r:embed="rId2"/>
          <a:stretch>
            <a:fillRect/>
          </a:stretch>
        </p:blipFill>
        <p:spPr>
          <a:xfrm>
            <a:off x="4143372" y="2571744"/>
            <a:ext cx="3357586" cy="1262071"/>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endParaRPr lang="zh-CN" altLang="en-US" dirty="0"/>
          </a:p>
        </p:txBody>
      </p:sp>
      <p:sp>
        <p:nvSpPr>
          <p:cNvPr id="3" name="内容占位符 2"/>
          <p:cNvSpPr>
            <a:spLocks noGrp="1"/>
          </p:cNvSpPr>
          <p:nvPr>
            <p:ph idx="1"/>
          </p:nvPr>
        </p:nvSpPr>
        <p:spPr/>
        <p:txBody>
          <a:bodyPr/>
          <a:lstStyle/>
          <a:p>
            <a:r>
              <a:rPr lang="zh-CN" altLang="en-US" dirty="0" smtClean="0"/>
              <a:t>由于</a:t>
            </a:r>
            <a:r>
              <a:rPr lang="en-US" altLang="zh-CN" dirty="0" smtClean="0"/>
              <a:t>+</a:t>
            </a:r>
            <a:r>
              <a:rPr lang="zh-CN" altLang="en-US" dirty="0" smtClean="0"/>
              <a:t>运算有结合律，设法维护一些连续元素的和，使得每个元素出现在</a:t>
            </a:r>
            <a:r>
              <a:rPr lang="en-US" altLang="zh-CN" dirty="0" smtClean="0"/>
              <a:t>O(</a:t>
            </a:r>
            <a:r>
              <a:rPr lang="en-US" altLang="zh-CN" dirty="0" err="1" smtClean="0"/>
              <a:t>logn</a:t>
            </a:r>
            <a:r>
              <a:rPr lang="en-US" altLang="zh-CN" dirty="0" smtClean="0"/>
              <a:t>)</a:t>
            </a:r>
            <a:r>
              <a:rPr lang="zh-CN" altLang="en-US" dirty="0" smtClean="0"/>
              <a:t>个维护的和当中，每个询问能表示成</a:t>
            </a:r>
            <a:r>
              <a:rPr lang="en-US" altLang="zh-CN" dirty="0" smtClean="0"/>
              <a:t>O(</a:t>
            </a:r>
            <a:r>
              <a:rPr lang="en-US" altLang="zh-CN" dirty="0" err="1" smtClean="0"/>
              <a:t>logn</a:t>
            </a:r>
            <a:r>
              <a:rPr lang="en-US" altLang="zh-CN" dirty="0" smtClean="0"/>
              <a:t>)</a:t>
            </a:r>
            <a:r>
              <a:rPr lang="zh-CN" altLang="en-US" dirty="0" smtClean="0"/>
              <a:t>个维护的和的和。</a:t>
            </a:r>
            <a:endParaRPr lang="en-US" altLang="zh-CN" dirty="0" smtClean="0"/>
          </a:p>
          <a:p>
            <a:r>
              <a:rPr lang="zh-CN" altLang="en-US" dirty="0" smtClean="0"/>
              <a:t>一个简单有效的办法就是现在常用的“线段树”。从</a:t>
            </a:r>
            <a:r>
              <a:rPr lang="en-US" altLang="zh-CN" dirty="0" smtClean="0"/>
              <a:t>[1,n]</a:t>
            </a:r>
            <a:r>
              <a:rPr lang="zh-CN" altLang="en-US" dirty="0" smtClean="0"/>
              <a:t>开始，把每段连续的元素尽可能均匀地分成两半，直到成为单个元素为止。</a:t>
            </a:r>
            <a:endParaRPr lang="en-US" altLang="zh-CN" dirty="0" smtClean="0"/>
          </a:p>
          <a:p>
            <a:r>
              <a:rPr lang="zh-CN" altLang="en-US" dirty="0" smtClean="0"/>
              <a:t>这个关系构成了一棵近似丰满的二叉树，每个节点代表了一些连续</a:t>
            </a:r>
            <a:r>
              <a:rPr lang="en-US" altLang="zh-CN" dirty="0" smtClean="0"/>
              <a:t>(</a:t>
            </a:r>
            <a:r>
              <a:rPr lang="zh-CN" altLang="en-US" dirty="0" smtClean="0"/>
              <a:t>或单个</a:t>
            </a:r>
            <a:r>
              <a:rPr lang="en-US" altLang="zh-CN" dirty="0" smtClean="0"/>
              <a:t>)</a:t>
            </a:r>
            <a:r>
              <a:rPr lang="zh-CN" altLang="en-US" dirty="0" smtClean="0"/>
              <a:t>元素，我们在上面维护它们的和。</a:t>
            </a:r>
            <a:endParaRPr lang="zh-CN" altLang="en-US" dirty="0"/>
          </a:p>
        </p:txBody>
      </p:sp>
      <p:graphicFrame>
        <p:nvGraphicFramePr>
          <p:cNvPr id="2051" name="Object 3"/>
          <p:cNvGraphicFramePr>
            <a:graphicFrameLocks noChangeAspect="1"/>
          </p:cNvGraphicFramePr>
          <p:nvPr/>
        </p:nvGraphicFramePr>
        <p:xfrm>
          <a:off x="642938" y="4713288"/>
          <a:ext cx="3744912" cy="2052637"/>
        </p:xfrm>
        <a:graphic>
          <a:graphicData uri="http://schemas.openxmlformats.org/presentationml/2006/ole">
            <p:oleObj spid="_x0000_s2051" name="Picture" r:id="rId3" imgW="4734000" imgH="2355840" progId="Word.Picture.8">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AE5A2</a:t>
            </a:r>
            <a:endParaRPr lang="zh-CN" altLang="en-US" dirty="0"/>
          </a:p>
        </p:txBody>
      </p:sp>
      <p:sp>
        <p:nvSpPr>
          <p:cNvPr id="3" name="内容占位符 2"/>
          <p:cNvSpPr>
            <a:spLocks noGrp="1"/>
          </p:cNvSpPr>
          <p:nvPr>
            <p:ph idx="1"/>
          </p:nvPr>
        </p:nvSpPr>
        <p:spPr/>
        <p:txBody>
          <a:bodyPr/>
          <a:lstStyle/>
          <a:p>
            <a:r>
              <a:rPr lang="zh-CN" altLang="en-US" dirty="0" smtClean="0"/>
              <a:t>上古报社题</a:t>
            </a:r>
            <a:endParaRPr lang="en-US" altLang="zh-CN" dirty="0" smtClean="0"/>
          </a:p>
          <a:p>
            <a:r>
              <a:rPr lang="zh-CN" altLang="en-US" dirty="0" smtClean="0"/>
              <a:t>涉及</a:t>
            </a:r>
            <a:r>
              <a:rPr lang="zh-CN" altLang="en-US" dirty="0" smtClean="0"/>
              <a:t>到略繁琐的字符串知识，不展开</a:t>
            </a:r>
            <a:endParaRPr lang="en-US" altLang="zh-CN" dirty="0" smtClean="0"/>
          </a:p>
          <a:p>
            <a:r>
              <a:rPr lang="zh-CN" altLang="en-US" dirty="0" smtClean="0"/>
              <a:t>周而进</a:t>
            </a:r>
            <a:r>
              <a:rPr lang="en-US" altLang="zh-CN" dirty="0" smtClean="0"/>
              <a:t>ZJOI</a:t>
            </a:r>
            <a:r>
              <a:rPr lang="zh-CN" altLang="en-US" dirty="0" smtClean="0"/>
              <a:t>时讲过</a:t>
            </a:r>
            <a:r>
              <a:rPr lang="en-US" altLang="zh-CN" dirty="0" smtClean="0"/>
              <a:t>O(nlog^2n)</a:t>
            </a:r>
            <a:r>
              <a:rPr lang="zh-CN" altLang="en-US" dirty="0" smtClean="0"/>
              <a:t>的方法</a:t>
            </a:r>
            <a:r>
              <a:rPr lang="en-US" altLang="zh-CN" dirty="0" smtClean="0"/>
              <a:t>(</a:t>
            </a:r>
            <a:r>
              <a:rPr lang="zh-CN" altLang="en-US" dirty="0" smtClean="0"/>
              <a:t>可惜</a:t>
            </a:r>
            <a:r>
              <a:rPr lang="en-US" altLang="zh-CN" dirty="0" err="1" smtClean="0"/>
              <a:t>ppt</a:t>
            </a:r>
            <a:r>
              <a:rPr lang="zh-CN" altLang="en-US" dirty="0" smtClean="0"/>
              <a:t>找不到</a:t>
            </a:r>
            <a:r>
              <a:rPr lang="en-US" altLang="zh-CN" dirty="0" smtClean="0"/>
              <a:t>)</a:t>
            </a:r>
          </a:p>
          <a:p>
            <a:r>
              <a:rPr lang="zh-CN" altLang="en-US" dirty="0" smtClean="0"/>
              <a:t>瓶颈是维护</a:t>
            </a:r>
            <a:r>
              <a:rPr lang="en-US" altLang="zh-CN" dirty="0" smtClean="0"/>
              <a:t>1-n</a:t>
            </a:r>
            <a:r>
              <a:rPr lang="zh-CN" altLang="en-US" dirty="0" smtClean="0"/>
              <a:t>的整数，支持：</a:t>
            </a:r>
            <a:endParaRPr lang="en-US" altLang="zh-CN" dirty="0" smtClean="0"/>
          </a:p>
          <a:p>
            <a:pPr lvl="1"/>
            <a:r>
              <a:rPr lang="zh-CN" altLang="en-US" dirty="0" smtClean="0"/>
              <a:t>把某两个数字集合合并</a:t>
            </a:r>
            <a:endParaRPr lang="en-US" altLang="zh-CN" dirty="0" smtClean="0"/>
          </a:p>
          <a:p>
            <a:pPr lvl="1"/>
            <a:r>
              <a:rPr lang="zh-CN" altLang="en-US" dirty="0" smtClean="0"/>
              <a:t>求某个数字集合中两个不同元素差的最小值</a:t>
            </a:r>
            <a:endParaRPr lang="en-US" altLang="zh-CN" dirty="0" smtClean="0"/>
          </a:p>
          <a:p>
            <a:r>
              <a:rPr lang="zh-CN" altLang="en-US" dirty="0" smtClean="0"/>
              <a:t>将集合中的元素排序后，最小的差来自相邻的某两个</a:t>
            </a:r>
            <a:endParaRPr lang="en-US" altLang="zh-CN" dirty="0" smtClean="0"/>
          </a:p>
          <a:p>
            <a:r>
              <a:rPr lang="zh-CN" altLang="en-US" dirty="0" smtClean="0"/>
              <a:t>线段树</a:t>
            </a:r>
            <a:endParaRPr lang="en-US" altLang="zh-CN" dirty="0" smtClean="0"/>
          </a:p>
          <a:p>
            <a:r>
              <a:rPr lang="zh-CN" altLang="en-US" dirty="0" smtClean="0"/>
              <a:t>记录区间内最大最小值，合并时维护差的最小值</a:t>
            </a:r>
            <a:endParaRPr lang="en-US" altLang="zh-CN" dirty="0" smtClean="0"/>
          </a:p>
          <a:p>
            <a:r>
              <a:rPr lang="en-US" altLang="zh-CN" dirty="0" smtClean="0"/>
              <a:t>O(</a:t>
            </a:r>
            <a:r>
              <a:rPr lang="en-US" altLang="zh-CN" dirty="0" err="1" smtClean="0"/>
              <a:t>nlogn</a:t>
            </a:r>
            <a:r>
              <a:rPr lang="en-US" altLang="zh-CN" dirty="0" smtClean="0"/>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某种程度上替代平衡树启发式合并，改进复杂度</a:t>
            </a:r>
            <a:endParaRPr lang="en-US" altLang="zh-CN" dirty="0" smtClean="0"/>
          </a:p>
          <a:p>
            <a:r>
              <a:rPr lang="zh-CN" altLang="en-US" dirty="0" smtClean="0"/>
              <a:t>一些常用容器的实现</a:t>
            </a:r>
            <a:endParaRPr lang="en-US" altLang="zh-CN" dirty="0" smtClean="0"/>
          </a:p>
          <a:p>
            <a:pPr lvl="1"/>
            <a:r>
              <a:rPr lang="en-US" altLang="zh-CN" dirty="0" smtClean="0"/>
              <a:t>Haskell</a:t>
            </a:r>
            <a:r>
              <a:rPr lang="zh-CN" altLang="en-US" dirty="0" smtClean="0"/>
              <a:t>的</a:t>
            </a:r>
            <a:r>
              <a:rPr lang="en-US" altLang="zh-CN" dirty="0" err="1" smtClean="0"/>
              <a:t>IntMap</a:t>
            </a:r>
            <a:endParaRPr lang="en-US" altLang="zh-CN" dirty="0" smtClean="0"/>
          </a:p>
          <a:p>
            <a:r>
              <a:rPr lang="zh-CN" altLang="en-US" dirty="0" smtClean="0"/>
              <a:t>在树上做预处理</a:t>
            </a:r>
            <a:endParaRPr lang="en-US" altLang="zh-CN" dirty="0" smtClean="0"/>
          </a:p>
          <a:p>
            <a:pPr lvl="1"/>
            <a:r>
              <a:rPr lang="zh-CN" altLang="en-US" dirty="0" smtClean="0"/>
              <a:t>可持久化</a:t>
            </a:r>
            <a:endParaRPr lang="en-US" altLang="zh-CN" dirty="0" smtClean="0"/>
          </a:p>
          <a:p>
            <a:r>
              <a:rPr lang="zh-CN" altLang="en-US" dirty="0" smtClean="0"/>
              <a:t>其他用途</a:t>
            </a:r>
            <a:r>
              <a:rPr lang="en-US" altLang="zh-CN" dirty="0" smtClean="0"/>
              <a:t>?</a:t>
            </a:r>
          </a:p>
          <a:p>
            <a:pPr lvl="1"/>
            <a:r>
              <a:rPr lang="zh-CN" altLang="en-US" dirty="0" smtClean="0"/>
              <a:t>整点凸壳</a:t>
            </a:r>
            <a:r>
              <a:rPr lang="en-US" altLang="zh-CN" dirty="0" smtClean="0"/>
              <a:t>(COT6)</a:t>
            </a:r>
          </a:p>
          <a:p>
            <a:pPr lvl="1"/>
            <a:r>
              <a:rPr lang="zh-CN" altLang="en-US" dirty="0" smtClean="0"/>
              <a:t>二维或者更高维线段树合并</a:t>
            </a:r>
            <a:r>
              <a:rPr lang="en-US" altLang="zh-CN" dirty="0" smtClean="0"/>
              <a:t>(COT7 </a:t>
            </a:r>
            <a:r>
              <a:rPr lang="zh-CN" altLang="en-US" strike="sngStrike" dirty="0" smtClean="0"/>
              <a:t>筹</a:t>
            </a:r>
            <a:r>
              <a:rPr lang="en-US" altLang="zh-CN" dirty="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谢谢大家！</a:t>
            </a:r>
            <a:endParaRPr lang="zh-CN" altLang="en-US" dirty="0"/>
          </a:p>
        </p:txBody>
      </p:sp>
      <p:sp>
        <p:nvSpPr>
          <p:cNvPr id="3" name="内容占位符 2"/>
          <p:cNvSpPr>
            <a:spLocks noGrp="1"/>
          </p:cNvSpPr>
          <p:nvPr>
            <p:ph idx="1"/>
          </p:nvPr>
        </p:nvSpPr>
        <p:spPr/>
        <p:txBody>
          <a:bodyPr/>
          <a:lstStyle/>
          <a:p>
            <a:r>
              <a:rPr lang="zh-CN" altLang="en-US" dirty="0" smtClean="0"/>
              <a:t>感谢王子昱同学和罗雨屏同学的帮助</a:t>
            </a:r>
            <a:endParaRPr lang="en-US" altLang="zh-CN" dirty="0" smtClean="0"/>
          </a:p>
          <a:p>
            <a:r>
              <a:rPr lang="zh-CN" altLang="en-US" strike="sngStrike" dirty="0" smtClean="0"/>
              <a:t>欢迎出题</a:t>
            </a:r>
            <a:endParaRPr lang="en-US" altLang="zh-CN" strike="sngStrike"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endParaRPr lang="zh-CN" altLang="en-US" dirty="0"/>
          </a:p>
        </p:txBody>
      </p:sp>
      <p:sp>
        <p:nvSpPr>
          <p:cNvPr id="3" name="内容占位符 2"/>
          <p:cNvSpPr>
            <a:spLocks noGrp="1"/>
          </p:cNvSpPr>
          <p:nvPr>
            <p:ph idx="1"/>
          </p:nvPr>
        </p:nvSpPr>
        <p:spPr/>
        <p:txBody>
          <a:bodyPr/>
          <a:lstStyle/>
          <a:p>
            <a:r>
              <a:rPr lang="zh-CN" altLang="en-US" dirty="0" smtClean="0"/>
              <a:t>具体实现不再赘述</a:t>
            </a:r>
            <a:endParaRPr lang="en-US" altLang="zh-CN" dirty="0" smtClean="0"/>
          </a:p>
          <a:p>
            <a:r>
              <a:rPr lang="zh-CN" altLang="en-US" dirty="0" smtClean="0"/>
              <a:t>一些常见的问题譬如维护区间和由于其特殊性，可以在支持对连续的一段元素做出某种程度的修改的前提下，仍然高效地维护区间和。一般情况下不一定能这么做。</a:t>
            </a:r>
            <a:endParaRPr lang="en-US" altLang="zh-CN" dirty="0" smtClean="0"/>
          </a:p>
          <a:p>
            <a:r>
              <a:rPr lang="zh-CN" altLang="en-US" dirty="0" smtClean="0"/>
              <a:t>有时也用来实现</a:t>
            </a:r>
            <a:r>
              <a:rPr lang="en-US" altLang="zh-CN" dirty="0" smtClean="0"/>
              <a:t>map</a:t>
            </a:r>
            <a:r>
              <a:rPr lang="zh-CN" altLang="en-US" dirty="0" smtClean="0"/>
              <a:t>，这时</a:t>
            </a:r>
            <a:r>
              <a:rPr lang="en-US" altLang="zh-CN" dirty="0" smtClean="0"/>
              <a:t>key</a:t>
            </a:r>
            <a:r>
              <a:rPr lang="zh-CN" altLang="en-US" dirty="0" smtClean="0"/>
              <a:t>是字长内的整数，同时能维护</a:t>
            </a:r>
            <a:r>
              <a:rPr lang="en-US" altLang="zh-CN" dirty="0" smtClean="0"/>
              <a:t>key</a:t>
            </a:r>
            <a:r>
              <a:rPr lang="zh-CN" altLang="en-US" dirty="0" smtClean="0"/>
              <a:t>连续的一些元素的信息。</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线段树的特点</a:t>
            </a:r>
            <a:endParaRPr lang="zh-CN" altLang="en-US" dirty="0"/>
          </a:p>
        </p:txBody>
      </p:sp>
      <p:sp>
        <p:nvSpPr>
          <p:cNvPr id="3" name="内容占位符 2"/>
          <p:cNvSpPr>
            <a:spLocks noGrp="1"/>
          </p:cNvSpPr>
          <p:nvPr>
            <p:ph idx="1"/>
          </p:nvPr>
        </p:nvSpPr>
        <p:spPr/>
        <p:txBody>
          <a:bodyPr/>
          <a:lstStyle/>
          <a:p>
            <a:r>
              <a:rPr lang="zh-CN" altLang="en-US" dirty="0" smtClean="0"/>
              <a:t>当确定了元素个数</a:t>
            </a:r>
            <a:r>
              <a:rPr lang="en-US" altLang="zh-CN" dirty="0" smtClean="0"/>
              <a:t>n</a:t>
            </a:r>
            <a:r>
              <a:rPr lang="zh-CN" altLang="en-US" dirty="0" smtClean="0"/>
              <a:t>，或者</a:t>
            </a:r>
            <a:r>
              <a:rPr lang="en-US" altLang="zh-CN" dirty="0" smtClean="0"/>
              <a:t>key</a:t>
            </a:r>
            <a:r>
              <a:rPr lang="zh-CN" altLang="en-US" dirty="0" smtClean="0"/>
              <a:t>的范围</a:t>
            </a:r>
            <a:r>
              <a:rPr lang="en-US" altLang="zh-CN" dirty="0" smtClean="0"/>
              <a:t>[1,U]</a:t>
            </a:r>
            <a:r>
              <a:rPr lang="zh-CN" altLang="en-US" dirty="0" smtClean="0"/>
              <a:t>，建出的线段树形态是唯一的。</a:t>
            </a:r>
            <a:endParaRPr lang="en-US" altLang="zh-CN" dirty="0" smtClean="0"/>
          </a:p>
          <a:p>
            <a:r>
              <a:rPr lang="zh-CN" altLang="en-US" dirty="0" smtClean="0"/>
              <a:t>对两棵</a:t>
            </a:r>
            <a:r>
              <a:rPr lang="en-US" altLang="zh-CN" dirty="0" smtClean="0"/>
              <a:t>key</a:t>
            </a:r>
            <a:r>
              <a:rPr lang="zh-CN" altLang="en-US" dirty="0" smtClean="0"/>
              <a:t>的上界相同的线段树进行参数相同的单点更新</a:t>
            </a:r>
            <a:r>
              <a:rPr lang="en-US" altLang="zh-CN" dirty="0" smtClean="0"/>
              <a:t>/</a:t>
            </a:r>
            <a:r>
              <a:rPr lang="zh-CN" altLang="en-US" dirty="0" smtClean="0"/>
              <a:t>区间询问时，所访问到的节点也是一致的。</a:t>
            </a:r>
            <a:endParaRPr lang="en-US" altLang="zh-CN" dirty="0" smtClean="0"/>
          </a:p>
          <a:p>
            <a:r>
              <a:rPr lang="zh-CN" altLang="en-US" dirty="0" smtClean="0"/>
              <a:t>由此我们有了一些喜闻乐见的线段树用法。（详见</a:t>
            </a:r>
            <a:r>
              <a:rPr lang="en-US" altLang="zh-CN" dirty="0" smtClean="0"/>
              <a:t>CLJ</a:t>
            </a:r>
            <a:r>
              <a:rPr lang="zh-CN" altLang="en-US" dirty="0" smtClean="0"/>
              <a:t>去年</a:t>
            </a:r>
            <a:r>
              <a:rPr lang="en-US" altLang="zh-CN" dirty="0" smtClean="0"/>
              <a:t>hw2</a:t>
            </a:r>
            <a:r>
              <a:rPr lang="zh-CN" altLang="en-US" dirty="0" smtClean="0"/>
              <a:t>）</a:t>
            </a:r>
            <a:endParaRPr lang="en-US" altLang="zh-CN" dirty="0" smtClean="0"/>
          </a:p>
          <a:p>
            <a:r>
              <a:rPr lang="zh-CN" altLang="en-US" dirty="0" smtClean="0"/>
              <a:t>今天的内容也依赖于线段树严格的结构</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线段树的合并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根据线段树</a:t>
            </a:r>
            <a:r>
              <a:rPr lang="zh-CN" altLang="en-US" dirty="0" smtClean="0"/>
              <a:t>的</a:t>
            </a:r>
            <a:r>
              <a:rPr lang="zh-CN" altLang="en-US" dirty="0" smtClean="0"/>
              <a:t>定义我们不难写出下面的过程，来合并两棵代表范围相同的线段树</a:t>
            </a:r>
            <a:endParaRPr lang="en-US" altLang="zh-CN" dirty="0" smtClean="0"/>
          </a:p>
          <a:p>
            <a:endParaRPr lang="en-US" altLang="zh-CN" dirty="0" smtClean="0"/>
          </a:p>
          <a:p>
            <a:endParaRPr lang="en-US" altLang="zh-CN" dirty="0" smtClean="0"/>
          </a:p>
          <a:p>
            <a:endParaRPr lang="en-US" altLang="zh-CN" dirty="0" smtClean="0"/>
          </a:p>
          <a:p>
            <a:r>
              <a:rPr lang="zh-CN" altLang="en-US" dirty="0" smtClean="0"/>
              <a:t>由于</a:t>
            </a:r>
            <a:r>
              <a:rPr lang="en-US" altLang="zh-CN" dirty="0" err="1" smtClean="0"/>
              <a:t>a,b</a:t>
            </a:r>
            <a:r>
              <a:rPr lang="zh-CN" altLang="en-US" dirty="0" smtClean="0"/>
              <a:t>两棵树结构相同，上面的过程的正确性是显然的。</a:t>
            </a:r>
            <a:endParaRPr lang="en-US" altLang="zh-CN" dirty="0" smtClean="0"/>
          </a:p>
          <a:p>
            <a:r>
              <a:rPr lang="en-US" altLang="zh-CN" dirty="0" err="1" smtClean="0"/>
              <a:t>a,b</a:t>
            </a:r>
            <a:r>
              <a:rPr lang="zh-CN" altLang="en-US" dirty="0" smtClean="0"/>
              <a:t>中可能存在</a:t>
            </a:r>
            <a:r>
              <a:rPr lang="en-US" altLang="zh-CN" dirty="0" smtClean="0"/>
              <a:t>key</a:t>
            </a:r>
            <a:r>
              <a:rPr lang="zh-CN" altLang="en-US" dirty="0" smtClean="0"/>
              <a:t>相同的元素，我们之前对线段树的定义对这种情况无能为力，所以需要一个</a:t>
            </a:r>
            <a:r>
              <a:rPr lang="en-US" altLang="zh-CN" dirty="0" err="1" smtClean="0"/>
              <a:t>merge_leaf</a:t>
            </a:r>
            <a:r>
              <a:rPr lang="zh-CN" altLang="en-US" dirty="0" smtClean="0"/>
              <a:t>过程来给出新树中该位置的元素</a:t>
            </a:r>
            <a:endParaRPr lang="en-US" altLang="zh-CN" dirty="0" smtClean="0"/>
          </a:p>
          <a:p>
            <a:r>
              <a:rPr lang="zh-CN" altLang="en-US" dirty="0" smtClean="0"/>
              <a:t>为了方便确定一棵树是否为空，动态开辟节点。若某棵子树为空，</a:t>
            </a:r>
            <a:r>
              <a:rPr lang="zh-CN" altLang="en-US" dirty="0" smtClean="0"/>
              <a:t>则其父亲的对应</a:t>
            </a:r>
            <a:r>
              <a:rPr lang="zh-CN" altLang="en-US" dirty="0" smtClean="0"/>
              <a:t>指针为空。</a:t>
            </a:r>
            <a:endParaRPr lang="en-US" altLang="zh-CN" dirty="0" smtClean="0"/>
          </a:p>
          <a:p>
            <a:endParaRPr lang="en-US" altLang="zh-CN" dirty="0" smtClean="0"/>
          </a:p>
        </p:txBody>
      </p:sp>
      <p:sp>
        <p:nvSpPr>
          <p:cNvPr id="4" name="TextBox 3"/>
          <p:cNvSpPr txBox="1"/>
          <p:nvPr/>
        </p:nvSpPr>
        <p:spPr>
          <a:xfrm>
            <a:off x="857224" y="2300109"/>
            <a:ext cx="8001056" cy="1200329"/>
          </a:xfrm>
          <a:prstGeom prst="rect">
            <a:avLst/>
          </a:prstGeom>
          <a:noFill/>
        </p:spPr>
        <p:txBody>
          <a:bodyPr wrap="square" rtlCol="0">
            <a:spAutoFit/>
          </a:bodyPr>
          <a:lstStyle/>
          <a:p>
            <a:r>
              <a:rPr lang="en-US" altLang="zh-CN" dirty="0" smtClean="0"/>
              <a:t>merge(</a:t>
            </a:r>
            <a:r>
              <a:rPr lang="en-US" altLang="zh-CN" dirty="0" err="1" smtClean="0"/>
              <a:t>a,b</a:t>
            </a:r>
            <a:r>
              <a:rPr lang="en-US" altLang="zh-CN" dirty="0" smtClean="0"/>
              <a:t>):</a:t>
            </a:r>
          </a:p>
          <a:p>
            <a:r>
              <a:rPr lang="en-US" altLang="zh-CN" dirty="0" smtClean="0"/>
              <a:t>	</a:t>
            </a:r>
            <a:r>
              <a:rPr lang="zh-CN" altLang="en-US" dirty="0" smtClean="0"/>
              <a:t>如果</a:t>
            </a:r>
            <a:r>
              <a:rPr lang="en-US" altLang="zh-CN" dirty="0" err="1" smtClean="0"/>
              <a:t>a,b</a:t>
            </a:r>
            <a:r>
              <a:rPr lang="zh-CN" altLang="en-US" dirty="0" smtClean="0"/>
              <a:t>中有一个不含任何元素，就返回另一个</a:t>
            </a:r>
            <a:endParaRPr lang="en-US" altLang="zh-CN" dirty="0" smtClean="0"/>
          </a:p>
          <a:p>
            <a:r>
              <a:rPr lang="en-US" altLang="zh-CN" dirty="0" smtClean="0"/>
              <a:t>	</a:t>
            </a:r>
            <a:r>
              <a:rPr lang="zh-CN" altLang="en-US" dirty="0" smtClean="0"/>
              <a:t>如果</a:t>
            </a:r>
            <a:r>
              <a:rPr lang="en-US" altLang="zh-CN" dirty="0" err="1" smtClean="0"/>
              <a:t>a,b</a:t>
            </a:r>
            <a:r>
              <a:rPr lang="zh-CN" altLang="en-US" dirty="0" smtClean="0"/>
              <a:t>都是叶子，返回</a:t>
            </a:r>
            <a:r>
              <a:rPr lang="en-US" altLang="zh-CN" dirty="0" err="1" smtClean="0"/>
              <a:t>merge_leaf</a:t>
            </a:r>
            <a:r>
              <a:rPr lang="en-US" altLang="zh-CN" dirty="0" smtClean="0"/>
              <a:t>(</a:t>
            </a:r>
            <a:r>
              <a:rPr lang="en-US" altLang="zh-CN" dirty="0" err="1" smtClean="0"/>
              <a:t>a,b</a:t>
            </a:r>
            <a:r>
              <a:rPr lang="en-US" altLang="zh-CN" dirty="0" smtClean="0"/>
              <a:t>)</a:t>
            </a:r>
          </a:p>
          <a:p>
            <a:r>
              <a:rPr lang="en-US" altLang="zh-CN" dirty="0" smtClean="0"/>
              <a:t>	</a:t>
            </a:r>
            <a:r>
              <a:rPr lang="zh-CN" altLang="en-US" dirty="0" smtClean="0"/>
              <a:t>返回</a:t>
            </a:r>
            <a:r>
              <a:rPr lang="en-US" altLang="zh-CN" dirty="0" smtClean="0"/>
              <a:t>merge(a-&gt;</a:t>
            </a:r>
            <a:r>
              <a:rPr lang="en-US" altLang="zh-CN" dirty="0" err="1" smtClean="0"/>
              <a:t>l,b</a:t>
            </a:r>
            <a:r>
              <a:rPr lang="en-US" altLang="zh-CN" dirty="0" smtClean="0"/>
              <a:t>-&gt;l)</a:t>
            </a:r>
            <a:r>
              <a:rPr lang="zh-CN" altLang="en-US" dirty="0" smtClean="0"/>
              <a:t>与</a:t>
            </a:r>
            <a:r>
              <a:rPr lang="en-US" altLang="zh-CN" dirty="0" smtClean="0"/>
              <a:t>merge(a-&gt;</a:t>
            </a:r>
            <a:r>
              <a:rPr lang="en-US" altLang="zh-CN" dirty="0" err="1" smtClean="0"/>
              <a:t>r,b</a:t>
            </a:r>
            <a:r>
              <a:rPr lang="en-US" altLang="zh-CN" dirty="0" smtClean="0"/>
              <a:t>-&gt;r)</a:t>
            </a:r>
            <a:r>
              <a:rPr lang="zh-CN" altLang="en-US" dirty="0" smtClean="0"/>
              <a:t>连接成的树</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smtClean="0"/>
              <a:t>维护区间内数字个数</a:t>
            </a:r>
            <a:endParaRPr lang="zh-CN" altLang="en-US" dirty="0"/>
          </a:p>
        </p:txBody>
      </p:sp>
      <p:pic>
        <p:nvPicPr>
          <p:cNvPr id="8" name="图片 7" descr="捕获.PNG"/>
          <p:cNvPicPr>
            <a:picLocks noChangeAspect="1"/>
          </p:cNvPicPr>
          <p:nvPr/>
        </p:nvPicPr>
        <p:blipFill>
          <a:blip r:embed="rId2"/>
          <a:stretch>
            <a:fillRect/>
          </a:stretch>
        </p:blipFill>
        <p:spPr>
          <a:xfrm>
            <a:off x="451862" y="2285840"/>
            <a:ext cx="8240276" cy="2286319"/>
          </a:xfrm>
          <a:prstGeom prst="rect">
            <a:avLst/>
          </a:prstGeom>
        </p:spPr>
      </p:pic>
      <p:cxnSp>
        <p:nvCxnSpPr>
          <p:cNvPr id="10" name="直接箭头连接符 9"/>
          <p:cNvCxnSpPr/>
          <p:nvPr/>
        </p:nvCxnSpPr>
        <p:spPr>
          <a:xfrm>
            <a:off x="1285852" y="3143248"/>
            <a:ext cx="514353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a:off x="2357422" y="3643314"/>
            <a:ext cx="5143536" cy="71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a:off x="5286380" y="3571876"/>
            <a:ext cx="2928958" cy="730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err="1" smtClean="0"/>
              <a:t>merge_leaf</a:t>
            </a:r>
            <a:r>
              <a:rPr lang="zh-CN" altLang="en-US" dirty="0" smtClean="0"/>
              <a:t>过程和</a:t>
            </a:r>
            <a:r>
              <a:rPr lang="en-US" altLang="zh-CN" dirty="0" smtClean="0"/>
              <a:t>+</a:t>
            </a:r>
            <a:r>
              <a:rPr lang="zh-CN" altLang="en-US" dirty="0" smtClean="0"/>
              <a:t>运算的代价都是</a:t>
            </a:r>
            <a:r>
              <a:rPr lang="en-US" altLang="zh-CN" dirty="0" smtClean="0"/>
              <a:t>O(1</a:t>
            </a:r>
            <a:r>
              <a:rPr lang="en-US" altLang="zh-CN" dirty="0" smtClean="0"/>
              <a:t>)</a:t>
            </a:r>
            <a:r>
              <a:rPr lang="zh-CN" altLang="en-US" dirty="0" smtClean="0"/>
              <a:t>，容易</a:t>
            </a:r>
            <a:r>
              <a:rPr lang="zh-CN" altLang="en-US" dirty="0" smtClean="0"/>
              <a:t>看出合并的开销正比于两棵树公共的节点数</a:t>
            </a:r>
            <a:endParaRPr lang="en-US" altLang="zh-CN" dirty="0" smtClean="0"/>
          </a:p>
          <a:p>
            <a:r>
              <a:rPr lang="zh-CN" altLang="en-US" dirty="0" smtClean="0"/>
              <a:t>单次</a:t>
            </a:r>
            <a:r>
              <a:rPr lang="en-US" altLang="zh-CN" dirty="0" smtClean="0"/>
              <a:t>merge</a:t>
            </a:r>
            <a:r>
              <a:rPr lang="zh-CN" altLang="en-US" dirty="0" smtClean="0"/>
              <a:t>操作的开销可大可小，但我们可以立即得到一个非常有用的结论：</a:t>
            </a:r>
            <a:endParaRPr lang="en-US" altLang="zh-CN" dirty="0" smtClean="0"/>
          </a:p>
          <a:p>
            <a:r>
              <a:rPr lang="zh-CN" altLang="en-US" dirty="0" smtClean="0"/>
              <a:t>若有</a:t>
            </a:r>
            <a:r>
              <a:rPr lang="en-US" altLang="zh-CN" dirty="0" smtClean="0"/>
              <a:t>n</a:t>
            </a:r>
            <a:r>
              <a:rPr lang="zh-CN" altLang="en-US" dirty="0" smtClean="0"/>
              <a:t>棵含有单个元素的树，经过</a:t>
            </a:r>
            <a:r>
              <a:rPr lang="en-US" altLang="zh-CN" dirty="0" smtClean="0"/>
              <a:t>n-1</a:t>
            </a:r>
            <a:r>
              <a:rPr lang="zh-CN" altLang="en-US" dirty="0" smtClean="0"/>
              <a:t>次</a:t>
            </a:r>
            <a:r>
              <a:rPr lang="en-US" altLang="zh-CN" dirty="0" smtClean="0"/>
              <a:t>merge</a:t>
            </a:r>
            <a:r>
              <a:rPr lang="zh-CN" altLang="en-US" dirty="0" smtClean="0"/>
              <a:t>操作，将他们合并成一棵的代价是</a:t>
            </a:r>
            <a:r>
              <a:rPr lang="en-US" altLang="zh-CN" dirty="0" smtClean="0"/>
              <a:t>O(</a:t>
            </a:r>
            <a:r>
              <a:rPr lang="en-US" altLang="zh-CN" dirty="0" err="1" smtClean="0"/>
              <a:t>nlogn</a:t>
            </a:r>
            <a:r>
              <a:rPr lang="en-US" altLang="zh-CN" dirty="0" smtClean="0"/>
              <a:t>)</a:t>
            </a:r>
            <a:r>
              <a:rPr lang="zh-CN" altLang="en-US" dirty="0" smtClean="0"/>
              <a:t>或</a:t>
            </a:r>
            <a:r>
              <a:rPr lang="en-US" altLang="zh-CN" dirty="0" smtClean="0"/>
              <a:t>O(</a:t>
            </a:r>
            <a:r>
              <a:rPr lang="en-US" altLang="zh-CN" dirty="0" err="1" smtClean="0"/>
              <a:t>nlogU</a:t>
            </a:r>
            <a:r>
              <a:rPr lang="en-US" altLang="zh-CN" dirty="0" smtClean="0"/>
              <a:t>)</a:t>
            </a:r>
          </a:p>
          <a:p>
            <a:r>
              <a:rPr lang="zh-CN" altLang="en-US" dirty="0" smtClean="0"/>
              <a:t>理由：这个过程的开销不会比向一棵空树顺序插入</a:t>
            </a:r>
            <a:r>
              <a:rPr lang="en-US" altLang="zh-CN" dirty="0" smtClean="0"/>
              <a:t>n</a:t>
            </a:r>
            <a:r>
              <a:rPr lang="zh-CN" altLang="en-US" dirty="0" smtClean="0"/>
              <a:t>个整数来的大。</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另一种风格的线段树</a:t>
            </a:r>
            <a:endParaRPr lang="zh-CN" altLang="en-US" dirty="0"/>
          </a:p>
        </p:txBody>
      </p:sp>
      <p:sp>
        <p:nvSpPr>
          <p:cNvPr id="3" name="内容占位符 2"/>
          <p:cNvSpPr>
            <a:spLocks noGrp="1"/>
          </p:cNvSpPr>
          <p:nvPr>
            <p:ph idx="1"/>
          </p:nvPr>
        </p:nvSpPr>
        <p:spPr/>
        <p:txBody>
          <a:bodyPr/>
          <a:lstStyle/>
          <a:p>
            <a:r>
              <a:rPr lang="zh-CN" altLang="en-US" dirty="0" smtClean="0"/>
              <a:t>以合并操作为核心，我们可以写出另一种风格的线段树</a:t>
            </a:r>
            <a:endParaRPr lang="en-US" altLang="zh-CN" dirty="0" smtClean="0"/>
          </a:p>
          <a:p>
            <a:r>
              <a:rPr lang="zh-CN" altLang="en-US" dirty="0" smtClean="0"/>
              <a:t>关键操作：</a:t>
            </a:r>
            <a:endParaRPr lang="en-US" altLang="zh-CN" dirty="0" smtClean="0"/>
          </a:p>
          <a:p>
            <a:pPr lvl="1"/>
            <a:r>
              <a:rPr lang="en-US" altLang="zh-CN" dirty="0" err="1" smtClean="0"/>
              <a:t>merge_leaf</a:t>
            </a:r>
            <a:r>
              <a:rPr lang="zh-CN" altLang="en-US" dirty="0" smtClean="0"/>
              <a:t>过程</a:t>
            </a:r>
            <a:endParaRPr lang="en-US" altLang="zh-CN" dirty="0" smtClean="0"/>
          </a:p>
          <a:p>
            <a:pPr lvl="1"/>
            <a:r>
              <a:rPr lang="zh-CN" altLang="en-US" dirty="0" smtClean="0"/>
              <a:t>连接操作</a:t>
            </a:r>
            <a:endParaRPr lang="en-US" altLang="zh-CN" dirty="0" smtClean="0"/>
          </a:p>
          <a:p>
            <a:pPr lvl="1"/>
            <a:r>
              <a:rPr lang="en-US" altLang="zh-CN" dirty="0" smtClean="0"/>
              <a:t>merge</a:t>
            </a:r>
            <a:r>
              <a:rPr lang="zh-CN" altLang="en-US" dirty="0" smtClean="0"/>
              <a:t>过程</a:t>
            </a:r>
            <a:endParaRPr lang="en-US" altLang="zh-CN" dirty="0" smtClean="0"/>
          </a:p>
          <a:p>
            <a:pPr lvl="1"/>
            <a:r>
              <a:rPr lang="en-US" altLang="zh-CN" dirty="0" err="1" smtClean="0"/>
              <a:t>make_leaf</a:t>
            </a:r>
            <a:r>
              <a:rPr lang="zh-CN" altLang="en-US" dirty="0" smtClean="0"/>
              <a:t>过程</a:t>
            </a:r>
            <a:endParaRPr lang="en-US" altLang="zh-CN" dirty="0" smtClean="0"/>
          </a:p>
          <a:p>
            <a:r>
              <a:rPr lang="zh-CN" altLang="en-US" dirty="0" smtClean="0"/>
              <a:t>操作都自顶向下，可以方便地持久化</a:t>
            </a:r>
            <a:endParaRPr lang="en-US" altLang="zh-CN" dirty="0" smtClean="0"/>
          </a:p>
        </p:txBody>
      </p:sp>
    </p:spTree>
  </p:cSld>
  <p:clrMapOvr>
    <a:masterClrMapping/>
  </p:clrMapOvr>
</p:sld>
</file>

<file path=ppt/theme/theme1.xml><?xml version="1.0" encoding="utf-8"?>
<a:theme xmlns:a="http://schemas.openxmlformats.org/drawingml/2006/main" name="TS010385378">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6B6EB-8CCB-429C-9D3B-EA09378A39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TS010385378</Template>
  <TotalTime>1274</TotalTime>
  <Words>2472</Words>
  <Application>Microsoft Office PowerPoint</Application>
  <PresentationFormat>全屏显示(4:3)</PresentationFormat>
  <Paragraphs>229</Paragraphs>
  <Slides>32</Slides>
  <Notes>6</Notes>
  <HiddenSlides>8</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TS010385378</vt:lpstr>
      <vt:lpstr>Equation</vt:lpstr>
      <vt:lpstr>Picture</vt:lpstr>
      <vt:lpstr>线段树的合并 ——不为人知的实用技巧</vt:lpstr>
      <vt:lpstr>线段树?</vt:lpstr>
      <vt:lpstr>线段树</vt:lpstr>
      <vt:lpstr>线段树</vt:lpstr>
      <vt:lpstr>线段树的特点</vt:lpstr>
      <vt:lpstr>线段树的合并</vt:lpstr>
      <vt:lpstr>例子</vt:lpstr>
      <vt:lpstr>复杂度？</vt:lpstr>
      <vt:lpstr>另一种风格的线段树</vt:lpstr>
      <vt:lpstr>线段树合并VS启发式合并</vt:lpstr>
      <vt:lpstr>POI18 rot</vt:lpstr>
      <vt:lpstr>POI18 rot</vt:lpstr>
      <vt:lpstr>POI18 rot</vt:lpstr>
      <vt:lpstr>POI18 rot</vt:lpstr>
      <vt:lpstr>SPOJ COT3</vt:lpstr>
      <vt:lpstr>SPOJ COT3</vt:lpstr>
      <vt:lpstr>SPOJ COT3</vt:lpstr>
      <vt:lpstr>SPOJ COT3</vt:lpstr>
      <vt:lpstr>ONTAK2010 aut</vt:lpstr>
      <vt:lpstr>ONTAK2010 aut</vt:lpstr>
      <vt:lpstr>ONTAK2010 aut</vt:lpstr>
      <vt:lpstr>ONTAK2010 aut</vt:lpstr>
      <vt:lpstr>SPOJ COT6</vt:lpstr>
      <vt:lpstr>SPOJ COT6</vt:lpstr>
      <vt:lpstr>SPOJ COT6</vt:lpstr>
      <vt:lpstr>SPOJ COT6</vt:lpstr>
      <vt:lpstr>SPOJ COT6</vt:lpstr>
      <vt:lpstr>SPOJ COT7(筹)</vt:lpstr>
      <vt:lpstr>SPOJ AE5A2</vt:lpstr>
      <vt:lpstr>SPOJ AE5A2</vt:lpstr>
      <vt:lpstr>总结</vt:lpstr>
      <vt:lpstr>谢谢大家！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线段树的合并</dc:title>
  <dc:creator>fotile</dc:creator>
  <cp:lastModifiedBy>fotile</cp:lastModifiedBy>
  <cp:revision>260</cp:revision>
  <dcterms:created xsi:type="dcterms:W3CDTF">2013-01-13T10:58:46Z</dcterms:created>
  <dcterms:modified xsi:type="dcterms:W3CDTF">2013-01-25T03:59:43Z</dcterms:modified>
  <cp:version/>
</cp:coreProperties>
</file>