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0" r:id="rId1"/>
  </p:sldMasterIdLst>
  <p:sldIdLst>
    <p:sldId id="366" r:id="rId2"/>
    <p:sldId id="355" r:id="rId3"/>
    <p:sldId id="360" r:id="rId4"/>
    <p:sldId id="361" r:id="rId5"/>
    <p:sldId id="374" r:id="rId6"/>
    <p:sldId id="373" r:id="rId7"/>
    <p:sldId id="362" r:id="rId8"/>
    <p:sldId id="363" r:id="rId9"/>
    <p:sldId id="367" r:id="rId10"/>
    <p:sldId id="368" r:id="rId11"/>
    <p:sldId id="370" r:id="rId12"/>
    <p:sldId id="369" r:id="rId13"/>
    <p:sldId id="365" r:id="rId14"/>
    <p:sldId id="364" r:id="rId15"/>
    <p:sldId id="371" r:id="rId16"/>
    <p:sldId id="3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p:scale>
          <a:sx n="60" d="100"/>
          <a:sy n="60" d="100"/>
        </p:scale>
        <p:origin x="908"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4BEEA2-6FC0-41FD-B909-4E3A76313034}" type="datetimeFigureOut">
              <a:rPr lang="en-IN" smtClean="0"/>
              <a:t>11-10-2024</a:t>
            </a:fld>
            <a:endParaRPr lang="en-IN"/>
          </a:p>
        </p:txBody>
      </p:sp>
      <p:sp>
        <p:nvSpPr>
          <p:cNvPr id="5" name="Footer Placeholder 4"/>
          <p:cNvSpPr>
            <a:spLocks noGrp="1"/>
          </p:cNvSpPr>
          <p:nvPr>
            <p:ph type="ftr" sz="quarter" idx="11"/>
          </p:nvPr>
        </p:nvSpPr>
        <p:spPr>
          <a:xfrm>
            <a:off x="1127124" y="329307"/>
            <a:ext cx="5943668" cy="309201"/>
          </a:xfrm>
        </p:spPr>
        <p:txBody>
          <a:bodyPr/>
          <a:lstStyle/>
          <a:p>
            <a:endParaRPr lang="en-IN"/>
          </a:p>
        </p:txBody>
      </p:sp>
      <p:sp>
        <p:nvSpPr>
          <p:cNvPr id="6" name="Slide Number Placeholder 5"/>
          <p:cNvSpPr>
            <a:spLocks noGrp="1"/>
          </p:cNvSpPr>
          <p:nvPr>
            <p:ph type="sldNum" sz="quarter" idx="12"/>
          </p:nvPr>
        </p:nvSpPr>
        <p:spPr>
          <a:xfrm>
            <a:off x="9924392" y="134930"/>
            <a:ext cx="811019" cy="503578"/>
          </a:xfrm>
        </p:spPr>
        <p:txBody>
          <a:bodyPr/>
          <a:lstStyle/>
          <a:p>
            <a:fld id="{D36EC0FD-31EC-4256-8110-C1EB9C67215C}" type="slidenum">
              <a:rPr lang="en-IN" smtClean="0"/>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779355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4BEEA2-6FC0-41FD-B909-4E3A76313034}" type="datetimeFigureOut">
              <a:rPr lang="en-IN" smtClean="0"/>
              <a:t>11-10-2024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6EC0FD-31EC-4256-8110-C1EB9C67215C}" type="slidenum">
              <a:rPr lang="en-IN" smtClean="0"/>
              <a:t>‹#›</a:t>
            </a:fld>
            <a:endParaRPr lang="en-IN"/>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766514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4BEEA2-6FC0-41FD-B909-4E3A76313034}" type="datetimeFigureOut">
              <a:rPr lang="en-IN" smtClean="0"/>
              <a:t>11-10-2024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6EC0FD-31EC-4256-8110-C1EB9C67215C}" type="slidenum">
              <a:rPr lang="en-IN" smtClean="0"/>
              <a:t>‹#›</a:t>
            </a:fld>
            <a:endParaRPr lang="en-IN"/>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2211141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734BEEA2-6FC0-41FD-B909-4E3A76313034}" type="datetimeFigureOut">
              <a:rPr lang="en-IN" smtClean="0"/>
              <a:t>11-10-2024</a:t>
            </a:fld>
            <a:endParaRPr lang="en-IN"/>
          </a:p>
        </p:txBody>
      </p:sp>
      <p:sp>
        <p:nvSpPr>
          <p:cNvPr id="5" name="Footer Placeholder 4"/>
          <p:cNvSpPr>
            <a:spLocks noGrp="1"/>
          </p:cNvSpPr>
          <p:nvPr>
            <p:ph type="ftr" sz="quarter" idx="11"/>
          </p:nvPr>
        </p:nvSpPr>
        <p:spPr/>
        <p:txBody>
          <a:bodyPr/>
          <a:lstStyle>
            <a:lvl1pPr>
              <a:defRPr sz="1200"/>
            </a:lvl1pPr>
          </a:lstStyle>
          <a:p>
            <a:endParaRPr lang="en-IN"/>
          </a:p>
        </p:txBody>
      </p:sp>
      <p:sp>
        <p:nvSpPr>
          <p:cNvPr id="6" name="Slide Number Placeholder 5"/>
          <p:cNvSpPr>
            <a:spLocks noGrp="1"/>
          </p:cNvSpPr>
          <p:nvPr>
            <p:ph type="sldNum" sz="quarter" idx="12"/>
          </p:nvPr>
        </p:nvSpPr>
        <p:spPr/>
        <p:txBody>
          <a:bodyPr/>
          <a:lstStyle/>
          <a:p>
            <a:fld id="{D36EC0FD-31EC-4256-8110-C1EB9C67215C}" type="slidenum">
              <a:rPr lang="en-IN" smtClean="0"/>
              <a:t>‹#›</a:t>
            </a:fld>
            <a:endParaRPr lang="en-IN"/>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4162803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hasCustomPrompt="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734BEEA2-6FC0-41FD-B909-4E3A76313034}" type="datetimeFigureOut">
              <a:rPr lang="en-IN" smtClean="0"/>
              <a:t>11-10-2024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6EC0FD-31EC-4256-8110-C1EB9C67215C}" type="slidenum">
              <a:rPr lang="en-IN" smtClean="0"/>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44541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4BEEA2-6FC0-41FD-B909-4E3A76313034}" type="datetimeFigureOut">
              <a:rPr lang="en-IN" smtClean="0"/>
              <a:t>11-10-2024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6EC0FD-31EC-4256-8110-C1EB9C67215C}" type="slidenum">
              <a:rPr lang="en-IN" smtClean="0"/>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630265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4BEEA2-6FC0-41FD-B909-4E3A76313034}" type="datetimeFigureOut">
              <a:rPr lang="en-IN" smtClean="0"/>
              <a:t>11-10-2024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36EC0FD-31EC-4256-8110-C1EB9C67215C}" type="slidenum">
              <a:rPr lang="en-IN" smtClean="0"/>
              <a:t>‹#›</a:t>
            </a:fld>
            <a:endParaRPr lang="en-IN"/>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4224020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4BEEA2-6FC0-41FD-B909-4E3A76313034}" type="datetimeFigureOut">
              <a:rPr lang="en-IN" smtClean="0"/>
              <a:t>11-10-2024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36EC0FD-31EC-4256-8110-C1EB9C67215C}" type="slidenum">
              <a:rPr lang="en-IN" smtClean="0"/>
              <a:t>‹#›</a:t>
            </a:fld>
            <a:endParaRPr lang="en-IN"/>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927654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4BEEA2-6FC0-41FD-B909-4E3A76313034}" type="datetimeFigureOut">
              <a:rPr lang="en-IN" smtClean="0"/>
              <a:t>11-10-2024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36EC0FD-31EC-4256-8110-C1EB9C67215C}" type="slidenum">
              <a:rPr lang="en-IN" smtClean="0"/>
              <a:t>‹#›</a:t>
            </a:fld>
            <a:endParaRPr lang="en-IN"/>
          </a:p>
        </p:txBody>
      </p:sp>
    </p:spTree>
    <p:extLst>
      <p:ext uri="{BB962C8B-B14F-4D97-AF65-F5344CB8AC3E}">
        <p14:creationId xmlns:p14="http://schemas.microsoft.com/office/powerpoint/2010/main" val="1230399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4BEEA2-6FC0-41FD-B909-4E3A76313034}" type="datetimeFigureOut">
              <a:rPr lang="en-IN" smtClean="0"/>
              <a:t>11-10-2024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6EC0FD-31EC-4256-8110-C1EB9C67215C}" type="slidenum">
              <a:rPr lang="en-IN" smtClean="0"/>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756261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734BEEA2-6FC0-41FD-B909-4E3A76313034}" type="datetimeFigureOut">
              <a:rPr lang="en-IN" smtClean="0"/>
              <a:t>11-10-2024</a:t>
            </a:fld>
            <a:endParaRPr lang="en-IN"/>
          </a:p>
        </p:txBody>
      </p:sp>
      <p:sp>
        <p:nvSpPr>
          <p:cNvPr id="6" name="Footer Placeholder 5"/>
          <p:cNvSpPr>
            <a:spLocks noGrp="1"/>
          </p:cNvSpPr>
          <p:nvPr>
            <p:ph type="ftr" sz="quarter" idx="11"/>
          </p:nvPr>
        </p:nvSpPr>
        <p:spPr>
          <a:xfrm>
            <a:off x="1125300" y="318640"/>
            <a:ext cx="4877818" cy="320931"/>
          </a:xfrm>
        </p:spPr>
        <p:txBody>
          <a:bodyPr/>
          <a:lstStyle/>
          <a:p>
            <a:endParaRPr lang="en-IN"/>
          </a:p>
        </p:txBody>
      </p:sp>
      <p:sp>
        <p:nvSpPr>
          <p:cNvPr id="7" name="Slide Number Placeholder 6"/>
          <p:cNvSpPr>
            <a:spLocks noGrp="1"/>
          </p:cNvSpPr>
          <p:nvPr>
            <p:ph type="sldNum" sz="quarter" idx="12"/>
          </p:nvPr>
        </p:nvSpPr>
        <p:spPr>
          <a:xfrm>
            <a:off x="6176794" y="137408"/>
            <a:ext cx="811019" cy="503578"/>
          </a:xfrm>
        </p:spPr>
        <p:txBody>
          <a:bodyPr/>
          <a:lstStyle/>
          <a:p>
            <a:fld id="{D36EC0FD-31EC-4256-8110-C1EB9C67215C}" type="slidenum">
              <a:rPr lang="en-IN" smtClean="0"/>
              <a:t>‹#›</a:t>
            </a:fld>
            <a:endParaRPr lang="en-IN"/>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2350716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34BEEA2-6FC0-41FD-B909-4E3A76313034}" type="datetimeFigureOut">
              <a:rPr lang="en-IN" smtClean="0"/>
              <a:t>11-10-2024</a:t>
            </a:fld>
            <a:endParaRPr lang="en-IN"/>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D36EC0FD-31EC-4256-8110-C1EB9C67215C}" type="slidenum">
              <a:rPr lang="en-IN" smtClean="0"/>
              <a:t>‹#›</a:t>
            </a:fld>
            <a:endParaRPr lang="en-IN"/>
          </a:p>
        </p:txBody>
      </p:sp>
    </p:spTree>
    <p:extLst>
      <p:ext uri="{BB962C8B-B14F-4D97-AF65-F5344CB8AC3E}">
        <p14:creationId xmlns:p14="http://schemas.microsoft.com/office/powerpoint/2010/main" val="4055192689"/>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C5A9929-7422-4977-BBA7-12885F0C7CB8}"/>
              </a:ext>
            </a:extLst>
          </p:cNvPr>
          <p:cNvSpPr>
            <a:spLocks noGrp="1"/>
          </p:cNvSpPr>
          <p:nvPr>
            <p:ph type="dt" sz="half" idx="10"/>
          </p:nvPr>
        </p:nvSpPr>
        <p:spPr>
          <a:xfrm>
            <a:off x="9524" y="6576975"/>
            <a:ext cx="2743200" cy="236169"/>
          </a:xfrm>
          <a:prstGeom prst="rect">
            <a:avLst/>
          </a:prstGeom>
        </p:spPr>
        <p:txBody>
          <a:bodyPr/>
          <a:lstStyle/>
          <a:p>
            <a:endParaRPr lang="en-IN" dirty="0"/>
          </a:p>
        </p:txBody>
      </p:sp>
      <p:sp>
        <p:nvSpPr>
          <p:cNvPr id="5" name="Slide Number Placeholder 4">
            <a:extLst>
              <a:ext uri="{FF2B5EF4-FFF2-40B4-BE49-F238E27FC236}">
                <a16:creationId xmlns:a16="http://schemas.microsoft.com/office/drawing/2014/main" id="{5D96C420-F10C-480B-AD21-AE5C0DE6A0F1}"/>
              </a:ext>
            </a:extLst>
          </p:cNvPr>
          <p:cNvSpPr>
            <a:spLocks noGrp="1"/>
          </p:cNvSpPr>
          <p:nvPr>
            <p:ph type="sldNum" sz="quarter" idx="12"/>
          </p:nvPr>
        </p:nvSpPr>
        <p:spPr>
          <a:xfrm>
            <a:off x="9442449" y="6576975"/>
            <a:ext cx="2743200" cy="237600"/>
          </a:xfrm>
          <a:prstGeom prst="rect">
            <a:avLst/>
          </a:prstGeom>
        </p:spPr>
        <p:txBody>
          <a:bodyPr/>
          <a:lstStyle/>
          <a:p>
            <a:fld id="{9FA97EB6-7ED1-4D11-B254-384B9C01727C}" type="slidenum">
              <a:rPr lang="en-IN" smtClean="0"/>
              <a:t>1</a:t>
            </a:fld>
            <a:endParaRPr lang="en-IN"/>
          </a:p>
        </p:txBody>
      </p:sp>
      <p:sp>
        <p:nvSpPr>
          <p:cNvPr id="3" name="Title 1">
            <a:extLst>
              <a:ext uri="{FF2B5EF4-FFF2-40B4-BE49-F238E27FC236}">
                <a16:creationId xmlns:a16="http://schemas.microsoft.com/office/drawing/2014/main" id="{CC76A40F-F019-138A-43E4-F65627E18B82}"/>
              </a:ext>
            </a:extLst>
          </p:cNvPr>
          <p:cNvSpPr txBox="1">
            <a:spLocks/>
          </p:cNvSpPr>
          <p:nvPr/>
        </p:nvSpPr>
        <p:spPr>
          <a:xfrm>
            <a:off x="192803" y="777773"/>
            <a:ext cx="11806389" cy="2962274"/>
          </a:xfrm>
          <a:prstGeom prst="rect">
            <a:avLst/>
          </a:prstGeom>
          <a:ln w="28575">
            <a:noFill/>
          </a:ln>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b="1" kern="1200" cap="small" baseline="0">
                <a:solidFill>
                  <a:schemeClr val="accent1">
                    <a:lumMod val="50000"/>
                  </a:schemeClr>
                </a:solidFill>
                <a:latin typeface="Cambria" panose="02040503050406030204" pitchFamily="18" charset="0"/>
                <a:ea typeface="Cambria" panose="02040503050406030204" pitchFamily="18" charset="0"/>
                <a:cs typeface="+mj-cs"/>
              </a:defRPr>
            </a:lvl1pPr>
          </a:lstStyle>
          <a:p>
            <a:pPr>
              <a:lnSpc>
                <a:spcPct val="100000"/>
              </a:lnSpc>
            </a:pPr>
            <a:r>
              <a:rPr lang="en-US" sz="5400" cap="none" spc="50" dirty="0">
                <a:ln w="0"/>
                <a:solidFill>
                  <a:schemeClr val="accent2">
                    <a:lumMod val="75000"/>
                  </a:schemeClr>
                </a:solidFill>
                <a:effectLst>
                  <a:innerShdw blurRad="63500" dist="50800" dir="13500000">
                    <a:srgbClr val="000000">
                      <a:alpha val="50000"/>
                    </a:srgbClr>
                  </a:innerShdw>
                </a:effectLst>
                <a:latin typeface="Cambria"/>
                <a:ea typeface="Cambria"/>
              </a:rPr>
              <a:t>Superstore Sales Analysis</a:t>
            </a:r>
            <a:endParaRPr lang="en-IN" sz="5400" dirty="0">
              <a:solidFill>
                <a:schemeClr val="accent2">
                  <a:lumMod val="75000"/>
                </a:schemeClr>
              </a:solidFill>
            </a:endParaRPr>
          </a:p>
        </p:txBody>
      </p:sp>
      <p:sp>
        <p:nvSpPr>
          <p:cNvPr id="9" name="Title 1">
            <a:extLst>
              <a:ext uri="{FF2B5EF4-FFF2-40B4-BE49-F238E27FC236}">
                <a16:creationId xmlns:a16="http://schemas.microsoft.com/office/drawing/2014/main" id="{5777A2B6-0C98-16AB-04F9-438C2B7D8FEB}"/>
              </a:ext>
            </a:extLst>
          </p:cNvPr>
          <p:cNvSpPr txBox="1">
            <a:spLocks/>
          </p:cNvSpPr>
          <p:nvPr/>
        </p:nvSpPr>
        <p:spPr>
          <a:xfrm>
            <a:off x="192803" y="3657013"/>
            <a:ext cx="12172954" cy="1671599"/>
          </a:xfrm>
          <a:prstGeom prst="rect">
            <a:avLst/>
          </a:prstGeom>
          <a:ln w="28575">
            <a:noFill/>
          </a:ln>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b="1" kern="1200" cap="small" baseline="0">
                <a:solidFill>
                  <a:schemeClr val="accent1">
                    <a:lumMod val="50000"/>
                  </a:schemeClr>
                </a:solidFill>
                <a:latin typeface="Cambria" panose="02040503050406030204" pitchFamily="18" charset="0"/>
                <a:ea typeface="Cambria" panose="02040503050406030204" pitchFamily="18" charset="0"/>
                <a:cs typeface="+mj-cs"/>
              </a:defRPr>
            </a:lvl1pPr>
          </a:lstStyle>
          <a:p>
            <a:pPr>
              <a:lnSpc>
                <a:spcPct val="100000"/>
              </a:lnSpc>
            </a:pPr>
            <a:r>
              <a:rPr lang="en-IN" sz="3200" spc="300" dirty="0"/>
              <a:t>Prepared by</a:t>
            </a:r>
            <a:br>
              <a:rPr lang="en-IN" sz="3600" spc="300" dirty="0"/>
            </a:br>
            <a:r>
              <a:rPr lang="en-IN" sz="3600" spc="300" dirty="0"/>
              <a:t>Data Thinkers</a:t>
            </a:r>
            <a:endParaRPr lang="en-IN" sz="4400" spc="150" dirty="0"/>
          </a:p>
        </p:txBody>
      </p:sp>
    </p:spTree>
    <p:extLst>
      <p:ext uri="{BB962C8B-B14F-4D97-AF65-F5344CB8AC3E}">
        <p14:creationId xmlns:p14="http://schemas.microsoft.com/office/powerpoint/2010/main" val="3939627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E770C-9B0D-2D4C-A00B-BC90036BDCC0}"/>
              </a:ext>
            </a:extLst>
          </p:cNvPr>
          <p:cNvSpPr>
            <a:spLocks noGrp="1"/>
          </p:cNvSpPr>
          <p:nvPr>
            <p:ph type="title"/>
          </p:nvPr>
        </p:nvSpPr>
        <p:spPr>
          <a:xfrm>
            <a:off x="1451580" y="804520"/>
            <a:ext cx="3530157" cy="1049235"/>
          </a:xfrm>
        </p:spPr>
        <p:txBody>
          <a:bodyPr>
            <a:normAutofit/>
          </a:bodyPr>
          <a:lstStyle/>
          <a:p>
            <a:r>
              <a:rPr lang="en-IN" dirty="0">
                <a:solidFill>
                  <a:schemeClr val="accent1">
                    <a:lumMod val="60000"/>
                    <a:lumOff val="40000"/>
                  </a:schemeClr>
                </a:solidFill>
              </a:rPr>
              <a:t>Test the hypotheses</a:t>
            </a:r>
          </a:p>
        </p:txBody>
      </p:sp>
      <p:sp>
        <p:nvSpPr>
          <p:cNvPr id="9" name="Content Placeholder 8">
            <a:extLst>
              <a:ext uri="{FF2B5EF4-FFF2-40B4-BE49-F238E27FC236}">
                <a16:creationId xmlns:a16="http://schemas.microsoft.com/office/drawing/2014/main" id="{E5C6002B-C3DE-FF3D-B1C4-B7D68AE617F3}"/>
              </a:ext>
            </a:extLst>
          </p:cNvPr>
          <p:cNvSpPr>
            <a:spLocks noGrp="1"/>
          </p:cNvSpPr>
          <p:nvPr>
            <p:ph idx="1"/>
          </p:nvPr>
        </p:nvSpPr>
        <p:spPr>
          <a:xfrm>
            <a:off x="1451581" y="2015732"/>
            <a:ext cx="3526523" cy="3450613"/>
          </a:xfrm>
        </p:spPr>
        <p:txBody>
          <a:bodyPr>
            <a:normAutofit fontScale="92500" lnSpcReduction="20000"/>
          </a:bodyPr>
          <a:lstStyle/>
          <a:p>
            <a:r>
              <a:rPr lang="en-US" b="1" i="1" dirty="0"/>
              <a:t>Hypothesis 3: Sales are higher during certain months of the year.</a:t>
            </a:r>
            <a:endParaRPr lang="en-US" dirty="0"/>
          </a:p>
          <a:p>
            <a:r>
              <a:rPr lang="en-US" dirty="0"/>
              <a:t>Sales are higher in November and December. </a:t>
            </a:r>
          </a:p>
          <a:p>
            <a:r>
              <a:rPr lang="en-US" dirty="0"/>
              <a:t>This supports our hypothesis that sales are higher during certain months of the year.</a:t>
            </a:r>
          </a:p>
        </p:txBody>
      </p:sp>
      <p:pic>
        <p:nvPicPr>
          <p:cNvPr id="4" name="Picture 3" descr="Chart, line chart&#10;&#10;Description automatically generated">
            <a:extLst>
              <a:ext uri="{FF2B5EF4-FFF2-40B4-BE49-F238E27FC236}">
                <a16:creationId xmlns:a16="http://schemas.microsoft.com/office/drawing/2014/main" id="{227DAB6D-5148-9C47-0EE0-BB6E67931F7F}"/>
              </a:ext>
            </a:extLst>
          </p:cNvPr>
          <p:cNvPicPr>
            <a:picLocks noChangeAspect="1"/>
          </p:cNvPicPr>
          <p:nvPr/>
        </p:nvPicPr>
        <p:blipFill rotWithShape="1">
          <a:blip r:embed="rId2">
            <a:extLst>
              <a:ext uri="{28A0092B-C50C-407E-A947-70E740481C1C}">
                <a14:useLocalDpi xmlns:a14="http://schemas.microsoft.com/office/drawing/2010/main" val="0"/>
              </a:ext>
            </a:extLst>
          </a:blip>
          <a:srcRect l="7893" r="2288" b="-1"/>
          <a:stretch/>
        </p:blipFill>
        <p:spPr>
          <a:xfrm>
            <a:off x="6093926" y="1116345"/>
            <a:ext cx="4821551" cy="3866172"/>
          </a:xfrm>
          <a:prstGeom prst="rect">
            <a:avLst/>
          </a:prstGeom>
        </p:spPr>
      </p:pic>
    </p:spTree>
    <p:extLst>
      <p:ext uri="{BB962C8B-B14F-4D97-AF65-F5344CB8AC3E}">
        <p14:creationId xmlns:p14="http://schemas.microsoft.com/office/powerpoint/2010/main" val="12329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8ED3E-E290-C7A9-C2B6-C140842B2A07}"/>
              </a:ext>
            </a:extLst>
          </p:cNvPr>
          <p:cNvSpPr>
            <a:spLocks noGrp="1"/>
          </p:cNvSpPr>
          <p:nvPr>
            <p:ph type="title"/>
          </p:nvPr>
        </p:nvSpPr>
        <p:spPr>
          <a:xfrm>
            <a:off x="1451580" y="804520"/>
            <a:ext cx="3530157" cy="1049235"/>
          </a:xfrm>
        </p:spPr>
        <p:txBody>
          <a:bodyPr>
            <a:normAutofit/>
          </a:bodyPr>
          <a:lstStyle/>
          <a:p>
            <a:r>
              <a:rPr lang="en-IN" dirty="0">
                <a:solidFill>
                  <a:schemeClr val="accent2"/>
                </a:solidFill>
              </a:rPr>
              <a:t>Test the hypotheses</a:t>
            </a:r>
          </a:p>
        </p:txBody>
      </p:sp>
      <p:sp>
        <p:nvSpPr>
          <p:cNvPr id="9" name="Content Placeholder 8">
            <a:extLst>
              <a:ext uri="{FF2B5EF4-FFF2-40B4-BE49-F238E27FC236}">
                <a16:creationId xmlns:a16="http://schemas.microsoft.com/office/drawing/2014/main" id="{88998A81-C06C-A5CB-F2FB-9180FCDDEF1C}"/>
              </a:ext>
            </a:extLst>
          </p:cNvPr>
          <p:cNvSpPr>
            <a:spLocks noGrp="1"/>
          </p:cNvSpPr>
          <p:nvPr>
            <p:ph idx="1"/>
          </p:nvPr>
        </p:nvSpPr>
        <p:spPr>
          <a:xfrm>
            <a:off x="1451581" y="2015732"/>
            <a:ext cx="3526523" cy="3450613"/>
          </a:xfrm>
        </p:spPr>
        <p:txBody>
          <a:bodyPr>
            <a:normAutofit lnSpcReduction="10000"/>
          </a:bodyPr>
          <a:lstStyle/>
          <a:p>
            <a:pPr algn="just"/>
            <a:r>
              <a:rPr lang="en-US" b="1" i="1" dirty="0"/>
              <a:t>Hypothesis 4: Orders with same-day shipping have the lowest rate of returned products</a:t>
            </a:r>
            <a:r>
              <a:rPr lang="en-US" dirty="0"/>
              <a:t>.</a:t>
            </a:r>
          </a:p>
          <a:p>
            <a:pPr algn="just"/>
            <a:r>
              <a:rPr lang="en-US" dirty="0"/>
              <a:t>The hypothesis is supported as orders with same-day shipping have the lowest rate of returned products.</a:t>
            </a:r>
          </a:p>
        </p:txBody>
      </p:sp>
      <p:pic>
        <p:nvPicPr>
          <p:cNvPr id="5" name="Content Placeholder 4" descr="A picture containing text, clipart&#10;&#10;Description automatically generated">
            <a:extLst>
              <a:ext uri="{FF2B5EF4-FFF2-40B4-BE49-F238E27FC236}">
                <a16:creationId xmlns:a16="http://schemas.microsoft.com/office/drawing/2014/main" id="{A5039477-AAE2-63B9-91E0-49A5739A60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3926" y="1425848"/>
            <a:ext cx="4821551" cy="3247166"/>
          </a:xfrm>
          <a:prstGeom prst="rect">
            <a:avLst/>
          </a:prstGeom>
        </p:spPr>
      </p:pic>
    </p:spTree>
    <p:extLst>
      <p:ext uri="{BB962C8B-B14F-4D97-AF65-F5344CB8AC3E}">
        <p14:creationId xmlns:p14="http://schemas.microsoft.com/office/powerpoint/2010/main" val="2892431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EF5C2-8B05-76CD-A556-DA238407ECB3}"/>
              </a:ext>
            </a:extLst>
          </p:cNvPr>
          <p:cNvSpPr>
            <a:spLocks noGrp="1"/>
          </p:cNvSpPr>
          <p:nvPr>
            <p:ph type="title"/>
          </p:nvPr>
        </p:nvSpPr>
        <p:spPr>
          <a:xfrm>
            <a:off x="1451580" y="804520"/>
            <a:ext cx="3530157" cy="1049235"/>
          </a:xfrm>
        </p:spPr>
        <p:txBody>
          <a:bodyPr>
            <a:normAutofit/>
          </a:bodyPr>
          <a:lstStyle/>
          <a:p>
            <a:r>
              <a:rPr lang="en-IN" dirty="0">
                <a:solidFill>
                  <a:schemeClr val="accent1">
                    <a:lumMod val="60000"/>
                    <a:lumOff val="40000"/>
                  </a:schemeClr>
                </a:solidFill>
              </a:rPr>
              <a:t>Test the hypotheses</a:t>
            </a:r>
          </a:p>
        </p:txBody>
      </p:sp>
      <p:sp>
        <p:nvSpPr>
          <p:cNvPr id="14" name="Content Placeholder 13">
            <a:extLst>
              <a:ext uri="{FF2B5EF4-FFF2-40B4-BE49-F238E27FC236}">
                <a16:creationId xmlns:a16="http://schemas.microsoft.com/office/drawing/2014/main" id="{2CF21836-2495-DB81-9671-1A4ACDAA6462}"/>
              </a:ext>
            </a:extLst>
          </p:cNvPr>
          <p:cNvSpPr>
            <a:spLocks noGrp="1"/>
          </p:cNvSpPr>
          <p:nvPr>
            <p:ph idx="1"/>
          </p:nvPr>
        </p:nvSpPr>
        <p:spPr>
          <a:xfrm>
            <a:off x="1451581" y="2015732"/>
            <a:ext cx="3526523" cy="3450613"/>
          </a:xfrm>
        </p:spPr>
        <p:txBody>
          <a:bodyPr>
            <a:normAutofit lnSpcReduction="10000"/>
          </a:bodyPr>
          <a:lstStyle/>
          <a:p>
            <a:r>
              <a:rPr lang="en-US" b="1" i="1" dirty="0"/>
              <a:t>Hypothesis 5: The Company's profit is more on weekdays than on weekends.</a:t>
            </a:r>
            <a:endParaRPr lang="en-US" dirty="0"/>
          </a:p>
          <a:p>
            <a:r>
              <a:rPr lang="en-US" dirty="0"/>
              <a:t>The hypothesis is supported as the company's profit is higher on weekdays compared to weekends.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2061" y="1056450"/>
            <a:ext cx="5064846" cy="4056854"/>
          </a:xfrm>
          <a:prstGeom prst="rect">
            <a:avLst/>
          </a:prstGeom>
        </p:spPr>
      </p:pic>
    </p:spTree>
    <p:extLst>
      <p:ext uri="{BB962C8B-B14F-4D97-AF65-F5344CB8AC3E}">
        <p14:creationId xmlns:p14="http://schemas.microsoft.com/office/powerpoint/2010/main" val="3489677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6CE75-4EFA-D04A-4F90-5969007338A7}"/>
              </a:ext>
            </a:extLst>
          </p:cNvPr>
          <p:cNvSpPr>
            <a:spLocks noGrp="1"/>
          </p:cNvSpPr>
          <p:nvPr>
            <p:ph type="title"/>
          </p:nvPr>
        </p:nvSpPr>
        <p:spPr>
          <a:xfrm>
            <a:off x="1451579" y="880946"/>
            <a:ext cx="9603275" cy="682876"/>
          </a:xfrm>
        </p:spPr>
        <p:txBody>
          <a:bodyPr/>
          <a:lstStyle/>
          <a:p>
            <a:r>
              <a:rPr lang="en-IN" dirty="0">
                <a:solidFill>
                  <a:schemeClr val="accent2"/>
                </a:solidFill>
              </a:rPr>
              <a:t>Draw Conclusions</a:t>
            </a:r>
          </a:p>
        </p:txBody>
      </p:sp>
      <p:sp>
        <p:nvSpPr>
          <p:cNvPr id="3" name="Content Placeholder 2">
            <a:extLst>
              <a:ext uri="{FF2B5EF4-FFF2-40B4-BE49-F238E27FC236}">
                <a16:creationId xmlns:a16="http://schemas.microsoft.com/office/drawing/2014/main" id="{79925950-FE5C-8B2A-6CCC-E9309E73484B}"/>
              </a:ext>
            </a:extLst>
          </p:cNvPr>
          <p:cNvSpPr>
            <a:spLocks noGrp="1"/>
          </p:cNvSpPr>
          <p:nvPr>
            <p:ph idx="1"/>
          </p:nvPr>
        </p:nvSpPr>
        <p:spPr>
          <a:xfrm>
            <a:off x="1451579" y="1984918"/>
            <a:ext cx="9603275" cy="3992136"/>
          </a:xfrm>
        </p:spPr>
        <p:txBody>
          <a:bodyPr>
            <a:normAutofit fontScale="70000" lnSpcReduction="20000"/>
          </a:bodyPr>
          <a:lstStyle/>
          <a:p>
            <a:r>
              <a:rPr lang="en-US" b="1" i="1" dirty="0"/>
              <a:t>Hypothesis 1: Technology products have the highest profit margin compared to other product categories. </a:t>
            </a:r>
            <a:r>
              <a:rPr lang="en-US" dirty="0"/>
              <a:t>This hypothesis is supported. The data shows that technology products have the highest profit margin compared to other product categories.</a:t>
            </a:r>
          </a:p>
          <a:p>
            <a:r>
              <a:rPr lang="en-US" b="1" i="1" dirty="0"/>
              <a:t>Hypothesis 2: The East region has the highest sales compared to other regions</a:t>
            </a:r>
            <a:r>
              <a:rPr lang="en-US" dirty="0"/>
              <a:t>. This hypothesis is not supported. The data shows that the East region does not have the highest sales compared to other regions.</a:t>
            </a:r>
          </a:p>
          <a:p>
            <a:r>
              <a:rPr lang="en-US" b="1" i="1" dirty="0"/>
              <a:t>Hypothesis 3: Sales are higher during certain months of the year. </a:t>
            </a:r>
            <a:r>
              <a:rPr lang="en-US" dirty="0"/>
              <a:t>This hypothesis is supported. The data shows that sales are higher during certain months of the year.</a:t>
            </a:r>
          </a:p>
          <a:p>
            <a:r>
              <a:rPr lang="en-US" b="1" i="1" dirty="0"/>
              <a:t>Hypothesis 4: Orders with same-day shipping have the lowest rate of returned products</a:t>
            </a:r>
            <a:r>
              <a:rPr lang="en-US" dirty="0"/>
              <a:t>. This hypothesis is supported. The data shows that orders with same-day shipping have the lowest rate of returned products.</a:t>
            </a:r>
          </a:p>
          <a:p>
            <a:r>
              <a:rPr lang="en-US" b="1" i="1" dirty="0"/>
              <a:t>Hypothesis 5: The Company's profit is more on weekdays than on weekends. </a:t>
            </a:r>
            <a:r>
              <a:rPr lang="en-US" dirty="0"/>
              <a:t>This hypothesis is supported. The data shows that the company's profit is more on weekdays than on weekends.</a:t>
            </a:r>
            <a:endParaRPr lang="en-IN" dirty="0"/>
          </a:p>
        </p:txBody>
      </p:sp>
    </p:spTree>
    <p:extLst>
      <p:ext uri="{BB962C8B-B14F-4D97-AF65-F5344CB8AC3E}">
        <p14:creationId xmlns:p14="http://schemas.microsoft.com/office/powerpoint/2010/main" val="3044328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56797-7E6C-863A-91C5-FA0428187A75}"/>
              </a:ext>
            </a:extLst>
          </p:cNvPr>
          <p:cNvSpPr>
            <a:spLocks noGrp="1"/>
          </p:cNvSpPr>
          <p:nvPr>
            <p:ph type="title"/>
          </p:nvPr>
        </p:nvSpPr>
        <p:spPr/>
        <p:txBody>
          <a:bodyPr/>
          <a:lstStyle/>
          <a:p>
            <a:r>
              <a:rPr lang="en-IN" dirty="0">
                <a:solidFill>
                  <a:schemeClr val="accent2"/>
                </a:solidFill>
              </a:rPr>
              <a:t>Communicate the results</a:t>
            </a:r>
          </a:p>
        </p:txBody>
      </p:sp>
      <p:sp>
        <p:nvSpPr>
          <p:cNvPr id="3" name="Content Placeholder 2">
            <a:extLst>
              <a:ext uri="{FF2B5EF4-FFF2-40B4-BE49-F238E27FC236}">
                <a16:creationId xmlns:a16="http://schemas.microsoft.com/office/drawing/2014/main" id="{F5C66031-E15B-006F-9F77-2560F97274DF}"/>
              </a:ext>
            </a:extLst>
          </p:cNvPr>
          <p:cNvSpPr>
            <a:spLocks noGrp="1"/>
          </p:cNvSpPr>
          <p:nvPr>
            <p:ph idx="1"/>
          </p:nvPr>
        </p:nvSpPr>
        <p:spPr>
          <a:xfrm>
            <a:off x="1451579" y="2015732"/>
            <a:ext cx="9603275" cy="3816356"/>
          </a:xfrm>
        </p:spPr>
        <p:txBody>
          <a:bodyPr>
            <a:normAutofit fontScale="92500" lnSpcReduction="20000"/>
          </a:bodyPr>
          <a:lstStyle/>
          <a:p>
            <a:pPr algn="just"/>
            <a:r>
              <a:rPr lang="en-US" dirty="0"/>
              <a:t>Based on the analysis, it can be concluded that technology products have the highest profit margin compared to other product categories. </a:t>
            </a:r>
          </a:p>
          <a:p>
            <a:pPr algn="just"/>
            <a:r>
              <a:rPr lang="en-US" dirty="0"/>
              <a:t>The company's profit is higher on weekdays than on weekends. Sales are higher during certain months of the year. </a:t>
            </a:r>
          </a:p>
          <a:p>
            <a:pPr algn="just"/>
            <a:r>
              <a:rPr lang="en-US" dirty="0"/>
              <a:t>Orders with same-day shipping have the lowest rate of returned products. However, the hypothesis that the East region has the highest sales compared to other regions is not supported by the data. </a:t>
            </a:r>
          </a:p>
          <a:p>
            <a:pPr algn="just"/>
            <a:r>
              <a:rPr lang="en-US" dirty="0"/>
              <a:t>These conclusions provide valuable insights into the company's performance and can guide future decision-making processes. </a:t>
            </a:r>
          </a:p>
          <a:p>
            <a:pPr algn="just"/>
            <a:r>
              <a:rPr lang="en-US" dirty="0"/>
              <a:t>It is important to note that further investigation may be required to fully understand the underlying factors influencing these observations.</a:t>
            </a:r>
            <a:endParaRPr lang="en-IN" dirty="0"/>
          </a:p>
        </p:txBody>
      </p:sp>
    </p:spTree>
    <p:extLst>
      <p:ext uri="{BB962C8B-B14F-4D97-AF65-F5344CB8AC3E}">
        <p14:creationId xmlns:p14="http://schemas.microsoft.com/office/powerpoint/2010/main" val="3075804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1ABD0-9664-B7C1-03B3-346DBC721922}"/>
              </a:ext>
            </a:extLst>
          </p:cNvPr>
          <p:cNvSpPr>
            <a:spLocks noGrp="1"/>
          </p:cNvSpPr>
          <p:nvPr>
            <p:ph type="title"/>
          </p:nvPr>
        </p:nvSpPr>
        <p:spPr/>
        <p:txBody>
          <a:bodyPr/>
          <a:lstStyle/>
          <a:p>
            <a:r>
              <a:rPr lang="en-IN" dirty="0">
                <a:solidFill>
                  <a:schemeClr val="accent2"/>
                </a:solidFill>
              </a:rPr>
              <a:t>Suggestions</a:t>
            </a:r>
            <a:endParaRPr lang="en-IN" i="1" dirty="0">
              <a:solidFill>
                <a:schemeClr val="accent2"/>
              </a:solidFill>
            </a:endParaRPr>
          </a:p>
        </p:txBody>
      </p:sp>
      <p:sp>
        <p:nvSpPr>
          <p:cNvPr id="3" name="Content Placeholder 2">
            <a:extLst>
              <a:ext uri="{FF2B5EF4-FFF2-40B4-BE49-F238E27FC236}">
                <a16:creationId xmlns:a16="http://schemas.microsoft.com/office/drawing/2014/main" id="{BB19DAF7-5F3E-736D-9733-83895A57873B}"/>
              </a:ext>
            </a:extLst>
          </p:cNvPr>
          <p:cNvSpPr>
            <a:spLocks noGrp="1"/>
          </p:cNvSpPr>
          <p:nvPr>
            <p:ph idx="1"/>
          </p:nvPr>
        </p:nvSpPr>
        <p:spPr>
          <a:xfrm>
            <a:off x="1451579" y="2015732"/>
            <a:ext cx="9603275" cy="3838658"/>
          </a:xfrm>
        </p:spPr>
        <p:txBody>
          <a:bodyPr>
            <a:normAutofit fontScale="85000" lnSpcReduction="10000"/>
          </a:bodyPr>
          <a:lstStyle/>
          <a:p>
            <a:pPr algn="just"/>
            <a:r>
              <a:rPr lang="en-US" dirty="0"/>
              <a:t>The company should focus on developing and promoting technology products to increase its profits. They could also consider reducing the production and promotion of products with lower profit margins.</a:t>
            </a:r>
          </a:p>
          <a:p>
            <a:pPr algn="just"/>
            <a:r>
              <a:rPr lang="en-US" dirty="0"/>
              <a:t>Central region has the highest sales compared to other regions; the company could consider increasing its focus on this region. then the company should re-evaluate its marketing and sales strategies in other regions. </a:t>
            </a:r>
          </a:p>
          <a:p>
            <a:pPr algn="just"/>
            <a:r>
              <a:rPr lang="en-US" dirty="0"/>
              <a:t>The company should focus on maximizing sales during the months of November and December. This could involve increasing the inventory of popular products during this time, running targeted marketing campaigns, and offering promotions or discounts to customers. However, the company should also consider strategies to maintain sales during other months, such as introducing new products or services or offering promotions and discounts during slower months.</a:t>
            </a:r>
            <a:endParaRPr lang="en-IN" dirty="0"/>
          </a:p>
        </p:txBody>
      </p:sp>
    </p:spTree>
    <p:extLst>
      <p:ext uri="{BB962C8B-B14F-4D97-AF65-F5344CB8AC3E}">
        <p14:creationId xmlns:p14="http://schemas.microsoft.com/office/powerpoint/2010/main" val="3638223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4CFD9-AEBA-9218-AEEC-AEB83D94C7BD}"/>
              </a:ext>
            </a:extLst>
          </p:cNvPr>
          <p:cNvSpPr>
            <a:spLocks noGrp="1"/>
          </p:cNvSpPr>
          <p:nvPr>
            <p:ph type="title"/>
          </p:nvPr>
        </p:nvSpPr>
        <p:spPr/>
        <p:txBody>
          <a:bodyPr/>
          <a:lstStyle/>
          <a:p>
            <a:r>
              <a:rPr lang="en-IN" dirty="0">
                <a:solidFill>
                  <a:schemeClr val="accent2"/>
                </a:solidFill>
              </a:rPr>
              <a:t>Suggestions</a:t>
            </a:r>
          </a:p>
        </p:txBody>
      </p:sp>
      <p:sp>
        <p:nvSpPr>
          <p:cNvPr id="3" name="Content Placeholder 2">
            <a:extLst>
              <a:ext uri="{FF2B5EF4-FFF2-40B4-BE49-F238E27FC236}">
                <a16:creationId xmlns:a16="http://schemas.microsoft.com/office/drawing/2014/main" id="{3EFE23DB-B3A1-95F8-BB71-88604A7D7BA4}"/>
              </a:ext>
            </a:extLst>
          </p:cNvPr>
          <p:cNvSpPr>
            <a:spLocks noGrp="1"/>
          </p:cNvSpPr>
          <p:nvPr>
            <p:ph idx="1"/>
          </p:nvPr>
        </p:nvSpPr>
        <p:spPr/>
        <p:txBody>
          <a:bodyPr>
            <a:normAutofit fontScale="85000" lnSpcReduction="10000"/>
          </a:bodyPr>
          <a:lstStyle/>
          <a:p>
            <a:r>
              <a:rPr lang="en-US" dirty="0"/>
              <a:t>The company could consider offering more same-day shipping options to customers. This might involve optimizing inventory and supply chain processes to ensure that products can be shipped quickly and efficiently.</a:t>
            </a:r>
          </a:p>
          <a:p>
            <a:pPr algn="just"/>
            <a:r>
              <a:rPr lang="en-US" dirty="0"/>
              <a:t>The company could consider focusing on different types of promotions or sales during the weekends to increase sales. For example, the company could offer weekend-only promotions or discounts or run targeted marketing campaigns aimed at weekend shoppers. The company could also consider offering special events or activities in-store on weekends to attract customers and increase sales. Additionally, the company could focus on offering products and services that are particularly popular among weekend shoppers, such as home entertainment or outdoor products.</a:t>
            </a:r>
          </a:p>
          <a:p>
            <a:endParaRPr lang="en-IN" dirty="0"/>
          </a:p>
        </p:txBody>
      </p:sp>
    </p:spTree>
    <p:extLst>
      <p:ext uri="{BB962C8B-B14F-4D97-AF65-F5344CB8AC3E}">
        <p14:creationId xmlns:p14="http://schemas.microsoft.com/office/powerpoint/2010/main" val="237897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81D05-C154-D2FD-91F9-0B6C40182ABE}"/>
              </a:ext>
            </a:extLst>
          </p:cNvPr>
          <p:cNvSpPr>
            <a:spLocks noGrp="1"/>
          </p:cNvSpPr>
          <p:nvPr>
            <p:ph type="title"/>
          </p:nvPr>
        </p:nvSpPr>
        <p:spPr/>
        <p:txBody>
          <a:bodyPr>
            <a:normAutofit/>
          </a:bodyPr>
          <a:lstStyle/>
          <a:p>
            <a:r>
              <a:rPr lang="en-IN" dirty="0">
                <a:solidFill>
                  <a:schemeClr val="accent2"/>
                </a:solidFill>
              </a:rPr>
              <a:t>Problem Statement</a:t>
            </a:r>
          </a:p>
        </p:txBody>
      </p:sp>
      <p:sp>
        <p:nvSpPr>
          <p:cNvPr id="3" name="Content Placeholder 2">
            <a:extLst>
              <a:ext uri="{FF2B5EF4-FFF2-40B4-BE49-F238E27FC236}">
                <a16:creationId xmlns:a16="http://schemas.microsoft.com/office/drawing/2014/main" id="{AFC69F99-5774-AD32-CDC4-17BE246FED9D}"/>
              </a:ext>
            </a:extLst>
          </p:cNvPr>
          <p:cNvSpPr>
            <a:spLocks noGrp="1"/>
          </p:cNvSpPr>
          <p:nvPr>
            <p:ph idx="1"/>
          </p:nvPr>
        </p:nvSpPr>
        <p:spPr/>
        <p:txBody>
          <a:bodyPr>
            <a:normAutofit fontScale="85000" lnSpcReduction="10000"/>
          </a:bodyPr>
          <a:lstStyle/>
          <a:p>
            <a:pPr algn="just"/>
            <a:r>
              <a:rPr lang="en-US" dirty="0"/>
              <a:t>The Superstore dataset provides sales and profit data for a variety of products across different categories and regions.</a:t>
            </a:r>
          </a:p>
          <a:p>
            <a:pPr algn="just"/>
            <a:r>
              <a:rPr lang="en-US" dirty="0"/>
              <a:t>The goal of this project is to analyze the data and identify insights that can help the company improve its business performance. </a:t>
            </a:r>
          </a:p>
          <a:p>
            <a:pPr algn="just"/>
            <a:r>
              <a:rPr lang="en-US" dirty="0"/>
              <a:t>Specifically, we aim to answer questions such as: which product categories are the most profitable? Which regions have the highest sales and profit? What are the most profitable products? </a:t>
            </a:r>
          </a:p>
          <a:p>
            <a:pPr algn="just"/>
            <a:r>
              <a:rPr lang="en-US" dirty="0"/>
              <a:t>By answering these questions, we hope to provide recommendations for the company on how to optimize its product offerings and improve its revenue and profitability.</a:t>
            </a:r>
            <a:endParaRPr lang="en-IN" dirty="0"/>
          </a:p>
        </p:txBody>
      </p:sp>
    </p:spTree>
    <p:extLst>
      <p:ext uri="{BB962C8B-B14F-4D97-AF65-F5344CB8AC3E}">
        <p14:creationId xmlns:p14="http://schemas.microsoft.com/office/powerpoint/2010/main" val="4047657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B11CB-5282-FDD9-757D-3A587DAA6C98}"/>
              </a:ext>
            </a:extLst>
          </p:cNvPr>
          <p:cNvSpPr>
            <a:spLocks noGrp="1"/>
          </p:cNvSpPr>
          <p:nvPr>
            <p:ph type="title"/>
          </p:nvPr>
        </p:nvSpPr>
        <p:spPr/>
        <p:txBody>
          <a:bodyPr/>
          <a:lstStyle/>
          <a:p>
            <a:r>
              <a:rPr lang="en-US" dirty="0">
                <a:solidFill>
                  <a:schemeClr val="accent2"/>
                </a:solidFill>
              </a:rPr>
              <a:t>Gather and clean the data</a:t>
            </a:r>
            <a:endParaRPr lang="en-IN" dirty="0">
              <a:solidFill>
                <a:schemeClr val="accent2"/>
              </a:solidFill>
            </a:endParaRPr>
          </a:p>
        </p:txBody>
      </p:sp>
      <p:sp>
        <p:nvSpPr>
          <p:cNvPr id="3" name="Content Placeholder 2">
            <a:extLst>
              <a:ext uri="{FF2B5EF4-FFF2-40B4-BE49-F238E27FC236}">
                <a16:creationId xmlns:a16="http://schemas.microsoft.com/office/drawing/2014/main" id="{0ED4BA9A-109F-E869-14DA-159FA7804F7A}"/>
              </a:ext>
            </a:extLst>
          </p:cNvPr>
          <p:cNvSpPr>
            <a:spLocks noGrp="1"/>
          </p:cNvSpPr>
          <p:nvPr>
            <p:ph idx="1"/>
          </p:nvPr>
        </p:nvSpPr>
        <p:spPr/>
        <p:txBody>
          <a:bodyPr/>
          <a:lstStyle/>
          <a:p>
            <a:pPr algn="just"/>
            <a:r>
              <a:rPr lang="en-US" dirty="0"/>
              <a:t>Once you have defined the problem or question, you need to gather the data you'll need to analyze. </a:t>
            </a:r>
          </a:p>
          <a:p>
            <a:pPr algn="just"/>
            <a:r>
              <a:rPr lang="en-US" dirty="0"/>
              <a:t>This could involve collecting data from various sources or accessing existing data sets. You'll also need to clean the data to ensure it's accurate, complete, and consistent.</a:t>
            </a:r>
            <a:endParaRPr lang="en-IN" dirty="0"/>
          </a:p>
        </p:txBody>
      </p:sp>
    </p:spTree>
    <p:extLst>
      <p:ext uri="{BB962C8B-B14F-4D97-AF65-F5344CB8AC3E}">
        <p14:creationId xmlns:p14="http://schemas.microsoft.com/office/powerpoint/2010/main" val="3515533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3C00C-B097-08E1-FA3D-800D46703B15}"/>
              </a:ext>
            </a:extLst>
          </p:cNvPr>
          <p:cNvSpPr>
            <a:spLocks noGrp="1"/>
          </p:cNvSpPr>
          <p:nvPr>
            <p:ph type="title"/>
          </p:nvPr>
        </p:nvSpPr>
        <p:spPr/>
        <p:txBody>
          <a:bodyPr/>
          <a:lstStyle/>
          <a:p>
            <a:r>
              <a:rPr lang="en-IN" dirty="0">
                <a:solidFill>
                  <a:schemeClr val="accent2"/>
                </a:solidFill>
              </a:rPr>
              <a:t>Explore the data</a:t>
            </a:r>
          </a:p>
        </p:txBody>
      </p:sp>
      <p:sp>
        <p:nvSpPr>
          <p:cNvPr id="3" name="Content Placeholder 2">
            <a:extLst>
              <a:ext uri="{FF2B5EF4-FFF2-40B4-BE49-F238E27FC236}">
                <a16:creationId xmlns:a16="http://schemas.microsoft.com/office/drawing/2014/main" id="{A46C8B06-42BF-B396-4FA4-C77EFD401570}"/>
              </a:ext>
            </a:extLst>
          </p:cNvPr>
          <p:cNvSpPr>
            <a:spLocks noGrp="1"/>
          </p:cNvSpPr>
          <p:nvPr>
            <p:ph idx="1"/>
          </p:nvPr>
        </p:nvSpPr>
        <p:spPr/>
        <p:txBody>
          <a:bodyPr/>
          <a:lstStyle/>
          <a:p>
            <a:r>
              <a:rPr lang="en-US" dirty="0"/>
              <a:t>Once you have your data, you'll need to explore it to get a sense of what it contains. </a:t>
            </a:r>
          </a:p>
          <a:p>
            <a:r>
              <a:rPr lang="en-US" dirty="0"/>
              <a:t>This might involve creating visualizations, calculating basic statistics, or conducting other exploratory analysis techniques.</a:t>
            </a:r>
            <a:endParaRPr lang="en-IN" dirty="0"/>
          </a:p>
        </p:txBody>
      </p:sp>
    </p:spTree>
    <p:extLst>
      <p:ext uri="{BB962C8B-B14F-4D97-AF65-F5344CB8AC3E}">
        <p14:creationId xmlns:p14="http://schemas.microsoft.com/office/powerpoint/2010/main" val="3790536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5F4E1-48AC-5452-BF2A-4C8E7AA2625B}"/>
              </a:ext>
            </a:extLst>
          </p:cNvPr>
          <p:cNvSpPr>
            <a:spLocks noGrp="1"/>
          </p:cNvSpPr>
          <p:nvPr>
            <p:ph type="title"/>
          </p:nvPr>
        </p:nvSpPr>
        <p:spPr/>
        <p:txBody>
          <a:bodyPr/>
          <a:lstStyle/>
          <a:p>
            <a:r>
              <a:rPr lang="en-IN" dirty="0">
                <a:solidFill>
                  <a:schemeClr val="accent2"/>
                </a:solidFill>
              </a:rPr>
              <a:t>Assumptions</a:t>
            </a:r>
          </a:p>
        </p:txBody>
      </p:sp>
      <p:sp>
        <p:nvSpPr>
          <p:cNvPr id="3" name="Content Placeholder 2">
            <a:extLst>
              <a:ext uri="{FF2B5EF4-FFF2-40B4-BE49-F238E27FC236}">
                <a16:creationId xmlns:a16="http://schemas.microsoft.com/office/drawing/2014/main" id="{38F3A2AC-CE1F-5DD3-3395-C5FE6B0BEF19}"/>
              </a:ext>
            </a:extLst>
          </p:cNvPr>
          <p:cNvSpPr>
            <a:spLocks noGrp="1"/>
          </p:cNvSpPr>
          <p:nvPr>
            <p:ph idx="1"/>
          </p:nvPr>
        </p:nvSpPr>
        <p:spPr/>
        <p:txBody>
          <a:bodyPr>
            <a:normAutofit fontScale="92500" lnSpcReduction="20000"/>
          </a:bodyPr>
          <a:lstStyle/>
          <a:p>
            <a:r>
              <a:rPr lang="en-US" dirty="0"/>
              <a:t>The superstore dataset contains a representative sample of all transactions conducted by the store during the time period covered by the dataset.</a:t>
            </a:r>
          </a:p>
          <a:p>
            <a:r>
              <a:rPr lang="en-US" dirty="0"/>
              <a:t>The data in the superstore dataset is accurate and has been cleaned and preprocessed prior to analysis.</a:t>
            </a:r>
          </a:p>
          <a:p>
            <a:r>
              <a:rPr lang="en-US" dirty="0"/>
              <a:t>The superstore dataset covers a sufficient time period to allow for the identification of trends or patterns in sales and profitability.</a:t>
            </a:r>
          </a:p>
          <a:p>
            <a:r>
              <a:rPr lang="en-US" dirty="0"/>
              <a:t>The Super Store dataset is not impacted by any significant outliers or anomalies that could skew the results of any analysis conducted on the dataset.</a:t>
            </a:r>
            <a:endParaRPr lang="en-IN" dirty="0"/>
          </a:p>
        </p:txBody>
      </p:sp>
    </p:spTree>
    <p:extLst>
      <p:ext uri="{BB962C8B-B14F-4D97-AF65-F5344CB8AC3E}">
        <p14:creationId xmlns:p14="http://schemas.microsoft.com/office/powerpoint/2010/main" val="522936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B6CA4-B07A-EB44-13DC-5C83F1A810B0}"/>
              </a:ext>
            </a:extLst>
          </p:cNvPr>
          <p:cNvSpPr>
            <a:spLocks noGrp="1"/>
          </p:cNvSpPr>
          <p:nvPr>
            <p:ph type="title"/>
          </p:nvPr>
        </p:nvSpPr>
        <p:spPr/>
        <p:txBody>
          <a:bodyPr/>
          <a:lstStyle/>
          <a:p>
            <a:r>
              <a:rPr lang="en-IN" dirty="0">
                <a:solidFill>
                  <a:schemeClr val="accent2"/>
                </a:solidFill>
              </a:rPr>
              <a:t>Research Questions</a:t>
            </a:r>
          </a:p>
        </p:txBody>
      </p:sp>
      <p:sp>
        <p:nvSpPr>
          <p:cNvPr id="3" name="Content Placeholder 2">
            <a:extLst>
              <a:ext uri="{FF2B5EF4-FFF2-40B4-BE49-F238E27FC236}">
                <a16:creationId xmlns:a16="http://schemas.microsoft.com/office/drawing/2014/main" id="{90BC59F1-9FD7-8437-DBBF-9895D438E7A0}"/>
              </a:ext>
            </a:extLst>
          </p:cNvPr>
          <p:cNvSpPr>
            <a:spLocks noGrp="1"/>
          </p:cNvSpPr>
          <p:nvPr>
            <p:ph idx="1"/>
          </p:nvPr>
        </p:nvSpPr>
        <p:spPr/>
        <p:txBody>
          <a:bodyPr>
            <a:normAutofit fontScale="85000" lnSpcReduction="10000"/>
          </a:bodyPr>
          <a:lstStyle/>
          <a:p>
            <a:pPr marL="0" indent="0" algn="just">
              <a:buNone/>
            </a:pPr>
            <a:r>
              <a:rPr lang="en-IN" dirty="0"/>
              <a:t>We’re </a:t>
            </a:r>
            <a:r>
              <a:rPr lang="en-US" dirty="0"/>
              <a:t>interested in understanding which factors contribute to high sales in the superstore.</a:t>
            </a:r>
          </a:p>
          <a:p>
            <a:r>
              <a:rPr lang="en-US" dirty="0"/>
              <a:t>Which product categories have the highest profit margins in the Super Store?</a:t>
            </a:r>
          </a:p>
          <a:p>
            <a:r>
              <a:rPr lang="en-US" dirty="0"/>
              <a:t>Are there any significant differences in sales between the East region and other regions?</a:t>
            </a:r>
          </a:p>
          <a:p>
            <a:r>
              <a:rPr lang="en-US" dirty="0"/>
              <a:t>How do sales vary by product category during different months of the year?</a:t>
            </a:r>
          </a:p>
          <a:p>
            <a:r>
              <a:rPr lang="en-US" dirty="0"/>
              <a:t>What is the rate of returned products for orders with same-day shipping compared to other shipping options?</a:t>
            </a:r>
          </a:p>
          <a:p>
            <a:r>
              <a:rPr lang="en-US" dirty="0"/>
              <a:t>How do sales and profit vary by product category on weekdays compared to weekends?</a:t>
            </a:r>
          </a:p>
          <a:p>
            <a:endParaRPr lang="en-US" dirty="0"/>
          </a:p>
          <a:p>
            <a:endParaRPr lang="en-US" dirty="0"/>
          </a:p>
          <a:p>
            <a:endParaRPr lang="en-IN" dirty="0"/>
          </a:p>
        </p:txBody>
      </p:sp>
    </p:spTree>
    <p:extLst>
      <p:ext uri="{BB962C8B-B14F-4D97-AF65-F5344CB8AC3E}">
        <p14:creationId xmlns:p14="http://schemas.microsoft.com/office/powerpoint/2010/main" val="3078261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C707F-818F-4872-BB05-EA0049B8D37E}"/>
              </a:ext>
            </a:extLst>
          </p:cNvPr>
          <p:cNvSpPr>
            <a:spLocks noGrp="1"/>
          </p:cNvSpPr>
          <p:nvPr>
            <p:ph type="title"/>
          </p:nvPr>
        </p:nvSpPr>
        <p:spPr/>
        <p:txBody>
          <a:bodyPr/>
          <a:lstStyle/>
          <a:p>
            <a:r>
              <a:rPr lang="en-IN" dirty="0">
                <a:solidFill>
                  <a:schemeClr val="accent2"/>
                </a:solidFill>
              </a:rPr>
              <a:t>Formulate Hypotheses</a:t>
            </a:r>
          </a:p>
        </p:txBody>
      </p:sp>
      <p:sp>
        <p:nvSpPr>
          <p:cNvPr id="3" name="Content Placeholder 2">
            <a:extLst>
              <a:ext uri="{FF2B5EF4-FFF2-40B4-BE49-F238E27FC236}">
                <a16:creationId xmlns:a16="http://schemas.microsoft.com/office/drawing/2014/main" id="{328DCE10-29D6-818B-A472-1F423B3584B6}"/>
              </a:ext>
            </a:extLst>
          </p:cNvPr>
          <p:cNvSpPr>
            <a:spLocks noGrp="1"/>
          </p:cNvSpPr>
          <p:nvPr>
            <p:ph idx="1"/>
          </p:nvPr>
        </p:nvSpPr>
        <p:spPr/>
        <p:txBody>
          <a:bodyPr>
            <a:normAutofit fontScale="92500"/>
          </a:bodyPr>
          <a:lstStyle/>
          <a:p>
            <a:r>
              <a:rPr lang="en-US" dirty="0"/>
              <a:t>Hypothesis 1: Technology products have the highest profit margin compared to other product categories.</a:t>
            </a:r>
          </a:p>
          <a:p>
            <a:r>
              <a:rPr lang="en-US" dirty="0"/>
              <a:t>Hypothesis 2: The East region has the highest sales compared to other regions.</a:t>
            </a:r>
          </a:p>
          <a:p>
            <a:r>
              <a:rPr lang="en-US" dirty="0"/>
              <a:t>Hypothesis 3: Sales are higher during certain months of the year.</a:t>
            </a:r>
          </a:p>
          <a:p>
            <a:r>
              <a:rPr lang="en-US" dirty="0"/>
              <a:t>Hypothesis 4: Orders with same-day shipping have the lowest rate of returned products.</a:t>
            </a:r>
          </a:p>
          <a:p>
            <a:r>
              <a:rPr lang="en-US" dirty="0"/>
              <a:t>Hypothesis 5: The company's profit is more on weekdays than on weekends.</a:t>
            </a:r>
            <a:endParaRPr lang="en-IN" dirty="0"/>
          </a:p>
        </p:txBody>
      </p:sp>
    </p:spTree>
    <p:extLst>
      <p:ext uri="{BB962C8B-B14F-4D97-AF65-F5344CB8AC3E}">
        <p14:creationId xmlns:p14="http://schemas.microsoft.com/office/powerpoint/2010/main" val="2659150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CEFDF-34D0-3D85-A718-1F72BC70BA5A}"/>
              </a:ext>
            </a:extLst>
          </p:cNvPr>
          <p:cNvSpPr>
            <a:spLocks noGrp="1"/>
          </p:cNvSpPr>
          <p:nvPr>
            <p:ph type="title"/>
          </p:nvPr>
        </p:nvSpPr>
        <p:spPr>
          <a:xfrm>
            <a:off x="1451580" y="804520"/>
            <a:ext cx="3530157" cy="1049235"/>
          </a:xfrm>
        </p:spPr>
        <p:txBody>
          <a:bodyPr>
            <a:normAutofit/>
          </a:bodyPr>
          <a:lstStyle/>
          <a:p>
            <a:r>
              <a:rPr lang="en-IN" dirty="0">
                <a:solidFill>
                  <a:schemeClr val="accent2"/>
                </a:solidFill>
              </a:rPr>
              <a:t>Test the hypotheses</a:t>
            </a:r>
          </a:p>
        </p:txBody>
      </p:sp>
      <p:sp>
        <p:nvSpPr>
          <p:cNvPr id="3" name="Content Placeholder 2">
            <a:extLst>
              <a:ext uri="{FF2B5EF4-FFF2-40B4-BE49-F238E27FC236}">
                <a16:creationId xmlns:a16="http://schemas.microsoft.com/office/drawing/2014/main" id="{D42ABA2F-B2AD-EB92-D8AA-AEB2158867FD}"/>
              </a:ext>
            </a:extLst>
          </p:cNvPr>
          <p:cNvSpPr>
            <a:spLocks noGrp="1"/>
          </p:cNvSpPr>
          <p:nvPr>
            <p:ph idx="1"/>
          </p:nvPr>
        </p:nvSpPr>
        <p:spPr>
          <a:xfrm>
            <a:off x="1451581" y="2015732"/>
            <a:ext cx="3526523" cy="3450613"/>
          </a:xfrm>
        </p:spPr>
        <p:txBody>
          <a:bodyPr>
            <a:normAutofit fontScale="92500"/>
          </a:bodyPr>
          <a:lstStyle/>
          <a:p>
            <a:r>
              <a:rPr lang="en-US" b="1" i="1" dirty="0"/>
              <a:t>Hypothesis 1:  Technology products have the highest profit margin compared to other product categories.</a:t>
            </a:r>
            <a:endParaRPr lang="en-US" dirty="0"/>
          </a:p>
          <a:p>
            <a:r>
              <a:rPr lang="en-US" dirty="0"/>
              <a:t>The Hypothesis is supported as technology products have the highest profit margin of the three categories.</a:t>
            </a:r>
            <a:endParaRPr lang="en-IN" dirty="0"/>
          </a:p>
        </p:txBody>
      </p:sp>
      <p:pic>
        <p:nvPicPr>
          <p:cNvPr id="8" name="Picture 7" descr="Icon&#10;&#10;Description automatically generated">
            <a:extLst>
              <a:ext uri="{FF2B5EF4-FFF2-40B4-BE49-F238E27FC236}">
                <a16:creationId xmlns:a16="http://schemas.microsoft.com/office/drawing/2014/main" id="{F9D775B3-1368-797F-41DF-D997C8401B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5287" y="1116345"/>
            <a:ext cx="4598828" cy="3866172"/>
          </a:xfrm>
          <a:prstGeom prst="rect">
            <a:avLst/>
          </a:prstGeom>
        </p:spPr>
      </p:pic>
    </p:spTree>
    <p:extLst>
      <p:ext uri="{BB962C8B-B14F-4D97-AF65-F5344CB8AC3E}">
        <p14:creationId xmlns:p14="http://schemas.microsoft.com/office/powerpoint/2010/main" val="1854080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6ECCD-9F60-DB21-8D7A-8A53897295C8}"/>
              </a:ext>
            </a:extLst>
          </p:cNvPr>
          <p:cNvSpPr>
            <a:spLocks noGrp="1"/>
          </p:cNvSpPr>
          <p:nvPr>
            <p:ph type="title"/>
          </p:nvPr>
        </p:nvSpPr>
        <p:spPr>
          <a:xfrm>
            <a:off x="1451580" y="804520"/>
            <a:ext cx="3530157" cy="1049235"/>
          </a:xfrm>
        </p:spPr>
        <p:txBody>
          <a:bodyPr>
            <a:normAutofit/>
          </a:bodyPr>
          <a:lstStyle/>
          <a:p>
            <a:r>
              <a:rPr lang="en-IN" dirty="0">
                <a:solidFill>
                  <a:schemeClr val="accent2"/>
                </a:solidFill>
              </a:rPr>
              <a:t>Test the hypotheses</a:t>
            </a:r>
          </a:p>
        </p:txBody>
      </p:sp>
      <p:sp>
        <p:nvSpPr>
          <p:cNvPr id="31" name="Content Placeholder 8">
            <a:extLst>
              <a:ext uri="{FF2B5EF4-FFF2-40B4-BE49-F238E27FC236}">
                <a16:creationId xmlns:a16="http://schemas.microsoft.com/office/drawing/2014/main" id="{E5D5E360-0160-1F59-5C1F-D7D1E2D81B7B}"/>
              </a:ext>
            </a:extLst>
          </p:cNvPr>
          <p:cNvSpPr>
            <a:spLocks noGrp="1"/>
          </p:cNvSpPr>
          <p:nvPr>
            <p:ph idx="1"/>
          </p:nvPr>
        </p:nvSpPr>
        <p:spPr>
          <a:xfrm>
            <a:off x="1451581" y="2015732"/>
            <a:ext cx="3526523" cy="3450613"/>
          </a:xfrm>
        </p:spPr>
        <p:txBody>
          <a:bodyPr>
            <a:normAutofit/>
          </a:bodyPr>
          <a:lstStyle/>
          <a:p>
            <a:pPr algn="just"/>
            <a:r>
              <a:rPr lang="en-US" b="1" i="1" dirty="0"/>
              <a:t>Hypothesis 2: The East region has the highest sales compared to other regions</a:t>
            </a:r>
            <a:r>
              <a:rPr lang="en-US" dirty="0"/>
              <a:t>.</a:t>
            </a:r>
          </a:p>
          <a:p>
            <a:r>
              <a:rPr lang="en-US" dirty="0"/>
              <a:t>The hypothesis is not supported as the Central region has the highest sales</a:t>
            </a:r>
          </a:p>
        </p:txBody>
      </p:sp>
      <p:pic>
        <p:nvPicPr>
          <p:cNvPr id="4" name="Picture 3" descr="Chart, histogram&#10;&#10;Description automatically generated">
            <a:extLst>
              <a:ext uri="{FF2B5EF4-FFF2-40B4-BE49-F238E27FC236}">
                <a16:creationId xmlns:a16="http://schemas.microsoft.com/office/drawing/2014/main" id="{4E5E357A-12C0-23B4-A214-7743D5AC80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9275" y="1116345"/>
            <a:ext cx="4350852" cy="3866172"/>
          </a:xfrm>
          <a:prstGeom prst="rect">
            <a:avLst/>
          </a:prstGeom>
        </p:spPr>
      </p:pic>
    </p:spTree>
    <p:extLst>
      <p:ext uri="{BB962C8B-B14F-4D97-AF65-F5344CB8AC3E}">
        <p14:creationId xmlns:p14="http://schemas.microsoft.com/office/powerpoint/2010/main" val="236341374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emplate>Gallery</Template>
  <TotalTime>1099</TotalTime>
  <Words>1200</Words>
  <Application>Microsoft Office PowerPoint</Application>
  <PresentationFormat>Widescreen</PresentationFormat>
  <Paragraphs>68</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Cambria</vt:lpstr>
      <vt:lpstr>Century Gothic</vt:lpstr>
      <vt:lpstr>Gallery</vt:lpstr>
      <vt:lpstr>PowerPoint Presentation</vt:lpstr>
      <vt:lpstr>Problem Statement</vt:lpstr>
      <vt:lpstr>Gather and clean the data</vt:lpstr>
      <vt:lpstr>Explore the data</vt:lpstr>
      <vt:lpstr>Assumptions</vt:lpstr>
      <vt:lpstr>Research Questions</vt:lpstr>
      <vt:lpstr>Formulate Hypotheses</vt:lpstr>
      <vt:lpstr>Test the hypotheses</vt:lpstr>
      <vt:lpstr>Test the hypotheses</vt:lpstr>
      <vt:lpstr>Test the hypotheses</vt:lpstr>
      <vt:lpstr>Test the hypotheses</vt:lpstr>
      <vt:lpstr>Test the hypotheses</vt:lpstr>
      <vt:lpstr>Draw Conclusions</vt:lpstr>
      <vt:lpstr>Communicate the results</vt:lpstr>
      <vt:lpstr>Suggestions</vt:lpstr>
      <vt:lpstr>Suggestions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Priyang Bhatt</dc:creator>
  <cp:lastModifiedBy>Sojwal Mendhekar</cp:lastModifiedBy>
  <cp:revision>88</cp:revision>
  <dcterms:created xsi:type="dcterms:W3CDTF">2023-03-31T09:54:37Z</dcterms:created>
  <dcterms:modified xsi:type="dcterms:W3CDTF">2024-10-11T18:30:18Z</dcterms:modified>
</cp:coreProperties>
</file>