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1464" y="-21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31599"/>
              </p:ext>
            </p:extLst>
          </p:nvPr>
        </p:nvGraphicFramePr>
        <p:xfrm>
          <a:off x="541338" y="5113338"/>
          <a:ext cx="548640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5703" imgH="2451672" progId="Word.Document.8">
                  <p:embed/>
                </p:oleObj>
              </mc:Choice>
              <mc:Fallback>
                <p:oleObj name="Document" r:id="rId2" imgW="5485703" imgH="24516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113338"/>
                        <a:ext cx="5486400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3478E-D809-BEB3-921B-FFE0A6E2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14" y="2520950"/>
            <a:ext cx="6673586" cy="24526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35" y="6016626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48B28-16ED-F845-BB16-A4A67489A40E}"/>
              </a:ext>
            </a:extLst>
          </p:cNvPr>
          <p:cNvSpPr txBox="1"/>
          <p:nvPr/>
        </p:nvSpPr>
        <p:spPr>
          <a:xfrm>
            <a:off x="1143000" y="1777012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A7D65-D880-984F-9D6E-DC748D54BD9A}"/>
              </a:ext>
            </a:extLst>
          </p:cNvPr>
          <p:cNvSpPr txBox="1"/>
          <p:nvPr/>
        </p:nvSpPr>
        <p:spPr>
          <a:xfrm>
            <a:off x="975984" y="2091771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B5B68-214C-8044-8E29-F54436B4F487}"/>
              </a:ext>
            </a:extLst>
          </p:cNvPr>
          <p:cNvSpPr txBox="1"/>
          <p:nvPr/>
        </p:nvSpPr>
        <p:spPr>
          <a:xfrm>
            <a:off x="1132390" y="3378208"/>
            <a:ext cx="66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50468-0C75-E643-91D0-ACA0D9544F20}"/>
              </a:ext>
            </a:extLst>
          </p:cNvPr>
          <p:cNvSpPr txBox="1"/>
          <p:nvPr/>
        </p:nvSpPr>
        <p:spPr>
          <a:xfrm>
            <a:off x="1028748" y="242471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F5CB8-BCBB-C64B-8BBC-1CACF3B504A2}"/>
              </a:ext>
            </a:extLst>
          </p:cNvPr>
          <p:cNvSpPr txBox="1"/>
          <p:nvPr/>
        </p:nvSpPr>
        <p:spPr>
          <a:xfrm>
            <a:off x="1012546" y="3682904"/>
            <a:ext cx="89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252AA-880C-4548-8846-E4DA753A6C11}"/>
              </a:ext>
            </a:extLst>
          </p:cNvPr>
          <p:cNvSpPr txBox="1"/>
          <p:nvPr/>
        </p:nvSpPr>
        <p:spPr>
          <a:xfrm>
            <a:off x="975984" y="2722644"/>
            <a:ext cx="101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748A7-EE20-1A45-9A13-F6D2AD280E45}"/>
              </a:ext>
            </a:extLst>
          </p:cNvPr>
          <p:cNvSpPr txBox="1"/>
          <p:nvPr/>
        </p:nvSpPr>
        <p:spPr>
          <a:xfrm>
            <a:off x="1058874" y="30396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4786C-FDF9-B243-B999-436D6F6027B6}"/>
              </a:ext>
            </a:extLst>
          </p:cNvPr>
          <p:cNvSpPr txBox="1"/>
          <p:nvPr/>
        </p:nvSpPr>
        <p:spPr>
          <a:xfrm>
            <a:off x="2493248" y="1722439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5A782-52F2-E74E-9120-402558C5329D}"/>
              </a:ext>
            </a:extLst>
          </p:cNvPr>
          <p:cNvSpPr txBox="1"/>
          <p:nvPr/>
        </p:nvSpPr>
        <p:spPr>
          <a:xfrm>
            <a:off x="2493248" y="2091771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712551-1A28-8F40-98D0-47D71BDCBD6D}"/>
              </a:ext>
            </a:extLst>
          </p:cNvPr>
          <p:cNvSpPr txBox="1"/>
          <p:nvPr/>
        </p:nvSpPr>
        <p:spPr>
          <a:xfrm>
            <a:off x="2493248" y="2426495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1     1     0     1     0     1     0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0653A-ABFB-594B-806A-19794BD1F63A}"/>
              </a:ext>
            </a:extLst>
          </p:cNvPr>
          <p:cNvSpPr txBox="1"/>
          <p:nvPr/>
        </p:nvSpPr>
        <p:spPr>
          <a:xfrm>
            <a:off x="2493248" y="2761219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7C1E2-28BF-6542-89FC-F3FBEC05F231}"/>
              </a:ext>
            </a:extLst>
          </p:cNvPr>
          <p:cNvSpPr txBox="1"/>
          <p:nvPr/>
        </p:nvSpPr>
        <p:spPr>
          <a:xfrm>
            <a:off x="2493248" y="3088353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3C256-6F1D-DD41-B47C-958CE95C3DB7}"/>
              </a:ext>
            </a:extLst>
          </p:cNvPr>
          <p:cNvSpPr txBox="1"/>
          <p:nvPr/>
        </p:nvSpPr>
        <p:spPr>
          <a:xfrm>
            <a:off x="2493248" y="3378208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0     0     1     0     0     0     1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AE54C-0712-C74E-851B-427185AA092F}"/>
              </a:ext>
            </a:extLst>
          </p:cNvPr>
          <p:cNvSpPr txBox="1"/>
          <p:nvPr/>
        </p:nvSpPr>
        <p:spPr>
          <a:xfrm>
            <a:off x="2493248" y="3689697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1     1     0     0     0     0     0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0314A-AF17-7B40-B9D4-5BF82D589FBC}"/>
              </a:ext>
            </a:extLst>
          </p:cNvPr>
          <p:cNvSpPr txBox="1"/>
          <p:nvPr/>
        </p:nvSpPr>
        <p:spPr>
          <a:xfrm>
            <a:off x="1045841" y="606096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D48D8-3B67-BB48-8540-31FFDC14C54E}"/>
              </a:ext>
            </a:extLst>
          </p:cNvPr>
          <p:cNvSpPr txBox="1"/>
          <p:nvPr/>
        </p:nvSpPr>
        <p:spPr>
          <a:xfrm>
            <a:off x="918430" y="64549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7BE72-C6C6-6948-AE54-0F71464F51CB}"/>
              </a:ext>
            </a:extLst>
          </p:cNvPr>
          <p:cNvSpPr txBox="1"/>
          <p:nvPr/>
        </p:nvSpPr>
        <p:spPr>
          <a:xfrm>
            <a:off x="1045841" y="679239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F2EF7-BE6E-C149-BCCF-4A76425252E0}"/>
              </a:ext>
            </a:extLst>
          </p:cNvPr>
          <p:cNvSpPr txBox="1"/>
          <p:nvPr/>
        </p:nvSpPr>
        <p:spPr>
          <a:xfrm>
            <a:off x="909772" y="7164916"/>
            <a:ext cx="101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34C20-2FEF-C344-BAE7-8E2F5750EE60}"/>
              </a:ext>
            </a:extLst>
          </p:cNvPr>
          <p:cNvSpPr txBox="1"/>
          <p:nvPr/>
        </p:nvSpPr>
        <p:spPr>
          <a:xfrm>
            <a:off x="1028232" y="75120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78DF2-CE0F-AA4A-9359-D56CE257B9C9}"/>
              </a:ext>
            </a:extLst>
          </p:cNvPr>
          <p:cNvSpPr txBox="1"/>
          <p:nvPr/>
        </p:nvSpPr>
        <p:spPr>
          <a:xfrm>
            <a:off x="1058874" y="7843496"/>
            <a:ext cx="66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B9C915-42B9-2F4C-A72A-4CFFFB02143D}"/>
              </a:ext>
            </a:extLst>
          </p:cNvPr>
          <p:cNvSpPr txBox="1"/>
          <p:nvPr/>
        </p:nvSpPr>
        <p:spPr>
          <a:xfrm>
            <a:off x="981904" y="8219923"/>
            <a:ext cx="89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E54964E0-9BC9-214D-BC47-2ED0612C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29" y="6064131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Oregon </a:t>
            </a:r>
            <a:r>
              <a:rPr lang="en-US" altLang="en-US" sz="1800" dirty="0"/>
              <a:t>  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379419FF-080D-0444-9D8E-49970A8E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57" y="6832801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BAC70D-5254-864E-A954-8CA29FAC7C23}"/>
              </a:ext>
            </a:extLst>
          </p:cNvPr>
          <p:cNvCxnSpPr>
            <a:cxnSpLocks/>
          </p:cNvCxnSpPr>
          <p:nvPr/>
        </p:nvCxnSpPr>
        <p:spPr bwMode="auto">
          <a:xfrm>
            <a:off x="3195716" y="6246376"/>
            <a:ext cx="608012" cy="1552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B9DA891-E53D-6546-A364-E29C0068430B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1938261" y="6624224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EF9F0-BADD-4E45-8398-8F5FE625C114}"/>
              </a:ext>
            </a:extLst>
          </p:cNvPr>
          <p:cNvCxnSpPr>
            <a:cxnSpLocks/>
          </p:cNvCxnSpPr>
          <p:nvPr/>
        </p:nvCxnSpPr>
        <p:spPr bwMode="auto">
          <a:xfrm>
            <a:off x="1973806" y="6225204"/>
            <a:ext cx="434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A72725-1D30-C049-8248-0381E030987E}"/>
              </a:ext>
            </a:extLst>
          </p:cNvPr>
          <p:cNvCxnSpPr>
            <a:cxnSpLocks/>
          </p:cNvCxnSpPr>
          <p:nvPr/>
        </p:nvCxnSpPr>
        <p:spPr bwMode="auto">
          <a:xfrm>
            <a:off x="1973806" y="6961672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1A3BB076-4232-2D47-AABA-647921ED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944" y="6832800"/>
            <a:ext cx="1025143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California </a:t>
            </a: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72BB3401-B6F4-064F-853F-E7620952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07" y="6842771"/>
            <a:ext cx="802385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5C5EAE27-2494-194D-9F8C-9C4EA01D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712" y="6846508"/>
            <a:ext cx="802385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NY 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5427FC-5807-D34D-821A-F35567B5E8AA}"/>
              </a:ext>
            </a:extLst>
          </p:cNvPr>
          <p:cNvCxnSpPr>
            <a:cxnSpLocks/>
          </p:cNvCxnSpPr>
          <p:nvPr/>
        </p:nvCxnSpPr>
        <p:spPr bwMode="auto">
          <a:xfrm>
            <a:off x="3124200" y="7003843"/>
            <a:ext cx="3944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85881F-A6FC-884E-884D-8F924469AD8A}"/>
              </a:ext>
            </a:extLst>
          </p:cNvPr>
          <p:cNvCxnSpPr>
            <a:cxnSpLocks/>
          </p:cNvCxnSpPr>
          <p:nvPr/>
        </p:nvCxnSpPr>
        <p:spPr bwMode="auto">
          <a:xfrm>
            <a:off x="4432978" y="7005002"/>
            <a:ext cx="320988" cy="9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2C9274-E286-0245-8608-FDA227193255}"/>
              </a:ext>
            </a:extLst>
          </p:cNvPr>
          <p:cNvCxnSpPr>
            <a:cxnSpLocks/>
          </p:cNvCxnSpPr>
          <p:nvPr/>
        </p:nvCxnSpPr>
        <p:spPr bwMode="auto">
          <a:xfrm>
            <a:off x="5422747" y="7016131"/>
            <a:ext cx="291108" cy="11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0EB8345-9FBA-B94F-A5DA-764B28FD6C40}"/>
              </a:ext>
            </a:extLst>
          </p:cNvPr>
          <p:cNvCxnSpPr>
            <a:cxnSpLocks/>
          </p:cNvCxnSpPr>
          <p:nvPr/>
        </p:nvCxnSpPr>
        <p:spPr bwMode="auto">
          <a:xfrm>
            <a:off x="6256205" y="7018904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2418251-BD99-C548-AB07-B8EB0A038B21}"/>
              </a:ext>
            </a:extLst>
          </p:cNvPr>
          <p:cNvCxnSpPr>
            <a:cxnSpLocks/>
          </p:cNvCxnSpPr>
          <p:nvPr/>
        </p:nvCxnSpPr>
        <p:spPr bwMode="auto">
          <a:xfrm>
            <a:off x="1926746" y="7332927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D5DAB48-61B5-1E4D-B44A-44FB2D1A674C}"/>
              </a:ext>
            </a:extLst>
          </p:cNvPr>
          <p:cNvCxnSpPr>
            <a:cxnSpLocks/>
          </p:cNvCxnSpPr>
          <p:nvPr/>
        </p:nvCxnSpPr>
        <p:spPr bwMode="auto">
          <a:xfrm>
            <a:off x="1938261" y="769109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7">
            <a:extLst>
              <a:ext uri="{FF2B5EF4-FFF2-40B4-BE49-F238E27FC236}">
                <a16:creationId xmlns:a16="http://schemas.microsoft.com/office/drawing/2014/main" id="{904D6635-1001-3642-A58E-E00DE683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076" y="7888180"/>
            <a:ext cx="907101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Vermont </a:t>
            </a:r>
            <a:r>
              <a:rPr lang="en-US" altLang="en-US" sz="1800" dirty="0"/>
              <a:t>  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7DFA5AD5-4392-9840-AD82-DBD3236C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982" y="7897778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Hawaii </a:t>
            </a:r>
            <a:r>
              <a:rPr lang="en-US" altLang="en-US" sz="1800" dirty="0"/>
              <a:t>  </a:t>
            </a:r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32482772-075C-724D-8B83-050A6B12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56" y="8254241"/>
            <a:ext cx="907101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B9B94F5E-63DF-1C40-BD55-AEE21CFC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108" y="8275198"/>
            <a:ext cx="1025143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California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49BCAC-6C32-D340-91E9-079404B0B33E}"/>
              </a:ext>
            </a:extLst>
          </p:cNvPr>
          <p:cNvCxnSpPr>
            <a:cxnSpLocks/>
          </p:cNvCxnSpPr>
          <p:nvPr/>
        </p:nvCxnSpPr>
        <p:spPr bwMode="auto">
          <a:xfrm>
            <a:off x="1966887" y="8058850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88621B-6DE9-BE4B-818D-A96D716D08B4}"/>
              </a:ext>
            </a:extLst>
          </p:cNvPr>
          <p:cNvCxnSpPr>
            <a:cxnSpLocks/>
          </p:cNvCxnSpPr>
          <p:nvPr/>
        </p:nvCxnSpPr>
        <p:spPr bwMode="auto">
          <a:xfrm>
            <a:off x="1973806" y="8415313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7CBF71-4803-B149-93BA-91CFF5BFC463}"/>
              </a:ext>
            </a:extLst>
          </p:cNvPr>
          <p:cNvCxnSpPr>
            <a:cxnSpLocks/>
          </p:cNvCxnSpPr>
          <p:nvPr/>
        </p:nvCxnSpPr>
        <p:spPr bwMode="auto">
          <a:xfrm>
            <a:off x="3257223" y="8058850"/>
            <a:ext cx="3387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C2E941D-0EBE-664A-9490-B8A819A0463C}"/>
              </a:ext>
            </a:extLst>
          </p:cNvPr>
          <p:cNvCxnSpPr>
            <a:cxnSpLocks/>
          </p:cNvCxnSpPr>
          <p:nvPr/>
        </p:nvCxnSpPr>
        <p:spPr bwMode="auto">
          <a:xfrm>
            <a:off x="3230314" y="8436270"/>
            <a:ext cx="3464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052BC49-1FD0-4049-A991-D398D7829296}"/>
              </a:ext>
            </a:extLst>
          </p:cNvPr>
          <p:cNvCxnSpPr>
            <a:cxnSpLocks/>
          </p:cNvCxnSpPr>
          <p:nvPr/>
        </p:nvCxnSpPr>
        <p:spPr bwMode="auto">
          <a:xfrm>
            <a:off x="4396809" y="806310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203B922-7E04-F74A-9387-4B10DD301B1D}"/>
              </a:ext>
            </a:extLst>
          </p:cNvPr>
          <p:cNvCxnSpPr>
            <a:cxnSpLocks/>
          </p:cNvCxnSpPr>
          <p:nvPr/>
        </p:nvCxnSpPr>
        <p:spPr bwMode="auto">
          <a:xfrm>
            <a:off x="4523331" y="843627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b="1" dirty="0">
                <a:solidFill>
                  <a:srgbClr val="FF0000"/>
                </a:solidFill>
              </a:rPr>
              <a:t>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b="1" dirty="0">
                <a:solidFill>
                  <a:srgbClr val="FF0000"/>
                </a:solidFill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418576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Atlanta – Austin	600 + 1300 + 200 = 	</a:t>
            </a:r>
            <a:r>
              <a:rPr lang="en-US" altLang="en-US" sz="1200" dirty="0">
                <a:solidFill>
                  <a:srgbClr val="FF0000"/>
                </a:solidFill>
              </a:rPr>
              <a:t>2100</a:t>
            </a:r>
          </a:p>
          <a:p>
            <a:r>
              <a:rPr lang="en-US" altLang="en-US" sz="1200" dirty="0"/>
              <a:t>Atlanta – Chicago  	600 + 1300 + 900 =	</a:t>
            </a:r>
            <a:r>
              <a:rPr lang="en-US" altLang="en-US" sz="1200" dirty="0">
                <a:solidFill>
                  <a:srgbClr val="FF0000"/>
                </a:solidFill>
              </a:rPr>
              <a:t>2800</a:t>
            </a:r>
          </a:p>
          <a:p>
            <a:r>
              <a:rPr lang="en-US" altLang="en-US" sz="1200" dirty="0"/>
              <a:t>Atlanta – Dallas	600 + 1300 =		</a:t>
            </a:r>
            <a:r>
              <a:rPr lang="en-US" altLang="en-US" sz="1200" dirty="0">
                <a:solidFill>
                  <a:srgbClr val="FF0000"/>
                </a:solidFill>
              </a:rPr>
              <a:t>1900</a:t>
            </a:r>
          </a:p>
          <a:p>
            <a:r>
              <a:rPr lang="en-US" altLang="en-US" sz="1200" dirty="0"/>
              <a:t>Atlanta – Denver	600 + 1300 + 780 =	</a:t>
            </a:r>
            <a:r>
              <a:rPr lang="en-US" altLang="en-US" sz="1200" dirty="0">
                <a:solidFill>
                  <a:srgbClr val="FF0000"/>
                </a:solidFill>
              </a:rPr>
              <a:t>2680</a:t>
            </a:r>
          </a:p>
          <a:p>
            <a:r>
              <a:rPr lang="en-US" altLang="en-US" sz="1200" dirty="0"/>
              <a:t>Atlanta – Houston  	  		</a:t>
            </a:r>
            <a:r>
              <a:rPr lang="en-US" altLang="en-US" sz="1200" dirty="0">
                <a:solidFill>
                  <a:srgbClr val="FF0000"/>
                </a:solidFill>
              </a:rPr>
              <a:t>800</a:t>
            </a:r>
          </a:p>
          <a:p>
            <a:r>
              <a:rPr lang="en-US" altLang="en-US" sz="1200" dirty="0"/>
              <a:t>Atlanta – Washington	  		</a:t>
            </a:r>
            <a:r>
              <a:rPr lang="en-US" altLang="en-US" sz="1200" dirty="0">
                <a:solidFill>
                  <a:srgbClr val="FF0000"/>
                </a:solidFill>
              </a:rPr>
              <a:t>600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7268A7-F063-2D41-B354-81F8CB87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86200"/>
            <a:ext cx="3400900" cy="4277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A649C-3250-901D-36AA-781764039EB9}"/>
              </a:ext>
            </a:extLst>
          </p:cNvPr>
          <p:cNvSpPr txBox="1"/>
          <p:nvPr/>
        </p:nvSpPr>
        <p:spPr>
          <a:xfrm>
            <a:off x="4293870" y="1773704"/>
            <a:ext cx="1257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 – 5 : 1</a:t>
            </a:r>
          </a:p>
          <a:p>
            <a:r>
              <a:rPr lang="en-US" sz="2400" b="1" dirty="0"/>
              <a:t>1 – 5 : 2</a:t>
            </a:r>
          </a:p>
          <a:p>
            <a:r>
              <a:rPr lang="en-US" sz="2400" b="1" dirty="0"/>
              <a:t>0 – 2 : 3</a:t>
            </a:r>
          </a:p>
          <a:p>
            <a:r>
              <a:rPr lang="en-US" sz="2400" b="1" dirty="0"/>
              <a:t>4 – 5 : 3</a:t>
            </a:r>
          </a:p>
          <a:p>
            <a:r>
              <a:rPr lang="en-US" sz="2400" b="1" dirty="0"/>
              <a:t>1 – 3 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6750-9B21-8160-3324-E9E15A5F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81" y="4180939"/>
            <a:ext cx="4410691" cy="4210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56D72-240F-4940-C170-103DE2734933}"/>
              </a:ext>
            </a:extLst>
          </p:cNvPr>
          <p:cNvSpPr txBox="1"/>
          <p:nvPr/>
        </p:nvSpPr>
        <p:spPr>
          <a:xfrm>
            <a:off x="4876800" y="5342900"/>
            <a:ext cx="160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Using Kruskal’s:</a:t>
            </a:r>
          </a:p>
          <a:p>
            <a:r>
              <a:rPr lang="en-US" sz="1200" dirty="0"/>
              <a:t>Mad-Mil: 	 80</a:t>
            </a:r>
          </a:p>
          <a:p>
            <a:r>
              <a:rPr lang="en-US" sz="1200" dirty="0"/>
              <a:t>Mil-Chi: 	 95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Mad-Chi:	150</a:t>
            </a:r>
          </a:p>
          <a:p>
            <a:r>
              <a:rPr lang="en-US" sz="1200" dirty="0"/>
              <a:t>Min-Des:	235</a:t>
            </a:r>
          </a:p>
          <a:p>
            <a:r>
              <a:rPr lang="en-US" sz="1200" dirty="0"/>
              <a:t>Min-Mad: 	270</a:t>
            </a:r>
          </a:p>
          <a:p>
            <a:r>
              <a:rPr lang="en-US" sz="1200" dirty="0"/>
              <a:t>Chi-</a:t>
            </a:r>
            <a:r>
              <a:rPr lang="en-US" sz="1200" dirty="0" err="1"/>
              <a:t>StL</a:t>
            </a:r>
            <a:r>
              <a:rPr lang="en-US" sz="1200" dirty="0"/>
              <a:t>: 	270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Chi-Det: 	280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Des-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StL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	320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04A48-D520-FD02-A1DA-F7E09FA3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86400"/>
            <a:ext cx="3848637" cy="23148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2" name="table">
            <a:extLst>
              <a:ext uri="{FF2B5EF4-FFF2-40B4-BE49-F238E27FC236}">
                <a16:creationId xmlns:a16="http://schemas.microsoft.com/office/drawing/2014/main" id="{9923C4FA-2FBE-88D6-7D28-5834C854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246801"/>
            <a:ext cx="5941658" cy="3373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AA913-7CB8-1053-8BEB-E3E4B1BA67AD}"/>
              </a:ext>
            </a:extLst>
          </p:cNvPr>
          <p:cNvSpPr txBox="1"/>
          <p:nvPr/>
        </p:nvSpPr>
        <p:spPr>
          <a:xfrm>
            <a:off x="464820" y="3962400"/>
            <a:ext cx="3429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Start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Discrete Math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Programming 1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Programing 2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Computer Organization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Algorithms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High-Level Languages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Operating Systems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Theory of Computation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Compilers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Senior Seminar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End</a:t>
            </a:r>
            <a:endParaRPr lang="en-US" sz="1600" dirty="0"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633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sokha heng</cp:lastModifiedBy>
  <cp:revision>16</cp:revision>
  <cp:lastPrinted>2018-11-12T14:09:18Z</cp:lastPrinted>
  <dcterms:created xsi:type="dcterms:W3CDTF">2003-11-20T06:12:01Z</dcterms:created>
  <dcterms:modified xsi:type="dcterms:W3CDTF">2024-12-09T05:03:17Z</dcterms:modified>
</cp:coreProperties>
</file>