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318" r:id="rId7"/>
    <p:sldId id="259" r:id="rId8"/>
    <p:sldId id="319" r:id="rId9"/>
    <p:sldId id="320" r:id="rId10"/>
    <p:sldId id="305" r:id="rId11"/>
    <p:sldId id="300" r:id="rId12"/>
    <p:sldId id="263" r:id="rId13"/>
    <p:sldId id="308" r:id="rId14"/>
    <p:sldId id="321" r:id="rId15"/>
    <p:sldId id="323" r:id="rId16"/>
    <p:sldId id="324" r:id="rId17"/>
    <p:sldId id="325" r:id="rId18"/>
    <p:sldId id="326" r:id="rId19"/>
    <p:sldId id="328" r:id="rId20"/>
    <p:sldId id="331" r:id="rId21"/>
    <p:sldId id="327" r:id="rId22"/>
    <p:sldId id="329" r:id="rId23"/>
    <p:sldId id="332" r:id="rId24"/>
    <p:sldId id="330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9"/>
    <p:restoredTop sz="94694"/>
  </p:normalViewPr>
  <p:slideViewPr>
    <p:cSldViewPr snapToGrid="0">
      <p:cViewPr varScale="1">
        <p:scale>
          <a:sx n="89" d="100"/>
          <a:sy n="89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3371-C0E8-9849-9030-4910D1E3EA99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E4754-4F09-A742-894C-60B58D7E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E4754-4F09-A742-894C-60B58D7EE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0A77-967D-B943-AB74-B0360B893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13A9A-5C89-7F47-9A09-03A53C08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B9BBA4-9822-2345-A931-E2A527D714A4}"/>
              </a:ext>
            </a:extLst>
          </p:cNvPr>
          <p:cNvSpPr/>
          <p:nvPr userDrawn="1"/>
        </p:nvSpPr>
        <p:spPr>
          <a:xfrm>
            <a:off x="0" y="6649278"/>
            <a:ext cx="12192000" cy="20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DDCF18E-CBE4-474B-875D-30A0D1ECA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908" t="20396" r="16807" b="18821"/>
          <a:stretch/>
        </p:blipFill>
        <p:spPr bwMode="auto">
          <a:xfrm>
            <a:off x="0" y="0"/>
            <a:ext cx="851126" cy="837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747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FD9B-7B8C-A145-876B-C49F6A78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FE6BB-C1E0-084B-A85A-B1C93699C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916A-AEF7-3846-8BFD-05144095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1BE8-9BA4-7041-8492-ED121918393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D456-AF98-714E-B7D4-BE3A3971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3FB2F-3169-9441-A03A-3878EB8B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21D-DD03-2E41-90D1-7E861F1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5BF1C-3853-7B49-8F1A-AE0B74BE0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FFAA-ECAC-364A-8D55-86AEC0A0C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D753-ECB3-7A4F-BA4E-E51CA485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1BE8-9BA4-7041-8492-ED121918393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25A4-4620-D446-86DD-7D08293F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BBDE-9B2B-6840-90D7-CBC1CC21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21D-DD03-2E41-90D1-7E861F1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30AD-0C92-2E4B-BAF3-E4B6A7DA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1E9B-DC44-6540-BA8E-E2789F68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5248D-0194-3A4A-8AC0-CAAED1ECFDA0}"/>
              </a:ext>
            </a:extLst>
          </p:cNvPr>
          <p:cNvSpPr/>
          <p:nvPr userDrawn="1"/>
        </p:nvSpPr>
        <p:spPr>
          <a:xfrm>
            <a:off x="0" y="6649278"/>
            <a:ext cx="12192000" cy="20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A21083A-26AC-FC4D-8218-E46695F955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908" t="20396" r="16807" b="18821"/>
          <a:stretch/>
        </p:blipFill>
        <p:spPr bwMode="auto">
          <a:xfrm>
            <a:off x="0" y="0"/>
            <a:ext cx="851126" cy="837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443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E768-5386-3240-B4B9-1400478E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A7CFA-B949-7846-AC1F-08A3E234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EACC0-8EE3-E742-B182-BA4B81F60C78}"/>
              </a:ext>
            </a:extLst>
          </p:cNvPr>
          <p:cNvSpPr/>
          <p:nvPr userDrawn="1"/>
        </p:nvSpPr>
        <p:spPr>
          <a:xfrm>
            <a:off x="0" y="6649278"/>
            <a:ext cx="12192000" cy="20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E9EFE28-CDEC-8847-A867-CC4A34A9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908" t="20396" r="16807" b="18821"/>
          <a:stretch/>
        </p:blipFill>
        <p:spPr bwMode="auto">
          <a:xfrm>
            <a:off x="0" y="0"/>
            <a:ext cx="851126" cy="837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520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D91-ED70-1648-88DC-A0F1BCC1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6EFF-C77F-2B4C-B80A-40A1AB625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FB059-F381-8F45-9E34-F0891FCD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54CB4E-B7D8-F349-9648-0579C7488F3F}"/>
              </a:ext>
            </a:extLst>
          </p:cNvPr>
          <p:cNvSpPr/>
          <p:nvPr userDrawn="1"/>
        </p:nvSpPr>
        <p:spPr>
          <a:xfrm>
            <a:off x="0" y="6649278"/>
            <a:ext cx="12192000" cy="20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81EF78B-323F-3841-98B9-42298DD482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908" t="20396" r="16807" b="18821"/>
          <a:stretch/>
        </p:blipFill>
        <p:spPr bwMode="auto">
          <a:xfrm>
            <a:off x="0" y="0"/>
            <a:ext cx="851126" cy="837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07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468F-81F1-ED4B-8705-0A5F8AEB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09D7A-7C22-B346-9EB3-1A048A189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41BA-9077-9545-A542-BF813585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06B95-9470-BA44-8C0B-0C7003B7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46D31-45B4-E44E-9720-4156E7DE7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FC0B3-1983-1449-B5DC-8EE6FB4B43E0}"/>
              </a:ext>
            </a:extLst>
          </p:cNvPr>
          <p:cNvSpPr/>
          <p:nvPr userDrawn="1"/>
        </p:nvSpPr>
        <p:spPr>
          <a:xfrm>
            <a:off x="0" y="6649278"/>
            <a:ext cx="12192000" cy="20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3111B85-486F-D246-BE8B-915954AAF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908" t="20396" r="16807" b="18821"/>
          <a:stretch/>
        </p:blipFill>
        <p:spPr bwMode="auto">
          <a:xfrm>
            <a:off x="0" y="0"/>
            <a:ext cx="851126" cy="837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37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CB8-A6B7-5D4F-9B0A-11730153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E8DFF-74C3-B140-8FB6-1ABB60E0AC54}"/>
              </a:ext>
            </a:extLst>
          </p:cNvPr>
          <p:cNvSpPr/>
          <p:nvPr userDrawn="1"/>
        </p:nvSpPr>
        <p:spPr>
          <a:xfrm>
            <a:off x="0" y="6649278"/>
            <a:ext cx="12192000" cy="20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FD47C0-9BDF-094D-8482-BFF2FB6E6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908" t="20396" r="16807" b="18821"/>
          <a:stretch/>
        </p:blipFill>
        <p:spPr bwMode="auto">
          <a:xfrm>
            <a:off x="0" y="0"/>
            <a:ext cx="851126" cy="837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247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E82C182-46D0-F546-92F8-A6B5E487C0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908" t="20396" r="16807" b="18821"/>
          <a:stretch/>
        </p:blipFill>
        <p:spPr bwMode="auto">
          <a:xfrm>
            <a:off x="0" y="0"/>
            <a:ext cx="851126" cy="837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5455A6-69CA-A34A-B430-611654BF9F5F}"/>
              </a:ext>
            </a:extLst>
          </p:cNvPr>
          <p:cNvSpPr/>
          <p:nvPr userDrawn="1"/>
        </p:nvSpPr>
        <p:spPr>
          <a:xfrm>
            <a:off x="0" y="6649278"/>
            <a:ext cx="12192000" cy="20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52ED-32A2-C44B-888F-A359E252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1F1F-0F43-AC4D-8781-882F191E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8756A-949D-5040-AB08-EE2BB695C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7EF8F-9B94-4741-96A2-A337AE9D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1BE8-9BA4-7041-8492-ED1219183930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3A840-1995-1942-B96A-8984566E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22BC-1390-C048-9B5A-2CFBC3E7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21D-DD03-2E41-90D1-7E861F1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558-380B-564A-BEDA-8F578C31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A9382-EF6A-4943-9A6C-F2FE6CD39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51CC4-DA96-4F45-B356-F1AC1A91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8802B-FA24-C841-B510-DADB2C48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1BE8-9BA4-7041-8492-ED1219183930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A4FEF-1F15-F84D-9438-B55B9132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6158-9806-3947-ADEC-59898FFF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C21D-DD03-2E41-90D1-7E861F1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25324-5A03-1E41-B3D9-C70224FE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127F-C373-5549-A35D-F3B0AB12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723F5-9DB8-6E42-990C-6092A21CA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1BE8-9BA4-7041-8492-ED1219183930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71A5-DEC6-0B42-AFA8-5AC4C3101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912D-0A6C-3144-AB90-14C2969CD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C21D-DD03-2E41-90D1-7E861F1A4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kg.go.dev/os#F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CC2-66CD-FD4C-8B93-36A9575B9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Get it DONE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11EE-8F36-F24A-8BFB-57D7129BA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Meeting</a:t>
            </a:r>
          </a:p>
          <a:p>
            <a:r>
              <a:rPr lang="en-US" dirty="0"/>
              <a:t>July 1, 2022</a:t>
            </a:r>
          </a:p>
        </p:txBody>
      </p:sp>
    </p:spTree>
    <p:extLst>
      <p:ext uri="{BB962C8B-B14F-4D97-AF65-F5344CB8AC3E}">
        <p14:creationId xmlns:p14="http://schemas.microsoft.com/office/powerpoint/2010/main" val="362520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r>
              <a:rPr lang="en-US" dirty="0"/>
              <a:t>Technologies you will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F8865-2447-3940-BBF3-6A9AFDD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4351338"/>
          </a:xfrm>
        </p:spPr>
        <p:txBody>
          <a:bodyPr>
            <a:normAutofit/>
          </a:bodyPr>
          <a:lstStyle/>
          <a:p>
            <a:pPr marL="91440" lvl="1" indent="0">
              <a:spcAft>
                <a:spcPts val="600"/>
              </a:spcAft>
              <a:buNone/>
            </a:pPr>
            <a:r>
              <a:rPr lang="en-US" b="1" dirty="0"/>
              <a:t>JSON – </a:t>
            </a:r>
            <a:r>
              <a:rPr lang="en-US" i="1" dirty="0"/>
              <a:t>Data Interchange between services</a:t>
            </a:r>
          </a:p>
          <a:p>
            <a:pPr marL="91440" lvl="1" indent="0">
              <a:spcAft>
                <a:spcPts val="600"/>
              </a:spcAft>
              <a:buNone/>
            </a:pPr>
            <a:r>
              <a:rPr lang="en-US" b="1" dirty="0"/>
              <a:t>YAML – </a:t>
            </a:r>
            <a:r>
              <a:rPr lang="en-US" dirty="0"/>
              <a:t>Configuration files</a:t>
            </a:r>
          </a:p>
          <a:p>
            <a:pPr marL="91440" lvl="1" indent="0">
              <a:spcAft>
                <a:spcPts val="600"/>
              </a:spcAft>
              <a:buNone/>
            </a:pPr>
            <a:r>
              <a:rPr lang="en-US" dirty="0"/>
              <a:t>Golang</a:t>
            </a:r>
          </a:p>
          <a:p>
            <a:pPr marL="91440" lvl="1" indent="0">
              <a:spcAft>
                <a:spcPts val="600"/>
              </a:spcAft>
              <a:buNone/>
            </a:pPr>
            <a:r>
              <a:rPr lang="en-US" dirty="0"/>
              <a:t>Gorilla/Mux  or Gin</a:t>
            </a:r>
          </a:p>
          <a:p>
            <a:pPr marL="91440" lvl="1" indent="0">
              <a:spcAft>
                <a:spcPts val="600"/>
              </a:spcAft>
              <a:buNone/>
            </a:pPr>
            <a:r>
              <a:rPr lang="en-US" dirty="0"/>
              <a:t>Swagger</a:t>
            </a:r>
          </a:p>
          <a:p>
            <a:pPr marL="91440" lvl="1" indent="0">
              <a:spcAft>
                <a:spcPts val="600"/>
              </a:spcAft>
              <a:buNone/>
            </a:pPr>
            <a:r>
              <a:rPr lang="en-US" dirty="0"/>
              <a:t>Rest/HTTP</a:t>
            </a:r>
          </a:p>
          <a:p>
            <a:pPr marL="91440" lvl="1" indent="0">
              <a:spcAft>
                <a:spcPts val="600"/>
              </a:spcAft>
              <a:buNone/>
            </a:pPr>
            <a:r>
              <a:rPr lang="en-US" dirty="0" err="1"/>
              <a:t>gRPC</a:t>
            </a:r>
            <a:endParaRPr lang="en-US" dirty="0"/>
          </a:p>
          <a:p>
            <a:pPr marL="91440" lvl="1" indent="0">
              <a:spcAft>
                <a:spcPts val="600"/>
              </a:spcAft>
              <a:buNone/>
            </a:pPr>
            <a:r>
              <a:rPr lang="en-US" dirty="0"/>
              <a:t>Error handling</a:t>
            </a:r>
          </a:p>
          <a:p>
            <a:pPr marL="91440" lvl="1" indent="0">
              <a:spcAft>
                <a:spcPts val="600"/>
              </a:spcAft>
              <a:buNone/>
            </a:pPr>
            <a:r>
              <a:rPr lang="en-US" dirty="0"/>
              <a:t>Git software Development cycle</a:t>
            </a:r>
          </a:p>
          <a:p>
            <a:pPr marL="434340" lvl="1" indent="-34290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r>
              <a:rPr lang="en-US" dirty="0"/>
              <a:t>High Level Part Two: </a:t>
            </a:r>
            <a:r>
              <a:rPr lang="en-US" sz="3200" i="1" dirty="0"/>
              <a:t>Authentication/Asynchronous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0918D-B825-69C0-CF78-A5E04364A9DD}"/>
              </a:ext>
            </a:extLst>
          </p:cNvPr>
          <p:cNvSpPr/>
          <p:nvPr/>
        </p:nvSpPr>
        <p:spPr>
          <a:xfrm>
            <a:off x="272143" y="2438400"/>
            <a:ext cx="2068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 Money 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B006D-666B-FCDA-04D6-1B9E991C253A}"/>
              </a:ext>
            </a:extLst>
          </p:cNvPr>
          <p:cNvSpPr/>
          <p:nvPr/>
        </p:nvSpPr>
        <p:spPr>
          <a:xfrm>
            <a:off x="3657600" y="2280557"/>
            <a:ext cx="219751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 Money Transfer</a:t>
            </a:r>
            <a:br>
              <a:rPr lang="en-US" dirty="0"/>
            </a:br>
            <a:r>
              <a:rPr lang="en-US" dirty="0"/>
              <a:t>Golang HTTP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0E668-66D2-813E-8166-62E452F745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340429" y="2764972"/>
            <a:ext cx="1317171" cy="108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D19CF-A8ED-5BA8-B791-05DBEA63304D}"/>
              </a:ext>
            </a:extLst>
          </p:cNvPr>
          <p:cNvSpPr/>
          <p:nvPr/>
        </p:nvSpPr>
        <p:spPr>
          <a:xfrm>
            <a:off x="7172281" y="2299518"/>
            <a:ext cx="19762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Service</a:t>
            </a:r>
          </a:p>
          <a:p>
            <a:pPr algn="ctr"/>
            <a:r>
              <a:rPr lang="en-US" dirty="0" err="1"/>
              <a:t>gRPC</a:t>
            </a:r>
            <a:r>
              <a:rPr lang="en-US" dirty="0"/>
              <a:t> Golang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4742C2-B02F-B3B7-5DC5-1450D3D277A4}"/>
              </a:ext>
            </a:extLst>
          </p:cNvPr>
          <p:cNvCxnSpPr>
            <a:cxnSpLocks/>
          </p:cNvCxnSpPr>
          <p:nvPr/>
        </p:nvCxnSpPr>
        <p:spPr>
          <a:xfrm>
            <a:off x="5855110" y="2783933"/>
            <a:ext cx="1317171" cy="1088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60EA2-6F1C-0904-9FC0-A3B3D71BFAD4}"/>
              </a:ext>
            </a:extLst>
          </p:cNvPr>
          <p:cNvSpPr/>
          <p:nvPr/>
        </p:nvSpPr>
        <p:spPr>
          <a:xfrm>
            <a:off x="7172281" y="4419304"/>
            <a:ext cx="19762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Debit Bank Account</a:t>
            </a:r>
          </a:p>
          <a:p>
            <a:pPr algn="ctr"/>
            <a:r>
              <a:rPr lang="en-US" dirty="0"/>
              <a:t>Rest/HTTP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5650F-74D6-D1E3-5CB5-7122F2F97F26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8160423" y="3290118"/>
            <a:ext cx="0" cy="1129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A587C4-46DF-3B72-8463-361B687A528D}"/>
              </a:ext>
            </a:extLst>
          </p:cNvPr>
          <p:cNvSpPr txBox="1"/>
          <p:nvPr/>
        </p:nvSpPr>
        <p:spPr>
          <a:xfrm>
            <a:off x="272143" y="3429000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or terminal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27C54-C84F-E40A-7EC6-A7560F4A37EF}"/>
              </a:ext>
            </a:extLst>
          </p:cNvPr>
          <p:cNvSpPr txBox="1"/>
          <p:nvPr/>
        </p:nvSpPr>
        <p:spPr>
          <a:xfrm>
            <a:off x="3907740" y="3371205"/>
            <a:ext cx="1871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BC1976-FCB6-D13E-74EA-26239C98C9F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55110" y="2817213"/>
            <a:ext cx="2305313" cy="1602091"/>
          </a:xfrm>
          <a:prstGeom prst="straightConnector1">
            <a:avLst/>
          </a:prstGeom>
          <a:ln w="508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F89DE7-447D-698F-1198-48F047955BFD}"/>
              </a:ext>
            </a:extLst>
          </p:cNvPr>
          <p:cNvCxnSpPr>
            <a:cxnSpLocks/>
          </p:cNvCxnSpPr>
          <p:nvPr/>
        </p:nvCxnSpPr>
        <p:spPr>
          <a:xfrm>
            <a:off x="9192985" y="2759528"/>
            <a:ext cx="1317171" cy="1088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8254DC8-F554-C19F-5EF9-ABADF0794CB1}"/>
              </a:ext>
            </a:extLst>
          </p:cNvPr>
          <p:cNvSpPr/>
          <p:nvPr/>
        </p:nvSpPr>
        <p:spPr>
          <a:xfrm>
            <a:off x="10510156" y="2468246"/>
            <a:ext cx="128627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Transition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5D1EA-DB6D-96DA-F972-550A4AA1F7F4}"/>
              </a:ext>
            </a:extLst>
          </p:cNvPr>
          <p:cNvSpPr txBox="1"/>
          <p:nvPr/>
        </p:nvSpPr>
        <p:spPr>
          <a:xfrm>
            <a:off x="2599415" y="23380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63740-1052-DD71-A6A8-3A107FAA526F}"/>
              </a:ext>
            </a:extLst>
          </p:cNvPr>
          <p:cNvSpPr txBox="1"/>
          <p:nvPr/>
        </p:nvSpPr>
        <p:spPr>
          <a:xfrm>
            <a:off x="8234976" y="356788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5E09A-DC6D-3B4B-CF25-53BB731C6454}"/>
              </a:ext>
            </a:extLst>
          </p:cNvPr>
          <p:cNvSpPr txBox="1"/>
          <p:nvPr/>
        </p:nvSpPr>
        <p:spPr>
          <a:xfrm>
            <a:off x="6334716" y="367004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6FAFDF-13F1-21D3-C7CB-26AF4C3418BA}"/>
              </a:ext>
            </a:extLst>
          </p:cNvPr>
          <p:cNvSpPr txBox="1"/>
          <p:nvPr/>
        </p:nvSpPr>
        <p:spPr>
          <a:xfrm>
            <a:off x="9503790" y="23380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5DF3D2-1721-B878-15CE-95CB1ABD65CD}"/>
              </a:ext>
            </a:extLst>
          </p:cNvPr>
          <p:cNvSpPr txBox="1"/>
          <p:nvPr/>
        </p:nvSpPr>
        <p:spPr>
          <a:xfrm>
            <a:off x="6173361" y="240108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</p:spTree>
    <p:extLst>
      <p:ext uri="{BB962C8B-B14F-4D97-AF65-F5344CB8AC3E}">
        <p14:creationId xmlns:p14="http://schemas.microsoft.com/office/powerpoint/2010/main" val="32213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r>
              <a:rPr lang="en-US" dirty="0"/>
              <a:t>High-Level Part Three: </a:t>
            </a:r>
            <a:r>
              <a:rPr lang="en-US" sz="3200" i="1" dirty="0"/>
              <a:t>Service Registry/NO 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0918D-B825-69C0-CF78-A5E04364A9DD}"/>
              </a:ext>
            </a:extLst>
          </p:cNvPr>
          <p:cNvSpPr/>
          <p:nvPr/>
        </p:nvSpPr>
        <p:spPr>
          <a:xfrm>
            <a:off x="272143" y="2438400"/>
            <a:ext cx="2068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 Money 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B006D-666B-FCDA-04D6-1B9E991C253A}"/>
              </a:ext>
            </a:extLst>
          </p:cNvPr>
          <p:cNvSpPr/>
          <p:nvPr/>
        </p:nvSpPr>
        <p:spPr>
          <a:xfrm>
            <a:off x="3657600" y="2280557"/>
            <a:ext cx="219751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 Money Transfer</a:t>
            </a:r>
            <a:br>
              <a:rPr lang="en-US" dirty="0"/>
            </a:br>
            <a:r>
              <a:rPr lang="en-US" dirty="0"/>
              <a:t>Golang HTTP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0E668-66D2-813E-8166-62E452F745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340429" y="2764972"/>
            <a:ext cx="1317171" cy="108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D19CF-A8ED-5BA8-B791-05DBEA63304D}"/>
              </a:ext>
            </a:extLst>
          </p:cNvPr>
          <p:cNvSpPr/>
          <p:nvPr/>
        </p:nvSpPr>
        <p:spPr>
          <a:xfrm>
            <a:off x="7172281" y="2299518"/>
            <a:ext cx="19762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Service</a:t>
            </a:r>
          </a:p>
          <a:p>
            <a:pPr algn="ctr"/>
            <a:r>
              <a:rPr lang="en-US" dirty="0" err="1"/>
              <a:t>gRPC</a:t>
            </a:r>
            <a:r>
              <a:rPr lang="en-US" dirty="0"/>
              <a:t> Golang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4742C2-B02F-B3B7-5DC5-1450D3D277A4}"/>
              </a:ext>
            </a:extLst>
          </p:cNvPr>
          <p:cNvCxnSpPr>
            <a:cxnSpLocks/>
          </p:cNvCxnSpPr>
          <p:nvPr/>
        </p:nvCxnSpPr>
        <p:spPr>
          <a:xfrm>
            <a:off x="5855110" y="2783933"/>
            <a:ext cx="1317171" cy="1088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60EA2-6F1C-0904-9FC0-A3B3D71BFAD4}"/>
              </a:ext>
            </a:extLst>
          </p:cNvPr>
          <p:cNvSpPr/>
          <p:nvPr/>
        </p:nvSpPr>
        <p:spPr>
          <a:xfrm>
            <a:off x="7172281" y="4419304"/>
            <a:ext cx="19762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Debit Bank Account</a:t>
            </a:r>
          </a:p>
          <a:p>
            <a:pPr algn="ctr"/>
            <a:r>
              <a:rPr lang="en-US" dirty="0"/>
              <a:t>Rest/HTTP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5650F-74D6-D1E3-5CB5-7122F2F97F26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8160423" y="3290118"/>
            <a:ext cx="0" cy="1129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A587C4-46DF-3B72-8463-361B687A528D}"/>
              </a:ext>
            </a:extLst>
          </p:cNvPr>
          <p:cNvSpPr txBox="1"/>
          <p:nvPr/>
        </p:nvSpPr>
        <p:spPr>
          <a:xfrm>
            <a:off x="272143" y="3429000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or terminal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27C54-C84F-E40A-7EC6-A7560F4A37EF}"/>
              </a:ext>
            </a:extLst>
          </p:cNvPr>
          <p:cNvSpPr txBox="1"/>
          <p:nvPr/>
        </p:nvSpPr>
        <p:spPr>
          <a:xfrm>
            <a:off x="3907740" y="3371205"/>
            <a:ext cx="1871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BC1976-FCB6-D13E-74EA-26239C98C9F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55110" y="2817213"/>
            <a:ext cx="2305313" cy="1602091"/>
          </a:xfrm>
          <a:prstGeom prst="straightConnector1">
            <a:avLst/>
          </a:prstGeom>
          <a:ln w="508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F89DE7-447D-698F-1198-48F047955BF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129814" y="2763744"/>
            <a:ext cx="997972" cy="240922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5D1EA-DB6D-96DA-F972-550A4AA1F7F4}"/>
              </a:ext>
            </a:extLst>
          </p:cNvPr>
          <p:cNvSpPr txBox="1"/>
          <p:nvPr/>
        </p:nvSpPr>
        <p:spPr>
          <a:xfrm>
            <a:off x="2599415" y="23380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63740-1052-DD71-A6A8-3A107FAA526F}"/>
              </a:ext>
            </a:extLst>
          </p:cNvPr>
          <p:cNvSpPr txBox="1"/>
          <p:nvPr/>
        </p:nvSpPr>
        <p:spPr>
          <a:xfrm>
            <a:off x="8234976" y="356788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5E09A-DC6D-3B4B-CF25-53BB731C6454}"/>
              </a:ext>
            </a:extLst>
          </p:cNvPr>
          <p:cNvSpPr txBox="1"/>
          <p:nvPr/>
        </p:nvSpPr>
        <p:spPr>
          <a:xfrm>
            <a:off x="6334716" y="367004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6FAFDF-13F1-21D3-C7CB-26AF4C3418BA}"/>
              </a:ext>
            </a:extLst>
          </p:cNvPr>
          <p:cNvSpPr txBox="1"/>
          <p:nvPr/>
        </p:nvSpPr>
        <p:spPr>
          <a:xfrm>
            <a:off x="9503790" y="23380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5DF3D2-1721-B878-15CE-95CB1ABD65CD}"/>
              </a:ext>
            </a:extLst>
          </p:cNvPr>
          <p:cNvSpPr txBox="1"/>
          <p:nvPr/>
        </p:nvSpPr>
        <p:spPr>
          <a:xfrm>
            <a:off x="6173361" y="240108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2C36C-DFEC-2EDB-B153-F3BC0783BDF6}"/>
              </a:ext>
            </a:extLst>
          </p:cNvPr>
          <p:cNvSpPr/>
          <p:nvPr/>
        </p:nvSpPr>
        <p:spPr>
          <a:xfrm>
            <a:off x="10127786" y="4419304"/>
            <a:ext cx="1809483" cy="150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SQL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CF6913-D57B-4A15-D085-C571106BEB97}"/>
              </a:ext>
            </a:extLst>
          </p:cNvPr>
          <p:cNvCxnSpPr/>
          <p:nvPr/>
        </p:nvCxnSpPr>
        <p:spPr>
          <a:xfrm>
            <a:off x="9503790" y="367004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223108-5AC6-9556-CACA-137AB2EBC25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139644" y="4819132"/>
            <a:ext cx="988142" cy="3538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3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r>
              <a:rPr lang="en-US" dirty="0"/>
              <a:t>High-Level Part Four: </a:t>
            </a:r>
            <a:r>
              <a:rPr lang="en-US" sz="3200" i="1" dirty="0"/>
              <a:t>Cloud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0918D-B825-69C0-CF78-A5E04364A9DD}"/>
              </a:ext>
            </a:extLst>
          </p:cNvPr>
          <p:cNvSpPr/>
          <p:nvPr/>
        </p:nvSpPr>
        <p:spPr>
          <a:xfrm>
            <a:off x="272143" y="2438400"/>
            <a:ext cx="2068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 Money 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B006D-666B-FCDA-04D6-1B9E991C253A}"/>
              </a:ext>
            </a:extLst>
          </p:cNvPr>
          <p:cNvSpPr/>
          <p:nvPr/>
        </p:nvSpPr>
        <p:spPr>
          <a:xfrm>
            <a:off x="3657600" y="2280557"/>
            <a:ext cx="219751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 Money Transfer</a:t>
            </a:r>
            <a:br>
              <a:rPr lang="en-US" dirty="0"/>
            </a:br>
            <a:r>
              <a:rPr lang="en-US" dirty="0"/>
              <a:t>Golang HTTP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0E668-66D2-813E-8166-62E452F745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340429" y="2764972"/>
            <a:ext cx="1317171" cy="108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D19CF-A8ED-5BA8-B791-05DBEA63304D}"/>
              </a:ext>
            </a:extLst>
          </p:cNvPr>
          <p:cNvSpPr/>
          <p:nvPr/>
        </p:nvSpPr>
        <p:spPr>
          <a:xfrm>
            <a:off x="7172281" y="2299518"/>
            <a:ext cx="19762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Service</a:t>
            </a:r>
          </a:p>
          <a:p>
            <a:pPr algn="ctr"/>
            <a:r>
              <a:rPr lang="en-US" dirty="0" err="1"/>
              <a:t>gRPC</a:t>
            </a:r>
            <a:r>
              <a:rPr lang="en-US" dirty="0"/>
              <a:t> Golang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4742C2-B02F-B3B7-5DC5-1450D3D277A4}"/>
              </a:ext>
            </a:extLst>
          </p:cNvPr>
          <p:cNvCxnSpPr>
            <a:cxnSpLocks/>
          </p:cNvCxnSpPr>
          <p:nvPr/>
        </p:nvCxnSpPr>
        <p:spPr>
          <a:xfrm>
            <a:off x="5855110" y="2783933"/>
            <a:ext cx="1317171" cy="1088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60EA2-6F1C-0904-9FC0-A3B3D71BFAD4}"/>
              </a:ext>
            </a:extLst>
          </p:cNvPr>
          <p:cNvSpPr/>
          <p:nvPr/>
        </p:nvSpPr>
        <p:spPr>
          <a:xfrm>
            <a:off x="7172281" y="4419304"/>
            <a:ext cx="19762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Debit Bank Account</a:t>
            </a:r>
          </a:p>
          <a:p>
            <a:pPr algn="ctr"/>
            <a:r>
              <a:rPr lang="en-US" dirty="0"/>
              <a:t>Rest/HTTP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5650F-74D6-D1E3-5CB5-7122F2F97F26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8160423" y="3290118"/>
            <a:ext cx="0" cy="1129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A587C4-46DF-3B72-8463-361B687A528D}"/>
              </a:ext>
            </a:extLst>
          </p:cNvPr>
          <p:cNvSpPr txBox="1"/>
          <p:nvPr/>
        </p:nvSpPr>
        <p:spPr>
          <a:xfrm>
            <a:off x="272143" y="3429000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or terminal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27C54-C84F-E40A-7EC6-A7560F4A37EF}"/>
              </a:ext>
            </a:extLst>
          </p:cNvPr>
          <p:cNvSpPr txBox="1"/>
          <p:nvPr/>
        </p:nvSpPr>
        <p:spPr>
          <a:xfrm>
            <a:off x="3907740" y="3371205"/>
            <a:ext cx="1871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BC1976-FCB6-D13E-74EA-26239C98C9F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55110" y="2817213"/>
            <a:ext cx="2305313" cy="1602091"/>
          </a:xfrm>
          <a:prstGeom prst="straightConnector1">
            <a:avLst/>
          </a:prstGeom>
          <a:ln w="508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F89DE7-447D-698F-1198-48F047955BF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129814" y="2763744"/>
            <a:ext cx="997972" cy="240922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5D1EA-DB6D-96DA-F972-550A4AA1F7F4}"/>
              </a:ext>
            </a:extLst>
          </p:cNvPr>
          <p:cNvSpPr txBox="1"/>
          <p:nvPr/>
        </p:nvSpPr>
        <p:spPr>
          <a:xfrm>
            <a:off x="2599415" y="23380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63740-1052-DD71-A6A8-3A107FAA526F}"/>
              </a:ext>
            </a:extLst>
          </p:cNvPr>
          <p:cNvSpPr txBox="1"/>
          <p:nvPr/>
        </p:nvSpPr>
        <p:spPr>
          <a:xfrm>
            <a:off x="8234976" y="356788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5E09A-DC6D-3B4B-CF25-53BB731C6454}"/>
              </a:ext>
            </a:extLst>
          </p:cNvPr>
          <p:cNvSpPr txBox="1"/>
          <p:nvPr/>
        </p:nvSpPr>
        <p:spPr>
          <a:xfrm>
            <a:off x="6334716" y="367004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6FAFDF-13F1-21D3-C7CB-26AF4C3418BA}"/>
              </a:ext>
            </a:extLst>
          </p:cNvPr>
          <p:cNvSpPr txBox="1"/>
          <p:nvPr/>
        </p:nvSpPr>
        <p:spPr>
          <a:xfrm>
            <a:off x="9503790" y="233809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5DF3D2-1721-B878-15CE-95CB1ABD65CD}"/>
              </a:ext>
            </a:extLst>
          </p:cNvPr>
          <p:cNvSpPr txBox="1"/>
          <p:nvPr/>
        </p:nvSpPr>
        <p:spPr>
          <a:xfrm>
            <a:off x="6173361" y="240108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2C36C-DFEC-2EDB-B153-F3BC0783BDF6}"/>
              </a:ext>
            </a:extLst>
          </p:cNvPr>
          <p:cNvSpPr/>
          <p:nvPr/>
        </p:nvSpPr>
        <p:spPr>
          <a:xfrm>
            <a:off x="10127786" y="4419304"/>
            <a:ext cx="1809483" cy="150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SQL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CF6913-D57B-4A15-D085-C571106BEB97}"/>
              </a:ext>
            </a:extLst>
          </p:cNvPr>
          <p:cNvCxnSpPr/>
          <p:nvPr/>
        </p:nvCxnSpPr>
        <p:spPr>
          <a:xfrm>
            <a:off x="9503790" y="367004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223108-5AC6-9556-CACA-137AB2EBC25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139644" y="4819132"/>
            <a:ext cx="988142" cy="35383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6AB7458-8267-97E4-6AA1-18526A24C4E1}"/>
              </a:ext>
            </a:extLst>
          </p:cNvPr>
          <p:cNvSpPr/>
          <p:nvPr/>
        </p:nvSpPr>
        <p:spPr>
          <a:xfrm>
            <a:off x="6824501" y="3937215"/>
            <a:ext cx="2679289" cy="2263560"/>
          </a:xfrm>
          <a:prstGeom prst="ellipse">
            <a:avLst/>
          </a:prstGeom>
          <a:solidFill>
            <a:schemeClr val="accent1">
              <a:alpha val="6994"/>
            </a:schemeClr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A8A-FE45-4C21-7E06-7E2A1CB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035A-77AF-4055-01E4-3DF858D2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Structures</a:t>
            </a:r>
          </a:p>
          <a:p>
            <a:r>
              <a:rPr lang="en-US" dirty="0"/>
              <a:t>CRUD</a:t>
            </a:r>
          </a:p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5101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A8A-FE45-4C21-7E06-7E2A1CB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035A-77AF-4055-01E4-3DF858D2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Account Holder Information: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In memory Map of struct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In file JSON array/list</a:t>
            </a:r>
          </a:p>
          <a:p>
            <a:pPr marL="457200" lvl="1" indent="0">
              <a:buNone/>
            </a:pPr>
            <a:r>
              <a:rPr lang="en-US" dirty="0"/>
              <a:t>Account# TTTTTTTTT(9 Digits) AAAAAAAAAAA(11 Digits) –Type String</a:t>
            </a:r>
          </a:p>
          <a:p>
            <a:pPr marL="457200" lvl="1" indent="0">
              <a:buNone/>
            </a:pPr>
            <a:r>
              <a:rPr lang="en-US" dirty="0"/>
              <a:t>	            T </a:t>
            </a:r>
            <a:r>
              <a:rPr lang="en-US" dirty="0">
                <a:sym typeface="Wingdings" pitchFamily="2" charset="2"/>
              </a:rPr>
              <a:t> Routing Number A Account Number</a:t>
            </a:r>
          </a:p>
          <a:p>
            <a:pPr marL="457200" lvl="1" indent="0">
              <a:buNone/>
            </a:pPr>
            <a:r>
              <a:rPr lang="en-US" dirty="0"/>
              <a:t>	            Account Number must be Unique</a:t>
            </a:r>
          </a:p>
          <a:p>
            <a:pPr marL="457200" lvl="1" indent="0">
              <a:buNone/>
            </a:pPr>
            <a:r>
              <a:rPr lang="en-US" dirty="0"/>
              <a:t>National ID#  9 </a:t>
            </a:r>
            <a:r>
              <a:rPr lang="en-US" dirty="0" err="1"/>
              <a:t>DiGITS</a:t>
            </a:r>
            <a:r>
              <a:rPr lang="en-US" dirty="0"/>
              <a:t> Type String</a:t>
            </a:r>
          </a:p>
          <a:p>
            <a:pPr marL="457200" lvl="1" indent="0">
              <a:buNone/>
            </a:pPr>
            <a:r>
              <a:rPr lang="en-US" dirty="0"/>
              <a:t>SWIFT: 10 Characters Alphanumeric</a:t>
            </a:r>
          </a:p>
          <a:p>
            <a:pPr marL="457200" lvl="1" indent="0">
              <a:buNone/>
            </a:pPr>
            <a:r>
              <a:rPr lang="en-US" dirty="0"/>
              <a:t>Balance: FLoat64</a:t>
            </a:r>
          </a:p>
          <a:p>
            <a:pPr marL="457200" lvl="1" indent="0">
              <a:buNone/>
            </a:pPr>
            <a:r>
              <a:rPr lang="en-US" dirty="0"/>
              <a:t>First Name</a:t>
            </a:r>
          </a:p>
          <a:p>
            <a:pPr marL="457200" lvl="1" indent="0">
              <a:buNone/>
            </a:pPr>
            <a:r>
              <a:rPr lang="en-US" dirty="0"/>
              <a:t>Last Name</a:t>
            </a:r>
          </a:p>
          <a:p>
            <a:pPr marL="457200" lvl="1" indent="0">
              <a:buNone/>
            </a:pPr>
            <a:r>
              <a:rPr lang="en-US" dirty="0"/>
              <a:t>Address1</a:t>
            </a:r>
          </a:p>
          <a:p>
            <a:pPr marL="457200" lvl="1" indent="0">
              <a:buNone/>
            </a:pPr>
            <a:r>
              <a:rPr lang="en-US" dirty="0"/>
              <a:t>Address2</a:t>
            </a:r>
          </a:p>
          <a:p>
            <a:pPr marL="457200" lvl="1" indent="0">
              <a:buNone/>
            </a:pPr>
            <a:r>
              <a:rPr lang="en-US" dirty="0"/>
              <a:t>Address3</a:t>
            </a:r>
          </a:p>
          <a:p>
            <a:pPr marL="457200" lvl="1" indent="0">
              <a:buNone/>
            </a:pPr>
            <a:r>
              <a:rPr lang="en-US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40365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A8A-FE45-4C21-7E06-7E2A1CB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Operations  Server side API (Procedures)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035A-77AF-4055-01E4-3DF858D2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Create a Package called </a:t>
            </a:r>
            <a:r>
              <a:rPr lang="en-US" dirty="0" err="1"/>
              <a:t>atcBankOps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handle, error := </a:t>
            </a:r>
            <a:r>
              <a:rPr lang="en-US" dirty="0" err="1"/>
              <a:t>atcBankOps.OpenDatabase</a:t>
            </a:r>
            <a:r>
              <a:rPr lang="en-US" dirty="0"/>
              <a:t>(“ “) (SIMPLE FILE)</a:t>
            </a:r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atcBankOps.UpdateBalance</a:t>
            </a:r>
            <a:r>
              <a:rPr lang="en-US" dirty="0"/>
              <a:t>(handle,accountNumber,Float64)</a:t>
            </a:r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atcBankOps.DebitAccount</a:t>
            </a:r>
            <a:r>
              <a:rPr lang="en-US" dirty="0"/>
              <a:t>(handle,accountNumber,Float64)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atcBankOps.CreditAccount</a:t>
            </a:r>
            <a:r>
              <a:rPr lang="en-US" dirty="0"/>
              <a:t>(handle,accountNumber,Float64)</a:t>
            </a:r>
          </a:p>
          <a:p>
            <a:pPr marL="514350" indent="-514350">
              <a:buAutoNum type="arabicPeriod"/>
            </a:pPr>
            <a:r>
              <a:rPr lang="en-US" dirty="0" err="1"/>
              <a:t>list,error</a:t>
            </a:r>
            <a:r>
              <a:rPr lang="en-US" dirty="0"/>
              <a:t> := </a:t>
            </a:r>
            <a:r>
              <a:rPr lang="en-US" dirty="0" err="1"/>
              <a:t>atcBankOps.ListAccounts</a:t>
            </a:r>
            <a:r>
              <a:rPr lang="en-US" dirty="0"/>
              <a:t>(handle)</a:t>
            </a:r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atcBankOps.DeleteAccount</a:t>
            </a:r>
            <a:r>
              <a:rPr lang="en-US" dirty="0"/>
              <a:t>(</a:t>
            </a:r>
            <a:r>
              <a:rPr lang="en-US" dirty="0" err="1"/>
              <a:t>handle,accountNumber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atcBankOps.SyncDatabase</a:t>
            </a:r>
            <a:r>
              <a:rPr lang="en-US" dirty="0"/>
              <a:t>(handle)</a:t>
            </a:r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atcBankOps.CloseDatabase</a:t>
            </a:r>
            <a:r>
              <a:rPr lang="en-US" dirty="0"/>
              <a:t>(handle)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4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A8A-FE45-4C21-7E06-7E2A1CB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Operations  Rest API (Procedures) (Client)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035A-77AF-4055-01E4-3DF858D2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Create a Package called </a:t>
            </a:r>
            <a:r>
              <a:rPr lang="en-US" dirty="0" err="1"/>
              <a:t>atcBankRst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restHandle</a:t>
            </a:r>
            <a:r>
              <a:rPr lang="en-US" dirty="0"/>
              <a:t>, error := </a:t>
            </a:r>
            <a:r>
              <a:rPr lang="en-US" dirty="0" err="1"/>
              <a:t>atcBankRst.FindBankServer</a:t>
            </a:r>
            <a:r>
              <a:rPr lang="en-US" dirty="0"/>
              <a:t>(“ “)</a:t>
            </a:r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atcBankRst.UpdateBalance</a:t>
            </a:r>
            <a:r>
              <a:rPr lang="en-US" dirty="0"/>
              <a:t>(restHandle,accountNumber,Float64)</a:t>
            </a:r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atcBankRst.DebitAccount</a:t>
            </a:r>
            <a:r>
              <a:rPr lang="en-US" dirty="0"/>
              <a:t>(restHandle,accountNumber,Float64)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atcBankRst.CreditAccount</a:t>
            </a:r>
            <a:r>
              <a:rPr lang="en-US" dirty="0"/>
              <a:t>(restHandle,accountNumber,Float64)</a:t>
            </a:r>
          </a:p>
          <a:p>
            <a:pPr marL="514350" indent="-514350">
              <a:buAutoNum type="arabicPeriod"/>
            </a:pPr>
            <a:r>
              <a:rPr lang="en-US" dirty="0" err="1"/>
              <a:t>list,error</a:t>
            </a:r>
            <a:r>
              <a:rPr lang="en-US" dirty="0"/>
              <a:t> := </a:t>
            </a:r>
            <a:r>
              <a:rPr lang="en-US" dirty="0" err="1"/>
              <a:t>atcBankRst.ListAccounts</a:t>
            </a:r>
            <a:r>
              <a:rPr lang="en-US" dirty="0"/>
              <a:t>(</a:t>
            </a:r>
            <a:r>
              <a:rPr lang="en-US" dirty="0" err="1"/>
              <a:t>restHandle</a:t>
            </a:r>
            <a:r>
              <a:rPr lang="en-US"/>
              <a:t>) –list </a:t>
            </a:r>
            <a:r>
              <a:rPr lang="en-US">
                <a:sym typeface="Wingdings" pitchFamily="2" charset="2"/>
              </a:rPr>
              <a:t> JSON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atcBankRst.DeleteAccount</a:t>
            </a:r>
            <a:r>
              <a:rPr lang="en-US" dirty="0"/>
              <a:t>(</a:t>
            </a:r>
            <a:r>
              <a:rPr lang="en-US" dirty="0" err="1"/>
              <a:t>restHandle,accountNumber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error := </a:t>
            </a:r>
            <a:r>
              <a:rPr lang="en-US" dirty="0" err="1"/>
              <a:t>atcBankRst.SyncDatabase</a:t>
            </a:r>
            <a:r>
              <a:rPr lang="en-US" dirty="0"/>
              <a:t>(</a:t>
            </a:r>
            <a:r>
              <a:rPr lang="en-US" dirty="0" err="1"/>
              <a:t>restHandle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14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A8A-FE45-4C21-7E06-7E2A1CB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035A-77AF-4055-01E4-3DF858D2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Bank information is stored as JSON in a file called </a:t>
            </a:r>
            <a:r>
              <a:rPr lang="en-US" dirty="0" err="1"/>
              <a:t>atcBankAccounts.txt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Accounts are read into a MAP of account Structures</a:t>
            </a:r>
          </a:p>
          <a:p>
            <a:pPr marL="457200" lvl="1" indent="0">
              <a:buNone/>
            </a:pPr>
            <a:r>
              <a:rPr lang="en-US" dirty="0"/>
              <a:t>Key is Account Number</a:t>
            </a:r>
          </a:p>
          <a:p>
            <a:pPr marL="457200" lvl="1" indent="0">
              <a:buNone/>
            </a:pPr>
            <a:r>
              <a:rPr lang="en-US" dirty="0"/>
              <a:t>variable := make(map[&lt;key type&gt;]&lt;value type&gt;)</a:t>
            </a:r>
          </a:p>
          <a:p>
            <a:pPr marL="514350" indent="-514350">
              <a:buAutoNum type="arabicPeriod"/>
            </a:pPr>
            <a:r>
              <a:rPr lang="en-US" dirty="0"/>
              <a:t>Account File is updated every 3 minutes (Save for Last to implement)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0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A8A-FE45-4C21-7E06-7E2A1CB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Account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035A-77AF-4055-01E4-3DF858D2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DBStruct</a:t>
            </a:r>
            <a:r>
              <a:rPr lang="en-US" dirty="0"/>
              <a:t> struct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NumberOfAccounts</a:t>
            </a:r>
            <a:r>
              <a:rPr lang="en-US" dirty="0"/>
              <a:t> int //Public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LastAccessed</a:t>
            </a:r>
            <a:r>
              <a:rPr lang="en-US" dirty="0"/>
              <a:t> </a:t>
            </a:r>
            <a:r>
              <a:rPr lang="en-US" dirty="0" err="1"/>
              <a:t>time.Time</a:t>
            </a:r>
            <a:r>
              <a:rPr lang="en-US" dirty="0"/>
              <a:t> //Public</a:t>
            </a:r>
          </a:p>
          <a:p>
            <a:pPr marL="0" indent="0">
              <a:buNone/>
            </a:pPr>
            <a:r>
              <a:rPr lang="en-US" dirty="0"/>
              <a:t>          accounts map[string]</a:t>
            </a:r>
            <a:r>
              <a:rPr lang="en-US" dirty="0" err="1"/>
              <a:t>AccountStruct</a:t>
            </a:r>
            <a:r>
              <a:rPr lang="en-US" dirty="0"/>
              <a:t>). //private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dbConnection</a:t>
            </a:r>
            <a:r>
              <a:rPr lang="en-US" dirty="0"/>
              <a:t> *</a:t>
            </a:r>
            <a:r>
              <a:rPr lang="en-US" dirty="0" err="1"/>
              <a:t>os.</a:t>
            </a:r>
            <a:r>
              <a:rPr lang="en-US" dirty="0" err="1">
                <a:hlinkClick r:id="rId2"/>
              </a:rPr>
              <a:t>File</a:t>
            </a:r>
            <a:r>
              <a:rPr lang="en-US" dirty="0"/>
              <a:t> //private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1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4F08-D425-4F48-A3A3-D1C7155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00"/>
            <a:ext cx="1051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F694-B231-B546-884D-2F650D4E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25"/>
            <a:ext cx="10515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One Old Man’s Words of Wisdom</a:t>
            </a:r>
          </a:p>
          <a:p>
            <a:pPr>
              <a:spcAft>
                <a:spcPts val="600"/>
              </a:spcAft>
            </a:pPr>
            <a:r>
              <a:rPr lang="en-US" dirty="0"/>
              <a:t>Project Update </a:t>
            </a:r>
            <a:r>
              <a:rPr lang="en-US" dirty="0" err="1"/>
              <a:t>BunChay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Project Update Monaca</a:t>
            </a:r>
          </a:p>
          <a:p>
            <a:pPr>
              <a:spcAft>
                <a:spcPts val="600"/>
              </a:spcAft>
            </a:pPr>
            <a:r>
              <a:rPr lang="en-US" dirty="0"/>
              <a:t>High-Level 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300844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A8A-FE45-4C21-7E06-7E2A1CB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Configuration (</a:t>
            </a:r>
            <a:r>
              <a:rPr lang="en-US" dirty="0" err="1"/>
              <a:t>server.config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374FAC-6993-1BC5-7D02-6BBF2AD05177}"/>
              </a:ext>
            </a:extLst>
          </p:cNvPr>
          <p:cNvSpPr txBox="1">
            <a:spLocks/>
          </p:cNvSpPr>
          <p:nvPr/>
        </p:nvSpPr>
        <p:spPr>
          <a:xfrm>
            <a:off x="990600" y="1631184"/>
            <a:ext cx="4921469" cy="4123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version: "1.0"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services: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 name: "ATC Wire Transfer"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 rest: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   build: 09/12/2022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   port: 8000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 grpc: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   port: 8000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files: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   dir: "/directory"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   synctime: 1000 </a:t>
            </a:r>
            <a:endParaRPr lang="en-US" sz="1800" dirty="0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F0399DB-0E36-D09B-EC8E-880F74BA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65" y="1490388"/>
            <a:ext cx="5181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3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A8A-FE45-4C21-7E06-7E2A1CB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035A-77AF-4055-01E4-3DF858D2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</a:t>
            </a:r>
            <a:r>
              <a:rPr lang="en-US" dirty="0">
                <a:sym typeface="Wingdings" pitchFamily="2" charset="2"/>
              </a:rPr>
              <a:t> body contains no data. Can pass information using parameters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Post  </a:t>
            </a:r>
            <a:r>
              <a:rPr lang="en-US" dirty="0" err="1">
                <a:sym typeface="Wingdings" pitchFamily="2" charset="2"/>
              </a:rPr>
              <a:t>Json</a:t>
            </a:r>
            <a:r>
              <a:rPr lang="en-US" dirty="0">
                <a:sym typeface="Wingdings" pitchFamily="2" charset="2"/>
              </a:rPr>
              <a:t> Data passed </a:t>
            </a:r>
            <a:r>
              <a:rPr lang="en-US" dirty="0"/>
              <a:t>"Content-Type” "application/</a:t>
            </a:r>
            <a:r>
              <a:rPr lang="en-US" dirty="0" err="1"/>
              <a:t>json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0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CEA0-636D-7BBF-BFE4-A8AC8C9B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2790825"/>
            <a:ext cx="10515600" cy="6381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46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r>
              <a:rPr lang="en-US" dirty="0"/>
              <a:t>Worlds of Wisdom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F8865-2447-3940-BBF3-6A9AFDD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1254879"/>
            <a:ext cx="10955229" cy="5393346"/>
          </a:xfrm>
        </p:spPr>
        <p:txBody>
          <a:bodyPr>
            <a:noAutofit/>
          </a:bodyPr>
          <a:lstStyle/>
          <a:p>
            <a:pPr marL="434340" lvl="1" indent="-342900">
              <a:spcAft>
                <a:spcPts val="1200"/>
              </a:spcAft>
            </a:pPr>
            <a:r>
              <a:rPr lang="en-US" dirty="0"/>
              <a:t>You need to put in the time now?</a:t>
            </a:r>
          </a:p>
          <a:p>
            <a:pPr marL="434340" lvl="1" indent="-342900">
              <a:spcAft>
                <a:spcPts val="1200"/>
              </a:spcAft>
            </a:pPr>
            <a:r>
              <a:rPr lang="en-US" dirty="0"/>
              <a:t>You should not be waiting for your classes to learn and experiment</a:t>
            </a:r>
          </a:p>
          <a:p>
            <a:pPr marL="434340" lvl="1" indent="-342900">
              <a:spcAft>
                <a:spcPts val="1200"/>
              </a:spcAft>
            </a:pPr>
            <a:r>
              <a:rPr lang="en-US" dirty="0"/>
              <a:t> Big Rules</a:t>
            </a:r>
          </a:p>
          <a:p>
            <a:pPr marL="891540" lvl="2" indent="-342900">
              <a:spcAft>
                <a:spcPts val="500"/>
              </a:spcAft>
            </a:pPr>
            <a:r>
              <a:rPr lang="en-US" dirty="0"/>
              <a:t>Meeting rooms only for Interns</a:t>
            </a:r>
          </a:p>
          <a:p>
            <a:pPr marL="891540" lvl="2" indent="-342900">
              <a:spcAft>
                <a:spcPts val="500"/>
              </a:spcAft>
            </a:pPr>
            <a:r>
              <a:rPr lang="en-US" dirty="0"/>
              <a:t>Accept or reject meeting invites (I will assume you are not attending if you do not accept)</a:t>
            </a:r>
          </a:p>
          <a:p>
            <a:pPr marL="891540" lvl="2" indent="-342900">
              <a:spcAft>
                <a:spcPts val="500"/>
              </a:spcAft>
            </a:pPr>
            <a:r>
              <a:rPr lang="en-US" i="1" dirty="0">
                <a:solidFill>
                  <a:srgbClr val="00B050"/>
                </a:solidFill>
              </a:rPr>
              <a:t>Progress Report to be submitted every Friday at 5:00 PM</a:t>
            </a:r>
          </a:p>
          <a:p>
            <a:pPr marL="891540" lvl="2" indent="-342900">
              <a:spcAft>
                <a:spcPts val="500"/>
              </a:spcAft>
            </a:pPr>
            <a:r>
              <a:rPr lang="en-US" dirty="0"/>
              <a:t>Group meeting to held on Friday.1:30 PM</a:t>
            </a:r>
          </a:p>
          <a:p>
            <a:pPr marL="1348740" lvl="3" indent="-342900">
              <a:spcAft>
                <a:spcPts val="500"/>
              </a:spcAft>
            </a:pPr>
            <a:r>
              <a:rPr lang="en-US" dirty="0"/>
              <a:t>Monica Pa will host the meeting when I am unable to attend</a:t>
            </a:r>
          </a:p>
          <a:p>
            <a:pPr marL="1348740" lvl="3" indent="-342900">
              <a:spcAft>
                <a:spcPts val="500"/>
              </a:spcAft>
            </a:pPr>
            <a:r>
              <a:rPr lang="en-US" dirty="0"/>
              <a:t>Reject the meeting if you are not able to attend.</a:t>
            </a:r>
          </a:p>
        </p:txBody>
      </p:sp>
    </p:spTree>
    <p:extLst>
      <p:ext uri="{BB962C8B-B14F-4D97-AF65-F5344CB8AC3E}">
        <p14:creationId xmlns:p14="http://schemas.microsoft.com/office/powerpoint/2010/main" val="14866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40AAB14-F1CB-AC20-C6C7-7139449F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93" y="3053334"/>
            <a:ext cx="10238014" cy="751332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4000" b="1" dirty="0"/>
              <a:t>The Project</a:t>
            </a:r>
          </a:p>
          <a:p>
            <a:pPr marL="434340" lvl="1" indent="-34290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6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r>
              <a:rPr lang="en-US" dirty="0"/>
              <a:t>Two Goals of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F8865-2447-3940-BBF3-6A9AFDD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85" y="1552725"/>
            <a:ext cx="10955229" cy="3752550"/>
          </a:xfrm>
        </p:spPr>
        <p:txBody>
          <a:bodyPr>
            <a:noAutofit/>
          </a:bodyPr>
          <a:lstStyle/>
          <a:p>
            <a:pPr marL="891540" lvl="2" indent="-342900">
              <a:spcAft>
                <a:spcPts val="1200"/>
              </a:spcAft>
            </a:pPr>
            <a:r>
              <a:rPr lang="en-US" sz="4000" dirty="0"/>
              <a:t>Learn industry technologies</a:t>
            </a:r>
          </a:p>
          <a:p>
            <a:pPr marL="891540" lvl="2" indent="-342900">
              <a:spcAft>
                <a:spcPts val="1200"/>
              </a:spcAft>
            </a:pPr>
            <a:endParaRPr lang="en-US" sz="4000" dirty="0"/>
          </a:p>
          <a:p>
            <a:pPr marL="891540" lvl="2" indent="-342900">
              <a:spcAft>
                <a:spcPts val="1200"/>
              </a:spcAft>
            </a:pPr>
            <a:r>
              <a:rPr lang="en-US" sz="4000" dirty="0"/>
              <a:t>Skill up to develop a real application for AUPP or MPTC !!!</a:t>
            </a:r>
          </a:p>
          <a:p>
            <a:pPr marL="891540" lvl="2" indent="-342900">
              <a:spcAft>
                <a:spcPts val="1200"/>
              </a:spcAft>
            </a:pPr>
            <a:r>
              <a:rPr lang="en-US" sz="4000" dirty="0"/>
              <a:t>Focus on understanding </a:t>
            </a:r>
            <a:r>
              <a:rPr lang="en-US" sz="4000" dirty="0" err="1"/>
              <a:t>golang</a:t>
            </a:r>
            <a:r>
              <a:rPr lang="en-US" sz="4000" dirty="0"/>
              <a:t> and complex methods</a:t>
            </a:r>
          </a:p>
          <a:p>
            <a:pPr marL="548640" lvl="2" indent="0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925695"/>
          </a:xfrm>
        </p:spPr>
        <p:txBody>
          <a:bodyPr/>
          <a:lstStyle/>
          <a:p>
            <a:r>
              <a:rPr lang="en-US" dirty="0"/>
              <a:t>Technology to be Explored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F8865-2447-3940-BBF3-6A9AFDD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1254879"/>
            <a:ext cx="10955229" cy="5393346"/>
          </a:xfrm>
        </p:spPr>
        <p:txBody>
          <a:bodyPr>
            <a:noAutofit/>
          </a:bodyPr>
          <a:lstStyle/>
          <a:p>
            <a:pPr marL="434340" lvl="1" indent="-342900">
              <a:spcAft>
                <a:spcPts val="400"/>
              </a:spcAft>
            </a:pPr>
            <a:r>
              <a:rPr lang="en-US" dirty="0"/>
              <a:t>JSON</a:t>
            </a:r>
          </a:p>
          <a:p>
            <a:pPr marL="434340" lvl="1" indent="-342900">
              <a:spcAft>
                <a:spcPts val="400"/>
              </a:spcAft>
            </a:pPr>
            <a:r>
              <a:rPr lang="en-US" dirty="0"/>
              <a:t>YAML</a:t>
            </a:r>
          </a:p>
          <a:p>
            <a:pPr marL="434340" lvl="1" indent="-342900">
              <a:spcAft>
                <a:spcPts val="400"/>
              </a:spcAft>
            </a:pPr>
            <a:r>
              <a:rPr lang="en-US" dirty="0" err="1"/>
              <a:t>RestAPI</a:t>
            </a:r>
            <a:r>
              <a:rPr lang="en-US" dirty="0"/>
              <a:t> /Open API/ Swagger</a:t>
            </a:r>
          </a:p>
          <a:p>
            <a:pPr marL="434340" lvl="1" indent="-342900">
              <a:spcAft>
                <a:spcPts val="400"/>
              </a:spcAft>
            </a:pPr>
            <a:r>
              <a:rPr lang="en-US" dirty="0" err="1"/>
              <a:t>GoLang</a:t>
            </a:r>
            <a:endParaRPr lang="en-US" dirty="0"/>
          </a:p>
          <a:p>
            <a:pPr marL="434340" lvl="1" indent="-342900">
              <a:spcAft>
                <a:spcPts val="400"/>
              </a:spcAft>
            </a:pPr>
            <a:r>
              <a:rPr lang="en-US" dirty="0" err="1"/>
              <a:t>gRPC</a:t>
            </a:r>
            <a:endParaRPr lang="en-US" dirty="0"/>
          </a:p>
          <a:p>
            <a:pPr marL="434340" lvl="1" indent="-342900">
              <a:spcAft>
                <a:spcPts val="400"/>
              </a:spcAft>
            </a:pPr>
            <a:r>
              <a:rPr lang="en-US" dirty="0"/>
              <a:t>Synchronous/Asynchronous transactions</a:t>
            </a:r>
          </a:p>
          <a:p>
            <a:pPr marL="434340" lvl="1" indent="-342900">
              <a:spcAft>
                <a:spcPts val="400"/>
              </a:spcAft>
            </a:pPr>
            <a:r>
              <a:rPr lang="en-US" dirty="0"/>
              <a:t>JWT (Authentication Authorization)</a:t>
            </a:r>
          </a:p>
          <a:p>
            <a:pPr marL="434340" lvl="1" indent="-342900">
              <a:spcAft>
                <a:spcPts val="400"/>
              </a:spcAft>
            </a:pPr>
            <a:r>
              <a:rPr lang="en-US" dirty="0"/>
              <a:t>Software Development Life Cycle</a:t>
            </a:r>
          </a:p>
          <a:p>
            <a:pPr marL="891540" lvl="2" indent="-342900">
              <a:spcAft>
                <a:spcPts val="400"/>
              </a:spcAft>
            </a:pPr>
            <a:r>
              <a:rPr lang="en-US" dirty="0"/>
              <a:t>Git</a:t>
            </a:r>
          </a:p>
          <a:p>
            <a:pPr marL="891540" lvl="2" indent="-342900">
              <a:spcAft>
                <a:spcPts val="400"/>
              </a:spcAft>
            </a:pPr>
            <a:r>
              <a:rPr lang="en-US" dirty="0"/>
              <a:t>CD/CI</a:t>
            </a:r>
          </a:p>
          <a:p>
            <a:pPr marL="434340" lvl="1" indent="-342900">
              <a:spcAft>
                <a:spcPts val="400"/>
              </a:spcAft>
            </a:pPr>
            <a:r>
              <a:rPr lang="en-US" dirty="0"/>
              <a:t>Redis/Messaging/</a:t>
            </a:r>
            <a:r>
              <a:rPr lang="en-US" dirty="0" err="1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8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F8865-2447-3940-BBF3-6A9AFDD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555607"/>
          </a:xfrm>
        </p:spPr>
        <p:txBody>
          <a:bodyPr>
            <a:noAutofit/>
          </a:bodyPr>
          <a:lstStyle/>
          <a:p>
            <a:pPr marL="548640" lvl="2" indent="0" algn="ctr">
              <a:spcAft>
                <a:spcPts val="1200"/>
              </a:spcAft>
              <a:buNone/>
            </a:pPr>
            <a:r>
              <a:rPr lang="en-US" sz="3600" dirty="0"/>
              <a:t>Simulate a money wire transfer</a:t>
            </a:r>
          </a:p>
        </p:txBody>
      </p:sp>
    </p:spTree>
    <p:extLst>
      <p:ext uri="{BB962C8B-B14F-4D97-AF65-F5344CB8AC3E}">
        <p14:creationId xmlns:p14="http://schemas.microsoft.com/office/powerpoint/2010/main" val="422903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r>
              <a:rPr lang="en-US" dirty="0"/>
              <a:t>High Level Part One: Initial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0918D-B825-69C0-CF78-A5E04364A9DD}"/>
              </a:ext>
            </a:extLst>
          </p:cNvPr>
          <p:cNvSpPr/>
          <p:nvPr/>
        </p:nvSpPr>
        <p:spPr>
          <a:xfrm>
            <a:off x="272143" y="2438400"/>
            <a:ext cx="206828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 Money 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B006D-666B-FCDA-04D6-1B9E991C253A}"/>
              </a:ext>
            </a:extLst>
          </p:cNvPr>
          <p:cNvSpPr/>
          <p:nvPr/>
        </p:nvSpPr>
        <p:spPr>
          <a:xfrm>
            <a:off x="3657600" y="2280557"/>
            <a:ext cx="219751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 Money Transfer</a:t>
            </a:r>
            <a:br>
              <a:rPr lang="en-US" dirty="0"/>
            </a:br>
            <a:r>
              <a:rPr lang="en-US" dirty="0"/>
              <a:t>Golang HTTP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0E668-66D2-813E-8166-62E452F745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340429" y="2764972"/>
            <a:ext cx="1317171" cy="108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D19CF-A8ED-5BA8-B791-05DBEA63304D}"/>
              </a:ext>
            </a:extLst>
          </p:cNvPr>
          <p:cNvSpPr/>
          <p:nvPr/>
        </p:nvSpPr>
        <p:spPr>
          <a:xfrm>
            <a:off x="7172281" y="2299518"/>
            <a:ext cx="19762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Service</a:t>
            </a:r>
          </a:p>
          <a:p>
            <a:pPr algn="ctr"/>
            <a:r>
              <a:rPr lang="en-US" dirty="0" err="1"/>
              <a:t>gRPC</a:t>
            </a:r>
            <a:r>
              <a:rPr lang="en-US" dirty="0"/>
              <a:t> Golang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4742C2-B02F-B3B7-5DC5-1450D3D277A4}"/>
              </a:ext>
            </a:extLst>
          </p:cNvPr>
          <p:cNvCxnSpPr>
            <a:cxnSpLocks/>
          </p:cNvCxnSpPr>
          <p:nvPr/>
        </p:nvCxnSpPr>
        <p:spPr>
          <a:xfrm>
            <a:off x="5855110" y="2783933"/>
            <a:ext cx="1317171" cy="1088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4460EA2-6F1C-0904-9FC0-A3B3D71BFAD4}"/>
              </a:ext>
            </a:extLst>
          </p:cNvPr>
          <p:cNvSpPr/>
          <p:nvPr/>
        </p:nvSpPr>
        <p:spPr>
          <a:xfrm>
            <a:off x="7172281" y="4419304"/>
            <a:ext cx="1976284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Debit Bank Account</a:t>
            </a:r>
          </a:p>
          <a:p>
            <a:pPr algn="ctr"/>
            <a:r>
              <a:rPr lang="en-US" dirty="0"/>
              <a:t>Rest/HTTP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E5650F-74D6-D1E3-5CB5-7122F2F97F26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8160423" y="3290118"/>
            <a:ext cx="0" cy="1129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A587C4-46DF-3B72-8463-361B687A528D}"/>
              </a:ext>
            </a:extLst>
          </p:cNvPr>
          <p:cNvSpPr txBox="1"/>
          <p:nvPr/>
        </p:nvSpPr>
        <p:spPr>
          <a:xfrm>
            <a:off x="272143" y="3429000"/>
            <a:ext cx="26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or terminal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27C54-C84F-E40A-7EC6-A7560F4A37EF}"/>
              </a:ext>
            </a:extLst>
          </p:cNvPr>
          <p:cNvSpPr txBox="1"/>
          <p:nvPr/>
        </p:nvSpPr>
        <p:spPr>
          <a:xfrm>
            <a:off x="3907740" y="3371205"/>
            <a:ext cx="18710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BC1976-FCB6-D13E-74EA-26239C98C9F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855110" y="2817213"/>
            <a:ext cx="2305313" cy="1602091"/>
          </a:xfrm>
          <a:prstGeom prst="straightConnector1">
            <a:avLst/>
          </a:prstGeom>
          <a:ln w="508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F89DE7-447D-698F-1198-48F047955BFD}"/>
              </a:ext>
            </a:extLst>
          </p:cNvPr>
          <p:cNvCxnSpPr>
            <a:cxnSpLocks/>
          </p:cNvCxnSpPr>
          <p:nvPr/>
        </p:nvCxnSpPr>
        <p:spPr>
          <a:xfrm>
            <a:off x="9192985" y="2759528"/>
            <a:ext cx="1317171" cy="10885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8254DC8-F554-C19F-5EF9-ABADF0794CB1}"/>
              </a:ext>
            </a:extLst>
          </p:cNvPr>
          <p:cNvSpPr/>
          <p:nvPr/>
        </p:nvSpPr>
        <p:spPr>
          <a:xfrm>
            <a:off x="10510156" y="2468246"/>
            <a:ext cx="128627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Transition</a:t>
            </a:r>
          </a:p>
        </p:txBody>
      </p:sp>
    </p:spTree>
    <p:extLst>
      <p:ext uri="{BB962C8B-B14F-4D97-AF65-F5344CB8AC3E}">
        <p14:creationId xmlns:p14="http://schemas.microsoft.com/office/powerpoint/2010/main" val="309328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55D9-F7C7-774B-B180-811400C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29184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F8865-2447-3940-BBF3-6A9AFDD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1" y="1431614"/>
            <a:ext cx="11188683" cy="5097202"/>
          </a:xfrm>
        </p:spPr>
        <p:txBody>
          <a:bodyPr>
            <a:normAutofit/>
          </a:bodyPr>
          <a:lstStyle/>
          <a:p>
            <a:r>
              <a:rPr lang="en-US" sz="2900" i="1" dirty="0"/>
              <a:t>Wire Transactions can be issued via a Browser or terminal command-line interface</a:t>
            </a:r>
          </a:p>
          <a:p>
            <a:r>
              <a:rPr lang="en-US" sz="2900" i="1" dirty="0"/>
              <a:t>User will get a status whether the funds were transferred or insufficient funds to transfer</a:t>
            </a:r>
          </a:p>
          <a:p>
            <a:r>
              <a:rPr lang="en-US" sz="2900" i="1" dirty="0"/>
              <a:t>NO business logic in the transfer server.</a:t>
            </a:r>
          </a:p>
          <a:p>
            <a:r>
              <a:rPr lang="en-US" sz="2900" i="1" dirty="0"/>
              <a:t>No Database is needed. You can hard code the accounts in a file</a:t>
            </a:r>
          </a:p>
          <a:p>
            <a:r>
              <a:rPr lang="en-US" sz="2900" i="1" dirty="0"/>
              <a:t>Record successful and unsuccessful transactions to a file</a:t>
            </a:r>
          </a:p>
          <a:p>
            <a:r>
              <a:rPr lang="en-US" sz="2900" i="1" dirty="0"/>
              <a:t>You can add account holders [Name, Acct #, Opening Balance] </a:t>
            </a:r>
            <a:endParaRPr lang="en-US" sz="2900" dirty="0"/>
          </a:p>
          <a:p>
            <a:pPr marL="91440" lvl="1" indent="0">
              <a:spcAft>
                <a:spcPts val="600"/>
              </a:spcAft>
              <a:buNone/>
            </a:pPr>
            <a:endParaRPr lang="en-US" dirty="0"/>
          </a:p>
          <a:p>
            <a:pPr marL="434340" lvl="1" indent="-34290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4C61D32B296489EE5B0641834BD57" ma:contentTypeVersion="11" ma:contentTypeDescription="Create a new document." ma:contentTypeScope="" ma:versionID="f7d274cf3aceb3da6e1f7586bbdab6b1">
  <xsd:schema xmlns:xsd="http://www.w3.org/2001/XMLSchema" xmlns:xs="http://www.w3.org/2001/XMLSchema" xmlns:p="http://schemas.microsoft.com/office/2006/metadata/properties" xmlns:ns2="261fd8f0-886c-4e05-8d06-fc55e6f5fbd7" xmlns:ns3="f07faca4-20ef-4cef-802e-3cb9c896875d" targetNamespace="http://schemas.microsoft.com/office/2006/metadata/properties" ma:root="true" ma:fieldsID="3142bd86889f668007f625386dd4c204" ns2:_="" ns3:_="">
    <xsd:import namespace="261fd8f0-886c-4e05-8d06-fc55e6f5fbd7"/>
    <xsd:import namespace="f07faca4-20ef-4cef-802e-3cb9c89687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fd8f0-886c-4e05-8d06-fc55e6f5fb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faca4-20ef-4cef-802e-3cb9c89687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51F425-80CC-4F27-8244-36B0F52A5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1fd8f0-886c-4e05-8d06-fc55e6f5fbd7"/>
    <ds:schemaRef ds:uri="f07faca4-20ef-4cef-802e-3cb9c89687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34442-D317-42C6-8DCE-F918AFA02C77}">
  <ds:schemaRefs>
    <ds:schemaRef ds:uri="f07faca4-20ef-4cef-802e-3cb9c896875d"/>
    <ds:schemaRef ds:uri="http://schemas.microsoft.com/office/2006/documentManagement/types"/>
    <ds:schemaRef ds:uri="http://purl.org/dc/dcmitype/"/>
    <ds:schemaRef ds:uri="261fd8f0-886c-4e05-8d06-fc55e6f5fbd7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D09B64-1DF5-49C7-84A1-FC320F1CDB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931</Words>
  <Application>Microsoft Macintosh PowerPoint</Application>
  <PresentationFormat>Widescreen</PresentationFormat>
  <Paragraphs>197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Get it DONE</vt:lpstr>
      <vt:lpstr>Agenda</vt:lpstr>
      <vt:lpstr>Worlds of Wisdom</vt:lpstr>
      <vt:lpstr>PowerPoint Presentation</vt:lpstr>
      <vt:lpstr>Two Goals of the Project</vt:lpstr>
      <vt:lpstr>Technology to be Explored</vt:lpstr>
      <vt:lpstr>The Project</vt:lpstr>
      <vt:lpstr>High Level Part One: Initial framework</vt:lpstr>
      <vt:lpstr>Overview</vt:lpstr>
      <vt:lpstr>Technologies you will use</vt:lpstr>
      <vt:lpstr>High Level Part Two: Authentication/Asynchronous</vt:lpstr>
      <vt:lpstr>High-Level Part Three: Service Registry/NO SQL</vt:lpstr>
      <vt:lpstr>High-Level Part Four: Cloud Deployment</vt:lpstr>
      <vt:lpstr>Start With Bank Account</vt:lpstr>
      <vt:lpstr>Data and Structures</vt:lpstr>
      <vt:lpstr>Bank Account Operations  Server side API (Procedures)</vt:lpstr>
      <vt:lpstr>Bank Account Operations  Rest API (Procedures) (Client)</vt:lpstr>
      <vt:lpstr>Bank Account Data</vt:lpstr>
      <vt:lpstr>Bank Account Operations</vt:lpstr>
      <vt:lpstr>Server Configuration (server.config)</vt:lpstr>
      <vt:lpstr>Hint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AUPP Technology Center</dc:title>
  <dc:creator>Randolph Hill</dc:creator>
  <cp:lastModifiedBy>Randolph Hill</cp:lastModifiedBy>
  <cp:revision>22</cp:revision>
  <cp:lastPrinted>2022-06-03T10:05:10Z</cp:lastPrinted>
  <dcterms:created xsi:type="dcterms:W3CDTF">2022-03-24T08:56:41Z</dcterms:created>
  <dcterms:modified xsi:type="dcterms:W3CDTF">2022-07-05T08:09:33Z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0x0101007FE4C61D32B296489EE5B0641834BD57</vt:lpwstr>
  </property>
</Properties>
</file>