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  <p:sldMasterId id="2147483703" r:id="rId3"/>
    <p:sldMasterId id="2147483722" r:id="rId4"/>
    <p:sldMasterId id="2147483726" r:id="rId5"/>
    <p:sldMasterId id="2147483730" r:id="rId6"/>
    <p:sldMasterId id="2147483734" r:id="rId7"/>
  </p:sldMasterIdLst>
  <p:notesMasterIdLst>
    <p:notesMasterId r:id="rId9"/>
  </p:notesMasterIdLst>
  <p:handoutMasterIdLst>
    <p:handoutMasterId r:id="rId10"/>
  </p:handoutMasterIdLst>
  <p:sldIdLst>
    <p:sldId id="380" r:id="rId8"/>
  </p:sldIdLst>
  <p:sldSz cx="3200400" cy="4572000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1pPr>
    <a:lvl2pPr marL="220663" indent="236538" algn="l" rtl="0" eaLnBrk="0" fontAlgn="base" hangingPunct="0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2pPr>
    <a:lvl3pPr marL="442913" indent="471488" algn="l" rtl="0" eaLnBrk="0" fontAlgn="base" hangingPunct="0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3pPr>
    <a:lvl4pPr marL="665163" indent="706438" algn="l" rtl="0" eaLnBrk="0" fontAlgn="base" hangingPunct="0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4pPr>
    <a:lvl5pPr marL="887413" indent="941388" algn="l" rtl="0" eaLnBrk="0" fontAlgn="base" hangingPunct="0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9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2094">
          <p15:clr>
            <a:srgbClr val="A4A3A4"/>
          </p15:clr>
        </p15:guide>
        <p15:guide id="4" pos="1008">
          <p15:clr>
            <a:srgbClr val="A4A3A4"/>
          </p15:clr>
        </p15:guide>
        <p15:guide id="5" pos="1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429"/>
    <a:srgbClr val="800000"/>
    <a:srgbClr val="595959"/>
    <a:srgbClr val="C00000"/>
    <a:srgbClr val="E4E4E4"/>
    <a:srgbClr val="C8C8C8"/>
    <a:srgbClr val="E6788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1" autoAdjust="0"/>
    <p:restoredTop sz="94660"/>
  </p:normalViewPr>
  <p:slideViewPr>
    <p:cSldViewPr>
      <p:cViewPr varScale="1">
        <p:scale>
          <a:sx n="107" d="100"/>
          <a:sy n="107" d="100"/>
        </p:scale>
        <p:origin x="2412" y="102"/>
      </p:cViewPr>
      <p:guideLst>
        <p:guide orient="horz" pos="1379"/>
        <p:guide orient="horz" pos="393"/>
        <p:guide orient="horz" pos="2094"/>
        <p:guide pos="1008"/>
        <p:guide pos="1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1074"/>
    </p:cViewPr>
  </p:sorterViewPr>
  <p:notesViewPr>
    <p:cSldViewPr>
      <p:cViewPr varScale="1">
        <p:scale>
          <a:sx n="51" d="100"/>
          <a:sy n="51" d="100"/>
        </p:scale>
        <p:origin x="-2910" y="-114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45000"/>
              </a:spcBef>
              <a:spcAft>
                <a:spcPct val="3000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E30B54AF-4B5E-4D38-B93B-2B07A816A7E8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45000"/>
              </a:spcBef>
              <a:spcAft>
                <a:spcPct val="3000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200" smtClean="0"/>
            </a:lvl1pPr>
          </a:lstStyle>
          <a:p>
            <a:pPr>
              <a:defRPr/>
            </a:pPr>
            <a:fld id="{0929A4C6-5F94-4051-8055-6DBF13520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445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6625" y="698500"/>
            <a:ext cx="24447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D10F856B-72A4-4679-9CA3-2DCAC2429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97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1pPr>
    <a:lvl2pPr marL="22066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2pPr>
    <a:lvl3pPr marL="4429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3pPr>
    <a:lvl4pPr marL="66516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4pPr>
    <a:lvl5pPr marL="8874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5pPr>
    <a:lvl6pPr marL="1110009" algn="l" defTabSz="4440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32011" algn="l" defTabSz="4440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54013" algn="l" defTabSz="4440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776015" algn="l" defTabSz="4440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45000"/>
              </a:spcBef>
              <a:spcAft>
                <a:spcPct val="30000"/>
              </a:spcAft>
              <a:defRPr sz="1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hangingPunct="1">
              <a:defRPr/>
            </a:pPr>
            <a:fld id="{9275262F-9D35-44D5-84A2-2ED6260EFDC1}" type="slidenum">
              <a:rPr lang="en-US">
                <a:solidFill>
                  <a:srgbClr val="FFFFFF"/>
                </a:solidFill>
              </a:rPr>
              <a:pPr eaLnBrk="1" hangingPunct="1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000" b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FAF139-7F3D-4CA4-9187-7DF8D81FD8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0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A098F106-DAE1-4703-BF5C-6E19DDF0F8D1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/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2" t="6410" r="4531" b="3846"/>
          <a:stretch>
            <a:fillRect/>
          </a:stretch>
        </p:blipFill>
        <p:spPr>
          <a:xfrm>
            <a:off x="2286000" y="4021028"/>
            <a:ext cx="864640" cy="484199"/>
          </a:xfrm>
          <a:prstGeom prst="rect">
            <a:avLst/>
          </a:prstGeom>
        </p:spPr>
      </p:pic>
      <p:sp>
        <p:nvSpPr>
          <p:cNvPr id="5" name="Rectangle 465"/>
          <p:cNvSpPr>
            <a:spLocks noChangeArrowheads="1"/>
          </p:cNvSpPr>
          <p:nvPr userDrawn="1"/>
        </p:nvSpPr>
        <p:spPr bwMode="auto">
          <a:xfrm>
            <a:off x="76200" y="4332450"/>
            <a:ext cx="1447800" cy="16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925" tIns="19925" rIns="19925" bIns="19925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Aft>
                <a:spcPts val="261"/>
              </a:spcAft>
            </a:pPr>
            <a:r>
              <a:rPr lang="en-US" sz="800" b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fractalanalytics.com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3947329"/>
            <a:ext cx="32054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 userDrawn="1"/>
        </p:nvSpPr>
        <p:spPr bwMode="auto">
          <a:xfrm>
            <a:off x="0" y="609602"/>
            <a:ext cx="3200400" cy="267510"/>
          </a:xfrm>
          <a:prstGeom prst="rect">
            <a:avLst/>
          </a:prstGeom>
          <a:solidFill>
            <a:srgbClr val="0070C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  <p:pic>
        <p:nvPicPr>
          <p:cNvPr id="9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>
          <a:xfrm>
            <a:off x="2971801" y="69058"/>
            <a:ext cx="228600" cy="4671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4304491"/>
            <a:ext cx="3200400" cy="267510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" name="Rectangle 465"/>
          <p:cNvSpPr>
            <a:spLocks noChangeArrowheads="1"/>
          </p:cNvSpPr>
          <p:nvPr userDrawn="1"/>
        </p:nvSpPr>
        <p:spPr bwMode="auto">
          <a:xfrm>
            <a:off x="76200" y="4359584"/>
            <a:ext cx="1447800" cy="16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925" tIns="19925" rIns="19925" bIns="19925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Aft>
                <a:spcPts val="261"/>
              </a:spcAft>
            </a:pPr>
            <a:r>
              <a:rPr lang="en-US" sz="800" b="0" dirty="0">
                <a:solidFill>
                  <a:srgbClr val="002060"/>
                </a:solidFill>
                <a:latin typeface="Arial"/>
              </a:rPr>
              <a:t>fractalanalytics.com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  <p:pic>
        <p:nvPicPr>
          <p:cNvPr id="9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>
          <a:xfrm>
            <a:off x="2971801" y="69058"/>
            <a:ext cx="228600" cy="46717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2819400" y="4304491"/>
            <a:ext cx="381000" cy="26751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743200" y="4308343"/>
            <a:ext cx="457200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fld id="{5EF52EF8-3AD2-40BE-BAAD-591CDAF379F3}" type="slidenum">
              <a:rPr lang="en-US" smtClean="0">
                <a:solidFill>
                  <a:srgbClr val="FFFFFF"/>
                </a:solidFill>
              </a:rPr>
              <a:pPr eaLnBrk="1" hangingPunct="1">
                <a:spcBef>
                  <a:spcPct val="45000"/>
                </a:spcBef>
                <a:spcAft>
                  <a:spcPct val="3000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773681" y="4304491"/>
            <a:ext cx="45719" cy="26751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/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/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000" b="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2EC4B468-FE63-450F-8578-29341394B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000" b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FAAB09-B8DD-4E1C-9EB7-270F188B11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000" b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5F9B3A-20A0-495D-9657-450F6B604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6" r:id="rId2"/>
    <p:sldLayoutId id="2147483717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8" r:id="rId2"/>
    <p:sldLayoutId id="214748371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21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vert="horz" wrap="square" lIns="39848" tIns="23910" rIns="159398" bIns="2391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6501" indent="-166501" algn="l" rtl="0" eaLnBrk="1" fontAlgn="base" hangingPunct="1">
        <a:spcBef>
          <a:spcPct val="20000"/>
        </a:spcBef>
        <a:spcAft>
          <a:spcPct val="0"/>
        </a:spcAft>
        <a:buClrTx/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753" indent="-138751" algn="l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Arial" charset="0"/>
        <a:buChar char="–"/>
        <a:defRPr>
          <a:solidFill>
            <a:schemeClr val="tx1"/>
          </a:solidFill>
          <a:latin typeface="Calibri" pitchFamily="34" charset="0"/>
        </a:defRPr>
      </a:lvl2pPr>
      <a:lvl3pPr marL="555005" indent="-111001" algn="l" rtl="0" eaLnBrk="1" fontAlgn="base" hangingPunct="1">
        <a:spcBef>
          <a:spcPct val="20000"/>
        </a:spcBef>
        <a:spcAft>
          <a:spcPct val="0"/>
        </a:spcAft>
        <a:buClrTx/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7007" indent="-111001" algn="l" rtl="0" eaLnBrk="1" fontAlgn="base" hangingPunct="1">
        <a:spcBef>
          <a:spcPct val="20000"/>
        </a:spcBef>
        <a:spcAft>
          <a:spcPct val="0"/>
        </a:spcAft>
        <a:buClrTx/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9008" indent="-111001" algn="l" rtl="0" eaLnBrk="1" fontAlgn="base" hangingPunct="1">
        <a:spcBef>
          <a:spcPct val="20000"/>
        </a:spcBef>
        <a:spcAft>
          <a:spcPct val="0"/>
        </a:spcAft>
        <a:buClrTx/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5"/>
          <p:cNvSpPr>
            <a:spLocks noChangeArrowheads="1"/>
          </p:cNvSpPr>
          <p:nvPr/>
        </p:nvSpPr>
        <p:spPr bwMode="auto">
          <a:xfrm>
            <a:off x="152400" y="65088"/>
            <a:ext cx="2530475" cy="25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1"/>
              </a:spcAft>
              <a:defRPr/>
            </a:pPr>
            <a:r>
              <a:rPr lang="en-US" sz="1400" b="0" dirty="0">
                <a:solidFill>
                  <a:srgbClr val="FFFFFF"/>
                </a:solidFill>
                <a:latin typeface="Arial"/>
              </a:rPr>
              <a:t>Fractal Analytics </a:t>
            </a:r>
            <a:r>
              <a:rPr lang="en-US" sz="1400" b="0" dirty="0">
                <a:solidFill>
                  <a:srgbClr val="FFFFFF"/>
                </a:solidFill>
              </a:rPr>
              <a:t>Profile</a:t>
            </a:r>
            <a:endParaRPr lang="en-US" sz="1400" b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2111375" y="306388"/>
            <a:ext cx="80803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C8FD78-851C-43A7-B45D-5B3FEED3ADE4}" type="slidenum">
              <a:rPr lang="en-US" altLang="en-US">
                <a:solidFill>
                  <a:srgbClr val="FFFFFF"/>
                </a:solidFill>
              </a:rPr>
              <a:pPr/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101" name="Rectangle 465"/>
          <p:cNvSpPr>
            <a:spLocks noChangeArrowheads="1"/>
          </p:cNvSpPr>
          <p:nvPr/>
        </p:nvSpPr>
        <p:spPr bwMode="auto">
          <a:xfrm>
            <a:off x="152400" y="1407490"/>
            <a:ext cx="2929963" cy="30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925" tIns="19925" rIns="19925" bIns="19925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Role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700" b="0" dirty="0"/>
              <a:t>Data Scientist with 5 years of experience in Data Science, Business Intelligence, Data Analytics and Software Development</a:t>
            </a:r>
            <a:r>
              <a:rPr lang="en-US" sz="700" b="0" dirty="0"/>
              <a:t> </a:t>
            </a:r>
            <a:endParaRPr lang="en-US" altLang="en-US" sz="700" b="0" dirty="0"/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en-US" sz="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Project Experience</a:t>
            </a:r>
          </a:p>
          <a:p>
            <a:pPr marL="171450" indent="-171450" algn="just" eaLnBrk="1" hangingPunct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700" b="0" dirty="0"/>
              <a:t>Unilever Demand Forecasting  - AI enabled demand forecasting; building and optimizing forecast models.</a:t>
            </a:r>
          </a:p>
          <a:p>
            <a:pPr marL="171450" indent="-171450" algn="just" eaLnBrk="1" hangingPunct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700" b="0" dirty="0"/>
              <a:t>MARS Demand Forecasting - participation in the building forecast models.</a:t>
            </a:r>
          </a:p>
          <a:p>
            <a:pPr marL="171450" indent="-171450" algn="just" eaLnBrk="1" hangingPunct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700" b="0" dirty="0"/>
              <a:t>Price and Promo optimization – participation in the building and optimizing Bayesian marketing mix models.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en-US" sz="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Education</a:t>
            </a:r>
            <a:endParaRPr lang="ru-RU" altLang="en-US" sz="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sz="700" b="0" dirty="0"/>
              <a:t>MS in Engineering, Mechanical And Technological Faculty, Kirovograd National Technical University, Ukraine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sz="700" b="0" dirty="0"/>
              <a:t>MSc in Data Science in progress, Faculty of Applied Sciences, Ukrainian Catholic University, </a:t>
            </a:r>
            <a:r>
              <a:rPr lang="en-US" sz="700" b="0" dirty="0" err="1"/>
              <a:t>Lviv</a:t>
            </a:r>
            <a:r>
              <a:rPr lang="en-US" sz="700" b="0" dirty="0"/>
              <a:t>, Ukraine. Expected completion 2019/2020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Tools and techniques</a:t>
            </a:r>
            <a:endParaRPr lang="en-US" sz="700" b="0" dirty="0"/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sz="700" b="0" dirty="0"/>
              <a:t>Python, R, Java, Scala</a:t>
            </a:r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sz="700" b="0" dirty="0"/>
              <a:t>Natural Language Processing (</a:t>
            </a:r>
            <a:r>
              <a:rPr lang="en-US" sz="700" b="0" dirty="0" err="1"/>
              <a:t>nltk</a:t>
            </a:r>
            <a:r>
              <a:rPr lang="en-US" sz="700" b="0" dirty="0"/>
              <a:t>, spacy, </a:t>
            </a:r>
            <a:r>
              <a:rPr lang="en-US" sz="700" b="0" dirty="0" err="1"/>
              <a:t>stanford-ner</a:t>
            </a:r>
            <a:r>
              <a:rPr lang="en-US" sz="700" b="0" dirty="0"/>
              <a:t>, polyglot)</a:t>
            </a:r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sz="700" b="0" dirty="0"/>
              <a:t>Machine Learning (</a:t>
            </a:r>
            <a:r>
              <a:rPr lang="en-US" sz="700" b="0" dirty="0" err="1"/>
              <a:t>sklearn</a:t>
            </a:r>
            <a:r>
              <a:rPr lang="en-US" sz="700" b="0" dirty="0"/>
              <a:t>, </a:t>
            </a:r>
            <a:r>
              <a:rPr lang="en-US" sz="700" b="0" dirty="0" err="1"/>
              <a:t>XGBoost</a:t>
            </a:r>
            <a:r>
              <a:rPr lang="en-US" sz="700" b="0" dirty="0"/>
              <a:t>, </a:t>
            </a:r>
            <a:r>
              <a:rPr lang="en-US" sz="700" b="0" dirty="0" err="1"/>
              <a:t>LightGBM</a:t>
            </a:r>
            <a:r>
              <a:rPr lang="en-US" sz="700" b="0" dirty="0"/>
              <a:t>, </a:t>
            </a:r>
            <a:r>
              <a:rPr lang="en-US" sz="700" b="0" dirty="0" err="1"/>
              <a:t>CatBoost</a:t>
            </a:r>
            <a:r>
              <a:rPr lang="en-US" sz="700" b="0" dirty="0"/>
              <a:t>)</a:t>
            </a:r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sz="700" b="0" dirty="0"/>
              <a:t>Deep Learning (</a:t>
            </a:r>
            <a:r>
              <a:rPr lang="en-US" sz="700" b="0" dirty="0" err="1"/>
              <a:t>Keras</a:t>
            </a:r>
            <a:r>
              <a:rPr lang="en-US" sz="700" b="0" dirty="0"/>
              <a:t>, </a:t>
            </a:r>
            <a:r>
              <a:rPr lang="en-US" sz="700" b="0" dirty="0" err="1"/>
              <a:t>Tensorflow</a:t>
            </a:r>
            <a:r>
              <a:rPr lang="en-US" sz="700" b="0" dirty="0"/>
              <a:t>)</a:t>
            </a:r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sz="700" b="0" dirty="0"/>
              <a:t>Time Series Forecasting (</a:t>
            </a:r>
            <a:r>
              <a:rPr lang="en-US" sz="700" b="0" dirty="0" err="1"/>
              <a:t>seasonal_decompose</a:t>
            </a:r>
            <a:r>
              <a:rPr lang="en-US" sz="700" b="0" dirty="0"/>
              <a:t>, </a:t>
            </a:r>
            <a:r>
              <a:rPr lang="en-US" sz="700" b="0" dirty="0" err="1"/>
              <a:t>hpfilter</a:t>
            </a:r>
            <a:r>
              <a:rPr lang="en-US" sz="700" b="0" dirty="0"/>
              <a:t>; </a:t>
            </a:r>
            <a:r>
              <a:rPr lang="en-US" sz="700" b="0" dirty="0" err="1"/>
              <a:t>arima</a:t>
            </a:r>
            <a:r>
              <a:rPr lang="en-US" sz="700" b="0" dirty="0"/>
              <a:t>, Holt-Winters, </a:t>
            </a:r>
            <a:r>
              <a:rPr lang="en-US" sz="700" b="0" dirty="0" err="1"/>
              <a:t>tbats</a:t>
            </a:r>
            <a:r>
              <a:rPr lang="en-US" sz="700" b="0" dirty="0"/>
              <a:t>, </a:t>
            </a:r>
            <a:r>
              <a:rPr lang="en-US" sz="700" b="0" dirty="0" err="1"/>
              <a:t>hts</a:t>
            </a:r>
            <a:r>
              <a:rPr lang="en-US" sz="700" b="0" dirty="0"/>
              <a:t> (forecasting hierarchical time series</a:t>
            </a:r>
            <a:r>
              <a:rPr lang="en-US" sz="700" b="0"/>
              <a:t>), LSTM</a:t>
            </a:r>
            <a:endParaRPr lang="en-US" altLang="en-US" sz="700" b="0" dirty="0">
              <a:solidFill>
                <a:srgbClr val="002E89"/>
              </a:solidFill>
            </a:endParaRPr>
          </a:p>
        </p:txBody>
      </p:sp>
      <p:sp>
        <p:nvSpPr>
          <p:cNvPr id="6150" name="TextBox 23"/>
          <p:cNvSpPr txBox="1">
            <a:spLocks noChangeArrowheads="1"/>
          </p:cNvSpPr>
          <p:nvPr/>
        </p:nvSpPr>
        <p:spPr bwMode="auto">
          <a:xfrm>
            <a:off x="990600" y="790669"/>
            <a:ext cx="1752600" cy="57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altLang="en-US" sz="900" b="0" dirty="0">
                <a:solidFill>
                  <a:srgbClr val="002060"/>
                </a:solidFill>
              </a:rPr>
              <a:t>Dmytro Maliarenko</a:t>
            </a:r>
            <a:endParaRPr lang="en-US" altLang="en-US" sz="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altLang="en-US" sz="800" b="0">
                <a:solidFill>
                  <a:srgbClr val="0070C0"/>
                </a:solidFill>
              </a:rPr>
              <a:t>Lead Data </a:t>
            </a:r>
            <a:r>
              <a:rPr lang="en-US" altLang="en-US" sz="800" b="0" dirty="0">
                <a:solidFill>
                  <a:srgbClr val="0070C0"/>
                </a:solidFill>
              </a:rPr>
              <a:t>Scientist (Kyiv)</a:t>
            </a:r>
          </a:p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800" b="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115140" y="1360667"/>
            <a:ext cx="2967223" cy="8032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F5751D-F058-4A74-8F13-040D27781BC1}"/>
              </a:ext>
            </a:extLst>
          </p:cNvPr>
          <p:cNvCxnSpPr>
            <a:cxnSpLocks/>
          </p:cNvCxnSpPr>
          <p:nvPr/>
        </p:nvCxnSpPr>
        <p:spPr bwMode="auto">
          <a:xfrm>
            <a:off x="115140" y="702971"/>
            <a:ext cx="296722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C27372-7F4D-4758-A023-FE6C1E6323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00379"/>
            <a:ext cx="496882" cy="658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9166</TotalTime>
  <Words>179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Wingdings</vt:lpstr>
      <vt:lpstr>Blank</vt:lpstr>
      <vt:lpstr>1_Blank</vt:lpstr>
      <vt:lpstr>2_Blank</vt:lpstr>
      <vt:lpstr>3_Blank</vt:lpstr>
      <vt:lpstr>4_Blank</vt:lpstr>
      <vt:lpstr>5_Blank</vt:lpstr>
      <vt:lpstr>6_Blank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Fractal Analytics Limited</dc:creator>
  <cp:lastModifiedBy>Daria Miseng</cp:lastModifiedBy>
  <cp:revision>710</cp:revision>
  <dcterms:created xsi:type="dcterms:W3CDTF">2011-06-14T06:05:22Z</dcterms:created>
  <dcterms:modified xsi:type="dcterms:W3CDTF">2019-03-12T11:03:58Z</dcterms:modified>
</cp:coreProperties>
</file>