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  <p:sldMasterId id="2147483703" r:id="rId3"/>
    <p:sldMasterId id="2147483722" r:id="rId4"/>
    <p:sldMasterId id="2147483726" r:id="rId5"/>
    <p:sldMasterId id="2147483730" r:id="rId6"/>
    <p:sldMasterId id="2147483734" r:id="rId7"/>
  </p:sldMasterIdLst>
  <p:notesMasterIdLst>
    <p:notesMasterId r:id="rId9"/>
  </p:notesMasterIdLst>
  <p:handoutMasterIdLst>
    <p:handoutMasterId r:id="rId10"/>
  </p:handoutMasterIdLst>
  <p:sldIdLst>
    <p:sldId id="380" r:id="rId8"/>
  </p:sldIdLst>
  <p:sldSz cx="3200400" cy="4572000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1pPr>
    <a:lvl2pPr marL="220663" indent="236538"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2pPr>
    <a:lvl3pPr marL="442913" indent="471488"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3pPr>
    <a:lvl4pPr marL="665163" indent="706438"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4pPr>
    <a:lvl5pPr marL="887413" indent="941388" algn="l" rtl="0" eaLnBrk="0" fontAlgn="base" hangingPunct="0">
      <a:spcBef>
        <a:spcPct val="0"/>
      </a:spcBef>
      <a:spcAft>
        <a:spcPct val="0"/>
      </a:spcAft>
      <a:defRPr sz="1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9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2094">
          <p15:clr>
            <a:srgbClr val="A4A3A4"/>
          </p15:clr>
        </p15:guide>
        <p15:guide id="4" pos="1008">
          <p15:clr>
            <a:srgbClr val="A4A3A4"/>
          </p15:clr>
        </p15:guide>
        <p15:guide id="5" pos="1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429"/>
    <a:srgbClr val="800000"/>
    <a:srgbClr val="595959"/>
    <a:srgbClr val="C00000"/>
    <a:srgbClr val="E4E4E4"/>
    <a:srgbClr val="C8C8C8"/>
    <a:srgbClr val="E6788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1" autoAdjust="0"/>
    <p:restoredTop sz="94660"/>
  </p:normalViewPr>
  <p:slideViewPr>
    <p:cSldViewPr>
      <p:cViewPr>
        <p:scale>
          <a:sx n="125" d="100"/>
          <a:sy n="125" d="100"/>
        </p:scale>
        <p:origin x="2244" y="-342"/>
      </p:cViewPr>
      <p:guideLst>
        <p:guide orient="horz" pos="1379"/>
        <p:guide orient="horz" pos="393"/>
        <p:guide orient="horz" pos="2094"/>
        <p:guide pos="1008"/>
        <p:guide pos="1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1074"/>
    </p:cViewPr>
  </p:sorterViewPr>
  <p:notesViewPr>
    <p:cSldViewPr>
      <p:cViewPr varScale="1">
        <p:scale>
          <a:sx n="51" d="100"/>
          <a:sy n="51" d="100"/>
        </p:scale>
        <p:origin x="-2910" y="-114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45000"/>
              </a:spcBef>
              <a:spcAft>
                <a:spcPct val="3000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E30B54AF-4B5E-4D38-B93B-2B07A816A7E8}" type="datetimeFigureOut">
              <a:rPr lang="en-US"/>
              <a:pPr>
                <a:defRPr/>
              </a:pPr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45000"/>
              </a:spcBef>
              <a:spcAft>
                <a:spcPct val="3000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200" smtClean="0"/>
            </a:lvl1pPr>
          </a:lstStyle>
          <a:p>
            <a:pPr>
              <a:defRPr/>
            </a:pPr>
            <a:fld id="{0929A4C6-5F94-4051-8055-6DBF13520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445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25" y="698500"/>
            <a:ext cx="24447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D10F856B-72A4-4679-9CA3-2DCAC2429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97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1pPr>
    <a:lvl2pPr marL="22066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2pPr>
    <a:lvl3pPr marL="4429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3pPr>
    <a:lvl4pPr marL="66516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4pPr>
    <a:lvl5pPr marL="8874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Arial" charset="0"/>
        <a:ea typeface="+mn-ea"/>
        <a:cs typeface="+mn-cs"/>
      </a:defRPr>
    </a:lvl5pPr>
    <a:lvl6pPr marL="1110009" algn="l" defTabSz="4440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32011" algn="l" defTabSz="4440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54013" algn="l" defTabSz="4440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776015" algn="l" defTabSz="4440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F856B-72A4-4679-9CA3-2DCAC242966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27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45000"/>
              </a:spcBef>
              <a:spcAft>
                <a:spcPct val="30000"/>
              </a:spcAft>
              <a:defRPr sz="1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9275262F-9D35-44D5-84A2-2ED6260EFDC1}" type="slidenum">
              <a:rPr lang="en-US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FAF139-7F3D-4CA4-9187-7DF8D81FD8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A098F106-DAE1-4703-BF5C-6E19DDF0F8D1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2" t="6410" r="4531" b="3846"/>
          <a:stretch>
            <a:fillRect/>
          </a:stretch>
        </p:blipFill>
        <p:spPr>
          <a:xfrm>
            <a:off x="2286000" y="4021028"/>
            <a:ext cx="864640" cy="484199"/>
          </a:xfrm>
          <a:prstGeom prst="rect">
            <a:avLst/>
          </a:prstGeom>
        </p:spPr>
      </p:pic>
      <p:sp>
        <p:nvSpPr>
          <p:cNvPr id="5" name="Rectangle 465"/>
          <p:cNvSpPr>
            <a:spLocks noChangeArrowheads="1"/>
          </p:cNvSpPr>
          <p:nvPr userDrawn="1"/>
        </p:nvSpPr>
        <p:spPr bwMode="auto">
          <a:xfrm>
            <a:off x="76200" y="4332450"/>
            <a:ext cx="1447800" cy="16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925" tIns="19925" rIns="19925" bIns="19925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Aft>
                <a:spcPts val="261"/>
              </a:spcAft>
            </a:pPr>
            <a:r>
              <a:rPr lang="en-US" sz="800" b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fractalanalytics.com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3947329"/>
            <a:ext cx="32054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 userDrawn="1"/>
        </p:nvSpPr>
        <p:spPr bwMode="auto">
          <a:xfrm>
            <a:off x="0" y="609602"/>
            <a:ext cx="3200400" cy="267510"/>
          </a:xfrm>
          <a:prstGeom prst="rect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pic>
        <p:nvPicPr>
          <p:cNvPr id="9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>
          <a:xfrm>
            <a:off x="2971801" y="69058"/>
            <a:ext cx="228600" cy="4671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4304491"/>
            <a:ext cx="3200400" cy="267510"/>
          </a:xfrm>
          <a:prstGeom prst="rect">
            <a:avLst/>
          </a:prstGeom>
          <a:solidFill>
            <a:srgbClr val="00B0F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" name="Rectangle 465"/>
          <p:cNvSpPr>
            <a:spLocks noChangeArrowheads="1"/>
          </p:cNvSpPr>
          <p:nvPr userDrawn="1"/>
        </p:nvSpPr>
        <p:spPr bwMode="auto">
          <a:xfrm>
            <a:off x="76200" y="4359584"/>
            <a:ext cx="1447800" cy="16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925" tIns="19925" rIns="19925" bIns="19925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Aft>
                <a:spcPts val="261"/>
              </a:spcAft>
            </a:pPr>
            <a:r>
              <a:rPr lang="en-US" sz="800" b="0" dirty="0">
                <a:solidFill>
                  <a:srgbClr val="002060"/>
                </a:solidFill>
                <a:latin typeface="Arial"/>
              </a:rPr>
              <a:t>fractalanalytics.com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pic>
        <p:nvPicPr>
          <p:cNvPr id="9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>
          <a:xfrm>
            <a:off x="2971801" y="69058"/>
            <a:ext cx="228600" cy="46717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2819400" y="4304491"/>
            <a:ext cx="381000" cy="26751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743200" y="4308343"/>
            <a:ext cx="457200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fld id="{5EF52EF8-3AD2-40BE-BAAD-591CDAF379F3}" type="slidenum">
              <a:rPr lang="en-US" smtClean="0">
                <a:solidFill>
                  <a:srgbClr val="FFFFFF"/>
                </a:solidFill>
              </a:rPr>
              <a:pPr eaLnBrk="1" hangingPunct="1">
                <a:spcBef>
                  <a:spcPct val="45000"/>
                </a:spcBef>
                <a:spcAft>
                  <a:spcPct val="3000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773681" y="4304491"/>
            <a:ext cx="45719" cy="26751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2EC4B468-FE63-450F-8578-29341394B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FAAB09-B8DD-4E1C-9EB7-270F188B11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ractal Analytics CAB logo.jpg"/>
          <p:cNvPicPr>
            <a:picLocks noChangeAspect="1"/>
          </p:cNvPicPr>
          <p:nvPr/>
        </p:nvPicPr>
        <p:blipFill>
          <a:blip r:embed="rId2" cstate="print"/>
          <a:srcRect l="3671" t="6410" r="4530" b="3847"/>
          <a:stretch>
            <a:fillRect/>
          </a:stretch>
        </p:blipFill>
        <p:spPr bwMode="auto">
          <a:xfrm>
            <a:off x="2286000" y="4021138"/>
            <a:ext cx="86518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32288"/>
            <a:ext cx="14478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D0D0D"/>
                </a:solidFill>
              </a:rPr>
              <a:t>fractalanalytics.com</a:t>
            </a:r>
          </a:p>
        </p:txBody>
      </p:sp>
      <p:cxnSp>
        <p:nvCxnSpPr>
          <p:cNvPr id="4" name="Straight Connector 5"/>
          <p:cNvCxnSpPr/>
          <p:nvPr userDrawn="1"/>
        </p:nvCxnSpPr>
        <p:spPr bwMode="auto">
          <a:xfrm>
            <a:off x="0" y="3948113"/>
            <a:ext cx="320516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09600"/>
            <a:ext cx="3200400" cy="268288"/>
          </a:xfrm>
          <a:prstGeom prst="rect">
            <a:avLst/>
          </a:prstGeom>
          <a:solidFill>
            <a:srgbClr val="0070C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7" name="Picture 8" descr="Fractal Analytics CAB logo white transparent.png"/>
          <p:cNvPicPr>
            <a:picLocks noChangeAspect="1"/>
          </p:cNvPicPr>
          <p:nvPr userDrawn="1"/>
        </p:nvPicPr>
        <p:blipFill>
          <a:blip r:embed="rId3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4303713"/>
            <a:ext cx="3200400" cy="268287"/>
          </a:xfrm>
          <a:prstGeom prst="rect">
            <a:avLst/>
          </a:prstGeom>
          <a:solidFill>
            <a:srgbClr val="00B0F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3" name="Rectangle 465"/>
          <p:cNvSpPr>
            <a:spLocks noChangeArrowheads="1"/>
          </p:cNvSpPr>
          <p:nvPr userDrawn="1"/>
        </p:nvSpPr>
        <p:spPr bwMode="auto">
          <a:xfrm>
            <a:off x="76200" y="4359275"/>
            <a:ext cx="14478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3"/>
              </a:spcAft>
              <a:defRPr/>
            </a:pPr>
            <a:r>
              <a:rPr lang="en-US" altLang="en-US" sz="800" b="0">
                <a:solidFill>
                  <a:srgbClr val="002060"/>
                </a:solidFill>
              </a:rPr>
              <a:t>fractalanalytics.com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3200400" cy="609600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pic>
        <p:nvPicPr>
          <p:cNvPr id="5" name="Picture 8" descr="Fractal Analytics CAB logo white transparent.png"/>
          <p:cNvPicPr>
            <a:picLocks noChangeAspect="1"/>
          </p:cNvPicPr>
          <p:nvPr userDrawn="1"/>
        </p:nvPicPr>
        <p:blipFill>
          <a:blip r:embed="rId2" cstate="print"/>
          <a:srcRect r="73401"/>
          <a:stretch>
            <a:fillRect/>
          </a:stretch>
        </p:blipFill>
        <p:spPr bwMode="auto">
          <a:xfrm>
            <a:off x="2971800" y="69850"/>
            <a:ext cx="228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819400" y="4303713"/>
            <a:ext cx="381000" cy="268287"/>
          </a:xfrm>
          <a:prstGeom prst="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45000"/>
              </a:spcBef>
              <a:spcAft>
                <a:spcPct val="30000"/>
              </a:spcAft>
              <a:defRPr/>
            </a:pPr>
            <a:endParaRPr lang="en-US" altLang="en-US" sz="2600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743200" y="4308475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45000"/>
              </a:spcBef>
              <a:spcAft>
                <a:spcPct val="30000"/>
              </a:spcAft>
              <a:defRPr sz="1000" b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5F9B3A-20A0-495D-9657-450F6B604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17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8" r:id="rId2"/>
    <p:sldLayoutId id="214748371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21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39848" tIns="23910" rIns="159398" bIns="23910" anchor="ctr"/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363" indent="-138113" algn="l" rtl="0" eaLnBrk="0" fontAlgn="base" hangingPunct="0">
        <a:spcBef>
          <a:spcPct val="20000"/>
        </a:spcBef>
        <a:spcAft>
          <a:spcPct val="0"/>
        </a:spcAft>
        <a:buSzPct val="110000"/>
        <a:buFont typeface="Arial" charset="0"/>
        <a:buChar char="–"/>
        <a:defRPr sz="2800">
          <a:solidFill>
            <a:schemeClr val="tx1"/>
          </a:solidFill>
          <a:latin typeface="Calibri" pitchFamily="34" charset="0"/>
        </a:defRPr>
      </a:lvl2pPr>
      <a:lvl3pPr marL="554038" indent="-109538" algn="l" rtl="0" eaLnBrk="0" fontAlgn="base" hangingPunct="0">
        <a:spcBef>
          <a:spcPct val="20000"/>
        </a:spcBef>
        <a:spcAft>
          <a:spcPct val="0"/>
        </a:spcAft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628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8538" indent="-1095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3200400" cy="4572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vert="horz" wrap="square" lIns="39848" tIns="23910" rIns="159398" bIns="2391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9849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600" b="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7F7F7F">
                  <a:lumMod val="50000"/>
                </a:srgb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Calibri" pitchFamily="34" charset="0"/>
        </a:defRPr>
      </a:lvl5pPr>
      <a:lvl6pPr marL="222002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444003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666006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888007" algn="l" rtl="0" eaLnBrk="1" fontAlgn="base" hangingPunct="1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166501" indent="-166501" algn="l" rtl="0" eaLnBrk="1" fontAlgn="base" hangingPunct="1">
        <a:spcBef>
          <a:spcPct val="20000"/>
        </a:spcBef>
        <a:spcAft>
          <a:spcPct val="0"/>
        </a:spcAft>
        <a:buClrTx/>
        <a:buSzPct val="120000"/>
        <a:buChar char="•"/>
        <a:defRPr sz="1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0753" indent="-138751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Arial" charset="0"/>
        <a:buChar char="–"/>
        <a:defRPr>
          <a:solidFill>
            <a:schemeClr val="tx1"/>
          </a:solidFill>
          <a:latin typeface="Calibri" pitchFamily="34" charset="0"/>
        </a:defRPr>
      </a:lvl2pPr>
      <a:lvl3pPr marL="555005" indent="-111001" algn="l" rtl="0" eaLnBrk="1" fontAlgn="base" hangingPunct="1">
        <a:spcBef>
          <a:spcPct val="20000"/>
        </a:spcBef>
        <a:spcAft>
          <a:spcPct val="0"/>
        </a:spcAft>
        <a:buClrTx/>
        <a:buChar char="•"/>
        <a:defRPr sz="800">
          <a:solidFill>
            <a:schemeClr val="tx1"/>
          </a:solidFill>
          <a:latin typeface="Calibri" pitchFamily="34" charset="0"/>
        </a:defRPr>
      </a:lvl3pPr>
      <a:lvl4pPr marL="777007" indent="-111001" algn="l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–"/>
        <a:defRPr sz="700">
          <a:solidFill>
            <a:schemeClr val="tx1"/>
          </a:solidFill>
          <a:latin typeface="Calibri" pitchFamily="34" charset="0"/>
        </a:defRPr>
      </a:lvl4pPr>
      <a:lvl5pPr marL="999008" indent="-111001" algn="l" rtl="0" eaLnBrk="1" fontAlgn="base" hangingPunct="1">
        <a:spcBef>
          <a:spcPct val="20000"/>
        </a:spcBef>
        <a:spcAft>
          <a:spcPct val="0"/>
        </a:spcAft>
        <a:buClrTx/>
        <a:buFont typeface="Arial" charset="0"/>
        <a:buChar char="»"/>
        <a:defRPr sz="700">
          <a:solidFill>
            <a:schemeClr val="tx1"/>
          </a:solidFill>
          <a:latin typeface="Calibri" pitchFamily="34" charset="0"/>
        </a:defRPr>
      </a:lvl5pPr>
      <a:lvl6pPr marL="1221010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6pPr>
      <a:lvl7pPr marL="1443012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7pPr>
      <a:lvl8pPr marL="1665014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8pPr>
      <a:lvl9pPr marL="1887016" indent="-11100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002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0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006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007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009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011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013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015" algn="l" defTabSz="4440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5"/>
          <p:cNvSpPr>
            <a:spLocks noChangeArrowheads="1"/>
          </p:cNvSpPr>
          <p:nvPr/>
        </p:nvSpPr>
        <p:spPr bwMode="auto">
          <a:xfrm>
            <a:off x="152400" y="65088"/>
            <a:ext cx="2530475" cy="25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25" tIns="19925" rIns="19925" bIns="19925">
            <a:spAutoFit/>
          </a:bodyPr>
          <a:lstStyle/>
          <a:p>
            <a:pPr eaLnBrk="1" hangingPunct="1">
              <a:spcAft>
                <a:spcPts val="261"/>
              </a:spcAft>
              <a:defRPr/>
            </a:pPr>
            <a:r>
              <a:rPr lang="en-US" sz="1400" b="0" dirty="0">
                <a:solidFill>
                  <a:srgbClr val="FFFFFF"/>
                </a:solidFill>
                <a:latin typeface="Arial"/>
              </a:rPr>
              <a:t>Fractal Analytics </a:t>
            </a:r>
            <a:r>
              <a:rPr lang="en-US" sz="1400" b="0" dirty="0">
                <a:solidFill>
                  <a:srgbClr val="FFFFFF"/>
                </a:solidFill>
              </a:rPr>
              <a:t>Profile</a:t>
            </a:r>
            <a:endParaRPr lang="en-US" sz="1400" b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2111375" y="306388"/>
            <a:ext cx="80803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C8FD78-851C-43A7-B45D-5B3FEED3ADE4}" type="slidenum">
              <a:rPr lang="en-US" altLang="en-US">
                <a:solidFill>
                  <a:srgbClr val="FFFFFF"/>
                </a:solidFill>
              </a:rPr>
              <a:pPr/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01" name="Rectangle 465"/>
          <p:cNvSpPr>
            <a:spLocks noChangeArrowheads="1"/>
          </p:cNvSpPr>
          <p:nvPr/>
        </p:nvSpPr>
        <p:spPr bwMode="auto">
          <a:xfrm>
            <a:off x="152400" y="1407490"/>
            <a:ext cx="2929963" cy="272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925" tIns="19925" rIns="19925" bIns="19925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Role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700" b="0" dirty="0"/>
              <a:t>Data Scientist with </a:t>
            </a:r>
            <a:r>
              <a:rPr lang="en-US" altLang="en-US" sz="700" b="0" dirty="0" smtClean="0"/>
              <a:t>2 </a:t>
            </a:r>
            <a:r>
              <a:rPr lang="en-US" altLang="en-US" sz="700" b="0" dirty="0"/>
              <a:t>years of experience in Data Science, Business Intelligence, Data </a:t>
            </a:r>
            <a:r>
              <a:rPr lang="en-US" altLang="en-US" sz="700" b="0" dirty="0" smtClean="0"/>
              <a:t>Analytics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Project </a:t>
            </a:r>
            <a:r>
              <a:rPr lang="en-US" altLang="en-US" sz="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Experience</a:t>
            </a:r>
          </a:p>
          <a:p>
            <a:pPr marL="171450" indent="-171450" algn="just" eaLnBrk="1" hangingPunct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700" b="0" dirty="0"/>
              <a:t>Develop credit scoring models using statistics and machine learning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lang="en-US" altLang="en-US" sz="700" b="0" dirty="0" smtClean="0"/>
              <a:t>       </a:t>
            </a:r>
            <a:r>
              <a:rPr lang="en-US" altLang="en-US" sz="700" b="0" dirty="0"/>
              <a:t>techniques </a:t>
            </a:r>
          </a:p>
          <a:p>
            <a:pPr marL="171450" indent="-171450" algn="just" eaLnBrk="1" hangingPunct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700" b="0" dirty="0" smtClean="0"/>
              <a:t>Participate </a:t>
            </a:r>
            <a:r>
              <a:rPr lang="en-US" altLang="en-US" sz="700" b="0" dirty="0"/>
              <a:t>in continuous  process improvement initiatives  by </a:t>
            </a:r>
            <a:r>
              <a:rPr lang="en-US" altLang="en-US" sz="700" b="0" dirty="0" smtClean="0"/>
              <a:t>working </a:t>
            </a:r>
            <a:r>
              <a:rPr lang="en-US" altLang="en-US" sz="700" b="0" dirty="0"/>
              <a:t>across technical teams to enhance the systems, processes </a:t>
            </a:r>
            <a:r>
              <a:rPr lang="en-US" altLang="en-US" sz="700" b="0" dirty="0" smtClean="0"/>
              <a:t>and </a:t>
            </a:r>
            <a:r>
              <a:rPr lang="en-US" altLang="en-US" sz="700" b="0" dirty="0"/>
              <a:t>controls, e.g., methods, standards, capabilities</a:t>
            </a:r>
          </a:p>
          <a:p>
            <a:pPr algn="just" eaLnBrk="1" hangingPunct="1">
              <a:spcBef>
                <a:spcPts val="0"/>
              </a:spcBef>
              <a:defRPr/>
            </a:pPr>
            <a:r>
              <a:rPr lang="en-US" altLang="en-US" sz="700" b="0" dirty="0" smtClean="0"/>
              <a:t>.</a:t>
            </a:r>
            <a:endParaRPr lang="en-US" altLang="en-US" sz="8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en-US" sz="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Education</a:t>
            </a:r>
            <a:endParaRPr lang="ru-RU" altLang="en-US" sz="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sz="700" b="0" dirty="0"/>
              <a:t>BS in </a:t>
            </a:r>
            <a:r>
              <a:rPr lang="en-US" sz="700" b="0" dirty="0" smtClean="0"/>
              <a:t>Mathematical and </a:t>
            </a:r>
            <a:r>
              <a:rPr lang="en-US" sz="700" b="0" dirty="0"/>
              <a:t>Mechanical </a:t>
            </a:r>
            <a:r>
              <a:rPr lang="en-US" sz="700" b="0" dirty="0"/>
              <a:t>Faculty, </a:t>
            </a:r>
            <a:r>
              <a:rPr lang="en-US" sz="700" b="0" dirty="0" err="1"/>
              <a:t>Taras</a:t>
            </a:r>
            <a:r>
              <a:rPr lang="en-US" sz="700" b="0" dirty="0"/>
              <a:t> Shevchenko National University of Kyiv, </a:t>
            </a:r>
            <a:r>
              <a:rPr lang="en-US" sz="700" b="0" dirty="0"/>
              <a:t>Ukraine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en-US" sz="700" b="0" dirty="0"/>
              <a:t>MSc in </a:t>
            </a:r>
            <a:r>
              <a:rPr lang="en-US" sz="700" b="0" dirty="0" smtClean="0"/>
              <a:t>I</a:t>
            </a:r>
            <a:r>
              <a:rPr lang="en-US" sz="700" b="0" dirty="0" smtClean="0"/>
              <a:t>nformation technology Faculty</a:t>
            </a:r>
            <a:r>
              <a:rPr lang="en-US" sz="700" b="0" dirty="0" smtClean="0"/>
              <a:t>, </a:t>
            </a:r>
            <a:r>
              <a:rPr lang="en-US" sz="700" b="0" dirty="0" err="1"/>
              <a:t>Taras</a:t>
            </a:r>
            <a:r>
              <a:rPr lang="en-US" sz="700" b="0" dirty="0"/>
              <a:t> Shevchenko National University of Kyiv, </a:t>
            </a:r>
            <a:r>
              <a:rPr lang="en-US" sz="700" b="0" dirty="0" smtClean="0"/>
              <a:t>Ukraine</a:t>
            </a:r>
            <a:endParaRPr lang="en-US" sz="700" b="0" dirty="0"/>
          </a:p>
          <a:p>
            <a:pPr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8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Tools and techniques</a:t>
            </a:r>
            <a:endParaRPr lang="en-US" sz="700" b="0" dirty="0"/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sz="700" b="0" dirty="0"/>
              <a:t>Python, </a:t>
            </a:r>
            <a:r>
              <a:rPr lang="en-US" sz="700" b="0" dirty="0" smtClean="0"/>
              <a:t>R, SQL</a:t>
            </a:r>
            <a:endParaRPr lang="en-US" sz="700" b="0" dirty="0"/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sz="700" b="0" dirty="0"/>
              <a:t>Scoring Development(validation  and   support  of  application,  behavioral</a:t>
            </a:r>
            <a:r>
              <a:rPr lang="en-US" sz="700" b="0" dirty="0" smtClean="0"/>
              <a:t>, </a:t>
            </a:r>
            <a:r>
              <a:rPr lang="en-US" sz="700" b="0" dirty="0"/>
              <a:t>transaction scorecards </a:t>
            </a:r>
            <a:r>
              <a:rPr lang="en-US" sz="700" b="0" dirty="0" smtClean="0"/>
              <a:t>models)</a:t>
            </a:r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sz="700" b="0" dirty="0" smtClean="0"/>
              <a:t>Machine </a:t>
            </a:r>
            <a:r>
              <a:rPr lang="en-US" sz="700" b="0" dirty="0" smtClean="0"/>
              <a:t>Learning</a:t>
            </a:r>
          </a:p>
          <a:p>
            <a:pPr algn="just" eaLnBrk="1" hangingPunct="1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sz="700" b="0" dirty="0"/>
              <a:t>A</a:t>
            </a:r>
            <a:r>
              <a:rPr lang="en-US" sz="700" b="0" dirty="0" smtClean="0"/>
              <a:t>dvanced </a:t>
            </a:r>
            <a:r>
              <a:rPr lang="en-US" sz="700" b="0" dirty="0"/>
              <a:t>mathematics and statistics</a:t>
            </a:r>
            <a:endParaRPr lang="en-US" sz="700" b="0" dirty="0"/>
          </a:p>
        </p:txBody>
      </p:sp>
      <p:sp>
        <p:nvSpPr>
          <p:cNvPr id="6150" name="TextBox 23"/>
          <p:cNvSpPr txBox="1">
            <a:spLocks noChangeArrowheads="1"/>
          </p:cNvSpPr>
          <p:nvPr/>
        </p:nvSpPr>
        <p:spPr bwMode="auto">
          <a:xfrm>
            <a:off x="990600" y="790669"/>
            <a:ext cx="1752600" cy="57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altLang="en-US" sz="900" b="0" dirty="0" err="1" smtClean="0">
                <a:solidFill>
                  <a:srgbClr val="002060"/>
                </a:solidFill>
              </a:rPr>
              <a:t>Sokol</a:t>
            </a:r>
            <a:r>
              <a:rPr lang="en-US" altLang="en-US" sz="900" b="0" dirty="0" smtClean="0">
                <a:solidFill>
                  <a:srgbClr val="002060"/>
                </a:solidFill>
              </a:rPr>
              <a:t> </a:t>
            </a:r>
            <a:r>
              <a:rPr lang="en-US" altLang="en-US" sz="900" b="0" dirty="0" err="1" smtClean="0">
                <a:solidFill>
                  <a:srgbClr val="002060"/>
                </a:solidFill>
              </a:rPr>
              <a:t>Olena</a:t>
            </a:r>
            <a:endParaRPr lang="en-US" altLang="en-US" sz="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altLang="en-US" sz="800" b="0" dirty="0" smtClean="0">
                <a:solidFill>
                  <a:srgbClr val="0070C0"/>
                </a:solidFill>
              </a:rPr>
              <a:t>Data </a:t>
            </a:r>
            <a:r>
              <a:rPr lang="en-US" altLang="en-US" sz="800" b="0" dirty="0">
                <a:solidFill>
                  <a:srgbClr val="0070C0"/>
                </a:solidFill>
              </a:rPr>
              <a:t>Scientist (Kyiv)</a:t>
            </a:r>
          </a:p>
          <a:p>
            <a:pPr eaLnBrk="1" hangingPunct="1">
              <a:spcBef>
                <a:spcPct val="45000"/>
              </a:spcBef>
              <a:spcAft>
                <a:spcPct val="30000"/>
              </a:spcAft>
            </a:pPr>
            <a:endParaRPr lang="en-US" altLang="en-US" sz="800" b="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115140" y="1360667"/>
            <a:ext cx="2967223" cy="8032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F5751D-F058-4A74-8F13-040D27781BC1}"/>
              </a:ext>
            </a:extLst>
          </p:cNvPr>
          <p:cNvCxnSpPr>
            <a:cxnSpLocks/>
          </p:cNvCxnSpPr>
          <p:nvPr/>
        </p:nvCxnSpPr>
        <p:spPr bwMode="auto">
          <a:xfrm>
            <a:off x="115140" y="702971"/>
            <a:ext cx="296722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Рисунок 10" descr="C:\Users\User\Desktop\photo526744625990662011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717353"/>
            <a:ext cx="499037" cy="64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lank">
  <a:themeElements>
    <a:clrScheme name="Fractal Corporate Color Scheme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00000"/>
      </a:accent1>
      <a:accent2>
        <a:srgbClr val="FF3300"/>
      </a:accent2>
      <a:accent3>
        <a:srgbClr val="FFCC00"/>
      </a:accent3>
      <a:accent4>
        <a:srgbClr val="006600"/>
      </a:accent4>
      <a:accent5>
        <a:srgbClr val="729900"/>
      </a:accent5>
      <a:accent6>
        <a:srgbClr val="002060"/>
      </a:accent6>
      <a:hlink>
        <a:srgbClr val="00B0F0"/>
      </a:hlink>
      <a:folHlink>
        <a:srgbClr val="FF0000"/>
      </a:folHlink>
    </a:clrScheme>
    <a:fontScheme name="Fractal | General Purpose Template -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3000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ractal | General Purpose Template -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ctal | General Purpose Template -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ctal | General Purpose Template -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9191</TotalTime>
  <Words>127</Words>
  <Application>Microsoft Office PowerPoint</Application>
  <PresentationFormat>Произвольный</PresentationFormat>
  <Paragraphs>20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</vt:i4>
      </vt:variant>
    </vt:vector>
  </HeadingPairs>
  <TitlesOfParts>
    <vt:vector size="11" baseType="lpstr">
      <vt:lpstr>Arial</vt:lpstr>
      <vt:lpstr>Calibri</vt:lpstr>
      <vt:lpstr>Wingdings</vt:lpstr>
      <vt:lpstr>Blank</vt:lpstr>
      <vt:lpstr>1_Blank</vt:lpstr>
      <vt:lpstr>2_Blank</vt:lpstr>
      <vt:lpstr>3_Blank</vt:lpstr>
      <vt:lpstr>4_Blank</vt:lpstr>
      <vt:lpstr>5_Blank</vt:lpstr>
      <vt:lpstr>6_Blank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Fractal Analytics Limited</dc:creator>
  <cp:lastModifiedBy>Lena</cp:lastModifiedBy>
  <cp:revision>714</cp:revision>
  <dcterms:created xsi:type="dcterms:W3CDTF">2011-06-14T06:05:22Z</dcterms:created>
  <dcterms:modified xsi:type="dcterms:W3CDTF">2019-08-30T03:12:20Z</dcterms:modified>
</cp:coreProperties>
</file>