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7.xml" ContentType="application/vnd.openxmlformats-officedocument.drawingml.chartshapes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8.xml" ContentType="application/vnd.openxmlformats-officedocument.drawingml.chartshapes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9.xml" ContentType="application/vnd.openxmlformats-officedocument.drawingml.chartshapes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10.xml" ContentType="application/vnd.openxmlformats-officedocument.drawingml.chartshapes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12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3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4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5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6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Ex2.xml" ContentType="application/vnd.ms-office.chartex+xml"/>
  <Override PartName="/ppt/charts/style18.xml" ContentType="application/vnd.ms-office.chartstyle+xml"/>
  <Override PartName="/ppt/charts/colors18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17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18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19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0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1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2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3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4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5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rts/chart26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7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tags/tag1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4"/>
    <p:sldMasterId id="2147483680" r:id="rId5"/>
  </p:sldMasterIdLst>
  <p:notesMasterIdLst>
    <p:notesMasterId r:id="rId29"/>
  </p:notesMasterIdLst>
  <p:sldIdLst>
    <p:sldId id="265" r:id="rId6"/>
    <p:sldId id="320" r:id="rId7"/>
    <p:sldId id="321" r:id="rId8"/>
    <p:sldId id="329" r:id="rId9"/>
    <p:sldId id="322" r:id="rId10"/>
    <p:sldId id="323" r:id="rId11"/>
    <p:sldId id="324" r:id="rId12"/>
    <p:sldId id="325" r:id="rId13"/>
    <p:sldId id="312" r:id="rId14"/>
    <p:sldId id="326" r:id="rId15"/>
    <p:sldId id="286" r:id="rId16"/>
    <p:sldId id="259" r:id="rId17"/>
    <p:sldId id="262" r:id="rId18"/>
    <p:sldId id="314" r:id="rId19"/>
    <p:sldId id="315" r:id="rId20"/>
    <p:sldId id="316" r:id="rId21"/>
    <p:sldId id="293" r:id="rId22"/>
    <p:sldId id="308" r:id="rId23"/>
    <p:sldId id="318" r:id="rId24"/>
    <p:sldId id="291" r:id="rId25"/>
    <p:sldId id="287" r:id="rId26"/>
    <p:sldId id="279" r:id="rId27"/>
    <p:sldId id="288" r:id="rId28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064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656" userDrawn="1">
          <p15:clr>
            <a:srgbClr val="A4A3A4"/>
          </p15:clr>
        </p15:guide>
        <p15:guide id="5" orient="horz" pos="1680" userDrawn="1">
          <p15:clr>
            <a:srgbClr val="A4A3A4"/>
          </p15:clr>
        </p15:guide>
        <p15:guide id="6" orient="horz" pos="624" userDrawn="1">
          <p15:clr>
            <a:srgbClr val="A4A3A4"/>
          </p15:clr>
        </p15:guide>
        <p15:guide id="7" pos="7032" userDrawn="1">
          <p15:clr>
            <a:srgbClr val="A4A3A4"/>
          </p15:clr>
        </p15:guide>
        <p15:guide id="8" pos="7416" userDrawn="1">
          <p15:clr>
            <a:srgbClr val="A4A3A4"/>
          </p15:clr>
        </p15:guide>
        <p15:guide id="9" pos="600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na Ignatiuk" initials="AI" lastIdx="0" clrIdx="0">
    <p:extLst>
      <p:ext uri="{19B8F6BF-5375-455C-9EA6-DF929625EA0E}">
        <p15:presenceInfo xmlns:p15="http://schemas.microsoft.com/office/powerpoint/2012/main" userId="ec57ced86ca9a4e2" providerId="Windows Live"/>
      </p:ext>
    </p:extLst>
  </p:cmAuthor>
  <p:cmAuthor id="2" name="Dmytro Maliarenko" initials="DM" lastIdx="2" clrIdx="1">
    <p:extLst>
      <p:ext uri="{19B8F6BF-5375-455C-9EA6-DF929625EA0E}">
        <p15:presenceInfo xmlns:p15="http://schemas.microsoft.com/office/powerpoint/2012/main" userId="Dmytro Maliarenk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99"/>
    <a:srgbClr val="E7E6E6"/>
    <a:srgbClr val="70AD47"/>
    <a:srgbClr val="99FF75"/>
    <a:srgbClr val="FDB71A"/>
    <a:srgbClr val="F8ADA7"/>
    <a:srgbClr val="EE3124"/>
    <a:srgbClr val="FCDEDC"/>
    <a:srgbClr val="F9FF00"/>
    <a:srgbClr val="00F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849" autoAdjust="0"/>
  </p:normalViewPr>
  <p:slideViewPr>
    <p:cSldViewPr snapToGrid="0" showGuides="1">
      <p:cViewPr varScale="1">
        <p:scale>
          <a:sx n="119" d="100"/>
          <a:sy n="119" d="100"/>
        </p:scale>
        <p:origin x="114" y="108"/>
      </p:cViewPr>
      <p:guideLst>
        <p:guide pos="5064"/>
        <p:guide pos="192"/>
        <p:guide pos="7656"/>
        <p:guide orient="horz" pos="1680"/>
        <p:guide orient="horz" pos="624"/>
        <p:guide pos="7032"/>
        <p:guide pos="7416"/>
        <p:guide pos="60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10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microsoft.com/office/2011/relationships/chartStyle" Target="style18.xml"/><Relationship Id="rId1" Type="http://schemas.openxmlformats.org/officeDocument/2006/relationships/package" Target="../embeddings/Microsoft_Excel_Worksheet1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04271303007312"/>
          <c:y val="0.39075332436367027"/>
          <c:w val="0.66195324551697587"/>
          <c:h val="0.597497373203348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&lt;29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7F8-4745-B5A5-39C121D83D8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F8-4745-B5A5-39C121D83D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30-39</c:v>
                </c:pt>
              </c:strCache>
            </c:strRef>
          </c:tx>
          <c:spPr>
            <a:solidFill>
              <a:schemeClr val="accent6"/>
            </a:solidFill>
            <a:ln w="19050"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7F8-4745-B5A5-39C121D83D8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40+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7F8-4745-B5A5-39C121D83D87}"/>
            </c:ext>
          </c:extLst>
        </c:ser>
        <c:ser>
          <c:idx val="3"/>
          <c:order val="3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noFill/>
            <a:ln w="19050"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7F8-4745-B5A5-39C121D83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818688735"/>
        <c:axId val="1818170623"/>
      </c:barChart>
      <c:valAx>
        <c:axId val="1818170623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818688735"/>
        <c:crosses val="autoZero"/>
        <c:crossBetween val="between"/>
      </c:valAx>
      <c:catAx>
        <c:axId val="1818688735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818170623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legend>
      <c:legendPos val="b"/>
      <c:legendEntry>
        <c:idx val="3"/>
        <c:delete val="1"/>
      </c:legendEntry>
      <c:layout>
        <c:manualLayout>
          <c:xMode val="edge"/>
          <c:yMode val="edge"/>
          <c:x val="0.20490827602733053"/>
          <c:y val="0.17216235373012068"/>
          <c:w val="0.7685877719230978"/>
          <c:h val="0.306511152133652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671881285768045"/>
          <c:y val="0.29911257904080041"/>
          <c:w val="0.44508978178537623"/>
          <c:h val="0.6237511186749020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4-5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AB8-4DB8-A699-B10C696AAAB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0%</c:formatCode>
                <c:ptCount val="1"/>
                <c:pt idx="0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B8-4DB8-A699-B10C696AAA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6-7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0%</c:formatCode>
                <c:ptCount val="1"/>
                <c:pt idx="0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AB8-4DB8-A699-B10C696AAA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8-9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 w="1905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0%</c:formatCode>
                <c:ptCount val="1"/>
                <c:pt idx="0">
                  <c:v>0.68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AB8-4DB8-A699-B10C696AAA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818688735"/>
        <c:axId val="1818170623"/>
      </c:barChart>
      <c:valAx>
        <c:axId val="1818170623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crossAx val="1818688735"/>
        <c:crosses val="autoZero"/>
        <c:crossBetween val="between"/>
      </c:valAx>
      <c:catAx>
        <c:axId val="1818688735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818170623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29470767535354991"/>
          <c:y val="8.4591995422602373E-2"/>
          <c:w val="0.50244146400099676"/>
          <c:h val="0.232474072874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053786342616232E-2"/>
          <c:y val="9.3495097028769986E-2"/>
          <c:w val="0.86862748478526974"/>
          <c:h val="0.861738251618977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Consultant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8ADA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1FE-41C7-818A-32BD31E797E3}"/>
              </c:ext>
            </c:extLst>
          </c:dPt>
          <c:dPt>
            <c:idx val="1"/>
            <c:invertIfNegative val="0"/>
            <c:bubble3D val="0"/>
            <c:spPr>
              <a:solidFill>
                <a:srgbClr val="F8ADA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1FE-41C7-818A-32BD31E797E3}"/>
              </c:ext>
            </c:extLst>
          </c:dPt>
          <c:dPt>
            <c:idx val="2"/>
            <c:invertIfNegative val="0"/>
            <c:bubble3D val="0"/>
            <c:spPr>
              <a:solidFill>
                <a:srgbClr val="70AD4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1FE-41C7-818A-32BD31E797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Consultant</c:v>
                </c:pt>
                <c:pt idx="1">
                  <c:v>Engineer (incl. QA)</c:v>
                </c:pt>
                <c:pt idx="2">
                  <c:v>Data Scientist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-0.5</c:v>
                </c:pt>
                <c:pt idx="1">
                  <c:v>-0.14000000000000001</c:v>
                </c:pt>
                <c:pt idx="2">
                  <c:v>0.30769230769230771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1FE-41C7-818A-32BD31E797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"/>
        <c:axId val="716546255"/>
        <c:axId val="1785154687"/>
      </c:barChart>
      <c:catAx>
        <c:axId val="7165462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85154687"/>
        <c:crosses val="autoZero"/>
        <c:auto val="1"/>
        <c:lblAlgn val="ctr"/>
        <c:lblOffset val="100"/>
        <c:noMultiLvlLbl val="0"/>
      </c:catAx>
      <c:valAx>
        <c:axId val="1785154687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7165462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053786342616232E-2"/>
          <c:y val="9.3495097028769986E-2"/>
          <c:w val="0.86862748478526974"/>
          <c:h val="0.8130098059424599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Consultant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1A-4FDD-ABB2-92D363051DC4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E1A-4FDD-ABB2-92D363051DC4}"/>
              </c:ext>
            </c:extLst>
          </c:dPt>
          <c:dPt>
            <c:idx val="2"/>
            <c:invertIfNegative val="0"/>
            <c:bubble3D val="0"/>
            <c:spPr>
              <a:solidFill>
                <a:srgbClr val="00FF3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E1A-4FDD-ABB2-92D363051DC4}"/>
              </c:ext>
            </c:extLst>
          </c:dPt>
          <c:dLbls>
            <c:dLbl>
              <c:idx val="0"/>
              <c:layout>
                <c:manualLayout>
                  <c:x val="-0.144846619339318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E1A-4FDD-ABB2-92D363051D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Consultant</c:v>
                </c:pt>
                <c:pt idx="1">
                  <c:v>Engineer (incl. QA)</c:v>
                </c:pt>
                <c:pt idx="2">
                  <c:v>Data Scientist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-0.5</c:v>
                </c:pt>
                <c:pt idx="1">
                  <c:v>-0.14000000000000001</c:v>
                </c:pt>
                <c:pt idx="2">
                  <c:v>0.30769230769230771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1A-4FDD-ABB2-92D363051D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"/>
        <c:overlap val="6"/>
        <c:axId val="716546255"/>
        <c:axId val="1785154687"/>
      </c:barChart>
      <c:catAx>
        <c:axId val="716546255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785154687"/>
        <c:crosses val="autoZero"/>
        <c:auto val="1"/>
        <c:lblAlgn val="ctr"/>
        <c:lblOffset val="100"/>
        <c:noMultiLvlLbl val="0"/>
      </c:catAx>
      <c:valAx>
        <c:axId val="1785154687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7165462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227887002370033E-3"/>
          <c:y val="0"/>
          <c:w val="0.98945454929482957"/>
          <c:h val="0.897119897173902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Definitely, no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541-4455-8DC1-4A8D15C2B4AC}"/>
              </c:ext>
            </c:extLst>
          </c:dPt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41-4455-8DC1-4A8D15C2B4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Most probably, no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541-4455-8DC1-4A8D15C2B4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2.7777777777777776E-2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541-4455-8DC1-4A8D15C2B4A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Not sure</c:v>
                </c:pt>
              </c:strCache>
            </c:strRef>
          </c:tx>
          <c:spPr>
            <a:solidFill>
              <a:srgbClr val="F9FF00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541-4455-8DC1-4A8D15C2B4A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Most probably, yes</c:v>
                </c:pt>
              </c:strCache>
            </c:strRef>
          </c:tx>
          <c:spPr>
            <a:solidFill>
              <a:srgbClr val="99FF75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0.30555555555555558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541-4455-8DC1-4A8D15C2B4A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Definitely, yes</c:v>
                </c:pt>
              </c:strCache>
            </c:strRef>
          </c:tx>
          <c:spPr>
            <a:solidFill>
              <a:srgbClr val="00FF3D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Sheet1!$F$2</c:f>
              <c:numCache>
                <c:formatCode>0%</c:formatCode>
                <c:ptCount val="1"/>
                <c:pt idx="0">
                  <c:v>0.16666666666666666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541-4455-8DC1-4A8D15C2B4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"/>
        <c:overlap val="100"/>
        <c:axId val="1828990815"/>
        <c:axId val="2012017855"/>
      </c:barChart>
      <c:valAx>
        <c:axId val="2012017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28990815"/>
        <c:crosses val="autoZero"/>
        <c:crossBetween val="between"/>
      </c:valAx>
      <c:catAx>
        <c:axId val="1828990815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1201785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227887002370033E-3"/>
          <c:y val="0"/>
          <c:w val="0.98945454929482957"/>
          <c:h val="0.897119897173902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Definitely, no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541-4455-8DC1-4A8D15C2B4AC}"/>
              </c:ext>
            </c:extLst>
          </c:dPt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2.7777777777777776E-2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41-4455-8DC1-4A8D15C2B4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Most probably, no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541-4455-8DC1-4A8D15C2B4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0.1111111111111111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541-4455-8DC1-4A8D15C2B4A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Not sure</c:v>
                </c:pt>
              </c:strCache>
            </c:strRef>
          </c:tx>
          <c:spPr>
            <a:solidFill>
              <a:srgbClr val="F9FF00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0.3888888888888889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541-4455-8DC1-4A8D15C2B4A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Most probably, yes</c:v>
                </c:pt>
              </c:strCache>
            </c:strRef>
          </c:tx>
          <c:spPr>
            <a:solidFill>
              <a:srgbClr val="99FF75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0.3888888888888889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541-4455-8DC1-4A8D15C2B4A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Definitely, yes</c:v>
                </c:pt>
              </c:strCache>
            </c:strRef>
          </c:tx>
          <c:spPr>
            <a:solidFill>
              <a:srgbClr val="00FF3D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Sheet1!$F$2</c:f>
              <c:numCache>
                <c:formatCode>0%</c:formatCode>
                <c:ptCount val="1"/>
                <c:pt idx="0">
                  <c:v>8.3333333333333329E-2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541-4455-8DC1-4A8D15C2B4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"/>
        <c:overlap val="100"/>
        <c:axId val="1828990815"/>
        <c:axId val="2012017855"/>
      </c:barChart>
      <c:valAx>
        <c:axId val="2012017855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828990815"/>
        <c:crosses val="autoZero"/>
        <c:crossBetween val="between"/>
      </c:valAx>
      <c:catAx>
        <c:axId val="1828990815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1201785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227887002370033E-3"/>
          <c:y val="0"/>
          <c:w val="0.98945454929482957"/>
          <c:h val="0.897119897173902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Definitely, no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541-4455-8DC1-4A8D15C2B4AC}"/>
              </c:ext>
            </c:extLst>
          </c:dPt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2.7777777777777776E-2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41-4455-8DC1-4A8D15C2B4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Most probably, no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541-4455-8DC1-4A8D15C2B4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0.1111111111111111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541-4455-8DC1-4A8D15C2B4A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Not sure</c:v>
                </c:pt>
              </c:strCache>
            </c:strRef>
          </c:tx>
          <c:spPr>
            <a:solidFill>
              <a:srgbClr val="F9FF00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541-4455-8DC1-4A8D15C2B4A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Most probably, yes</c:v>
                </c:pt>
              </c:strCache>
            </c:strRef>
          </c:tx>
          <c:spPr>
            <a:solidFill>
              <a:srgbClr val="99FF75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0.47222222222222221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541-4455-8DC1-4A8D15C2B4A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Definitely, yes</c:v>
                </c:pt>
              </c:strCache>
            </c:strRef>
          </c:tx>
          <c:spPr>
            <a:solidFill>
              <a:srgbClr val="00FF3D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Sheet1!$F$2</c:f>
              <c:numCache>
                <c:formatCode>0%</c:formatCode>
                <c:ptCount val="1"/>
                <c:pt idx="0">
                  <c:v>0.1388888888888889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541-4455-8DC1-4A8D15C2B4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"/>
        <c:overlap val="100"/>
        <c:axId val="1828990815"/>
        <c:axId val="2012017855"/>
      </c:barChart>
      <c:valAx>
        <c:axId val="2012017855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828990815"/>
        <c:crosses val="autoZero"/>
        <c:crossBetween val="between"/>
      </c:valAx>
      <c:catAx>
        <c:axId val="1828990815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1201785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I like the team I am currently working with</c:v>
                </c:pt>
                <c:pt idx="1">
                  <c:v>I know whom to contact in my company in case of any query or issue</c:v>
                </c:pt>
                <c:pt idx="2">
                  <c:v>My current PROJECT MANAGER enables the team to deliver positive results</c:v>
                </c:pt>
                <c:pt idx="3">
                  <c:v>I receive recognition from my manager when do a great job</c:v>
                </c:pt>
                <c:pt idx="4">
                  <c:v>I am satisfied with working environment and my colleagues</c:v>
                </c:pt>
                <c:pt idx="5">
                  <c:v>I have all the equipment I need to do my job</c:v>
                </c:pt>
                <c:pt idx="6">
                  <c:v>I have fun working here</c:v>
                </c:pt>
                <c:pt idx="7">
                  <c:v>My MANAGER provides me with the support on career growth/LP</c:v>
                </c:pt>
                <c:pt idx="8">
                  <c:v>I am satisfied with the social package provided </c:v>
                </c:pt>
                <c:pt idx="9">
                  <c:v>Office location is very convenient</c:v>
                </c:pt>
                <c:pt idx="10">
                  <c:v>I am able to balance my work and my personal life</c:v>
                </c:pt>
                <c:pt idx="11">
                  <c:v>I have interesting projects and tasks</c:v>
                </c:pt>
                <c:pt idx="12">
                  <c:v>I have clear understanding of Fractal policies</c:v>
                </c:pt>
                <c:pt idx="13">
                  <c:v>I am satisfied with office conditions</c:v>
                </c:pt>
                <c:pt idx="14">
                  <c:v>I have clear understanding of my career or promotion path</c:v>
                </c:pt>
                <c:pt idx="15">
                  <c:v>I am satisfied with my current level of salary 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4</c:v>
                </c:pt>
                <c:pt idx="14">
                  <c:v>2</c:v>
                </c:pt>
                <c:pt idx="1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70-4480-BB7E-A835D0B105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I like the team I am currently working with</c:v>
                </c:pt>
                <c:pt idx="1">
                  <c:v>I know whom to contact in my company in case of any query or issue</c:v>
                </c:pt>
                <c:pt idx="2">
                  <c:v>My current PROJECT MANAGER enables the team to deliver positive results</c:v>
                </c:pt>
                <c:pt idx="3">
                  <c:v>I receive recognition from my manager when do a great job</c:v>
                </c:pt>
                <c:pt idx="4">
                  <c:v>I am satisfied with working environment and my colleagues</c:v>
                </c:pt>
                <c:pt idx="5">
                  <c:v>I have all the equipment I need to do my job</c:v>
                </c:pt>
                <c:pt idx="6">
                  <c:v>I have fun working here</c:v>
                </c:pt>
                <c:pt idx="7">
                  <c:v>My MANAGER provides me with the support on career growth/LP</c:v>
                </c:pt>
                <c:pt idx="8">
                  <c:v>I am satisfied with the social package provided </c:v>
                </c:pt>
                <c:pt idx="9">
                  <c:v>Office location is very convenient</c:v>
                </c:pt>
                <c:pt idx="10">
                  <c:v>I am able to balance my work and my personal life</c:v>
                </c:pt>
                <c:pt idx="11">
                  <c:v>I have interesting projects and tasks</c:v>
                </c:pt>
                <c:pt idx="12">
                  <c:v>I have clear understanding of Fractal policies</c:v>
                </c:pt>
                <c:pt idx="13">
                  <c:v>I am satisfied with office conditions</c:v>
                </c:pt>
                <c:pt idx="14">
                  <c:v>I have clear understanding of my career or promotion path</c:v>
                </c:pt>
                <c:pt idx="15">
                  <c:v>I am satisfied with my current level of salary 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4</c:v>
                </c:pt>
                <c:pt idx="11">
                  <c:v>3</c:v>
                </c:pt>
                <c:pt idx="12">
                  <c:v>7</c:v>
                </c:pt>
                <c:pt idx="13">
                  <c:v>6</c:v>
                </c:pt>
                <c:pt idx="14">
                  <c:v>12</c:v>
                </c:pt>
                <c:pt idx="1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70-4480-BB7E-A835D0B1057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Neither agree, nor disagree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I like the team I am currently working with</c:v>
                </c:pt>
                <c:pt idx="1">
                  <c:v>I know whom to contact in my company in case of any query or issue</c:v>
                </c:pt>
                <c:pt idx="2">
                  <c:v>My current PROJECT MANAGER enables the team to deliver positive results</c:v>
                </c:pt>
                <c:pt idx="3">
                  <c:v>I receive recognition from my manager when do a great job</c:v>
                </c:pt>
                <c:pt idx="4">
                  <c:v>I am satisfied with working environment and my colleagues</c:v>
                </c:pt>
                <c:pt idx="5">
                  <c:v>I have all the equipment I need to do my job</c:v>
                </c:pt>
                <c:pt idx="6">
                  <c:v>I have fun working here</c:v>
                </c:pt>
                <c:pt idx="7">
                  <c:v>My MANAGER provides me with the support on career growth/LP</c:v>
                </c:pt>
                <c:pt idx="8">
                  <c:v>I am satisfied with the social package provided </c:v>
                </c:pt>
                <c:pt idx="9">
                  <c:v>Office location is very convenient</c:v>
                </c:pt>
                <c:pt idx="10">
                  <c:v>I am able to balance my work and my personal life</c:v>
                </c:pt>
                <c:pt idx="11">
                  <c:v>I have interesting projects and tasks</c:v>
                </c:pt>
                <c:pt idx="12">
                  <c:v>I have clear understanding of Fractal policies</c:v>
                </c:pt>
                <c:pt idx="13">
                  <c:v>I am satisfied with office conditions</c:v>
                </c:pt>
                <c:pt idx="14">
                  <c:v>I have clear understanding of my career or promotion path</c:v>
                </c:pt>
                <c:pt idx="15">
                  <c:v>I am satisfied with my current level of salary </c:v>
                </c:pt>
              </c:strCache>
            </c:str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4</c:v>
                </c:pt>
                <c:pt idx="1">
                  <c:v>9</c:v>
                </c:pt>
                <c:pt idx="2">
                  <c:v>7</c:v>
                </c:pt>
                <c:pt idx="3">
                  <c:v>8</c:v>
                </c:pt>
                <c:pt idx="4">
                  <c:v>4</c:v>
                </c:pt>
                <c:pt idx="5">
                  <c:v>2</c:v>
                </c:pt>
                <c:pt idx="6">
                  <c:v>7</c:v>
                </c:pt>
                <c:pt idx="7">
                  <c:v>7</c:v>
                </c:pt>
                <c:pt idx="8">
                  <c:v>11</c:v>
                </c:pt>
                <c:pt idx="9">
                  <c:v>10</c:v>
                </c:pt>
                <c:pt idx="10">
                  <c:v>10</c:v>
                </c:pt>
                <c:pt idx="11">
                  <c:v>12</c:v>
                </c:pt>
                <c:pt idx="12">
                  <c:v>17</c:v>
                </c:pt>
                <c:pt idx="13">
                  <c:v>9</c:v>
                </c:pt>
                <c:pt idx="14">
                  <c:v>14</c:v>
                </c:pt>
                <c:pt idx="1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70-4480-BB7E-A835D0B1057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Agree </c:v>
                </c:pt>
              </c:strCache>
            </c:strRef>
          </c:tx>
          <c:spPr>
            <a:solidFill>
              <a:srgbClr val="99FF75"/>
            </a:solidFill>
            <a:ln>
              <a:noFill/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I like the team I am currently working with</c:v>
                </c:pt>
                <c:pt idx="1">
                  <c:v>I know whom to contact in my company in case of any query or issue</c:v>
                </c:pt>
                <c:pt idx="2">
                  <c:v>My current PROJECT MANAGER enables the team to deliver positive results</c:v>
                </c:pt>
                <c:pt idx="3">
                  <c:v>I receive recognition from my manager when do a great job</c:v>
                </c:pt>
                <c:pt idx="4">
                  <c:v>I am satisfied with working environment and my colleagues</c:v>
                </c:pt>
                <c:pt idx="5">
                  <c:v>I have all the equipment I need to do my job</c:v>
                </c:pt>
                <c:pt idx="6">
                  <c:v>I have fun working here</c:v>
                </c:pt>
                <c:pt idx="7">
                  <c:v>My MANAGER provides me with the support on career growth/LP</c:v>
                </c:pt>
                <c:pt idx="8">
                  <c:v>I am satisfied with the social package provided </c:v>
                </c:pt>
                <c:pt idx="9">
                  <c:v>Office location is very convenient</c:v>
                </c:pt>
                <c:pt idx="10">
                  <c:v>I am able to balance my work and my personal life</c:v>
                </c:pt>
                <c:pt idx="11">
                  <c:v>I have interesting projects and tasks</c:v>
                </c:pt>
                <c:pt idx="12">
                  <c:v>I have clear understanding of Fractal policies</c:v>
                </c:pt>
                <c:pt idx="13">
                  <c:v>I am satisfied with office conditions</c:v>
                </c:pt>
                <c:pt idx="14">
                  <c:v>I have clear understanding of my career or promotion path</c:v>
                </c:pt>
                <c:pt idx="15">
                  <c:v>I am satisfied with my current level of salary </c:v>
                </c:pt>
              </c:strCache>
            </c:strRef>
          </c:cat>
          <c:val>
            <c:numRef>
              <c:f>Sheet1!$E$2:$E$17</c:f>
              <c:numCache>
                <c:formatCode>General</c:formatCode>
                <c:ptCount val="16"/>
                <c:pt idx="0">
                  <c:v>11</c:v>
                </c:pt>
                <c:pt idx="1">
                  <c:v>17</c:v>
                </c:pt>
                <c:pt idx="2">
                  <c:v>17</c:v>
                </c:pt>
                <c:pt idx="3">
                  <c:v>18</c:v>
                </c:pt>
                <c:pt idx="4">
                  <c:v>19</c:v>
                </c:pt>
                <c:pt idx="5">
                  <c:v>20</c:v>
                </c:pt>
                <c:pt idx="6">
                  <c:v>20</c:v>
                </c:pt>
                <c:pt idx="7">
                  <c:v>17</c:v>
                </c:pt>
                <c:pt idx="8">
                  <c:v>16</c:v>
                </c:pt>
                <c:pt idx="9">
                  <c:v>13</c:v>
                </c:pt>
                <c:pt idx="10">
                  <c:v>15</c:v>
                </c:pt>
                <c:pt idx="11">
                  <c:v>15</c:v>
                </c:pt>
                <c:pt idx="12">
                  <c:v>7</c:v>
                </c:pt>
                <c:pt idx="13">
                  <c:v>15</c:v>
                </c:pt>
                <c:pt idx="14">
                  <c:v>6</c:v>
                </c:pt>
                <c:pt idx="1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F70-4480-BB7E-A835D0B1057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I like the team I am currently working with</c:v>
                </c:pt>
                <c:pt idx="1">
                  <c:v>I know whom to contact in my company in case of any query or issue</c:v>
                </c:pt>
                <c:pt idx="2">
                  <c:v>My current PROJECT MANAGER enables the team to deliver positive results</c:v>
                </c:pt>
                <c:pt idx="3">
                  <c:v>I receive recognition from my manager when do a great job</c:v>
                </c:pt>
                <c:pt idx="4">
                  <c:v>I am satisfied with working environment and my colleagues</c:v>
                </c:pt>
                <c:pt idx="5">
                  <c:v>I have all the equipment I need to do my job</c:v>
                </c:pt>
                <c:pt idx="6">
                  <c:v>I have fun working here</c:v>
                </c:pt>
                <c:pt idx="7">
                  <c:v>My MANAGER provides me with the support on career growth/LP</c:v>
                </c:pt>
                <c:pt idx="8">
                  <c:v>I am satisfied with the social package provided </c:v>
                </c:pt>
                <c:pt idx="9">
                  <c:v>Office location is very convenient</c:v>
                </c:pt>
                <c:pt idx="10">
                  <c:v>I am able to balance my work and my personal life</c:v>
                </c:pt>
                <c:pt idx="11">
                  <c:v>I have interesting projects and tasks</c:v>
                </c:pt>
                <c:pt idx="12">
                  <c:v>I have clear understanding of Fractal policies</c:v>
                </c:pt>
                <c:pt idx="13">
                  <c:v>I am satisfied with office conditions</c:v>
                </c:pt>
                <c:pt idx="14">
                  <c:v>I have clear understanding of my career or promotion path</c:v>
                </c:pt>
                <c:pt idx="15">
                  <c:v>I am satisfied with my current level of salary </c:v>
                </c:pt>
              </c:strCache>
            </c:strRef>
          </c:cat>
          <c:val>
            <c:numRef>
              <c:f>Sheet1!$F$2:$F$17</c:f>
              <c:numCache>
                <c:formatCode>General</c:formatCode>
                <c:ptCount val="16"/>
                <c:pt idx="0">
                  <c:v>21</c:v>
                </c:pt>
                <c:pt idx="1">
                  <c:v>9</c:v>
                </c:pt>
                <c:pt idx="2">
                  <c:v>11</c:v>
                </c:pt>
                <c:pt idx="3">
                  <c:v>9</c:v>
                </c:pt>
                <c:pt idx="4">
                  <c:v>12</c:v>
                </c:pt>
                <c:pt idx="5">
                  <c:v>13</c:v>
                </c:pt>
                <c:pt idx="6">
                  <c:v>7</c:v>
                </c:pt>
                <c:pt idx="7">
                  <c:v>10</c:v>
                </c:pt>
                <c:pt idx="8">
                  <c:v>6</c:v>
                </c:pt>
                <c:pt idx="9">
                  <c:v>10</c:v>
                </c:pt>
                <c:pt idx="10">
                  <c:v>7</c:v>
                </c:pt>
                <c:pt idx="11">
                  <c:v>5</c:v>
                </c:pt>
                <c:pt idx="12">
                  <c:v>3</c:v>
                </c:pt>
                <c:pt idx="13">
                  <c:v>4</c:v>
                </c:pt>
                <c:pt idx="14">
                  <c:v>2</c:v>
                </c:pt>
                <c:pt idx="1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70-4480-BB7E-A835D0B10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248308159"/>
        <c:axId val="443223951"/>
      </c:barChart>
      <c:catAx>
        <c:axId val="12483081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223951"/>
        <c:crosses val="autoZero"/>
        <c:auto val="1"/>
        <c:lblAlgn val="ctr"/>
        <c:lblOffset val="100"/>
        <c:noMultiLvlLbl val="0"/>
      </c:catAx>
      <c:valAx>
        <c:axId val="443223951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248308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3417841144314366"/>
          <c:y val="1.4942758645033003E-2"/>
          <c:w val="0.86582161089724874"/>
          <c:h val="4.80550881858079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accent4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227887002370033E-3"/>
          <c:y val="0"/>
          <c:w val="0.98945454929482957"/>
          <c:h val="0.897119897173902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Definitely, no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DC9-4B6C-AEF6-F0A7C78FDEE8}"/>
              </c:ext>
            </c:extLst>
          </c:dPt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2-1DC9-4B6C-AEF6-F0A7C78FDE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Most probably, no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DC9-4B6C-AEF6-F0A7C78FDE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6.25E-2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DC9-4B6C-AEF6-F0A7C78FDEE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Not sure</c:v>
                </c:pt>
              </c:strCache>
            </c:strRef>
          </c:tx>
          <c:spPr>
            <a:solidFill>
              <a:srgbClr val="F9FF00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C9-4B6C-AEF6-F0A7C78FDEE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Most probably, yes</c:v>
                </c:pt>
              </c:strCache>
            </c:strRef>
          </c:tx>
          <c:spPr>
            <a:solidFill>
              <a:srgbClr val="99FF75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DC9-4B6C-AEF6-F0A7C78FDEE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Definitely, yes</c:v>
                </c:pt>
              </c:strCache>
            </c:strRef>
          </c:tx>
          <c:spPr>
            <a:solidFill>
              <a:srgbClr val="00FF3D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Sheet1!$F$2</c:f>
              <c:numCache>
                <c:formatCode>0%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7-1DC9-4B6C-AEF6-F0A7C78FDE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"/>
        <c:overlap val="100"/>
        <c:axId val="1828990815"/>
        <c:axId val="2012017855"/>
      </c:barChart>
      <c:valAx>
        <c:axId val="2012017855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828990815"/>
        <c:crosses val="autoZero"/>
        <c:crossBetween val="between"/>
      </c:valAx>
      <c:catAx>
        <c:axId val="1828990815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1201785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227887002370033E-3"/>
          <c:y val="0"/>
          <c:w val="0.98945454929482957"/>
          <c:h val="0.897119897173902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Definitely, no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DC9-4B6C-AEF6-F0A7C78FDEE8}"/>
              </c:ext>
            </c:extLst>
          </c:dPt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2-1DC9-4B6C-AEF6-F0A7C78FDE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Most probably, no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DC9-4B6C-AEF6-F0A7C78FDE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4-1DC9-4B6C-AEF6-F0A7C78FDEE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Not sure</c:v>
                </c:pt>
              </c:strCache>
            </c:strRef>
          </c:tx>
          <c:spPr>
            <a:solidFill>
              <a:srgbClr val="F9FF00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0.30769230769230771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C9-4B6C-AEF6-F0A7C78FDEE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Most probably, yes</c:v>
                </c:pt>
              </c:strCache>
            </c:strRef>
          </c:tx>
          <c:spPr>
            <a:solidFill>
              <a:srgbClr val="99FF75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0.38461538461538464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DC9-4B6C-AEF6-F0A7C78FDEE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Definitely, yes</c:v>
                </c:pt>
              </c:strCache>
            </c:strRef>
          </c:tx>
          <c:spPr>
            <a:solidFill>
              <a:srgbClr val="00FF3D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Sheet1!$F$2</c:f>
              <c:numCache>
                <c:formatCode>0%</c:formatCode>
                <c:ptCount val="1"/>
                <c:pt idx="0">
                  <c:v>0.30769230769230771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DC9-4B6C-AEF6-F0A7C78FDE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"/>
        <c:overlap val="100"/>
        <c:axId val="1828990815"/>
        <c:axId val="2012017855"/>
      </c:barChart>
      <c:valAx>
        <c:axId val="2012017855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828990815"/>
        <c:crosses val="autoZero"/>
        <c:crossBetween val="between"/>
      </c:valAx>
      <c:catAx>
        <c:axId val="1828990815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1201785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227887002370033E-3"/>
          <c:y val="0"/>
          <c:w val="0.98945454929482957"/>
          <c:h val="0.897119897173902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Definitely, no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DC9-4B6C-AEF6-F0A7C78FDEE8}"/>
              </c:ext>
            </c:extLst>
          </c:dPt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2-1DC9-4B6C-AEF6-F0A7C78FDE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Most probably, no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DC9-4B6C-AEF6-F0A7C78FDE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4-1DC9-4B6C-AEF6-F0A7C78FDEE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Not sure</c:v>
                </c:pt>
              </c:strCache>
            </c:strRef>
          </c:tx>
          <c:spPr>
            <a:solidFill>
              <a:srgbClr val="F9FF00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0.42857142857142855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C9-4B6C-AEF6-F0A7C78FDEE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Most probably, yes</c:v>
                </c:pt>
              </c:strCache>
            </c:strRef>
          </c:tx>
          <c:spPr>
            <a:solidFill>
              <a:srgbClr val="99FF75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0.2857142857142857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DC9-4B6C-AEF6-F0A7C78FDEE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Definitely, yes</c:v>
                </c:pt>
              </c:strCache>
            </c:strRef>
          </c:tx>
          <c:spPr>
            <a:solidFill>
              <a:srgbClr val="00FF3D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Sheet1!$F$2</c:f>
              <c:numCache>
                <c:formatCode>0%</c:formatCode>
                <c:ptCount val="1"/>
                <c:pt idx="0">
                  <c:v>0.2857142857142857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DC9-4B6C-AEF6-F0A7C78FDE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"/>
        <c:overlap val="100"/>
        <c:axId val="1828990815"/>
        <c:axId val="2012017855"/>
      </c:barChart>
      <c:valAx>
        <c:axId val="2012017855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828990815"/>
        <c:crosses val="autoZero"/>
        <c:crossBetween val="between"/>
      </c:valAx>
      <c:catAx>
        <c:axId val="1828990815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1201785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671881285768045"/>
          <c:y val="0.35370622504087096"/>
          <c:w val="0.63651657389291272"/>
          <c:h val="0.5691577290419237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Consultants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A94-4E0E-88A9-D4B0E1B1C4A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94-4E0E-88A9-D4B0E1B1C4A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 Scientists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A94-4E0E-88A9-D4B0E1B1C4A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Engineers</c:v>
                </c:pt>
              </c:strCache>
            </c:strRef>
          </c:tx>
          <c:spPr>
            <a:solidFill>
              <a:schemeClr val="accent5">
                <a:lumMod val="25000"/>
                <a:lumOff val="75000"/>
              </a:schemeClr>
            </a:solidFill>
            <a:ln w="19050">
              <a:solidFill>
                <a:schemeClr val="accent5">
                  <a:lumMod val="25000"/>
                  <a:lumOff val="7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94-4E0E-88A9-D4B0E1B1C4A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A94-4E0E-88A9-D4B0E1B1C4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818688735"/>
        <c:axId val="1818170623"/>
      </c:barChart>
      <c:valAx>
        <c:axId val="1818170623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818688735"/>
        <c:crosses val="autoZero"/>
        <c:crossBetween val="between"/>
      </c:valAx>
      <c:catAx>
        <c:axId val="1818688735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818170623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28165496567565113"/>
          <c:y val="0.13359416519463693"/>
          <c:w val="0.62908993236364685"/>
          <c:h val="0.306511152133652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227887002370033E-3"/>
          <c:y val="0"/>
          <c:w val="0.98945454929482957"/>
          <c:h val="0.897119897173902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Definitely, no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bg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DC9-4B6C-AEF6-F0A7C78FDEE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6.25E-2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C9-4B6C-AEF6-F0A7C78FDE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Most probably, no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DC9-4B6C-AEF6-F0A7C78FDE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DC9-4B6C-AEF6-F0A7C78FDEE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Not sure</c:v>
                </c:pt>
              </c:strCache>
            </c:strRef>
          </c:tx>
          <c:spPr>
            <a:solidFill>
              <a:srgbClr val="F9FF00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0.5625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C9-4B6C-AEF6-F0A7C78FDEE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Most probably, yes</c:v>
                </c:pt>
              </c:strCache>
            </c:strRef>
          </c:tx>
          <c:spPr>
            <a:solidFill>
              <a:srgbClr val="99FF75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DC9-4B6C-AEF6-F0A7C78FDEE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Definitely, yes</c:v>
                </c:pt>
              </c:strCache>
            </c:strRef>
          </c:tx>
          <c:spPr>
            <a:solidFill>
              <a:srgbClr val="00FF3D"/>
            </a:solidFill>
            <a:ln w="19050">
              <a:solidFill>
                <a:schemeClr val="bg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Sheet1!$F$2</c:f>
              <c:numCache>
                <c:formatCode>0%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DC9-4B6C-AEF6-F0A7C78FDE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"/>
        <c:overlap val="100"/>
        <c:axId val="1828990815"/>
        <c:axId val="2012017855"/>
      </c:barChart>
      <c:valAx>
        <c:axId val="2012017855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828990815"/>
        <c:crosses val="autoZero"/>
        <c:crossBetween val="between"/>
      </c:valAx>
      <c:catAx>
        <c:axId val="1828990815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1201785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227887002370033E-3"/>
          <c:y val="0"/>
          <c:w val="0.98945454929482957"/>
          <c:h val="0.897119897173902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Definitely, no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DC9-4B6C-AEF6-F0A7C78FDEE8}"/>
              </c:ext>
            </c:extLst>
          </c:dPt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2-1DC9-4B6C-AEF6-F0A7C78FDE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Most probably, no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DC9-4B6C-AEF6-F0A7C78FDE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7.6923076923076927E-2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DC9-4B6C-AEF6-F0A7C78FDEE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Not sure</c:v>
                </c:pt>
              </c:strCache>
            </c:strRef>
          </c:tx>
          <c:spPr>
            <a:solidFill>
              <a:srgbClr val="F9FF00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0.23076923076923078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C9-4B6C-AEF6-F0A7C78FDEE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Most probably, yes</c:v>
                </c:pt>
              </c:strCache>
            </c:strRef>
          </c:tx>
          <c:spPr>
            <a:solidFill>
              <a:srgbClr val="99FF75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0.53846153846153844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DC9-4B6C-AEF6-F0A7C78FDEE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Definitely, yes</c:v>
                </c:pt>
              </c:strCache>
            </c:strRef>
          </c:tx>
          <c:spPr>
            <a:solidFill>
              <a:srgbClr val="00FF3D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Sheet1!$F$2</c:f>
              <c:numCache>
                <c:formatCode>0%</c:formatCode>
                <c:ptCount val="1"/>
                <c:pt idx="0">
                  <c:v>0.15384615384615385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DC9-4B6C-AEF6-F0A7C78FDE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"/>
        <c:overlap val="100"/>
        <c:axId val="1828990815"/>
        <c:axId val="2012017855"/>
      </c:barChart>
      <c:valAx>
        <c:axId val="2012017855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828990815"/>
        <c:crosses val="autoZero"/>
        <c:crossBetween val="between"/>
      </c:valAx>
      <c:catAx>
        <c:axId val="1828990815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1201785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227887002370033E-3"/>
          <c:y val="0"/>
          <c:w val="0.98945454929482957"/>
          <c:h val="0.897119897173902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Definitely, no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DC9-4B6C-AEF6-F0A7C78FDEE8}"/>
              </c:ext>
            </c:extLst>
          </c:dPt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2-1DC9-4B6C-AEF6-F0A7C78FDE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Most probably, no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DC9-4B6C-AEF6-F0A7C78FDE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0.14285714285714285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DC9-4B6C-AEF6-F0A7C78FDEE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Not sure</c:v>
                </c:pt>
              </c:strCache>
            </c:strRef>
          </c:tx>
          <c:spPr>
            <a:solidFill>
              <a:srgbClr val="F9FF00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0.2857142857142857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C9-4B6C-AEF6-F0A7C78FDEE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Most probably, yes</c:v>
                </c:pt>
              </c:strCache>
            </c:strRef>
          </c:tx>
          <c:spPr>
            <a:solidFill>
              <a:srgbClr val="99FF75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0.42857142857142855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DC9-4B6C-AEF6-F0A7C78FDEE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Definitely, yes</c:v>
                </c:pt>
              </c:strCache>
            </c:strRef>
          </c:tx>
          <c:spPr>
            <a:solidFill>
              <a:srgbClr val="00FF3D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Sheet1!$F$2</c:f>
              <c:numCache>
                <c:formatCode>0%</c:formatCode>
                <c:ptCount val="1"/>
                <c:pt idx="0">
                  <c:v>0.14285714285714285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DC9-4B6C-AEF6-F0A7C78FDE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"/>
        <c:overlap val="100"/>
        <c:axId val="1828990815"/>
        <c:axId val="2012017855"/>
      </c:barChart>
      <c:valAx>
        <c:axId val="2012017855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828990815"/>
        <c:crosses val="autoZero"/>
        <c:crossBetween val="between"/>
      </c:valAx>
      <c:catAx>
        <c:axId val="1828990815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1201785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227887002370033E-3"/>
          <c:y val="0"/>
          <c:w val="0.98945454929482957"/>
          <c:h val="0.897119897173902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Definitely, no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bg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DC9-4B6C-AEF6-F0A7C78FDEE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6.25E-2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C9-4B6C-AEF6-F0A7C78FDE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Most probably, no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DC9-4B6C-AEF6-F0A7C78FDE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0.1875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DC9-4B6C-AEF6-F0A7C78FDEE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Not sure</c:v>
                </c:pt>
              </c:strCache>
            </c:strRef>
          </c:tx>
          <c:spPr>
            <a:solidFill>
              <a:srgbClr val="F9FF00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C9-4B6C-AEF6-F0A7C78FDEE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Most probably, yes</c:v>
                </c:pt>
              </c:strCache>
            </c:strRef>
          </c:tx>
          <c:spPr>
            <a:solidFill>
              <a:srgbClr val="99FF75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DC9-4B6C-AEF6-F0A7C78FDEE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Definitely, yes</c:v>
                </c:pt>
              </c:strCache>
            </c:strRef>
          </c:tx>
          <c:spPr>
            <a:solidFill>
              <a:srgbClr val="00FF3D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Sheet1!$F$2</c:f>
              <c:numCache>
                <c:formatCode>0%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7-1DC9-4B6C-AEF6-F0A7C78FDE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"/>
        <c:overlap val="100"/>
        <c:axId val="1828990815"/>
        <c:axId val="2012017855"/>
      </c:barChart>
      <c:valAx>
        <c:axId val="2012017855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828990815"/>
        <c:crosses val="autoZero"/>
        <c:crossBetween val="between"/>
      </c:valAx>
      <c:catAx>
        <c:axId val="1828990815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1201785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227887002370033E-3"/>
          <c:y val="0"/>
          <c:w val="0.98945454929482957"/>
          <c:h val="0.897119897173902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Definitely, no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DC9-4B6C-AEF6-F0A7C78FDEE8}"/>
              </c:ext>
            </c:extLst>
          </c:dPt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2-1DC9-4B6C-AEF6-F0A7C78FDE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Most probably, no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DC9-4B6C-AEF6-F0A7C78FDE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7.6923076923076927E-2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DC9-4B6C-AEF6-F0A7C78FDEE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Not sure</c:v>
                </c:pt>
              </c:strCache>
            </c:strRef>
          </c:tx>
          <c:spPr>
            <a:solidFill>
              <a:srgbClr val="F9FF00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3.662570547741751E-2"/>
                  <c:y val="2.3618547440735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738-4018-9F4D-3F2E87EE4B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7.6923076923076927E-2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C9-4B6C-AEF6-F0A7C78FDEE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Most probably, yes</c:v>
                </c:pt>
              </c:strCache>
            </c:strRef>
          </c:tx>
          <c:spPr>
            <a:solidFill>
              <a:srgbClr val="99FF75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0.61538461538461542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DC9-4B6C-AEF6-F0A7C78FDEE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Definitely, yes</c:v>
                </c:pt>
              </c:strCache>
            </c:strRef>
          </c:tx>
          <c:spPr>
            <a:solidFill>
              <a:srgbClr val="00FF3D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Sheet1!$F$2</c:f>
              <c:numCache>
                <c:formatCode>0%</c:formatCode>
                <c:ptCount val="1"/>
                <c:pt idx="0">
                  <c:v>0.23076923076923078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DC9-4B6C-AEF6-F0A7C78FDE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"/>
        <c:overlap val="100"/>
        <c:axId val="1828990815"/>
        <c:axId val="2012017855"/>
      </c:barChart>
      <c:valAx>
        <c:axId val="2012017855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828990815"/>
        <c:crosses val="autoZero"/>
        <c:crossBetween val="between"/>
      </c:valAx>
      <c:catAx>
        <c:axId val="1828990815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1201785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227887002370033E-3"/>
          <c:y val="0"/>
          <c:w val="0.98945454929482957"/>
          <c:h val="0.897119897173902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Definitely, no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DC9-4B6C-AEF6-F0A7C78FDEE8}"/>
              </c:ext>
            </c:extLst>
          </c:dPt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C9-4B6C-AEF6-F0A7C78FDE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Most probably, no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DC9-4B6C-AEF6-F0A7C78FDEE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Not sure</c:v>
                </c:pt>
              </c:strCache>
            </c:strRef>
          </c:tx>
          <c:spPr>
            <a:solidFill>
              <a:srgbClr val="F9FF00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0.2857142857142857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C9-4B6C-AEF6-F0A7C78FDEE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Most probably, yes</c:v>
                </c:pt>
              </c:strCache>
            </c:strRef>
          </c:tx>
          <c:spPr>
            <a:solidFill>
              <a:srgbClr val="99FF75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0.42857142857142855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DC9-4B6C-AEF6-F0A7C78FDEE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Definitely, yes</c:v>
                </c:pt>
              </c:strCache>
            </c:strRef>
          </c:tx>
          <c:spPr>
            <a:solidFill>
              <a:srgbClr val="00FF3D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Definitely, yes</c:v>
                </c:pt>
              </c:strCache>
            </c:strRef>
          </c:cat>
          <c:val>
            <c:numRef>
              <c:f>Sheet1!$F$2</c:f>
              <c:numCache>
                <c:formatCode>0%</c:formatCode>
                <c:ptCount val="1"/>
                <c:pt idx="0">
                  <c:v>0.2857142857142857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DC9-4B6C-AEF6-F0A7C78FDE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"/>
        <c:overlap val="100"/>
        <c:axId val="1828990815"/>
        <c:axId val="2012017855"/>
      </c:barChart>
      <c:valAx>
        <c:axId val="2012017855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828990815"/>
        <c:crosses val="autoZero"/>
        <c:crossBetween val="between"/>
      </c:valAx>
      <c:catAx>
        <c:axId val="1828990815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1201785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8924373371232623"/>
          <c:y val="9.3481360613086678E-2"/>
          <c:w val="0.27252965906219578"/>
          <c:h val="0.87818757436397565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EE3124"/>
            </a:solidFill>
            <a:ln>
              <a:noFill/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I have all the equipment I need to do my job</c:v>
                </c:pt>
                <c:pt idx="1">
                  <c:v>I like the team I am currently working with</c:v>
                </c:pt>
                <c:pt idx="2">
                  <c:v>I receive recognition from my manager when do a great job</c:v>
                </c:pt>
                <c:pt idx="3">
                  <c:v>My current PROJECT MANAGER enables the team to deliver positive results</c:v>
                </c:pt>
                <c:pt idx="4">
                  <c:v>My MANAGER provides me with the support on career growth/LP</c:v>
                </c:pt>
                <c:pt idx="5">
                  <c:v>I am satisfied with working environment and my colleagues</c:v>
                </c:pt>
                <c:pt idx="6">
                  <c:v>I know whom to contact in my company in case of any query or issue</c:v>
                </c:pt>
                <c:pt idx="7">
                  <c:v>I have fun working here</c:v>
                </c:pt>
                <c:pt idx="8">
                  <c:v>I am able to balance my work and my personal life</c:v>
                </c:pt>
                <c:pt idx="9">
                  <c:v>I am satisfied with the social package provided </c:v>
                </c:pt>
                <c:pt idx="10">
                  <c:v>Office location is very convenient</c:v>
                </c:pt>
                <c:pt idx="11">
                  <c:v>I have interesting projects and tasks</c:v>
                </c:pt>
                <c:pt idx="12">
                  <c:v>I have clear understanding of Fractal policies</c:v>
                </c:pt>
                <c:pt idx="13">
                  <c:v>I am satisfied with office conditions</c:v>
                </c:pt>
                <c:pt idx="14">
                  <c:v>I am satisfied with my current level of salary </c:v>
                </c:pt>
                <c:pt idx="15">
                  <c:v>I have clear understanding of my career or promotion path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32-4D2F-B8CA-41E1E7D80D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F8ADA7"/>
            </a:solidFill>
            <a:ln>
              <a:noFill/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I have all the equipment I need to do my job</c:v>
                </c:pt>
                <c:pt idx="1">
                  <c:v>I like the team I am currently working with</c:v>
                </c:pt>
                <c:pt idx="2">
                  <c:v>I receive recognition from my manager when do a great job</c:v>
                </c:pt>
                <c:pt idx="3">
                  <c:v>My current PROJECT MANAGER enables the team to deliver positive results</c:v>
                </c:pt>
                <c:pt idx="4">
                  <c:v>My MANAGER provides me with the support on career growth/LP</c:v>
                </c:pt>
                <c:pt idx="5">
                  <c:v>I am satisfied with working environment and my colleagues</c:v>
                </c:pt>
                <c:pt idx="6">
                  <c:v>I know whom to contact in my company in case of any query or issue</c:v>
                </c:pt>
                <c:pt idx="7">
                  <c:v>I have fun working here</c:v>
                </c:pt>
                <c:pt idx="8">
                  <c:v>I am able to balance my work and my personal life</c:v>
                </c:pt>
                <c:pt idx="9">
                  <c:v>I am satisfied with the social package provided </c:v>
                </c:pt>
                <c:pt idx="10">
                  <c:v>Office location is very convenient</c:v>
                </c:pt>
                <c:pt idx="11">
                  <c:v>I have interesting projects and tasks</c:v>
                </c:pt>
                <c:pt idx="12">
                  <c:v>I have clear understanding of Fractal policies</c:v>
                </c:pt>
                <c:pt idx="13">
                  <c:v>I am satisfied with office conditions</c:v>
                </c:pt>
                <c:pt idx="14">
                  <c:v>I am satisfied with my current level of salary </c:v>
                </c:pt>
                <c:pt idx="15">
                  <c:v>I have clear understanding of my career or promotion path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  <c:pt idx="13">
                  <c:v>4</c:v>
                </c:pt>
                <c:pt idx="14">
                  <c:v>7</c:v>
                </c:pt>
                <c:pt idx="1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32-4D2F-B8CA-41E1E7D80D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Neither agree, nor disagree</c:v>
                </c:pt>
              </c:strCache>
            </c:strRef>
          </c:tx>
          <c:spPr>
            <a:solidFill>
              <a:srgbClr val="FDB71A"/>
            </a:solidFill>
            <a:ln>
              <a:noFill/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I have all the equipment I need to do my job</c:v>
                </c:pt>
                <c:pt idx="1">
                  <c:v>I like the team I am currently working with</c:v>
                </c:pt>
                <c:pt idx="2">
                  <c:v>I receive recognition from my manager when do a great job</c:v>
                </c:pt>
                <c:pt idx="3">
                  <c:v>My current PROJECT MANAGER enables the team to deliver positive results</c:v>
                </c:pt>
                <c:pt idx="4">
                  <c:v>My MANAGER provides me with the support on career growth/LP</c:v>
                </c:pt>
                <c:pt idx="5">
                  <c:v>I am satisfied with working environment and my colleagues</c:v>
                </c:pt>
                <c:pt idx="6">
                  <c:v>I know whom to contact in my company in case of any query or issue</c:v>
                </c:pt>
                <c:pt idx="7">
                  <c:v>I have fun working here</c:v>
                </c:pt>
                <c:pt idx="8">
                  <c:v>I am able to balance my work and my personal life</c:v>
                </c:pt>
                <c:pt idx="9">
                  <c:v>I am satisfied with the social package provided </c:v>
                </c:pt>
                <c:pt idx="10">
                  <c:v>Office location is very convenient</c:v>
                </c:pt>
                <c:pt idx="11">
                  <c:v>I have interesting projects and tasks</c:v>
                </c:pt>
                <c:pt idx="12">
                  <c:v>I have clear understanding of Fractal policies</c:v>
                </c:pt>
                <c:pt idx="13">
                  <c:v>I am satisfied with office conditions</c:v>
                </c:pt>
                <c:pt idx="14">
                  <c:v>I am satisfied with my current level of salary </c:v>
                </c:pt>
                <c:pt idx="15">
                  <c:v>I have clear understanding of my career or promotion path</c:v>
                </c:pt>
              </c:strCache>
            </c:str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4">
                  <c:v>3</c:v>
                </c:pt>
                <c:pt idx="5">
                  <c:v>3</c:v>
                </c:pt>
                <c:pt idx="6">
                  <c:v>6</c:v>
                </c:pt>
                <c:pt idx="7">
                  <c:v>5</c:v>
                </c:pt>
                <c:pt idx="8">
                  <c:v>5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6</c:v>
                </c:pt>
                <c:pt idx="13">
                  <c:v>3</c:v>
                </c:pt>
                <c:pt idx="14">
                  <c:v>3</c:v>
                </c:pt>
                <c:pt idx="1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32-4D2F-B8CA-41E1E7D80DD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Agree </c:v>
                </c:pt>
              </c:strCache>
            </c:strRef>
          </c:tx>
          <c:spPr>
            <a:solidFill>
              <a:srgbClr val="99FF75"/>
            </a:solidFill>
            <a:ln>
              <a:noFill/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I have all the equipment I need to do my job</c:v>
                </c:pt>
                <c:pt idx="1">
                  <c:v>I like the team I am currently working with</c:v>
                </c:pt>
                <c:pt idx="2">
                  <c:v>I receive recognition from my manager when do a great job</c:v>
                </c:pt>
                <c:pt idx="3">
                  <c:v>My current PROJECT MANAGER enables the team to deliver positive results</c:v>
                </c:pt>
                <c:pt idx="4">
                  <c:v>My MANAGER provides me with the support on career growth/LP</c:v>
                </c:pt>
                <c:pt idx="5">
                  <c:v>I am satisfied with working environment and my colleagues</c:v>
                </c:pt>
                <c:pt idx="6">
                  <c:v>I know whom to contact in my company in case of any query or issue</c:v>
                </c:pt>
                <c:pt idx="7">
                  <c:v>I have fun working here</c:v>
                </c:pt>
                <c:pt idx="8">
                  <c:v>I am able to balance my work and my personal life</c:v>
                </c:pt>
                <c:pt idx="9">
                  <c:v>I am satisfied with the social package provided </c:v>
                </c:pt>
                <c:pt idx="10">
                  <c:v>Office location is very convenient</c:v>
                </c:pt>
                <c:pt idx="11">
                  <c:v>I have interesting projects and tasks</c:v>
                </c:pt>
                <c:pt idx="12">
                  <c:v>I have clear understanding of Fractal policies</c:v>
                </c:pt>
                <c:pt idx="13">
                  <c:v>I am satisfied with office conditions</c:v>
                </c:pt>
                <c:pt idx="14">
                  <c:v>I am satisfied with my current level of salary </c:v>
                </c:pt>
                <c:pt idx="15">
                  <c:v>I have clear understanding of my career or promotion path</c:v>
                </c:pt>
              </c:strCache>
            </c:strRef>
          </c:cat>
          <c:val>
            <c:numRef>
              <c:f>Sheet1!$E$2:$E$17</c:f>
              <c:numCache>
                <c:formatCode>General</c:formatCode>
                <c:ptCount val="16"/>
                <c:pt idx="0">
                  <c:v>11</c:v>
                </c:pt>
                <c:pt idx="1">
                  <c:v>5</c:v>
                </c:pt>
                <c:pt idx="2">
                  <c:v>9</c:v>
                </c:pt>
                <c:pt idx="3">
                  <c:v>6</c:v>
                </c:pt>
                <c:pt idx="4">
                  <c:v>9</c:v>
                </c:pt>
                <c:pt idx="5">
                  <c:v>7</c:v>
                </c:pt>
                <c:pt idx="6">
                  <c:v>7</c:v>
                </c:pt>
                <c:pt idx="7">
                  <c:v>6</c:v>
                </c:pt>
                <c:pt idx="8">
                  <c:v>6</c:v>
                </c:pt>
                <c:pt idx="9">
                  <c:v>5</c:v>
                </c:pt>
                <c:pt idx="10">
                  <c:v>3</c:v>
                </c:pt>
                <c:pt idx="11">
                  <c:v>3</c:v>
                </c:pt>
                <c:pt idx="12">
                  <c:v>2</c:v>
                </c:pt>
                <c:pt idx="13">
                  <c:v>6</c:v>
                </c:pt>
                <c:pt idx="14">
                  <c:v>3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332-4D2F-B8CA-41E1E7D80DD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70AD47"/>
            </a:solidFill>
            <a:ln>
              <a:noFill/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I have all the equipment I need to do my job</c:v>
                </c:pt>
                <c:pt idx="1">
                  <c:v>I like the team I am currently working with</c:v>
                </c:pt>
                <c:pt idx="2">
                  <c:v>I receive recognition from my manager when do a great job</c:v>
                </c:pt>
                <c:pt idx="3">
                  <c:v>My current PROJECT MANAGER enables the team to deliver positive results</c:v>
                </c:pt>
                <c:pt idx="4">
                  <c:v>My MANAGER provides me with the support on career growth/LP</c:v>
                </c:pt>
                <c:pt idx="5">
                  <c:v>I am satisfied with working environment and my colleagues</c:v>
                </c:pt>
                <c:pt idx="6">
                  <c:v>I know whom to contact in my company in case of any query or issue</c:v>
                </c:pt>
                <c:pt idx="7">
                  <c:v>I have fun working here</c:v>
                </c:pt>
                <c:pt idx="8">
                  <c:v>I am able to balance my work and my personal life</c:v>
                </c:pt>
                <c:pt idx="9">
                  <c:v>I am satisfied with the social package provided </c:v>
                </c:pt>
                <c:pt idx="10">
                  <c:v>Office location is very convenient</c:v>
                </c:pt>
                <c:pt idx="11">
                  <c:v>I have interesting projects and tasks</c:v>
                </c:pt>
                <c:pt idx="12">
                  <c:v>I have clear understanding of Fractal policies</c:v>
                </c:pt>
                <c:pt idx="13">
                  <c:v>I am satisfied with office conditions</c:v>
                </c:pt>
                <c:pt idx="14">
                  <c:v>I am satisfied with my current level of salary </c:v>
                </c:pt>
                <c:pt idx="15">
                  <c:v>I have clear understanding of my career or promotion path</c:v>
                </c:pt>
              </c:strCache>
            </c:strRef>
          </c:cat>
          <c:val>
            <c:numRef>
              <c:f>Sheet1!$F$2:$F$17</c:f>
              <c:numCache>
                <c:formatCode>General</c:formatCode>
                <c:ptCount val="16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4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4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332-4D2F-B8CA-41E1E7D80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overlap val="100"/>
        <c:axId val="303979695"/>
        <c:axId val="549593871"/>
      </c:barChart>
      <c:catAx>
        <c:axId val="3039796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593871"/>
        <c:crosses val="autoZero"/>
        <c:auto val="1"/>
        <c:lblAlgn val="ctr"/>
        <c:lblOffset val="100"/>
        <c:noMultiLvlLbl val="0"/>
      </c:catAx>
      <c:valAx>
        <c:axId val="549593871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303979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7396913885921423"/>
          <c:y val="4.4088572197470568E-4"/>
          <c:w val="0.58390247465460865"/>
          <c:h val="7.5452501053035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785836258419531E-2"/>
          <c:y val="9.3481360613086678E-2"/>
          <c:w val="0.78651456218575089"/>
          <c:h val="0.87818757436397565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EE3124"/>
            </a:solidFill>
            <a:ln>
              <a:noFill/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I have all the equipment I need to do my job</c:v>
                </c:pt>
                <c:pt idx="1">
                  <c:v>I like the team I am currently working with</c:v>
                </c:pt>
                <c:pt idx="2">
                  <c:v>I receive recognition from my manager when do a great job</c:v>
                </c:pt>
                <c:pt idx="3">
                  <c:v>My current PROJECT MANAGER enables the team to deliver positive results</c:v>
                </c:pt>
                <c:pt idx="4">
                  <c:v>My MANAGER provides me with the support on career growth/LP</c:v>
                </c:pt>
                <c:pt idx="5">
                  <c:v>I am satisfied with working environment and my colleagues</c:v>
                </c:pt>
                <c:pt idx="6">
                  <c:v>I know whom to contact in my company in case of any query or issue</c:v>
                </c:pt>
                <c:pt idx="7">
                  <c:v>I have fun working here</c:v>
                </c:pt>
                <c:pt idx="8">
                  <c:v>I am able to balance my work and my personal life</c:v>
                </c:pt>
                <c:pt idx="9">
                  <c:v>I am satisfied with the social package provided </c:v>
                </c:pt>
                <c:pt idx="10">
                  <c:v>Office location is very convenient</c:v>
                </c:pt>
                <c:pt idx="11">
                  <c:v>I have interesting projects and tasks</c:v>
                </c:pt>
                <c:pt idx="12">
                  <c:v>I have clear understanding of Fractal policies</c:v>
                </c:pt>
                <c:pt idx="13">
                  <c:v>I am satisfied with office conditions</c:v>
                </c:pt>
                <c:pt idx="14">
                  <c:v>I am satisfied with my current level of salary </c:v>
                </c:pt>
                <c:pt idx="15">
                  <c:v>I have clear understanding of my career or promotion path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4E-4E3B-BE59-6DA3FB273B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F8ADA7"/>
            </a:solidFill>
            <a:ln>
              <a:noFill/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I have all the equipment I need to do my job</c:v>
                </c:pt>
                <c:pt idx="1">
                  <c:v>I like the team I am currently working with</c:v>
                </c:pt>
                <c:pt idx="2">
                  <c:v>I receive recognition from my manager when do a great job</c:v>
                </c:pt>
                <c:pt idx="3">
                  <c:v>My current PROJECT MANAGER enables the team to deliver positive results</c:v>
                </c:pt>
                <c:pt idx="4">
                  <c:v>My MANAGER provides me with the support on career growth/LP</c:v>
                </c:pt>
                <c:pt idx="5">
                  <c:v>I am satisfied with working environment and my colleagues</c:v>
                </c:pt>
                <c:pt idx="6">
                  <c:v>I know whom to contact in my company in case of any query or issue</c:v>
                </c:pt>
                <c:pt idx="7">
                  <c:v>I have fun working here</c:v>
                </c:pt>
                <c:pt idx="8">
                  <c:v>I am able to balance my work and my personal life</c:v>
                </c:pt>
                <c:pt idx="9">
                  <c:v>I am satisfied with the social package provided </c:v>
                </c:pt>
                <c:pt idx="10">
                  <c:v>Office location is very convenient</c:v>
                </c:pt>
                <c:pt idx="11">
                  <c:v>I have interesting projects and tasks</c:v>
                </c:pt>
                <c:pt idx="12">
                  <c:v>I have clear understanding of Fractal policies</c:v>
                </c:pt>
                <c:pt idx="13">
                  <c:v>I am satisfied with office conditions</c:v>
                </c:pt>
                <c:pt idx="14">
                  <c:v>I am satisfied with my current level of salary </c:v>
                </c:pt>
                <c:pt idx="15">
                  <c:v>I have clear understanding of my career or promotion path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E4E-4E3B-BE59-6DA3FB273BD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Neither agree, nor disagree</c:v>
                </c:pt>
              </c:strCache>
            </c:strRef>
          </c:tx>
          <c:spPr>
            <a:solidFill>
              <a:srgbClr val="FDB71A"/>
            </a:solidFill>
            <a:ln>
              <a:noFill/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I have all the equipment I need to do my job</c:v>
                </c:pt>
                <c:pt idx="1">
                  <c:v>I like the team I am currently working with</c:v>
                </c:pt>
                <c:pt idx="2">
                  <c:v>I receive recognition from my manager when do a great job</c:v>
                </c:pt>
                <c:pt idx="3">
                  <c:v>My current PROJECT MANAGER enables the team to deliver positive results</c:v>
                </c:pt>
                <c:pt idx="4">
                  <c:v>My MANAGER provides me with the support on career growth/LP</c:v>
                </c:pt>
                <c:pt idx="5">
                  <c:v>I am satisfied with working environment and my colleagues</c:v>
                </c:pt>
                <c:pt idx="6">
                  <c:v>I know whom to contact in my company in case of any query or issue</c:v>
                </c:pt>
                <c:pt idx="7">
                  <c:v>I have fun working here</c:v>
                </c:pt>
                <c:pt idx="8">
                  <c:v>I am able to balance my work and my personal life</c:v>
                </c:pt>
                <c:pt idx="9">
                  <c:v>I am satisfied with the social package provided </c:v>
                </c:pt>
                <c:pt idx="10">
                  <c:v>Office location is very convenient</c:v>
                </c:pt>
                <c:pt idx="11">
                  <c:v>I have interesting projects and tasks</c:v>
                </c:pt>
                <c:pt idx="12">
                  <c:v>I have clear understanding of Fractal policies</c:v>
                </c:pt>
                <c:pt idx="13">
                  <c:v>I am satisfied with office conditions</c:v>
                </c:pt>
                <c:pt idx="14">
                  <c:v>I am satisfied with my current level of salary </c:v>
                </c:pt>
                <c:pt idx="15">
                  <c:v>I have clear understanding of my career or promotion path</c:v>
                </c:pt>
              </c:strCache>
            </c:str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7</c:v>
                </c:pt>
                <c:pt idx="4">
                  <c:v>3</c:v>
                </c:pt>
                <c:pt idx="5">
                  <c:v>3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4</c:v>
                </c:pt>
                <c:pt idx="12">
                  <c:v>0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E4E-4E3B-BE59-6DA3FB273BD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Agree </c:v>
                </c:pt>
              </c:strCache>
            </c:strRef>
          </c:tx>
          <c:spPr>
            <a:solidFill>
              <a:srgbClr val="99FF75"/>
            </a:solidFill>
            <a:ln>
              <a:noFill/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I have all the equipment I need to do my job</c:v>
                </c:pt>
                <c:pt idx="1">
                  <c:v>I like the team I am currently working with</c:v>
                </c:pt>
                <c:pt idx="2">
                  <c:v>I receive recognition from my manager when do a great job</c:v>
                </c:pt>
                <c:pt idx="3">
                  <c:v>My current PROJECT MANAGER enables the team to deliver positive results</c:v>
                </c:pt>
                <c:pt idx="4">
                  <c:v>My MANAGER provides me with the support on career growth/LP</c:v>
                </c:pt>
                <c:pt idx="5">
                  <c:v>I am satisfied with working environment and my colleagues</c:v>
                </c:pt>
                <c:pt idx="6">
                  <c:v>I know whom to contact in my company in case of any query or issue</c:v>
                </c:pt>
                <c:pt idx="7">
                  <c:v>I have fun working here</c:v>
                </c:pt>
                <c:pt idx="8">
                  <c:v>I am able to balance my work and my personal life</c:v>
                </c:pt>
                <c:pt idx="9">
                  <c:v>I am satisfied with the social package provided </c:v>
                </c:pt>
                <c:pt idx="10">
                  <c:v>Office location is very convenient</c:v>
                </c:pt>
                <c:pt idx="11">
                  <c:v>I have interesting projects and tasks</c:v>
                </c:pt>
                <c:pt idx="12">
                  <c:v>I have clear understanding of Fractal policies</c:v>
                </c:pt>
                <c:pt idx="13">
                  <c:v>I am satisfied with office conditions</c:v>
                </c:pt>
                <c:pt idx="14">
                  <c:v>I am satisfied with my current level of salary </c:v>
                </c:pt>
                <c:pt idx="15">
                  <c:v>I have clear understanding of my career or promotion path</c:v>
                </c:pt>
              </c:strCache>
            </c:strRef>
          </c:cat>
          <c:val>
            <c:numRef>
              <c:f>Sheet1!$E$2:$E$17</c:f>
              <c:numCache>
                <c:formatCode>General</c:formatCode>
                <c:ptCount val="16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2</c:v>
                </c:pt>
                <c:pt idx="4">
                  <c:v>8</c:v>
                </c:pt>
                <c:pt idx="5">
                  <c:v>5</c:v>
                </c:pt>
                <c:pt idx="6">
                  <c:v>8</c:v>
                </c:pt>
                <c:pt idx="7">
                  <c:v>6</c:v>
                </c:pt>
                <c:pt idx="8">
                  <c:v>7</c:v>
                </c:pt>
                <c:pt idx="9">
                  <c:v>6</c:v>
                </c:pt>
                <c:pt idx="10">
                  <c:v>7</c:v>
                </c:pt>
                <c:pt idx="11">
                  <c:v>4</c:v>
                </c:pt>
                <c:pt idx="12">
                  <c:v>7</c:v>
                </c:pt>
                <c:pt idx="13">
                  <c:v>5</c:v>
                </c:pt>
                <c:pt idx="14">
                  <c:v>2</c:v>
                </c:pt>
                <c:pt idx="1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E4E-4E3B-BE59-6DA3FB273BD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70AD47"/>
            </a:solidFill>
            <a:ln>
              <a:noFill/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I have all the equipment I need to do my job</c:v>
                </c:pt>
                <c:pt idx="1">
                  <c:v>I like the team I am currently working with</c:v>
                </c:pt>
                <c:pt idx="2">
                  <c:v>I receive recognition from my manager when do a great job</c:v>
                </c:pt>
                <c:pt idx="3">
                  <c:v>My current PROJECT MANAGER enables the team to deliver positive results</c:v>
                </c:pt>
                <c:pt idx="4">
                  <c:v>My MANAGER provides me with the support on career growth/LP</c:v>
                </c:pt>
                <c:pt idx="5">
                  <c:v>I am satisfied with working environment and my colleagues</c:v>
                </c:pt>
                <c:pt idx="6">
                  <c:v>I know whom to contact in my company in case of any query or issue</c:v>
                </c:pt>
                <c:pt idx="7">
                  <c:v>I have fun working here</c:v>
                </c:pt>
                <c:pt idx="8">
                  <c:v>I am able to balance my work and my personal life</c:v>
                </c:pt>
                <c:pt idx="9">
                  <c:v>I am satisfied with the social package provided </c:v>
                </c:pt>
                <c:pt idx="10">
                  <c:v>Office location is very convenient</c:v>
                </c:pt>
                <c:pt idx="11">
                  <c:v>I have interesting projects and tasks</c:v>
                </c:pt>
                <c:pt idx="12">
                  <c:v>I have clear understanding of Fractal policies</c:v>
                </c:pt>
                <c:pt idx="13">
                  <c:v>I am satisfied with office conditions</c:v>
                </c:pt>
                <c:pt idx="14">
                  <c:v>I am satisfied with my current level of salary </c:v>
                </c:pt>
                <c:pt idx="15">
                  <c:v>I have clear understanding of my career or promotion path</c:v>
                </c:pt>
              </c:strCache>
            </c:strRef>
          </c:cat>
          <c:val>
            <c:numRef>
              <c:f>Sheet1!$F$2:$F$17</c:f>
              <c:numCache>
                <c:formatCode>General</c:formatCode>
                <c:ptCount val="16"/>
                <c:pt idx="0">
                  <c:v>1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5</c:v>
                </c:pt>
                <c:pt idx="6">
                  <c:v>2</c:v>
                </c:pt>
                <c:pt idx="7">
                  <c:v>4</c:v>
                </c:pt>
                <c:pt idx="8">
                  <c:v>4</c:v>
                </c:pt>
                <c:pt idx="9">
                  <c:v>6</c:v>
                </c:pt>
                <c:pt idx="10">
                  <c:v>5</c:v>
                </c:pt>
                <c:pt idx="11">
                  <c:v>5</c:v>
                </c:pt>
                <c:pt idx="12">
                  <c:v>6</c:v>
                </c:pt>
                <c:pt idx="13">
                  <c:v>6</c:v>
                </c:pt>
                <c:pt idx="14">
                  <c:v>10</c:v>
                </c:pt>
                <c:pt idx="1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E4E-4E3B-BE59-6DA3FB273B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overlap val="100"/>
        <c:axId val="303979695"/>
        <c:axId val="549593871"/>
      </c:barChart>
      <c:catAx>
        <c:axId val="30397969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49593871"/>
        <c:crosses val="autoZero"/>
        <c:auto val="1"/>
        <c:lblAlgn val="ctr"/>
        <c:lblOffset val="100"/>
        <c:noMultiLvlLbl val="0"/>
      </c:catAx>
      <c:valAx>
        <c:axId val="549593871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303979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036691318927338"/>
          <c:y val="0.40250268436287984"/>
          <c:w val="0.7095728696992688"/>
          <c:h val="0.597497373203348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F15149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1514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D32-497D-9C52-D4DDB9BF833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33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D32-497D-9C52-D4DDB9BF8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32-497D-9C52-D4DDB9BF83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71A4FF"/>
            </a:solidFill>
            <a:ln w="19050"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D32-497D-9C52-D4DDB9BF8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D32-497D-9C52-D4DDB9BF833E}"/>
            </c:ext>
          </c:extLst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noFill/>
            <a:ln w="19050"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D32-497D-9C52-D4DDB9BF833E}"/>
            </c:ext>
          </c:extLst>
        </c:ser>
        <c:ser>
          <c:idx val="3"/>
          <c:order val="3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noFill/>
            <a:ln w="19050"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D32-497D-9C52-D4DDB9BF8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818688735"/>
        <c:axId val="1818170623"/>
      </c:barChart>
      <c:valAx>
        <c:axId val="1818170623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818688735"/>
        <c:crosses val="autoZero"/>
        <c:crossBetween val="between"/>
      </c:valAx>
      <c:catAx>
        <c:axId val="1818688735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818170623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3.1690938978997621E-2"/>
          <c:y val="0.17216235373012068"/>
          <c:w val="0.8456740770665131"/>
          <c:h val="0.306511152133652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6563291658504158"/>
          <c:y val="0.35032617599497473"/>
          <c:w val="0.53436708341495842"/>
          <c:h val="0.59749737320334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BS/MS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3BB-48AB-BE4D-A8ADF1B426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BB-48AB-BE4D-A8ADF1B426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BA/MA</c:v>
                </c:pt>
              </c:strCache>
            </c:strRef>
          </c:tx>
          <c:spPr>
            <a:solidFill>
              <a:schemeClr val="accent6"/>
            </a:solidFill>
            <a:ln w="19050"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3BB-48AB-BE4D-A8ADF1B426A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PhD/MBA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3BB-48AB-BE4D-A8ADF1B426A0}"/>
            </c:ext>
          </c:extLst>
        </c:ser>
        <c:ser>
          <c:idx val="3"/>
          <c:order val="3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noFill/>
            <a:ln w="19050"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3BB-48AB-BE4D-A8ADF1B42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818688735"/>
        <c:axId val="1818170623"/>
      </c:barChart>
      <c:valAx>
        <c:axId val="1818170623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818688735"/>
        <c:crosses val="autoZero"/>
        <c:crossBetween val="between"/>
      </c:valAx>
      <c:catAx>
        <c:axId val="181868873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18170623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legend>
      <c:legendPos val="b"/>
      <c:legendEntry>
        <c:idx val="3"/>
        <c:delete val="1"/>
      </c:legendEntry>
      <c:layout>
        <c:manualLayout>
          <c:xMode val="edge"/>
          <c:yMode val="edge"/>
          <c:x val="0.12768424528681374"/>
          <c:y val="0.25301665046751187"/>
          <c:w val="0.42874582892487989"/>
          <c:h val="0.746983349532488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77221603245744"/>
          <c:y val="0.40250253541153824"/>
          <c:w val="0.61753147191359148"/>
          <c:h val="0.59749737320334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 hire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8DD-4157-A5C1-733906D6533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8DD-4157-A5C1-733906D653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Separated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8DD-4157-A5C1-733906D65333}"/>
            </c:ext>
          </c:extLst>
        </c:ser>
        <c:ser>
          <c:idx val="3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noFill/>
            <a:ln w="19050"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DD-4157-A5C1-733906D653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818688735"/>
        <c:axId val="1818170623"/>
      </c:barChart>
      <c:valAx>
        <c:axId val="1818170623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818688735"/>
        <c:crosses val="autoZero"/>
        <c:crossBetween val="between"/>
      </c:valAx>
      <c:catAx>
        <c:axId val="181868873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18170623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legend>
      <c:legendPos val="b"/>
      <c:legendEntry>
        <c:idx val="2"/>
        <c:delete val="1"/>
      </c:legendEntry>
      <c:layout>
        <c:manualLayout>
          <c:xMode val="edge"/>
          <c:yMode val="edge"/>
          <c:x val="0.15144545819382976"/>
          <c:y val="3.1713264413509641E-2"/>
          <c:w val="0.71982068703582613"/>
          <c:h val="0.1715924707861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671881285768045"/>
          <c:y val="0.35370622504087096"/>
          <c:w val="0.63651657389291272"/>
          <c:h val="0.5691577290419237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CPG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889-409F-8691-C1850C418C0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89-409F-8691-C1850C418C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P&amp;G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89-409F-8691-C1850C418C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Technology</c:v>
                </c:pt>
              </c:strCache>
            </c:strRef>
          </c:tx>
          <c:spPr>
            <a:solidFill>
              <a:schemeClr val="accent5">
                <a:lumMod val="25000"/>
                <a:lumOff val="75000"/>
              </a:schemeClr>
            </a:solidFill>
            <a:ln w="19050">
              <a:solidFill>
                <a:schemeClr val="accent5">
                  <a:lumMod val="25000"/>
                  <a:lumOff val="7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89-409F-8691-C1850C418C0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IME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889-409F-8691-C1850C418C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818688735"/>
        <c:axId val="1818170623"/>
      </c:barChart>
      <c:valAx>
        <c:axId val="1818170623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818688735"/>
        <c:crosses val="autoZero"/>
        <c:crossBetween val="between"/>
      </c:valAx>
      <c:catAx>
        <c:axId val="1818688735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818170623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24713545585484875"/>
          <c:y val="0.10788214988890182"/>
          <c:w val="0.71068172085894188"/>
          <c:h val="0.306511152133652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671881285768045"/>
          <c:y val="0.29911257904080041"/>
          <c:w val="0.44508978178537623"/>
          <c:h val="0.6237511186749020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4-5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EF3-48CC-B4B9-A7B7417D3F7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0%</c:formatCode>
                <c:ptCount val="1"/>
                <c:pt idx="0">
                  <c:v>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F3-48CC-B4B9-A7B7417D3F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6-7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0%</c:formatCode>
                <c:ptCount val="1"/>
                <c:pt idx="0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EF3-48CC-B4B9-A7B7417D3F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8-9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 w="1905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0%</c:formatCode>
                <c:ptCount val="1"/>
                <c:pt idx="0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F3-48CC-B4B9-A7B7417D3F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818688735"/>
        <c:axId val="1818170623"/>
      </c:barChart>
      <c:valAx>
        <c:axId val="1818170623"/>
        <c:scaling>
          <c:orientation val="minMax"/>
          <c:max val="1"/>
          <c:min val="0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crossAx val="1818688735"/>
        <c:crosses val="autoZero"/>
        <c:crossBetween val="between"/>
      </c:valAx>
      <c:catAx>
        <c:axId val="1818688735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818170623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29470767535354991"/>
          <c:y val="8.4591995422602373E-2"/>
          <c:w val="0.50244146400099676"/>
          <c:h val="0.232474072874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671881285768045"/>
          <c:y val="0.38480088891399944"/>
          <c:w val="0.44508978178537623"/>
          <c:h val="0.5380632221249187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Consultants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101-4814-AA83-168A7EE73F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0%</c:formatCode>
                <c:ptCount val="1"/>
                <c:pt idx="0">
                  <c:v>0.82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01-4814-AA83-168A7EE73F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 Scientists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0%</c:formatCode>
                <c:ptCount val="1"/>
                <c:pt idx="0">
                  <c:v>0.78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101-4814-AA83-168A7EE73F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Engineers</c:v>
                </c:pt>
              </c:strCache>
            </c:strRef>
          </c:tx>
          <c:spPr>
            <a:solidFill>
              <a:schemeClr val="accent5">
                <a:lumMod val="25000"/>
                <a:lumOff val="75000"/>
              </a:schemeClr>
            </a:solidFill>
            <a:ln w="19050">
              <a:solidFill>
                <a:schemeClr val="accent5">
                  <a:lumMod val="25000"/>
                  <a:lumOff val="7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0%</c:formatCode>
                <c:ptCount val="1"/>
                <c:pt idx="0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01-4814-AA83-168A7EE73F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18688735"/>
        <c:axId val="1818170623"/>
      </c:barChart>
      <c:valAx>
        <c:axId val="1818170623"/>
        <c:scaling>
          <c:orientation val="minMax"/>
          <c:max val="1"/>
          <c:min val="0.30000000000000004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crossAx val="1818688735"/>
        <c:crosses val="autoZero"/>
        <c:crossBetween val="between"/>
      </c:valAx>
      <c:catAx>
        <c:axId val="1818688735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818170623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30362199486627006"/>
          <c:y val="8.3964707100953884E-2"/>
          <c:w val="0.48787354715702747"/>
          <c:h val="0.306511152133652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671881285768045"/>
          <c:y val="0.38480088891399944"/>
          <c:w val="0.44508978178537623"/>
          <c:h val="0.5380632221249187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Consultants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6E0-44E8-AD5B-46D573BCE8E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0%</c:formatCode>
                <c:ptCount val="1"/>
                <c:pt idx="0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E0-44E8-AD5B-46D573BCE8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 Scientists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0%</c:formatCode>
                <c:ptCount val="1"/>
                <c:pt idx="0">
                  <c:v>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6E0-44E8-AD5B-46D573BCE8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Engineers</c:v>
                </c:pt>
              </c:strCache>
            </c:strRef>
          </c:tx>
          <c:spPr>
            <a:solidFill>
              <a:schemeClr val="accent5">
                <a:lumMod val="25000"/>
                <a:lumOff val="75000"/>
              </a:schemeClr>
            </a:solidFill>
            <a:ln w="19050">
              <a:solidFill>
                <a:schemeClr val="accent5">
                  <a:lumMod val="25000"/>
                  <a:lumOff val="7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0%</c:formatCode>
                <c:ptCount val="1"/>
                <c:pt idx="0">
                  <c:v>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E0-44E8-AD5B-46D573BCE8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18688735"/>
        <c:axId val="1818170623"/>
      </c:barChart>
      <c:valAx>
        <c:axId val="1818170623"/>
        <c:scaling>
          <c:orientation val="minMax"/>
          <c:max val="1"/>
          <c:min val="0.30000000000000004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crossAx val="1818688735"/>
        <c:crosses val="autoZero"/>
        <c:crossBetween val="between"/>
      </c:valAx>
      <c:catAx>
        <c:axId val="1818688735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818170623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30362199486627006"/>
          <c:y val="8.3964707100953884E-2"/>
          <c:w val="0.48787354715702747"/>
          <c:h val="0.306511152133652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Sheet1!$A$2:$A$5</cx:f>
        <cx:lvl ptCount="4">
          <cx:pt idx="0">Garde 4-5</cx:pt>
          <cx:pt idx="1">Grade 6-7</cx:pt>
          <cx:pt idx="2">Grade 8-9</cx:pt>
          <cx:pt idx="3">С1</cx:pt>
        </cx:lvl>
      </cx:strDim>
      <cx:numDim type="val">
        <cx:f>Sheet1!$B$2:$B$5</cx:f>
        <cx:lvl ptCount="4" formatCode="General">
          <cx:pt idx="0">4</cx:pt>
          <cx:pt idx="1">22</cx:pt>
          <cx:pt idx="2">16</cx:pt>
          <cx:pt idx="3">4</cx:pt>
        </cx:lvl>
      </cx:numDim>
    </cx:data>
  </cx:chartData>
  <cx:chart>
    <cx:title pos="t" align="ctr" overlay="0">
      <cx:tx>
        <cx:rich>
          <a:bodyPr rot="0" spcFirstLastPara="1" vertOverflow="ellipsis" vert="horz" wrap="square" lIns="38100" tIns="19050" rIns="38100" bIns="19050" anchor="ctr" anchorCtr="1" compatLnSpc="0"/>
          <a:lstStyle/>
          <a:p>
            <a:pPr algn="ctr" rtl="0">
              <a:defRPr sz="1862" b="0" i="0" u="none" strike="noStrike" kern="1200" spc="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endParaRPr lang="en-US" sz="1600" b="1" dirty="0">
              <a:solidFill>
                <a:schemeClr val="tx2"/>
              </a:solidFill>
            </a:endParaRPr>
          </a:p>
        </cx:rich>
      </cx:tx>
    </cx:title>
    <cx:plotArea>
      <cx:plotAreaRegion>
        <cx:series layoutId="funnel" uniqueId="{D71E870C-AA6F-4B44-B51C-55BEED507DF5}">
          <cx:tx>
            <cx:txData>
              <cx:f>Sheet1!$B$1</cx:f>
              <cx:v>Series 1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</cx:spPr>
          <cx:dataPt idx="3">
            <cx:spPr>
              <a:solidFill>
                <a:srgbClr val="EE3124">
                  <a:lumMod val="40000"/>
                  <a:lumOff val="60000"/>
                </a:srgbClr>
              </a:solidFill>
            </cx:spPr>
          </cx:dataPt>
          <cx:dataId val="0"/>
        </cx:series>
      </cx:plotAreaRegion>
      <cx:axis id="0">
        <cx:catScaling gapWidth="0.0599999987"/>
        <cx:tickLabels/>
        <cx:spPr>
          <a:ln>
            <a:noFill/>
          </a:ln>
        </cx:spPr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000">
                <a:solidFill>
                  <a:schemeClr val="tx2"/>
                </a:solidFill>
              </a:defRPr>
            </a:pPr>
            <a:endParaRPr lang="en-US" sz="1000" b="0" i="0" u="none" strike="noStrike" kern="1200" baseline="0">
              <a:solidFill>
                <a:schemeClr val="tx2"/>
              </a:solidFill>
              <a:latin typeface="Calibri" panose="020F0502020204030204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/>
        <cx:lvl ptCount="16">
          <cx:pt idx="0">Low salary, gap to the market, poor social package</cx:pt>
          <cx:pt idx="1">Not very interesting tasks; my skills are not appreciated </cx:pt>
          <cx:pt idx="2">Unclear career path and opportunities to grow</cx:pt>
          <cx:pt idx="3">Depressive environment in team and office overall, not satisfied with the colleagues in the office</cx:pt>
          <cx:pt idx="4">NPS, performance evaluation and Allocation policy does not reflect the real performance</cx:pt>
          <cx:pt idx="5">Relocation to another country</cx:pt>
          <cx:pt idx="6">Bad office conditions &amp; social package</cx:pt>
          <cx:pt idx="7">Disintegration of Kyiv team from the rest of Fractal</cx:pt>
        </cx:lvl>
        <cx:lvl ptCount="16"/>
      </cx:strDim>
      <cx:numDim type="size">
        <cx:f>Sheet1!$D$2:$D$17</cx:f>
        <cx:lvl ptCount="16" formatCode="General">
          <cx:pt idx="0">20</cx:pt>
          <cx:pt idx="1">14</cx:pt>
          <cx:pt idx="2">12</cx:pt>
          <cx:pt idx="3">3</cx:pt>
          <cx:pt idx="4">2</cx:pt>
          <cx:pt idx="5">1</cx:pt>
          <cx:pt idx="6">1</cx:pt>
          <cx:pt idx="7">1</cx:pt>
        </cx:lvl>
      </cx:numDim>
    </cx:data>
  </cx:chartData>
  <cx:chart>
    <cx:plotArea>
      <cx:plotAreaRegion>
        <cx:series layoutId="treemap" uniqueId="{88025988-3124-46EE-A75A-197314D2BBD3}">
          <cx:tx>
            <cx:txData>
              <cx:f>Sheet1!$D$1</cx:f>
              <cx:v>Series1</cx:v>
            </cx:txData>
          </cx:tx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endParaRPr lang="en-US" sz="1197" b="0" i="0" u="none" strike="noStrike" baseline="0">
                  <a:solidFill>
                    <a:prstClr val="white"/>
                  </a:solidFill>
                  <a:latin typeface="Calibri"/>
                </a:endParaRPr>
              </a:p>
            </cx:txPr>
            <cx:visibility seriesName="0" categoryName="1" value="0"/>
            <cx:dataLabel idx="5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900"/>
                  </a:pPr>
                  <a:r>
                    <a:rPr lang="en-US" sz="900" b="0" i="0" u="none" strike="noStrike" baseline="0">
                      <a:solidFill>
                        <a:prstClr val="white"/>
                      </a:solidFill>
                      <a:latin typeface="Calibri"/>
                    </a:rPr>
                    <a:t>Relocation to another country</a:t>
                  </a:r>
                </a:p>
              </cx:txPr>
              <cx:visibility seriesName="0" categoryName="1" value="0"/>
            </cx:dataLabel>
            <cx:dataLabel idx="6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900"/>
                  </a:pPr>
                  <a:r>
                    <a:rPr lang="en-US" sz="900" b="0" i="0" u="none" strike="noStrike" baseline="0">
                      <a:solidFill>
                        <a:prstClr val="white"/>
                      </a:solidFill>
                      <a:latin typeface="Calibri"/>
                    </a:rPr>
                    <a:t>Bad office conditions &amp; social package</a:t>
                  </a:r>
                </a:p>
              </cx:txPr>
              <cx:visibility seriesName="0" categoryName="1" value="0"/>
            </cx:dataLabel>
            <cx:dataLabel idx="7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00"/>
                  </a:pPr>
                  <a:r>
                    <a:rPr lang="en-US" sz="1000" b="0" i="0" u="none" strike="noStrike" baseline="0">
                      <a:solidFill>
                        <a:prstClr val="white"/>
                      </a:solidFill>
                      <a:latin typeface="Calibri"/>
                    </a:rPr>
                    <a:t>Disintegration of Kyiv team from the rest of Fractal</a:t>
                  </a:r>
                </a:p>
              </cx:txPr>
              <cx:visibility seriesName="0" categoryName="1" value="0"/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AA2201-B50C-4311-89B6-8155AD27AD76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854A901-0FE9-4056-AE05-417A88076C87}">
      <dgm:prSet phldrT="[Text]"/>
      <dgm:spPr/>
      <dgm:t>
        <a:bodyPr/>
        <a:lstStyle/>
        <a:p>
          <a:endParaRPr lang="en-US" dirty="0"/>
        </a:p>
      </dgm:t>
    </dgm:pt>
    <dgm:pt modelId="{10B14513-D116-451F-8E3E-7741185C4E6F}" type="parTrans" cxnId="{8D76C84C-0E9C-4DAD-8046-EE5DFB12EAAB}">
      <dgm:prSet/>
      <dgm:spPr/>
      <dgm:t>
        <a:bodyPr/>
        <a:lstStyle/>
        <a:p>
          <a:endParaRPr lang="en-US"/>
        </a:p>
      </dgm:t>
    </dgm:pt>
    <dgm:pt modelId="{E66530BB-D81C-4211-80AA-B909157E53E9}" type="sibTrans" cxnId="{8D76C84C-0E9C-4DAD-8046-EE5DFB12EAAB}">
      <dgm:prSet/>
      <dgm:spPr>
        <a:solidFill>
          <a:srgbClr val="4FB701"/>
        </a:solidFill>
      </dgm:spPr>
      <dgm:t>
        <a:bodyPr/>
        <a:lstStyle/>
        <a:p>
          <a:endParaRPr lang="en-US"/>
        </a:p>
      </dgm:t>
    </dgm:pt>
    <dgm:pt modelId="{A31D7075-6D44-4E5B-8BD1-ECC89B32C1D1}">
      <dgm:prSet phldrT="[Text]"/>
      <dgm:spPr/>
      <dgm:t>
        <a:bodyPr/>
        <a:lstStyle/>
        <a:p>
          <a:endParaRPr lang="en-US" dirty="0"/>
        </a:p>
      </dgm:t>
    </dgm:pt>
    <dgm:pt modelId="{1473ED00-9568-43DE-B474-30945CB2D1DE}" type="parTrans" cxnId="{3F2725B7-2E3F-49C9-8C20-B410594ABD63}">
      <dgm:prSet/>
      <dgm:spPr/>
      <dgm:t>
        <a:bodyPr/>
        <a:lstStyle/>
        <a:p>
          <a:endParaRPr lang="en-US"/>
        </a:p>
      </dgm:t>
    </dgm:pt>
    <dgm:pt modelId="{487E2FE4-2019-4AA0-8BE8-9CC12C23A8F3}" type="sibTrans" cxnId="{3F2725B7-2E3F-49C9-8C20-B410594ABD63}">
      <dgm:prSet/>
      <dgm:spPr/>
      <dgm:t>
        <a:bodyPr/>
        <a:lstStyle/>
        <a:p>
          <a:endParaRPr lang="en-US"/>
        </a:p>
      </dgm:t>
    </dgm:pt>
    <dgm:pt modelId="{34E5A086-862C-4477-831F-A23B98BE93A3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en-US" dirty="0"/>
        </a:p>
      </dgm:t>
    </dgm:pt>
    <dgm:pt modelId="{6FE9C090-8860-47E3-94A3-348773857787}" type="parTrans" cxnId="{2A1328A5-F4FD-4335-9C07-5953568A1CE7}">
      <dgm:prSet/>
      <dgm:spPr/>
      <dgm:t>
        <a:bodyPr/>
        <a:lstStyle/>
        <a:p>
          <a:endParaRPr lang="en-US"/>
        </a:p>
      </dgm:t>
    </dgm:pt>
    <dgm:pt modelId="{9329EC10-1705-45B0-A0C9-90E989AE5229}" type="sibTrans" cxnId="{2A1328A5-F4FD-4335-9C07-5953568A1CE7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BE6365BF-6C97-48BB-933C-88540B0B16E9}">
      <dgm:prSet phldrT="[Text]"/>
      <dgm:spPr/>
      <dgm:t>
        <a:bodyPr/>
        <a:lstStyle/>
        <a:p>
          <a:endParaRPr lang="en-US" dirty="0"/>
        </a:p>
      </dgm:t>
    </dgm:pt>
    <dgm:pt modelId="{85E34DE7-E595-4CEF-99DA-DE76BDCCB0FA}" type="parTrans" cxnId="{046FDA21-4174-42C9-A0FC-2912AD42DACB}">
      <dgm:prSet/>
      <dgm:spPr/>
      <dgm:t>
        <a:bodyPr/>
        <a:lstStyle/>
        <a:p>
          <a:endParaRPr lang="en-US"/>
        </a:p>
      </dgm:t>
    </dgm:pt>
    <dgm:pt modelId="{3EDE2133-72C5-42CC-B168-559E985725E1}" type="sibTrans" cxnId="{046FDA21-4174-42C9-A0FC-2912AD42DACB}">
      <dgm:prSet/>
      <dgm:spPr/>
      <dgm:t>
        <a:bodyPr/>
        <a:lstStyle/>
        <a:p>
          <a:endParaRPr lang="en-US"/>
        </a:p>
      </dgm:t>
    </dgm:pt>
    <dgm:pt modelId="{D7F3B6F3-91B5-4C48-A263-DF183D28D578}" type="pres">
      <dgm:prSet presAssocID="{CCAA2201-B50C-4311-89B6-8155AD27AD76}" presName="Name0" presStyleCnt="0">
        <dgm:presLayoutVars>
          <dgm:chMax/>
          <dgm:chPref/>
          <dgm:dir/>
          <dgm:animLvl val="lvl"/>
        </dgm:presLayoutVars>
      </dgm:prSet>
      <dgm:spPr/>
    </dgm:pt>
    <dgm:pt modelId="{EA21E09E-0B98-401C-8BD9-BEDE4FC28464}" type="pres">
      <dgm:prSet presAssocID="{3854A901-0FE9-4056-AE05-417A88076C87}" presName="composite" presStyleCnt="0"/>
      <dgm:spPr/>
    </dgm:pt>
    <dgm:pt modelId="{D0AD55D6-62AB-4BE5-B345-340D98043976}" type="pres">
      <dgm:prSet presAssocID="{3854A901-0FE9-4056-AE05-417A88076C87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82BF9D90-67C6-43DD-9EA5-31C6EDF30F92}" type="pres">
      <dgm:prSet presAssocID="{3854A901-0FE9-4056-AE05-417A88076C87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29FD6256-D311-4289-B668-CB0A36C6CB59}" type="pres">
      <dgm:prSet presAssocID="{3854A901-0FE9-4056-AE05-417A88076C87}" presName="BalanceSpacing" presStyleCnt="0"/>
      <dgm:spPr/>
    </dgm:pt>
    <dgm:pt modelId="{5C0D0A2E-17B5-4D8F-B70C-01B6F9046FF4}" type="pres">
      <dgm:prSet presAssocID="{3854A901-0FE9-4056-AE05-417A88076C87}" presName="BalanceSpacing1" presStyleCnt="0"/>
      <dgm:spPr/>
    </dgm:pt>
    <dgm:pt modelId="{9659B65E-EF17-40C7-BF31-FB11AE464DB4}" type="pres">
      <dgm:prSet presAssocID="{E66530BB-D81C-4211-80AA-B909157E53E9}" presName="Accent1Text" presStyleLbl="node1" presStyleIdx="1" presStyleCnt="4"/>
      <dgm:spPr/>
    </dgm:pt>
    <dgm:pt modelId="{48644BF7-A017-41D4-A43F-2A595D8B1E4E}" type="pres">
      <dgm:prSet presAssocID="{E66530BB-D81C-4211-80AA-B909157E53E9}" presName="spaceBetweenRectangles" presStyleCnt="0"/>
      <dgm:spPr/>
    </dgm:pt>
    <dgm:pt modelId="{E0298EC9-3CE4-4BD0-85E1-2501F7692AD6}" type="pres">
      <dgm:prSet presAssocID="{34E5A086-862C-4477-831F-A23B98BE93A3}" presName="composite" presStyleCnt="0"/>
      <dgm:spPr/>
    </dgm:pt>
    <dgm:pt modelId="{7BAA6B87-0696-4304-AA33-4E33A5CED3CC}" type="pres">
      <dgm:prSet presAssocID="{34E5A086-862C-4477-831F-A23B98BE93A3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EA73F705-5B15-43B0-975B-F7EAC8C49695}" type="pres">
      <dgm:prSet presAssocID="{34E5A086-862C-4477-831F-A23B98BE93A3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E406AEEF-A3CD-4129-8AE1-A38E437261D5}" type="pres">
      <dgm:prSet presAssocID="{34E5A086-862C-4477-831F-A23B98BE93A3}" presName="BalanceSpacing" presStyleCnt="0"/>
      <dgm:spPr/>
    </dgm:pt>
    <dgm:pt modelId="{DC89ABA7-CAD6-4DFF-A9C4-C58A1B75C3B3}" type="pres">
      <dgm:prSet presAssocID="{34E5A086-862C-4477-831F-A23B98BE93A3}" presName="BalanceSpacing1" presStyleCnt="0"/>
      <dgm:spPr/>
    </dgm:pt>
    <dgm:pt modelId="{AB38586E-CFA1-430B-8C50-417D5A6EDDD8}" type="pres">
      <dgm:prSet presAssocID="{9329EC10-1705-45B0-A0C9-90E989AE5229}" presName="Accent1Text" presStyleLbl="node1" presStyleIdx="3" presStyleCnt="4"/>
      <dgm:spPr/>
    </dgm:pt>
  </dgm:ptLst>
  <dgm:cxnLst>
    <dgm:cxn modelId="{CE57D71A-BF9E-4307-81AE-9E220EFF6F0F}" type="presOf" srcId="{E66530BB-D81C-4211-80AA-B909157E53E9}" destId="{9659B65E-EF17-40C7-BF31-FB11AE464DB4}" srcOrd="0" destOrd="0" presId="urn:microsoft.com/office/officeart/2008/layout/AlternatingHexagons"/>
    <dgm:cxn modelId="{046FDA21-4174-42C9-A0FC-2912AD42DACB}" srcId="{34E5A086-862C-4477-831F-A23B98BE93A3}" destId="{BE6365BF-6C97-48BB-933C-88540B0B16E9}" srcOrd="0" destOrd="0" parTransId="{85E34DE7-E595-4CEF-99DA-DE76BDCCB0FA}" sibTransId="{3EDE2133-72C5-42CC-B168-559E985725E1}"/>
    <dgm:cxn modelId="{F47A0438-0F70-4E3D-9DCE-9F2EAF66FBBF}" type="presOf" srcId="{34E5A086-862C-4477-831F-A23B98BE93A3}" destId="{7BAA6B87-0696-4304-AA33-4E33A5CED3CC}" srcOrd="0" destOrd="0" presId="urn:microsoft.com/office/officeart/2008/layout/AlternatingHexagons"/>
    <dgm:cxn modelId="{C3F5D640-BF7A-423C-966F-5AE205C35215}" type="presOf" srcId="{9329EC10-1705-45B0-A0C9-90E989AE5229}" destId="{AB38586E-CFA1-430B-8C50-417D5A6EDDD8}" srcOrd="0" destOrd="0" presId="urn:microsoft.com/office/officeart/2008/layout/AlternatingHexagons"/>
    <dgm:cxn modelId="{5EEAD660-6267-4392-A741-72ED67E24AFA}" type="presOf" srcId="{3854A901-0FE9-4056-AE05-417A88076C87}" destId="{D0AD55D6-62AB-4BE5-B345-340D98043976}" srcOrd="0" destOrd="0" presId="urn:microsoft.com/office/officeart/2008/layout/AlternatingHexagons"/>
    <dgm:cxn modelId="{8D76C84C-0E9C-4DAD-8046-EE5DFB12EAAB}" srcId="{CCAA2201-B50C-4311-89B6-8155AD27AD76}" destId="{3854A901-0FE9-4056-AE05-417A88076C87}" srcOrd="0" destOrd="0" parTransId="{10B14513-D116-451F-8E3E-7741185C4E6F}" sibTransId="{E66530BB-D81C-4211-80AA-B909157E53E9}"/>
    <dgm:cxn modelId="{6C607770-5284-4A90-8485-AF0EC2BA5514}" type="presOf" srcId="{BE6365BF-6C97-48BB-933C-88540B0B16E9}" destId="{EA73F705-5B15-43B0-975B-F7EAC8C49695}" srcOrd="0" destOrd="0" presId="urn:microsoft.com/office/officeart/2008/layout/AlternatingHexagons"/>
    <dgm:cxn modelId="{AFB54652-6A75-414A-8107-62D726163D9E}" type="presOf" srcId="{A31D7075-6D44-4E5B-8BD1-ECC89B32C1D1}" destId="{82BF9D90-67C6-43DD-9EA5-31C6EDF30F92}" srcOrd="0" destOrd="0" presId="urn:microsoft.com/office/officeart/2008/layout/AlternatingHexagons"/>
    <dgm:cxn modelId="{44DD6B82-F592-44D0-9296-570C0D1B4110}" type="presOf" srcId="{CCAA2201-B50C-4311-89B6-8155AD27AD76}" destId="{D7F3B6F3-91B5-4C48-A263-DF183D28D578}" srcOrd="0" destOrd="0" presId="urn:microsoft.com/office/officeart/2008/layout/AlternatingHexagons"/>
    <dgm:cxn modelId="{2A1328A5-F4FD-4335-9C07-5953568A1CE7}" srcId="{CCAA2201-B50C-4311-89B6-8155AD27AD76}" destId="{34E5A086-862C-4477-831F-A23B98BE93A3}" srcOrd="1" destOrd="0" parTransId="{6FE9C090-8860-47E3-94A3-348773857787}" sibTransId="{9329EC10-1705-45B0-A0C9-90E989AE5229}"/>
    <dgm:cxn modelId="{3F2725B7-2E3F-49C9-8C20-B410594ABD63}" srcId="{3854A901-0FE9-4056-AE05-417A88076C87}" destId="{A31D7075-6D44-4E5B-8BD1-ECC89B32C1D1}" srcOrd="0" destOrd="0" parTransId="{1473ED00-9568-43DE-B474-30945CB2D1DE}" sibTransId="{487E2FE4-2019-4AA0-8BE8-9CC12C23A8F3}"/>
    <dgm:cxn modelId="{FD45BD5F-2A70-4728-AFC2-CDD3F373DE51}" type="presParOf" srcId="{D7F3B6F3-91B5-4C48-A263-DF183D28D578}" destId="{EA21E09E-0B98-401C-8BD9-BEDE4FC28464}" srcOrd="0" destOrd="0" presId="urn:microsoft.com/office/officeart/2008/layout/AlternatingHexagons"/>
    <dgm:cxn modelId="{B11534B1-AA99-4E13-BEC6-BD6816FACE71}" type="presParOf" srcId="{EA21E09E-0B98-401C-8BD9-BEDE4FC28464}" destId="{D0AD55D6-62AB-4BE5-B345-340D98043976}" srcOrd="0" destOrd="0" presId="urn:microsoft.com/office/officeart/2008/layout/AlternatingHexagons"/>
    <dgm:cxn modelId="{B0FD6420-4626-4E06-9AB7-76D21141C9A5}" type="presParOf" srcId="{EA21E09E-0B98-401C-8BD9-BEDE4FC28464}" destId="{82BF9D90-67C6-43DD-9EA5-31C6EDF30F92}" srcOrd="1" destOrd="0" presId="urn:microsoft.com/office/officeart/2008/layout/AlternatingHexagons"/>
    <dgm:cxn modelId="{31F66B9D-4AC7-4976-A676-6A1C9D28BD35}" type="presParOf" srcId="{EA21E09E-0B98-401C-8BD9-BEDE4FC28464}" destId="{29FD6256-D311-4289-B668-CB0A36C6CB59}" srcOrd="2" destOrd="0" presId="urn:microsoft.com/office/officeart/2008/layout/AlternatingHexagons"/>
    <dgm:cxn modelId="{F81DB85C-B255-4B63-939B-6975639680C0}" type="presParOf" srcId="{EA21E09E-0B98-401C-8BD9-BEDE4FC28464}" destId="{5C0D0A2E-17B5-4D8F-B70C-01B6F9046FF4}" srcOrd="3" destOrd="0" presId="urn:microsoft.com/office/officeart/2008/layout/AlternatingHexagons"/>
    <dgm:cxn modelId="{1DF6E28F-BCFC-4BDE-BAC1-572EF7269CBD}" type="presParOf" srcId="{EA21E09E-0B98-401C-8BD9-BEDE4FC28464}" destId="{9659B65E-EF17-40C7-BF31-FB11AE464DB4}" srcOrd="4" destOrd="0" presId="urn:microsoft.com/office/officeart/2008/layout/AlternatingHexagons"/>
    <dgm:cxn modelId="{0B2EF336-3E5A-42F1-AF0C-247F7183988B}" type="presParOf" srcId="{D7F3B6F3-91B5-4C48-A263-DF183D28D578}" destId="{48644BF7-A017-41D4-A43F-2A595D8B1E4E}" srcOrd="1" destOrd="0" presId="urn:microsoft.com/office/officeart/2008/layout/AlternatingHexagons"/>
    <dgm:cxn modelId="{91D53D9A-813F-4F91-B424-A5D9B1705A5E}" type="presParOf" srcId="{D7F3B6F3-91B5-4C48-A263-DF183D28D578}" destId="{E0298EC9-3CE4-4BD0-85E1-2501F7692AD6}" srcOrd="2" destOrd="0" presId="urn:microsoft.com/office/officeart/2008/layout/AlternatingHexagons"/>
    <dgm:cxn modelId="{665A2695-1A21-4F66-B09D-CB7DAA149059}" type="presParOf" srcId="{E0298EC9-3CE4-4BD0-85E1-2501F7692AD6}" destId="{7BAA6B87-0696-4304-AA33-4E33A5CED3CC}" srcOrd="0" destOrd="0" presId="urn:microsoft.com/office/officeart/2008/layout/AlternatingHexagons"/>
    <dgm:cxn modelId="{1FBC3784-AD36-4B90-98C6-964DE9C1A8A7}" type="presParOf" srcId="{E0298EC9-3CE4-4BD0-85E1-2501F7692AD6}" destId="{EA73F705-5B15-43B0-975B-F7EAC8C49695}" srcOrd="1" destOrd="0" presId="urn:microsoft.com/office/officeart/2008/layout/AlternatingHexagons"/>
    <dgm:cxn modelId="{7E33904A-6545-4F93-8485-A909A813F4C2}" type="presParOf" srcId="{E0298EC9-3CE4-4BD0-85E1-2501F7692AD6}" destId="{E406AEEF-A3CD-4129-8AE1-A38E437261D5}" srcOrd="2" destOrd="0" presId="urn:microsoft.com/office/officeart/2008/layout/AlternatingHexagons"/>
    <dgm:cxn modelId="{680A2C9B-880B-4E55-B57E-AF3EDB4D63FF}" type="presParOf" srcId="{E0298EC9-3CE4-4BD0-85E1-2501F7692AD6}" destId="{DC89ABA7-CAD6-4DFF-A9C4-C58A1B75C3B3}" srcOrd="3" destOrd="0" presId="urn:microsoft.com/office/officeart/2008/layout/AlternatingHexagons"/>
    <dgm:cxn modelId="{E9CA332E-62A1-4903-80EA-E6D22ADC8D47}" type="presParOf" srcId="{E0298EC9-3CE4-4BD0-85E1-2501F7692AD6}" destId="{AB38586E-CFA1-430B-8C50-417D5A6EDDD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AA2201-B50C-4311-89B6-8155AD27AD76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854A901-0FE9-4056-AE05-417A88076C87}">
      <dgm:prSet phldrT="[Text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endParaRPr lang="en-US" dirty="0"/>
        </a:p>
      </dgm:t>
    </dgm:pt>
    <dgm:pt modelId="{10B14513-D116-451F-8E3E-7741185C4E6F}" type="parTrans" cxnId="{8D76C84C-0E9C-4DAD-8046-EE5DFB12EAAB}">
      <dgm:prSet/>
      <dgm:spPr/>
      <dgm:t>
        <a:bodyPr/>
        <a:lstStyle/>
        <a:p>
          <a:endParaRPr lang="en-US"/>
        </a:p>
      </dgm:t>
    </dgm:pt>
    <dgm:pt modelId="{E66530BB-D81C-4211-80AA-B909157E53E9}" type="sibTrans" cxnId="{8D76C84C-0E9C-4DAD-8046-EE5DFB12EAAB}">
      <dgm:prSet/>
      <dgm:spPr>
        <a:solidFill>
          <a:srgbClr val="4FB701"/>
        </a:solidFill>
      </dgm:spPr>
      <dgm:t>
        <a:bodyPr/>
        <a:lstStyle/>
        <a:p>
          <a:endParaRPr lang="en-US"/>
        </a:p>
      </dgm:t>
    </dgm:pt>
    <dgm:pt modelId="{A31D7075-6D44-4E5B-8BD1-ECC89B32C1D1}">
      <dgm:prSet phldrT="[Text]"/>
      <dgm:spPr/>
      <dgm:t>
        <a:bodyPr/>
        <a:lstStyle/>
        <a:p>
          <a:endParaRPr lang="en-US" dirty="0"/>
        </a:p>
      </dgm:t>
    </dgm:pt>
    <dgm:pt modelId="{1473ED00-9568-43DE-B474-30945CB2D1DE}" type="parTrans" cxnId="{3F2725B7-2E3F-49C9-8C20-B410594ABD63}">
      <dgm:prSet/>
      <dgm:spPr/>
      <dgm:t>
        <a:bodyPr/>
        <a:lstStyle/>
        <a:p>
          <a:endParaRPr lang="en-US"/>
        </a:p>
      </dgm:t>
    </dgm:pt>
    <dgm:pt modelId="{487E2FE4-2019-4AA0-8BE8-9CC12C23A8F3}" type="sibTrans" cxnId="{3F2725B7-2E3F-49C9-8C20-B410594ABD63}">
      <dgm:prSet/>
      <dgm:spPr/>
      <dgm:t>
        <a:bodyPr/>
        <a:lstStyle/>
        <a:p>
          <a:endParaRPr lang="en-US"/>
        </a:p>
      </dgm:t>
    </dgm:pt>
    <dgm:pt modelId="{34E5A086-862C-4477-831F-A23B98BE93A3}">
      <dgm:prSet phldrT="[Text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endParaRPr lang="en-US" dirty="0"/>
        </a:p>
      </dgm:t>
    </dgm:pt>
    <dgm:pt modelId="{6FE9C090-8860-47E3-94A3-348773857787}" type="parTrans" cxnId="{2A1328A5-F4FD-4335-9C07-5953568A1CE7}">
      <dgm:prSet/>
      <dgm:spPr/>
      <dgm:t>
        <a:bodyPr/>
        <a:lstStyle/>
        <a:p>
          <a:endParaRPr lang="en-US"/>
        </a:p>
      </dgm:t>
    </dgm:pt>
    <dgm:pt modelId="{9329EC10-1705-45B0-A0C9-90E989AE5229}" type="sibTrans" cxnId="{2A1328A5-F4FD-4335-9C07-5953568A1CE7}">
      <dgm:prSet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BE6365BF-6C97-48BB-933C-88540B0B16E9}">
      <dgm:prSet phldrT="[Text]"/>
      <dgm:spPr/>
      <dgm:t>
        <a:bodyPr/>
        <a:lstStyle/>
        <a:p>
          <a:endParaRPr lang="en-US" dirty="0"/>
        </a:p>
      </dgm:t>
    </dgm:pt>
    <dgm:pt modelId="{85E34DE7-E595-4CEF-99DA-DE76BDCCB0FA}" type="parTrans" cxnId="{046FDA21-4174-42C9-A0FC-2912AD42DACB}">
      <dgm:prSet/>
      <dgm:spPr/>
      <dgm:t>
        <a:bodyPr/>
        <a:lstStyle/>
        <a:p>
          <a:endParaRPr lang="en-US"/>
        </a:p>
      </dgm:t>
    </dgm:pt>
    <dgm:pt modelId="{3EDE2133-72C5-42CC-B168-559E985725E1}" type="sibTrans" cxnId="{046FDA21-4174-42C9-A0FC-2912AD42DACB}">
      <dgm:prSet/>
      <dgm:spPr/>
      <dgm:t>
        <a:bodyPr/>
        <a:lstStyle/>
        <a:p>
          <a:endParaRPr lang="en-US"/>
        </a:p>
      </dgm:t>
    </dgm:pt>
    <dgm:pt modelId="{D7F3B6F3-91B5-4C48-A263-DF183D28D578}" type="pres">
      <dgm:prSet presAssocID="{CCAA2201-B50C-4311-89B6-8155AD27AD76}" presName="Name0" presStyleCnt="0">
        <dgm:presLayoutVars>
          <dgm:chMax/>
          <dgm:chPref/>
          <dgm:dir/>
          <dgm:animLvl val="lvl"/>
        </dgm:presLayoutVars>
      </dgm:prSet>
      <dgm:spPr/>
    </dgm:pt>
    <dgm:pt modelId="{EA21E09E-0B98-401C-8BD9-BEDE4FC28464}" type="pres">
      <dgm:prSet presAssocID="{3854A901-0FE9-4056-AE05-417A88076C87}" presName="composite" presStyleCnt="0"/>
      <dgm:spPr/>
    </dgm:pt>
    <dgm:pt modelId="{D0AD55D6-62AB-4BE5-B345-340D98043976}" type="pres">
      <dgm:prSet presAssocID="{3854A901-0FE9-4056-AE05-417A88076C87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82BF9D90-67C6-43DD-9EA5-31C6EDF30F92}" type="pres">
      <dgm:prSet presAssocID="{3854A901-0FE9-4056-AE05-417A88076C87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29FD6256-D311-4289-B668-CB0A36C6CB59}" type="pres">
      <dgm:prSet presAssocID="{3854A901-0FE9-4056-AE05-417A88076C87}" presName="BalanceSpacing" presStyleCnt="0"/>
      <dgm:spPr/>
    </dgm:pt>
    <dgm:pt modelId="{5C0D0A2E-17B5-4D8F-B70C-01B6F9046FF4}" type="pres">
      <dgm:prSet presAssocID="{3854A901-0FE9-4056-AE05-417A88076C87}" presName="BalanceSpacing1" presStyleCnt="0"/>
      <dgm:spPr/>
    </dgm:pt>
    <dgm:pt modelId="{9659B65E-EF17-40C7-BF31-FB11AE464DB4}" type="pres">
      <dgm:prSet presAssocID="{E66530BB-D81C-4211-80AA-B909157E53E9}" presName="Accent1Text" presStyleLbl="node1" presStyleIdx="1" presStyleCnt="4"/>
      <dgm:spPr/>
    </dgm:pt>
    <dgm:pt modelId="{48644BF7-A017-41D4-A43F-2A595D8B1E4E}" type="pres">
      <dgm:prSet presAssocID="{E66530BB-D81C-4211-80AA-B909157E53E9}" presName="spaceBetweenRectangles" presStyleCnt="0"/>
      <dgm:spPr/>
    </dgm:pt>
    <dgm:pt modelId="{E0298EC9-3CE4-4BD0-85E1-2501F7692AD6}" type="pres">
      <dgm:prSet presAssocID="{34E5A086-862C-4477-831F-A23B98BE93A3}" presName="composite" presStyleCnt="0"/>
      <dgm:spPr/>
    </dgm:pt>
    <dgm:pt modelId="{7BAA6B87-0696-4304-AA33-4E33A5CED3CC}" type="pres">
      <dgm:prSet presAssocID="{34E5A086-862C-4477-831F-A23B98BE93A3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EA73F705-5B15-43B0-975B-F7EAC8C49695}" type="pres">
      <dgm:prSet presAssocID="{34E5A086-862C-4477-831F-A23B98BE93A3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E406AEEF-A3CD-4129-8AE1-A38E437261D5}" type="pres">
      <dgm:prSet presAssocID="{34E5A086-862C-4477-831F-A23B98BE93A3}" presName="BalanceSpacing" presStyleCnt="0"/>
      <dgm:spPr/>
    </dgm:pt>
    <dgm:pt modelId="{DC89ABA7-CAD6-4DFF-A9C4-C58A1B75C3B3}" type="pres">
      <dgm:prSet presAssocID="{34E5A086-862C-4477-831F-A23B98BE93A3}" presName="BalanceSpacing1" presStyleCnt="0"/>
      <dgm:spPr/>
    </dgm:pt>
    <dgm:pt modelId="{AB38586E-CFA1-430B-8C50-417D5A6EDDD8}" type="pres">
      <dgm:prSet presAssocID="{9329EC10-1705-45B0-A0C9-90E989AE5229}" presName="Accent1Text" presStyleLbl="node1" presStyleIdx="3" presStyleCnt="4"/>
      <dgm:spPr/>
    </dgm:pt>
  </dgm:ptLst>
  <dgm:cxnLst>
    <dgm:cxn modelId="{CE57D71A-BF9E-4307-81AE-9E220EFF6F0F}" type="presOf" srcId="{E66530BB-D81C-4211-80AA-B909157E53E9}" destId="{9659B65E-EF17-40C7-BF31-FB11AE464DB4}" srcOrd="0" destOrd="0" presId="urn:microsoft.com/office/officeart/2008/layout/AlternatingHexagons"/>
    <dgm:cxn modelId="{046FDA21-4174-42C9-A0FC-2912AD42DACB}" srcId="{34E5A086-862C-4477-831F-A23B98BE93A3}" destId="{BE6365BF-6C97-48BB-933C-88540B0B16E9}" srcOrd="0" destOrd="0" parTransId="{85E34DE7-E595-4CEF-99DA-DE76BDCCB0FA}" sibTransId="{3EDE2133-72C5-42CC-B168-559E985725E1}"/>
    <dgm:cxn modelId="{F47A0438-0F70-4E3D-9DCE-9F2EAF66FBBF}" type="presOf" srcId="{34E5A086-862C-4477-831F-A23B98BE93A3}" destId="{7BAA6B87-0696-4304-AA33-4E33A5CED3CC}" srcOrd="0" destOrd="0" presId="urn:microsoft.com/office/officeart/2008/layout/AlternatingHexagons"/>
    <dgm:cxn modelId="{C3F5D640-BF7A-423C-966F-5AE205C35215}" type="presOf" srcId="{9329EC10-1705-45B0-A0C9-90E989AE5229}" destId="{AB38586E-CFA1-430B-8C50-417D5A6EDDD8}" srcOrd="0" destOrd="0" presId="urn:microsoft.com/office/officeart/2008/layout/AlternatingHexagons"/>
    <dgm:cxn modelId="{5EEAD660-6267-4392-A741-72ED67E24AFA}" type="presOf" srcId="{3854A901-0FE9-4056-AE05-417A88076C87}" destId="{D0AD55D6-62AB-4BE5-B345-340D98043976}" srcOrd="0" destOrd="0" presId="urn:microsoft.com/office/officeart/2008/layout/AlternatingHexagons"/>
    <dgm:cxn modelId="{8D76C84C-0E9C-4DAD-8046-EE5DFB12EAAB}" srcId="{CCAA2201-B50C-4311-89B6-8155AD27AD76}" destId="{3854A901-0FE9-4056-AE05-417A88076C87}" srcOrd="0" destOrd="0" parTransId="{10B14513-D116-451F-8E3E-7741185C4E6F}" sibTransId="{E66530BB-D81C-4211-80AA-B909157E53E9}"/>
    <dgm:cxn modelId="{6C607770-5284-4A90-8485-AF0EC2BA5514}" type="presOf" srcId="{BE6365BF-6C97-48BB-933C-88540B0B16E9}" destId="{EA73F705-5B15-43B0-975B-F7EAC8C49695}" srcOrd="0" destOrd="0" presId="urn:microsoft.com/office/officeart/2008/layout/AlternatingHexagons"/>
    <dgm:cxn modelId="{AFB54652-6A75-414A-8107-62D726163D9E}" type="presOf" srcId="{A31D7075-6D44-4E5B-8BD1-ECC89B32C1D1}" destId="{82BF9D90-67C6-43DD-9EA5-31C6EDF30F92}" srcOrd="0" destOrd="0" presId="urn:microsoft.com/office/officeart/2008/layout/AlternatingHexagons"/>
    <dgm:cxn modelId="{44DD6B82-F592-44D0-9296-570C0D1B4110}" type="presOf" srcId="{CCAA2201-B50C-4311-89B6-8155AD27AD76}" destId="{D7F3B6F3-91B5-4C48-A263-DF183D28D578}" srcOrd="0" destOrd="0" presId="urn:microsoft.com/office/officeart/2008/layout/AlternatingHexagons"/>
    <dgm:cxn modelId="{2A1328A5-F4FD-4335-9C07-5953568A1CE7}" srcId="{CCAA2201-B50C-4311-89B6-8155AD27AD76}" destId="{34E5A086-862C-4477-831F-A23B98BE93A3}" srcOrd="1" destOrd="0" parTransId="{6FE9C090-8860-47E3-94A3-348773857787}" sibTransId="{9329EC10-1705-45B0-A0C9-90E989AE5229}"/>
    <dgm:cxn modelId="{3F2725B7-2E3F-49C9-8C20-B410594ABD63}" srcId="{3854A901-0FE9-4056-AE05-417A88076C87}" destId="{A31D7075-6D44-4E5B-8BD1-ECC89B32C1D1}" srcOrd="0" destOrd="0" parTransId="{1473ED00-9568-43DE-B474-30945CB2D1DE}" sibTransId="{487E2FE4-2019-4AA0-8BE8-9CC12C23A8F3}"/>
    <dgm:cxn modelId="{FD45BD5F-2A70-4728-AFC2-CDD3F373DE51}" type="presParOf" srcId="{D7F3B6F3-91B5-4C48-A263-DF183D28D578}" destId="{EA21E09E-0B98-401C-8BD9-BEDE4FC28464}" srcOrd="0" destOrd="0" presId="urn:microsoft.com/office/officeart/2008/layout/AlternatingHexagons"/>
    <dgm:cxn modelId="{B11534B1-AA99-4E13-BEC6-BD6816FACE71}" type="presParOf" srcId="{EA21E09E-0B98-401C-8BD9-BEDE4FC28464}" destId="{D0AD55D6-62AB-4BE5-B345-340D98043976}" srcOrd="0" destOrd="0" presId="urn:microsoft.com/office/officeart/2008/layout/AlternatingHexagons"/>
    <dgm:cxn modelId="{B0FD6420-4626-4E06-9AB7-76D21141C9A5}" type="presParOf" srcId="{EA21E09E-0B98-401C-8BD9-BEDE4FC28464}" destId="{82BF9D90-67C6-43DD-9EA5-31C6EDF30F92}" srcOrd="1" destOrd="0" presId="urn:microsoft.com/office/officeart/2008/layout/AlternatingHexagons"/>
    <dgm:cxn modelId="{31F66B9D-4AC7-4976-A676-6A1C9D28BD35}" type="presParOf" srcId="{EA21E09E-0B98-401C-8BD9-BEDE4FC28464}" destId="{29FD6256-D311-4289-B668-CB0A36C6CB59}" srcOrd="2" destOrd="0" presId="urn:microsoft.com/office/officeart/2008/layout/AlternatingHexagons"/>
    <dgm:cxn modelId="{F81DB85C-B255-4B63-939B-6975639680C0}" type="presParOf" srcId="{EA21E09E-0B98-401C-8BD9-BEDE4FC28464}" destId="{5C0D0A2E-17B5-4D8F-B70C-01B6F9046FF4}" srcOrd="3" destOrd="0" presId="urn:microsoft.com/office/officeart/2008/layout/AlternatingHexagons"/>
    <dgm:cxn modelId="{1DF6E28F-BCFC-4BDE-BAC1-572EF7269CBD}" type="presParOf" srcId="{EA21E09E-0B98-401C-8BD9-BEDE4FC28464}" destId="{9659B65E-EF17-40C7-BF31-FB11AE464DB4}" srcOrd="4" destOrd="0" presId="urn:microsoft.com/office/officeart/2008/layout/AlternatingHexagons"/>
    <dgm:cxn modelId="{0B2EF336-3E5A-42F1-AF0C-247F7183988B}" type="presParOf" srcId="{D7F3B6F3-91B5-4C48-A263-DF183D28D578}" destId="{48644BF7-A017-41D4-A43F-2A595D8B1E4E}" srcOrd="1" destOrd="0" presId="urn:microsoft.com/office/officeart/2008/layout/AlternatingHexagons"/>
    <dgm:cxn modelId="{91D53D9A-813F-4F91-B424-A5D9B1705A5E}" type="presParOf" srcId="{D7F3B6F3-91B5-4C48-A263-DF183D28D578}" destId="{E0298EC9-3CE4-4BD0-85E1-2501F7692AD6}" srcOrd="2" destOrd="0" presId="urn:microsoft.com/office/officeart/2008/layout/AlternatingHexagons"/>
    <dgm:cxn modelId="{665A2695-1A21-4F66-B09D-CB7DAA149059}" type="presParOf" srcId="{E0298EC9-3CE4-4BD0-85E1-2501F7692AD6}" destId="{7BAA6B87-0696-4304-AA33-4E33A5CED3CC}" srcOrd="0" destOrd="0" presId="urn:microsoft.com/office/officeart/2008/layout/AlternatingHexagons"/>
    <dgm:cxn modelId="{1FBC3784-AD36-4B90-98C6-964DE9C1A8A7}" type="presParOf" srcId="{E0298EC9-3CE4-4BD0-85E1-2501F7692AD6}" destId="{EA73F705-5B15-43B0-975B-F7EAC8C49695}" srcOrd="1" destOrd="0" presId="urn:microsoft.com/office/officeart/2008/layout/AlternatingHexagons"/>
    <dgm:cxn modelId="{7E33904A-6545-4F93-8485-A909A813F4C2}" type="presParOf" srcId="{E0298EC9-3CE4-4BD0-85E1-2501F7692AD6}" destId="{E406AEEF-A3CD-4129-8AE1-A38E437261D5}" srcOrd="2" destOrd="0" presId="urn:microsoft.com/office/officeart/2008/layout/AlternatingHexagons"/>
    <dgm:cxn modelId="{680A2C9B-880B-4E55-B57E-AF3EDB4D63FF}" type="presParOf" srcId="{E0298EC9-3CE4-4BD0-85E1-2501F7692AD6}" destId="{DC89ABA7-CAD6-4DFF-A9C4-C58A1B75C3B3}" srcOrd="3" destOrd="0" presId="urn:microsoft.com/office/officeart/2008/layout/AlternatingHexagons"/>
    <dgm:cxn modelId="{E9CA332E-62A1-4903-80EA-E6D22ADC8D47}" type="presParOf" srcId="{E0298EC9-3CE4-4BD0-85E1-2501F7692AD6}" destId="{AB38586E-CFA1-430B-8C50-417D5A6EDDD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AA2201-B50C-4311-89B6-8155AD27AD76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854A901-0FE9-4056-AE05-417A88076C87}">
      <dgm:prSet phldrT="[Text]"/>
      <dgm:spPr/>
      <dgm:t>
        <a:bodyPr/>
        <a:lstStyle/>
        <a:p>
          <a:endParaRPr lang="en-US" dirty="0"/>
        </a:p>
      </dgm:t>
    </dgm:pt>
    <dgm:pt modelId="{10B14513-D116-451F-8E3E-7741185C4E6F}" type="parTrans" cxnId="{8D76C84C-0E9C-4DAD-8046-EE5DFB12EAAB}">
      <dgm:prSet/>
      <dgm:spPr/>
      <dgm:t>
        <a:bodyPr/>
        <a:lstStyle/>
        <a:p>
          <a:endParaRPr lang="en-US"/>
        </a:p>
      </dgm:t>
    </dgm:pt>
    <dgm:pt modelId="{E66530BB-D81C-4211-80AA-B909157E53E9}" type="sibTrans" cxnId="{8D76C84C-0E9C-4DAD-8046-EE5DFB12EAAB}">
      <dgm:prSet/>
      <dgm:spPr>
        <a:solidFill>
          <a:srgbClr val="D8DBDF"/>
        </a:solidFill>
      </dgm:spPr>
      <dgm:t>
        <a:bodyPr/>
        <a:lstStyle/>
        <a:p>
          <a:endParaRPr lang="en-US"/>
        </a:p>
      </dgm:t>
    </dgm:pt>
    <dgm:pt modelId="{A31D7075-6D44-4E5B-8BD1-ECC89B32C1D1}">
      <dgm:prSet phldrT="[Text]"/>
      <dgm:spPr/>
      <dgm:t>
        <a:bodyPr/>
        <a:lstStyle/>
        <a:p>
          <a:endParaRPr lang="en-US" dirty="0"/>
        </a:p>
      </dgm:t>
    </dgm:pt>
    <dgm:pt modelId="{1473ED00-9568-43DE-B474-30945CB2D1DE}" type="parTrans" cxnId="{3F2725B7-2E3F-49C9-8C20-B410594ABD63}">
      <dgm:prSet/>
      <dgm:spPr/>
      <dgm:t>
        <a:bodyPr/>
        <a:lstStyle/>
        <a:p>
          <a:endParaRPr lang="en-US"/>
        </a:p>
      </dgm:t>
    </dgm:pt>
    <dgm:pt modelId="{487E2FE4-2019-4AA0-8BE8-9CC12C23A8F3}" type="sibTrans" cxnId="{3F2725B7-2E3F-49C9-8C20-B410594ABD63}">
      <dgm:prSet/>
      <dgm:spPr/>
      <dgm:t>
        <a:bodyPr/>
        <a:lstStyle/>
        <a:p>
          <a:endParaRPr lang="en-US"/>
        </a:p>
      </dgm:t>
    </dgm:pt>
    <dgm:pt modelId="{34E5A086-862C-4477-831F-A23B98BE93A3}">
      <dgm:prSet phldrT="[Text]"/>
      <dgm:spPr>
        <a:solidFill>
          <a:srgbClr val="D8DBDF"/>
        </a:solidFill>
      </dgm:spPr>
      <dgm:t>
        <a:bodyPr/>
        <a:lstStyle/>
        <a:p>
          <a:endParaRPr lang="en-US" dirty="0"/>
        </a:p>
      </dgm:t>
    </dgm:pt>
    <dgm:pt modelId="{6FE9C090-8860-47E3-94A3-348773857787}" type="parTrans" cxnId="{2A1328A5-F4FD-4335-9C07-5953568A1CE7}">
      <dgm:prSet/>
      <dgm:spPr/>
      <dgm:t>
        <a:bodyPr/>
        <a:lstStyle/>
        <a:p>
          <a:endParaRPr lang="en-US"/>
        </a:p>
      </dgm:t>
    </dgm:pt>
    <dgm:pt modelId="{9329EC10-1705-45B0-A0C9-90E989AE5229}" type="sibTrans" cxnId="{2A1328A5-F4FD-4335-9C07-5953568A1CE7}">
      <dgm:prSet/>
      <dgm:spPr>
        <a:solidFill>
          <a:srgbClr val="D8DBDF"/>
        </a:solidFill>
      </dgm:spPr>
      <dgm:t>
        <a:bodyPr/>
        <a:lstStyle/>
        <a:p>
          <a:endParaRPr lang="en-US"/>
        </a:p>
      </dgm:t>
    </dgm:pt>
    <dgm:pt modelId="{BE6365BF-6C97-48BB-933C-88540B0B16E9}">
      <dgm:prSet phldrT="[Text]"/>
      <dgm:spPr/>
      <dgm:t>
        <a:bodyPr/>
        <a:lstStyle/>
        <a:p>
          <a:endParaRPr lang="en-US" dirty="0"/>
        </a:p>
      </dgm:t>
    </dgm:pt>
    <dgm:pt modelId="{85E34DE7-E595-4CEF-99DA-DE76BDCCB0FA}" type="parTrans" cxnId="{046FDA21-4174-42C9-A0FC-2912AD42DACB}">
      <dgm:prSet/>
      <dgm:spPr/>
      <dgm:t>
        <a:bodyPr/>
        <a:lstStyle/>
        <a:p>
          <a:endParaRPr lang="en-US"/>
        </a:p>
      </dgm:t>
    </dgm:pt>
    <dgm:pt modelId="{3EDE2133-72C5-42CC-B168-559E985725E1}" type="sibTrans" cxnId="{046FDA21-4174-42C9-A0FC-2912AD42DACB}">
      <dgm:prSet/>
      <dgm:spPr/>
      <dgm:t>
        <a:bodyPr/>
        <a:lstStyle/>
        <a:p>
          <a:endParaRPr lang="en-US"/>
        </a:p>
      </dgm:t>
    </dgm:pt>
    <dgm:pt modelId="{D7F3B6F3-91B5-4C48-A263-DF183D28D578}" type="pres">
      <dgm:prSet presAssocID="{CCAA2201-B50C-4311-89B6-8155AD27AD76}" presName="Name0" presStyleCnt="0">
        <dgm:presLayoutVars>
          <dgm:chMax/>
          <dgm:chPref/>
          <dgm:dir/>
          <dgm:animLvl val="lvl"/>
        </dgm:presLayoutVars>
      </dgm:prSet>
      <dgm:spPr/>
    </dgm:pt>
    <dgm:pt modelId="{EA21E09E-0B98-401C-8BD9-BEDE4FC28464}" type="pres">
      <dgm:prSet presAssocID="{3854A901-0FE9-4056-AE05-417A88076C87}" presName="composite" presStyleCnt="0"/>
      <dgm:spPr/>
    </dgm:pt>
    <dgm:pt modelId="{D0AD55D6-62AB-4BE5-B345-340D98043976}" type="pres">
      <dgm:prSet presAssocID="{3854A901-0FE9-4056-AE05-417A88076C87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82BF9D90-67C6-43DD-9EA5-31C6EDF30F92}" type="pres">
      <dgm:prSet presAssocID="{3854A901-0FE9-4056-AE05-417A88076C87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29FD6256-D311-4289-B668-CB0A36C6CB59}" type="pres">
      <dgm:prSet presAssocID="{3854A901-0FE9-4056-AE05-417A88076C87}" presName="BalanceSpacing" presStyleCnt="0"/>
      <dgm:spPr/>
    </dgm:pt>
    <dgm:pt modelId="{5C0D0A2E-17B5-4D8F-B70C-01B6F9046FF4}" type="pres">
      <dgm:prSet presAssocID="{3854A901-0FE9-4056-AE05-417A88076C87}" presName="BalanceSpacing1" presStyleCnt="0"/>
      <dgm:spPr/>
    </dgm:pt>
    <dgm:pt modelId="{9659B65E-EF17-40C7-BF31-FB11AE464DB4}" type="pres">
      <dgm:prSet presAssocID="{E66530BB-D81C-4211-80AA-B909157E53E9}" presName="Accent1Text" presStyleLbl="node1" presStyleIdx="1" presStyleCnt="4"/>
      <dgm:spPr/>
    </dgm:pt>
    <dgm:pt modelId="{48644BF7-A017-41D4-A43F-2A595D8B1E4E}" type="pres">
      <dgm:prSet presAssocID="{E66530BB-D81C-4211-80AA-B909157E53E9}" presName="spaceBetweenRectangles" presStyleCnt="0"/>
      <dgm:spPr/>
    </dgm:pt>
    <dgm:pt modelId="{E0298EC9-3CE4-4BD0-85E1-2501F7692AD6}" type="pres">
      <dgm:prSet presAssocID="{34E5A086-862C-4477-831F-A23B98BE93A3}" presName="composite" presStyleCnt="0"/>
      <dgm:spPr/>
    </dgm:pt>
    <dgm:pt modelId="{7BAA6B87-0696-4304-AA33-4E33A5CED3CC}" type="pres">
      <dgm:prSet presAssocID="{34E5A086-862C-4477-831F-A23B98BE93A3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EA73F705-5B15-43B0-975B-F7EAC8C49695}" type="pres">
      <dgm:prSet presAssocID="{34E5A086-862C-4477-831F-A23B98BE93A3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E406AEEF-A3CD-4129-8AE1-A38E437261D5}" type="pres">
      <dgm:prSet presAssocID="{34E5A086-862C-4477-831F-A23B98BE93A3}" presName="BalanceSpacing" presStyleCnt="0"/>
      <dgm:spPr/>
    </dgm:pt>
    <dgm:pt modelId="{DC89ABA7-CAD6-4DFF-A9C4-C58A1B75C3B3}" type="pres">
      <dgm:prSet presAssocID="{34E5A086-862C-4477-831F-A23B98BE93A3}" presName="BalanceSpacing1" presStyleCnt="0"/>
      <dgm:spPr/>
    </dgm:pt>
    <dgm:pt modelId="{AB38586E-CFA1-430B-8C50-417D5A6EDDD8}" type="pres">
      <dgm:prSet presAssocID="{9329EC10-1705-45B0-A0C9-90E989AE5229}" presName="Accent1Text" presStyleLbl="node1" presStyleIdx="3" presStyleCnt="4"/>
      <dgm:spPr/>
    </dgm:pt>
  </dgm:ptLst>
  <dgm:cxnLst>
    <dgm:cxn modelId="{CE57D71A-BF9E-4307-81AE-9E220EFF6F0F}" type="presOf" srcId="{E66530BB-D81C-4211-80AA-B909157E53E9}" destId="{9659B65E-EF17-40C7-BF31-FB11AE464DB4}" srcOrd="0" destOrd="0" presId="urn:microsoft.com/office/officeart/2008/layout/AlternatingHexagons"/>
    <dgm:cxn modelId="{046FDA21-4174-42C9-A0FC-2912AD42DACB}" srcId="{34E5A086-862C-4477-831F-A23B98BE93A3}" destId="{BE6365BF-6C97-48BB-933C-88540B0B16E9}" srcOrd="0" destOrd="0" parTransId="{85E34DE7-E595-4CEF-99DA-DE76BDCCB0FA}" sibTransId="{3EDE2133-72C5-42CC-B168-559E985725E1}"/>
    <dgm:cxn modelId="{F47A0438-0F70-4E3D-9DCE-9F2EAF66FBBF}" type="presOf" srcId="{34E5A086-862C-4477-831F-A23B98BE93A3}" destId="{7BAA6B87-0696-4304-AA33-4E33A5CED3CC}" srcOrd="0" destOrd="0" presId="urn:microsoft.com/office/officeart/2008/layout/AlternatingHexagons"/>
    <dgm:cxn modelId="{C3F5D640-BF7A-423C-966F-5AE205C35215}" type="presOf" srcId="{9329EC10-1705-45B0-A0C9-90E989AE5229}" destId="{AB38586E-CFA1-430B-8C50-417D5A6EDDD8}" srcOrd="0" destOrd="0" presId="urn:microsoft.com/office/officeart/2008/layout/AlternatingHexagons"/>
    <dgm:cxn modelId="{5EEAD660-6267-4392-A741-72ED67E24AFA}" type="presOf" srcId="{3854A901-0FE9-4056-AE05-417A88076C87}" destId="{D0AD55D6-62AB-4BE5-B345-340D98043976}" srcOrd="0" destOrd="0" presId="urn:microsoft.com/office/officeart/2008/layout/AlternatingHexagons"/>
    <dgm:cxn modelId="{8D76C84C-0E9C-4DAD-8046-EE5DFB12EAAB}" srcId="{CCAA2201-B50C-4311-89B6-8155AD27AD76}" destId="{3854A901-0FE9-4056-AE05-417A88076C87}" srcOrd="0" destOrd="0" parTransId="{10B14513-D116-451F-8E3E-7741185C4E6F}" sibTransId="{E66530BB-D81C-4211-80AA-B909157E53E9}"/>
    <dgm:cxn modelId="{6C607770-5284-4A90-8485-AF0EC2BA5514}" type="presOf" srcId="{BE6365BF-6C97-48BB-933C-88540B0B16E9}" destId="{EA73F705-5B15-43B0-975B-F7EAC8C49695}" srcOrd="0" destOrd="0" presId="urn:microsoft.com/office/officeart/2008/layout/AlternatingHexagons"/>
    <dgm:cxn modelId="{AFB54652-6A75-414A-8107-62D726163D9E}" type="presOf" srcId="{A31D7075-6D44-4E5B-8BD1-ECC89B32C1D1}" destId="{82BF9D90-67C6-43DD-9EA5-31C6EDF30F92}" srcOrd="0" destOrd="0" presId="urn:microsoft.com/office/officeart/2008/layout/AlternatingHexagons"/>
    <dgm:cxn modelId="{44DD6B82-F592-44D0-9296-570C0D1B4110}" type="presOf" srcId="{CCAA2201-B50C-4311-89B6-8155AD27AD76}" destId="{D7F3B6F3-91B5-4C48-A263-DF183D28D578}" srcOrd="0" destOrd="0" presId="urn:microsoft.com/office/officeart/2008/layout/AlternatingHexagons"/>
    <dgm:cxn modelId="{2A1328A5-F4FD-4335-9C07-5953568A1CE7}" srcId="{CCAA2201-B50C-4311-89B6-8155AD27AD76}" destId="{34E5A086-862C-4477-831F-A23B98BE93A3}" srcOrd="1" destOrd="0" parTransId="{6FE9C090-8860-47E3-94A3-348773857787}" sibTransId="{9329EC10-1705-45B0-A0C9-90E989AE5229}"/>
    <dgm:cxn modelId="{3F2725B7-2E3F-49C9-8C20-B410594ABD63}" srcId="{3854A901-0FE9-4056-AE05-417A88076C87}" destId="{A31D7075-6D44-4E5B-8BD1-ECC89B32C1D1}" srcOrd="0" destOrd="0" parTransId="{1473ED00-9568-43DE-B474-30945CB2D1DE}" sibTransId="{487E2FE4-2019-4AA0-8BE8-9CC12C23A8F3}"/>
    <dgm:cxn modelId="{FD45BD5F-2A70-4728-AFC2-CDD3F373DE51}" type="presParOf" srcId="{D7F3B6F3-91B5-4C48-A263-DF183D28D578}" destId="{EA21E09E-0B98-401C-8BD9-BEDE4FC28464}" srcOrd="0" destOrd="0" presId="urn:microsoft.com/office/officeart/2008/layout/AlternatingHexagons"/>
    <dgm:cxn modelId="{B11534B1-AA99-4E13-BEC6-BD6816FACE71}" type="presParOf" srcId="{EA21E09E-0B98-401C-8BD9-BEDE4FC28464}" destId="{D0AD55D6-62AB-4BE5-B345-340D98043976}" srcOrd="0" destOrd="0" presId="urn:microsoft.com/office/officeart/2008/layout/AlternatingHexagons"/>
    <dgm:cxn modelId="{B0FD6420-4626-4E06-9AB7-76D21141C9A5}" type="presParOf" srcId="{EA21E09E-0B98-401C-8BD9-BEDE4FC28464}" destId="{82BF9D90-67C6-43DD-9EA5-31C6EDF30F92}" srcOrd="1" destOrd="0" presId="urn:microsoft.com/office/officeart/2008/layout/AlternatingHexagons"/>
    <dgm:cxn modelId="{31F66B9D-4AC7-4976-A676-6A1C9D28BD35}" type="presParOf" srcId="{EA21E09E-0B98-401C-8BD9-BEDE4FC28464}" destId="{29FD6256-D311-4289-B668-CB0A36C6CB59}" srcOrd="2" destOrd="0" presId="urn:microsoft.com/office/officeart/2008/layout/AlternatingHexagons"/>
    <dgm:cxn modelId="{F81DB85C-B255-4B63-939B-6975639680C0}" type="presParOf" srcId="{EA21E09E-0B98-401C-8BD9-BEDE4FC28464}" destId="{5C0D0A2E-17B5-4D8F-B70C-01B6F9046FF4}" srcOrd="3" destOrd="0" presId="urn:microsoft.com/office/officeart/2008/layout/AlternatingHexagons"/>
    <dgm:cxn modelId="{1DF6E28F-BCFC-4BDE-BAC1-572EF7269CBD}" type="presParOf" srcId="{EA21E09E-0B98-401C-8BD9-BEDE4FC28464}" destId="{9659B65E-EF17-40C7-BF31-FB11AE464DB4}" srcOrd="4" destOrd="0" presId="urn:microsoft.com/office/officeart/2008/layout/AlternatingHexagons"/>
    <dgm:cxn modelId="{0B2EF336-3E5A-42F1-AF0C-247F7183988B}" type="presParOf" srcId="{D7F3B6F3-91B5-4C48-A263-DF183D28D578}" destId="{48644BF7-A017-41D4-A43F-2A595D8B1E4E}" srcOrd="1" destOrd="0" presId="urn:microsoft.com/office/officeart/2008/layout/AlternatingHexagons"/>
    <dgm:cxn modelId="{91D53D9A-813F-4F91-B424-A5D9B1705A5E}" type="presParOf" srcId="{D7F3B6F3-91B5-4C48-A263-DF183D28D578}" destId="{E0298EC9-3CE4-4BD0-85E1-2501F7692AD6}" srcOrd="2" destOrd="0" presId="urn:microsoft.com/office/officeart/2008/layout/AlternatingHexagons"/>
    <dgm:cxn modelId="{665A2695-1A21-4F66-B09D-CB7DAA149059}" type="presParOf" srcId="{E0298EC9-3CE4-4BD0-85E1-2501F7692AD6}" destId="{7BAA6B87-0696-4304-AA33-4E33A5CED3CC}" srcOrd="0" destOrd="0" presId="urn:microsoft.com/office/officeart/2008/layout/AlternatingHexagons"/>
    <dgm:cxn modelId="{1FBC3784-AD36-4B90-98C6-964DE9C1A8A7}" type="presParOf" srcId="{E0298EC9-3CE4-4BD0-85E1-2501F7692AD6}" destId="{EA73F705-5B15-43B0-975B-F7EAC8C49695}" srcOrd="1" destOrd="0" presId="urn:microsoft.com/office/officeart/2008/layout/AlternatingHexagons"/>
    <dgm:cxn modelId="{7E33904A-6545-4F93-8485-A909A813F4C2}" type="presParOf" srcId="{E0298EC9-3CE4-4BD0-85E1-2501F7692AD6}" destId="{E406AEEF-A3CD-4129-8AE1-A38E437261D5}" srcOrd="2" destOrd="0" presId="urn:microsoft.com/office/officeart/2008/layout/AlternatingHexagons"/>
    <dgm:cxn modelId="{680A2C9B-880B-4E55-B57E-AF3EDB4D63FF}" type="presParOf" srcId="{E0298EC9-3CE4-4BD0-85E1-2501F7692AD6}" destId="{DC89ABA7-CAD6-4DFF-A9C4-C58A1B75C3B3}" srcOrd="3" destOrd="0" presId="urn:microsoft.com/office/officeart/2008/layout/AlternatingHexagons"/>
    <dgm:cxn modelId="{E9CA332E-62A1-4903-80EA-E6D22ADC8D47}" type="presParOf" srcId="{E0298EC9-3CE4-4BD0-85E1-2501F7692AD6}" destId="{AB38586E-CFA1-430B-8C50-417D5A6EDDD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AA2201-B50C-4311-89B6-8155AD27AD76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854A901-0FE9-4056-AE05-417A88076C87}">
      <dgm:prSet phldrT="[Text]"/>
      <dgm:spPr>
        <a:solidFill>
          <a:srgbClr val="D8DBDF"/>
        </a:solidFill>
      </dgm:spPr>
      <dgm:t>
        <a:bodyPr/>
        <a:lstStyle/>
        <a:p>
          <a:endParaRPr lang="en-US" dirty="0"/>
        </a:p>
      </dgm:t>
    </dgm:pt>
    <dgm:pt modelId="{10B14513-D116-451F-8E3E-7741185C4E6F}" type="parTrans" cxnId="{8D76C84C-0E9C-4DAD-8046-EE5DFB12EAAB}">
      <dgm:prSet/>
      <dgm:spPr/>
      <dgm:t>
        <a:bodyPr/>
        <a:lstStyle/>
        <a:p>
          <a:endParaRPr lang="en-US"/>
        </a:p>
      </dgm:t>
    </dgm:pt>
    <dgm:pt modelId="{E66530BB-D81C-4211-80AA-B909157E53E9}" type="sibTrans" cxnId="{8D76C84C-0E9C-4DAD-8046-EE5DFB12EAAB}">
      <dgm:prSet/>
      <dgm:spPr>
        <a:solidFill>
          <a:srgbClr val="D8DBDF"/>
        </a:solidFill>
      </dgm:spPr>
      <dgm:t>
        <a:bodyPr/>
        <a:lstStyle/>
        <a:p>
          <a:endParaRPr lang="en-US"/>
        </a:p>
      </dgm:t>
    </dgm:pt>
    <dgm:pt modelId="{A31D7075-6D44-4E5B-8BD1-ECC89B32C1D1}">
      <dgm:prSet phldrT="[Text]"/>
      <dgm:spPr/>
      <dgm:t>
        <a:bodyPr/>
        <a:lstStyle/>
        <a:p>
          <a:endParaRPr lang="en-US" dirty="0"/>
        </a:p>
      </dgm:t>
    </dgm:pt>
    <dgm:pt modelId="{1473ED00-9568-43DE-B474-30945CB2D1DE}" type="parTrans" cxnId="{3F2725B7-2E3F-49C9-8C20-B410594ABD63}">
      <dgm:prSet/>
      <dgm:spPr/>
      <dgm:t>
        <a:bodyPr/>
        <a:lstStyle/>
        <a:p>
          <a:endParaRPr lang="en-US"/>
        </a:p>
      </dgm:t>
    </dgm:pt>
    <dgm:pt modelId="{487E2FE4-2019-4AA0-8BE8-9CC12C23A8F3}" type="sibTrans" cxnId="{3F2725B7-2E3F-49C9-8C20-B410594ABD63}">
      <dgm:prSet/>
      <dgm:spPr/>
      <dgm:t>
        <a:bodyPr/>
        <a:lstStyle/>
        <a:p>
          <a:endParaRPr lang="en-US"/>
        </a:p>
      </dgm:t>
    </dgm:pt>
    <dgm:pt modelId="{34E5A086-862C-4477-831F-A23B98BE93A3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en-US" dirty="0"/>
        </a:p>
      </dgm:t>
    </dgm:pt>
    <dgm:pt modelId="{6FE9C090-8860-47E3-94A3-348773857787}" type="parTrans" cxnId="{2A1328A5-F4FD-4335-9C07-5953568A1CE7}">
      <dgm:prSet/>
      <dgm:spPr/>
      <dgm:t>
        <a:bodyPr/>
        <a:lstStyle/>
        <a:p>
          <a:endParaRPr lang="en-US"/>
        </a:p>
      </dgm:t>
    </dgm:pt>
    <dgm:pt modelId="{9329EC10-1705-45B0-A0C9-90E989AE5229}" type="sibTrans" cxnId="{2A1328A5-F4FD-4335-9C07-5953568A1CE7}">
      <dgm:prSet/>
      <dgm:spPr>
        <a:solidFill>
          <a:srgbClr val="D8DBDF"/>
        </a:solidFill>
      </dgm:spPr>
      <dgm:t>
        <a:bodyPr/>
        <a:lstStyle/>
        <a:p>
          <a:endParaRPr lang="en-US"/>
        </a:p>
      </dgm:t>
    </dgm:pt>
    <dgm:pt modelId="{BE6365BF-6C97-48BB-933C-88540B0B16E9}">
      <dgm:prSet phldrT="[Text]"/>
      <dgm:spPr/>
      <dgm:t>
        <a:bodyPr/>
        <a:lstStyle/>
        <a:p>
          <a:endParaRPr lang="en-US" dirty="0"/>
        </a:p>
      </dgm:t>
    </dgm:pt>
    <dgm:pt modelId="{85E34DE7-E595-4CEF-99DA-DE76BDCCB0FA}" type="parTrans" cxnId="{046FDA21-4174-42C9-A0FC-2912AD42DACB}">
      <dgm:prSet/>
      <dgm:spPr/>
      <dgm:t>
        <a:bodyPr/>
        <a:lstStyle/>
        <a:p>
          <a:endParaRPr lang="en-US"/>
        </a:p>
      </dgm:t>
    </dgm:pt>
    <dgm:pt modelId="{3EDE2133-72C5-42CC-B168-559E985725E1}" type="sibTrans" cxnId="{046FDA21-4174-42C9-A0FC-2912AD42DACB}">
      <dgm:prSet/>
      <dgm:spPr/>
      <dgm:t>
        <a:bodyPr/>
        <a:lstStyle/>
        <a:p>
          <a:endParaRPr lang="en-US"/>
        </a:p>
      </dgm:t>
    </dgm:pt>
    <dgm:pt modelId="{D7F3B6F3-91B5-4C48-A263-DF183D28D578}" type="pres">
      <dgm:prSet presAssocID="{CCAA2201-B50C-4311-89B6-8155AD27AD76}" presName="Name0" presStyleCnt="0">
        <dgm:presLayoutVars>
          <dgm:chMax/>
          <dgm:chPref/>
          <dgm:dir/>
          <dgm:animLvl val="lvl"/>
        </dgm:presLayoutVars>
      </dgm:prSet>
      <dgm:spPr/>
    </dgm:pt>
    <dgm:pt modelId="{EA21E09E-0B98-401C-8BD9-BEDE4FC28464}" type="pres">
      <dgm:prSet presAssocID="{3854A901-0FE9-4056-AE05-417A88076C87}" presName="composite" presStyleCnt="0"/>
      <dgm:spPr/>
    </dgm:pt>
    <dgm:pt modelId="{D0AD55D6-62AB-4BE5-B345-340D98043976}" type="pres">
      <dgm:prSet presAssocID="{3854A901-0FE9-4056-AE05-417A88076C87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82BF9D90-67C6-43DD-9EA5-31C6EDF30F92}" type="pres">
      <dgm:prSet presAssocID="{3854A901-0FE9-4056-AE05-417A88076C87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29FD6256-D311-4289-B668-CB0A36C6CB59}" type="pres">
      <dgm:prSet presAssocID="{3854A901-0FE9-4056-AE05-417A88076C87}" presName="BalanceSpacing" presStyleCnt="0"/>
      <dgm:spPr/>
    </dgm:pt>
    <dgm:pt modelId="{5C0D0A2E-17B5-4D8F-B70C-01B6F9046FF4}" type="pres">
      <dgm:prSet presAssocID="{3854A901-0FE9-4056-AE05-417A88076C87}" presName="BalanceSpacing1" presStyleCnt="0"/>
      <dgm:spPr/>
    </dgm:pt>
    <dgm:pt modelId="{9659B65E-EF17-40C7-BF31-FB11AE464DB4}" type="pres">
      <dgm:prSet presAssocID="{E66530BB-D81C-4211-80AA-B909157E53E9}" presName="Accent1Text" presStyleLbl="node1" presStyleIdx="1" presStyleCnt="4"/>
      <dgm:spPr/>
    </dgm:pt>
    <dgm:pt modelId="{48644BF7-A017-41D4-A43F-2A595D8B1E4E}" type="pres">
      <dgm:prSet presAssocID="{E66530BB-D81C-4211-80AA-B909157E53E9}" presName="spaceBetweenRectangles" presStyleCnt="0"/>
      <dgm:spPr/>
    </dgm:pt>
    <dgm:pt modelId="{E0298EC9-3CE4-4BD0-85E1-2501F7692AD6}" type="pres">
      <dgm:prSet presAssocID="{34E5A086-862C-4477-831F-A23B98BE93A3}" presName="composite" presStyleCnt="0"/>
      <dgm:spPr/>
    </dgm:pt>
    <dgm:pt modelId="{7BAA6B87-0696-4304-AA33-4E33A5CED3CC}" type="pres">
      <dgm:prSet presAssocID="{34E5A086-862C-4477-831F-A23B98BE93A3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EA73F705-5B15-43B0-975B-F7EAC8C49695}" type="pres">
      <dgm:prSet presAssocID="{34E5A086-862C-4477-831F-A23B98BE93A3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E406AEEF-A3CD-4129-8AE1-A38E437261D5}" type="pres">
      <dgm:prSet presAssocID="{34E5A086-862C-4477-831F-A23B98BE93A3}" presName="BalanceSpacing" presStyleCnt="0"/>
      <dgm:spPr/>
    </dgm:pt>
    <dgm:pt modelId="{DC89ABA7-CAD6-4DFF-A9C4-C58A1B75C3B3}" type="pres">
      <dgm:prSet presAssocID="{34E5A086-862C-4477-831F-A23B98BE93A3}" presName="BalanceSpacing1" presStyleCnt="0"/>
      <dgm:spPr/>
    </dgm:pt>
    <dgm:pt modelId="{AB38586E-CFA1-430B-8C50-417D5A6EDDD8}" type="pres">
      <dgm:prSet presAssocID="{9329EC10-1705-45B0-A0C9-90E989AE5229}" presName="Accent1Text" presStyleLbl="node1" presStyleIdx="3" presStyleCnt="4"/>
      <dgm:spPr/>
    </dgm:pt>
  </dgm:ptLst>
  <dgm:cxnLst>
    <dgm:cxn modelId="{CE57D71A-BF9E-4307-81AE-9E220EFF6F0F}" type="presOf" srcId="{E66530BB-D81C-4211-80AA-B909157E53E9}" destId="{9659B65E-EF17-40C7-BF31-FB11AE464DB4}" srcOrd="0" destOrd="0" presId="urn:microsoft.com/office/officeart/2008/layout/AlternatingHexagons"/>
    <dgm:cxn modelId="{046FDA21-4174-42C9-A0FC-2912AD42DACB}" srcId="{34E5A086-862C-4477-831F-A23B98BE93A3}" destId="{BE6365BF-6C97-48BB-933C-88540B0B16E9}" srcOrd="0" destOrd="0" parTransId="{85E34DE7-E595-4CEF-99DA-DE76BDCCB0FA}" sibTransId="{3EDE2133-72C5-42CC-B168-559E985725E1}"/>
    <dgm:cxn modelId="{F47A0438-0F70-4E3D-9DCE-9F2EAF66FBBF}" type="presOf" srcId="{34E5A086-862C-4477-831F-A23B98BE93A3}" destId="{7BAA6B87-0696-4304-AA33-4E33A5CED3CC}" srcOrd="0" destOrd="0" presId="urn:microsoft.com/office/officeart/2008/layout/AlternatingHexagons"/>
    <dgm:cxn modelId="{C3F5D640-BF7A-423C-966F-5AE205C35215}" type="presOf" srcId="{9329EC10-1705-45B0-A0C9-90E989AE5229}" destId="{AB38586E-CFA1-430B-8C50-417D5A6EDDD8}" srcOrd="0" destOrd="0" presId="urn:microsoft.com/office/officeart/2008/layout/AlternatingHexagons"/>
    <dgm:cxn modelId="{5EEAD660-6267-4392-A741-72ED67E24AFA}" type="presOf" srcId="{3854A901-0FE9-4056-AE05-417A88076C87}" destId="{D0AD55D6-62AB-4BE5-B345-340D98043976}" srcOrd="0" destOrd="0" presId="urn:microsoft.com/office/officeart/2008/layout/AlternatingHexagons"/>
    <dgm:cxn modelId="{8D76C84C-0E9C-4DAD-8046-EE5DFB12EAAB}" srcId="{CCAA2201-B50C-4311-89B6-8155AD27AD76}" destId="{3854A901-0FE9-4056-AE05-417A88076C87}" srcOrd="0" destOrd="0" parTransId="{10B14513-D116-451F-8E3E-7741185C4E6F}" sibTransId="{E66530BB-D81C-4211-80AA-B909157E53E9}"/>
    <dgm:cxn modelId="{6C607770-5284-4A90-8485-AF0EC2BA5514}" type="presOf" srcId="{BE6365BF-6C97-48BB-933C-88540B0B16E9}" destId="{EA73F705-5B15-43B0-975B-F7EAC8C49695}" srcOrd="0" destOrd="0" presId="urn:microsoft.com/office/officeart/2008/layout/AlternatingHexagons"/>
    <dgm:cxn modelId="{AFB54652-6A75-414A-8107-62D726163D9E}" type="presOf" srcId="{A31D7075-6D44-4E5B-8BD1-ECC89B32C1D1}" destId="{82BF9D90-67C6-43DD-9EA5-31C6EDF30F92}" srcOrd="0" destOrd="0" presId="urn:microsoft.com/office/officeart/2008/layout/AlternatingHexagons"/>
    <dgm:cxn modelId="{44DD6B82-F592-44D0-9296-570C0D1B4110}" type="presOf" srcId="{CCAA2201-B50C-4311-89B6-8155AD27AD76}" destId="{D7F3B6F3-91B5-4C48-A263-DF183D28D578}" srcOrd="0" destOrd="0" presId="urn:microsoft.com/office/officeart/2008/layout/AlternatingHexagons"/>
    <dgm:cxn modelId="{2A1328A5-F4FD-4335-9C07-5953568A1CE7}" srcId="{CCAA2201-B50C-4311-89B6-8155AD27AD76}" destId="{34E5A086-862C-4477-831F-A23B98BE93A3}" srcOrd="1" destOrd="0" parTransId="{6FE9C090-8860-47E3-94A3-348773857787}" sibTransId="{9329EC10-1705-45B0-A0C9-90E989AE5229}"/>
    <dgm:cxn modelId="{3F2725B7-2E3F-49C9-8C20-B410594ABD63}" srcId="{3854A901-0FE9-4056-AE05-417A88076C87}" destId="{A31D7075-6D44-4E5B-8BD1-ECC89B32C1D1}" srcOrd="0" destOrd="0" parTransId="{1473ED00-9568-43DE-B474-30945CB2D1DE}" sibTransId="{487E2FE4-2019-4AA0-8BE8-9CC12C23A8F3}"/>
    <dgm:cxn modelId="{FD45BD5F-2A70-4728-AFC2-CDD3F373DE51}" type="presParOf" srcId="{D7F3B6F3-91B5-4C48-A263-DF183D28D578}" destId="{EA21E09E-0B98-401C-8BD9-BEDE4FC28464}" srcOrd="0" destOrd="0" presId="urn:microsoft.com/office/officeart/2008/layout/AlternatingHexagons"/>
    <dgm:cxn modelId="{B11534B1-AA99-4E13-BEC6-BD6816FACE71}" type="presParOf" srcId="{EA21E09E-0B98-401C-8BD9-BEDE4FC28464}" destId="{D0AD55D6-62AB-4BE5-B345-340D98043976}" srcOrd="0" destOrd="0" presId="urn:microsoft.com/office/officeart/2008/layout/AlternatingHexagons"/>
    <dgm:cxn modelId="{B0FD6420-4626-4E06-9AB7-76D21141C9A5}" type="presParOf" srcId="{EA21E09E-0B98-401C-8BD9-BEDE4FC28464}" destId="{82BF9D90-67C6-43DD-9EA5-31C6EDF30F92}" srcOrd="1" destOrd="0" presId="urn:microsoft.com/office/officeart/2008/layout/AlternatingHexagons"/>
    <dgm:cxn modelId="{31F66B9D-4AC7-4976-A676-6A1C9D28BD35}" type="presParOf" srcId="{EA21E09E-0B98-401C-8BD9-BEDE4FC28464}" destId="{29FD6256-D311-4289-B668-CB0A36C6CB59}" srcOrd="2" destOrd="0" presId="urn:microsoft.com/office/officeart/2008/layout/AlternatingHexagons"/>
    <dgm:cxn modelId="{F81DB85C-B255-4B63-939B-6975639680C0}" type="presParOf" srcId="{EA21E09E-0B98-401C-8BD9-BEDE4FC28464}" destId="{5C0D0A2E-17B5-4D8F-B70C-01B6F9046FF4}" srcOrd="3" destOrd="0" presId="urn:microsoft.com/office/officeart/2008/layout/AlternatingHexagons"/>
    <dgm:cxn modelId="{1DF6E28F-BCFC-4BDE-BAC1-572EF7269CBD}" type="presParOf" srcId="{EA21E09E-0B98-401C-8BD9-BEDE4FC28464}" destId="{9659B65E-EF17-40C7-BF31-FB11AE464DB4}" srcOrd="4" destOrd="0" presId="urn:microsoft.com/office/officeart/2008/layout/AlternatingHexagons"/>
    <dgm:cxn modelId="{0B2EF336-3E5A-42F1-AF0C-247F7183988B}" type="presParOf" srcId="{D7F3B6F3-91B5-4C48-A263-DF183D28D578}" destId="{48644BF7-A017-41D4-A43F-2A595D8B1E4E}" srcOrd="1" destOrd="0" presId="urn:microsoft.com/office/officeart/2008/layout/AlternatingHexagons"/>
    <dgm:cxn modelId="{91D53D9A-813F-4F91-B424-A5D9B1705A5E}" type="presParOf" srcId="{D7F3B6F3-91B5-4C48-A263-DF183D28D578}" destId="{E0298EC9-3CE4-4BD0-85E1-2501F7692AD6}" srcOrd="2" destOrd="0" presId="urn:microsoft.com/office/officeart/2008/layout/AlternatingHexagons"/>
    <dgm:cxn modelId="{665A2695-1A21-4F66-B09D-CB7DAA149059}" type="presParOf" srcId="{E0298EC9-3CE4-4BD0-85E1-2501F7692AD6}" destId="{7BAA6B87-0696-4304-AA33-4E33A5CED3CC}" srcOrd="0" destOrd="0" presId="urn:microsoft.com/office/officeart/2008/layout/AlternatingHexagons"/>
    <dgm:cxn modelId="{1FBC3784-AD36-4B90-98C6-964DE9C1A8A7}" type="presParOf" srcId="{E0298EC9-3CE4-4BD0-85E1-2501F7692AD6}" destId="{EA73F705-5B15-43B0-975B-F7EAC8C49695}" srcOrd="1" destOrd="0" presId="urn:microsoft.com/office/officeart/2008/layout/AlternatingHexagons"/>
    <dgm:cxn modelId="{7E33904A-6545-4F93-8485-A909A813F4C2}" type="presParOf" srcId="{E0298EC9-3CE4-4BD0-85E1-2501F7692AD6}" destId="{E406AEEF-A3CD-4129-8AE1-A38E437261D5}" srcOrd="2" destOrd="0" presId="urn:microsoft.com/office/officeart/2008/layout/AlternatingHexagons"/>
    <dgm:cxn modelId="{680A2C9B-880B-4E55-B57E-AF3EDB4D63FF}" type="presParOf" srcId="{E0298EC9-3CE4-4BD0-85E1-2501F7692AD6}" destId="{DC89ABA7-CAD6-4DFF-A9C4-C58A1B75C3B3}" srcOrd="3" destOrd="0" presId="urn:microsoft.com/office/officeart/2008/layout/AlternatingHexagons"/>
    <dgm:cxn modelId="{E9CA332E-62A1-4903-80EA-E6D22ADC8D47}" type="presParOf" srcId="{E0298EC9-3CE4-4BD0-85E1-2501F7692AD6}" destId="{AB38586E-CFA1-430B-8C50-417D5A6EDDD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AA2201-B50C-4311-89B6-8155AD27AD76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854A901-0FE9-4056-AE05-417A88076C87}">
      <dgm:prSet phldrT="[Text]"/>
      <dgm:spPr>
        <a:solidFill>
          <a:srgbClr val="D8DBDF"/>
        </a:solidFill>
      </dgm:spPr>
      <dgm:t>
        <a:bodyPr/>
        <a:lstStyle/>
        <a:p>
          <a:endParaRPr lang="en-US" dirty="0"/>
        </a:p>
      </dgm:t>
    </dgm:pt>
    <dgm:pt modelId="{10B14513-D116-451F-8E3E-7741185C4E6F}" type="parTrans" cxnId="{8D76C84C-0E9C-4DAD-8046-EE5DFB12EAAB}">
      <dgm:prSet/>
      <dgm:spPr/>
      <dgm:t>
        <a:bodyPr/>
        <a:lstStyle/>
        <a:p>
          <a:endParaRPr lang="en-US"/>
        </a:p>
      </dgm:t>
    </dgm:pt>
    <dgm:pt modelId="{E66530BB-D81C-4211-80AA-B909157E53E9}" type="sibTrans" cxnId="{8D76C84C-0E9C-4DAD-8046-EE5DFB12EAAB}">
      <dgm:prSet/>
      <dgm:spPr>
        <a:solidFill>
          <a:srgbClr val="D8DBDF"/>
        </a:solidFill>
      </dgm:spPr>
      <dgm:t>
        <a:bodyPr/>
        <a:lstStyle/>
        <a:p>
          <a:endParaRPr lang="en-US"/>
        </a:p>
      </dgm:t>
    </dgm:pt>
    <dgm:pt modelId="{A31D7075-6D44-4E5B-8BD1-ECC89B32C1D1}">
      <dgm:prSet phldrT="[Text]"/>
      <dgm:spPr/>
      <dgm:t>
        <a:bodyPr/>
        <a:lstStyle/>
        <a:p>
          <a:endParaRPr lang="en-US" dirty="0"/>
        </a:p>
      </dgm:t>
    </dgm:pt>
    <dgm:pt modelId="{1473ED00-9568-43DE-B474-30945CB2D1DE}" type="parTrans" cxnId="{3F2725B7-2E3F-49C9-8C20-B410594ABD63}">
      <dgm:prSet/>
      <dgm:spPr/>
      <dgm:t>
        <a:bodyPr/>
        <a:lstStyle/>
        <a:p>
          <a:endParaRPr lang="en-US"/>
        </a:p>
      </dgm:t>
    </dgm:pt>
    <dgm:pt modelId="{487E2FE4-2019-4AA0-8BE8-9CC12C23A8F3}" type="sibTrans" cxnId="{3F2725B7-2E3F-49C9-8C20-B410594ABD63}">
      <dgm:prSet/>
      <dgm:spPr/>
      <dgm:t>
        <a:bodyPr/>
        <a:lstStyle/>
        <a:p>
          <a:endParaRPr lang="en-US"/>
        </a:p>
      </dgm:t>
    </dgm:pt>
    <dgm:pt modelId="{34E5A086-862C-4477-831F-A23B98BE93A3}">
      <dgm:prSet phldrT="[Text]"/>
      <dgm:spPr>
        <a:solidFill>
          <a:srgbClr val="D8DBDF"/>
        </a:solidFill>
      </dgm:spPr>
      <dgm:t>
        <a:bodyPr/>
        <a:lstStyle/>
        <a:p>
          <a:endParaRPr lang="en-US" dirty="0"/>
        </a:p>
      </dgm:t>
    </dgm:pt>
    <dgm:pt modelId="{6FE9C090-8860-47E3-94A3-348773857787}" type="parTrans" cxnId="{2A1328A5-F4FD-4335-9C07-5953568A1CE7}">
      <dgm:prSet/>
      <dgm:spPr/>
      <dgm:t>
        <a:bodyPr/>
        <a:lstStyle/>
        <a:p>
          <a:endParaRPr lang="en-US"/>
        </a:p>
      </dgm:t>
    </dgm:pt>
    <dgm:pt modelId="{9329EC10-1705-45B0-A0C9-90E989AE5229}" type="sibTrans" cxnId="{2A1328A5-F4FD-4335-9C07-5953568A1CE7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BE6365BF-6C97-48BB-933C-88540B0B16E9}">
      <dgm:prSet phldrT="[Text]"/>
      <dgm:spPr/>
      <dgm:t>
        <a:bodyPr/>
        <a:lstStyle/>
        <a:p>
          <a:endParaRPr lang="en-US" dirty="0"/>
        </a:p>
      </dgm:t>
    </dgm:pt>
    <dgm:pt modelId="{85E34DE7-E595-4CEF-99DA-DE76BDCCB0FA}" type="parTrans" cxnId="{046FDA21-4174-42C9-A0FC-2912AD42DACB}">
      <dgm:prSet/>
      <dgm:spPr/>
      <dgm:t>
        <a:bodyPr/>
        <a:lstStyle/>
        <a:p>
          <a:endParaRPr lang="en-US"/>
        </a:p>
      </dgm:t>
    </dgm:pt>
    <dgm:pt modelId="{3EDE2133-72C5-42CC-B168-559E985725E1}" type="sibTrans" cxnId="{046FDA21-4174-42C9-A0FC-2912AD42DACB}">
      <dgm:prSet/>
      <dgm:spPr/>
      <dgm:t>
        <a:bodyPr/>
        <a:lstStyle/>
        <a:p>
          <a:endParaRPr lang="en-US"/>
        </a:p>
      </dgm:t>
    </dgm:pt>
    <dgm:pt modelId="{D7F3B6F3-91B5-4C48-A263-DF183D28D578}" type="pres">
      <dgm:prSet presAssocID="{CCAA2201-B50C-4311-89B6-8155AD27AD76}" presName="Name0" presStyleCnt="0">
        <dgm:presLayoutVars>
          <dgm:chMax/>
          <dgm:chPref/>
          <dgm:dir/>
          <dgm:animLvl val="lvl"/>
        </dgm:presLayoutVars>
      </dgm:prSet>
      <dgm:spPr/>
    </dgm:pt>
    <dgm:pt modelId="{EA21E09E-0B98-401C-8BD9-BEDE4FC28464}" type="pres">
      <dgm:prSet presAssocID="{3854A901-0FE9-4056-AE05-417A88076C87}" presName="composite" presStyleCnt="0"/>
      <dgm:spPr/>
    </dgm:pt>
    <dgm:pt modelId="{D0AD55D6-62AB-4BE5-B345-340D98043976}" type="pres">
      <dgm:prSet presAssocID="{3854A901-0FE9-4056-AE05-417A88076C87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82BF9D90-67C6-43DD-9EA5-31C6EDF30F92}" type="pres">
      <dgm:prSet presAssocID="{3854A901-0FE9-4056-AE05-417A88076C87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29FD6256-D311-4289-B668-CB0A36C6CB59}" type="pres">
      <dgm:prSet presAssocID="{3854A901-0FE9-4056-AE05-417A88076C87}" presName="BalanceSpacing" presStyleCnt="0"/>
      <dgm:spPr/>
    </dgm:pt>
    <dgm:pt modelId="{5C0D0A2E-17B5-4D8F-B70C-01B6F9046FF4}" type="pres">
      <dgm:prSet presAssocID="{3854A901-0FE9-4056-AE05-417A88076C87}" presName="BalanceSpacing1" presStyleCnt="0"/>
      <dgm:spPr/>
    </dgm:pt>
    <dgm:pt modelId="{9659B65E-EF17-40C7-BF31-FB11AE464DB4}" type="pres">
      <dgm:prSet presAssocID="{E66530BB-D81C-4211-80AA-B909157E53E9}" presName="Accent1Text" presStyleLbl="node1" presStyleIdx="1" presStyleCnt="4"/>
      <dgm:spPr/>
    </dgm:pt>
    <dgm:pt modelId="{48644BF7-A017-41D4-A43F-2A595D8B1E4E}" type="pres">
      <dgm:prSet presAssocID="{E66530BB-D81C-4211-80AA-B909157E53E9}" presName="spaceBetweenRectangles" presStyleCnt="0"/>
      <dgm:spPr/>
    </dgm:pt>
    <dgm:pt modelId="{E0298EC9-3CE4-4BD0-85E1-2501F7692AD6}" type="pres">
      <dgm:prSet presAssocID="{34E5A086-862C-4477-831F-A23B98BE93A3}" presName="composite" presStyleCnt="0"/>
      <dgm:spPr/>
    </dgm:pt>
    <dgm:pt modelId="{7BAA6B87-0696-4304-AA33-4E33A5CED3CC}" type="pres">
      <dgm:prSet presAssocID="{34E5A086-862C-4477-831F-A23B98BE93A3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EA73F705-5B15-43B0-975B-F7EAC8C49695}" type="pres">
      <dgm:prSet presAssocID="{34E5A086-862C-4477-831F-A23B98BE93A3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E406AEEF-A3CD-4129-8AE1-A38E437261D5}" type="pres">
      <dgm:prSet presAssocID="{34E5A086-862C-4477-831F-A23B98BE93A3}" presName="BalanceSpacing" presStyleCnt="0"/>
      <dgm:spPr/>
    </dgm:pt>
    <dgm:pt modelId="{DC89ABA7-CAD6-4DFF-A9C4-C58A1B75C3B3}" type="pres">
      <dgm:prSet presAssocID="{34E5A086-862C-4477-831F-A23B98BE93A3}" presName="BalanceSpacing1" presStyleCnt="0"/>
      <dgm:spPr/>
    </dgm:pt>
    <dgm:pt modelId="{AB38586E-CFA1-430B-8C50-417D5A6EDDD8}" type="pres">
      <dgm:prSet presAssocID="{9329EC10-1705-45B0-A0C9-90E989AE5229}" presName="Accent1Text" presStyleLbl="node1" presStyleIdx="3" presStyleCnt="4"/>
      <dgm:spPr/>
    </dgm:pt>
  </dgm:ptLst>
  <dgm:cxnLst>
    <dgm:cxn modelId="{CE57D71A-BF9E-4307-81AE-9E220EFF6F0F}" type="presOf" srcId="{E66530BB-D81C-4211-80AA-B909157E53E9}" destId="{9659B65E-EF17-40C7-BF31-FB11AE464DB4}" srcOrd="0" destOrd="0" presId="urn:microsoft.com/office/officeart/2008/layout/AlternatingHexagons"/>
    <dgm:cxn modelId="{046FDA21-4174-42C9-A0FC-2912AD42DACB}" srcId="{34E5A086-862C-4477-831F-A23B98BE93A3}" destId="{BE6365BF-6C97-48BB-933C-88540B0B16E9}" srcOrd="0" destOrd="0" parTransId="{85E34DE7-E595-4CEF-99DA-DE76BDCCB0FA}" sibTransId="{3EDE2133-72C5-42CC-B168-559E985725E1}"/>
    <dgm:cxn modelId="{F47A0438-0F70-4E3D-9DCE-9F2EAF66FBBF}" type="presOf" srcId="{34E5A086-862C-4477-831F-A23B98BE93A3}" destId="{7BAA6B87-0696-4304-AA33-4E33A5CED3CC}" srcOrd="0" destOrd="0" presId="urn:microsoft.com/office/officeart/2008/layout/AlternatingHexagons"/>
    <dgm:cxn modelId="{C3F5D640-BF7A-423C-966F-5AE205C35215}" type="presOf" srcId="{9329EC10-1705-45B0-A0C9-90E989AE5229}" destId="{AB38586E-CFA1-430B-8C50-417D5A6EDDD8}" srcOrd="0" destOrd="0" presId="urn:microsoft.com/office/officeart/2008/layout/AlternatingHexagons"/>
    <dgm:cxn modelId="{5EEAD660-6267-4392-A741-72ED67E24AFA}" type="presOf" srcId="{3854A901-0FE9-4056-AE05-417A88076C87}" destId="{D0AD55D6-62AB-4BE5-B345-340D98043976}" srcOrd="0" destOrd="0" presId="urn:microsoft.com/office/officeart/2008/layout/AlternatingHexagons"/>
    <dgm:cxn modelId="{8D76C84C-0E9C-4DAD-8046-EE5DFB12EAAB}" srcId="{CCAA2201-B50C-4311-89B6-8155AD27AD76}" destId="{3854A901-0FE9-4056-AE05-417A88076C87}" srcOrd="0" destOrd="0" parTransId="{10B14513-D116-451F-8E3E-7741185C4E6F}" sibTransId="{E66530BB-D81C-4211-80AA-B909157E53E9}"/>
    <dgm:cxn modelId="{6C607770-5284-4A90-8485-AF0EC2BA5514}" type="presOf" srcId="{BE6365BF-6C97-48BB-933C-88540B0B16E9}" destId="{EA73F705-5B15-43B0-975B-F7EAC8C49695}" srcOrd="0" destOrd="0" presId="urn:microsoft.com/office/officeart/2008/layout/AlternatingHexagons"/>
    <dgm:cxn modelId="{AFB54652-6A75-414A-8107-62D726163D9E}" type="presOf" srcId="{A31D7075-6D44-4E5B-8BD1-ECC89B32C1D1}" destId="{82BF9D90-67C6-43DD-9EA5-31C6EDF30F92}" srcOrd="0" destOrd="0" presId="urn:microsoft.com/office/officeart/2008/layout/AlternatingHexagons"/>
    <dgm:cxn modelId="{44DD6B82-F592-44D0-9296-570C0D1B4110}" type="presOf" srcId="{CCAA2201-B50C-4311-89B6-8155AD27AD76}" destId="{D7F3B6F3-91B5-4C48-A263-DF183D28D578}" srcOrd="0" destOrd="0" presId="urn:microsoft.com/office/officeart/2008/layout/AlternatingHexagons"/>
    <dgm:cxn modelId="{2A1328A5-F4FD-4335-9C07-5953568A1CE7}" srcId="{CCAA2201-B50C-4311-89B6-8155AD27AD76}" destId="{34E5A086-862C-4477-831F-A23B98BE93A3}" srcOrd="1" destOrd="0" parTransId="{6FE9C090-8860-47E3-94A3-348773857787}" sibTransId="{9329EC10-1705-45B0-A0C9-90E989AE5229}"/>
    <dgm:cxn modelId="{3F2725B7-2E3F-49C9-8C20-B410594ABD63}" srcId="{3854A901-0FE9-4056-AE05-417A88076C87}" destId="{A31D7075-6D44-4E5B-8BD1-ECC89B32C1D1}" srcOrd="0" destOrd="0" parTransId="{1473ED00-9568-43DE-B474-30945CB2D1DE}" sibTransId="{487E2FE4-2019-4AA0-8BE8-9CC12C23A8F3}"/>
    <dgm:cxn modelId="{FD45BD5F-2A70-4728-AFC2-CDD3F373DE51}" type="presParOf" srcId="{D7F3B6F3-91B5-4C48-A263-DF183D28D578}" destId="{EA21E09E-0B98-401C-8BD9-BEDE4FC28464}" srcOrd="0" destOrd="0" presId="urn:microsoft.com/office/officeart/2008/layout/AlternatingHexagons"/>
    <dgm:cxn modelId="{B11534B1-AA99-4E13-BEC6-BD6816FACE71}" type="presParOf" srcId="{EA21E09E-0B98-401C-8BD9-BEDE4FC28464}" destId="{D0AD55D6-62AB-4BE5-B345-340D98043976}" srcOrd="0" destOrd="0" presId="urn:microsoft.com/office/officeart/2008/layout/AlternatingHexagons"/>
    <dgm:cxn modelId="{B0FD6420-4626-4E06-9AB7-76D21141C9A5}" type="presParOf" srcId="{EA21E09E-0B98-401C-8BD9-BEDE4FC28464}" destId="{82BF9D90-67C6-43DD-9EA5-31C6EDF30F92}" srcOrd="1" destOrd="0" presId="urn:microsoft.com/office/officeart/2008/layout/AlternatingHexagons"/>
    <dgm:cxn modelId="{31F66B9D-4AC7-4976-A676-6A1C9D28BD35}" type="presParOf" srcId="{EA21E09E-0B98-401C-8BD9-BEDE4FC28464}" destId="{29FD6256-D311-4289-B668-CB0A36C6CB59}" srcOrd="2" destOrd="0" presId="urn:microsoft.com/office/officeart/2008/layout/AlternatingHexagons"/>
    <dgm:cxn modelId="{F81DB85C-B255-4B63-939B-6975639680C0}" type="presParOf" srcId="{EA21E09E-0B98-401C-8BD9-BEDE4FC28464}" destId="{5C0D0A2E-17B5-4D8F-B70C-01B6F9046FF4}" srcOrd="3" destOrd="0" presId="urn:microsoft.com/office/officeart/2008/layout/AlternatingHexagons"/>
    <dgm:cxn modelId="{1DF6E28F-BCFC-4BDE-BAC1-572EF7269CBD}" type="presParOf" srcId="{EA21E09E-0B98-401C-8BD9-BEDE4FC28464}" destId="{9659B65E-EF17-40C7-BF31-FB11AE464DB4}" srcOrd="4" destOrd="0" presId="urn:microsoft.com/office/officeart/2008/layout/AlternatingHexagons"/>
    <dgm:cxn modelId="{0B2EF336-3E5A-42F1-AF0C-247F7183988B}" type="presParOf" srcId="{D7F3B6F3-91B5-4C48-A263-DF183D28D578}" destId="{48644BF7-A017-41D4-A43F-2A595D8B1E4E}" srcOrd="1" destOrd="0" presId="urn:microsoft.com/office/officeart/2008/layout/AlternatingHexagons"/>
    <dgm:cxn modelId="{91D53D9A-813F-4F91-B424-A5D9B1705A5E}" type="presParOf" srcId="{D7F3B6F3-91B5-4C48-A263-DF183D28D578}" destId="{E0298EC9-3CE4-4BD0-85E1-2501F7692AD6}" srcOrd="2" destOrd="0" presId="urn:microsoft.com/office/officeart/2008/layout/AlternatingHexagons"/>
    <dgm:cxn modelId="{665A2695-1A21-4F66-B09D-CB7DAA149059}" type="presParOf" srcId="{E0298EC9-3CE4-4BD0-85E1-2501F7692AD6}" destId="{7BAA6B87-0696-4304-AA33-4E33A5CED3CC}" srcOrd="0" destOrd="0" presId="urn:microsoft.com/office/officeart/2008/layout/AlternatingHexagons"/>
    <dgm:cxn modelId="{1FBC3784-AD36-4B90-98C6-964DE9C1A8A7}" type="presParOf" srcId="{E0298EC9-3CE4-4BD0-85E1-2501F7692AD6}" destId="{EA73F705-5B15-43B0-975B-F7EAC8C49695}" srcOrd="1" destOrd="0" presId="urn:microsoft.com/office/officeart/2008/layout/AlternatingHexagons"/>
    <dgm:cxn modelId="{7E33904A-6545-4F93-8485-A909A813F4C2}" type="presParOf" srcId="{E0298EC9-3CE4-4BD0-85E1-2501F7692AD6}" destId="{E406AEEF-A3CD-4129-8AE1-A38E437261D5}" srcOrd="2" destOrd="0" presId="urn:microsoft.com/office/officeart/2008/layout/AlternatingHexagons"/>
    <dgm:cxn modelId="{680A2C9B-880B-4E55-B57E-AF3EDB4D63FF}" type="presParOf" srcId="{E0298EC9-3CE4-4BD0-85E1-2501F7692AD6}" destId="{DC89ABA7-CAD6-4DFF-A9C4-C58A1B75C3B3}" srcOrd="3" destOrd="0" presId="urn:microsoft.com/office/officeart/2008/layout/AlternatingHexagons"/>
    <dgm:cxn modelId="{E9CA332E-62A1-4903-80EA-E6D22ADC8D47}" type="presParOf" srcId="{E0298EC9-3CE4-4BD0-85E1-2501F7692AD6}" destId="{AB38586E-CFA1-430B-8C50-417D5A6EDDD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D55D6-62AB-4BE5-B345-340D98043976}">
      <dsp:nvSpPr>
        <dsp:cNvPr id="0" name=""/>
        <dsp:cNvSpPr/>
      </dsp:nvSpPr>
      <dsp:spPr>
        <a:xfrm rot="5400000">
          <a:off x="3631062" y="454734"/>
          <a:ext cx="2384777" cy="207475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 rot="-5400000">
        <a:off x="4109388" y="671352"/>
        <a:ext cx="1428124" cy="1641521"/>
      </dsp:txXfrm>
    </dsp:sp>
    <dsp:sp modelId="{82BF9D90-67C6-43DD-9EA5-31C6EDF30F92}">
      <dsp:nvSpPr>
        <dsp:cNvPr id="0" name=""/>
        <dsp:cNvSpPr/>
      </dsp:nvSpPr>
      <dsp:spPr>
        <a:xfrm>
          <a:off x="5923788" y="776679"/>
          <a:ext cx="2661412" cy="1430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5923788" y="776679"/>
        <a:ext cx="2661412" cy="1430866"/>
      </dsp:txXfrm>
    </dsp:sp>
    <dsp:sp modelId="{9659B65E-EF17-40C7-BF31-FB11AE464DB4}">
      <dsp:nvSpPr>
        <dsp:cNvPr id="0" name=""/>
        <dsp:cNvSpPr/>
      </dsp:nvSpPr>
      <dsp:spPr>
        <a:xfrm rot="5400000">
          <a:off x="1390325" y="454734"/>
          <a:ext cx="2384777" cy="2074756"/>
        </a:xfrm>
        <a:prstGeom prst="hexagon">
          <a:avLst>
            <a:gd name="adj" fmla="val 25000"/>
            <a:gd name="vf" fmla="val 115470"/>
          </a:avLst>
        </a:prstGeom>
        <a:solidFill>
          <a:srgbClr val="4FB7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868651" y="671352"/>
        <a:ext cx="1428124" cy="1641521"/>
      </dsp:txXfrm>
    </dsp:sp>
    <dsp:sp modelId="{7BAA6B87-0696-4304-AA33-4E33A5CED3CC}">
      <dsp:nvSpPr>
        <dsp:cNvPr id="0" name=""/>
        <dsp:cNvSpPr/>
      </dsp:nvSpPr>
      <dsp:spPr>
        <a:xfrm rot="5400000">
          <a:off x="2506401" y="2478934"/>
          <a:ext cx="2384777" cy="207475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 rot="-5400000">
        <a:off x="2984727" y="2695552"/>
        <a:ext cx="1428124" cy="1641521"/>
      </dsp:txXfrm>
    </dsp:sp>
    <dsp:sp modelId="{EA73F705-5B15-43B0-975B-F7EAC8C49695}">
      <dsp:nvSpPr>
        <dsp:cNvPr id="0" name=""/>
        <dsp:cNvSpPr/>
      </dsp:nvSpPr>
      <dsp:spPr>
        <a:xfrm>
          <a:off x="0" y="2800879"/>
          <a:ext cx="2575560" cy="1430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0" y="2800879"/>
        <a:ext cx="2575560" cy="1430866"/>
      </dsp:txXfrm>
    </dsp:sp>
    <dsp:sp modelId="{AB38586E-CFA1-430B-8C50-417D5A6EDDD8}">
      <dsp:nvSpPr>
        <dsp:cNvPr id="0" name=""/>
        <dsp:cNvSpPr/>
      </dsp:nvSpPr>
      <dsp:spPr>
        <a:xfrm rot="5400000">
          <a:off x="4747138" y="2478934"/>
          <a:ext cx="2384777" cy="207475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5225464" y="2695552"/>
        <a:ext cx="1428124" cy="16415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D55D6-62AB-4BE5-B345-340D98043976}">
      <dsp:nvSpPr>
        <dsp:cNvPr id="0" name=""/>
        <dsp:cNvSpPr/>
      </dsp:nvSpPr>
      <dsp:spPr>
        <a:xfrm rot="5400000">
          <a:off x="1239578" y="25266"/>
          <a:ext cx="384359" cy="334393"/>
        </a:xfrm>
        <a:prstGeom prst="hexagon">
          <a:avLst>
            <a:gd name="adj" fmla="val 25000"/>
            <a:gd name="vf" fmla="val 115470"/>
          </a:avLst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1316671" y="60179"/>
        <a:ext cx="230173" cy="264567"/>
      </dsp:txXfrm>
    </dsp:sp>
    <dsp:sp modelId="{82BF9D90-67C6-43DD-9EA5-31C6EDF30F92}">
      <dsp:nvSpPr>
        <dsp:cNvPr id="0" name=""/>
        <dsp:cNvSpPr/>
      </dsp:nvSpPr>
      <dsp:spPr>
        <a:xfrm>
          <a:off x="1609102" y="77154"/>
          <a:ext cx="428945" cy="230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1609102" y="77154"/>
        <a:ext cx="428945" cy="230615"/>
      </dsp:txXfrm>
    </dsp:sp>
    <dsp:sp modelId="{9659B65E-EF17-40C7-BF31-FB11AE464DB4}">
      <dsp:nvSpPr>
        <dsp:cNvPr id="0" name=""/>
        <dsp:cNvSpPr/>
      </dsp:nvSpPr>
      <dsp:spPr>
        <a:xfrm rot="5400000">
          <a:off x="878433" y="25266"/>
          <a:ext cx="384359" cy="334393"/>
        </a:xfrm>
        <a:prstGeom prst="hexagon">
          <a:avLst>
            <a:gd name="adj" fmla="val 25000"/>
            <a:gd name="vf" fmla="val 115470"/>
          </a:avLst>
        </a:prstGeom>
        <a:solidFill>
          <a:srgbClr val="4FB7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955526" y="60179"/>
        <a:ext cx="230173" cy="264567"/>
      </dsp:txXfrm>
    </dsp:sp>
    <dsp:sp modelId="{7BAA6B87-0696-4304-AA33-4E33A5CED3CC}">
      <dsp:nvSpPr>
        <dsp:cNvPr id="0" name=""/>
        <dsp:cNvSpPr/>
      </dsp:nvSpPr>
      <dsp:spPr>
        <a:xfrm rot="5400000">
          <a:off x="1058314" y="348226"/>
          <a:ext cx="384359" cy="334393"/>
        </a:xfrm>
        <a:prstGeom prst="hexagon">
          <a:avLst>
            <a:gd name="adj" fmla="val 25000"/>
            <a:gd name="vf" fmla="val 115470"/>
          </a:avLst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1135407" y="383139"/>
        <a:ext cx="230173" cy="264567"/>
      </dsp:txXfrm>
    </dsp:sp>
    <dsp:sp modelId="{EA73F705-5B15-43B0-975B-F7EAC8C49695}">
      <dsp:nvSpPr>
        <dsp:cNvPr id="0" name=""/>
        <dsp:cNvSpPr/>
      </dsp:nvSpPr>
      <dsp:spPr>
        <a:xfrm>
          <a:off x="654352" y="400115"/>
          <a:ext cx="415108" cy="230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654352" y="400115"/>
        <a:ext cx="415108" cy="230615"/>
      </dsp:txXfrm>
    </dsp:sp>
    <dsp:sp modelId="{AB38586E-CFA1-430B-8C50-417D5A6EDDD8}">
      <dsp:nvSpPr>
        <dsp:cNvPr id="0" name=""/>
        <dsp:cNvSpPr/>
      </dsp:nvSpPr>
      <dsp:spPr>
        <a:xfrm rot="5400000">
          <a:off x="1419459" y="348226"/>
          <a:ext cx="384359" cy="334393"/>
        </a:xfrm>
        <a:prstGeom prst="hexagon">
          <a:avLst>
            <a:gd name="adj" fmla="val 25000"/>
            <a:gd name="vf" fmla="val 115470"/>
          </a:avLst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496552" y="383139"/>
        <a:ext cx="230173" cy="2645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D55D6-62AB-4BE5-B345-340D98043976}">
      <dsp:nvSpPr>
        <dsp:cNvPr id="0" name=""/>
        <dsp:cNvSpPr/>
      </dsp:nvSpPr>
      <dsp:spPr>
        <a:xfrm rot="5400000">
          <a:off x="1239578" y="25266"/>
          <a:ext cx="384359" cy="33439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1316671" y="60179"/>
        <a:ext cx="230173" cy="264567"/>
      </dsp:txXfrm>
    </dsp:sp>
    <dsp:sp modelId="{82BF9D90-67C6-43DD-9EA5-31C6EDF30F92}">
      <dsp:nvSpPr>
        <dsp:cNvPr id="0" name=""/>
        <dsp:cNvSpPr/>
      </dsp:nvSpPr>
      <dsp:spPr>
        <a:xfrm>
          <a:off x="1609102" y="77154"/>
          <a:ext cx="428945" cy="230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1609102" y="77154"/>
        <a:ext cx="428945" cy="230615"/>
      </dsp:txXfrm>
    </dsp:sp>
    <dsp:sp modelId="{9659B65E-EF17-40C7-BF31-FB11AE464DB4}">
      <dsp:nvSpPr>
        <dsp:cNvPr id="0" name=""/>
        <dsp:cNvSpPr/>
      </dsp:nvSpPr>
      <dsp:spPr>
        <a:xfrm rot="5400000">
          <a:off x="878433" y="25266"/>
          <a:ext cx="384359" cy="334393"/>
        </a:xfrm>
        <a:prstGeom prst="hexagon">
          <a:avLst>
            <a:gd name="adj" fmla="val 25000"/>
            <a:gd name="vf" fmla="val 115470"/>
          </a:avLst>
        </a:prstGeom>
        <a:solidFill>
          <a:srgbClr val="D8DBD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955526" y="60179"/>
        <a:ext cx="230173" cy="264567"/>
      </dsp:txXfrm>
    </dsp:sp>
    <dsp:sp modelId="{7BAA6B87-0696-4304-AA33-4E33A5CED3CC}">
      <dsp:nvSpPr>
        <dsp:cNvPr id="0" name=""/>
        <dsp:cNvSpPr/>
      </dsp:nvSpPr>
      <dsp:spPr>
        <a:xfrm rot="5400000">
          <a:off x="1058314" y="348226"/>
          <a:ext cx="384359" cy="334393"/>
        </a:xfrm>
        <a:prstGeom prst="hexagon">
          <a:avLst>
            <a:gd name="adj" fmla="val 25000"/>
            <a:gd name="vf" fmla="val 115470"/>
          </a:avLst>
        </a:prstGeom>
        <a:solidFill>
          <a:srgbClr val="D8DBD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1135407" y="383139"/>
        <a:ext cx="230173" cy="264567"/>
      </dsp:txXfrm>
    </dsp:sp>
    <dsp:sp modelId="{EA73F705-5B15-43B0-975B-F7EAC8C49695}">
      <dsp:nvSpPr>
        <dsp:cNvPr id="0" name=""/>
        <dsp:cNvSpPr/>
      </dsp:nvSpPr>
      <dsp:spPr>
        <a:xfrm>
          <a:off x="654352" y="400115"/>
          <a:ext cx="415108" cy="230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654352" y="400115"/>
        <a:ext cx="415108" cy="230615"/>
      </dsp:txXfrm>
    </dsp:sp>
    <dsp:sp modelId="{AB38586E-CFA1-430B-8C50-417D5A6EDDD8}">
      <dsp:nvSpPr>
        <dsp:cNvPr id="0" name=""/>
        <dsp:cNvSpPr/>
      </dsp:nvSpPr>
      <dsp:spPr>
        <a:xfrm rot="5400000">
          <a:off x="1419459" y="348226"/>
          <a:ext cx="384359" cy="334393"/>
        </a:xfrm>
        <a:prstGeom prst="hexagon">
          <a:avLst>
            <a:gd name="adj" fmla="val 25000"/>
            <a:gd name="vf" fmla="val 115470"/>
          </a:avLst>
        </a:prstGeom>
        <a:solidFill>
          <a:srgbClr val="D8DBD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496552" y="383139"/>
        <a:ext cx="230173" cy="2645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D55D6-62AB-4BE5-B345-340D98043976}">
      <dsp:nvSpPr>
        <dsp:cNvPr id="0" name=""/>
        <dsp:cNvSpPr/>
      </dsp:nvSpPr>
      <dsp:spPr>
        <a:xfrm rot="5400000">
          <a:off x="1239578" y="25266"/>
          <a:ext cx="384359" cy="334393"/>
        </a:xfrm>
        <a:prstGeom prst="hexagon">
          <a:avLst>
            <a:gd name="adj" fmla="val 25000"/>
            <a:gd name="vf" fmla="val 115470"/>
          </a:avLst>
        </a:prstGeom>
        <a:solidFill>
          <a:srgbClr val="D8DBD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1316671" y="60179"/>
        <a:ext cx="230173" cy="264567"/>
      </dsp:txXfrm>
    </dsp:sp>
    <dsp:sp modelId="{82BF9D90-67C6-43DD-9EA5-31C6EDF30F92}">
      <dsp:nvSpPr>
        <dsp:cNvPr id="0" name=""/>
        <dsp:cNvSpPr/>
      </dsp:nvSpPr>
      <dsp:spPr>
        <a:xfrm>
          <a:off x="1609102" y="77154"/>
          <a:ext cx="428945" cy="230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1609102" y="77154"/>
        <a:ext cx="428945" cy="230615"/>
      </dsp:txXfrm>
    </dsp:sp>
    <dsp:sp modelId="{9659B65E-EF17-40C7-BF31-FB11AE464DB4}">
      <dsp:nvSpPr>
        <dsp:cNvPr id="0" name=""/>
        <dsp:cNvSpPr/>
      </dsp:nvSpPr>
      <dsp:spPr>
        <a:xfrm rot="5400000">
          <a:off x="878433" y="25266"/>
          <a:ext cx="384359" cy="334393"/>
        </a:xfrm>
        <a:prstGeom prst="hexagon">
          <a:avLst>
            <a:gd name="adj" fmla="val 25000"/>
            <a:gd name="vf" fmla="val 115470"/>
          </a:avLst>
        </a:prstGeom>
        <a:solidFill>
          <a:srgbClr val="D8DBD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955526" y="60179"/>
        <a:ext cx="230173" cy="264567"/>
      </dsp:txXfrm>
    </dsp:sp>
    <dsp:sp modelId="{7BAA6B87-0696-4304-AA33-4E33A5CED3CC}">
      <dsp:nvSpPr>
        <dsp:cNvPr id="0" name=""/>
        <dsp:cNvSpPr/>
      </dsp:nvSpPr>
      <dsp:spPr>
        <a:xfrm rot="5400000">
          <a:off x="1058314" y="348226"/>
          <a:ext cx="384359" cy="33439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1135407" y="383139"/>
        <a:ext cx="230173" cy="264567"/>
      </dsp:txXfrm>
    </dsp:sp>
    <dsp:sp modelId="{EA73F705-5B15-43B0-975B-F7EAC8C49695}">
      <dsp:nvSpPr>
        <dsp:cNvPr id="0" name=""/>
        <dsp:cNvSpPr/>
      </dsp:nvSpPr>
      <dsp:spPr>
        <a:xfrm>
          <a:off x="654352" y="400115"/>
          <a:ext cx="415108" cy="230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654352" y="400115"/>
        <a:ext cx="415108" cy="230615"/>
      </dsp:txXfrm>
    </dsp:sp>
    <dsp:sp modelId="{AB38586E-CFA1-430B-8C50-417D5A6EDDD8}">
      <dsp:nvSpPr>
        <dsp:cNvPr id="0" name=""/>
        <dsp:cNvSpPr/>
      </dsp:nvSpPr>
      <dsp:spPr>
        <a:xfrm rot="5400000">
          <a:off x="1419459" y="348226"/>
          <a:ext cx="384359" cy="334393"/>
        </a:xfrm>
        <a:prstGeom prst="hexagon">
          <a:avLst>
            <a:gd name="adj" fmla="val 25000"/>
            <a:gd name="vf" fmla="val 115470"/>
          </a:avLst>
        </a:prstGeom>
        <a:solidFill>
          <a:srgbClr val="D8DBD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496552" y="383139"/>
        <a:ext cx="230173" cy="2645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D55D6-62AB-4BE5-B345-340D98043976}">
      <dsp:nvSpPr>
        <dsp:cNvPr id="0" name=""/>
        <dsp:cNvSpPr/>
      </dsp:nvSpPr>
      <dsp:spPr>
        <a:xfrm rot="5400000">
          <a:off x="1239578" y="25266"/>
          <a:ext cx="384359" cy="334393"/>
        </a:xfrm>
        <a:prstGeom prst="hexagon">
          <a:avLst>
            <a:gd name="adj" fmla="val 25000"/>
            <a:gd name="vf" fmla="val 115470"/>
          </a:avLst>
        </a:prstGeom>
        <a:solidFill>
          <a:srgbClr val="D8DBD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1316671" y="60179"/>
        <a:ext cx="230173" cy="264567"/>
      </dsp:txXfrm>
    </dsp:sp>
    <dsp:sp modelId="{82BF9D90-67C6-43DD-9EA5-31C6EDF30F92}">
      <dsp:nvSpPr>
        <dsp:cNvPr id="0" name=""/>
        <dsp:cNvSpPr/>
      </dsp:nvSpPr>
      <dsp:spPr>
        <a:xfrm>
          <a:off x="1609102" y="77154"/>
          <a:ext cx="428945" cy="230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1609102" y="77154"/>
        <a:ext cx="428945" cy="230615"/>
      </dsp:txXfrm>
    </dsp:sp>
    <dsp:sp modelId="{9659B65E-EF17-40C7-BF31-FB11AE464DB4}">
      <dsp:nvSpPr>
        <dsp:cNvPr id="0" name=""/>
        <dsp:cNvSpPr/>
      </dsp:nvSpPr>
      <dsp:spPr>
        <a:xfrm rot="5400000">
          <a:off x="878433" y="25266"/>
          <a:ext cx="384359" cy="334393"/>
        </a:xfrm>
        <a:prstGeom prst="hexagon">
          <a:avLst>
            <a:gd name="adj" fmla="val 25000"/>
            <a:gd name="vf" fmla="val 115470"/>
          </a:avLst>
        </a:prstGeom>
        <a:solidFill>
          <a:srgbClr val="D8DBD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955526" y="60179"/>
        <a:ext cx="230173" cy="264567"/>
      </dsp:txXfrm>
    </dsp:sp>
    <dsp:sp modelId="{7BAA6B87-0696-4304-AA33-4E33A5CED3CC}">
      <dsp:nvSpPr>
        <dsp:cNvPr id="0" name=""/>
        <dsp:cNvSpPr/>
      </dsp:nvSpPr>
      <dsp:spPr>
        <a:xfrm rot="5400000">
          <a:off x="1058314" y="348226"/>
          <a:ext cx="384359" cy="334393"/>
        </a:xfrm>
        <a:prstGeom prst="hexagon">
          <a:avLst>
            <a:gd name="adj" fmla="val 25000"/>
            <a:gd name="vf" fmla="val 115470"/>
          </a:avLst>
        </a:prstGeom>
        <a:solidFill>
          <a:srgbClr val="D8DBD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1135407" y="383139"/>
        <a:ext cx="230173" cy="264567"/>
      </dsp:txXfrm>
    </dsp:sp>
    <dsp:sp modelId="{EA73F705-5B15-43B0-975B-F7EAC8C49695}">
      <dsp:nvSpPr>
        <dsp:cNvPr id="0" name=""/>
        <dsp:cNvSpPr/>
      </dsp:nvSpPr>
      <dsp:spPr>
        <a:xfrm>
          <a:off x="654352" y="400115"/>
          <a:ext cx="415108" cy="230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654352" y="400115"/>
        <a:ext cx="415108" cy="230615"/>
      </dsp:txXfrm>
    </dsp:sp>
    <dsp:sp modelId="{AB38586E-CFA1-430B-8C50-417D5A6EDDD8}">
      <dsp:nvSpPr>
        <dsp:cNvPr id="0" name=""/>
        <dsp:cNvSpPr/>
      </dsp:nvSpPr>
      <dsp:spPr>
        <a:xfrm rot="5400000">
          <a:off x="1419459" y="348226"/>
          <a:ext cx="384359" cy="33439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496552" y="383139"/>
        <a:ext cx="230173" cy="264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1</cdr:x>
      <cdr:y>0</cdr:y>
    </cdr:from>
    <cdr:to>
      <cdr:x>1</cdr:x>
      <cdr:y>0</cdr:y>
    </cdr:to>
    <cdr:grpSp>
      <cdr:nvGrpSpPr>
        <cdr:cNvPr id="11" name="Group 10">
          <a:extLst xmlns:a="http://schemas.openxmlformats.org/drawingml/2006/main">
            <a:ext uri="{FF2B5EF4-FFF2-40B4-BE49-F238E27FC236}">
              <a16:creationId xmlns:a16="http://schemas.microsoft.com/office/drawing/2014/main" id="{94670B14-92AE-4523-8DF5-218F07A9110C}"/>
            </a:ext>
          </a:extLst>
        </cdr:cNvPr>
        <cdr:cNvGrpSpPr/>
      </cdr:nvGrpSpPr>
      <cdr:grpSpPr>
        <a:xfrm xmlns:a="http://schemas.openxmlformats.org/drawingml/2006/main">
          <a:off x="1791729" y="0"/>
          <a:ext cx="0" cy="0"/>
          <a:chOff x="1791729" y="0"/>
          <a:chExt cx="0" cy="0"/>
        </a:xfrm>
      </cdr:grpSpPr>
      <cdr:grpSp>
        <cdr:nvGrpSpPr>
          <cdr:cNvPr id="7" name="Group 6">
            <a:extLst xmlns:a="http://schemas.openxmlformats.org/drawingml/2006/main">
              <a:ext uri="{FF2B5EF4-FFF2-40B4-BE49-F238E27FC236}">
                <a16:creationId xmlns:a16="http://schemas.microsoft.com/office/drawing/2014/main" id="{DFFC579D-85B3-41F2-89FC-0EF0A22C5732}"/>
              </a:ext>
            </a:extLst>
          </cdr:cNvPr>
          <cdr:cNvGrpSpPr/>
        </cdr:nvGrpSpPr>
        <cdr:grpSpPr>
          <a:xfrm xmlns:a="http://schemas.openxmlformats.org/drawingml/2006/main">
            <a:off x="4475757" y="0"/>
            <a:ext cx="0" cy="0"/>
            <a:chOff x="4475757" y="0"/>
            <a:chExt cx="0" cy="0"/>
          </a:xfrm>
        </cdr:grpSpPr>
      </cdr:grpSp>
    </cdr:grp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1</cdr:x>
      <cdr:y>0</cdr:y>
    </cdr:from>
    <cdr:to>
      <cdr:x>1</cdr:x>
      <cdr:y>0</cdr:y>
    </cdr:to>
    <cdr:grpSp>
      <cdr:nvGrpSpPr>
        <cdr:cNvPr id="11" name="Group 10">
          <a:extLst xmlns:a="http://schemas.openxmlformats.org/drawingml/2006/main">
            <a:ext uri="{FF2B5EF4-FFF2-40B4-BE49-F238E27FC236}">
              <a16:creationId xmlns:a16="http://schemas.microsoft.com/office/drawing/2014/main" id="{94670B14-92AE-4523-8DF5-218F07A9110C}"/>
            </a:ext>
          </a:extLst>
        </cdr:cNvPr>
        <cdr:cNvGrpSpPr/>
      </cdr:nvGrpSpPr>
      <cdr:grpSpPr>
        <a:xfrm xmlns:a="http://schemas.openxmlformats.org/drawingml/2006/main">
          <a:off x="2849315" y="0"/>
          <a:ext cx="0" cy="0"/>
          <a:chOff x="2849315" y="0"/>
          <a:chExt cx="0" cy="0"/>
        </a:xfrm>
      </cdr:grpSpPr>
      <cdr:grpSp>
        <cdr:nvGrpSpPr>
          <cdr:cNvPr id="7" name="Group 6">
            <a:extLst xmlns:a="http://schemas.openxmlformats.org/drawingml/2006/main">
              <a:ext uri="{FF2B5EF4-FFF2-40B4-BE49-F238E27FC236}">
                <a16:creationId xmlns:a16="http://schemas.microsoft.com/office/drawing/2014/main" id="{DFFC579D-85B3-41F2-89FC-0EF0A22C5732}"/>
              </a:ext>
            </a:extLst>
          </cdr:cNvPr>
          <cdr:cNvGrpSpPr/>
        </cdr:nvGrpSpPr>
        <cdr:grpSpPr>
          <a:xfrm xmlns:a="http://schemas.openxmlformats.org/drawingml/2006/main">
            <a:off x="3082360" y="0"/>
            <a:ext cx="0" cy="0"/>
            <a:chOff x="3082360" y="0"/>
            <a:chExt cx="0" cy="0"/>
          </a:xfrm>
        </cdr:grpSpPr>
      </cdr:grpSp>
    </cdr:grp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1</cdr:x>
      <cdr:y>0</cdr:y>
    </cdr:from>
    <cdr:to>
      <cdr:x>1</cdr:x>
      <cdr:y>0</cdr:y>
    </cdr:to>
    <cdr:grpSp>
      <cdr:nvGrpSpPr>
        <cdr:cNvPr id="11" name="Group 10">
          <a:extLst xmlns:a="http://schemas.openxmlformats.org/drawingml/2006/main">
            <a:ext uri="{FF2B5EF4-FFF2-40B4-BE49-F238E27FC236}">
              <a16:creationId xmlns:a16="http://schemas.microsoft.com/office/drawing/2014/main" id="{94670B14-92AE-4523-8DF5-218F07A9110C}"/>
            </a:ext>
          </a:extLst>
        </cdr:cNvPr>
        <cdr:cNvGrpSpPr/>
      </cdr:nvGrpSpPr>
      <cdr:grpSpPr>
        <a:xfrm xmlns:a="http://schemas.openxmlformats.org/drawingml/2006/main">
          <a:off x="3082360" y="0"/>
          <a:ext cx="0" cy="0"/>
          <a:chOff x="3082360" y="0"/>
          <a:chExt cx="0" cy="0"/>
        </a:xfrm>
      </cdr:grpSpPr>
      <cdr:grpSp>
        <cdr:nvGrpSpPr>
          <cdr:cNvPr id="7" name="Group 6">
            <a:extLst xmlns:a="http://schemas.openxmlformats.org/drawingml/2006/main">
              <a:ext uri="{FF2B5EF4-FFF2-40B4-BE49-F238E27FC236}">
                <a16:creationId xmlns:a16="http://schemas.microsoft.com/office/drawing/2014/main" id="{DFFC579D-85B3-41F2-89FC-0EF0A22C5732}"/>
              </a:ext>
            </a:extLst>
          </cdr:cNvPr>
          <cdr:cNvGrpSpPr/>
        </cdr:nvGrpSpPr>
        <cdr:grpSpPr>
          <a:xfrm xmlns:a="http://schemas.openxmlformats.org/drawingml/2006/main">
            <a:off x="3082360" y="0"/>
            <a:ext cx="0" cy="0"/>
            <a:chOff x="3082360" y="0"/>
            <a:chExt cx="0" cy="0"/>
          </a:xfrm>
        </cdr:grpSpPr>
      </cdr:grpSp>
    </cdr:grp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1</cdr:x>
      <cdr:y>0</cdr:y>
    </cdr:from>
    <cdr:to>
      <cdr:x>1</cdr:x>
      <cdr:y>0</cdr:y>
    </cdr:to>
    <cdr:grpSp>
      <cdr:nvGrpSpPr>
        <cdr:cNvPr id="11" name="Group 10">
          <a:extLst xmlns:a="http://schemas.openxmlformats.org/drawingml/2006/main">
            <a:ext uri="{FF2B5EF4-FFF2-40B4-BE49-F238E27FC236}">
              <a16:creationId xmlns:a16="http://schemas.microsoft.com/office/drawing/2014/main" id="{94670B14-92AE-4523-8DF5-218F07A9110C}"/>
            </a:ext>
          </a:extLst>
        </cdr:cNvPr>
        <cdr:cNvGrpSpPr/>
      </cdr:nvGrpSpPr>
      <cdr:grpSpPr>
        <a:xfrm xmlns:a="http://schemas.openxmlformats.org/drawingml/2006/main">
          <a:off x="1539683" y="0"/>
          <a:ext cx="0" cy="0"/>
          <a:chOff x="1539683" y="0"/>
          <a:chExt cx="0" cy="0"/>
        </a:xfrm>
      </cdr:grpSpPr>
      <cdr:grpSp>
        <cdr:nvGrpSpPr>
          <cdr:cNvPr id="7" name="Group 6">
            <a:extLst xmlns:a="http://schemas.openxmlformats.org/drawingml/2006/main">
              <a:ext uri="{FF2B5EF4-FFF2-40B4-BE49-F238E27FC236}">
                <a16:creationId xmlns:a16="http://schemas.microsoft.com/office/drawing/2014/main" id="{DFFC579D-85B3-41F2-89FC-0EF0A22C5732}"/>
              </a:ext>
            </a:extLst>
          </cdr:cNvPr>
          <cdr:cNvGrpSpPr/>
        </cdr:nvGrpSpPr>
        <cdr:grpSpPr>
          <a:xfrm xmlns:a="http://schemas.openxmlformats.org/drawingml/2006/main">
            <a:off x="4475757" y="0"/>
            <a:ext cx="0" cy="0"/>
            <a:chOff x="4475757" y="0"/>
            <a:chExt cx="0" cy="0"/>
          </a:xfrm>
        </cdr:grpSpPr>
      </cdr:grpSp>
    </cdr:grp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1</cdr:x>
      <cdr:y>0</cdr:y>
    </cdr:from>
    <cdr:to>
      <cdr:x>1</cdr:x>
      <cdr:y>0</cdr:y>
    </cdr:to>
    <cdr:grpSp>
      <cdr:nvGrpSpPr>
        <cdr:cNvPr id="11" name="Group 10">
          <a:extLst xmlns:a="http://schemas.openxmlformats.org/drawingml/2006/main">
            <a:ext uri="{FF2B5EF4-FFF2-40B4-BE49-F238E27FC236}">
              <a16:creationId xmlns:a16="http://schemas.microsoft.com/office/drawing/2014/main" id="{94670B14-92AE-4523-8DF5-218F07A9110C}"/>
            </a:ext>
          </a:extLst>
        </cdr:cNvPr>
        <cdr:cNvGrpSpPr/>
      </cdr:nvGrpSpPr>
      <cdr:grpSpPr>
        <a:xfrm xmlns:a="http://schemas.openxmlformats.org/drawingml/2006/main">
          <a:off x="2137938" y="0"/>
          <a:ext cx="0" cy="0"/>
          <a:chOff x="2137938" y="0"/>
          <a:chExt cx="0" cy="0"/>
        </a:xfrm>
      </cdr:grpSpPr>
      <cdr:grpSp>
        <cdr:nvGrpSpPr>
          <cdr:cNvPr id="7" name="Group 6">
            <a:extLst xmlns:a="http://schemas.openxmlformats.org/drawingml/2006/main">
              <a:ext uri="{FF2B5EF4-FFF2-40B4-BE49-F238E27FC236}">
                <a16:creationId xmlns:a16="http://schemas.microsoft.com/office/drawing/2014/main" id="{DFFC579D-85B3-41F2-89FC-0EF0A22C5732}"/>
              </a:ext>
            </a:extLst>
          </cdr:cNvPr>
          <cdr:cNvGrpSpPr/>
        </cdr:nvGrpSpPr>
        <cdr:grpSpPr>
          <a:xfrm xmlns:a="http://schemas.openxmlformats.org/drawingml/2006/main">
            <a:off x="4475757" y="0"/>
            <a:ext cx="0" cy="0"/>
            <a:chOff x="4475757" y="0"/>
            <a:chExt cx="0" cy="0"/>
          </a:xfrm>
        </cdr:grpSpPr>
      </cdr:grpSp>
    </cdr:grp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1</cdr:x>
      <cdr:y>0</cdr:y>
    </cdr:from>
    <cdr:to>
      <cdr:x>1</cdr:x>
      <cdr:y>0</cdr:y>
    </cdr:to>
    <cdr:grpSp>
      <cdr:nvGrpSpPr>
        <cdr:cNvPr id="11" name="Group 10">
          <a:extLst xmlns:a="http://schemas.openxmlformats.org/drawingml/2006/main">
            <a:ext uri="{FF2B5EF4-FFF2-40B4-BE49-F238E27FC236}">
              <a16:creationId xmlns:a16="http://schemas.microsoft.com/office/drawing/2014/main" id="{94670B14-92AE-4523-8DF5-218F07A9110C}"/>
            </a:ext>
          </a:extLst>
        </cdr:cNvPr>
        <cdr:cNvGrpSpPr/>
      </cdr:nvGrpSpPr>
      <cdr:grpSpPr>
        <a:xfrm xmlns:a="http://schemas.openxmlformats.org/drawingml/2006/main">
          <a:off x="2137938" y="0"/>
          <a:ext cx="0" cy="0"/>
          <a:chOff x="2137938" y="0"/>
          <a:chExt cx="0" cy="0"/>
        </a:xfrm>
      </cdr:grpSpPr>
      <cdr:grpSp>
        <cdr:nvGrpSpPr>
          <cdr:cNvPr id="7" name="Group 6">
            <a:extLst xmlns:a="http://schemas.openxmlformats.org/drawingml/2006/main">
              <a:ext uri="{FF2B5EF4-FFF2-40B4-BE49-F238E27FC236}">
                <a16:creationId xmlns:a16="http://schemas.microsoft.com/office/drawing/2014/main" id="{DFFC579D-85B3-41F2-89FC-0EF0A22C5732}"/>
              </a:ext>
            </a:extLst>
          </cdr:cNvPr>
          <cdr:cNvGrpSpPr/>
        </cdr:nvGrpSpPr>
        <cdr:grpSpPr>
          <a:xfrm xmlns:a="http://schemas.openxmlformats.org/drawingml/2006/main">
            <a:off x="4475757" y="0"/>
            <a:ext cx="0" cy="0"/>
            <a:chOff x="4475757" y="0"/>
            <a:chExt cx="0" cy="0"/>
          </a:xfrm>
        </cdr:grpSpPr>
      </cdr:grpSp>
    </cdr:grp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1</cdr:x>
      <cdr:y>0</cdr:y>
    </cdr:from>
    <cdr:to>
      <cdr:x>1</cdr:x>
      <cdr:y>0</cdr:y>
    </cdr:to>
    <cdr:grpSp>
      <cdr:nvGrpSpPr>
        <cdr:cNvPr id="11" name="Group 10">
          <a:extLst xmlns:a="http://schemas.openxmlformats.org/drawingml/2006/main">
            <a:ext uri="{FF2B5EF4-FFF2-40B4-BE49-F238E27FC236}">
              <a16:creationId xmlns:a16="http://schemas.microsoft.com/office/drawing/2014/main" id="{94670B14-92AE-4523-8DF5-218F07A9110C}"/>
            </a:ext>
          </a:extLst>
        </cdr:cNvPr>
        <cdr:cNvGrpSpPr/>
      </cdr:nvGrpSpPr>
      <cdr:grpSpPr>
        <a:xfrm xmlns:a="http://schemas.openxmlformats.org/drawingml/2006/main">
          <a:off x="4046979" y="0"/>
          <a:ext cx="0" cy="0"/>
          <a:chOff x="4046979" y="0"/>
          <a:chExt cx="0" cy="0"/>
        </a:xfrm>
      </cdr:grpSpPr>
      <cdr:grpSp>
        <cdr:nvGrpSpPr>
          <cdr:cNvPr id="7" name="Group 6">
            <a:extLst xmlns:a="http://schemas.openxmlformats.org/drawingml/2006/main">
              <a:ext uri="{FF2B5EF4-FFF2-40B4-BE49-F238E27FC236}">
                <a16:creationId xmlns:a16="http://schemas.microsoft.com/office/drawing/2014/main" id="{DFFC579D-85B3-41F2-89FC-0EF0A22C5732}"/>
              </a:ext>
            </a:extLst>
          </cdr:cNvPr>
          <cdr:cNvGrpSpPr/>
        </cdr:nvGrpSpPr>
        <cdr:grpSpPr>
          <a:xfrm xmlns:a="http://schemas.openxmlformats.org/drawingml/2006/main">
            <a:off x="3082360" y="0"/>
            <a:ext cx="0" cy="0"/>
            <a:chOff x="3082360" y="0"/>
            <a:chExt cx="0" cy="0"/>
          </a:xfrm>
        </cdr:grpSpPr>
      </cdr:grpSp>
    </cdr:grp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1</cdr:x>
      <cdr:y>0</cdr:y>
    </cdr:from>
    <cdr:to>
      <cdr:x>1</cdr:x>
      <cdr:y>0</cdr:y>
    </cdr:to>
    <cdr:grpSp>
      <cdr:nvGrpSpPr>
        <cdr:cNvPr id="11" name="Group 10">
          <a:extLst xmlns:a="http://schemas.openxmlformats.org/drawingml/2006/main">
            <a:ext uri="{FF2B5EF4-FFF2-40B4-BE49-F238E27FC236}">
              <a16:creationId xmlns:a16="http://schemas.microsoft.com/office/drawing/2014/main" id="{94670B14-92AE-4523-8DF5-218F07A9110C}"/>
            </a:ext>
          </a:extLst>
        </cdr:cNvPr>
        <cdr:cNvGrpSpPr/>
      </cdr:nvGrpSpPr>
      <cdr:grpSpPr>
        <a:xfrm xmlns:a="http://schemas.openxmlformats.org/drawingml/2006/main">
          <a:off x="2849315" y="0"/>
          <a:ext cx="0" cy="0"/>
          <a:chOff x="2849315" y="0"/>
          <a:chExt cx="0" cy="0"/>
        </a:xfrm>
      </cdr:grpSpPr>
      <cdr:grpSp>
        <cdr:nvGrpSpPr>
          <cdr:cNvPr id="7" name="Group 6">
            <a:extLst xmlns:a="http://schemas.openxmlformats.org/drawingml/2006/main">
              <a:ext uri="{FF2B5EF4-FFF2-40B4-BE49-F238E27FC236}">
                <a16:creationId xmlns:a16="http://schemas.microsoft.com/office/drawing/2014/main" id="{DFFC579D-85B3-41F2-89FC-0EF0A22C5732}"/>
              </a:ext>
            </a:extLst>
          </cdr:cNvPr>
          <cdr:cNvGrpSpPr/>
        </cdr:nvGrpSpPr>
        <cdr:grpSpPr>
          <a:xfrm xmlns:a="http://schemas.openxmlformats.org/drawingml/2006/main">
            <a:off x="3082360" y="0"/>
            <a:ext cx="0" cy="0"/>
            <a:chOff x="3082360" y="0"/>
            <a:chExt cx="0" cy="0"/>
          </a:xfrm>
        </cdr:grpSpPr>
      </cdr:grpSp>
    </cdr:grp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1</cdr:x>
      <cdr:y>0</cdr:y>
    </cdr:from>
    <cdr:to>
      <cdr:x>1</cdr:x>
      <cdr:y>0</cdr:y>
    </cdr:to>
    <cdr:grpSp>
      <cdr:nvGrpSpPr>
        <cdr:cNvPr id="11" name="Group 10">
          <a:extLst xmlns:a="http://schemas.openxmlformats.org/drawingml/2006/main">
            <a:ext uri="{FF2B5EF4-FFF2-40B4-BE49-F238E27FC236}">
              <a16:creationId xmlns:a16="http://schemas.microsoft.com/office/drawing/2014/main" id="{94670B14-92AE-4523-8DF5-218F07A9110C}"/>
            </a:ext>
          </a:extLst>
        </cdr:cNvPr>
        <cdr:cNvGrpSpPr/>
      </cdr:nvGrpSpPr>
      <cdr:grpSpPr>
        <a:xfrm xmlns:a="http://schemas.openxmlformats.org/drawingml/2006/main">
          <a:off x="3896582" y="0"/>
          <a:ext cx="0" cy="0"/>
          <a:chOff x="3896582" y="0"/>
          <a:chExt cx="0" cy="0"/>
        </a:xfrm>
      </cdr:grpSpPr>
      <cdr:grpSp>
        <cdr:nvGrpSpPr>
          <cdr:cNvPr id="7" name="Group 6">
            <a:extLst xmlns:a="http://schemas.openxmlformats.org/drawingml/2006/main">
              <a:ext uri="{FF2B5EF4-FFF2-40B4-BE49-F238E27FC236}">
                <a16:creationId xmlns:a16="http://schemas.microsoft.com/office/drawing/2014/main" id="{DFFC579D-85B3-41F2-89FC-0EF0A22C5732}"/>
              </a:ext>
            </a:extLst>
          </cdr:cNvPr>
          <cdr:cNvGrpSpPr/>
        </cdr:nvGrpSpPr>
        <cdr:grpSpPr>
          <a:xfrm xmlns:a="http://schemas.openxmlformats.org/drawingml/2006/main">
            <a:off x="3082360" y="0"/>
            <a:ext cx="0" cy="0"/>
            <a:chOff x="3082360" y="0"/>
            <a:chExt cx="0" cy="0"/>
          </a:xfrm>
        </cdr:grpSpPr>
      </cdr:grpSp>
    </cdr:grp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1</cdr:x>
      <cdr:y>0</cdr:y>
    </cdr:from>
    <cdr:to>
      <cdr:x>1</cdr:x>
      <cdr:y>0</cdr:y>
    </cdr:to>
    <cdr:grpSp>
      <cdr:nvGrpSpPr>
        <cdr:cNvPr id="11" name="Group 10">
          <a:extLst xmlns:a="http://schemas.openxmlformats.org/drawingml/2006/main">
            <a:ext uri="{FF2B5EF4-FFF2-40B4-BE49-F238E27FC236}">
              <a16:creationId xmlns:a16="http://schemas.microsoft.com/office/drawing/2014/main" id="{94670B14-92AE-4523-8DF5-218F07A9110C}"/>
            </a:ext>
          </a:extLst>
        </cdr:cNvPr>
        <cdr:cNvGrpSpPr/>
      </cdr:nvGrpSpPr>
      <cdr:grpSpPr>
        <a:xfrm xmlns:a="http://schemas.openxmlformats.org/drawingml/2006/main">
          <a:off x="3896582" y="0"/>
          <a:ext cx="0" cy="0"/>
          <a:chOff x="3896582" y="0"/>
          <a:chExt cx="0" cy="0"/>
        </a:xfrm>
      </cdr:grpSpPr>
      <cdr:grpSp>
        <cdr:nvGrpSpPr>
          <cdr:cNvPr id="7" name="Group 6">
            <a:extLst xmlns:a="http://schemas.openxmlformats.org/drawingml/2006/main">
              <a:ext uri="{FF2B5EF4-FFF2-40B4-BE49-F238E27FC236}">
                <a16:creationId xmlns:a16="http://schemas.microsoft.com/office/drawing/2014/main" id="{DFFC579D-85B3-41F2-89FC-0EF0A22C5732}"/>
              </a:ext>
            </a:extLst>
          </cdr:cNvPr>
          <cdr:cNvGrpSpPr/>
        </cdr:nvGrpSpPr>
        <cdr:grpSpPr>
          <a:xfrm xmlns:a="http://schemas.openxmlformats.org/drawingml/2006/main">
            <a:off x="3082360" y="0"/>
            <a:ext cx="0" cy="0"/>
            <a:chOff x="3082360" y="0"/>
            <a:chExt cx="0" cy="0"/>
          </a:xfrm>
        </cdr:grpSpPr>
      </cdr:grpSp>
    </cdr:grp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C17F8-31E4-4F24-B61B-38C063B1AC6E}" type="datetimeFigureOut">
              <a:rPr lang="en-US" smtClean="0"/>
              <a:t>09/25/19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12606-2EE7-4699-91E3-181F399C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98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.bin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C4A046-7B89-4854-90B6-96B35D78B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7" y="1578354"/>
            <a:ext cx="5760720" cy="17807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514521-4B41-4404-9184-06231B1013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04"/>
          <a:stretch/>
        </p:blipFill>
        <p:spPr>
          <a:xfrm>
            <a:off x="5202872" y="6166790"/>
            <a:ext cx="1783080" cy="388882"/>
          </a:xfrm>
          <a:prstGeom prst="rect">
            <a:avLst/>
          </a:prstGeom>
        </p:spPr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C7738B3F-CE6F-42B3-BE6A-76A9AD8B17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574" y="4480573"/>
            <a:ext cx="9250276" cy="3416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lang="en-US" sz="1800" b="0" dirty="0">
                <a:solidFill>
                  <a:schemeClr val="accent4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 marL="228600" lvl="0" indent="-228600" defTabSz="41116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Presenter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7D0E3-D319-4C53-BD17-5A410FFAF68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60573" y="3846519"/>
            <a:ext cx="9249369" cy="5355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indent="0">
              <a:buNone/>
              <a:defRPr lang="en-US" sz="3200" b="0" dirty="0">
                <a:ln>
                  <a:noFill/>
                </a:ln>
                <a:solidFill>
                  <a:schemeClr val="accent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</a:lstStyle>
          <a:p>
            <a:pPr marL="228600" lvl="0" indent="-228600" defTabSz="4111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Title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839C3A3-4422-40F9-A7EB-B37293AB47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0574" y="4920728"/>
            <a:ext cx="5575300" cy="2862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1400" b="0" i="0" dirty="0" smtClean="0">
                <a:solidFill>
                  <a:schemeClr val="accent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 defTabSz="4111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Month/Day/Year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E936A-9D02-4222-8F71-3E98B54C6727}"/>
              </a:ext>
            </a:extLst>
          </p:cNvPr>
          <p:cNvGrpSpPr/>
          <p:nvPr/>
        </p:nvGrpSpPr>
        <p:grpSpPr>
          <a:xfrm>
            <a:off x="0" y="6750000"/>
            <a:ext cx="12192000" cy="108000"/>
            <a:chOff x="0" y="6738937"/>
            <a:chExt cx="12192000" cy="119063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90B9E5BA-5188-4B41-8A51-04310C82962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974469" y="4764469"/>
              <a:ext cx="119062" cy="40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583781AC-5868-49DF-B257-43B2BF5DE79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036469" y="4764469"/>
              <a:ext cx="119062" cy="406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9632DEA9-C66C-490A-8FA7-C3EBBA31287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098469" y="4764468"/>
              <a:ext cx="119062" cy="406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FF23FC7-9252-4228-A167-3C98D8B96F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7" y="1578354"/>
            <a:ext cx="5760720" cy="17807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7B3A41A-4BAC-42A2-B1F1-0037D0401D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04"/>
          <a:stretch/>
        </p:blipFill>
        <p:spPr>
          <a:xfrm>
            <a:off x="5202872" y="6166790"/>
            <a:ext cx="1783080" cy="38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93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76D9D69F-D18E-4577-B895-ACDAC77DD4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19" b="1173"/>
          <a:stretch/>
        </p:blipFill>
        <p:spPr>
          <a:xfrm>
            <a:off x="-6794" y="0"/>
            <a:ext cx="12198794" cy="6858000"/>
          </a:xfrm>
          <a:prstGeom prst="rect">
            <a:avLst/>
          </a:prstGeom>
        </p:spPr>
      </p:pic>
      <p:pic>
        <p:nvPicPr>
          <p:cNvPr id="23" name="Picture 22" descr="A close up of a logo&#10;&#10;Description generated with high confidence">
            <a:extLst>
              <a:ext uri="{FF2B5EF4-FFF2-40B4-BE49-F238E27FC236}">
                <a16:creationId xmlns:a16="http://schemas.microsoft.com/office/drawing/2014/main" id="{3FCDAEA1-6362-49A5-B3D3-FED2899A9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64" y="2538511"/>
            <a:ext cx="5711209" cy="17556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C91AC2-90F7-40D5-8F03-3B91C458B4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73530" y="3069671"/>
            <a:ext cx="5262699" cy="7976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>
              <a:lnSpc>
                <a:spcPts val="5500"/>
              </a:lnSpc>
              <a:defRPr lang="en-US" sz="5800" b="1" dirty="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Helvetica Neue" pitchFamily="6" charset="0"/>
              </a:defRPr>
            </a:lvl1pPr>
          </a:lstStyle>
          <a:p>
            <a:pPr lvl="0" defTabSz="411163" eaLnBrk="0" fontAlgn="base" hangingPunct="0">
              <a:spcAft>
                <a:spcPct val="0"/>
              </a:spcAft>
            </a:pPr>
            <a:r>
              <a:rPr lang="en-US" dirty="0"/>
              <a:t>Title goes here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45A641-0B2C-4342-BFCF-E3BF7334F805}"/>
              </a:ext>
            </a:extLst>
          </p:cNvPr>
          <p:cNvGrpSpPr/>
          <p:nvPr/>
        </p:nvGrpSpPr>
        <p:grpSpPr>
          <a:xfrm>
            <a:off x="0" y="6750000"/>
            <a:ext cx="12192000" cy="108000"/>
            <a:chOff x="0" y="6738937"/>
            <a:chExt cx="12192000" cy="119063"/>
          </a:xfrm>
        </p:grpSpPr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9F7BA1A1-67BD-4EAD-938A-4C4C4B1C49B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974469" y="4764469"/>
              <a:ext cx="119062" cy="40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18CD0517-A5CD-45C1-BC2E-3BBB0D8351F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036469" y="4764469"/>
              <a:ext cx="119062" cy="406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6182706D-2237-49FF-B331-75EA4762273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098469" y="4764468"/>
              <a:ext cx="119062" cy="406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63168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B9BA9B-EC0E-4FED-918C-9C31450671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C7243E7C-E7C2-4ABB-8902-843D991C0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64" y="2538511"/>
            <a:ext cx="5711209" cy="17556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C91AC2-90F7-40D5-8F03-3B91C458B4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68531" y="2753712"/>
            <a:ext cx="5379719" cy="1502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>
              <a:lnSpc>
                <a:spcPts val="5500"/>
              </a:lnSpc>
              <a:defRPr lang="en-US" sz="5800" b="1" dirty="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Helvetica Neue" pitchFamily="6" charset="0"/>
              </a:defRPr>
            </a:lvl1pPr>
          </a:lstStyle>
          <a:p>
            <a:pPr lvl="0" defTabSz="411163" eaLnBrk="0" fontAlgn="base" hangingPunct="0">
              <a:spcAft>
                <a:spcPct val="0"/>
              </a:spcAft>
            </a:pPr>
            <a:r>
              <a:rPr lang="en-US" dirty="0"/>
              <a:t>Section divider </a:t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33ED47-4CF2-49E0-878C-EB9E1446562B}"/>
              </a:ext>
            </a:extLst>
          </p:cNvPr>
          <p:cNvGrpSpPr/>
          <p:nvPr/>
        </p:nvGrpSpPr>
        <p:grpSpPr>
          <a:xfrm>
            <a:off x="0" y="6750000"/>
            <a:ext cx="12192000" cy="108000"/>
            <a:chOff x="0" y="6738937"/>
            <a:chExt cx="12192000" cy="119063"/>
          </a:xfrm>
        </p:grpSpPr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B1607485-2BC3-460D-BEF6-9BC8AF1DC4D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974469" y="4764469"/>
              <a:ext cx="119062" cy="40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136796F5-C884-4A9E-90A8-0DBC1D30031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036469" y="4764469"/>
              <a:ext cx="119062" cy="406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460684E8-9BEB-486D-8E0A-B354D736F37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098469" y="4764468"/>
              <a:ext cx="119062" cy="406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5223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8E3CDB-434D-4773-A53E-29560D45D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675" y="2861556"/>
            <a:ext cx="3474720" cy="998510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C34E5C93-4443-4757-970E-C40E26CC7322}"/>
              </a:ext>
            </a:extLst>
          </p:cNvPr>
          <p:cNvSpPr txBox="1">
            <a:spLocks/>
          </p:cNvSpPr>
          <p:nvPr/>
        </p:nvSpPr>
        <p:spPr bwMode="auto">
          <a:xfrm>
            <a:off x="6310312" y="2733821"/>
            <a:ext cx="4703423" cy="1234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5711" tIns="35711" rIns="35711" bIns="35711">
            <a:spAutoFit/>
          </a:bodyPr>
          <a:lstStyle>
            <a:lvl1pPr algn="ctr" defTabSz="820738"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1pPr>
            <a:lvl2pPr algn="ctr" defTabSz="820738"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2pPr>
            <a:lvl3pPr algn="ctr" defTabSz="820738"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3pPr>
            <a:lvl4pPr algn="ctr" defTabSz="820738"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4pPr>
            <a:lvl5pPr algn="ctr" defTabSz="820738"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5pPr>
            <a:lvl6pPr marL="1370013" indent="-455613" algn="ctr" defTabSz="820738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6pPr>
            <a:lvl7pPr marL="1827213" indent="-455613" algn="ctr" defTabSz="820738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7pPr>
            <a:lvl8pPr marL="2284413" indent="-455613" algn="ctr" defTabSz="820738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8pPr>
            <a:lvl9pPr marL="2741613" indent="-455613" algn="ctr" defTabSz="820738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9pPr>
          </a:lstStyle>
          <a:p>
            <a:pPr algn="l" defTabSz="410369">
              <a:lnSpc>
                <a:spcPct val="120000"/>
              </a:lnSpc>
              <a:defRPr/>
            </a:pPr>
            <a:r>
              <a:rPr lang="en-US" altLang="x-none" sz="1600" b="0" dirty="0">
                <a:solidFill>
                  <a:srgbClr val="53585F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 strategic analytics partner to the most admired Fortune 500 companies globally, we help them power every human decision in the enterprise by bringing analytics &amp; AI to the decision-making process.</a:t>
            </a:r>
            <a:endParaRPr lang="x-none" altLang="x-none" sz="1600" b="0" dirty="0">
              <a:solidFill>
                <a:srgbClr val="53585F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A67FE333-4E98-41ED-935A-FA352533BA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43613" y="2868686"/>
            <a:ext cx="0" cy="984250"/>
          </a:xfrm>
          <a:prstGeom prst="line">
            <a:avLst/>
          </a:prstGeom>
          <a:noFill/>
          <a:ln w="38100" cap="rnd">
            <a:solidFill>
              <a:srgbClr val="53585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5395" tIns="25395" rIns="25395" bIns="25395" anchor="ctr"/>
          <a:lstStyle/>
          <a:p>
            <a:endParaRPr 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5D554021-5722-4DA1-85AC-0EA20A236ECE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980145" y="6303936"/>
            <a:ext cx="18923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1" tIns="35711" rIns="35711" bIns="35711">
            <a:spAutoFit/>
          </a:bodyPr>
          <a:lstStyle>
            <a:lvl1pPr algn="ctr" defTabSz="457200"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1pPr>
            <a:lvl2pPr algn="ctr" defTabSz="457200"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2pPr>
            <a:lvl3pPr algn="ctr" defTabSz="457200"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3pPr>
            <a:lvl4pPr algn="ctr" defTabSz="457200"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4pPr>
            <a:lvl5pPr algn="ctr" defTabSz="457200"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5pPr>
            <a:lvl6pPr marL="1370013" indent="-455613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6pPr>
            <a:lvl7pPr marL="1827213" indent="-455613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7pPr>
            <a:lvl8pPr marL="2284413" indent="-455613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8pPr>
            <a:lvl9pPr marL="2741613" indent="-455613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9pPr>
          </a:lstStyle>
          <a:p>
            <a:pPr algn="l" eaLnBrk="1"/>
            <a:r>
              <a:rPr lang="en-US" altLang="en-US" sz="1200" b="0" dirty="0">
                <a:solidFill>
                  <a:srgbClr val="53585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www.fractalanalytics.com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3354407B-DF4D-4C7C-A447-CEF1B94B135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93688" y="6303936"/>
            <a:ext cx="6903946" cy="256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5719" tIns="35719" rIns="35719" bIns="35719">
            <a:spAutoFit/>
          </a:bodyPr>
          <a:lstStyle>
            <a:lvl1pPr defTabSz="4572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4572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4572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4572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4572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 defTabSz="228600">
              <a:defRPr/>
            </a:pPr>
            <a:r>
              <a:rPr lang="en-US" altLang="x-none" sz="1200" b="0" dirty="0">
                <a:solidFill>
                  <a:srgbClr val="53585F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United States, Canada, United Kingdom, India, Ukraine, Germany, Switzerland, Singapore, China, Australia</a:t>
            </a:r>
            <a:endParaRPr lang="x-none" altLang="x-none" sz="1200" b="0" dirty="0">
              <a:solidFill>
                <a:srgbClr val="53585F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pic>
        <p:nvPicPr>
          <p:cNvPr id="14" name="Picture 12" descr="pasted-image.pdf">
            <a:extLst>
              <a:ext uri="{FF2B5EF4-FFF2-40B4-BE49-F238E27FC236}">
                <a16:creationId xmlns:a16="http://schemas.microsoft.com/office/drawing/2014/main" id="{9FC4111B-2CE9-4C7F-A605-02837219C6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970" y="6334346"/>
            <a:ext cx="1630065" cy="19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66591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3FA358A-A5D7-40B4-B187-D288C00545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" name="think-cell Slide" r:id="rId4" imgW="532" imgH="530" progId="TCLayout.ActiveDocument.1">
                  <p:embed/>
                </p:oleObj>
              </mc:Choice>
              <mc:Fallback>
                <p:oleObj name="think-cell Slide" r:id="rId4" imgW="532" imgH="53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3FA358A-A5D7-40B4-B187-D288C00545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6C56176-9996-43BF-BCEB-529B35555637}"/>
              </a:ext>
            </a:extLst>
          </p:cNvPr>
          <p:cNvSpPr txBox="1"/>
          <p:nvPr/>
        </p:nvSpPr>
        <p:spPr>
          <a:xfrm>
            <a:off x="11803859" y="6500813"/>
            <a:ext cx="166688" cy="20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395" tIns="25395" rIns="25395" bIns="25395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700" b="0">
                <a:solidFill>
                  <a:srgbClr val="52555D"/>
                </a:solidFill>
                <a:latin typeface="Calibri" panose="020F0502020204030204" pitchFamily="34" charset="0"/>
              </a:defRPr>
            </a:lvl1pPr>
          </a:lstStyle>
          <a:p>
            <a:pPr lvl="0"/>
            <a:fld id="{97241006-ECD6-4F06-AF28-5ADAA32A8463}" type="slidenum">
              <a:rPr lang="en-US" sz="800" dirty="0" smtClean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‹#›</a:t>
            </a:fld>
            <a:endParaRPr lang="en-US" sz="800" dirty="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728575E-8361-4B3E-986B-088240A0B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7888" y="285178"/>
            <a:ext cx="11621212" cy="65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4400" b="0" baseline="0">
                <a:solidFill>
                  <a:schemeClr val="accent3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 defTabSz="411163" eaLnBrk="0" fontAlgn="base" hangingPunct="0">
              <a:spcAft>
                <a:spcPct val="0"/>
              </a:spcAft>
            </a:pPr>
            <a:r>
              <a:rPr lang="en-US" dirty="0"/>
              <a:t>Slide Title goes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ECC2CC-A327-45EA-AD51-2A770596F54A}"/>
              </a:ext>
            </a:extLst>
          </p:cNvPr>
          <p:cNvGrpSpPr/>
          <p:nvPr/>
        </p:nvGrpSpPr>
        <p:grpSpPr>
          <a:xfrm>
            <a:off x="-7938" y="6748463"/>
            <a:ext cx="12204701" cy="119062"/>
            <a:chOff x="-7938" y="6748463"/>
            <a:chExt cx="12204701" cy="119062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5900442C-A124-479B-AA20-34E6316BF4A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966119" y="4774406"/>
              <a:ext cx="119062" cy="4067176"/>
            </a:xfrm>
            <a:prstGeom prst="rect">
              <a:avLst/>
            </a:prstGeom>
            <a:solidFill>
              <a:srgbClr val="DA291C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F938338D-C00E-47EA-B475-28FF2B6197A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034882" y="4769644"/>
              <a:ext cx="119062" cy="4076700"/>
            </a:xfrm>
            <a:prstGeom prst="rect">
              <a:avLst/>
            </a:prstGeom>
            <a:solidFill>
              <a:srgbClr val="FFB81C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59BADD68-69CE-44C1-BCAF-A3A8DC0F0CE2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103645" y="4774406"/>
              <a:ext cx="119062" cy="4067175"/>
            </a:xfrm>
            <a:prstGeom prst="rect">
              <a:avLst/>
            </a:prstGeom>
            <a:solidFill>
              <a:srgbClr val="007DBA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pic>
        <p:nvPicPr>
          <p:cNvPr id="14" name="Picture 8" descr="pasted-image.pdf">
            <a:extLst>
              <a:ext uri="{FF2B5EF4-FFF2-40B4-BE49-F238E27FC236}">
                <a16:creationId xmlns:a16="http://schemas.microsoft.com/office/drawing/2014/main" id="{5B9C4F86-ADFE-4E90-B04B-8132DE538A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957" y="6370638"/>
            <a:ext cx="12049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32">
            <a:extLst>
              <a:ext uri="{FF2B5EF4-FFF2-40B4-BE49-F238E27FC236}">
                <a16:creationId xmlns:a16="http://schemas.microsoft.com/office/drawing/2014/main" id="{04918F1D-0731-4965-A75B-883089B34B73}"/>
              </a:ext>
            </a:extLst>
          </p:cNvPr>
          <p:cNvSpPr txBox="1">
            <a:spLocks/>
          </p:cNvSpPr>
          <p:nvPr/>
        </p:nvSpPr>
        <p:spPr>
          <a:xfrm>
            <a:off x="358515" y="6539285"/>
            <a:ext cx="3201704" cy="123111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8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© 2018 Fractal Analytics Inc. All rights reserved |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18392-17C7-4474-874F-43765B29DE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574" y="1485900"/>
            <a:ext cx="11580526" cy="47053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6513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682625" indent="-2174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8427956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16E6803-9265-4CDB-8B72-3180097512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04"/>
          <a:stretch/>
        </p:blipFill>
        <p:spPr>
          <a:xfrm>
            <a:off x="5491003" y="6369197"/>
            <a:ext cx="1207008" cy="26324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6C56176-9996-43BF-BCEB-529B35555637}"/>
              </a:ext>
            </a:extLst>
          </p:cNvPr>
          <p:cNvSpPr txBox="1"/>
          <p:nvPr/>
        </p:nvSpPr>
        <p:spPr>
          <a:xfrm>
            <a:off x="11803859" y="6500813"/>
            <a:ext cx="166688" cy="20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395" tIns="25395" rIns="25395" bIns="25395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700" b="0">
                <a:solidFill>
                  <a:srgbClr val="52555D"/>
                </a:solidFill>
                <a:latin typeface="Calibri" panose="020F0502020204030204" pitchFamily="34" charset="0"/>
              </a:defRPr>
            </a:lvl1pPr>
          </a:lstStyle>
          <a:p>
            <a:pPr lvl="0"/>
            <a:fld id="{97241006-ECD6-4F06-AF28-5ADAA32A8463}" type="slidenum">
              <a:rPr lang="en-US" sz="800" dirty="0" smtClean="0"/>
              <a:t>‹#›</a:t>
            </a:fld>
            <a:endParaRPr lang="en-US" sz="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728575E-8361-4B3E-986B-088240A0B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7888" y="285178"/>
            <a:ext cx="11621212" cy="65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4400" b="0" baseline="0">
                <a:solidFill>
                  <a:schemeClr val="accent3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Segoe UI" panose="020B0502040204020203" pitchFamily="34" charset="0"/>
                <a:sym typeface="Helvetica Neue Medium" pitchFamily="6" charset="0"/>
              </a:defRPr>
            </a:lvl1pPr>
          </a:lstStyle>
          <a:p>
            <a:pPr lvl="0" defTabSz="411163" eaLnBrk="0" fontAlgn="base" hangingPunct="0">
              <a:spcAft>
                <a:spcPct val="0"/>
              </a:spcAft>
            </a:pPr>
            <a:r>
              <a:rPr lang="en-US" dirty="0"/>
              <a:t>Slide Title goes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ECC2CC-A327-45EA-AD51-2A770596F54A}"/>
              </a:ext>
            </a:extLst>
          </p:cNvPr>
          <p:cNvGrpSpPr/>
          <p:nvPr/>
        </p:nvGrpSpPr>
        <p:grpSpPr>
          <a:xfrm>
            <a:off x="-7938" y="6748463"/>
            <a:ext cx="12204701" cy="119062"/>
            <a:chOff x="-7938" y="6748463"/>
            <a:chExt cx="12204701" cy="119062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5900442C-A124-479B-AA20-34E6316BF4A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966119" y="4774406"/>
              <a:ext cx="119062" cy="4067176"/>
            </a:xfrm>
            <a:prstGeom prst="rect">
              <a:avLst/>
            </a:prstGeom>
            <a:solidFill>
              <a:srgbClr val="DA291C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F938338D-C00E-47EA-B475-28FF2B6197A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034882" y="4769644"/>
              <a:ext cx="119062" cy="4076700"/>
            </a:xfrm>
            <a:prstGeom prst="rect">
              <a:avLst/>
            </a:prstGeom>
            <a:solidFill>
              <a:srgbClr val="FFB81C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59BADD68-69CE-44C1-BCAF-A3A8DC0F0CE2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103645" y="4774406"/>
              <a:ext cx="119062" cy="4067175"/>
            </a:xfrm>
            <a:prstGeom prst="rect">
              <a:avLst/>
            </a:prstGeom>
            <a:solidFill>
              <a:srgbClr val="007DBA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</p:grpSp>
      <p:sp>
        <p:nvSpPr>
          <p:cNvPr id="13" name="Slide Number Placeholder 32">
            <a:extLst>
              <a:ext uri="{FF2B5EF4-FFF2-40B4-BE49-F238E27FC236}">
                <a16:creationId xmlns:a16="http://schemas.microsoft.com/office/drawing/2014/main" id="{04918F1D-0731-4965-A75B-883089B34B73}"/>
              </a:ext>
            </a:extLst>
          </p:cNvPr>
          <p:cNvSpPr txBox="1">
            <a:spLocks/>
          </p:cNvSpPr>
          <p:nvPr/>
        </p:nvSpPr>
        <p:spPr>
          <a:xfrm>
            <a:off x="358515" y="6539285"/>
            <a:ext cx="3201704" cy="123111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800" dirty="0">
                <a:solidFill>
                  <a:schemeClr val="accent4"/>
                </a:solidFill>
                <a:latin typeface="+mn-lt"/>
              </a:rPr>
              <a:t>© 2018 Fractal Analytics Inc. All rights reserved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3921229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C4A046-7B89-4854-90B6-96B35D78B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7" y="1578354"/>
            <a:ext cx="5760720" cy="17807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514521-4B41-4404-9184-06231B1013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04"/>
          <a:stretch/>
        </p:blipFill>
        <p:spPr>
          <a:xfrm>
            <a:off x="5202872" y="6166790"/>
            <a:ext cx="1783080" cy="388882"/>
          </a:xfrm>
          <a:prstGeom prst="rect">
            <a:avLst/>
          </a:prstGeom>
        </p:spPr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C7738B3F-CE6F-42B3-BE6A-76A9AD8B17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574" y="4480573"/>
            <a:ext cx="9250276" cy="3416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lang="en-US" sz="1800" b="0" dirty="0">
                <a:solidFill>
                  <a:schemeClr val="accent4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 marL="228600" lvl="0" indent="-228600" defTabSz="41116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Presenter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7D0E3-D319-4C53-BD17-5A410FFAF68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60573" y="3846519"/>
            <a:ext cx="9249369" cy="5355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indent="0">
              <a:buNone/>
              <a:defRPr lang="en-US" sz="3200" b="0" dirty="0">
                <a:ln>
                  <a:noFill/>
                </a:ln>
                <a:solidFill>
                  <a:schemeClr val="accent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</a:lstStyle>
          <a:p>
            <a:pPr marL="228600" lvl="0" indent="-228600" defTabSz="4111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Title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839C3A3-4422-40F9-A7EB-B37293AB47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0574" y="4920728"/>
            <a:ext cx="5575300" cy="2862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1400" b="0" i="0" dirty="0" smtClean="0">
                <a:solidFill>
                  <a:schemeClr val="accent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 defTabSz="4111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Month/Day/Year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E936A-9D02-4222-8F71-3E98B54C6727}"/>
              </a:ext>
            </a:extLst>
          </p:cNvPr>
          <p:cNvGrpSpPr/>
          <p:nvPr/>
        </p:nvGrpSpPr>
        <p:grpSpPr>
          <a:xfrm>
            <a:off x="0" y="6750000"/>
            <a:ext cx="12192000" cy="108000"/>
            <a:chOff x="0" y="6738937"/>
            <a:chExt cx="12192000" cy="119063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90B9E5BA-5188-4B41-8A51-04310C82962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974469" y="4764469"/>
              <a:ext cx="119062" cy="40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583781AC-5868-49DF-B257-43B2BF5DE79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036469" y="4764469"/>
              <a:ext cx="119062" cy="406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9632DEA9-C66C-490A-8FA7-C3EBBA31287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098469" y="4764468"/>
              <a:ext cx="119062" cy="406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FF23FC7-9252-4228-A167-3C98D8B96F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7" y="1578354"/>
            <a:ext cx="5760720" cy="17807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7B3A41A-4BAC-42A2-B1F1-0037D0401D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04"/>
          <a:stretch/>
        </p:blipFill>
        <p:spPr>
          <a:xfrm>
            <a:off x="5202872" y="6166790"/>
            <a:ext cx="1783080" cy="38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036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7738B3F-CE6F-42B3-BE6A-76A9AD8B17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574" y="4480573"/>
            <a:ext cx="9250276" cy="3416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lang="en-US" sz="1800" b="0" dirty="0">
                <a:solidFill>
                  <a:schemeClr val="accent4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 marL="228600" lvl="0" indent="-228600" defTabSz="41116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Presenter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7D0E3-D319-4C53-BD17-5A410FFAF68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60573" y="3846519"/>
            <a:ext cx="9249369" cy="5355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indent="0">
              <a:buNone/>
              <a:defRPr lang="en-US" sz="3200" b="0" dirty="0">
                <a:ln>
                  <a:noFill/>
                </a:ln>
                <a:solidFill>
                  <a:schemeClr val="accent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</a:lstStyle>
          <a:p>
            <a:pPr marL="228600" lvl="0" indent="-228600" defTabSz="4111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Title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839C3A3-4422-40F9-A7EB-B37293AB47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0574" y="4920728"/>
            <a:ext cx="5575300" cy="2862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1400" b="0" i="0" dirty="0" smtClean="0">
                <a:solidFill>
                  <a:schemeClr val="accent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 defTabSz="4111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Month/Day/Year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E4D8CB-103D-4AE0-BCCD-6AB73A031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29" y="2080245"/>
            <a:ext cx="10609942" cy="12275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AEDB3E-4EB5-4DB5-9FF7-8B108561B6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04"/>
          <a:stretch/>
        </p:blipFill>
        <p:spPr>
          <a:xfrm>
            <a:off x="5202872" y="6166790"/>
            <a:ext cx="1783080" cy="38888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2A7B0B8-A920-442A-AD85-E962D397E497}"/>
              </a:ext>
            </a:extLst>
          </p:cNvPr>
          <p:cNvGrpSpPr/>
          <p:nvPr/>
        </p:nvGrpSpPr>
        <p:grpSpPr>
          <a:xfrm>
            <a:off x="0" y="6750000"/>
            <a:ext cx="12192000" cy="108000"/>
            <a:chOff x="0" y="6738937"/>
            <a:chExt cx="12192000" cy="119063"/>
          </a:xfrm>
        </p:grpSpPr>
        <p:sp>
          <p:nvSpPr>
            <p:cNvPr id="27" name="Rectangle 3">
              <a:extLst>
                <a:ext uri="{FF2B5EF4-FFF2-40B4-BE49-F238E27FC236}">
                  <a16:creationId xmlns:a16="http://schemas.microsoft.com/office/drawing/2014/main" id="{2D4AF029-5519-4A9E-BC55-B1C8B398501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974469" y="4764469"/>
              <a:ext cx="119062" cy="40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6E7F3F45-0520-4C2C-9451-8203EB595B3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036469" y="4764469"/>
              <a:ext cx="119062" cy="406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A9C6FB8D-D812-42E0-92AF-8FF0B417772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098469" y="4764468"/>
              <a:ext cx="119062" cy="406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BB908FD-6076-4EE2-B99B-E6E35D3B24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029" y="2080245"/>
            <a:ext cx="10609942" cy="12275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CEF929-8AED-45BE-A5D9-AE6AAD242D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04"/>
          <a:stretch/>
        </p:blipFill>
        <p:spPr>
          <a:xfrm>
            <a:off x="5202872" y="6166790"/>
            <a:ext cx="1783080" cy="38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10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B9BA9B-EC0E-4FED-918C-9C31450671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BDA617-0E4A-4072-A233-86CD5730F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65" y="2157511"/>
            <a:ext cx="5728595" cy="1776163"/>
          </a:xfrm>
          <a:prstGeom prst="rect">
            <a:avLst/>
          </a:prstGeom>
        </p:spPr>
      </p:pic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F3C81E96-E643-4881-98F3-1CF6F22D31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68730" y="4785816"/>
            <a:ext cx="55753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2000" b="0" i="0" dirty="0" smtClean="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 defTabSz="4111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Month/Day/Year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7D0E3-D319-4C53-BD17-5A410FFAF68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68730" y="4116342"/>
            <a:ext cx="6345936" cy="493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900" b="1" dirty="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</a:lstStyle>
          <a:p>
            <a:pPr marL="228600" lvl="0" indent="-228600" defTabSz="4111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Presenter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91AC2-90F7-40D5-8F03-3B91C458B4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68730" y="2374110"/>
            <a:ext cx="6408419" cy="1502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>
              <a:lnSpc>
                <a:spcPts val="5500"/>
              </a:lnSpc>
              <a:defRPr lang="en-US" sz="5800" b="1" dirty="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Helvetica Neue" pitchFamily="6" charset="0"/>
              </a:defRPr>
            </a:lvl1pPr>
          </a:lstStyle>
          <a:p>
            <a:pPr lvl="0" defTabSz="411163" eaLnBrk="0" fontAlgn="base" hangingPunct="0">
              <a:spcAft>
                <a:spcPct val="0"/>
              </a:spcAft>
            </a:pPr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CC80D49-AAFB-4CA9-8ED5-DF5AC4D7E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678" y="6166612"/>
            <a:ext cx="1754644" cy="37642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E8A86F9-857F-4077-B168-244477A8AABC}"/>
              </a:ext>
            </a:extLst>
          </p:cNvPr>
          <p:cNvGrpSpPr/>
          <p:nvPr/>
        </p:nvGrpSpPr>
        <p:grpSpPr>
          <a:xfrm>
            <a:off x="0" y="6750000"/>
            <a:ext cx="12192000" cy="108000"/>
            <a:chOff x="0" y="6738937"/>
            <a:chExt cx="12192000" cy="119063"/>
          </a:xfrm>
        </p:grpSpPr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4BAE9343-5460-443F-B17E-805298BB2B4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974469" y="4764469"/>
              <a:ext cx="119062" cy="40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5C87E190-445C-41C7-B26B-5965B26A7FB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036469" y="4764469"/>
              <a:ext cx="119062" cy="406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1EED055E-136D-40D4-9AFA-8F2C9010B22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098469" y="4764468"/>
              <a:ext cx="119062" cy="406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582EE76-700A-44C7-A088-BDADE9490F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65" y="2157511"/>
            <a:ext cx="5728595" cy="177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62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16E6803-9265-4CDB-8B72-3180097512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04"/>
          <a:stretch/>
        </p:blipFill>
        <p:spPr>
          <a:xfrm>
            <a:off x="5492496" y="6369197"/>
            <a:ext cx="1207008" cy="26324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6C56176-9996-43BF-BCEB-529B35555637}"/>
              </a:ext>
            </a:extLst>
          </p:cNvPr>
          <p:cNvSpPr txBox="1"/>
          <p:nvPr/>
        </p:nvSpPr>
        <p:spPr>
          <a:xfrm>
            <a:off x="11803859" y="6500813"/>
            <a:ext cx="166688" cy="20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395" tIns="25395" rIns="25395" bIns="25395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700" b="0">
                <a:solidFill>
                  <a:srgbClr val="52555D"/>
                </a:solidFill>
                <a:latin typeface="Calibri" panose="020F0502020204030204" pitchFamily="34" charset="0"/>
              </a:defRPr>
            </a:lvl1pPr>
          </a:lstStyle>
          <a:p>
            <a:pPr lvl="0"/>
            <a:fld id="{97241006-ECD6-4F06-AF28-5ADAA32A8463}" type="slidenum">
              <a:rPr lang="en-US" sz="800" dirty="0" smtClean="0"/>
              <a:t>‹#›</a:t>
            </a:fld>
            <a:endParaRPr lang="en-US" sz="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728575E-8361-4B3E-986B-088240A0B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7888" y="285178"/>
            <a:ext cx="11621212" cy="56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3200" b="0" baseline="0">
                <a:solidFill>
                  <a:schemeClr val="accent3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Segoe UI" panose="020B0502040204020203" pitchFamily="34" charset="0"/>
                <a:sym typeface="Helvetica Neue Medium" pitchFamily="6" charset="0"/>
              </a:defRPr>
            </a:lvl1pPr>
          </a:lstStyle>
          <a:p>
            <a:pPr lvl="0" defTabSz="411163" eaLnBrk="0" fontAlgn="base" hangingPunct="0">
              <a:spcAft>
                <a:spcPct val="0"/>
              </a:spcAft>
            </a:pPr>
            <a:r>
              <a:rPr lang="en-US" dirty="0"/>
              <a:t>Slide Title goes here</a:t>
            </a:r>
          </a:p>
        </p:txBody>
      </p:sp>
      <p:sp>
        <p:nvSpPr>
          <p:cNvPr id="13" name="Slide Number Placeholder 32">
            <a:extLst>
              <a:ext uri="{FF2B5EF4-FFF2-40B4-BE49-F238E27FC236}">
                <a16:creationId xmlns:a16="http://schemas.microsoft.com/office/drawing/2014/main" id="{04918F1D-0731-4965-A75B-883089B34B73}"/>
              </a:ext>
            </a:extLst>
          </p:cNvPr>
          <p:cNvSpPr txBox="1">
            <a:spLocks/>
          </p:cNvSpPr>
          <p:nvPr/>
        </p:nvSpPr>
        <p:spPr>
          <a:xfrm>
            <a:off x="358515" y="6539285"/>
            <a:ext cx="3201704" cy="123111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800" dirty="0">
                <a:solidFill>
                  <a:schemeClr val="accent4"/>
                </a:solidFill>
                <a:latin typeface="+mn-lt"/>
              </a:rPr>
              <a:t>© 2019 Fractal Analytics Inc. All rights reserved | Confidential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D12A3C-A9CF-4F0F-82D4-2D304936FA64}"/>
              </a:ext>
            </a:extLst>
          </p:cNvPr>
          <p:cNvGrpSpPr/>
          <p:nvPr/>
        </p:nvGrpSpPr>
        <p:grpSpPr>
          <a:xfrm>
            <a:off x="0" y="6750000"/>
            <a:ext cx="12192000" cy="108000"/>
            <a:chOff x="0" y="6738937"/>
            <a:chExt cx="12192000" cy="119063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6D34C862-2E0E-47AE-9F97-69544EC1297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974469" y="4764469"/>
              <a:ext cx="119062" cy="40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FE43F768-C76A-4B60-BAC1-BA93BE0811F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036469" y="4764469"/>
              <a:ext cx="119062" cy="406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6E988D47-B4A6-4322-9198-387CA3E0455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098469" y="4764468"/>
              <a:ext cx="119062" cy="406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20980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16E6803-9265-4CDB-8B72-3180097512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04"/>
          <a:stretch/>
        </p:blipFill>
        <p:spPr>
          <a:xfrm>
            <a:off x="5492496" y="6369197"/>
            <a:ext cx="1207008" cy="26324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6C56176-9996-43BF-BCEB-529B35555637}"/>
              </a:ext>
            </a:extLst>
          </p:cNvPr>
          <p:cNvSpPr txBox="1"/>
          <p:nvPr/>
        </p:nvSpPr>
        <p:spPr>
          <a:xfrm>
            <a:off x="11803859" y="6500813"/>
            <a:ext cx="166688" cy="20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395" tIns="25395" rIns="25395" bIns="25395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700" b="0">
                <a:solidFill>
                  <a:srgbClr val="52555D"/>
                </a:solidFill>
                <a:latin typeface="Calibri" panose="020F0502020204030204" pitchFamily="34" charset="0"/>
              </a:defRPr>
            </a:lvl1pPr>
          </a:lstStyle>
          <a:p>
            <a:pPr lvl="0"/>
            <a:fld id="{97241006-ECD6-4F06-AF28-5ADAA32A8463}" type="slidenum">
              <a:rPr lang="en-US" sz="800" dirty="0" smtClean="0"/>
              <a:t>‹#›</a:t>
            </a:fld>
            <a:endParaRPr lang="en-US" sz="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728575E-8361-4B3E-986B-088240A0B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7888" y="285178"/>
            <a:ext cx="11621212" cy="56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3200" b="0" baseline="0">
                <a:solidFill>
                  <a:schemeClr val="accent3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Segoe UI" panose="020B0502040204020203" pitchFamily="34" charset="0"/>
                <a:sym typeface="Helvetica Neue Medium" pitchFamily="6" charset="0"/>
              </a:defRPr>
            </a:lvl1pPr>
          </a:lstStyle>
          <a:p>
            <a:pPr lvl="0" defTabSz="411163" eaLnBrk="0" fontAlgn="base" hangingPunct="0">
              <a:spcAft>
                <a:spcPct val="0"/>
              </a:spcAft>
            </a:pPr>
            <a:r>
              <a:rPr lang="en-US" dirty="0"/>
              <a:t>Slide Title goes here</a:t>
            </a:r>
          </a:p>
        </p:txBody>
      </p:sp>
      <p:sp>
        <p:nvSpPr>
          <p:cNvPr id="13" name="Slide Number Placeholder 32">
            <a:extLst>
              <a:ext uri="{FF2B5EF4-FFF2-40B4-BE49-F238E27FC236}">
                <a16:creationId xmlns:a16="http://schemas.microsoft.com/office/drawing/2014/main" id="{04918F1D-0731-4965-A75B-883089B34B73}"/>
              </a:ext>
            </a:extLst>
          </p:cNvPr>
          <p:cNvSpPr txBox="1">
            <a:spLocks/>
          </p:cNvSpPr>
          <p:nvPr/>
        </p:nvSpPr>
        <p:spPr>
          <a:xfrm>
            <a:off x="358515" y="6539285"/>
            <a:ext cx="3201704" cy="123111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800" dirty="0">
                <a:solidFill>
                  <a:schemeClr val="accent4"/>
                </a:solidFill>
                <a:latin typeface="+mn-lt"/>
              </a:rPr>
              <a:t>© 2019 Fractal Analytics Inc. All rights reserved | Confidential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D12A3C-A9CF-4F0F-82D4-2D304936FA64}"/>
              </a:ext>
            </a:extLst>
          </p:cNvPr>
          <p:cNvGrpSpPr/>
          <p:nvPr/>
        </p:nvGrpSpPr>
        <p:grpSpPr>
          <a:xfrm>
            <a:off x="0" y="6750000"/>
            <a:ext cx="12192000" cy="108000"/>
            <a:chOff x="0" y="6738937"/>
            <a:chExt cx="12192000" cy="119063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6D34C862-2E0E-47AE-9F97-69544EC1297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974469" y="4764469"/>
              <a:ext cx="119062" cy="40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FE43F768-C76A-4B60-BAC1-BA93BE0811F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036469" y="4764469"/>
              <a:ext cx="119062" cy="406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6E988D47-B4A6-4322-9198-387CA3E0455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098469" y="4764468"/>
              <a:ext cx="119062" cy="406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01765D4-C7F5-4D28-814D-D25F09FD96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574" y="1485900"/>
            <a:ext cx="11580526" cy="47053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800"/>
            </a:lvl1pPr>
            <a:lvl2pPr marL="46513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682625" indent="-2174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7624430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7738B3F-CE6F-42B3-BE6A-76A9AD8B17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574" y="4480573"/>
            <a:ext cx="9250276" cy="3416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lang="en-US" sz="1800" b="0" dirty="0">
                <a:solidFill>
                  <a:schemeClr val="accent4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 marL="228600" lvl="0" indent="-228600" defTabSz="41116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Presenter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7D0E3-D319-4C53-BD17-5A410FFAF68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60573" y="3846519"/>
            <a:ext cx="9249369" cy="5355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indent="0">
              <a:buNone/>
              <a:defRPr lang="en-US" sz="3200" b="0" dirty="0">
                <a:ln>
                  <a:noFill/>
                </a:ln>
                <a:solidFill>
                  <a:schemeClr val="accent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</a:lstStyle>
          <a:p>
            <a:pPr marL="228600" lvl="0" indent="-228600" defTabSz="4111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Title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839C3A3-4422-40F9-A7EB-B37293AB47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0574" y="4920728"/>
            <a:ext cx="5575300" cy="2862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1400" b="0" i="0" dirty="0" smtClean="0">
                <a:solidFill>
                  <a:schemeClr val="accent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 defTabSz="4111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Month/Day/Year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E4D8CB-103D-4AE0-BCCD-6AB73A031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29" y="2080245"/>
            <a:ext cx="10609942" cy="12275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AEDB3E-4EB5-4DB5-9FF7-8B108561B6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04"/>
          <a:stretch/>
        </p:blipFill>
        <p:spPr>
          <a:xfrm>
            <a:off x="5202872" y="6166790"/>
            <a:ext cx="1783080" cy="38888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2A7B0B8-A920-442A-AD85-E962D397E497}"/>
              </a:ext>
            </a:extLst>
          </p:cNvPr>
          <p:cNvGrpSpPr/>
          <p:nvPr/>
        </p:nvGrpSpPr>
        <p:grpSpPr>
          <a:xfrm>
            <a:off x="0" y="6750000"/>
            <a:ext cx="12192000" cy="108000"/>
            <a:chOff x="0" y="6738937"/>
            <a:chExt cx="12192000" cy="119063"/>
          </a:xfrm>
        </p:grpSpPr>
        <p:sp>
          <p:nvSpPr>
            <p:cNvPr id="27" name="Rectangle 3">
              <a:extLst>
                <a:ext uri="{FF2B5EF4-FFF2-40B4-BE49-F238E27FC236}">
                  <a16:creationId xmlns:a16="http://schemas.microsoft.com/office/drawing/2014/main" id="{2D4AF029-5519-4A9E-BC55-B1C8B398501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974469" y="4764469"/>
              <a:ext cx="119062" cy="40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6E7F3F45-0520-4C2C-9451-8203EB595B3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036469" y="4764469"/>
              <a:ext cx="119062" cy="406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A9C6FB8D-D812-42E0-92AF-8FF0B417772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098469" y="4764468"/>
              <a:ext cx="119062" cy="406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BB908FD-6076-4EE2-B99B-E6E35D3B24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029" y="2080245"/>
            <a:ext cx="10609942" cy="12275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CEF929-8AED-45BE-A5D9-AE6AAD242D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04"/>
          <a:stretch/>
        </p:blipFill>
        <p:spPr>
          <a:xfrm>
            <a:off x="5202872" y="6166790"/>
            <a:ext cx="1783080" cy="38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402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1B595A-D2B0-44CA-A829-55C6EC3A8BEE}"/>
              </a:ext>
            </a:extLst>
          </p:cNvPr>
          <p:cNvSpPr/>
          <p:nvPr/>
        </p:nvSpPr>
        <p:spPr>
          <a:xfrm>
            <a:off x="0" y="0"/>
            <a:ext cx="4062000" cy="6750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C56176-9996-43BF-BCEB-529B35555637}"/>
              </a:ext>
            </a:extLst>
          </p:cNvPr>
          <p:cNvSpPr txBox="1"/>
          <p:nvPr/>
        </p:nvSpPr>
        <p:spPr>
          <a:xfrm>
            <a:off x="11803859" y="6500813"/>
            <a:ext cx="166688" cy="20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395" tIns="25395" rIns="25395" bIns="25395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700" b="0">
                <a:solidFill>
                  <a:srgbClr val="52555D"/>
                </a:solidFill>
                <a:latin typeface="Calibri" panose="020F0502020204030204" pitchFamily="34" charset="0"/>
              </a:defRPr>
            </a:lvl1pPr>
          </a:lstStyle>
          <a:p>
            <a:pPr lvl="0"/>
            <a:fld id="{97241006-ECD6-4F06-AF28-5ADAA32A8463}" type="slidenum">
              <a:rPr lang="en-US" sz="800" dirty="0" smtClean="0"/>
              <a:t>‹#›</a:t>
            </a:fld>
            <a:endParaRPr lang="en-US" sz="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728575E-8361-4B3E-986B-088240A0B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4516" y="285178"/>
            <a:ext cx="7424584" cy="56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3200" b="0" baseline="0">
                <a:solidFill>
                  <a:schemeClr val="accent3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Segoe UI" panose="020B0502040204020203" pitchFamily="34" charset="0"/>
                <a:sym typeface="Helvetica Neue Medium" pitchFamily="6" charset="0"/>
              </a:defRPr>
            </a:lvl1pPr>
          </a:lstStyle>
          <a:p>
            <a:pPr lvl="0" defTabSz="411163" eaLnBrk="0" fontAlgn="base" hangingPunct="0">
              <a:spcAft>
                <a:spcPct val="0"/>
              </a:spcAft>
            </a:pPr>
            <a:r>
              <a:rPr lang="en-US" dirty="0"/>
              <a:t>Slide 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2A0762-737C-484E-9AAD-1C2CCC6B92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048" y="2084106"/>
            <a:ext cx="3797710" cy="517065"/>
          </a:xfrm>
          <a:prstGeom prst="rect">
            <a:avLst/>
          </a:prstGeom>
        </p:spPr>
        <p:txBody>
          <a:bodyPr wrap="square" tIns="91440" bIns="91440" anchor="ctr">
            <a:sp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2AEC4D-6C59-4DAC-8032-E34FBD06D0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04"/>
          <a:stretch/>
        </p:blipFill>
        <p:spPr>
          <a:xfrm>
            <a:off x="5492496" y="6369197"/>
            <a:ext cx="1207008" cy="263243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9693128-D0CA-4675-8AA0-0D00877BE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048" y="3085200"/>
            <a:ext cx="3797710" cy="461665"/>
          </a:xfrm>
          <a:prstGeom prst="rect">
            <a:avLst/>
          </a:prstGeom>
        </p:spPr>
        <p:txBody>
          <a:bodyPr wrap="square" tIns="91440" bIns="91440" anchor="ctr">
            <a:sp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6FA0A9-00D2-4379-9B71-12194C762906}"/>
              </a:ext>
            </a:extLst>
          </p:cNvPr>
          <p:cNvGrpSpPr/>
          <p:nvPr/>
        </p:nvGrpSpPr>
        <p:grpSpPr>
          <a:xfrm>
            <a:off x="0" y="6750000"/>
            <a:ext cx="12192000" cy="108000"/>
            <a:chOff x="0" y="6738937"/>
            <a:chExt cx="12192000" cy="119063"/>
          </a:xfrm>
        </p:grpSpPr>
        <p:sp>
          <p:nvSpPr>
            <p:cNvPr id="27" name="Rectangle 3">
              <a:extLst>
                <a:ext uri="{FF2B5EF4-FFF2-40B4-BE49-F238E27FC236}">
                  <a16:creationId xmlns:a16="http://schemas.microsoft.com/office/drawing/2014/main" id="{4320AB92-548B-46C0-A3FD-D0E116EF075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974469" y="4764469"/>
              <a:ext cx="119062" cy="40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D5039FD3-CC6B-443C-AF01-A926B604F5F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036469" y="4764469"/>
              <a:ext cx="119062" cy="406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8ADEE7FF-50DC-4574-8A9C-F6153A4C74C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098469" y="4764468"/>
              <a:ext cx="119062" cy="406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C7B88B1B-BE91-4CE2-97BC-2108F7A851A1}"/>
              </a:ext>
            </a:extLst>
          </p:cNvPr>
          <p:cNvSpPr/>
          <p:nvPr userDrawn="1"/>
        </p:nvSpPr>
        <p:spPr>
          <a:xfrm>
            <a:off x="0" y="0"/>
            <a:ext cx="4050792" cy="6750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E02CF8-F2F9-48F7-9CEC-436CB36A81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04"/>
          <a:stretch/>
        </p:blipFill>
        <p:spPr>
          <a:xfrm>
            <a:off x="5491003" y="6369197"/>
            <a:ext cx="1207008" cy="26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6022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B0811DE-8DD6-4084-AB33-9555E319DC6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055805" y="2214724"/>
            <a:ext cx="5681659" cy="619884"/>
          </a:xfrm>
          <a:custGeom>
            <a:avLst/>
            <a:gdLst>
              <a:gd name="connsiteX0" fmla="*/ 0 w 5681659"/>
              <a:gd name="connsiteY0" fmla="*/ 0 h 619884"/>
              <a:gd name="connsiteX1" fmla="*/ 576712 w 5681659"/>
              <a:gd name="connsiteY1" fmla="*/ 0 h 619884"/>
              <a:gd name="connsiteX2" fmla="*/ 5028781 w 5681659"/>
              <a:gd name="connsiteY2" fmla="*/ 0 h 619884"/>
              <a:gd name="connsiteX3" fmla="*/ 5681659 w 5681659"/>
              <a:gd name="connsiteY3" fmla="*/ 0 h 619884"/>
              <a:gd name="connsiteX4" fmla="*/ 5481272 w 5681659"/>
              <a:gd name="connsiteY4" fmla="*/ 619884 h 619884"/>
              <a:gd name="connsiteX5" fmla="*/ 5028781 w 5681659"/>
              <a:gd name="connsiteY5" fmla="*/ 619884 h 619884"/>
              <a:gd name="connsiteX6" fmla="*/ 376326 w 5681659"/>
              <a:gd name="connsiteY6" fmla="*/ 619884 h 619884"/>
              <a:gd name="connsiteX7" fmla="*/ 0 w 5681659"/>
              <a:gd name="connsiteY7" fmla="*/ 619884 h 61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659" h="619884">
                <a:moveTo>
                  <a:pt x="0" y="0"/>
                </a:moveTo>
                <a:lnTo>
                  <a:pt x="576712" y="0"/>
                </a:lnTo>
                <a:lnTo>
                  <a:pt x="5028781" y="0"/>
                </a:lnTo>
                <a:lnTo>
                  <a:pt x="5681659" y="0"/>
                </a:lnTo>
                <a:lnTo>
                  <a:pt x="5481272" y="619884"/>
                </a:lnTo>
                <a:lnTo>
                  <a:pt x="5028781" y="619884"/>
                </a:lnTo>
                <a:lnTo>
                  <a:pt x="376326" y="619884"/>
                </a:lnTo>
                <a:lnTo>
                  <a:pt x="0" y="6198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lIns="182880" tIns="54380" rIns="0" bIns="54380" rtlCol="0" anchor="ctr">
            <a:noAutofit/>
          </a:bodyPr>
          <a:lstStyle>
            <a:lvl1pPr marL="51464" indent="0">
              <a:buNone/>
              <a:defRPr lang="en-US" sz="2000" b="1" kern="0" dirty="0" smtClean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marL="280064" lvl="0" defTabSz="896203" fontAlgn="auto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…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799231E-DBBD-47E1-A9D9-009C3E364EC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055805" y="1426116"/>
            <a:ext cx="5681659" cy="619884"/>
          </a:xfrm>
          <a:custGeom>
            <a:avLst/>
            <a:gdLst>
              <a:gd name="connsiteX0" fmla="*/ 0 w 5681659"/>
              <a:gd name="connsiteY0" fmla="*/ 0 h 619884"/>
              <a:gd name="connsiteX1" fmla="*/ 576712 w 5681659"/>
              <a:gd name="connsiteY1" fmla="*/ 0 h 619884"/>
              <a:gd name="connsiteX2" fmla="*/ 5028781 w 5681659"/>
              <a:gd name="connsiteY2" fmla="*/ 0 h 619884"/>
              <a:gd name="connsiteX3" fmla="*/ 5681659 w 5681659"/>
              <a:gd name="connsiteY3" fmla="*/ 0 h 619884"/>
              <a:gd name="connsiteX4" fmla="*/ 5481272 w 5681659"/>
              <a:gd name="connsiteY4" fmla="*/ 619884 h 619884"/>
              <a:gd name="connsiteX5" fmla="*/ 5028781 w 5681659"/>
              <a:gd name="connsiteY5" fmla="*/ 619884 h 619884"/>
              <a:gd name="connsiteX6" fmla="*/ 376326 w 5681659"/>
              <a:gd name="connsiteY6" fmla="*/ 619884 h 619884"/>
              <a:gd name="connsiteX7" fmla="*/ 0 w 5681659"/>
              <a:gd name="connsiteY7" fmla="*/ 619884 h 61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659" h="619884">
                <a:moveTo>
                  <a:pt x="0" y="0"/>
                </a:moveTo>
                <a:lnTo>
                  <a:pt x="576712" y="0"/>
                </a:lnTo>
                <a:lnTo>
                  <a:pt x="5028781" y="0"/>
                </a:lnTo>
                <a:lnTo>
                  <a:pt x="5681659" y="0"/>
                </a:lnTo>
                <a:lnTo>
                  <a:pt x="5481272" y="619884"/>
                </a:lnTo>
                <a:lnTo>
                  <a:pt x="5028781" y="619884"/>
                </a:lnTo>
                <a:lnTo>
                  <a:pt x="376326" y="619884"/>
                </a:lnTo>
                <a:lnTo>
                  <a:pt x="0" y="6198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lIns="182880" tIns="54380" rIns="0" bIns="54380" rtlCol="0" anchor="ctr">
            <a:noAutofit/>
          </a:bodyPr>
          <a:lstStyle>
            <a:lvl1pPr marL="51464" indent="0">
              <a:buNone/>
              <a:defRPr lang="en-US" sz="2000" b="1" kern="0" dirty="0" smtClean="0">
                <a:solidFill>
                  <a:srgbClr val="FFFFFF"/>
                </a:solidFill>
                <a:latin typeface="+mj-lt"/>
              </a:defRPr>
            </a:lvl1pPr>
          </a:lstStyle>
          <a:p>
            <a:pPr marL="280064" lvl="0" defTabSz="896203" fontAlgn="auto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…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0F8A69F-ACBF-42EA-B6F7-F17A374F3F8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055805" y="3003332"/>
            <a:ext cx="5681659" cy="619884"/>
          </a:xfrm>
          <a:custGeom>
            <a:avLst/>
            <a:gdLst>
              <a:gd name="connsiteX0" fmla="*/ 0 w 5681659"/>
              <a:gd name="connsiteY0" fmla="*/ 0 h 619884"/>
              <a:gd name="connsiteX1" fmla="*/ 576712 w 5681659"/>
              <a:gd name="connsiteY1" fmla="*/ 0 h 619884"/>
              <a:gd name="connsiteX2" fmla="*/ 5028781 w 5681659"/>
              <a:gd name="connsiteY2" fmla="*/ 0 h 619884"/>
              <a:gd name="connsiteX3" fmla="*/ 5681659 w 5681659"/>
              <a:gd name="connsiteY3" fmla="*/ 0 h 619884"/>
              <a:gd name="connsiteX4" fmla="*/ 5481272 w 5681659"/>
              <a:gd name="connsiteY4" fmla="*/ 619884 h 619884"/>
              <a:gd name="connsiteX5" fmla="*/ 5028781 w 5681659"/>
              <a:gd name="connsiteY5" fmla="*/ 619884 h 619884"/>
              <a:gd name="connsiteX6" fmla="*/ 376326 w 5681659"/>
              <a:gd name="connsiteY6" fmla="*/ 619884 h 619884"/>
              <a:gd name="connsiteX7" fmla="*/ 0 w 5681659"/>
              <a:gd name="connsiteY7" fmla="*/ 619884 h 61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659" h="619884">
                <a:moveTo>
                  <a:pt x="0" y="0"/>
                </a:moveTo>
                <a:lnTo>
                  <a:pt x="576712" y="0"/>
                </a:lnTo>
                <a:lnTo>
                  <a:pt x="5028781" y="0"/>
                </a:lnTo>
                <a:lnTo>
                  <a:pt x="5681659" y="0"/>
                </a:lnTo>
                <a:lnTo>
                  <a:pt x="5481272" y="619884"/>
                </a:lnTo>
                <a:lnTo>
                  <a:pt x="5028781" y="619884"/>
                </a:lnTo>
                <a:lnTo>
                  <a:pt x="376326" y="619884"/>
                </a:lnTo>
                <a:lnTo>
                  <a:pt x="0" y="6198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lIns="182880" tIns="54380" rIns="0" bIns="54380" rtlCol="0" anchor="ctr">
            <a:noAutofit/>
          </a:bodyPr>
          <a:lstStyle>
            <a:lvl1pPr marL="51464" indent="0">
              <a:buNone/>
              <a:defRPr lang="en-US" sz="2000" b="1" kern="0" dirty="0" smtClean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marL="280064" lvl="0" defTabSz="896203" fontAlgn="auto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…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15D4355-8E0D-45C4-8933-BA724B96469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55805" y="3791940"/>
            <a:ext cx="5681659" cy="619884"/>
          </a:xfrm>
          <a:custGeom>
            <a:avLst/>
            <a:gdLst>
              <a:gd name="connsiteX0" fmla="*/ 0 w 5681659"/>
              <a:gd name="connsiteY0" fmla="*/ 0 h 619884"/>
              <a:gd name="connsiteX1" fmla="*/ 576712 w 5681659"/>
              <a:gd name="connsiteY1" fmla="*/ 0 h 619884"/>
              <a:gd name="connsiteX2" fmla="*/ 5028781 w 5681659"/>
              <a:gd name="connsiteY2" fmla="*/ 0 h 619884"/>
              <a:gd name="connsiteX3" fmla="*/ 5681659 w 5681659"/>
              <a:gd name="connsiteY3" fmla="*/ 0 h 619884"/>
              <a:gd name="connsiteX4" fmla="*/ 5481272 w 5681659"/>
              <a:gd name="connsiteY4" fmla="*/ 619884 h 619884"/>
              <a:gd name="connsiteX5" fmla="*/ 5028781 w 5681659"/>
              <a:gd name="connsiteY5" fmla="*/ 619884 h 619884"/>
              <a:gd name="connsiteX6" fmla="*/ 376326 w 5681659"/>
              <a:gd name="connsiteY6" fmla="*/ 619884 h 619884"/>
              <a:gd name="connsiteX7" fmla="*/ 0 w 5681659"/>
              <a:gd name="connsiteY7" fmla="*/ 619884 h 61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659" h="619884">
                <a:moveTo>
                  <a:pt x="0" y="0"/>
                </a:moveTo>
                <a:lnTo>
                  <a:pt x="576712" y="0"/>
                </a:lnTo>
                <a:lnTo>
                  <a:pt x="5028781" y="0"/>
                </a:lnTo>
                <a:lnTo>
                  <a:pt x="5681659" y="0"/>
                </a:lnTo>
                <a:lnTo>
                  <a:pt x="5481272" y="619884"/>
                </a:lnTo>
                <a:lnTo>
                  <a:pt x="5028781" y="619884"/>
                </a:lnTo>
                <a:lnTo>
                  <a:pt x="376326" y="619884"/>
                </a:lnTo>
                <a:lnTo>
                  <a:pt x="0" y="6198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lIns="182880" tIns="54380" rIns="0" bIns="54380" rtlCol="0" anchor="ctr">
            <a:noAutofit/>
          </a:bodyPr>
          <a:lstStyle>
            <a:lvl1pPr marL="51464" indent="0">
              <a:buNone/>
              <a:defRPr lang="en-US" sz="2000" b="1" kern="0" dirty="0" smtClean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marL="280064" lvl="0" defTabSz="896203" fontAlgn="auto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…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C0C56BB-8711-4020-B0CD-D3FAFDE3B03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055805" y="4580548"/>
            <a:ext cx="5681659" cy="619884"/>
          </a:xfrm>
          <a:custGeom>
            <a:avLst/>
            <a:gdLst>
              <a:gd name="connsiteX0" fmla="*/ 0 w 5681659"/>
              <a:gd name="connsiteY0" fmla="*/ 0 h 619884"/>
              <a:gd name="connsiteX1" fmla="*/ 576712 w 5681659"/>
              <a:gd name="connsiteY1" fmla="*/ 0 h 619884"/>
              <a:gd name="connsiteX2" fmla="*/ 5028781 w 5681659"/>
              <a:gd name="connsiteY2" fmla="*/ 0 h 619884"/>
              <a:gd name="connsiteX3" fmla="*/ 5681659 w 5681659"/>
              <a:gd name="connsiteY3" fmla="*/ 0 h 619884"/>
              <a:gd name="connsiteX4" fmla="*/ 5481272 w 5681659"/>
              <a:gd name="connsiteY4" fmla="*/ 619884 h 619884"/>
              <a:gd name="connsiteX5" fmla="*/ 5028781 w 5681659"/>
              <a:gd name="connsiteY5" fmla="*/ 619884 h 619884"/>
              <a:gd name="connsiteX6" fmla="*/ 376326 w 5681659"/>
              <a:gd name="connsiteY6" fmla="*/ 619884 h 619884"/>
              <a:gd name="connsiteX7" fmla="*/ 0 w 5681659"/>
              <a:gd name="connsiteY7" fmla="*/ 619884 h 61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659" h="619884">
                <a:moveTo>
                  <a:pt x="0" y="0"/>
                </a:moveTo>
                <a:lnTo>
                  <a:pt x="576712" y="0"/>
                </a:lnTo>
                <a:lnTo>
                  <a:pt x="5028781" y="0"/>
                </a:lnTo>
                <a:lnTo>
                  <a:pt x="5681659" y="0"/>
                </a:lnTo>
                <a:lnTo>
                  <a:pt x="5481272" y="619884"/>
                </a:lnTo>
                <a:lnTo>
                  <a:pt x="5028781" y="619884"/>
                </a:lnTo>
                <a:lnTo>
                  <a:pt x="376326" y="619884"/>
                </a:lnTo>
                <a:lnTo>
                  <a:pt x="0" y="6198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lIns="182880" tIns="54380" rIns="0" bIns="54380" rtlCol="0" anchor="ctr">
            <a:noAutofit/>
          </a:bodyPr>
          <a:lstStyle>
            <a:lvl1pPr marL="51464" indent="0">
              <a:buNone/>
              <a:defRPr lang="en-US" sz="2000" b="1" kern="0" dirty="0" smtClean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marL="280064" lvl="0" defTabSz="896203" fontAlgn="auto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…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89168A99-15B0-4BA3-95E9-9C8B2CA7F18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55805" y="5369156"/>
            <a:ext cx="5681659" cy="619884"/>
          </a:xfrm>
          <a:custGeom>
            <a:avLst/>
            <a:gdLst>
              <a:gd name="connsiteX0" fmla="*/ 0 w 5681659"/>
              <a:gd name="connsiteY0" fmla="*/ 0 h 619884"/>
              <a:gd name="connsiteX1" fmla="*/ 576712 w 5681659"/>
              <a:gd name="connsiteY1" fmla="*/ 0 h 619884"/>
              <a:gd name="connsiteX2" fmla="*/ 5028781 w 5681659"/>
              <a:gd name="connsiteY2" fmla="*/ 0 h 619884"/>
              <a:gd name="connsiteX3" fmla="*/ 5681659 w 5681659"/>
              <a:gd name="connsiteY3" fmla="*/ 0 h 619884"/>
              <a:gd name="connsiteX4" fmla="*/ 5481272 w 5681659"/>
              <a:gd name="connsiteY4" fmla="*/ 619884 h 619884"/>
              <a:gd name="connsiteX5" fmla="*/ 5028781 w 5681659"/>
              <a:gd name="connsiteY5" fmla="*/ 619884 h 619884"/>
              <a:gd name="connsiteX6" fmla="*/ 376326 w 5681659"/>
              <a:gd name="connsiteY6" fmla="*/ 619884 h 619884"/>
              <a:gd name="connsiteX7" fmla="*/ 0 w 5681659"/>
              <a:gd name="connsiteY7" fmla="*/ 619884 h 61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659" h="619884">
                <a:moveTo>
                  <a:pt x="0" y="0"/>
                </a:moveTo>
                <a:lnTo>
                  <a:pt x="576712" y="0"/>
                </a:lnTo>
                <a:lnTo>
                  <a:pt x="5028781" y="0"/>
                </a:lnTo>
                <a:lnTo>
                  <a:pt x="5681659" y="0"/>
                </a:lnTo>
                <a:lnTo>
                  <a:pt x="5481272" y="619884"/>
                </a:lnTo>
                <a:lnTo>
                  <a:pt x="5028781" y="619884"/>
                </a:lnTo>
                <a:lnTo>
                  <a:pt x="376326" y="619884"/>
                </a:lnTo>
                <a:lnTo>
                  <a:pt x="0" y="6198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lIns="182880" tIns="54380" rIns="0" bIns="54380" rtlCol="0" anchor="ctr">
            <a:noAutofit/>
          </a:bodyPr>
          <a:lstStyle>
            <a:lvl1pPr marL="51464" indent="0">
              <a:buNone/>
              <a:defRPr lang="en-US" sz="2000" b="1" kern="0" dirty="0" smtClean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marL="280064" lvl="0" defTabSz="896203" fontAlgn="auto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1B595A-D2B0-44CA-A829-55C6EC3A8BEE}"/>
              </a:ext>
            </a:extLst>
          </p:cNvPr>
          <p:cNvSpPr/>
          <p:nvPr/>
        </p:nvSpPr>
        <p:spPr>
          <a:xfrm>
            <a:off x="0" y="0"/>
            <a:ext cx="4067604" cy="6750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C56176-9996-43BF-BCEB-529B35555637}"/>
              </a:ext>
            </a:extLst>
          </p:cNvPr>
          <p:cNvSpPr txBox="1"/>
          <p:nvPr/>
        </p:nvSpPr>
        <p:spPr>
          <a:xfrm>
            <a:off x="11803859" y="6500813"/>
            <a:ext cx="166688" cy="20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395" tIns="25395" rIns="25395" bIns="25395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700" b="0">
                <a:solidFill>
                  <a:srgbClr val="52555D"/>
                </a:solidFill>
                <a:latin typeface="Calibri" panose="020F0502020204030204" pitchFamily="34" charset="0"/>
              </a:defRPr>
            </a:lvl1pPr>
          </a:lstStyle>
          <a:p>
            <a:pPr lvl="0"/>
            <a:fld id="{97241006-ECD6-4F06-AF28-5ADAA32A8463}" type="slidenum">
              <a:rPr lang="en-US" sz="800" dirty="0" smtClean="0"/>
              <a:t>‹#›</a:t>
            </a:fld>
            <a:endParaRPr lang="en-US" sz="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728575E-8361-4B3E-986B-088240A0B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4516" y="285178"/>
            <a:ext cx="7424584" cy="56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3200" b="0" baseline="0">
                <a:solidFill>
                  <a:schemeClr val="accent3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Segoe UI" panose="020B0502040204020203" pitchFamily="34" charset="0"/>
                <a:sym typeface="Helvetica Neue Medium" pitchFamily="6" charset="0"/>
              </a:defRPr>
            </a:lvl1pPr>
          </a:lstStyle>
          <a:p>
            <a:pPr lvl="0" defTabSz="411163" eaLnBrk="0" fontAlgn="base" hangingPunct="0">
              <a:spcAft>
                <a:spcPct val="0"/>
              </a:spcAft>
            </a:pPr>
            <a:r>
              <a:rPr lang="en-US" dirty="0"/>
              <a:t>Slide Title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2AEC4D-6C59-4DAC-8032-E34FBD06D0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04"/>
          <a:stretch/>
        </p:blipFill>
        <p:spPr>
          <a:xfrm>
            <a:off x="5492496" y="6369197"/>
            <a:ext cx="1207008" cy="2632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E039F1-4AF4-4424-8535-1A1E2EE974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026474" cy="676951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7D741ED-BFD3-4851-A35D-1CF0B503BA66}"/>
              </a:ext>
            </a:extLst>
          </p:cNvPr>
          <p:cNvGrpSpPr/>
          <p:nvPr/>
        </p:nvGrpSpPr>
        <p:grpSpPr>
          <a:xfrm>
            <a:off x="0" y="6750000"/>
            <a:ext cx="12192000" cy="108000"/>
            <a:chOff x="0" y="6738937"/>
            <a:chExt cx="12192000" cy="119063"/>
          </a:xfrm>
        </p:grpSpPr>
        <p:sp>
          <p:nvSpPr>
            <p:cNvPr id="32" name="Rectangle 3">
              <a:extLst>
                <a:ext uri="{FF2B5EF4-FFF2-40B4-BE49-F238E27FC236}">
                  <a16:creationId xmlns:a16="http://schemas.microsoft.com/office/drawing/2014/main" id="{1D143179-79EB-4071-B28F-3BD4C30ACD3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974469" y="4764469"/>
              <a:ext cx="119062" cy="40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A4477FF9-8F38-4E6E-86F1-876C0CAF43C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036469" y="4764469"/>
              <a:ext cx="119062" cy="406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34" name="Rectangle 5">
              <a:extLst>
                <a:ext uri="{FF2B5EF4-FFF2-40B4-BE49-F238E27FC236}">
                  <a16:creationId xmlns:a16="http://schemas.microsoft.com/office/drawing/2014/main" id="{CE00EB75-C51B-4EF1-8B57-0447DB7198B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098469" y="4764468"/>
              <a:ext cx="119062" cy="406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900998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1B595A-D2B0-44CA-A829-55C6EC3A8BEE}"/>
              </a:ext>
            </a:extLst>
          </p:cNvPr>
          <p:cNvSpPr/>
          <p:nvPr/>
        </p:nvSpPr>
        <p:spPr>
          <a:xfrm>
            <a:off x="0" y="0"/>
            <a:ext cx="4056063" cy="67482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C56176-9996-43BF-BCEB-529B35555637}"/>
              </a:ext>
            </a:extLst>
          </p:cNvPr>
          <p:cNvSpPr txBox="1"/>
          <p:nvPr/>
        </p:nvSpPr>
        <p:spPr>
          <a:xfrm>
            <a:off x="11803859" y="6500813"/>
            <a:ext cx="166688" cy="20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395" tIns="25395" rIns="25395" bIns="25395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700" b="0">
                <a:solidFill>
                  <a:srgbClr val="52555D"/>
                </a:solidFill>
                <a:latin typeface="Calibri" panose="020F0502020204030204" pitchFamily="34" charset="0"/>
              </a:defRPr>
            </a:lvl1pPr>
          </a:lstStyle>
          <a:p>
            <a:pPr lvl="0"/>
            <a:fld id="{97241006-ECD6-4F06-AF28-5ADAA32A8463}" type="slidenum">
              <a:rPr lang="en-US" sz="800" dirty="0" smtClean="0"/>
              <a:t>‹#›</a:t>
            </a:fld>
            <a:endParaRPr lang="en-US" sz="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728575E-8361-4B3E-986B-088240A0B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4516" y="285178"/>
            <a:ext cx="7424584" cy="56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3200" b="0" baseline="0">
                <a:solidFill>
                  <a:schemeClr val="accent3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Segoe UI" panose="020B0502040204020203" pitchFamily="34" charset="0"/>
                <a:sym typeface="Helvetica Neue Medium" pitchFamily="6" charset="0"/>
              </a:defRPr>
            </a:lvl1pPr>
          </a:lstStyle>
          <a:p>
            <a:pPr lvl="0" defTabSz="411163" eaLnBrk="0" fontAlgn="base" hangingPunct="0">
              <a:spcAft>
                <a:spcPct val="0"/>
              </a:spcAft>
            </a:pPr>
            <a:r>
              <a:rPr lang="en-US" dirty="0"/>
              <a:t>Slide Title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1ECE73-19C5-42F4-B4F9-24C7422B04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04"/>
          <a:stretch/>
        </p:blipFill>
        <p:spPr>
          <a:xfrm>
            <a:off x="5492496" y="6369197"/>
            <a:ext cx="1207008" cy="263243"/>
          </a:xfrm>
          <a:prstGeom prst="rect">
            <a:avLst/>
          </a:prstGeom>
        </p:spPr>
      </p:pic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907D6976-BD53-4612-8EDE-BA5174A06E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048" y="2084106"/>
            <a:ext cx="3797710" cy="517065"/>
          </a:xfrm>
          <a:prstGeom prst="rect">
            <a:avLst/>
          </a:prstGeom>
        </p:spPr>
        <p:txBody>
          <a:bodyPr wrap="square" tIns="91440" bIns="91440" anchor="ctr">
            <a:sp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F5A32B7A-8A64-4F2F-B1D6-926D8ACE64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048" y="3085200"/>
            <a:ext cx="3797710" cy="461665"/>
          </a:xfrm>
          <a:prstGeom prst="rect">
            <a:avLst/>
          </a:prstGeom>
        </p:spPr>
        <p:txBody>
          <a:bodyPr wrap="square" tIns="91440" bIns="91440" anchor="ctr">
            <a:sp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8142D9-DCDB-4A16-AF15-4F501AD9E988}"/>
              </a:ext>
            </a:extLst>
          </p:cNvPr>
          <p:cNvGrpSpPr/>
          <p:nvPr/>
        </p:nvGrpSpPr>
        <p:grpSpPr>
          <a:xfrm>
            <a:off x="0" y="6750000"/>
            <a:ext cx="12192000" cy="108000"/>
            <a:chOff x="0" y="6738937"/>
            <a:chExt cx="12192000" cy="119063"/>
          </a:xfrm>
        </p:grpSpPr>
        <p:sp>
          <p:nvSpPr>
            <p:cNvPr id="24" name="Rectangle 3">
              <a:extLst>
                <a:ext uri="{FF2B5EF4-FFF2-40B4-BE49-F238E27FC236}">
                  <a16:creationId xmlns:a16="http://schemas.microsoft.com/office/drawing/2014/main" id="{BF533817-039D-4231-9720-566C51862B2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974469" y="4764469"/>
              <a:ext cx="119062" cy="40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94220A40-1CE9-4C5A-9C36-CE275B9E865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036469" y="4764469"/>
              <a:ext cx="119062" cy="406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68D5C09D-94E1-4ED7-90A4-4D97E622698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098469" y="4764468"/>
              <a:ext cx="119062" cy="406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8E193-BE01-49EA-BB2A-56397F49C61D}"/>
              </a:ext>
            </a:extLst>
          </p:cNvPr>
          <p:cNvSpPr/>
          <p:nvPr userDrawn="1"/>
        </p:nvSpPr>
        <p:spPr>
          <a:xfrm>
            <a:off x="0" y="0"/>
            <a:ext cx="4050792" cy="67482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E2241C-B729-4109-BDCE-F8E47A9E82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04"/>
          <a:stretch/>
        </p:blipFill>
        <p:spPr>
          <a:xfrm>
            <a:off x="5491003" y="6369197"/>
            <a:ext cx="1207008" cy="26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9219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1B595A-D2B0-44CA-A829-55C6EC3A8BEE}"/>
              </a:ext>
            </a:extLst>
          </p:cNvPr>
          <p:cNvSpPr/>
          <p:nvPr/>
        </p:nvSpPr>
        <p:spPr>
          <a:xfrm>
            <a:off x="-1" y="0"/>
            <a:ext cx="4056063" cy="67482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C56176-9996-43BF-BCEB-529B35555637}"/>
              </a:ext>
            </a:extLst>
          </p:cNvPr>
          <p:cNvSpPr txBox="1"/>
          <p:nvPr/>
        </p:nvSpPr>
        <p:spPr>
          <a:xfrm>
            <a:off x="11803859" y="6500813"/>
            <a:ext cx="166688" cy="20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395" tIns="25395" rIns="25395" bIns="25395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700" b="0">
                <a:solidFill>
                  <a:srgbClr val="52555D"/>
                </a:solidFill>
                <a:latin typeface="Calibri" panose="020F0502020204030204" pitchFamily="34" charset="0"/>
              </a:defRPr>
            </a:lvl1pPr>
          </a:lstStyle>
          <a:p>
            <a:pPr lvl="0"/>
            <a:fld id="{97241006-ECD6-4F06-AF28-5ADAA32A8463}" type="slidenum">
              <a:rPr lang="en-US" sz="800" dirty="0" smtClean="0"/>
              <a:t>‹#›</a:t>
            </a:fld>
            <a:endParaRPr lang="en-US" sz="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728575E-8361-4B3E-986B-088240A0B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4516" y="285178"/>
            <a:ext cx="7424584" cy="56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3200" b="0" baseline="0">
                <a:solidFill>
                  <a:schemeClr val="accent3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Segoe UI" panose="020B0502040204020203" pitchFamily="34" charset="0"/>
                <a:sym typeface="Helvetica Neue Medium" pitchFamily="6" charset="0"/>
              </a:defRPr>
            </a:lvl1pPr>
          </a:lstStyle>
          <a:p>
            <a:pPr lvl="0" defTabSz="411163" eaLnBrk="0" fontAlgn="base" hangingPunct="0">
              <a:spcAft>
                <a:spcPct val="0"/>
              </a:spcAft>
            </a:pPr>
            <a:r>
              <a:rPr lang="en-US" dirty="0"/>
              <a:t>Slide Title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BD4045-8D37-4FDD-9AD1-00C11265E1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04"/>
          <a:stretch/>
        </p:blipFill>
        <p:spPr>
          <a:xfrm>
            <a:off x="5492496" y="6369197"/>
            <a:ext cx="1207008" cy="263243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48071A1-6045-489C-9E0F-6E3AF151DA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048" y="2084106"/>
            <a:ext cx="3797710" cy="517065"/>
          </a:xfrm>
          <a:prstGeom prst="rect">
            <a:avLst/>
          </a:prstGeom>
        </p:spPr>
        <p:txBody>
          <a:bodyPr wrap="square" tIns="91440" bIns="91440" anchor="ctr">
            <a:sp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0B8C2E8C-0E8E-416D-9422-1838AF5F04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048" y="3085200"/>
            <a:ext cx="3797710" cy="461665"/>
          </a:xfrm>
          <a:prstGeom prst="rect">
            <a:avLst/>
          </a:prstGeom>
        </p:spPr>
        <p:txBody>
          <a:bodyPr wrap="square" tIns="91440" bIns="91440" anchor="ctr">
            <a:sp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51A4B98-B3C3-4A11-82B1-B333A099975C}"/>
              </a:ext>
            </a:extLst>
          </p:cNvPr>
          <p:cNvGrpSpPr/>
          <p:nvPr/>
        </p:nvGrpSpPr>
        <p:grpSpPr>
          <a:xfrm>
            <a:off x="0" y="6750000"/>
            <a:ext cx="12192000" cy="108000"/>
            <a:chOff x="0" y="6738937"/>
            <a:chExt cx="12192000" cy="119063"/>
          </a:xfrm>
        </p:grpSpPr>
        <p:sp>
          <p:nvSpPr>
            <p:cNvPr id="24" name="Rectangle 3">
              <a:extLst>
                <a:ext uri="{FF2B5EF4-FFF2-40B4-BE49-F238E27FC236}">
                  <a16:creationId xmlns:a16="http://schemas.microsoft.com/office/drawing/2014/main" id="{07F7CCA6-DBEF-4945-A63F-D07BB580B90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974469" y="4764469"/>
              <a:ext cx="119062" cy="40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D56041D4-E815-412C-A7BF-4479D391543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036469" y="4764469"/>
              <a:ext cx="119062" cy="406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F3D2F025-CEF6-494D-8256-7553BA8B70A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098469" y="4764468"/>
              <a:ext cx="119062" cy="406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E7712EC-8F32-4ED4-8010-9165BB7ADC4C}"/>
              </a:ext>
            </a:extLst>
          </p:cNvPr>
          <p:cNvSpPr/>
          <p:nvPr userDrawn="1"/>
        </p:nvSpPr>
        <p:spPr>
          <a:xfrm>
            <a:off x="0" y="0"/>
            <a:ext cx="4050792" cy="67482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3ABB93-971A-4ECA-8D5F-0B4CD4F0EE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04"/>
          <a:stretch/>
        </p:blipFill>
        <p:spPr>
          <a:xfrm>
            <a:off x="5491003" y="6369197"/>
            <a:ext cx="1207008" cy="26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2709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76D9D69F-D18E-4577-B895-ACDAC77DD4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19" b="1173"/>
          <a:stretch/>
        </p:blipFill>
        <p:spPr>
          <a:xfrm>
            <a:off x="-6794" y="0"/>
            <a:ext cx="12198794" cy="6858000"/>
          </a:xfrm>
          <a:prstGeom prst="rect">
            <a:avLst/>
          </a:prstGeom>
        </p:spPr>
      </p:pic>
      <p:pic>
        <p:nvPicPr>
          <p:cNvPr id="23" name="Picture 22" descr="A close up of a logo&#10;&#10;Description generated with high confidence">
            <a:extLst>
              <a:ext uri="{FF2B5EF4-FFF2-40B4-BE49-F238E27FC236}">
                <a16:creationId xmlns:a16="http://schemas.microsoft.com/office/drawing/2014/main" id="{3FCDAEA1-6362-49A5-B3D3-FED2899A9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64" y="2538511"/>
            <a:ext cx="5711209" cy="17556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C91AC2-90F7-40D5-8F03-3B91C458B4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73530" y="3069671"/>
            <a:ext cx="5262699" cy="7976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>
              <a:lnSpc>
                <a:spcPts val="5500"/>
              </a:lnSpc>
              <a:defRPr lang="en-US" sz="5800" b="1" dirty="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Helvetica Neue" pitchFamily="6" charset="0"/>
              </a:defRPr>
            </a:lvl1pPr>
          </a:lstStyle>
          <a:p>
            <a:pPr lvl="0" defTabSz="411163" eaLnBrk="0" fontAlgn="base" hangingPunct="0">
              <a:spcAft>
                <a:spcPct val="0"/>
              </a:spcAft>
            </a:pPr>
            <a:r>
              <a:rPr lang="en-US" dirty="0"/>
              <a:t>Title goes here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45A641-0B2C-4342-BFCF-E3BF7334F805}"/>
              </a:ext>
            </a:extLst>
          </p:cNvPr>
          <p:cNvGrpSpPr/>
          <p:nvPr/>
        </p:nvGrpSpPr>
        <p:grpSpPr>
          <a:xfrm>
            <a:off x="0" y="6750000"/>
            <a:ext cx="12192000" cy="108000"/>
            <a:chOff x="0" y="6738937"/>
            <a:chExt cx="12192000" cy="119063"/>
          </a:xfrm>
        </p:grpSpPr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9F7BA1A1-67BD-4EAD-938A-4C4C4B1C49B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974469" y="4764469"/>
              <a:ext cx="119062" cy="40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18CD0517-A5CD-45C1-BC2E-3BBB0D8351F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036469" y="4764469"/>
              <a:ext cx="119062" cy="406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6182706D-2237-49FF-B331-75EA4762273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098469" y="4764468"/>
              <a:ext cx="119062" cy="406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96782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B9BA9B-EC0E-4FED-918C-9C31450671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C7243E7C-E7C2-4ABB-8902-843D991C0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64" y="2538511"/>
            <a:ext cx="5711209" cy="17556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C91AC2-90F7-40D5-8F03-3B91C458B4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68531" y="2753712"/>
            <a:ext cx="5379719" cy="1502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>
              <a:lnSpc>
                <a:spcPts val="5500"/>
              </a:lnSpc>
              <a:defRPr lang="en-US" sz="5800" b="1" dirty="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Helvetica Neue" pitchFamily="6" charset="0"/>
              </a:defRPr>
            </a:lvl1pPr>
          </a:lstStyle>
          <a:p>
            <a:pPr lvl="0" defTabSz="411163" eaLnBrk="0" fontAlgn="base" hangingPunct="0">
              <a:spcAft>
                <a:spcPct val="0"/>
              </a:spcAft>
            </a:pPr>
            <a:r>
              <a:rPr lang="en-US" dirty="0"/>
              <a:t>Section divider </a:t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33ED47-4CF2-49E0-878C-EB9E1446562B}"/>
              </a:ext>
            </a:extLst>
          </p:cNvPr>
          <p:cNvGrpSpPr/>
          <p:nvPr/>
        </p:nvGrpSpPr>
        <p:grpSpPr>
          <a:xfrm>
            <a:off x="0" y="6750000"/>
            <a:ext cx="12192000" cy="108000"/>
            <a:chOff x="0" y="6738937"/>
            <a:chExt cx="12192000" cy="119063"/>
          </a:xfrm>
        </p:grpSpPr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B1607485-2BC3-460D-BEF6-9BC8AF1DC4D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974469" y="4764469"/>
              <a:ext cx="119062" cy="40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136796F5-C884-4A9E-90A8-0DBC1D30031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036469" y="4764469"/>
              <a:ext cx="119062" cy="406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460684E8-9BEB-486D-8E0A-B354D736F37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098469" y="4764468"/>
              <a:ext cx="119062" cy="406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37206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8E3CDB-434D-4773-A53E-29560D45D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675" y="2861556"/>
            <a:ext cx="3474720" cy="998510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C34E5C93-4443-4757-970E-C40E26CC7322}"/>
              </a:ext>
            </a:extLst>
          </p:cNvPr>
          <p:cNvSpPr txBox="1">
            <a:spLocks/>
          </p:cNvSpPr>
          <p:nvPr/>
        </p:nvSpPr>
        <p:spPr bwMode="auto">
          <a:xfrm>
            <a:off x="6310312" y="2733821"/>
            <a:ext cx="4703423" cy="1234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5711" tIns="35711" rIns="35711" bIns="35711">
            <a:spAutoFit/>
          </a:bodyPr>
          <a:lstStyle>
            <a:lvl1pPr algn="ctr" defTabSz="820738"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1pPr>
            <a:lvl2pPr algn="ctr" defTabSz="820738"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2pPr>
            <a:lvl3pPr algn="ctr" defTabSz="820738"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3pPr>
            <a:lvl4pPr algn="ctr" defTabSz="820738"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4pPr>
            <a:lvl5pPr algn="ctr" defTabSz="820738"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5pPr>
            <a:lvl6pPr marL="1370013" indent="-455613" algn="ctr" defTabSz="820738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6pPr>
            <a:lvl7pPr marL="1827213" indent="-455613" algn="ctr" defTabSz="820738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7pPr>
            <a:lvl8pPr marL="2284413" indent="-455613" algn="ctr" defTabSz="820738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8pPr>
            <a:lvl9pPr marL="2741613" indent="-455613" algn="ctr" defTabSz="820738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9pPr>
          </a:lstStyle>
          <a:p>
            <a:pPr algn="l" defTabSz="410369">
              <a:lnSpc>
                <a:spcPct val="120000"/>
              </a:lnSpc>
              <a:defRPr/>
            </a:pPr>
            <a:r>
              <a:rPr lang="en-US" altLang="x-none" sz="1600" b="0" dirty="0">
                <a:solidFill>
                  <a:srgbClr val="53585F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 strategic analytics partner to the most admired Fortune 500 companies globally, we help them power every human decision in the enterprise by bringing analytics &amp; AI to the decision-making process.</a:t>
            </a:r>
            <a:endParaRPr lang="x-none" altLang="x-none" sz="1600" b="0" dirty="0">
              <a:solidFill>
                <a:srgbClr val="53585F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A67FE333-4E98-41ED-935A-FA352533BA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43613" y="2868686"/>
            <a:ext cx="0" cy="984250"/>
          </a:xfrm>
          <a:prstGeom prst="line">
            <a:avLst/>
          </a:prstGeom>
          <a:noFill/>
          <a:ln w="38100" cap="rnd">
            <a:solidFill>
              <a:srgbClr val="53585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5395" tIns="25395" rIns="25395" bIns="25395" anchor="ctr"/>
          <a:lstStyle/>
          <a:p>
            <a:endParaRPr 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5D554021-5722-4DA1-85AC-0EA20A236ECE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980145" y="6303936"/>
            <a:ext cx="18923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1" tIns="35711" rIns="35711" bIns="35711">
            <a:spAutoFit/>
          </a:bodyPr>
          <a:lstStyle>
            <a:lvl1pPr algn="ctr" defTabSz="457200"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1pPr>
            <a:lvl2pPr algn="ctr" defTabSz="457200"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2pPr>
            <a:lvl3pPr algn="ctr" defTabSz="457200"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3pPr>
            <a:lvl4pPr algn="ctr" defTabSz="457200"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4pPr>
            <a:lvl5pPr algn="ctr" defTabSz="457200"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5pPr>
            <a:lvl6pPr marL="1370013" indent="-455613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6pPr>
            <a:lvl7pPr marL="1827213" indent="-455613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7pPr>
            <a:lvl8pPr marL="2284413" indent="-455613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8pPr>
            <a:lvl9pPr marL="2741613" indent="-455613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9pPr>
          </a:lstStyle>
          <a:p>
            <a:pPr algn="l" eaLnBrk="1"/>
            <a:r>
              <a:rPr lang="en-US" altLang="en-US" sz="1200" b="0" dirty="0">
                <a:solidFill>
                  <a:srgbClr val="53585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www.fractalanalytics.com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3354407B-DF4D-4C7C-A447-CEF1B94B135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93688" y="6303936"/>
            <a:ext cx="6903946" cy="256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5719" tIns="35719" rIns="35719" bIns="35719">
            <a:spAutoFit/>
          </a:bodyPr>
          <a:lstStyle>
            <a:lvl1pPr defTabSz="4572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4572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4572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4572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4572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 defTabSz="228600">
              <a:defRPr/>
            </a:pPr>
            <a:r>
              <a:rPr lang="en-US" altLang="x-none" sz="1200" b="0" dirty="0">
                <a:solidFill>
                  <a:srgbClr val="53585F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United States, Canada, United Kingdom, India, Ukraine, Germany, Switzerland, Singapore, China, Australia</a:t>
            </a:r>
            <a:endParaRPr lang="x-none" altLang="x-none" sz="1200" b="0" dirty="0">
              <a:solidFill>
                <a:srgbClr val="53585F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pic>
        <p:nvPicPr>
          <p:cNvPr id="14" name="Picture 12" descr="pasted-image.pdf">
            <a:extLst>
              <a:ext uri="{FF2B5EF4-FFF2-40B4-BE49-F238E27FC236}">
                <a16:creationId xmlns:a16="http://schemas.microsoft.com/office/drawing/2014/main" id="{9FC4111B-2CE9-4C7F-A605-02837219C6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970" y="6334346"/>
            <a:ext cx="1630065" cy="19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3681584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3FA358A-A5D7-40B4-B187-D288C00545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think-cell Slide" r:id="rId4" imgW="532" imgH="530" progId="TCLayout.ActiveDocument.1">
                  <p:embed/>
                </p:oleObj>
              </mc:Choice>
              <mc:Fallback>
                <p:oleObj name="think-cell Slide" r:id="rId4" imgW="532" imgH="53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3FA358A-A5D7-40B4-B187-D288C00545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6C56176-9996-43BF-BCEB-529B35555637}"/>
              </a:ext>
            </a:extLst>
          </p:cNvPr>
          <p:cNvSpPr txBox="1"/>
          <p:nvPr/>
        </p:nvSpPr>
        <p:spPr>
          <a:xfrm>
            <a:off x="11803859" y="6500813"/>
            <a:ext cx="166688" cy="20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395" tIns="25395" rIns="25395" bIns="25395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700" b="0">
                <a:solidFill>
                  <a:srgbClr val="52555D"/>
                </a:solidFill>
                <a:latin typeface="Calibri" panose="020F0502020204030204" pitchFamily="34" charset="0"/>
              </a:defRPr>
            </a:lvl1pPr>
          </a:lstStyle>
          <a:p>
            <a:pPr lvl="0"/>
            <a:fld id="{97241006-ECD6-4F06-AF28-5ADAA32A8463}" type="slidenum">
              <a:rPr lang="en-US" sz="800" dirty="0" smtClean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‹#›</a:t>
            </a:fld>
            <a:endParaRPr lang="en-US" sz="800" dirty="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728575E-8361-4B3E-986B-088240A0B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7888" y="285178"/>
            <a:ext cx="11621212" cy="65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4400" b="0" baseline="0">
                <a:solidFill>
                  <a:schemeClr val="accent3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 defTabSz="411163" eaLnBrk="0" fontAlgn="base" hangingPunct="0">
              <a:spcAft>
                <a:spcPct val="0"/>
              </a:spcAft>
            </a:pPr>
            <a:r>
              <a:rPr lang="en-US" dirty="0"/>
              <a:t>Slide Title goes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ECC2CC-A327-45EA-AD51-2A770596F54A}"/>
              </a:ext>
            </a:extLst>
          </p:cNvPr>
          <p:cNvGrpSpPr/>
          <p:nvPr/>
        </p:nvGrpSpPr>
        <p:grpSpPr>
          <a:xfrm>
            <a:off x="-7938" y="6748463"/>
            <a:ext cx="12204701" cy="119062"/>
            <a:chOff x="-7938" y="6748463"/>
            <a:chExt cx="12204701" cy="119062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5900442C-A124-479B-AA20-34E6316BF4A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966119" y="4774406"/>
              <a:ext cx="119062" cy="4067176"/>
            </a:xfrm>
            <a:prstGeom prst="rect">
              <a:avLst/>
            </a:prstGeom>
            <a:solidFill>
              <a:srgbClr val="DA291C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F938338D-C00E-47EA-B475-28FF2B6197A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034882" y="4769644"/>
              <a:ext cx="119062" cy="4076700"/>
            </a:xfrm>
            <a:prstGeom prst="rect">
              <a:avLst/>
            </a:prstGeom>
            <a:solidFill>
              <a:srgbClr val="FFB81C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59BADD68-69CE-44C1-BCAF-A3A8DC0F0CE2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103645" y="4774406"/>
              <a:ext cx="119062" cy="4067175"/>
            </a:xfrm>
            <a:prstGeom prst="rect">
              <a:avLst/>
            </a:prstGeom>
            <a:solidFill>
              <a:srgbClr val="007DBA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pic>
        <p:nvPicPr>
          <p:cNvPr id="14" name="Picture 8" descr="pasted-image.pdf">
            <a:extLst>
              <a:ext uri="{FF2B5EF4-FFF2-40B4-BE49-F238E27FC236}">
                <a16:creationId xmlns:a16="http://schemas.microsoft.com/office/drawing/2014/main" id="{5B9C4F86-ADFE-4E90-B04B-8132DE538A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957" y="6370638"/>
            <a:ext cx="12049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32">
            <a:extLst>
              <a:ext uri="{FF2B5EF4-FFF2-40B4-BE49-F238E27FC236}">
                <a16:creationId xmlns:a16="http://schemas.microsoft.com/office/drawing/2014/main" id="{04918F1D-0731-4965-A75B-883089B34B73}"/>
              </a:ext>
            </a:extLst>
          </p:cNvPr>
          <p:cNvSpPr txBox="1">
            <a:spLocks/>
          </p:cNvSpPr>
          <p:nvPr/>
        </p:nvSpPr>
        <p:spPr>
          <a:xfrm>
            <a:off x="358515" y="6539285"/>
            <a:ext cx="3201704" cy="123111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8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© 2018 Fractal Analytics Inc. All rights reserved |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18392-17C7-4474-874F-43765B29DE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574" y="1485900"/>
            <a:ext cx="11580526" cy="47053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6513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682625" indent="-2174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3591868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16E6803-9265-4CDB-8B72-3180097512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04"/>
          <a:stretch/>
        </p:blipFill>
        <p:spPr>
          <a:xfrm>
            <a:off x="5491003" y="6369197"/>
            <a:ext cx="1207008" cy="26324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6C56176-9996-43BF-BCEB-529B35555637}"/>
              </a:ext>
            </a:extLst>
          </p:cNvPr>
          <p:cNvSpPr txBox="1"/>
          <p:nvPr/>
        </p:nvSpPr>
        <p:spPr>
          <a:xfrm>
            <a:off x="11803859" y="6500813"/>
            <a:ext cx="166688" cy="20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395" tIns="25395" rIns="25395" bIns="25395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700" b="0">
                <a:solidFill>
                  <a:srgbClr val="52555D"/>
                </a:solidFill>
                <a:latin typeface="Calibri" panose="020F0502020204030204" pitchFamily="34" charset="0"/>
              </a:defRPr>
            </a:lvl1pPr>
          </a:lstStyle>
          <a:p>
            <a:pPr lvl="0"/>
            <a:fld id="{97241006-ECD6-4F06-AF28-5ADAA32A8463}" type="slidenum">
              <a:rPr lang="en-US" sz="800" dirty="0" smtClean="0"/>
              <a:t>‹#›</a:t>
            </a:fld>
            <a:endParaRPr lang="en-US" sz="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728575E-8361-4B3E-986B-088240A0B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7888" y="285178"/>
            <a:ext cx="11621212" cy="65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4400" b="0" baseline="0">
                <a:solidFill>
                  <a:schemeClr val="accent3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Segoe UI" panose="020B0502040204020203" pitchFamily="34" charset="0"/>
                <a:sym typeface="Helvetica Neue Medium" pitchFamily="6" charset="0"/>
              </a:defRPr>
            </a:lvl1pPr>
          </a:lstStyle>
          <a:p>
            <a:pPr lvl="0" defTabSz="411163" eaLnBrk="0" fontAlgn="base" hangingPunct="0">
              <a:spcAft>
                <a:spcPct val="0"/>
              </a:spcAft>
            </a:pPr>
            <a:r>
              <a:rPr lang="en-US" dirty="0"/>
              <a:t>Slide Title goes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ECC2CC-A327-45EA-AD51-2A770596F54A}"/>
              </a:ext>
            </a:extLst>
          </p:cNvPr>
          <p:cNvGrpSpPr/>
          <p:nvPr/>
        </p:nvGrpSpPr>
        <p:grpSpPr>
          <a:xfrm>
            <a:off x="-7938" y="6748463"/>
            <a:ext cx="12204701" cy="119062"/>
            <a:chOff x="-7938" y="6748463"/>
            <a:chExt cx="12204701" cy="119062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5900442C-A124-479B-AA20-34E6316BF4A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966119" y="4774406"/>
              <a:ext cx="119062" cy="4067176"/>
            </a:xfrm>
            <a:prstGeom prst="rect">
              <a:avLst/>
            </a:prstGeom>
            <a:solidFill>
              <a:srgbClr val="DA291C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F938338D-C00E-47EA-B475-28FF2B6197A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034882" y="4769644"/>
              <a:ext cx="119062" cy="4076700"/>
            </a:xfrm>
            <a:prstGeom prst="rect">
              <a:avLst/>
            </a:prstGeom>
            <a:solidFill>
              <a:srgbClr val="FFB81C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59BADD68-69CE-44C1-BCAF-A3A8DC0F0CE2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103645" y="4774406"/>
              <a:ext cx="119062" cy="4067175"/>
            </a:xfrm>
            <a:prstGeom prst="rect">
              <a:avLst/>
            </a:prstGeom>
            <a:solidFill>
              <a:srgbClr val="007DBA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</p:grpSp>
      <p:sp>
        <p:nvSpPr>
          <p:cNvPr id="13" name="Slide Number Placeholder 32">
            <a:extLst>
              <a:ext uri="{FF2B5EF4-FFF2-40B4-BE49-F238E27FC236}">
                <a16:creationId xmlns:a16="http://schemas.microsoft.com/office/drawing/2014/main" id="{04918F1D-0731-4965-A75B-883089B34B73}"/>
              </a:ext>
            </a:extLst>
          </p:cNvPr>
          <p:cNvSpPr txBox="1">
            <a:spLocks/>
          </p:cNvSpPr>
          <p:nvPr/>
        </p:nvSpPr>
        <p:spPr>
          <a:xfrm>
            <a:off x="358515" y="6539285"/>
            <a:ext cx="3201704" cy="123111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800" dirty="0">
                <a:solidFill>
                  <a:schemeClr val="accent4"/>
                </a:solidFill>
                <a:latin typeface="+mn-lt"/>
              </a:rPr>
              <a:t>© 2018 Fractal Analytics Inc. All rights reserved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380828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B9BA9B-EC0E-4FED-918C-9C31450671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BDA617-0E4A-4072-A233-86CD5730F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65" y="2157511"/>
            <a:ext cx="5728595" cy="1776163"/>
          </a:xfrm>
          <a:prstGeom prst="rect">
            <a:avLst/>
          </a:prstGeom>
        </p:spPr>
      </p:pic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F3C81E96-E643-4881-98F3-1CF6F22D31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68730" y="4785816"/>
            <a:ext cx="55753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2000" b="0" i="0" dirty="0" smtClean="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 defTabSz="4111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Month/Day/Year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7D0E3-D319-4C53-BD17-5A410FFAF68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68730" y="4116342"/>
            <a:ext cx="6345936" cy="493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900" b="1" dirty="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</a:lstStyle>
          <a:p>
            <a:pPr marL="228600" lvl="0" indent="-228600" defTabSz="4111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Presenter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91AC2-90F7-40D5-8F03-3B91C458B4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68730" y="2374110"/>
            <a:ext cx="6408419" cy="1502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>
              <a:lnSpc>
                <a:spcPts val="5500"/>
              </a:lnSpc>
              <a:defRPr lang="en-US" sz="5800" b="1" dirty="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Helvetica Neue" pitchFamily="6" charset="0"/>
              </a:defRPr>
            </a:lvl1pPr>
          </a:lstStyle>
          <a:p>
            <a:pPr lvl="0" defTabSz="411163" eaLnBrk="0" fontAlgn="base" hangingPunct="0">
              <a:spcAft>
                <a:spcPct val="0"/>
              </a:spcAft>
            </a:pPr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CC80D49-AAFB-4CA9-8ED5-DF5AC4D7E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678" y="6166612"/>
            <a:ext cx="1754644" cy="37642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E8A86F9-857F-4077-B168-244477A8AABC}"/>
              </a:ext>
            </a:extLst>
          </p:cNvPr>
          <p:cNvGrpSpPr/>
          <p:nvPr/>
        </p:nvGrpSpPr>
        <p:grpSpPr>
          <a:xfrm>
            <a:off x="0" y="6750000"/>
            <a:ext cx="12192000" cy="108000"/>
            <a:chOff x="0" y="6738937"/>
            <a:chExt cx="12192000" cy="119063"/>
          </a:xfrm>
        </p:grpSpPr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4BAE9343-5460-443F-B17E-805298BB2B4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974469" y="4764469"/>
              <a:ext cx="119062" cy="40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5C87E190-445C-41C7-B26B-5965B26A7FB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036469" y="4764469"/>
              <a:ext cx="119062" cy="406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1EED055E-136D-40D4-9AFA-8F2C9010B22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098469" y="4764468"/>
              <a:ext cx="119062" cy="406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582EE76-700A-44C7-A088-BDADE9490F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65" y="2157511"/>
            <a:ext cx="5728595" cy="177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9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16E6803-9265-4CDB-8B72-3180097512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04"/>
          <a:stretch/>
        </p:blipFill>
        <p:spPr>
          <a:xfrm>
            <a:off x="5492496" y="6369197"/>
            <a:ext cx="1207008" cy="26324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6C56176-9996-43BF-BCEB-529B35555637}"/>
              </a:ext>
            </a:extLst>
          </p:cNvPr>
          <p:cNvSpPr txBox="1"/>
          <p:nvPr/>
        </p:nvSpPr>
        <p:spPr>
          <a:xfrm>
            <a:off x="11803859" y="6500813"/>
            <a:ext cx="166688" cy="20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395" tIns="25395" rIns="25395" bIns="25395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700" b="0">
                <a:solidFill>
                  <a:srgbClr val="52555D"/>
                </a:solidFill>
                <a:latin typeface="Calibri" panose="020F0502020204030204" pitchFamily="34" charset="0"/>
              </a:defRPr>
            </a:lvl1pPr>
          </a:lstStyle>
          <a:p>
            <a:pPr lvl="0"/>
            <a:fld id="{97241006-ECD6-4F06-AF28-5ADAA32A8463}" type="slidenum">
              <a:rPr lang="en-US" sz="800" dirty="0" smtClean="0"/>
              <a:t>‹#›</a:t>
            </a:fld>
            <a:endParaRPr lang="en-US" sz="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728575E-8361-4B3E-986B-088240A0B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7888" y="285178"/>
            <a:ext cx="11621212" cy="56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3200" b="0" baseline="0">
                <a:solidFill>
                  <a:schemeClr val="accent3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Segoe UI" panose="020B0502040204020203" pitchFamily="34" charset="0"/>
                <a:sym typeface="Helvetica Neue Medium" pitchFamily="6" charset="0"/>
              </a:defRPr>
            </a:lvl1pPr>
          </a:lstStyle>
          <a:p>
            <a:pPr lvl="0" defTabSz="411163" eaLnBrk="0" fontAlgn="base" hangingPunct="0">
              <a:spcAft>
                <a:spcPct val="0"/>
              </a:spcAft>
            </a:pPr>
            <a:r>
              <a:rPr lang="en-US" dirty="0"/>
              <a:t>Slide Title goes here</a:t>
            </a:r>
          </a:p>
        </p:txBody>
      </p:sp>
      <p:sp>
        <p:nvSpPr>
          <p:cNvPr id="13" name="Slide Number Placeholder 32">
            <a:extLst>
              <a:ext uri="{FF2B5EF4-FFF2-40B4-BE49-F238E27FC236}">
                <a16:creationId xmlns:a16="http://schemas.microsoft.com/office/drawing/2014/main" id="{04918F1D-0731-4965-A75B-883089B34B73}"/>
              </a:ext>
            </a:extLst>
          </p:cNvPr>
          <p:cNvSpPr txBox="1">
            <a:spLocks/>
          </p:cNvSpPr>
          <p:nvPr/>
        </p:nvSpPr>
        <p:spPr>
          <a:xfrm>
            <a:off x="358515" y="6539285"/>
            <a:ext cx="3201704" cy="123111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800" dirty="0">
                <a:solidFill>
                  <a:schemeClr val="accent4"/>
                </a:solidFill>
                <a:latin typeface="+mn-lt"/>
              </a:rPr>
              <a:t>© 2019 Fractal Analytics Inc. All rights reserved | Confidential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D12A3C-A9CF-4F0F-82D4-2D304936FA64}"/>
              </a:ext>
            </a:extLst>
          </p:cNvPr>
          <p:cNvGrpSpPr/>
          <p:nvPr/>
        </p:nvGrpSpPr>
        <p:grpSpPr>
          <a:xfrm>
            <a:off x="0" y="6750000"/>
            <a:ext cx="12192000" cy="108000"/>
            <a:chOff x="0" y="6738937"/>
            <a:chExt cx="12192000" cy="119063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6D34C862-2E0E-47AE-9F97-69544EC1297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974469" y="4764469"/>
              <a:ext cx="119062" cy="40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FE43F768-C76A-4B60-BAC1-BA93BE0811F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036469" y="4764469"/>
              <a:ext cx="119062" cy="406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6E988D47-B4A6-4322-9198-387CA3E0455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098469" y="4764468"/>
              <a:ext cx="119062" cy="406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209262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16E6803-9265-4CDB-8B72-3180097512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04"/>
          <a:stretch/>
        </p:blipFill>
        <p:spPr>
          <a:xfrm>
            <a:off x="5492496" y="6369197"/>
            <a:ext cx="1207008" cy="26324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6C56176-9996-43BF-BCEB-529B35555637}"/>
              </a:ext>
            </a:extLst>
          </p:cNvPr>
          <p:cNvSpPr txBox="1"/>
          <p:nvPr/>
        </p:nvSpPr>
        <p:spPr>
          <a:xfrm>
            <a:off x="11803859" y="6500813"/>
            <a:ext cx="166688" cy="20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395" tIns="25395" rIns="25395" bIns="25395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700" b="0">
                <a:solidFill>
                  <a:srgbClr val="52555D"/>
                </a:solidFill>
                <a:latin typeface="Calibri" panose="020F0502020204030204" pitchFamily="34" charset="0"/>
              </a:defRPr>
            </a:lvl1pPr>
          </a:lstStyle>
          <a:p>
            <a:pPr lvl="0"/>
            <a:fld id="{97241006-ECD6-4F06-AF28-5ADAA32A8463}" type="slidenum">
              <a:rPr lang="en-US" sz="800" dirty="0" smtClean="0"/>
              <a:t>‹#›</a:t>
            </a:fld>
            <a:endParaRPr lang="en-US" sz="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728575E-8361-4B3E-986B-088240A0B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7888" y="285178"/>
            <a:ext cx="11621212" cy="56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3200" b="0" baseline="0">
                <a:solidFill>
                  <a:schemeClr val="accent3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Segoe UI" panose="020B0502040204020203" pitchFamily="34" charset="0"/>
                <a:sym typeface="Helvetica Neue Medium" pitchFamily="6" charset="0"/>
              </a:defRPr>
            </a:lvl1pPr>
          </a:lstStyle>
          <a:p>
            <a:pPr lvl="0" defTabSz="411163" eaLnBrk="0" fontAlgn="base" hangingPunct="0">
              <a:spcAft>
                <a:spcPct val="0"/>
              </a:spcAft>
            </a:pPr>
            <a:r>
              <a:rPr lang="en-US" dirty="0"/>
              <a:t>Slide Title goes here</a:t>
            </a:r>
          </a:p>
        </p:txBody>
      </p:sp>
      <p:sp>
        <p:nvSpPr>
          <p:cNvPr id="13" name="Slide Number Placeholder 32">
            <a:extLst>
              <a:ext uri="{FF2B5EF4-FFF2-40B4-BE49-F238E27FC236}">
                <a16:creationId xmlns:a16="http://schemas.microsoft.com/office/drawing/2014/main" id="{04918F1D-0731-4965-A75B-883089B34B73}"/>
              </a:ext>
            </a:extLst>
          </p:cNvPr>
          <p:cNvSpPr txBox="1">
            <a:spLocks/>
          </p:cNvSpPr>
          <p:nvPr/>
        </p:nvSpPr>
        <p:spPr>
          <a:xfrm>
            <a:off x="358515" y="6539285"/>
            <a:ext cx="3201704" cy="123111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800" dirty="0">
                <a:solidFill>
                  <a:schemeClr val="accent4"/>
                </a:solidFill>
                <a:latin typeface="+mn-lt"/>
              </a:rPr>
              <a:t>© 2019 Fractal Analytics Inc. All rights reserved | Confidential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D12A3C-A9CF-4F0F-82D4-2D304936FA64}"/>
              </a:ext>
            </a:extLst>
          </p:cNvPr>
          <p:cNvGrpSpPr/>
          <p:nvPr/>
        </p:nvGrpSpPr>
        <p:grpSpPr>
          <a:xfrm>
            <a:off x="0" y="6750000"/>
            <a:ext cx="12192000" cy="108000"/>
            <a:chOff x="0" y="6738937"/>
            <a:chExt cx="12192000" cy="119063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6D34C862-2E0E-47AE-9F97-69544EC1297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974469" y="4764469"/>
              <a:ext cx="119062" cy="40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FE43F768-C76A-4B60-BAC1-BA93BE0811F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036469" y="4764469"/>
              <a:ext cx="119062" cy="406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6E988D47-B4A6-4322-9198-387CA3E0455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098469" y="4764468"/>
              <a:ext cx="119062" cy="406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01765D4-C7F5-4D28-814D-D25F09FD96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574" y="1485900"/>
            <a:ext cx="11580526" cy="47053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800"/>
            </a:lvl1pPr>
            <a:lvl2pPr marL="46513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682625" indent="-2174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722676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1B595A-D2B0-44CA-A829-55C6EC3A8BEE}"/>
              </a:ext>
            </a:extLst>
          </p:cNvPr>
          <p:cNvSpPr/>
          <p:nvPr/>
        </p:nvSpPr>
        <p:spPr>
          <a:xfrm>
            <a:off x="0" y="0"/>
            <a:ext cx="4062000" cy="6750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C56176-9996-43BF-BCEB-529B35555637}"/>
              </a:ext>
            </a:extLst>
          </p:cNvPr>
          <p:cNvSpPr txBox="1"/>
          <p:nvPr/>
        </p:nvSpPr>
        <p:spPr>
          <a:xfrm>
            <a:off x="11803859" y="6500813"/>
            <a:ext cx="166688" cy="20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395" tIns="25395" rIns="25395" bIns="25395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700" b="0">
                <a:solidFill>
                  <a:srgbClr val="52555D"/>
                </a:solidFill>
                <a:latin typeface="Calibri" panose="020F0502020204030204" pitchFamily="34" charset="0"/>
              </a:defRPr>
            </a:lvl1pPr>
          </a:lstStyle>
          <a:p>
            <a:pPr lvl="0"/>
            <a:fld id="{97241006-ECD6-4F06-AF28-5ADAA32A8463}" type="slidenum">
              <a:rPr lang="en-US" sz="800" dirty="0" smtClean="0"/>
              <a:t>‹#›</a:t>
            </a:fld>
            <a:endParaRPr lang="en-US" sz="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728575E-8361-4B3E-986B-088240A0B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4516" y="285178"/>
            <a:ext cx="7424584" cy="56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3200" b="0" baseline="0">
                <a:solidFill>
                  <a:schemeClr val="accent3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Segoe UI" panose="020B0502040204020203" pitchFamily="34" charset="0"/>
                <a:sym typeface="Helvetica Neue Medium" pitchFamily="6" charset="0"/>
              </a:defRPr>
            </a:lvl1pPr>
          </a:lstStyle>
          <a:p>
            <a:pPr lvl="0" defTabSz="411163" eaLnBrk="0" fontAlgn="base" hangingPunct="0">
              <a:spcAft>
                <a:spcPct val="0"/>
              </a:spcAft>
            </a:pPr>
            <a:r>
              <a:rPr lang="en-US" dirty="0"/>
              <a:t>Slide 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2A0762-737C-484E-9AAD-1C2CCC6B92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048" y="2084106"/>
            <a:ext cx="3797710" cy="517065"/>
          </a:xfrm>
          <a:prstGeom prst="rect">
            <a:avLst/>
          </a:prstGeom>
        </p:spPr>
        <p:txBody>
          <a:bodyPr wrap="square" tIns="91440" bIns="91440" anchor="ctr">
            <a:sp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2AEC4D-6C59-4DAC-8032-E34FBD06D0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04"/>
          <a:stretch/>
        </p:blipFill>
        <p:spPr>
          <a:xfrm>
            <a:off x="5492496" y="6369197"/>
            <a:ext cx="1207008" cy="263243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9693128-D0CA-4675-8AA0-0D00877BE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048" y="3085200"/>
            <a:ext cx="3797710" cy="461665"/>
          </a:xfrm>
          <a:prstGeom prst="rect">
            <a:avLst/>
          </a:prstGeom>
        </p:spPr>
        <p:txBody>
          <a:bodyPr wrap="square" tIns="91440" bIns="91440" anchor="ctr">
            <a:sp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6FA0A9-00D2-4379-9B71-12194C762906}"/>
              </a:ext>
            </a:extLst>
          </p:cNvPr>
          <p:cNvGrpSpPr/>
          <p:nvPr/>
        </p:nvGrpSpPr>
        <p:grpSpPr>
          <a:xfrm>
            <a:off x="0" y="6750000"/>
            <a:ext cx="12192000" cy="108000"/>
            <a:chOff x="0" y="6738937"/>
            <a:chExt cx="12192000" cy="119063"/>
          </a:xfrm>
        </p:grpSpPr>
        <p:sp>
          <p:nvSpPr>
            <p:cNvPr id="27" name="Rectangle 3">
              <a:extLst>
                <a:ext uri="{FF2B5EF4-FFF2-40B4-BE49-F238E27FC236}">
                  <a16:creationId xmlns:a16="http://schemas.microsoft.com/office/drawing/2014/main" id="{4320AB92-548B-46C0-A3FD-D0E116EF075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974469" y="4764469"/>
              <a:ext cx="119062" cy="40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D5039FD3-CC6B-443C-AF01-A926B604F5F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036469" y="4764469"/>
              <a:ext cx="119062" cy="406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8ADEE7FF-50DC-4574-8A9C-F6153A4C74C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098469" y="4764468"/>
              <a:ext cx="119062" cy="406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C7B88B1B-BE91-4CE2-97BC-2108F7A851A1}"/>
              </a:ext>
            </a:extLst>
          </p:cNvPr>
          <p:cNvSpPr/>
          <p:nvPr userDrawn="1"/>
        </p:nvSpPr>
        <p:spPr>
          <a:xfrm>
            <a:off x="0" y="0"/>
            <a:ext cx="4050792" cy="6750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E02CF8-F2F9-48F7-9CEC-436CB36A81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04"/>
          <a:stretch/>
        </p:blipFill>
        <p:spPr>
          <a:xfrm>
            <a:off x="5491003" y="6369197"/>
            <a:ext cx="1207008" cy="26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7152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B0811DE-8DD6-4084-AB33-9555E319DC6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055805" y="2214724"/>
            <a:ext cx="5681659" cy="619884"/>
          </a:xfrm>
          <a:custGeom>
            <a:avLst/>
            <a:gdLst>
              <a:gd name="connsiteX0" fmla="*/ 0 w 5681659"/>
              <a:gd name="connsiteY0" fmla="*/ 0 h 619884"/>
              <a:gd name="connsiteX1" fmla="*/ 576712 w 5681659"/>
              <a:gd name="connsiteY1" fmla="*/ 0 h 619884"/>
              <a:gd name="connsiteX2" fmla="*/ 5028781 w 5681659"/>
              <a:gd name="connsiteY2" fmla="*/ 0 h 619884"/>
              <a:gd name="connsiteX3" fmla="*/ 5681659 w 5681659"/>
              <a:gd name="connsiteY3" fmla="*/ 0 h 619884"/>
              <a:gd name="connsiteX4" fmla="*/ 5481272 w 5681659"/>
              <a:gd name="connsiteY4" fmla="*/ 619884 h 619884"/>
              <a:gd name="connsiteX5" fmla="*/ 5028781 w 5681659"/>
              <a:gd name="connsiteY5" fmla="*/ 619884 h 619884"/>
              <a:gd name="connsiteX6" fmla="*/ 376326 w 5681659"/>
              <a:gd name="connsiteY6" fmla="*/ 619884 h 619884"/>
              <a:gd name="connsiteX7" fmla="*/ 0 w 5681659"/>
              <a:gd name="connsiteY7" fmla="*/ 619884 h 61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659" h="619884">
                <a:moveTo>
                  <a:pt x="0" y="0"/>
                </a:moveTo>
                <a:lnTo>
                  <a:pt x="576712" y="0"/>
                </a:lnTo>
                <a:lnTo>
                  <a:pt x="5028781" y="0"/>
                </a:lnTo>
                <a:lnTo>
                  <a:pt x="5681659" y="0"/>
                </a:lnTo>
                <a:lnTo>
                  <a:pt x="5481272" y="619884"/>
                </a:lnTo>
                <a:lnTo>
                  <a:pt x="5028781" y="619884"/>
                </a:lnTo>
                <a:lnTo>
                  <a:pt x="376326" y="619884"/>
                </a:lnTo>
                <a:lnTo>
                  <a:pt x="0" y="6198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lIns="182880" tIns="54380" rIns="0" bIns="54380" rtlCol="0" anchor="ctr">
            <a:noAutofit/>
          </a:bodyPr>
          <a:lstStyle>
            <a:lvl1pPr marL="51464" indent="0">
              <a:buNone/>
              <a:defRPr lang="en-US" sz="2000" b="1" kern="0" dirty="0" smtClean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marL="280064" lvl="0" defTabSz="896203" fontAlgn="auto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…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799231E-DBBD-47E1-A9D9-009C3E364EC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055805" y="1426116"/>
            <a:ext cx="5681659" cy="619884"/>
          </a:xfrm>
          <a:custGeom>
            <a:avLst/>
            <a:gdLst>
              <a:gd name="connsiteX0" fmla="*/ 0 w 5681659"/>
              <a:gd name="connsiteY0" fmla="*/ 0 h 619884"/>
              <a:gd name="connsiteX1" fmla="*/ 576712 w 5681659"/>
              <a:gd name="connsiteY1" fmla="*/ 0 h 619884"/>
              <a:gd name="connsiteX2" fmla="*/ 5028781 w 5681659"/>
              <a:gd name="connsiteY2" fmla="*/ 0 h 619884"/>
              <a:gd name="connsiteX3" fmla="*/ 5681659 w 5681659"/>
              <a:gd name="connsiteY3" fmla="*/ 0 h 619884"/>
              <a:gd name="connsiteX4" fmla="*/ 5481272 w 5681659"/>
              <a:gd name="connsiteY4" fmla="*/ 619884 h 619884"/>
              <a:gd name="connsiteX5" fmla="*/ 5028781 w 5681659"/>
              <a:gd name="connsiteY5" fmla="*/ 619884 h 619884"/>
              <a:gd name="connsiteX6" fmla="*/ 376326 w 5681659"/>
              <a:gd name="connsiteY6" fmla="*/ 619884 h 619884"/>
              <a:gd name="connsiteX7" fmla="*/ 0 w 5681659"/>
              <a:gd name="connsiteY7" fmla="*/ 619884 h 61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659" h="619884">
                <a:moveTo>
                  <a:pt x="0" y="0"/>
                </a:moveTo>
                <a:lnTo>
                  <a:pt x="576712" y="0"/>
                </a:lnTo>
                <a:lnTo>
                  <a:pt x="5028781" y="0"/>
                </a:lnTo>
                <a:lnTo>
                  <a:pt x="5681659" y="0"/>
                </a:lnTo>
                <a:lnTo>
                  <a:pt x="5481272" y="619884"/>
                </a:lnTo>
                <a:lnTo>
                  <a:pt x="5028781" y="619884"/>
                </a:lnTo>
                <a:lnTo>
                  <a:pt x="376326" y="619884"/>
                </a:lnTo>
                <a:lnTo>
                  <a:pt x="0" y="6198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lIns="182880" tIns="54380" rIns="0" bIns="54380" rtlCol="0" anchor="ctr">
            <a:noAutofit/>
          </a:bodyPr>
          <a:lstStyle>
            <a:lvl1pPr marL="51464" indent="0">
              <a:buNone/>
              <a:defRPr lang="en-US" sz="2000" b="1" kern="0" dirty="0" smtClean="0">
                <a:solidFill>
                  <a:srgbClr val="FFFFFF"/>
                </a:solidFill>
                <a:latin typeface="+mj-lt"/>
              </a:defRPr>
            </a:lvl1pPr>
          </a:lstStyle>
          <a:p>
            <a:pPr marL="280064" lvl="0" defTabSz="896203" fontAlgn="auto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…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0F8A69F-ACBF-42EA-B6F7-F17A374F3F8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055805" y="3003332"/>
            <a:ext cx="5681659" cy="619884"/>
          </a:xfrm>
          <a:custGeom>
            <a:avLst/>
            <a:gdLst>
              <a:gd name="connsiteX0" fmla="*/ 0 w 5681659"/>
              <a:gd name="connsiteY0" fmla="*/ 0 h 619884"/>
              <a:gd name="connsiteX1" fmla="*/ 576712 w 5681659"/>
              <a:gd name="connsiteY1" fmla="*/ 0 h 619884"/>
              <a:gd name="connsiteX2" fmla="*/ 5028781 w 5681659"/>
              <a:gd name="connsiteY2" fmla="*/ 0 h 619884"/>
              <a:gd name="connsiteX3" fmla="*/ 5681659 w 5681659"/>
              <a:gd name="connsiteY3" fmla="*/ 0 h 619884"/>
              <a:gd name="connsiteX4" fmla="*/ 5481272 w 5681659"/>
              <a:gd name="connsiteY4" fmla="*/ 619884 h 619884"/>
              <a:gd name="connsiteX5" fmla="*/ 5028781 w 5681659"/>
              <a:gd name="connsiteY5" fmla="*/ 619884 h 619884"/>
              <a:gd name="connsiteX6" fmla="*/ 376326 w 5681659"/>
              <a:gd name="connsiteY6" fmla="*/ 619884 h 619884"/>
              <a:gd name="connsiteX7" fmla="*/ 0 w 5681659"/>
              <a:gd name="connsiteY7" fmla="*/ 619884 h 61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659" h="619884">
                <a:moveTo>
                  <a:pt x="0" y="0"/>
                </a:moveTo>
                <a:lnTo>
                  <a:pt x="576712" y="0"/>
                </a:lnTo>
                <a:lnTo>
                  <a:pt x="5028781" y="0"/>
                </a:lnTo>
                <a:lnTo>
                  <a:pt x="5681659" y="0"/>
                </a:lnTo>
                <a:lnTo>
                  <a:pt x="5481272" y="619884"/>
                </a:lnTo>
                <a:lnTo>
                  <a:pt x="5028781" y="619884"/>
                </a:lnTo>
                <a:lnTo>
                  <a:pt x="376326" y="619884"/>
                </a:lnTo>
                <a:lnTo>
                  <a:pt x="0" y="6198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lIns="182880" tIns="54380" rIns="0" bIns="54380" rtlCol="0" anchor="ctr">
            <a:noAutofit/>
          </a:bodyPr>
          <a:lstStyle>
            <a:lvl1pPr marL="51464" indent="0">
              <a:buNone/>
              <a:defRPr lang="en-US" sz="2000" b="1" kern="0" dirty="0" smtClean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marL="280064" lvl="0" defTabSz="896203" fontAlgn="auto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…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15D4355-8E0D-45C4-8933-BA724B96469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55805" y="3791940"/>
            <a:ext cx="5681659" cy="619884"/>
          </a:xfrm>
          <a:custGeom>
            <a:avLst/>
            <a:gdLst>
              <a:gd name="connsiteX0" fmla="*/ 0 w 5681659"/>
              <a:gd name="connsiteY0" fmla="*/ 0 h 619884"/>
              <a:gd name="connsiteX1" fmla="*/ 576712 w 5681659"/>
              <a:gd name="connsiteY1" fmla="*/ 0 h 619884"/>
              <a:gd name="connsiteX2" fmla="*/ 5028781 w 5681659"/>
              <a:gd name="connsiteY2" fmla="*/ 0 h 619884"/>
              <a:gd name="connsiteX3" fmla="*/ 5681659 w 5681659"/>
              <a:gd name="connsiteY3" fmla="*/ 0 h 619884"/>
              <a:gd name="connsiteX4" fmla="*/ 5481272 w 5681659"/>
              <a:gd name="connsiteY4" fmla="*/ 619884 h 619884"/>
              <a:gd name="connsiteX5" fmla="*/ 5028781 w 5681659"/>
              <a:gd name="connsiteY5" fmla="*/ 619884 h 619884"/>
              <a:gd name="connsiteX6" fmla="*/ 376326 w 5681659"/>
              <a:gd name="connsiteY6" fmla="*/ 619884 h 619884"/>
              <a:gd name="connsiteX7" fmla="*/ 0 w 5681659"/>
              <a:gd name="connsiteY7" fmla="*/ 619884 h 61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659" h="619884">
                <a:moveTo>
                  <a:pt x="0" y="0"/>
                </a:moveTo>
                <a:lnTo>
                  <a:pt x="576712" y="0"/>
                </a:lnTo>
                <a:lnTo>
                  <a:pt x="5028781" y="0"/>
                </a:lnTo>
                <a:lnTo>
                  <a:pt x="5681659" y="0"/>
                </a:lnTo>
                <a:lnTo>
                  <a:pt x="5481272" y="619884"/>
                </a:lnTo>
                <a:lnTo>
                  <a:pt x="5028781" y="619884"/>
                </a:lnTo>
                <a:lnTo>
                  <a:pt x="376326" y="619884"/>
                </a:lnTo>
                <a:lnTo>
                  <a:pt x="0" y="6198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lIns="182880" tIns="54380" rIns="0" bIns="54380" rtlCol="0" anchor="ctr">
            <a:noAutofit/>
          </a:bodyPr>
          <a:lstStyle>
            <a:lvl1pPr marL="51464" indent="0">
              <a:buNone/>
              <a:defRPr lang="en-US" sz="2000" b="1" kern="0" dirty="0" smtClean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marL="280064" lvl="0" defTabSz="896203" fontAlgn="auto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…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C0C56BB-8711-4020-B0CD-D3FAFDE3B03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055805" y="4580548"/>
            <a:ext cx="5681659" cy="619884"/>
          </a:xfrm>
          <a:custGeom>
            <a:avLst/>
            <a:gdLst>
              <a:gd name="connsiteX0" fmla="*/ 0 w 5681659"/>
              <a:gd name="connsiteY0" fmla="*/ 0 h 619884"/>
              <a:gd name="connsiteX1" fmla="*/ 576712 w 5681659"/>
              <a:gd name="connsiteY1" fmla="*/ 0 h 619884"/>
              <a:gd name="connsiteX2" fmla="*/ 5028781 w 5681659"/>
              <a:gd name="connsiteY2" fmla="*/ 0 h 619884"/>
              <a:gd name="connsiteX3" fmla="*/ 5681659 w 5681659"/>
              <a:gd name="connsiteY3" fmla="*/ 0 h 619884"/>
              <a:gd name="connsiteX4" fmla="*/ 5481272 w 5681659"/>
              <a:gd name="connsiteY4" fmla="*/ 619884 h 619884"/>
              <a:gd name="connsiteX5" fmla="*/ 5028781 w 5681659"/>
              <a:gd name="connsiteY5" fmla="*/ 619884 h 619884"/>
              <a:gd name="connsiteX6" fmla="*/ 376326 w 5681659"/>
              <a:gd name="connsiteY6" fmla="*/ 619884 h 619884"/>
              <a:gd name="connsiteX7" fmla="*/ 0 w 5681659"/>
              <a:gd name="connsiteY7" fmla="*/ 619884 h 61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659" h="619884">
                <a:moveTo>
                  <a:pt x="0" y="0"/>
                </a:moveTo>
                <a:lnTo>
                  <a:pt x="576712" y="0"/>
                </a:lnTo>
                <a:lnTo>
                  <a:pt x="5028781" y="0"/>
                </a:lnTo>
                <a:lnTo>
                  <a:pt x="5681659" y="0"/>
                </a:lnTo>
                <a:lnTo>
                  <a:pt x="5481272" y="619884"/>
                </a:lnTo>
                <a:lnTo>
                  <a:pt x="5028781" y="619884"/>
                </a:lnTo>
                <a:lnTo>
                  <a:pt x="376326" y="619884"/>
                </a:lnTo>
                <a:lnTo>
                  <a:pt x="0" y="6198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lIns="182880" tIns="54380" rIns="0" bIns="54380" rtlCol="0" anchor="ctr">
            <a:noAutofit/>
          </a:bodyPr>
          <a:lstStyle>
            <a:lvl1pPr marL="51464" indent="0">
              <a:buNone/>
              <a:defRPr lang="en-US" sz="2000" b="1" kern="0" dirty="0" smtClean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marL="280064" lvl="0" defTabSz="896203" fontAlgn="auto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…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89168A99-15B0-4BA3-95E9-9C8B2CA7F18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55805" y="5369156"/>
            <a:ext cx="5681659" cy="619884"/>
          </a:xfrm>
          <a:custGeom>
            <a:avLst/>
            <a:gdLst>
              <a:gd name="connsiteX0" fmla="*/ 0 w 5681659"/>
              <a:gd name="connsiteY0" fmla="*/ 0 h 619884"/>
              <a:gd name="connsiteX1" fmla="*/ 576712 w 5681659"/>
              <a:gd name="connsiteY1" fmla="*/ 0 h 619884"/>
              <a:gd name="connsiteX2" fmla="*/ 5028781 w 5681659"/>
              <a:gd name="connsiteY2" fmla="*/ 0 h 619884"/>
              <a:gd name="connsiteX3" fmla="*/ 5681659 w 5681659"/>
              <a:gd name="connsiteY3" fmla="*/ 0 h 619884"/>
              <a:gd name="connsiteX4" fmla="*/ 5481272 w 5681659"/>
              <a:gd name="connsiteY4" fmla="*/ 619884 h 619884"/>
              <a:gd name="connsiteX5" fmla="*/ 5028781 w 5681659"/>
              <a:gd name="connsiteY5" fmla="*/ 619884 h 619884"/>
              <a:gd name="connsiteX6" fmla="*/ 376326 w 5681659"/>
              <a:gd name="connsiteY6" fmla="*/ 619884 h 619884"/>
              <a:gd name="connsiteX7" fmla="*/ 0 w 5681659"/>
              <a:gd name="connsiteY7" fmla="*/ 619884 h 61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659" h="619884">
                <a:moveTo>
                  <a:pt x="0" y="0"/>
                </a:moveTo>
                <a:lnTo>
                  <a:pt x="576712" y="0"/>
                </a:lnTo>
                <a:lnTo>
                  <a:pt x="5028781" y="0"/>
                </a:lnTo>
                <a:lnTo>
                  <a:pt x="5681659" y="0"/>
                </a:lnTo>
                <a:lnTo>
                  <a:pt x="5481272" y="619884"/>
                </a:lnTo>
                <a:lnTo>
                  <a:pt x="5028781" y="619884"/>
                </a:lnTo>
                <a:lnTo>
                  <a:pt x="376326" y="619884"/>
                </a:lnTo>
                <a:lnTo>
                  <a:pt x="0" y="6198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lIns="182880" tIns="54380" rIns="0" bIns="54380" rtlCol="0" anchor="ctr">
            <a:noAutofit/>
          </a:bodyPr>
          <a:lstStyle>
            <a:lvl1pPr marL="51464" indent="0">
              <a:buNone/>
              <a:defRPr lang="en-US" sz="2000" b="1" kern="0" dirty="0" smtClean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marL="280064" lvl="0" defTabSz="896203" fontAlgn="auto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1B595A-D2B0-44CA-A829-55C6EC3A8BEE}"/>
              </a:ext>
            </a:extLst>
          </p:cNvPr>
          <p:cNvSpPr/>
          <p:nvPr/>
        </p:nvSpPr>
        <p:spPr>
          <a:xfrm>
            <a:off x="0" y="0"/>
            <a:ext cx="4067604" cy="6750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C56176-9996-43BF-BCEB-529B35555637}"/>
              </a:ext>
            </a:extLst>
          </p:cNvPr>
          <p:cNvSpPr txBox="1"/>
          <p:nvPr/>
        </p:nvSpPr>
        <p:spPr>
          <a:xfrm>
            <a:off x="11803859" y="6500813"/>
            <a:ext cx="166688" cy="20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395" tIns="25395" rIns="25395" bIns="25395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700" b="0">
                <a:solidFill>
                  <a:srgbClr val="52555D"/>
                </a:solidFill>
                <a:latin typeface="Calibri" panose="020F0502020204030204" pitchFamily="34" charset="0"/>
              </a:defRPr>
            </a:lvl1pPr>
          </a:lstStyle>
          <a:p>
            <a:pPr lvl="0"/>
            <a:fld id="{97241006-ECD6-4F06-AF28-5ADAA32A8463}" type="slidenum">
              <a:rPr lang="en-US" sz="800" dirty="0" smtClean="0"/>
              <a:t>‹#›</a:t>
            </a:fld>
            <a:endParaRPr lang="en-US" sz="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728575E-8361-4B3E-986B-088240A0B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4516" y="285178"/>
            <a:ext cx="7424584" cy="56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3200" b="0" baseline="0">
                <a:solidFill>
                  <a:schemeClr val="accent3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Segoe UI" panose="020B0502040204020203" pitchFamily="34" charset="0"/>
                <a:sym typeface="Helvetica Neue Medium" pitchFamily="6" charset="0"/>
              </a:defRPr>
            </a:lvl1pPr>
          </a:lstStyle>
          <a:p>
            <a:pPr lvl="0" defTabSz="411163" eaLnBrk="0" fontAlgn="base" hangingPunct="0">
              <a:spcAft>
                <a:spcPct val="0"/>
              </a:spcAft>
            </a:pPr>
            <a:r>
              <a:rPr lang="en-US" dirty="0"/>
              <a:t>Slide Title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2AEC4D-6C59-4DAC-8032-E34FBD06D0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04"/>
          <a:stretch/>
        </p:blipFill>
        <p:spPr>
          <a:xfrm>
            <a:off x="5492496" y="6369197"/>
            <a:ext cx="1207008" cy="2632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E039F1-4AF4-4424-8535-1A1E2EE974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026474" cy="676951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7D741ED-BFD3-4851-A35D-1CF0B503BA66}"/>
              </a:ext>
            </a:extLst>
          </p:cNvPr>
          <p:cNvGrpSpPr/>
          <p:nvPr/>
        </p:nvGrpSpPr>
        <p:grpSpPr>
          <a:xfrm>
            <a:off x="0" y="6750000"/>
            <a:ext cx="12192000" cy="108000"/>
            <a:chOff x="0" y="6738937"/>
            <a:chExt cx="12192000" cy="119063"/>
          </a:xfrm>
        </p:grpSpPr>
        <p:sp>
          <p:nvSpPr>
            <p:cNvPr id="32" name="Rectangle 3">
              <a:extLst>
                <a:ext uri="{FF2B5EF4-FFF2-40B4-BE49-F238E27FC236}">
                  <a16:creationId xmlns:a16="http://schemas.microsoft.com/office/drawing/2014/main" id="{1D143179-79EB-4071-B28F-3BD4C30ACD3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974469" y="4764469"/>
              <a:ext cx="119062" cy="40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A4477FF9-8F38-4E6E-86F1-876C0CAF43C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036469" y="4764469"/>
              <a:ext cx="119062" cy="406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34" name="Rectangle 5">
              <a:extLst>
                <a:ext uri="{FF2B5EF4-FFF2-40B4-BE49-F238E27FC236}">
                  <a16:creationId xmlns:a16="http://schemas.microsoft.com/office/drawing/2014/main" id="{CE00EB75-C51B-4EF1-8B57-0447DB7198B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098469" y="4764468"/>
              <a:ext cx="119062" cy="406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345030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1B595A-D2B0-44CA-A829-55C6EC3A8BEE}"/>
              </a:ext>
            </a:extLst>
          </p:cNvPr>
          <p:cNvSpPr/>
          <p:nvPr/>
        </p:nvSpPr>
        <p:spPr>
          <a:xfrm>
            <a:off x="0" y="0"/>
            <a:ext cx="4056063" cy="67482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C56176-9996-43BF-BCEB-529B35555637}"/>
              </a:ext>
            </a:extLst>
          </p:cNvPr>
          <p:cNvSpPr txBox="1"/>
          <p:nvPr/>
        </p:nvSpPr>
        <p:spPr>
          <a:xfrm>
            <a:off x="11803859" y="6500813"/>
            <a:ext cx="166688" cy="20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395" tIns="25395" rIns="25395" bIns="25395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700" b="0">
                <a:solidFill>
                  <a:srgbClr val="52555D"/>
                </a:solidFill>
                <a:latin typeface="Calibri" panose="020F0502020204030204" pitchFamily="34" charset="0"/>
              </a:defRPr>
            </a:lvl1pPr>
          </a:lstStyle>
          <a:p>
            <a:pPr lvl="0"/>
            <a:fld id="{97241006-ECD6-4F06-AF28-5ADAA32A8463}" type="slidenum">
              <a:rPr lang="en-US" sz="800" dirty="0" smtClean="0"/>
              <a:t>‹#›</a:t>
            </a:fld>
            <a:endParaRPr lang="en-US" sz="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728575E-8361-4B3E-986B-088240A0B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4516" y="285178"/>
            <a:ext cx="7424584" cy="56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3200" b="0" baseline="0">
                <a:solidFill>
                  <a:schemeClr val="accent3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Segoe UI" panose="020B0502040204020203" pitchFamily="34" charset="0"/>
                <a:sym typeface="Helvetica Neue Medium" pitchFamily="6" charset="0"/>
              </a:defRPr>
            </a:lvl1pPr>
          </a:lstStyle>
          <a:p>
            <a:pPr lvl="0" defTabSz="411163" eaLnBrk="0" fontAlgn="base" hangingPunct="0">
              <a:spcAft>
                <a:spcPct val="0"/>
              </a:spcAft>
            </a:pPr>
            <a:r>
              <a:rPr lang="en-US" dirty="0"/>
              <a:t>Slide Title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1ECE73-19C5-42F4-B4F9-24C7422B04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04"/>
          <a:stretch/>
        </p:blipFill>
        <p:spPr>
          <a:xfrm>
            <a:off x="5492496" y="6369197"/>
            <a:ext cx="1207008" cy="263243"/>
          </a:xfrm>
          <a:prstGeom prst="rect">
            <a:avLst/>
          </a:prstGeom>
        </p:spPr>
      </p:pic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907D6976-BD53-4612-8EDE-BA5174A06E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048" y="2084106"/>
            <a:ext cx="3797710" cy="517065"/>
          </a:xfrm>
          <a:prstGeom prst="rect">
            <a:avLst/>
          </a:prstGeom>
        </p:spPr>
        <p:txBody>
          <a:bodyPr wrap="square" tIns="91440" bIns="91440" anchor="ctr">
            <a:sp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F5A32B7A-8A64-4F2F-B1D6-926D8ACE64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048" y="3085200"/>
            <a:ext cx="3797710" cy="461665"/>
          </a:xfrm>
          <a:prstGeom prst="rect">
            <a:avLst/>
          </a:prstGeom>
        </p:spPr>
        <p:txBody>
          <a:bodyPr wrap="square" tIns="91440" bIns="91440" anchor="ctr">
            <a:sp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8142D9-DCDB-4A16-AF15-4F501AD9E988}"/>
              </a:ext>
            </a:extLst>
          </p:cNvPr>
          <p:cNvGrpSpPr/>
          <p:nvPr/>
        </p:nvGrpSpPr>
        <p:grpSpPr>
          <a:xfrm>
            <a:off x="0" y="6750000"/>
            <a:ext cx="12192000" cy="108000"/>
            <a:chOff x="0" y="6738937"/>
            <a:chExt cx="12192000" cy="119063"/>
          </a:xfrm>
        </p:grpSpPr>
        <p:sp>
          <p:nvSpPr>
            <p:cNvPr id="24" name="Rectangle 3">
              <a:extLst>
                <a:ext uri="{FF2B5EF4-FFF2-40B4-BE49-F238E27FC236}">
                  <a16:creationId xmlns:a16="http://schemas.microsoft.com/office/drawing/2014/main" id="{BF533817-039D-4231-9720-566C51862B2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974469" y="4764469"/>
              <a:ext cx="119062" cy="40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94220A40-1CE9-4C5A-9C36-CE275B9E865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036469" y="4764469"/>
              <a:ext cx="119062" cy="406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68D5C09D-94E1-4ED7-90A4-4D97E622698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098469" y="4764468"/>
              <a:ext cx="119062" cy="406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8E193-BE01-49EA-BB2A-56397F49C61D}"/>
              </a:ext>
            </a:extLst>
          </p:cNvPr>
          <p:cNvSpPr/>
          <p:nvPr userDrawn="1"/>
        </p:nvSpPr>
        <p:spPr>
          <a:xfrm>
            <a:off x="0" y="0"/>
            <a:ext cx="4050792" cy="67482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E2241C-B729-4109-BDCE-F8E47A9E82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04"/>
          <a:stretch/>
        </p:blipFill>
        <p:spPr>
          <a:xfrm>
            <a:off x="5491003" y="6369197"/>
            <a:ext cx="1207008" cy="26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4180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1B595A-D2B0-44CA-A829-55C6EC3A8BEE}"/>
              </a:ext>
            </a:extLst>
          </p:cNvPr>
          <p:cNvSpPr/>
          <p:nvPr/>
        </p:nvSpPr>
        <p:spPr>
          <a:xfrm>
            <a:off x="-1" y="0"/>
            <a:ext cx="4056063" cy="67482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C56176-9996-43BF-BCEB-529B35555637}"/>
              </a:ext>
            </a:extLst>
          </p:cNvPr>
          <p:cNvSpPr txBox="1"/>
          <p:nvPr/>
        </p:nvSpPr>
        <p:spPr>
          <a:xfrm>
            <a:off x="11803859" y="6500813"/>
            <a:ext cx="166688" cy="20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395" tIns="25395" rIns="25395" bIns="25395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700" b="0">
                <a:solidFill>
                  <a:srgbClr val="52555D"/>
                </a:solidFill>
                <a:latin typeface="Calibri" panose="020F0502020204030204" pitchFamily="34" charset="0"/>
              </a:defRPr>
            </a:lvl1pPr>
          </a:lstStyle>
          <a:p>
            <a:pPr lvl="0"/>
            <a:fld id="{97241006-ECD6-4F06-AF28-5ADAA32A8463}" type="slidenum">
              <a:rPr lang="en-US" sz="800" dirty="0" smtClean="0"/>
              <a:t>‹#›</a:t>
            </a:fld>
            <a:endParaRPr lang="en-US" sz="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728575E-8361-4B3E-986B-088240A0B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4516" y="285178"/>
            <a:ext cx="7424584" cy="56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3200" b="0" baseline="0">
                <a:solidFill>
                  <a:schemeClr val="accent3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Segoe UI" panose="020B0502040204020203" pitchFamily="34" charset="0"/>
                <a:sym typeface="Helvetica Neue Medium" pitchFamily="6" charset="0"/>
              </a:defRPr>
            </a:lvl1pPr>
          </a:lstStyle>
          <a:p>
            <a:pPr lvl="0" defTabSz="411163" eaLnBrk="0" fontAlgn="base" hangingPunct="0">
              <a:spcAft>
                <a:spcPct val="0"/>
              </a:spcAft>
            </a:pPr>
            <a:r>
              <a:rPr lang="en-US" dirty="0"/>
              <a:t>Slide Title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BD4045-8D37-4FDD-9AD1-00C11265E1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04"/>
          <a:stretch/>
        </p:blipFill>
        <p:spPr>
          <a:xfrm>
            <a:off x="5492496" y="6369197"/>
            <a:ext cx="1207008" cy="263243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48071A1-6045-489C-9E0F-6E3AF151DA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048" y="2084106"/>
            <a:ext cx="3797710" cy="517065"/>
          </a:xfrm>
          <a:prstGeom prst="rect">
            <a:avLst/>
          </a:prstGeom>
        </p:spPr>
        <p:txBody>
          <a:bodyPr wrap="square" tIns="91440" bIns="91440" anchor="ctr">
            <a:sp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0B8C2E8C-0E8E-416D-9422-1838AF5F04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048" y="3085200"/>
            <a:ext cx="3797710" cy="461665"/>
          </a:xfrm>
          <a:prstGeom prst="rect">
            <a:avLst/>
          </a:prstGeom>
        </p:spPr>
        <p:txBody>
          <a:bodyPr wrap="square" tIns="91440" bIns="91440" anchor="ctr">
            <a:sp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51A4B98-B3C3-4A11-82B1-B333A099975C}"/>
              </a:ext>
            </a:extLst>
          </p:cNvPr>
          <p:cNvGrpSpPr/>
          <p:nvPr/>
        </p:nvGrpSpPr>
        <p:grpSpPr>
          <a:xfrm>
            <a:off x="0" y="6750000"/>
            <a:ext cx="12192000" cy="108000"/>
            <a:chOff x="0" y="6738937"/>
            <a:chExt cx="12192000" cy="119063"/>
          </a:xfrm>
        </p:grpSpPr>
        <p:sp>
          <p:nvSpPr>
            <p:cNvPr id="24" name="Rectangle 3">
              <a:extLst>
                <a:ext uri="{FF2B5EF4-FFF2-40B4-BE49-F238E27FC236}">
                  <a16:creationId xmlns:a16="http://schemas.microsoft.com/office/drawing/2014/main" id="{07F7CCA6-DBEF-4945-A63F-D07BB580B90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974469" y="4764469"/>
              <a:ext cx="119062" cy="40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D56041D4-E815-412C-A7BF-4479D391543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036469" y="4764469"/>
              <a:ext cx="119062" cy="406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F3D2F025-CEF6-494D-8256-7553BA8B70A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098469" y="4764468"/>
              <a:ext cx="119062" cy="406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E7712EC-8F32-4ED4-8010-9165BB7ADC4C}"/>
              </a:ext>
            </a:extLst>
          </p:cNvPr>
          <p:cNvSpPr/>
          <p:nvPr userDrawn="1"/>
        </p:nvSpPr>
        <p:spPr>
          <a:xfrm>
            <a:off x="0" y="0"/>
            <a:ext cx="4050792" cy="67482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3ABB93-971A-4ECA-8D5F-0B4CD4F0EE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04"/>
          <a:stretch/>
        </p:blipFill>
        <p:spPr>
          <a:xfrm>
            <a:off x="5491003" y="6369197"/>
            <a:ext cx="1207008" cy="26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1715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0B23041-1C1D-4E1A-92C9-3EEFC65C990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19580027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think-cell Slide" r:id="rId18" imgW="425" imgH="426" progId="TCLayout.ActiveDocument.1">
                  <p:embed/>
                </p:oleObj>
              </mc:Choice>
              <mc:Fallback>
                <p:oleObj name="think-cell Slide" r:id="rId18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57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39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9.svg"/><Relationship Id="rId18" Type="http://schemas.openxmlformats.org/officeDocument/2006/relationships/image" Target="../media/image22.png"/><Relationship Id="rId26" Type="http://schemas.openxmlformats.org/officeDocument/2006/relationships/chart" Target="../charts/chart11.xml"/><Relationship Id="rId3" Type="http://schemas.openxmlformats.org/officeDocument/2006/relationships/chart" Target="../charts/chart2.xml"/><Relationship Id="rId21" Type="http://schemas.openxmlformats.org/officeDocument/2006/relationships/image" Target="../media/image24.png"/><Relationship Id="rId7" Type="http://schemas.openxmlformats.org/officeDocument/2006/relationships/image" Target="../media/image15.svg"/><Relationship Id="rId12" Type="http://schemas.openxmlformats.org/officeDocument/2006/relationships/image" Target="../media/image18.png"/><Relationship Id="rId17" Type="http://schemas.openxmlformats.org/officeDocument/2006/relationships/image" Target="../media/image21.svg"/><Relationship Id="rId25" Type="http://schemas.openxmlformats.org/officeDocument/2006/relationships/chart" Target="../charts/chart10.xml"/><Relationship Id="rId2" Type="http://schemas.openxmlformats.org/officeDocument/2006/relationships/chart" Target="../charts/chart1.xml"/><Relationship Id="rId16" Type="http://schemas.openxmlformats.org/officeDocument/2006/relationships/image" Target="../media/image20.png"/><Relationship Id="rId20" Type="http://schemas.openxmlformats.org/officeDocument/2006/relationships/chart" Target="../charts/chart7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4.png"/><Relationship Id="rId11" Type="http://schemas.openxmlformats.org/officeDocument/2006/relationships/chart" Target="../charts/chart4.xml"/><Relationship Id="rId24" Type="http://schemas.openxmlformats.org/officeDocument/2006/relationships/chart" Target="../charts/chart9.xml"/><Relationship Id="rId5" Type="http://schemas.openxmlformats.org/officeDocument/2006/relationships/image" Target="../media/image13.png"/><Relationship Id="rId15" Type="http://schemas.openxmlformats.org/officeDocument/2006/relationships/chart" Target="../charts/chart6.xml"/><Relationship Id="rId23" Type="http://schemas.openxmlformats.org/officeDocument/2006/relationships/chart" Target="../charts/chart8.xml"/><Relationship Id="rId10" Type="http://schemas.openxmlformats.org/officeDocument/2006/relationships/chart" Target="../charts/chart3.xml"/><Relationship Id="rId19" Type="http://schemas.openxmlformats.org/officeDocument/2006/relationships/image" Target="../media/image23.svg"/><Relationship Id="rId4" Type="http://schemas.microsoft.com/office/2014/relationships/chartEx" Target="../charts/chartEx1.xml"/><Relationship Id="rId9" Type="http://schemas.openxmlformats.org/officeDocument/2006/relationships/image" Target="../media/image17.svg"/><Relationship Id="rId14" Type="http://schemas.openxmlformats.org/officeDocument/2006/relationships/chart" Target="../charts/chart5.xml"/><Relationship Id="rId22" Type="http://schemas.openxmlformats.org/officeDocument/2006/relationships/image" Target="../media/image2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3.xml"/><Relationship Id="rId3" Type="http://schemas.openxmlformats.org/officeDocument/2006/relationships/tags" Target="../tags/tag8.xml"/><Relationship Id="rId7" Type="http://schemas.openxmlformats.org/officeDocument/2006/relationships/chart" Target="../charts/chart1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11" Type="http://schemas.openxmlformats.org/officeDocument/2006/relationships/image" Target="../media/image26.png"/><Relationship Id="rId5" Type="http://schemas.openxmlformats.org/officeDocument/2006/relationships/oleObject" Target="../embeddings/oleObject6.bin"/><Relationship Id="rId10" Type="http://schemas.openxmlformats.org/officeDocument/2006/relationships/chart" Target="../charts/chart15.xml"/><Relationship Id="rId4" Type="http://schemas.openxmlformats.org/officeDocument/2006/relationships/slideLayout" Target="../slideLayouts/slideLayout13.xml"/><Relationship Id="rId9" Type="http://schemas.openxmlformats.org/officeDocument/2006/relationships/chart" Target="../charts/chart1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14/relationships/chartEx" Target="../charts/chartEx2.xml"/><Relationship Id="rId3" Type="http://schemas.openxmlformats.org/officeDocument/2006/relationships/tags" Target="../tags/tag10.xml"/><Relationship Id="rId7" Type="http://schemas.openxmlformats.org/officeDocument/2006/relationships/chart" Target="../charts/chart16.xml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2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chart" Target="../charts/chart20.xml"/><Relationship Id="rId18" Type="http://schemas.openxmlformats.org/officeDocument/2006/relationships/chart" Target="../charts/chart25.xml"/><Relationship Id="rId3" Type="http://schemas.openxmlformats.org/officeDocument/2006/relationships/tags" Target="../tags/tag12.xml"/><Relationship Id="rId7" Type="http://schemas.openxmlformats.org/officeDocument/2006/relationships/image" Target="../media/image27.png"/><Relationship Id="rId12" Type="http://schemas.openxmlformats.org/officeDocument/2006/relationships/chart" Target="../charts/chart19.xml"/><Relationship Id="rId17" Type="http://schemas.openxmlformats.org/officeDocument/2006/relationships/chart" Target="../charts/chart24.xml"/><Relationship Id="rId2" Type="http://schemas.openxmlformats.org/officeDocument/2006/relationships/tags" Target="../tags/tag11.xml"/><Relationship Id="rId16" Type="http://schemas.openxmlformats.org/officeDocument/2006/relationships/chart" Target="../charts/chart2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11" Type="http://schemas.openxmlformats.org/officeDocument/2006/relationships/chart" Target="../charts/chart18.xml"/><Relationship Id="rId5" Type="http://schemas.openxmlformats.org/officeDocument/2006/relationships/oleObject" Target="../embeddings/oleObject8.bin"/><Relationship Id="rId15" Type="http://schemas.openxmlformats.org/officeDocument/2006/relationships/chart" Target="../charts/chart22.xml"/><Relationship Id="rId10" Type="http://schemas.openxmlformats.org/officeDocument/2006/relationships/chart" Target="../charts/chart17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26.png"/><Relationship Id="rId14" Type="http://schemas.openxmlformats.org/officeDocument/2006/relationships/chart" Target="../charts/chart2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7.xml"/><Relationship Id="rId3" Type="http://schemas.openxmlformats.org/officeDocument/2006/relationships/tags" Target="../tags/tag14.xml"/><Relationship Id="rId7" Type="http://schemas.openxmlformats.org/officeDocument/2006/relationships/chart" Target="../charts/chart26.xml"/><Relationship Id="rId2" Type="http://schemas.openxmlformats.org/officeDocument/2006/relationships/tags" Target="../tags/tag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8EAA-FAD1-43E8-A141-9C8AB5E1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Kyiv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9BF04-2E0C-4564-84E6-66FAD88DC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0573" y="3846519"/>
            <a:ext cx="9249369" cy="535531"/>
          </a:xfrm>
        </p:spPr>
        <p:txBody>
          <a:bodyPr/>
          <a:lstStyle/>
          <a:p>
            <a:r>
              <a:rPr lang="en-US" dirty="0"/>
              <a:t>Kyiv team development plan – H2 2019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A40D4-2C81-43C4-B5F2-05C6EBC65C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September 19, 2019</a:t>
            </a:r>
          </a:p>
        </p:txBody>
      </p:sp>
    </p:spTree>
    <p:extLst>
      <p:ext uri="{BB962C8B-B14F-4D97-AF65-F5344CB8AC3E}">
        <p14:creationId xmlns:p14="http://schemas.microsoft.com/office/powerpoint/2010/main" val="1229729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 hidden="1">
            <a:extLst>
              <a:ext uri="{FF2B5EF4-FFF2-40B4-BE49-F238E27FC236}">
                <a16:creationId xmlns:a16="http://schemas.microsoft.com/office/drawing/2014/main" id="{7374761A-3726-4A27-8279-077DBC78AF7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25" name="Object 24" hidden="1">
                        <a:extLst>
                          <a:ext uri="{FF2B5EF4-FFF2-40B4-BE49-F238E27FC236}">
                            <a16:creationId xmlns:a16="http://schemas.microsoft.com/office/drawing/2014/main" id="{7374761A-3726-4A27-8279-077DBC78AF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98D4EA67-C9BE-467C-A56C-2A9DD8D1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2424D5-EEDD-4732-8690-7E26D1EBD59A}"/>
              </a:ext>
            </a:extLst>
          </p:cNvPr>
          <p:cNvSpPr/>
          <p:nvPr/>
        </p:nvSpPr>
        <p:spPr>
          <a:xfrm>
            <a:off x="7633803" y="1012590"/>
            <a:ext cx="3943339" cy="382611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E08B75B-DFA6-4921-BA99-F02D1A67955C}"/>
              </a:ext>
            </a:extLst>
          </p:cNvPr>
          <p:cNvSpPr/>
          <p:nvPr/>
        </p:nvSpPr>
        <p:spPr>
          <a:xfrm>
            <a:off x="6492449" y="1741641"/>
            <a:ext cx="4937760" cy="2623453"/>
          </a:xfrm>
          <a:prstGeom prst="roundRect">
            <a:avLst>
              <a:gd name="adj" fmla="val 264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CF274DB-C58E-4BF4-9703-71F146F43B5E}"/>
              </a:ext>
            </a:extLst>
          </p:cNvPr>
          <p:cNvSpPr/>
          <p:nvPr/>
        </p:nvSpPr>
        <p:spPr>
          <a:xfrm>
            <a:off x="761791" y="1741641"/>
            <a:ext cx="4937760" cy="2623453"/>
          </a:xfrm>
          <a:prstGeom prst="roundRect">
            <a:avLst>
              <a:gd name="adj" fmla="val 264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691BD11-6324-4F3D-9508-52CD62FAA9EB}"/>
              </a:ext>
            </a:extLst>
          </p:cNvPr>
          <p:cNvGrpSpPr/>
          <p:nvPr/>
        </p:nvGrpSpPr>
        <p:grpSpPr>
          <a:xfrm>
            <a:off x="614857" y="1543017"/>
            <a:ext cx="703090" cy="703090"/>
            <a:chOff x="614857" y="1543017"/>
            <a:chExt cx="703090" cy="70309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9BFFB1D-F611-47D9-8A4A-89212DE3CE1A}"/>
                </a:ext>
              </a:extLst>
            </p:cNvPr>
            <p:cNvSpPr/>
            <p:nvPr/>
          </p:nvSpPr>
          <p:spPr>
            <a:xfrm>
              <a:off x="614857" y="1543017"/>
              <a:ext cx="703090" cy="70309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94938" latinLnBrk="1"/>
              <a:endParaRPr lang="ko-KR" altLang="en-US" sz="1830">
                <a:solidFill>
                  <a:schemeClr val="tx1"/>
                </a:solidFill>
                <a:latin typeface="+mj-lt"/>
                <a:ea typeface="Arial Unicode M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3D4C5F-B209-4F8A-943C-05C3B6B98CB8}"/>
                </a:ext>
              </a:extLst>
            </p:cNvPr>
            <p:cNvSpPr txBox="1"/>
            <p:nvPr/>
          </p:nvSpPr>
          <p:spPr>
            <a:xfrm>
              <a:off x="729464" y="1663730"/>
              <a:ext cx="47049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1194938" latinLnBrk="1"/>
              <a:r>
                <a:rPr lang="en-US" altLang="ko-KR" sz="2400" b="1" dirty="0">
                  <a:solidFill>
                    <a:schemeClr val="accent2"/>
                  </a:solidFill>
                  <a:latin typeface="+mj-lt"/>
                  <a:ea typeface="Arial Unicode MS"/>
                  <a:cs typeface="Arial" pitchFamily="34" charset="0"/>
                </a:rPr>
                <a:t>1</a:t>
              </a:r>
              <a:endParaRPr lang="ko-KR" altLang="en-US" sz="2400" b="1" dirty="0">
                <a:solidFill>
                  <a:schemeClr val="accent2"/>
                </a:solidFill>
                <a:latin typeface="+mj-lt"/>
                <a:ea typeface="Arial Unicode MS"/>
                <a:cs typeface="Arial" pitchFamily="34" charset="0"/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C26B811-3CAB-4C6C-B330-65966ED0D7C6}"/>
              </a:ext>
            </a:extLst>
          </p:cNvPr>
          <p:cNvSpPr/>
          <p:nvPr/>
        </p:nvSpPr>
        <p:spPr>
          <a:xfrm>
            <a:off x="1199954" y="2246107"/>
            <a:ext cx="30140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/>
              <a:t>Current state</a:t>
            </a:r>
          </a:p>
          <a:p>
            <a:pPr marL="396875" lvl="1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KPIs tracker</a:t>
            </a:r>
          </a:p>
          <a:p>
            <a:pPr marL="396875" lvl="1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Employee engagement</a:t>
            </a:r>
          </a:p>
          <a:p>
            <a:pPr marL="396875" lvl="1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SWOT analysis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EBAE8AD-9489-4CBC-AF82-145C6DE3E7C4}"/>
              </a:ext>
            </a:extLst>
          </p:cNvPr>
          <p:cNvGrpSpPr/>
          <p:nvPr/>
        </p:nvGrpSpPr>
        <p:grpSpPr>
          <a:xfrm>
            <a:off x="6338287" y="1543017"/>
            <a:ext cx="703090" cy="703090"/>
            <a:chOff x="4298598" y="2241725"/>
            <a:chExt cx="538036" cy="53803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151AEDB-7370-4AEA-BCB2-EC456847F746}"/>
                </a:ext>
              </a:extLst>
            </p:cNvPr>
            <p:cNvSpPr/>
            <p:nvPr/>
          </p:nvSpPr>
          <p:spPr>
            <a:xfrm>
              <a:off x="4298598" y="2241725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94938" latinLnBrk="1"/>
              <a:endParaRPr lang="ko-KR" altLang="en-US" sz="1830">
                <a:solidFill>
                  <a:schemeClr val="tx1"/>
                </a:solidFill>
                <a:latin typeface="+mj-lt"/>
                <a:ea typeface="Arial Unicode M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9AF4121-6058-4A28-8DCD-07CCCBA69ACE}"/>
                </a:ext>
              </a:extLst>
            </p:cNvPr>
            <p:cNvSpPr txBox="1"/>
            <p:nvPr/>
          </p:nvSpPr>
          <p:spPr>
            <a:xfrm>
              <a:off x="4387596" y="2334100"/>
              <a:ext cx="360040" cy="3532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1194938" latinLnBrk="1"/>
              <a:r>
                <a:rPr lang="en-US" altLang="ko-KR" sz="2400" b="1" dirty="0">
                  <a:solidFill>
                    <a:schemeClr val="accent1"/>
                  </a:solidFill>
                  <a:latin typeface="+mj-lt"/>
                  <a:ea typeface="Arial Unicode MS"/>
                  <a:cs typeface="Arial" pitchFamily="34" charset="0"/>
                </a:rPr>
                <a:t>2</a:t>
              </a:r>
              <a:endParaRPr lang="ko-KR" altLang="en-US" sz="2800" b="1" dirty="0">
                <a:solidFill>
                  <a:schemeClr val="accent1"/>
                </a:solidFill>
                <a:latin typeface="+mj-lt"/>
                <a:ea typeface="Arial Unicode MS"/>
                <a:cs typeface="Arial" pitchFamily="34" charset="0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9E42283-2089-40FD-B86E-FEDD4E906A26}"/>
              </a:ext>
            </a:extLst>
          </p:cNvPr>
          <p:cNvSpPr/>
          <p:nvPr/>
        </p:nvSpPr>
        <p:spPr>
          <a:xfrm>
            <a:off x="6973737" y="2170837"/>
            <a:ext cx="19974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/>
              <a:t>Road map </a:t>
            </a:r>
          </a:p>
          <a:p>
            <a:pPr marL="347663" lvl="1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Structure</a:t>
            </a:r>
          </a:p>
          <a:p>
            <a:pPr marL="347663" lvl="1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Strategy</a:t>
            </a:r>
          </a:p>
          <a:p>
            <a:pPr marL="347663" lvl="1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Processes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10C950-CC23-4579-B0DA-1BC76F894F1D}"/>
              </a:ext>
            </a:extLst>
          </p:cNvPr>
          <p:cNvSpPr/>
          <p:nvPr/>
        </p:nvSpPr>
        <p:spPr>
          <a:xfrm>
            <a:off x="285394" y="1134945"/>
            <a:ext cx="5753100" cy="382611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135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0CD092-9B5D-4EEC-B8AA-1FD497ED9C99}"/>
              </a:ext>
            </a:extLst>
          </p:cNvPr>
          <p:cNvGrpSpPr/>
          <p:nvPr/>
        </p:nvGrpSpPr>
        <p:grpSpPr>
          <a:xfrm>
            <a:off x="8063798" y="12328"/>
            <a:ext cx="4094816" cy="310165"/>
            <a:chOff x="7830118" y="81543"/>
            <a:chExt cx="4094816" cy="310165"/>
          </a:xfrm>
          <a:solidFill>
            <a:schemeClr val="bg2">
              <a:lumMod val="90000"/>
            </a:schemeClr>
          </a:solidFill>
        </p:grpSpPr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0FE416B8-DC5A-43D5-BB0D-725A3EC96C7A}"/>
                </a:ext>
              </a:extLst>
            </p:cNvPr>
            <p:cNvSpPr/>
            <p:nvPr/>
          </p:nvSpPr>
          <p:spPr>
            <a:xfrm>
              <a:off x="7830118" y="81543"/>
              <a:ext cx="1449478" cy="310165"/>
            </a:xfrm>
            <a:prstGeom prst="homePlat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Structure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D76AE723-895D-4D7B-AF09-609A440DC4B1}"/>
                </a:ext>
              </a:extLst>
            </p:cNvPr>
            <p:cNvSpPr/>
            <p:nvPr/>
          </p:nvSpPr>
          <p:spPr>
            <a:xfrm>
              <a:off x="9152787" y="81543"/>
              <a:ext cx="1449478" cy="310165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75000"/>
                    </a:schemeClr>
                  </a:solidFill>
                </a:rPr>
                <a:t>Strategy</a:t>
              </a:r>
            </a:p>
          </p:txBody>
        </p:sp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0C708122-8B72-4BD7-B3C6-D4797B335E97}"/>
                </a:ext>
              </a:extLst>
            </p:cNvPr>
            <p:cNvSpPr/>
            <p:nvPr/>
          </p:nvSpPr>
          <p:spPr>
            <a:xfrm>
              <a:off x="10475456" y="81543"/>
              <a:ext cx="1449478" cy="310165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75000"/>
                    </a:schemeClr>
                  </a:solidFill>
                </a:rPr>
                <a:t>Processes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12DEB0-415E-4683-9C91-76A928D6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94" y="242597"/>
            <a:ext cx="11621212" cy="808960"/>
          </a:xfrm>
        </p:spPr>
        <p:txBody>
          <a:bodyPr/>
          <a:lstStyle/>
          <a:p>
            <a:pPr algn="just"/>
            <a:r>
              <a:rPr lang="en-US" sz="2800" dirty="0"/>
              <a:t>New Fractal Organizational Structure with Kyiv office within </a:t>
            </a:r>
            <a:r>
              <a:rPr lang="en-US" sz="2800" b="1" dirty="0"/>
              <a:t>Consulting</a:t>
            </a:r>
            <a:r>
              <a:rPr lang="en-US" sz="2800" dirty="0"/>
              <a:t> OU and </a:t>
            </a:r>
            <a:r>
              <a:rPr lang="en-US" sz="2800" b="1" dirty="0"/>
              <a:t>CPG</a:t>
            </a:r>
            <a:r>
              <a:rPr lang="en-US" sz="2800" dirty="0"/>
              <a:t> department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677EF71-5DB7-47CD-BF0A-9C73CC026494}"/>
              </a:ext>
            </a:extLst>
          </p:cNvPr>
          <p:cNvGrpSpPr/>
          <p:nvPr/>
        </p:nvGrpSpPr>
        <p:grpSpPr>
          <a:xfrm>
            <a:off x="983285" y="1276458"/>
            <a:ext cx="10225431" cy="5052800"/>
            <a:chOff x="697654" y="1276458"/>
            <a:chExt cx="10225431" cy="50528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43349A0-7506-4B07-BC73-8A845D624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7654" y="1276458"/>
              <a:ext cx="10225431" cy="50528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1BBA6A1-9BB4-4C06-BFAE-4EC4378C4D63}"/>
                </a:ext>
              </a:extLst>
            </p:cNvPr>
            <p:cNvSpPr/>
            <p:nvPr/>
          </p:nvSpPr>
          <p:spPr>
            <a:xfrm>
              <a:off x="6105331" y="2340528"/>
              <a:ext cx="1041400" cy="27577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7659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01DC90-DBDF-4E89-8F7F-723D2F88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96" y="289835"/>
            <a:ext cx="11751856" cy="1013535"/>
          </a:xfrm>
        </p:spPr>
        <p:txBody>
          <a:bodyPr/>
          <a:lstStyle/>
          <a:p>
            <a:r>
              <a:rPr lang="en-US" sz="2600" dirty="0"/>
              <a:t>Current Kyiv organizational structure complicates the management and tracking of the team performance; it does not allow to effectively develop capabilities, grow and expand employee skills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D9DCE8-FA0E-4346-A96A-6A805841D58E}"/>
              </a:ext>
            </a:extLst>
          </p:cNvPr>
          <p:cNvGrpSpPr/>
          <p:nvPr/>
        </p:nvGrpSpPr>
        <p:grpSpPr>
          <a:xfrm>
            <a:off x="1336317" y="3320161"/>
            <a:ext cx="4381996" cy="408793"/>
            <a:chOff x="991761" y="1298712"/>
            <a:chExt cx="4381996" cy="569845"/>
          </a:xfrm>
          <a:solidFill>
            <a:schemeClr val="accent3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EA03BD-C03C-4209-A8F7-4230EC1B7157}"/>
                </a:ext>
              </a:extLst>
            </p:cNvPr>
            <p:cNvSpPr/>
            <p:nvPr/>
          </p:nvSpPr>
          <p:spPr>
            <a:xfrm>
              <a:off x="991761" y="1298712"/>
              <a:ext cx="1963474" cy="5698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Alina Ignatiuk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627A0B-6150-411E-93E6-EF5026DD8B50}"/>
                </a:ext>
              </a:extLst>
            </p:cNvPr>
            <p:cNvSpPr/>
            <p:nvPr/>
          </p:nvSpPr>
          <p:spPr>
            <a:xfrm>
              <a:off x="3410283" y="1298712"/>
              <a:ext cx="1963474" cy="5698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Andrey Antonenko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8261968-7806-4A24-BC6B-9748EA3F1CAA}"/>
              </a:ext>
            </a:extLst>
          </p:cNvPr>
          <p:cNvSpPr/>
          <p:nvPr/>
        </p:nvSpPr>
        <p:spPr>
          <a:xfrm>
            <a:off x="1336317" y="3829620"/>
            <a:ext cx="1963474" cy="411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Consultants - 12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920A4C-ED93-49B7-991A-0D63E8BF38AC}"/>
              </a:ext>
            </a:extLst>
          </p:cNvPr>
          <p:cNvSpPr/>
          <p:nvPr/>
        </p:nvSpPr>
        <p:spPr>
          <a:xfrm>
            <a:off x="1336317" y="4359705"/>
            <a:ext cx="1963474" cy="411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Engineers - 2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D45F44-E231-4626-8992-F7D288DE2F03}"/>
              </a:ext>
            </a:extLst>
          </p:cNvPr>
          <p:cNvSpPr/>
          <p:nvPr/>
        </p:nvSpPr>
        <p:spPr>
          <a:xfrm>
            <a:off x="1336317" y="4859977"/>
            <a:ext cx="1963474" cy="411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Scientists - 1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E8A4AA-1445-4F37-9631-583E8BE5FDF2}"/>
              </a:ext>
            </a:extLst>
          </p:cNvPr>
          <p:cNvSpPr/>
          <p:nvPr/>
        </p:nvSpPr>
        <p:spPr>
          <a:xfrm>
            <a:off x="3754839" y="3814581"/>
            <a:ext cx="1963474" cy="411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Scientists - 10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3A550A-A11C-40A3-9839-9AFECC84463C}"/>
              </a:ext>
            </a:extLst>
          </p:cNvPr>
          <p:cNvSpPr/>
          <p:nvPr/>
        </p:nvSpPr>
        <p:spPr>
          <a:xfrm>
            <a:off x="1336317" y="2489736"/>
            <a:ext cx="1963474" cy="411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Consultants - 6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82E9AE-306B-4A2D-B968-B690E13F8FC5}"/>
              </a:ext>
            </a:extLst>
          </p:cNvPr>
          <p:cNvSpPr/>
          <p:nvPr/>
        </p:nvSpPr>
        <p:spPr>
          <a:xfrm>
            <a:off x="3754839" y="2489736"/>
            <a:ext cx="1963474" cy="411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Scientists - 3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D4412C-BDB6-4EF6-B7DA-0C292CAF4E51}"/>
              </a:ext>
            </a:extLst>
          </p:cNvPr>
          <p:cNvSpPr/>
          <p:nvPr/>
        </p:nvSpPr>
        <p:spPr>
          <a:xfrm>
            <a:off x="3754839" y="4329628"/>
            <a:ext cx="1963474" cy="411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Engineers - 4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E2D966-5389-4ABD-B5B4-5FFE16EB1ABD}"/>
              </a:ext>
            </a:extLst>
          </p:cNvPr>
          <p:cNvSpPr/>
          <p:nvPr/>
        </p:nvSpPr>
        <p:spPr>
          <a:xfrm rot="16200000">
            <a:off x="-873254" y="3694022"/>
            <a:ext cx="3838544" cy="3957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Current tracks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9C3BDA-C19D-43CE-9C4E-787E0E62CE8B}"/>
              </a:ext>
            </a:extLst>
          </p:cNvPr>
          <p:cNvSpPr/>
          <p:nvPr/>
        </p:nvSpPr>
        <p:spPr>
          <a:xfrm>
            <a:off x="3754839" y="4861114"/>
            <a:ext cx="1963474" cy="411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Managers - 1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7337116-E205-4BD0-B449-CCD467BDF7AA}"/>
              </a:ext>
            </a:extLst>
          </p:cNvPr>
          <p:cNvSpPr/>
          <p:nvPr/>
        </p:nvSpPr>
        <p:spPr>
          <a:xfrm>
            <a:off x="1336317" y="5366620"/>
            <a:ext cx="1963474" cy="411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Managers (QA) - 1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B16424D-3EA0-4928-A36A-3D1FAE9B7D2C}"/>
              </a:ext>
            </a:extLst>
          </p:cNvPr>
          <p:cNvGrpSpPr/>
          <p:nvPr/>
        </p:nvGrpSpPr>
        <p:grpSpPr>
          <a:xfrm>
            <a:off x="7007686" y="1964260"/>
            <a:ext cx="2039784" cy="823916"/>
            <a:chOff x="1336317" y="4185406"/>
            <a:chExt cx="2039784" cy="45387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51E7AE3-90B6-4BDE-B157-3A7776B3D6DF}"/>
                </a:ext>
              </a:extLst>
            </p:cNvPr>
            <p:cNvSpPr/>
            <p:nvPr/>
          </p:nvSpPr>
          <p:spPr>
            <a:xfrm>
              <a:off x="1336317" y="4185406"/>
              <a:ext cx="1963474" cy="4087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Demand Forecasting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24283AC-2E0A-45E3-B87D-52CF68B0ACBA}"/>
                </a:ext>
              </a:extLst>
            </p:cNvPr>
            <p:cNvSpPr/>
            <p:nvPr/>
          </p:nvSpPr>
          <p:spPr>
            <a:xfrm>
              <a:off x="1412627" y="4230490"/>
              <a:ext cx="1963474" cy="408793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Forecasting,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Software Development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3FD1A24-EDA8-4CBF-9048-75EE999E197D}"/>
              </a:ext>
            </a:extLst>
          </p:cNvPr>
          <p:cNvGrpSpPr/>
          <p:nvPr/>
        </p:nvGrpSpPr>
        <p:grpSpPr>
          <a:xfrm>
            <a:off x="9304077" y="1964257"/>
            <a:ext cx="2039784" cy="823916"/>
            <a:chOff x="1336317" y="4185406"/>
            <a:chExt cx="2039784" cy="45387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E4C88D7-C44C-4DE1-901D-AF45D2A8FEAA}"/>
                </a:ext>
              </a:extLst>
            </p:cNvPr>
            <p:cNvSpPr/>
            <p:nvPr/>
          </p:nvSpPr>
          <p:spPr>
            <a:xfrm>
              <a:off x="1336317" y="4185406"/>
              <a:ext cx="1963474" cy="4087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Demand Forecasting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DA2A27A-DD11-49C9-82B8-8F69568CC3FD}"/>
                </a:ext>
              </a:extLst>
            </p:cNvPr>
            <p:cNvSpPr/>
            <p:nvPr/>
          </p:nvSpPr>
          <p:spPr>
            <a:xfrm>
              <a:off x="1412627" y="4230490"/>
              <a:ext cx="1963474" cy="408793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Forecasting, P&amp;P (Modelling team)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B9D3382-E335-4862-8D2E-94055DF65C5D}"/>
              </a:ext>
            </a:extLst>
          </p:cNvPr>
          <p:cNvGrpSpPr/>
          <p:nvPr/>
        </p:nvGrpSpPr>
        <p:grpSpPr>
          <a:xfrm>
            <a:off x="7045841" y="3005487"/>
            <a:ext cx="2039784" cy="836764"/>
            <a:chOff x="1336317" y="4185406"/>
            <a:chExt cx="2039784" cy="45387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D8DC546-600F-4A58-B4C6-FDD4FD244DBC}"/>
                </a:ext>
              </a:extLst>
            </p:cNvPr>
            <p:cNvSpPr/>
            <p:nvPr/>
          </p:nvSpPr>
          <p:spPr>
            <a:xfrm>
              <a:off x="1336317" y="4185406"/>
              <a:ext cx="1963474" cy="4087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Demand Forecasting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EFAD52-982B-44AB-822A-23E8E3ACF465}"/>
                </a:ext>
              </a:extLst>
            </p:cNvPr>
            <p:cNvSpPr/>
            <p:nvPr/>
          </p:nvSpPr>
          <p:spPr>
            <a:xfrm>
              <a:off x="1412627" y="4230490"/>
              <a:ext cx="1963474" cy="408793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Forecasting, P&amp;P (Consulting  team)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974C60E-6F98-44BD-AC0A-20600099939B}"/>
              </a:ext>
            </a:extLst>
          </p:cNvPr>
          <p:cNvGrpSpPr/>
          <p:nvPr/>
        </p:nvGrpSpPr>
        <p:grpSpPr>
          <a:xfrm>
            <a:off x="9304077" y="3036743"/>
            <a:ext cx="2039784" cy="836764"/>
            <a:chOff x="1336317" y="4185406"/>
            <a:chExt cx="2039784" cy="45387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78115FB-9E1D-4CF8-A7D2-AA1EAC39A862}"/>
                </a:ext>
              </a:extLst>
            </p:cNvPr>
            <p:cNvSpPr/>
            <p:nvPr/>
          </p:nvSpPr>
          <p:spPr>
            <a:xfrm>
              <a:off x="1336317" y="4185406"/>
              <a:ext cx="1963474" cy="4087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Demand Forecasting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F303A42-4C89-45CF-B7AA-00E543C60947}"/>
                </a:ext>
              </a:extLst>
            </p:cNvPr>
            <p:cNvSpPr/>
            <p:nvPr/>
          </p:nvSpPr>
          <p:spPr>
            <a:xfrm>
              <a:off x="1412627" y="4230490"/>
              <a:ext cx="1963474" cy="408793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AI Forecasting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D80C6EDE-88F1-48EB-BC6A-4D7911F1FC4A}"/>
              </a:ext>
            </a:extLst>
          </p:cNvPr>
          <p:cNvSpPr/>
          <p:nvPr/>
        </p:nvSpPr>
        <p:spPr>
          <a:xfrm rot="16200000">
            <a:off x="5769809" y="2739616"/>
            <a:ext cx="1909249" cy="3585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Capability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A0D9B87-0626-4A0C-8D92-374DB710C857}"/>
              </a:ext>
            </a:extLst>
          </p:cNvPr>
          <p:cNvSpPr/>
          <p:nvPr/>
        </p:nvSpPr>
        <p:spPr>
          <a:xfrm rot="16200000">
            <a:off x="5894578" y="4768572"/>
            <a:ext cx="1648147" cy="37009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Domain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55C06A-53FD-4823-ABF4-E5EB6D6A9AEE}"/>
              </a:ext>
            </a:extLst>
          </p:cNvPr>
          <p:cNvSpPr/>
          <p:nvPr/>
        </p:nvSpPr>
        <p:spPr>
          <a:xfrm>
            <a:off x="1336317" y="1972629"/>
            <a:ext cx="1963474" cy="4087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Tatyana Popova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5DFD4B-6964-4BB1-A597-8BBE61BFD6B7}"/>
              </a:ext>
            </a:extLst>
          </p:cNvPr>
          <p:cNvSpPr/>
          <p:nvPr/>
        </p:nvSpPr>
        <p:spPr>
          <a:xfrm>
            <a:off x="3754839" y="1972628"/>
            <a:ext cx="1963474" cy="4087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Dmytro Maliarenko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D1EEBF-7F7F-4E1B-9C43-7B01DD6A964B}"/>
              </a:ext>
            </a:extLst>
          </p:cNvPr>
          <p:cNvSpPr/>
          <p:nvPr/>
        </p:nvSpPr>
        <p:spPr>
          <a:xfrm>
            <a:off x="7045841" y="5024048"/>
            <a:ext cx="1963474" cy="7536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Pharma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F0AEE5-8876-4F86-AEF1-260286234BBA}"/>
              </a:ext>
            </a:extLst>
          </p:cNvPr>
          <p:cNvSpPr/>
          <p:nvPr/>
        </p:nvSpPr>
        <p:spPr>
          <a:xfrm>
            <a:off x="7045841" y="4142679"/>
            <a:ext cx="1963474" cy="7536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Direct Selling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B6C330-CF3B-4881-AA07-4CCB0BD15563}"/>
              </a:ext>
            </a:extLst>
          </p:cNvPr>
          <p:cNvSpPr/>
          <p:nvPr/>
        </p:nvSpPr>
        <p:spPr>
          <a:xfrm>
            <a:off x="9304077" y="5016626"/>
            <a:ext cx="1963474" cy="7536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Industry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77205D-E7EA-4D4E-B0A7-F77FFF67E38B}"/>
              </a:ext>
            </a:extLst>
          </p:cNvPr>
          <p:cNvSpPr/>
          <p:nvPr/>
        </p:nvSpPr>
        <p:spPr>
          <a:xfrm>
            <a:off x="9304077" y="4135257"/>
            <a:ext cx="1963474" cy="7536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CPG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DFC12BD-0E0B-4FEF-B9A8-28E70D6E480E}"/>
              </a:ext>
            </a:extLst>
          </p:cNvPr>
          <p:cNvGrpSpPr/>
          <p:nvPr/>
        </p:nvGrpSpPr>
        <p:grpSpPr>
          <a:xfrm>
            <a:off x="8063798" y="12328"/>
            <a:ext cx="4094816" cy="310165"/>
            <a:chOff x="7830118" y="81543"/>
            <a:chExt cx="4094816" cy="310165"/>
          </a:xfrm>
          <a:solidFill>
            <a:schemeClr val="bg2">
              <a:lumMod val="90000"/>
            </a:schemeClr>
          </a:solidFill>
        </p:grpSpPr>
        <p:sp>
          <p:nvSpPr>
            <p:cNvPr id="43" name="Arrow: Pentagon 42">
              <a:extLst>
                <a:ext uri="{FF2B5EF4-FFF2-40B4-BE49-F238E27FC236}">
                  <a16:creationId xmlns:a16="http://schemas.microsoft.com/office/drawing/2014/main" id="{42520C6D-FB5D-4D14-B6DD-8E3BB6783093}"/>
                </a:ext>
              </a:extLst>
            </p:cNvPr>
            <p:cNvSpPr/>
            <p:nvPr/>
          </p:nvSpPr>
          <p:spPr>
            <a:xfrm>
              <a:off x="7830118" y="81543"/>
              <a:ext cx="1449478" cy="310165"/>
            </a:xfrm>
            <a:prstGeom prst="homePlat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Structure</a:t>
              </a:r>
            </a:p>
          </p:txBody>
        </p:sp>
        <p:sp>
          <p:nvSpPr>
            <p:cNvPr id="46" name="Arrow: Chevron 45">
              <a:extLst>
                <a:ext uri="{FF2B5EF4-FFF2-40B4-BE49-F238E27FC236}">
                  <a16:creationId xmlns:a16="http://schemas.microsoft.com/office/drawing/2014/main" id="{09BFAC98-7262-4D2E-81DD-70BF01F7E9E5}"/>
                </a:ext>
              </a:extLst>
            </p:cNvPr>
            <p:cNvSpPr/>
            <p:nvPr/>
          </p:nvSpPr>
          <p:spPr>
            <a:xfrm>
              <a:off x="9152787" y="81543"/>
              <a:ext cx="1449478" cy="310165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75000"/>
                    </a:schemeClr>
                  </a:solidFill>
                </a:rPr>
                <a:t>Strategy</a:t>
              </a:r>
            </a:p>
          </p:txBody>
        </p:sp>
        <p:sp>
          <p:nvSpPr>
            <p:cNvPr id="47" name="Arrow: Chevron 46">
              <a:extLst>
                <a:ext uri="{FF2B5EF4-FFF2-40B4-BE49-F238E27FC236}">
                  <a16:creationId xmlns:a16="http://schemas.microsoft.com/office/drawing/2014/main" id="{35EAF214-2881-42B0-8598-8306FBE17C1A}"/>
                </a:ext>
              </a:extLst>
            </p:cNvPr>
            <p:cNvSpPr/>
            <p:nvPr/>
          </p:nvSpPr>
          <p:spPr>
            <a:xfrm>
              <a:off x="10475456" y="81543"/>
              <a:ext cx="1449478" cy="310165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75000"/>
                    </a:schemeClr>
                  </a:solidFill>
                </a:rPr>
                <a:t>Processes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83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FCD6-741C-43DC-8EE0-DE776EC65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800" y="272314"/>
            <a:ext cx="11433438" cy="1063064"/>
          </a:xfrm>
        </p:spPr>
        <p:txBody>
          <a:bodyPr/>
          <a:lstStyle/>
          <a:p>
            <a:r>
              <a:rPr lang="en-US" sz="2600" dirty="0"/>
              <a:t>Implementation of a new Kyiv organizational structure will enable efficient management of specialists’ skills, development of existing and new capabilities and enhance overall performance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9458BE1-4BCB-46F1-9D20-7F35A2F68FF6}"/>
              </a:ext>
            </a:extLst>
          </p:cNvPr>
          <p:cNvGrpSpPr/>
          <p:nvPr/>
        </p:nvGrpSpPr>
        <p:grpSpPr>
          <a:xfrm>
            <a:off x="637023" y="1554234"/>
            <a:ext cx="8165835" cy="3936475"/>
            <a:chOff x="436957" y="1934760"/>
            <a:chExt cx="6779167" cy="309979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215DAB-5E33-4193-9565-0CEA65A69BA9}"/>
                </a:ext>
              </a:extLst>
            </p:cNvPr>
            <p:cNvGrpSpPr/>
            <p:nvPr/>
          </p:nvGrpSpPr>
          <p:grpSpPr>
            <a:xfrm>
              <a:off x="436957" y="1934760"/>
              <a:ext cx="6779167" cy="2715412"/>
              <a:chOff x="547540" y="1961264"/>
              <a:chExt cx="6779167" cy="271541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DC9900C-70AD-4B33-8196-6859B9BC8ED4}"/>
                  </a:ext>
                </a:extLst>
              </p:cNvPr>
              <p:cNvSpPr/>
              <p:nvPr/>
            </p:nvSpPr>
            <p:spPr>
              <a:xfrm>
                <a:off x="563691" y="3841737"/>
                <a:ext cx="1590675" cy="776757"/>
              </a:xfrm>
              <a:prstGeom prst="rect">
                <a:avLst/>
              </a:prstGeom>
              <a:solidFill>
                <a:srgbClr val="FFC2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BI Development/ Visualization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98D1051-526D-456F-900A-F6E921CD2271}"/>
                  </a:ext>
                </a:extLst>
              </p:cNvPr>
              <p:cNvSpPr/>
              <p:nvPr/>
            </p:nvSpPr>
            <p:spPr>
              <a:xfrm>
                <a:off x="547540" y="2232132"/>
                <a:ext cx="1590675" cy="776757"/>
              </a:xfrm>
              <a:prstGeom prst="rect">
                <a:avLst/>
              </a:prstGeom>
              <a:solidFill>
                <a:srgbClr val="7CB9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Delivery Management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0E45643-9462-4025-B900-713DA13ACD26}"/>
                  </a:ext>
                </a:extLst>
              </p:cNvPr>
              <p:cNvSpPr/>
              <p:nvPr/>
            </p:nvSpPr>
            <p:spPr>
              <a:xfrm>
                <a:off x="3163114" y="2240415"/>
                <a:ext cx="1590675" cy="77675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Data Science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(Traditional)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27C7A00-4D98-43F1-A18E-B0E10DE4D274}"/>
                  </a:ext>
                </a:extLst>
              </p:cNvPr>
              <p:cNvSpPr/>
              <p:nvPr/>
            </p:nvSpPr>
            <p:spPr>
              <a:xfrm>
                <a:off x="3169200" y="3837573"/>
                <a:ext cx="1590675" cy="77675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Data Science (AI/ML)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E2B3C8A-6688-49D5-8108-4266272DB4AE}"/>
                  </a:ext>
                </a:extLst>
              </p:cNvPr>
              <p:cNvSpPr/>
              <p:nvPr/>
            </p:nvSpPr>
            <p:spPr>
              <a:xfrm>
                <a:off x="5560576" y="2236503"/>
                <a:ext cx="1590675" cy="776757"/>
              </a:xfrm>
              <a:prstGeom prst="rect">
                <a:avLst/>
              </a:prstGeom>
              <a:solidFill>
                <a:schemeClr val="accent5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Data Engineering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EE073AD-E7CB-4C20-8548-B431A8A21C33}"/>
                  </a:ext>
                </a:extLst>
              </p:cNvPr>
              <p:cNvSpPr/>
              <p:nvPr/>
            </p:nvSpPr>
            <p:spPr>
              <a:xfrm>
                <a:off x="5553334" y="3849428"/>
                <a:ext cx="1590675" cy="77675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Software Engineering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2D3C61-0A28-4FC8-B149-EA82CF49BA9B}"/>
                  </a:ext>
                </a:extLst>
              </p:cNvPr>
              <p:cNvSpPr txBox="1"/>
              <p:nvPr/>
            </p:nvSpPr>
            <p:spPr>
              <a:xfrm>
                <a:off x="580673" y="1961264"/>
                <a:ext cx="1666240" cy="250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i="1" dirty="0"/>
                  <a:t>Alina Ignatiuk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2C0925-7320-46C9-AED4-9FDD1AAC97E8}"/>
                  </a:ext>
                </a:extLst>
              </p:cNvPr>
              <p:cNvSpPr txBox="1"/>
              <p:nvPr/>
            </p:nvSpPr>
            <p:spPr>
              <a:xfrm>
                <a:off x="5255723" y="3574571"/>
                <a:ext cx="1978390" cy="24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i="1" dirty="0"/>
                  <a:t>Alina Ignatiuk (interim)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301388-EA35-4EC5-B54A-7C0AB32244E1}"/>
                  </a:ext>
                </a:extLst>
              </p:cNvPr>
              <p:cNvSpPr txBox="1"/>
              <p:nvPr/>
            </p:nvSpPr>
            <p:spPr>
              <a:xfrm>
                <a:off x="5163129" y="1970760"/>
                <a:ext cx="2163578" cy="24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i="1" dirty="0"/>
                  <a:t>Andrey Antonenko (interim)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004FF3-9155-449E-B8BD-56A3F0482AAA}"/>
                  </a:ext>
                </a:extLst>
              </p:cNvPr>
              <p:cNvSpPr txBox="1"/>
              <p:nvPr/>
            </p:nvSpPr>
            <p:spPr>
              <a:xfrm>
                <a:off x="573580" y="3574968"/>
                <a:ext cx="1666240" cy="250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i="1" dirty="0"/>
                  <a:t>Tatyana Popova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7CDD92-6667-4105-B198-23F94A585481}"/>
                  </a:ext>
                </a:extLst>
              </p:cNvPr>
              <p:cNvSpPr txBox="1"/>
              <p:nvPr/>
            </p:nvSpPr>
            <p:spPr>
              <a:xfrm>
                <a:off x="3223806" y="3574568"/>
                <a:ext cx="1666240" cy="250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i="1" dirty="0"/>
                  <a:t>Dmytro Maliarenko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4DA917-AC91-41D6-8B61-B07B356CF039}"/>
                  </a:ext>
                </a:extLst>
              </p:cNvPr>
              <p:cNvSpPr txBox="1"/>
              <p:nvPr/>
            </p:nvSpPr>
            <p:spPr>
              <a:xfrm>
                <a:off x="3167037" y="1969197"/>
                <a:ext cx="1666240" cy="250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i="1" dirty="0"/>
                  <a:t>Andrey Antonenko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E0F1BB-63BE-402C-8B51-7795B2C94C48}"/>
                  </a:ext>
                </a:extLst>
              </p:cNvPr>
              <p:cNvSpPr/>
              <p:nvPr/>
            </p:nvSpPr>
            <p:spPr>
              <a:xfrm>
                <a:off x="630765" y="3899919"/>
                <a:ext cx="1590675" cy="77675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Design/                     BI Development/ Visualization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F8C36B0-4E35-4341-98C7-57598ED14859}"/>
                  </a:ext>
                </a:extLst>
              </p:cNvPr>
              <p:cNvSpPr/>
              <p:nvPr/>
            </p:nvSpPr>
            <p:spPr>
              <a:xfrm>
                <a:off x="625064" y="2282303"/>
                <a:ext cx="1590675" cy="77675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Decision Science/ Delivery Management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BA7F012-A70E-421C-AB14-ADCC39124F1E}"/>
                  </a:ext>
                </a:extLst>
              </p:cNvPr>
              <p:cNvSpPr/>
              <p:nvPr/>
            </p:nvSpPr>
            <p:spPr>
              <a:xfrm>
                <a:off x="3214114" y="2295418"/>
                <a:ext cx="1590675" cy="77675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Data Science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(Traditional)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DB7C1C3-E42D-4C87-8159-E6C63A53069D}"/>
                  </a:ext>
                </a:extLst>
              </p:cNvPr>
              <p:cNvSpPr/>
              <p:nvPr/>
            </p:nvSpPr>
            <p:spPr>
              <a:xfrm>
                <a:off x="3236272" y="3886092"/>
                <a:ext cx="1590675" cy="77675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Data Science (AI/ML)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F19933A-216C-462F-99B5-101D97124DC4}"/>
                  </a:ext>
                </a:extLst>
              </p:cNvPr>
              <p:cNvSpPr/>
              <p:nvPr/>
            </p:nvSpPr>
            <p:spPr>
              <a:xfrm>
                <a:off x="5621017" y="2307577"/>
                <a:ext cx="1590675" cy="77675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Data Engineering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B9BA5A1-BC3B-4442-81A0-03426B541F03}"/>
                  </a:ext>
                </a:extLst>
              </p:cNvPr>
              <p:cNvSpPr/>
              <p:nvPr/>
            </p:nvSpPr>
            <p:spPr>
              <a:xfrm>
                <a:off x="5615064" y="3896195"/>
                <a:ext cx="1590675" cy="77675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Software Engineering</a:t>
                </a: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889E4B6-20A0-464B-8548-9ECDBA5ED990}"/>
                </a:ext>
              </a:extLst>
            </p:cNvPr>
            <p:cNvSpPr/>
            <p:nvPr/>
          </p:nvSpPr>
          <p:spPr>
            <a:xfrm>
              <a:off x="501265" y="3147135"/>
              <a:ext cx="1603892" cy="28457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Consultants- </a:t>
              </a:r>
              <a:r>
                <a:rPr lang="en-US" sz="1200" b="1" i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26B116B-EC38-4741-BE27-4180C94862D5}"/>
                </a:ext>
              </a:extLst>
            </p:cNvPr>
            <p:cNvSpPr/>
            <p:nvPr/>
          </p:nvSpPr>
          <p:spPr>
            <a:xfrm>
              <a:off x="3125689" y="4729240"/>
              <a:ext cx="1603892" cy="3053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Data Scientist - </a:t>
              </a:r>
              <a:r>
                <a:rPr lang="en-US" sz="1200" b="1" i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EC7A807-B1C7-4CBD-A2B7-1E2C376C949B}"/>
                </a:ext>
              </a:extLst>
            </p:cNvPr>
            <p:cNvSpPr/>
            <p:nvPr/>
          </p:nvSpPr>
          <p:spPr>
            <a:xfrm>
              <a:off x="3092069" y="3137440"/>
              <a:ext cx="1603892" cy="2956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Data Scientists - </a:t>
              </a:r>
              <a:r>
                <a:rPr lang="en-US" sz="1200" b="1" i="1" dirty="0">
                  <a:solidFill>
                    <a:schemeClr val="tx1"/>
                  </a:solidFill>
                </a:rPr>
                <a:t>4</a:t>
              </a:r>
              <a:endParaRPr lang="en-US" sz="1200" i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Consultants - </a:t>
              </a:r>
              <a:r>
                <a:rPr lang="en-US" sz="1200" b="1" i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3661E2D-5ACF-4677-870F-2F1338F8CD14}"/>
                </a:ext>
              </a:extLst>
            </p:cNvPr>
            <p:cNvSpPr/>
            <p:nvPr/>
          </p:nvSpPr>
          <p:spPr>
            <a:xfrm>
              <a:off x="5504481" y="3139674"/>
              <a:ext cx="1603892" cy="291226"/>
            </a:xfrm>
            <a:prstGeom prst="rect">
              <a:avLst/>
            </a:prstGeom>
            <a:solidFill>
              <a:schemeClr val="accent5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Data Scientists - </a:t>
              </a:r>
              <a:r>
                <a:rPr lang="en-US" sz="1200" b="1" i="1" dirty="0">
                  <a:solidFill>
                    <a:schemeClr val="tx1"/>
                  </a:solidFill>
                </a:rPr>
                <a:t>2</a:t>
              </a:r>
              <a:endParaRPr lang="en-US" sz="1200" i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Data Engineers - </a:t>
              </a:r>
              <a:r>
                <a:rPr lang="en-US" sz="1200" b="1" i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744DBE-3D96-43D5-A5EE-FD15DE4B8FE3}"/>
                </a:ext>
              </a:extLst>
            </p:cNvPr>
            <p:cNvSpPr/>
            <p:nvPr/>
          </p:nvSpPr>
          <p:spPr>
            <a:xfrm>
              <a:off x="5504481" y="4725713"/>
              <a:ext cx="1603892" cy="30884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Software engineer - </a:t>
              </a:r>
              <a:r>
                <a:rPr lang="en-US" sz="1200" b="1" i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27BB50-FFFB-4DAF-87D9-EF3F80565CBD}"/>
                </a:ext>
              </a:extLst>
            </p:cNvPr>
            <p:cNvSpPr/>
            <p:nvPr/>
          </p:nvSpPr>
          <p:spPr>
            <a:xfrm>
              <a:off x="505453" y="4738857"/>
              <a:ext cx="1603892" cy="29569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Consultants - </a:t>
              </a:r>
              <a:r>
                <a:rPr lang="en-US" sz="1200" b="1" i="1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BA84ADB-C0DC-403F-8F52-EF9B7AEDF419}"/>
              </a:ext>
            </a:extLst>
          </p:cNvPr>
          <p:cNvSpPr/>
          <p:nvPr/>
        </p:nvSpPr>
        <p:spPr>
          <a:xfrm>
            <a:off x="621102" y="5896196"/>
            <a:ext cx="8036044" cy="442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Data Analyst </a:t>
            </a:r>
            <a:r>
              <a:rPr lang="en-US" sz="1600" i="1" dirty="0">
                <a:solidFill>
                  <a:schemeClr val="tx1"/>
                </a:solidFill>
              </a:rPr>
              <a:t>(temporary position) </a:t>
            </a:r>
            <a:r>
              <a:rPr lang="en-US" sz="1600" b="1" dirty="0">
                <a:solidFill>
                  <a:schemeClr val="tx1"/>
                </a:solidFill>
              </a:rPr>
              <a:t>- </a:t>
            </a:r>
            <a:r>
              <a:rPr lang="en-US" sz="1600" b="1" i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60A795-D41C-4962-9EC1-26A3AAA159BA}"/>
              </a:ext>
            </a:extLst>
          </p:cNvPr>
          <p:cNvSpPr txBox="1"/>
          <p:nvPr/>
        </p:nvSpPr>
        <p:spPr>
          <a:xfrm>
            <a:off x="6622642" y="5581659"/>
            <a:ext cx="2007067" cy="317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Andrey Antonenko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BDB5C2-0A98-4CF1-BF5C-51670E1030B0}"/>
              </a:ext>
            </a:extLst>
          </p:cNvPr>
          <p:cNvSpPr/>
          <p:nvPr/>
        </p:nvSpPr>
        <p:spPr>
          <a:xfrm>
            <a:off x="527772" y="1446494"/>
            <a:ext cx="8283065" cy="4974626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CB8007A-C1AF-4678-AE24-5D290161264E}"/>
              </a:ext>
            </a:extLst>
          </p:cNvPr>
          <p:cNvGrpSpPr/>
          <p:nvPr/>
        </p:nvGrpSpPr>
        <p:grpSpPr>
          <a:xfrm>
            <a:off x="9098029" y="1449793"/>
            <a:ext cx="2525457" cy="4984961"/>
            <a:chOff x="3003924" y="4661080"/>
            <a:chExt cx="2525457" cy="548902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89965A3-9DF5-4AAB-A0AE-F33FEBF0D2E7}"/>
                </a:ext>
              </a:extLst>
            </p:cNvPr>
            <p:cNvGrpSpPr/>
            <p:nvPr/>
          </p:nvGrpSpPr>
          <p:grpSpPr>
            <a:xfrm>
              <a:off x="3415327" y="4973816"/>
              <a:ext cx="1666240" cy="763214"/>
              <a:chOff x="3415327" y="4973816"/>
              <a:chExt cx="1666240" cy="76321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6153E2F-ABCD-4114-A1F9-00F2567644D0}"/>
                  </a:ext>
                </a:extLst>
              </p:cNvPr>
              <p:cNvSpPr/>
              <p:nvPr/>
            </p:nvSpPr>
            <p:spPr>
              <a:xfrm>
                <a:off x="3454166" y="5272303"/>
                <a:ext cx="1590675" cy="4647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HC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0C1523A-B319-4EA0-A40E-CCA780CA7193}"/>
                  </a:ext>
                </a:extLst>
              </p:cNvPr>
              <p:cNvSpPr txBox="1"/>
              <p:nvPr/>
            </p:nvSpPr>
            <p:spPr>
              <a:xfrm>
                <a:off x="3415327" y="4973816"/>
                <a:ext cx="16662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i="1" dirty="0"/>
                  <a:t>Daria Miseng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CC12A89-D46B-495E-AB95-E703925E8BBE}"/>
                </a:ext>
              </a:extLst>
            </p:cNvPr>
            <p:cNvGrpSpPr/>
            <p:nvPr/>
          </p:nvGrpSpPr>
          <p:grpSpPr>
            <a:xfrm>
              <a:off x="3415327" y="7942846"/>
              <a:ext cx="1666240" cy="781265"/>
              <a:chOff x="1606847" y="7947359"/>
              <a:chExt cx="1666240" cy="781265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6CD3A-07A4-457E-8A4E-47B8221DCFFA}"/>
                  </a:ext>
                </a:extLst>
              </p:cNvPr>
              <p:cNvSpPr/>
              <p:nvPr/>
            </p:nvSpPr>
            <p:spPr>
              <a:xfrm>
                <a:off x="1645686" y="8263897"/>
                <a:ext cx="1590675" cy="4647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Admin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6C3D41-1E14-48CB-84DE-683821D3E33B}"/>
                  </a:ext>
                </a:extLst>
              </p:cNvPr>
              <p:cNvSpPr txBox="1"/>
              <p:nvPr/>
            </p:nvSpPr>
            <p:spPr>
              <a:xfrm>
                <a:off x="1606847" y="7947359"/>
                <a:ext cx="16662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/>
                <a:r>
                  <a:rPr lang="en-US" sz="1200" i="1" dirty="0"/>
                  <a:t>Viktoriia Datsenko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BAA2144-DDC0-4168-BDBB-3AAF181D221B}"/>
                </a:ext>
              </a:extLst>
            </p:cNvPr>
            <p:cNvGrpSpPr/>
            <p:nvPr/>
          </p:nvGrpSpPr>
          <p:grpSpPr>
            <a:xfrm>
              <a:off x="3415327" y="6944898"/>
              <a:ext cx="1666240" cy="769206"/>
              <a:chOff x="-201633" y="6949411"/>
              <a:chExt cx="1666240" cy="769206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F43EAFF-E30C-46AF-9480-BB1DAB042610}"/>
                  </a:ext>
                </a:extLst>
              </p:cNvPr>
              <p:cNvSpPr/>
              <p:nvPr/>
            </p:nvSpPr>
            <p:spPr>
              <a:xfrm>
                <a:off x="-162794" y="7253890"/>
                <a:ext cx="1590675" cy="4647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Finance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1DE2A07-6A8A-439E-9DF4-9570F2A6A74D}"/>
                  </a:ext>
                </a:extLst>
              </p:cNvPr>
              <p:cNvSpPr txBox="1"/>
              <p:nvPr/>
            </p:nvSpPr>
            <p:spPr>
              <a:xfrm>
                <a:off x="-201633" y="6949411"/>
                <a:ext cx="16662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/>
                <a:r>
                  <a:rPr lang="en-US" sz="1200" i="1" dirty="0"/>
                  <a:t>Nataliia Biesova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A558ECB-877A-4045-8070-70956849CCA2}"/>
                </a:ext>
              </a:extLst>
            </p:cNvPr>
            <p:cNvGrpSpPr/>
            <p:nvPr/>
          </p:nvGrpSpPr>
          <p:grpSpPr>
            <a:xfrm>
              <a:off x="3415327" y="8900052"/>
              <a:ext cx="1666240" cy="738729"/>
              <a:chOff x="3415327" y="8149887"/>
              <a:chExt cx="1666240" cy="738729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667D027-4BD6-40C4-8D00-3490036BA0DB}"/>
                  </a:ext>
                </a:extLst>
              </p:cNvPr>
              <p:cNvSpPr/>
              <p:nvPr/>
            </p:nvSpPr>
            <p:spPr>
              <a:xfrm>
                <a:off x="3454166" y="8423889"/>
                <a:ext cx="1590675" cy="4647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IT local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B167DBC-B558-492D-9200-BCFF378A2141}"/>
                  </a:ext>
                </a:extLst>
              </p:cNvPr>
              <p:cNvSpPr txBox="1"/>
              <p:nvPr/>
            </p:nvSpPr>
            <p:spPr>
              <a:xfrm>
                <a:off x="3415327" y="8149887"/>
                <a:ext cx="16662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i="1" dirty="0"/>
                  <a:t>…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8FA7121-9D92-4C4C-B04A-30CAAD691C02}"/>
                </a:ext>
              </a:extLst>
            </p:cNvPr>
            <p:cNvGrpSpPr/>
            <p:nvPr/>
          </p:nvGrpSpPr>
          <p:grpSpPr>
            <a:xfrm>
              <a:off x="3415327" y="5992639"/>
              <a:ext cx="1666240" cy="751700"/>
              <a:chOff x="-201633" y="5248575"/>
              <a:chExt cx="1666240" cy="75170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0197D79-13A6-417C-B59C-6336B719549C}"/>
                  </a:ext>
                </a:extLst>
              </p:cNvPr>
              <p:cNvSpPr/>
              <p:nvPr/>
            </p:nvSpPr>
            <p:spPr>
              <a:xfrm>
                <a:off x="-162794" y="5535548"/>
                <a:ext cx="1590675" cy="4647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Travel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B1B7DDF-BD6C-4BD9-8936-D02166050163}"/>
                  </a:ext>
                </a:extLst>
              </p:cNvPr>
              <p:cNvSpPr txBox="1"/>
              <p:nvPr/>
            </p:nvSpPr>
            <p:spPr>
              <a:xfrm>
                <a:off x="-201633" y="5248575"/>
                <a:ext cx="1666240" cy="305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i="1" dirty="0"/>
                  <a:t>Daria Miseng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F9294B5-9031-4CEB-9131-9FB351D1F66C}"/>
                </a:ext>
              </a:extLst>
            </p:cNvPr>
            <p:cNvSpPr/>
            <p:nvPr/>
          </p:nvSpPr>
          <p:spPr>
            <a:xfrm>
              <a:off x="3003924" y="4661080"/>
              <a:ext cx="2525457" cy="5489021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30C5F29-6D1F-47F7-82E7-12848C5090AB}"/>
              </a:ext>
            </a:extLst>
          </p:cNvPr>
          <p:cNvGrpSpPr/>
          <p:nvPr/>
        </p:nvGrpSpPr>
        <p:grpSpPr>
          <a:xfrm>
            <a:off x="8063798" y="12328"/>
            <a:ext cx="4094816" cy="310165"/>
            <a:chOff x="7830118" y="81543"/>
            <a:chExt cx="4094816" cy="310165"/>
          </a:xfrm>
          <a:solidFill>
            <a:schemeClr val="bg2">
              <a:lumMod val="90000"/>
            </a:schemeClr>
          </a:solidFill>
        </p:grpSpPr>
        <p:sp>
          <p:nvSpPr>
            <p:cNvPr id="62" name="Arrow: Pentagon 61">
              <a:extLst>
                <a:ext uri="{FF2B5EF4-FFF2-40B4-BE49-F238E27FC236}">
                  <a16:creationId xmlns:a16="http://schemas.microsoft.com/office/drawing/2014/main" id="{0FF60F67-F99E-49AC-868A-6CB76C7484B0}"/>
                </a:ext>
              </a:extLst>
            </p:cNvPr>
            <p:cNvSpPr/>
            <p:nvPr/>
          </p:nvSpPr>
          <p:spPr>
            <a:xfrm>
              <a:off x="7830118" y="81543"/>
              <a:ext cx="1449478" cy="310165"/>
            </a:xfrm>
            <a:prstGeom prst="homePlat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Structure</a:t>
              </a:r>
            </a:p>
          </p:txBody>
        </p:sp>
        <p:sp>
          <p:nvSpPr>
            <p:cNvPr id="63" name="Arrow: Chevron 62">
              <a:extLst>
                <a:ext uri="{FF2B5EF4-FFF2-40B4-BE49-F238E27FC236}">
                  <a16:creationId xmlns:a16="http://schemas.microsoft.com/office/drawing/2014/main" id="{D00AE7BD-60A9-4388-B581-E2238A33033F}"/>
                </a:ext>
              </a:extLst>
            </p:cNvPr>
            <p:cNvSpPr/>
            <p:nvPr/>
          </p:nvSpPr>
          <p:spPr>
            <a:xfrm>
              <a:off x="9152787" y="81543"/>
              <a:ext cx="1449478" cy="310165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75000"/>
                    </a:schemeClr>
                  </a:solidFill>
                </a:rPr>
                <a:t>Strategy</a:t>
              </a:r>
            </a:p>
          </p:txBody>
        </p:sp>
        <p:sp>
          <p:nvSpPr>
            <p:cNvPr id="64" name="Arrow: Chevron 63">
              <a:extLst>
                <a:ext uri="{FF2B5EF4-FFF2-40B4-BE49-F238E27FC236}">
                  <a16:creationId xmlns:a16="http://schemas.microsoft.com/office/drawing/2014/main" id="{BDD9C4D1-9FCA-4D8F-9805-FC85D680ABFC}"/>
                </a:ext>
              </a:extLst>
            </p:cNvPr>
            <p:cNvSpPr/>
            <p:nvPr/>
          </p:nvSpPr>
          <p:spPr>
            <a:xfrm>
              <a:off x="10475456" y="81543"/>
              <a:ext cx="1449478" cy="310165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75000"/>
                    </a:schemeClr>
                  </a:solidFill>
                </a:rPr>
                <a:t>Processes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6287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DE443-A7F1-425B-9981-3C3F865ED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88" y="247854"/>
            <a:ext cx="11621212" cy="1128904"/>
          </a:xfrm>
        </p:spPr>
        <p:txBody>
          <a:bodyPr/>
          <a:lstStyle/>
          <a:p>
            <a:r>
              <a:rPr lang="en-US" sz="2600" dirty="0"/>
              <a:t>Kyiv office development strategy should leverage existing and develop new skills, expand domain knowledge expertise and project types, bring existing analytical solutions to the market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9BF2AB-CF6C-4137-95B4-777A0B329B3D}"/>
              </a:ext>
            </a:extLst>
          </p:cNvPr>
          <p:cNvGrpSpPr/>
          <p:nvPr/>
        </p:nvGrpSpPr>
        <p:grpSpPr>
          <a:xfrm>
            <a:off x="8063798" y="12328"/>
            <a:ext cx="4094816" cy="310165"/>
            <a:chOff x="7830118" y="81543"/>
            <a:chExt cx="4094816" cy="310165"/>
          </a:xfrm>
          <a:solidFill>
            <a:schemeClr val="bg2">
              <a:lumMod val="90000"/>
            </a:schemeClr>
          </a:solidFill>
        </p:grpSpPr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DCEAFAFB-FFD3-4F00-B912-3340A285EF0C}"/>
                </a:ext>
              </a:extLst>
            </p:cNvPr>
            <p:cNvSpPr/>
            <p:nvPr/>
          </p:nvSpPr>
          <p:spPr>
            <a:xfrm>
              <a:off x="7830118" y="81543"/>
              <a:ext cx="1449478" cy="310165"/>
            </a:xfrm>
            <a:prstGeom prst="homePlat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2">
                      <a:lumMod val="90000"/>
                    </a:schemeClr>
                  </a:solidFill>
                </a:rPr>
                <a:t>Structure</a:t>
              </a:r>
            </a:p>
          </p:txBody>
        </p:sp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C6489463-5D98-4A97-9E99-594953353F4C}"/>
                </a:ext>
              </a:extLst>
            </p:cNvPr>
            <p:cNvSpPr/>
            <p:nvPr/>
          </p:nvSpPr>
          <p:spPr>
            <a:xfrm>
              <a:off x="9152787" y="81543"/>
              <a:ext cx="1449478" cy="310165"/>
            </a:xfrm>
            <a:prstGeom prst="chevron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Strategy</a:t>
              </a: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A52DC973-D451-483E-91A2-54B70EB3EF78}"/>
                </a:ext>
              </a:extLst>
            </p:cNvPr>
            <p:cNvSpPr/>
            <p:nvPr/>
          </p:nvSpPr>
          <p:spPr>
            <a:xfrm>
              <a:off x="10475456" y="81543"/>
              <a:ext cx="1449478" cy="310165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75000"/>
                    </a:schemeClr>
                  </a:solidFill>
                </a:rPr>
                <a:t>Processes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CCBD287-F8CE-49EA-AA19-4C38A28DDD65}"/>
              </a:ext>
            </a:extLst>
          </p:cNvPr>
          <p:cNvGrpSpPr/>
          <p:nvPr/>
        </p:nvGrpSpPr>
        <p:grpSpPr>
          <a:xfrm>
            <a:off x="1803400" y="1383030"/>
            <a:ext cx="8585200" cy="5008426"/>
            <a:chOff x="1803400" y="1306830"/>
            <a:chExt cx="8585200" cy="5008426"/>
          </a:xfrm>
        </p:grpSpPr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C7AA9E13-9D22-4889-A931-1B2D4DD6C0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04993830"/>
                </p:ext>
              </p:extLst>
            </p:nvPr>
          </p:nvGraphicFramePr>
          <p:xfrm>
            <a:off x="1803400" y="1306830"/>
            <a:ext cx="8585200" cy="500842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1EB90A-913C-4A32-B776-C091C434C483}"/>
                </a:ext>
              </a:extLst>
            </p:cNvPr>
            <p:cNvSpPr txBox="1"/>
            <p:nvPr/>
          </p:nvSpPr>
          <p:spPr>
            <a:xfrm>
              <a:off x="3702685" y="2548969"/>
              <a:ext cx="13106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SKILLS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075864-DD52-4D10-9CF1-ABBF8A782CAC}"/>
                </a:ext>
              </a:extLst>
            </p:cNvPr>
            <p:cNvSpPr txBox="1"/>
            <p:nvPr/>
          </p:nvSpPr>
          <p:spPr>
            <a:xfrm>
              <a:off x="5770803" y="2425858"/>
              <a:ext cx="1757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DOMAIN KNOWLEDGE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971C1A-8223-464D-BAD6-6AA02B560717}"/>
                </a:ext>
              </a:extLst>
            </p:cNvPr>
            <p:cNvSpPr txBox="1"/>
            <p:nvPr/>
          </p:nvSpPr>
          <p:spPr>
            <a:xfrm>
              <a:off x="4677054" y="4555222"/>
              <a:ext cx="1757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 b="1"/>
              </a:lvl1pPr>
            </a:lstStyle>
            <a:p>
              <a:r>
                <a:rPr lang="en-US" dirty="0"/>
                <a:t>PROJECTS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4DE847-D2CD-4CE3-804C-A202CFB325E7}"/>
                </a:ext>
              </a:extLst>
            </p:cNvPr>
            <p:cNvSpPr txBox="1"/>
            <p:nvPr/>
          </p:nvSpPr>
          <p:spPr>
            <a:xfrm>
              <a:off x="6956358" y="4519394"/>
              <a:ext cx="1757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ANALYTICAL SOLUTIONS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346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89CABA-FDC7-48E9-B738-6F40423EC316}"/>
              </a:ext>
            </a:extLst>
          </p:cNvPr>
          <p:cNvSpPr/>
          <p:nvPr/>
        </p:nvSpPr>
        <p:spPr>
          <a:xfrm>
            <a:off x="558800" y="1259840"/>
            <a:ext cx="2672080" cy="538480"/>
          </a:xfrm>
          <a:prstGeom prst="roundRect">
            <a:avLst/>
          </a:prstGeom>
          <a:solidFill>
            <a:srgbClr val="4FB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Delivery Managers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123F0D5-9EC0-4C90-88F2-FCF83326F23E}"/>
              </a:ext>
            </a:extLst>
          </p:cNvPr>
          <p:cNvSpPr/>
          <p:nvPr/>
        </p:nvSpPr>
        <p:spPr>
          <a:xfrm>
            <a:off x="3393440" y="1259840"/>
            <a:ext cx="2672080" cy="538480"/>
          </a:xfrm>
          <a:prstGeom prst="roundRect">
            <a:avLst/>
          </a:prstGeom>
          <a:solidFill>
            <a:srgbClr val="4FB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BI Development/ Visualization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7A6A81-EA51-4E3D-A303-D920D3FDDFEF}"/>
              </a:ext>
            </a:extLst>
          </p:cNvPr>
          <p:cNvSpPr/>
          <p:nvPr/>
        </p:nvSpPr>
        <p:spPr>
          <a:xfrm>
            <a:off x="6248400" y="1259840"/>
            <a:ext cx="2672080" cy="538480"/>
          </a:xfrm>
          <a:prstGeom prst="roundRect">
            <a:avLst/>
          </a:prstGeom>
          <a:solidFill>
            <a:srgbClr val="4FB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Scientists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6244D6-4BE9-4087-BDA7-C258F75FE652}"/>
              </a:ext>
            </a:extLst>
          </p:cNvPr>
          <p:cNvSpPr/>
          <p:nvPr/>
        </p:nvSpPr>
        <p:spPr>
          <a:xfrm>
            <a:off x="9093200" y="1264920"/>
            <a:ext cx="2672080" cy="538480"/>
          </a:xfrm>
          <a:prstGeom prst="roundRect">
            <a:avLst/>
          </a:prstGeom>
          <a:solidFill>
            <a:srgbClr val="4FB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Engineering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FD2F818-9987-4772-8445-9E0E489967C1}"/>
              </a:ext>
            </a:extLst>
          </p:cNvPr>
          <p:cNvSpPr/>
          <p:nvPr/>
        </p:nvSpPr>
        <p:spPr>
          <a:xfrm>
            <a:off x="558800" y="1977569"/>
            <a:ext cx="2672080" cy="3209111"/>
          </a:xfrm>
          <a:prstGeom prst="roundRect">
            <a:avLst>
              <a:gd name="adj" fmla="val 5128"/>
            </a:avLst>
          </a:prstGeom>
          <a:solidFill>
            <a:srgbClr val="DCF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Tools</a:t>
            </a:r>
            <a:r>
              <a:rPr lang="en-US" sz="1400" dirty="0">
                <a:solidFill>
                  <a:schemeClr val="tx1"/>
                </a:solidFill>
              </a:rPr>
              <a:t>: MS Office (advanced), Tableau/ Power BI (low to mid), SQL/R/Python (low to mid), SPSS (low to mid), Nielsen Answers/Adviser mid), Wordpress (mid), Agile (mid), AI/ML (low to mid)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Expertise</a:t>
            </a:r>
            <a:r>
              <a:rPr lang="en-US" sz="1400" dirty="0">
                <a:solidFill>
                  <a:schemeClr val="tx1"/>
                </a:solidFill>
              </a:rPr>
              <a:t>: Problem-solving and insights generation, business analysis, project management, client communication, design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80F02F2-82F9-438A-83FE-401FEDBB0465}"/>
              </a:ext>
            </a:extLst>
          </p:cNvPr>
          <p:cNvSpPr/>
          <p:nvPr/>
        </p:nvSpPr>
        <p:spPr>
          <a:xfrm>
            <a:off x="3393440" y="1977569"/>
            <a:ext cx="2672080" cy="3209111"/>
          </a:xfrm>
          <a:prstGeom prst="roundRect">
            <a:avLst>
              <a:gd name="adj" fmla="val 5128"/>
            </a:avLst>
          </a:prstGeom>
          <a:solidFill>
            <a:srgbClr val="DCF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Tools</a:t>
            </a:r>
            <a:r>
              <a:rPr lang="en-US" sz="1400" dirty="0">
                <a:solidFill>
                  <a:schemeClr val="tx1"/>
                </a:solidFill>
              </a:rPr>
              <a:t>: MS Office (advanced), Tableau/ Power BI (advanced), SQL/R/Python (low to mid), UI/UX, Nielsen Answers/Adviser, AI/ML (low to mid)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Expertise</a:t>
            </a:r>
            <a:r>
              <a:rPr lang="en-US" sz="1400" dirty="0">
                <a:solidFill>
                  <a:schemeClr val="tx1"/>
                </a:solidFill>
              </a:rPr>
              <a:t>: Problem-solving and insights generation, business analysis, prototyping dashboards, design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A385EB5-1814-4294-B119-5D9CE71185AA}"/>
              </a:ext>
            </a:extLst>
          </p:cNvPr>
          <p:cNvSpPr/>
          <p:nvPr/>
        </p:nvSpPr>
        <p:spPr>
          <a:xfrm>
            <a:off x="6248400" y="1977569"/>
            <a:ext cx="2672080" cy="3209111"/>
          </a:xfrm>
          <a:prstGeom prst="roundRect">
            <a:avLst>
              <a:gd name="adj" fmla="val 3138"/>
            </a:avLst>
          </a:prstGeom>
          <a:solidFill>
            <a:srgbClr val="DCF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Tools</a:t>
            </a:r>
            <a:r>
              <a:rPr lang="en-US" sz="1400" dirty="0">
                <a:solidFill>
                  <a:schemeClr val="tx1"/>
                </a:solidFill>
              </a:rPr>
              <a:t>: SQL/R/Python</a:t>
            </a:r>
            <a:r>
              <a:rPr lang="ru-RU" sz="1400" dirty="0">
                <a:solidFill>
                  <a:schemeClr val="tx1"/>
                </a:solidFill>
              </a:rPr>
              <a:t>/</a:t>
            </a:r>
            <a:r>
              <a:rPr lang="en-US" sz="1400" dirty="0">
                <a:solidFill>
                  <a:schemeClr val="tx1"/>
                </a:solidFill>
              </a:rPr>
              <a:t> C/C++, Java; NumPy, SciPy, Pandas, Scikit-learn, statsmodels, matplotlib, seaborn, plotly; PyMC, SPSS, Tensorflow, Keras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Expertise</a:t>
            </a:r>
            <a:r>
              <a:rPr lang="en-US" sz="1400" dirty="0">
                <a:solidFill>
                  <a:schemeClr val="tx1"/>
                </a:solidFill>
              </a:rPr>
              <a:t>: Building analytical, statistical, machine learning and probabilistic models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28E9097-ED82-4CAF-9E20-349F31D8D9AE}"/>
              </a:ext>
            </a:extLst>
          </p:cNvPr>
          <p:cNvSpPr/>
          <p:nvPr/>
        </p:nvSpPr>
        <p:spPr>
          <a:xfrm>
            <a:off x="9093200" y="1982649"/>
            <a:ext cx="2672080" cy="3209111"/>
          </a:xfrm>
          <a:prstGeom prst="roundRect">
            <a:avLst>
              <a:gd name="adj" fmla="val 5128"/>
            </a:avLst>
          </a:prstGeom>
          <a:solidFill>
            <a:srgbClr val="DCF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Tools</a:t>
            </a:r>
            <a:r>
              <a:rPr lang="en-US" sz="1400" dirty="0">
                <a:solidFill>
                  <a:schemeClr val="tx1"/>
                </a:solidFill>
              </a:rPr>
              <a:t>: Python, C/C++, C#, VBA, SQL, Django, R, Angular 2/4, JavaScript, CSS3, Node JS, HTML5, STL, OOP, Design Patterns, UML, Type Script, PHP, HTLM,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Expertise</a:t>
            </a:r>
            <a:r>
              <a:rPr lang="en-US" sz="1400" dirty="0">
                <a:solidFill>
                  <a:schemeClr val="tx1"/>
                </a:solidFill>
              </a:rPr>
              <a:t>: Analytical and ML tools, analytical software development &amp; deployment (front-end and back-end, incl. testing and PM), software architecture design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1071A78-E500-4DC4-861C-C5FFD18E78E0}"/>
              </a:ext>
            </a:extLst>
          </p:cNvPr>
          <p:cNvSpPr/>
          <p:nvPr/>
        </p:nvSpPr>
        <p:spPr>
          <a:xfrm>
            <a:off x="577747" y="5248365"/>
            <a:ext cx="2672080" cy="984796"/>
          </a:xfrm>
          <a:prstGeom prst="roundRect">
            <a:avLst/>
          </a:prstGeom>
          <a:solidFill>
            <a:schemeClr val="bg1"/>
          </a:solidFill>
          <a:ln>
            <a:solidFill>
              <a:srgbClr val="4FB7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To nurture: </a:t>
            </a:r>
            <a:r>
              <a:rPr lang="en-US" sz="1400" dirty="0">
                <a:solidFill>
                  <a:schemeClr val="tx1"/>
                </a:solidFill>
              </a:rPr>
              <a:t>Client engagement, AI/ML, new domain knowledges, cloud technologies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0376C9F-689C-4592-975F-DECAEC9ACC9D}"/>
              </a:ext>
            </a:extLst>
          </p:cNvPr>
          <p:cNvSpPr/>
          <p:nvPr/>
        </p:nvSpPr>
        <p:spPr>
          <a:xfrm>
            <a:off x="3412387" y="5248365"/>
            <a:ext cx="2672080" cy="984796"/>
          </a:xfrm>
          <a:prstGeom prst="roundRect">
            <a:avLst/>
          </a:prstGeom>
          <a:solidFill>
            <a:schemeClr val="bg1"/>
          </a:solidFill>
          <a:ln>
            <a:solidFill>
              <a:srgbClr val="4FB7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To nurture: </a:t>
            </a:r>
            <a:r>
              <a:rPr lang="en-US" sz="1400" dirty="0">
                <a:solidFill>
                  <a:schemeClr val="tx1"/>
                </a:solidFill>
              </a:rPr>
              <a:t>QlikView/Spotfire, UA/UX, AI/ML, domain knowledge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4F478E6-F5F4-412C-A4E5-3F8035489B26}"/>
              </a:ext>
            </a:extLst>
          </p:cNvPr>
          <p:cNvSpPr/>
          <p:nvPr/>
        </p:nvSpPr>
        <p:spPr>
          <a:xfrm>
            <a:off x="6267347" y="5248365"/>
            <a:ext cx="2672080" cy="984796"/>
          </a:xfrm>
          <a:prstGeom prst="roundRect">
            <a:avLst/>
          </a:prstGeom>
          <a:solidFill>
            <a:schemeClr val="bg1"/>
          </a:solidFill>
          <a:ln>
            <a:solidFill>
              <a:srgbClr val="4FB7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To nurture</a:t>
            </a:r>
            <a:r>
              <a:rPr lang="en-US" sz="1400" dirty="0">
                <a:solidFill>
                  <a:schemeClr val="tx1"/>
                </a:solidFill>
              </a:rPr>
              <a:t>: state of the art ML/DL algorithms; Cloud Computing, Distributed Computing, NLP, CV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20AE64D-CCD5-4784-AC9E-DC1A6CF4A0CE}"/>
              </a:ext>
            </a:extLst>
          </p:cNvPr>
          <p:cNvSpPr/>
          <p:nvPr/>
        </p:nvSpPr>
        <p:spPr>
          <a:xfrm>
            <a:off x="9112147" y="5253445"/>
            <a:ext cx="2672080" cy="984796"/>
          </a:xfrm>
          <a:prstGeom prst="roundRect">
            <a:avLst/>
          </a:prstGeom>
          <a:solidFill>
            <a:schemeClr val="bg1"/>
          </a:solidFill>
          <a:ln>
            <a:solidFill>
              <a:srgbClr val="4FB7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To nurture</a:t>
            </a:r>
            <a:r>
              <a:rPr lang="en-US" sz="1400" dirty="0">
                <a:solidFill>
                  <a:schemeClr val="tx1"/>
                </a:solidFill>
              </a:rPr>
              <a:t>: Cloud technologies, Data engineering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7034DB2-3994-44A5-AD32-7BFA92D05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88" y="285178"/>
            <a:ext cx="10608057" cy="658252"/>
          </a:xfrm>
        </p:spPr>
        <p:txBody>
          <a:bodyPr/>
          <a:lstStyle/>
          <a:p>
            <a:r>
              <a:rPr lang="en-US" sz="2600" dirty="0"/>
              <a:t>Close cooperation and involvement of Kyiv team in different Fractal projects across the accounts will allow to develop new skills</a:t>
            </a:r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94910E09-72EA-4AF4-919E-ABC4749182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2158295"/>
              </p:ext>
            </p:extLst>
          </p:nvPr>
        </p:nvGraphicFramePr>
        <p:xfrm>
          <a:off x="9895840" y="479819"/>
          <a:ext cx="2692400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4F6430A-7039-4822-9A52-DD1195D09BF0}"/>
              </a:ext>
            </a:extLst>
          </p:cNvPr>
          <p:cNvSpPr/>
          <p:nvPr/>
        </p:nvSpPr>
        <p:spPr>
          <a:xfrm rot="16200000">
            <a:off x="-1302652" y="3436988"/>
            <a:ext cx="3209111" cy="290272"/>
          </a:xfrm>
          <a:prstGeom prst="roundRect">
            <a:avLst/>
          </a:prstGeom>
          <a:solidFill>
            <a:srgbClr val="4FB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EXISTING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03C13AB-CCCE-4B93-B997-AB54D5BB4D38}"/>
              </a:ext>
            </a:extLst>
          </p:cNvPr>
          <p:cNvSpPr/>
          <p:nvPr/>
        </p:nvSpPr>
        <p:spPr>
          <a:xfrm rot="16200000">
            <a:off x="-172383" y="5584631"/>
            <a:ext cx="984797" cy="312265"/>
          </a:xfrm>
          <a:prstGeom prst="roundRect">
            <a:avLst/>
          </a:prstGeom>
          <a:solidFill>
            <a:schemeClr val="bg1"/>
          </a:solidFill>
          <a:ln>
            <a:solidFill>
              <a:srgbClr val="4FB7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rgbClr val="4FB701"/>
                </a:solidFill>
              </a:rPr>
              <a:t>NEW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E0CC07-055B-44B1-8DE7-E82F2435A76E}"/>
              </a:ext>
            </a:extLst>
          </p:cNvPr>
          <p:cNvGrpSpPr/>
          <p:nvPr/>
        </p:nvGrpSpPr>
        <p:grpSpPr>
          <a:xfrm>
            <a:off x="8063798" y="12328"/>
            <a:ext cx="4094816" cy="310165"/>
            <a:chOff x="7830118" y="81543"/>
            <a:chExt cx="4094816" cy="310165"/>
          </a:xfrm>
          <a:solidFill>
            <a:schemeClr val="bg2">
              <a:lumMod val="90000"/>
            </a:schemeClr>
          </a:solidFill>
        </p:grpSpPr>
        <p:sp>
          <p:nvSpPr>
            <p:cNvPr id="27" name="Arrow: Pentagon 26">
              <a:extLst>
                <a:ext uri="{FF2B5EF4-FFF2-40B4-BE49-F238E27FC236}">
                  <a16:creationId xmlns:a16="http://schemas.microsoft.com/office/drawing/2014/main" id="{8C8D4AE5-68AF-4AC1-A04C-5D1A3A448F98}"/>
                </a:ext>
              </a:extLst>
            </p:cNvPr>
            <p:cNvSpPr/>
            <p:nvPr/>
          </p:nvSpPr>
          <p:spPr>
            <a:xfrm>
              <a:off x="7830118" y="81543"/>
              <a:ext cx="1449478" cy="310165"/>
            </a:xfrm>
            <a:prstGeom prst="homePlat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2">
                      <a:lumMod val="90000"/>
                    </a:schemeClr>
                  </a:solidFill>
                </a:rPr>
                <a:t>Structure</a:t>
              </a:r>
            </a:p>
          </p:txBody>
        </p:sp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C22B6723-D16B-453E-AC9A-48E20500C5CA}"/>
                </a:ext>
              </a:extLst>
            </p:cNvPr>
            <p:cNvSpPr/>
            <p:nvPr/>
          </p:nvSpPr>
          <p:spPr>
            <a:xfrm>
              <a:off x="9152787" y="81543"/>
              <a:ext cx="1449478" cy="310165"/>
            </a:xfrm>
            <a:prstGeom prst="chevron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Strategy</a:t>
              </a:r>
            </a:p>
          </p:txBody>
        </p:sp>
        <p:sp>
          <p:nvSpPr>
            <p:cNvPr id="31" name="Arrow: Chevron 30">
              <a:extLst>
                <a:ext uri="{FF2B5EF4-FFF2-40B4-BE49-F238E27FC236}">
                  <a16:creationId xmlns:a16="http://schemas.microsoft.com/office/drawing/2014/main" id="{30D0541F-D97E-4030-BCC6-937F5415D722}"/>
                </a:ext>
              </a:extLst>
            </p:cNvPr>
            <p:cNvSpPr/>
            <p:nvPr/>
          </p:nvSpPr>
          <p:spPr>
            <a:xfrm>
              <a:off x="10475456" y="81543"/>
              <a:ext cx="1449478" cy="310165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75000"/>
                    </a:schemeClr>
                  </a:solidFill>
                </a:rPr>
                <a:t>Processes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880DA12-85E9-450C-A54E-1195197FC590}"/>
              </a:ext>
            </a:extLst>
          </p:cNvPr>
          <p:cNvSpPr txBox="1"/>
          <p:nvPr/>
        </p:nvSpPr>
        <p:spPr>
          <a:xfrm>
            <a:off x="10747236" y="560489"/>
            <a:ext cx="628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1" dirty="0"/>
              <a:t>SKILLS</a:t>
            </a:r>
          </a:p>
        </p:txBody>
      </p:sp>
    </p:spTree>
    <p:extLst>
      <p:ext uri="{BB962C8B-B14F-4D97-AF65-F5344CB8AC3E}">
        <p14:creationId xmlns:p14="http://schemas.microsoft.com/office/powerpoint/2010/main" val="3452873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89CABA-FDC7-48E9-B738-6F40423EC316}"/>
              </a:ext>
            </a:extLst>
          </p:cNvPr>
          <p:cNvSpPr/>
          <p:nvPr/>
        </p:nvSpPr>
        <p:spPr>
          <a:xfrm>
            <a:off x="577747" y="1688172"/>
            <a:ext cx="2672080" cy="1107097"/>
          </a:xfrm>
          <a:prstGeom prst="roundRect">
            <a:avLst/>
          </a:prstGeom>
          <a:solidFill>
            <a:srgbClr val="FDB7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CPG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123F0D5-9EC0-4C90-88F2-FCF83326F23E}"/>
              </a:ext>
            </a:extLst>
          </p:cNvPr>
          <p:cNvSpPr/>
          <p:nvPr/>
        </p:nvSpPr>
        <p:spPr>
          <a:xfrm>
            <a:off x="3412387" y="1688172"/>
            <a:ext cx="2672080" cy="1107097"/>
          </a:xfrm>
          <a:prstGeom prst="roundRect">
            <a:avLst/>
          </a:prstGeom>
          <a:solidFill>
            <a:srgbClr val="FDB7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HEALTH &amp; PHARMA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7A6A81-EA51-4E3D-A303-D920D3FDDFEF}"/>
              </a:ext>
            </a:extLst>
          </p:cNvPr>
          <p:cNvSpPr/>
          <p:nvPr/>
        </p:nvSpPr>
        <p:spPr>
          <a:xfrm>
            <a:off x="6267347" y="1688172"/>
            <a:ext cx="2672080" cy="1107097"/>
          </a:xfrm>
          <a:prstGeom prst="roundRect">
            <a:avLst/>
          </a:prstGeom>
          <a:solidFill>
            <a:srgbClr val="FDB7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INDUSTRY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6244D6-4BE9-4087-BDA7-C258F75FE652}"/>
              </a:ext>
            </a:extLst>
          </p:cNvPr>
          <p:cNvSpPr/>
          <p:nvPr/>
        </p:nvSpPr>
        <p:spPr>
          <a:xfrm>
            <a:off x="9112147" y="1693252"/>
            <a:ext cx="2672080" cy="1107097"/>
          </a:xfrm>
          <a:prstGeom prst="roundRect">
            <a:avLst/>
          </a:prstGeom>
          <a:solidFill>
            <a:srgbClr val="FDB7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DIRECT SELLING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1071A78-E500-4DC4-861C-C5FFD18E78E0}"/>
              </a:ext>
            </a:extLst>
          </p:cNvPr>
          <p:cNvSpPr/>
          <p:nvPr/>
        </p:nvSpPr>
        <p:spPr>
          <a:xfrm>
            <a:off x="587907" y="4838155"/>
            <a:ext cx="2672080" cy="984796"/>
          </a:xfrm>
          <a:prstGeom prst="roundRect">
            <a:avLst/>
          </a:prstGeom>
          <a:solidFill>
            <a:schemeClr val="bg1"/>
          </a:solidFill>
          <a:ln>
            <a:solidFill>
              <a:srgbClr val="FDB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SUPPLY CHAIN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0376C9F-689C-4592-975F-DECAEC9ACC9D}"/>
              </a:ext>
            </a:extLst>
          </p:cNvPr>
          <p:cNvSpPr/>
          <p:nvPr/>
        </p:nvSpPr>
        <p:spPr>
          <a:xfrm>
            <a:off x="3422547" y="4838155"/>
            <a:ext cx="2672080" cy="984796"/>
          </a:xfrm>
          <a:prstGeom prst="roundRect">
            <a:avLst/>
          </a:prstGeom>
          <a:solidFill>
            <a:schemeClr val="bg1"/>
          </a:solidFill>
          <a:ln>
            <a:solidFill>
              <a:srgbClr val="FDB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FP&amp;A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7034DB2-3994-44A5-AD32-7BFA92D05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18" y="275846"/>
            <a:ext cx="10608057" cy="1105109"/>
          </a:xfrm>
        </p:spPr>
        <p:txBody>
          <a:bodyPr/>
          <a:lstStyle/>
          <a:p>
            <a:r>
              <a:rPr lang="en-US" sz="2600" dirty="0"/>
              <a:t>There is also an opportunity to expand domain knowledge of current employees through close cooperation with Fractal domain experts and leverage their skills across different client functions and industries</a:t>
            </a:r>
          </a:p>
        </p:txBody>
      </p: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1EAC738F-5512-41AC-832F-C498390353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499067"/>
              </p:ext>
            </p:extLst>
          </p:nvPr>
        </p:nvGraphicFramePr>
        <p:xfrm>
          <a:off x="9895840" y="488093"/>
          <a:ext cx="2692400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48F8F61-75FA-458B-9E8D-A841441934D7}"/>
              </a:ext>
            </a:extLst>
          </p:cNvPr>
          <p:cNvSpPr/>
          <p:nvPr/>
        </p:nvSpPr>
        <p:spPr>
          <a:xfrm>
            <a:off x="577747" y="2816315"/>
            <a:ext cx="2672080" cy="1711235"/>
          </a:xfrm>
          <a:prstGeom prst="roundRect">
            <a:avLst/>
          </a:prstGeom>
          <a:solidFill>
            <a:srgbClr val="FFE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Colgate, Unilever, RB, P&amp;G, J&amp;J, Mondelez, SC Johnson, Danone, Hain Celestial, Mead Johnson, Mars, Kellogg, Hormel,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Smucker’s, Del Monte, Purina, PepsiCo, Coca Cola, Red Bull, Walmart, Johnsonville, etc.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4628DE7-2E56-429D-B48E-5AA9DDA54FB0}"/>
              </a:ext>
            </a:extLst>
          </p:cNvPr>
          <p:cNvSpPr/>
          <p:nvPr/>
        </p:nvSpPr>
        <p:spPr>
          <a:xfrm>
            <a:off x="3412387" y="2816315"/>
            <a:ext cx="2672080" cy="1711235"/>
          </a:xfrm>
          <a:prstGeom prst="roundRect">
            <a:avLst/>
          </a:prstGeom>
          <a:solidFill>
            <a:srgbClr val="FFE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Chattem, Bayer, Merck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890DFBE-5689-47F0-9F5D-60B4E8CFE898}"/>
              </a:ext>
            </a:extLst>
          </p:cNvPr>
          <p:cNvSpPr/>
          <p:nvPr/>
        </p:nvSpPr>
        <p:spPr>
          <a:xfrm>
            <a:off x="6267347" y="2816315"/>
            <a:ext cx="2672080" cy="1711235"/>
          </a:xfrm>
          <a:prstGeom prst="roundRect">
            <a:avLst/>
          </a:prstGeom>
          <a:solidFill>
            <a:srgbClr val="FFE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Flack Steel,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Cox Automotive,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Whirlpool, Viega, Intuit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EBB632A-50ED-4100-9C87-AFF1C49B83EA}"/>
              </a:ext>
            </a:extLst>
          </p:cNvPr>
          <p:cNvSpPr/>
          <p:nvPr/>
        </p:nvSpPr>
        <p:spPr>
          <a:xfrm>
            <a:off x="9122307" y="2816315"/>
            <a:ext cx="2672080" cy="1711235"/>
          </a:xfrm>
          <a:prstGeom prst="roundRect">
            <a:avLst/>
          </a:prstGeom>
          <a:solidFill>
            <a:srgbClr val="FFE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AVON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496F5B0-8608-4662-82D8-4D3AC03B3977}"/>
              </a:ext>
            </a:extLst>
          </p:cNvPr>
          <p:cNvSpPr/>
          <p:nvPr/>
        </p:nvSpPr>
        <p:spPr>
          <a:xfrm>
            <a:off x="6267347" y="4838155"/>
            <a:ext cx="2672080" cy="984796"/>
          </a:xfrm>
          <a:prstGeom prst="roundRect">
            <a:avLst/>
          </a:prstGeom>
          <a:solidFill>
            <a:schemeClr val="bg1"/>
          </a:solidFill>
          <a:ln>
            <a:solidFill>
              <a:srgbClr val="FDB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SOCIAL MEDIA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452E0B3-C67F-4267-86E7-4F17A9C277BF}"/>
              </a:ext>
            </a:extLst>
          </p:cNvPr>
          <p:cNvSpPr/>
          <p:nvPr/>
        </p:nvSpPr>
        <p:spPr>
          <a:xfrm>
            <a:off x="9112147" y="4838155"/>
            <a:ext cx="2672080" cy="984796"/>
          </a:xfrm>
          <a:prstGeom prst="roundRect">
            <a:avLst/>
          </a:prstGeom>
          <a:solidFill>
            <a:schemeClr val="bg1"/>
          </a:solidFill>
          <a:ln>
            <a:solidFill>
              <a:srgbClr val="FDB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E-COMMERCE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42F1777-B4A9-4456-8C07-D01758858578}"/>
              </a:ext>
            </a:extLst>
          </p:cNvPr>
          <p:cNvSpPr/>
          <p:nvPr/>
        </p:nvSpPr>
        <p:spPr>
          <a:xfrm rot="16200000">
            <a:off x="-1123793" y="2988570"/>
            <a:ext cx="2826659" cy="251304"/>
          </a:xfrm>
          <a:prstGeom prst="roundRect">
            <a:avLst/>
          </a:prstGeom>
          <a:solidFill>
            <a:srgbClr val="FDB7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EXISTING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764973E-1B7E-48D8-96D7-04DD0FFE3098}"/>
              </a:ext>
            </a:extLst>
          </p:cNvPr>
          <p:cNvSpPr/>
          <p:nvPr/>
        </p:nvSpPr>
        <p:spPr>
          <a:xfrm rot="16200000">
            <a:off x="-208628" y="5199133"/>
            <a:ext cx="984797" cy="262839"/>
          </a:xfrm>
          <a:prstGeom prst="roundRect">
            <a:avLst/>
          </a:prstGeom>
          <a:solidFill>
            <a:schemeClr val="bg1"/>
          </a:solidFill>
          <a:ln>
            <a:solidFill>
              <a:srgbClr val="FDB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DB71A"/>
                </a:solidFill>
              </a:rPr>
              <a:t>NEW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470EBFC-7FE6-49B5-9EFB-FDE27AB0371E}"/>
              </a:ext>
            </a:extLst>
          </p:cNvPr>
          <p:cNvGrpSpPr/>
          <p:nvPr/>
        </p:nvGrpSpPr>
        <p:grpSpPr>
          <a:xfrm>
            <a:off x="8063798" y="12328"/>
            <a:ext cx="4094816" cy="310165"/>
            <a:chOff x="7830118" y="81543"/>
            <a:chExt cx="4094816" cy="310165"/>
          </a:xfrm>
          <a:solidFill>
            <a:schemeClr val="bg2">
              <a:lumMod val="90000"/>
            </a:schemeClr>
          </a:solidFill>
        </p:grpSpPr>
        <p:sp>
          <p:nvSpPr>
            <p:cNvPr id="24" name="Arrow: Pentagon 23">
              <a:extLst>
                <a:ext uri="{FF2B5EF4-FFF2-40B4-BE49-F238E27FC236}">
                  <a16:creationId xmlns:a16="http://schemas.microsoft.com/office/drawing/2014/main" id="{1E1CF0BA-97E3-47FA-8297-3D05FF265421}"/>
                </a:ext>
              </a:extLst>
            </p:cNvPr>
            <p:cNvSpPr/>
            <p:nvPr/>
          </p:nvSpPr>
          <p:spPr>
            <a:xfrm>
              <a:off x="7830118" y="81543"/>
              <a:ext cx="1449478" cy="310165"/>
            </a:xfrm>
            <a:prstGeom prst="homePlat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2">
                      <a:lumMod val="90000"/>
                    </a:schemeClr>
                  </a:solidFill>
                </a:rPr>
                <a:t>Structure</a:t>
              </a:r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5FE0DD8A-ED26-4D03-8BE7-188D99B7A46C}"/>
                </a:ext>
              </a:extLst>
            </p:cNvPr>
            <p:cNvSpPr/>
            <p:nvPr/>
          </p:nvSpPr>
          <p:spPr>
            <a:xfrm>
              <a:off x="9152787" y="81543"/>
              <a:ext cx="1449478" cy="310165"/>
            </a:xfrm>
            <a:prstGeom prst="chevron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Strategy</a:t>
              </a:r>
            </a:p>
          </p:txBody>
        </p:sp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176CAAC5-29EC-40EC-89DC-BBB0F47DA97E}"/>
                </a:ext>
              </a:extLst>
            </p:cNvPr>
            <p:cNvSpPr/>
            <p:nvPr/>
          </p:nvSpPr>
          <p:spPr>
            <a:xfrm>
              <a:off x="10475456" y="81543"/>
              <a:ext cx="1449478" cy="310165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75000"/>
                    </a:schemeClr>
                  </a:solidFill>
                </a:rPr>
                <a:t>Processes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71E5F5F-8D8F-455B-A18B-0420AC56D2E9}"/>
              </a:ext>
            </a:extLst>
          </p:cNvPr>
          <p:cNvSpPr txBox="1"/>
          <p:nvPr/>
        </p:nvSpPr>
        <p:spPr>
          <a:xfrm>
            <a:off x="11023601" y="574264"/>
            <a:ext cx="628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b="1" dirty="0"/>
              <a:t>DOMAIN KNOWLEDGE</a:t>
            </a:r>
          </a:p>
        </p:txBody>
      </p:sp>
    </p:spTree>
    <p:extLst>
      <p:ext uri="{BB962C8B-B14F-4D97-AF65-F5344CB8AC3E}">
        <p14:creationId xmlns:p14="http://schemas.microsoft.com/office/powerpoint/2010/main" val="1081674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F398-C086-47D6-AA4E-97C4A1D1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88" y="257185"/>
            <a:ext cx="10755072" cy="1062132"/>
          </a:xfrm>
        </p:spPr>
        <p:txBody>
          <a:bodyPr/>
          <a:lstStyle/>
          <a:p>
            <a:r>
              <a:rPr lang="en-US" sz="2600" dirty="0"/>
              <a:t>Kyiv team has a broad experience in different types of projects </a:t>
            </a:r>
            <a:br>
              <a:rPr lang="en-US" sz="2600" dirty="0"/>
            </a:br>
            <a:r>
              <a:rPr lang="en-US" sz="2600" dirty="0"/>
              <a:t>with full in-house capabilities for forecasting, P&amp;P projects and analytical solutions software engineering and development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B4F73D-102E-4163-8AB2-0B6B8ED76740}"/>
              </a:ext>
            </a:extLst>
          </p:cNvPr>
          <p:cNvSpPr/>
          <p:nvPr/>
        </p:nvSpPr>
        <p:spPr>
          <a:xfrm>
            <a:off x="5704840" y="2194560"/>
            <a:ext cx="2275840" cy="345440"/>
          </a:xfrm>
          <a:prstGeom prst="rect">
            <a:avLst/>
          </a:prstGeom>
          <a:solidFill>
            <a:srgbClr val="F69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P&amp;P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BC895C-2876-476D-8919-4D7DDF1B64DE}"/>
              </a:ext>
            </a:extLst>
          </p:cNvPr>
          <p:cNvSpPr/>
          <p:nvPr/>
        </p:nvSpPr>
        <p:spPr>
          <a:xfrm>
            <a:off x="243840" y="1805960"/>
            <a:ext cx="5405120" cy="3377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Forecasting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15EEAA-4C7C-45C5-B9CA-4249B8E28399}"/>
              </a:ext>
            </a:extLst>
          </p:cNvPr>
          <p:cNvSpPr/>
          <p:nvPr/>
        </p:nvSpPr>
        <p:spPr>
          <a:xfrm>
            <a:off x="5704840" y="1805960"/>
            <a:ext cx="2275840" cy="337799"/>
          </a:xfrm>
          <a:prstGeom prst="roundRect">
            <a:avLst/>
          </a:prstGeom>
          <a:solidFill>
            <a:srgbClr val="EE3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42EC6-1C8B-497A-A000-C9EC516DEA2B}"/>
              </a:ext>
            </a:extLst>
          </p:cNvPr>
          <p:cNvSpPr/>
          <p:nvPr/>
        </p:nvSpPr>
        <p:spPr>
          <a:xfrm>
            <a:off x="243840" y="2194560"/>
            <a:ext cx="1778000" cy="3454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Strategic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44319-BC76-486F-9D0E-A5711440E700}"/>
              </a:ext>
            </a:extLst>
          </p:cNvPr>
          <p:cNvSpPr/>
          <p:nvPr/>
        </p:nvSpPr>
        <p:spPr>
          <a:xfrm>
            <a:off x="2057400" y="2194560"/>
            <a:ext cx="1778000" cy="3454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B25F55-658F-4102-B7FD-E501352DC8D1}"/>
              </a:ext>
            </a:extLst>
          </p:cNvPr>
          <p:cNvSpPr/>
          <p:nvPr/>
        </p:nvSpPr>
        <p:spPr>
          <a:xfrm>
            <a:off x="3870960" y="2194560"/>
            <a:ext cx="1778000" cy="3454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Operational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327C0A-C53D-46C4-8E54-54A4CCCE219A}"/>
              </a:ext>
            </a:extLst>
          </p:cNvPr>
          <p:cNvSpPr/>
          <p:nvPr/>
        </p:nvSpPr>
        <p:spPr>
          <a:xfrm>
            <a:off x="243839" y="2602409"/>
            <a:ext cx="5405119" cy="3807915"/>
          </a:xfrm>
          <a:prstGeom prst="rect">
            <a:avLst/>
          </a:prstGeom>
          <a:solidFill>
            <a:srgbClr val="FEE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Level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category/market;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Drivers-based &amp; ML/AI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Possible Outputs: </a:t>
            </a:r>
            <a:r>
              <a:rPr lang="en-US" sz="1400" dirty="0">
                <a:solidFill>
                  <a:schemeClr val="tx1"/>
                </a:solidFill>
              </a:rPr>
              <a:t>forecasts, due-to driver decomposition, simulators &amp; “what-if scenarios”;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Possible Delivery: </a:t>
            </a:r>
            <a:r>
              <a:rPr lang="en-US" sz="1400" dirty="0">
                <a:solidFill>
                  <a:schemeClr val="tx1"/>
                </a:solidFill>
              </a:rPr>
              <a:t>forecasts, code, in-house customized tools development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3D932A-1916-45F0-99DC-25F93A7660DE}"/>
              </a:ext>
            </a:extLst>
          </p:cNvPr>
          <p:cNvSpPr/>
          <p:nvPr/>
        </p:nvSpPr>
        <p:spPr>
          <a:xfrm>
            <a:off x="5704840" y="2602409"/>
            <a:ext cx="2275840" cy="3807915"/>
          </a:xfrm>
          <a:prstGeom prst="rect">
            <a:avLst/>
          </a:prstGeom>
          <a:solidFill>
            <a:srgbClr val="FEE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Level</a:t>
            </a:r>
            <a:r>
              <a:rPr lang="en-US" sz="1400" dirty="0">
                <a:solidFill>
                  <a:schemeClr val="tx1"/>
                </a:solidFill>
              </a:rPr>
              <a:t>: SKU/account;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Drivers-based</a:t>
            </a:r>
            <a:r>
              <a:rPr lang="en-US" sz="1400" dirty="0">
                <a:solidFill>
                  <a:schemeClr val="tx1"/>
                </a:solidFill>
              </a:rPr>
              <a:t>: controllable (price, distribution, trade activities, etc.) and uncontrollable (seasonality, competitor activities, etc.);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Possible Outputs: </a:t>
            </a:r>
            <a:r>
              <a:rPr lang="en-US" sz="1400" dirty="0">
                <a:solidFill>
                  <a:schemeClr val="tx1"/>
                </a:solidFill>
              </a:rPr>
              <a:t>optimal discount depth, frequency, offer types, unprofitable offers, etc.;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Possible Delivery: </a:t>
            </a:r>
            <a:r>
              <a:rPr lang="en-US" sz="1400" dirty="0">
                <a:solidFill>
                  <a:schemeClr val="tx1"/>
                </a:solidFill>
              </a:rPr>
              <a:t>insights &amp;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recommendations, code/model, in-house customized simulation tools development</a:t>
            </a:r>
          </a:p>
        </p:txBody>
      </p: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51682086-4CE6-4652-B567-25125C552F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6930357"/>
              </p:ext>
            </p:extLst>
          </p:nvPr>
        </p:nvGraphicFramePr>
        <p:xfrm>
          <a:off x="9895840" y="479819"/>
          <a:ext cx="2692400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0973F0C-F150-417A-B30B-18857EB75DF8}"/>
              </a:ext>
            </a:extLst>
          </p:cNvPr>
          <p:cNvSpPr/>
          <p:nvPr/>
        </p:nvSpPr>
        <p:spPr>
          <a:xfrm>
            <a:off x="2214442" y="2830913"/>
            <a:ext cx="13046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brand/channel;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B6552F-FAE8-4B05-99E7-BC7C5F3F7FFC}"/>
              </a:ext>
            </a:extLst>
          </p:cNvPr>
          <p:cNvSpPr/>
          <p:nvPr/>
        </p:nvSpPr>
        <p:spPr>
          <a:xfrm>
            <a:off x="4118782" y="2829386"/>
            <a:ext cx="1163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SKU/channel;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AB129E-5712-4158-AB2D-8E23055F5A5A}"/>
              </a:ext>
            </a:extLst>
          </p:cNvPr>
          <p:cNvSpPr/>
          <p:nvPr/>
        </p:nvSpPr>
        <p:spPr>
          <a:xfrm>
            <a:off x="246988" y="3597340"/>
            <a:ext cx="197639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macro drivers (economy, demographics, consumer, etc.) &amp; category drivers (category development, distribution, pricing, marketing support);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8BAB6B-6314-468B-9D72-5DD25608BA35}"/>
              </a:ext>
            </a:extLst>
          </p:cNvPr>
          <p:cNvSpPr/>
          <p:nvPr/>
        </p:nvSpPr>
        <p:spPr>
          <a:xfrm>
            <a:off x="2209800" y="3375598"/>
            <a:ext cx="1625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macro drivers &amp; category drivers (marketing and trade spend, pricing action, innovation, distribution);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B9A3F5-8F91-47C4-9697-0AAB55CBB153}"/>
              </a:ext>
            </a:extLst>
          </p:cNvPr>
          <p:cNvSpPr/>
          <p:nvPr/>
        </p:nvSpPr>
        <p:spPr>
          <a:xfrm>
            <a:off x="3835400" y="3595813"/>
            <a:ext cx="1625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controllable (price, distribution, trade, discount, offer types, etc.) and uncontrollable (economy, weather, seasonality, etc.);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2F6ACE8-6938-48D1-9BE3-13412A6B3937}"/>
              </a:ext>
            </a:extLst>
          </p:cNvPr>
          <p:cNvSpPr/>
          <p:nvPr/>
        </p:nvSpPr>
        <p:spPr>
          <a:xfrm>
            <a:off x="8036560" y="1805960"/>
            <a:ext cx="2275840" cy="734039"/>
          </a:xfrm>
          <a:prstGeom prst="roundRect">
            <a:avLst/>
          </a:prstGeom>
          <a:solidFill>
            <a:srgbClr val="EE3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Analytical software development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EFA58C-256B-4C7A-BD48-80B21EF97B76}"/>
              </a:ext>
            </a:extLst>
          </p:cNvPr>
          <p:cNvSpPr/>
          <p:nvPr/>
        </p:nvSpPr>
        <p:spPr>
          <a:xfrm>
            <a:off x="8036560" y="2602409"/>
            <a:ext cx="2275840" cy="3807915"/>
          </a:xfrm>
          <a:prstGeom prst="rect">
            <a:avLst/>
          </a:prstGeom>
          <a:solidFill>
            <a:srgbClr val="FEE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Complete cycle of In-house development of analytical software solutions: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MVP,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solution architecture designing,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back-end, front-end, DB and user management modules,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PM, costs estimation, business analysts;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deployment, operationalization &amp; support.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Team: </a:t>
            </a:r>
            <a:r>
              <a:rPr lang="en-US" sz="1400" dirty="0">
                <a:solidFill>
                  <a:schemeClr val="tx1"/>
                </a:solidFill>
              </a:rPr>
              <a:t>PM, back-end and front-end engineers, data engineers, tester, BAs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989C0CB-9DA0-4C1D-8382-0CB6C93DBB06}"/>
              </a:ext>
            </a:extLst>
          </p:cNvPr>
          <p:cNvSpPr/>
          <p:nvPr/>
        </p:nvSpPr>
        <p:spPr>
          <a:xfrm>
            <a:off x="10349618" y="1817186"/>
            <a:ext cx="1778000" cy="98479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POWER BI DASHBOARDS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B7C6874-A320-4632-BC05-E4AA8940364F}"/>
              </a:ext>
            </a:extLst>
          </p:cNvPr>
          <p:cNvSpPr/>
          <p:nvPr/>
        </p:nvSpPr>
        <p:spPr>
          <a:xfrm>
            <a:off x="10349618" y="2976152"/>
            <a:ext cx="1785620" cy="98479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CLOUD DATA ENGINEERING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56308AB-FDAE-4D0E-8E79-258581C11362}"/>
              </a:ext>
            </a:extLst>
          </p:cNvPr>
          <p:cNvSpPr/>
          <p:nvPr/>
        </p:nvSpPr>
        <p:spPr>
          <a:xfrm>
            <a:off x="10349618" y="4135118"/>
            <a:ext cx="1785620" cy="98479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OPTIMIZATION TASKS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2A93B10-D19C-445D-9F46-48EDA7FDC804}"/>
              </a:ext>
            </a:extLst>
          </p:cNvPr>
          <p:cNvSpPr/>
          <p:nvPr/>
        </p:nvSpPr>
        <p:spPr>
          <a:xfrm>
            <a:off x="238048" y="1452267"/>
            <a:ext cx="10074352" cy="308709"/>
          </a:xfrm>
          <a:prstGeom prst="roundRect">
            <a:avLst/>
          </a:prstGeom>
          <a:solidFill>
            <a:srgbClr val="EE3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EXISTING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E820922-5DCE-4FD0-9423-9992A0B6C0A1}"/>
              </a:ext>
            </a:extLst>
          </p:cNvPr>
          <p:cNvSpPr/>
          <p:nvPr/>
        </p:nvSpPr>
        <p:spPr>
          <a:xfrm>
            <a:off x="10349618" y="1443652"/>
            <a:ext cx="1778000" cy="30870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NEW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B7E5BB8-CC65-4F09-9324-4FC21EDF119C}"/>
              </a:ext>
            </a:extLst>
          </p:cNvPr>
          <p:cNvSpPr/>
          <p:nvPr/>
        </p:nvSpPr>
        <p:spPr>
          <a:xfrm>
            <a:off x="10349618" y="5294084"/>
            <a:ext cx="1778000" cy="98479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AutoML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ED03C6F-BADF-45A2-A2F0-83E8067264B4}"/>
              </a:ext>
            </a:extLst>
          </p:cNvPr>
          <p:cNvGrpSpPr/>
          <p:nvPr/>
        </p:nvGrpSpPr>
        <p:grpSpPr>
          <a:xfrm>
            <a:off x="8063798" y="12328"/>
            <a:ext cx="4094816" cy="310165"/>
            <a:chOff x="7830118" y="81543"/>
            <a:chExt cx="4094816" cy="310165"/>
          </a:xfrm>
          <a:solidFill>
            <a:schemeClr val="bg2">
              <a:lumMod val="90000"/>
            </a:schemeClr>
          </a:solidFill>
        </p:grpSpPr>
        <p:sp>
          <p:nvSpPr>
            <p:cNvPr id="34" name="Arrow: Pentagon 33">
              <a:extLst>
                <a:ext uri="{FF2B5EF4-FFF2-40B4-BE49-F238E27FC236}">
                  <a16:creationId xmlns:a16="http://schemas.microsoft.com/office/drawing/2014/main" id="{DC19F9EC-241B-4DBE-B135-21B5FA6067E9}"/>
                </a:ext>
              </a:extLst>
            </p:cNvPr>
            <p:cNvSpPr/>
            <p:nvPr/>
          </p:nvSpPr>
          <p:spPr>
            <a:xfrm>
              <a:off x="7830118" y="81543"/>
              <a:ext cx="1449478" cy="310165"/>
            </a:xfrm>
            <a:prstGeom prst="homePlat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2">
                      <a:lumMod val="90000"/>
                    </a:schemeClr>
                  </a:solidFill>
                </a:rPr>
                <a:t>Structure</a:t>
              </a:r>
            </a:p>
          </p:txBody>
        </p:sp>
        <p:sp>
          <p:nvSpPr>
            <p:cNvPr id="37" name="Arrow: Chevron 36">
              <a:extLst>
                <a:ext uri="{FF2B5EF4-FFF2-40B4-BE49-F238E27FC236}">
                  <a16:creationId xmlns:a16="http://schemas.microsoft.com/office/drawing/2014/main" id="{DAFDC0C3-5E7C-4B17-A419-80DA75F4575F}"/>
                </a:ext>
              </a:extLst>
            </p:cNvPr>
            <p:cNvSpPr/>
            <p:nvPr/>
          </p:nvSpPr>
          <p:spPr>
            <a:xfrm>
              <a:off x="9152787" y="81543"/>
              <a:ext cx="1449478" cy="310165"/>
            </a:xfrm>
            <a:prstGeom prst="chevron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Strategy</a:t>
              </a:r>
            </a:p>
          </p:txBody>
        </p:sp>
        <p:sp>
          <p:nvSpPr>
            <p:cNvPr id="40" name="Arrow: Chevron 39">
              <a:extLst>
                <a:ext uri="{FF2B5EF4-FFF2-40B4-BE49-F238E27FC236}">
                  <a16:creationId xmlns:a16="http://schemas.microsoft.com/office/drawing/2014/main" id="{D27D4838-55CB-4774-9893-15C8446945F3}"/>
                </a:ext>
              </a:extLst>
            </p:cNvPr>
            <p:cNvSpPr/>
            <p:nvPr/>
          </p:nvSpPr>
          <p:spPr>
            <a:xfrm>
              <a:off x="10475456" y="81543"/>
              <a:ext cx="1449478" cy="310165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75000"/>
                    </a:schemeClr>
                  </a:solidFill>
                </a:rPr>
                <a:t>Processes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BB64FDC-7120-4755-A938-5510C13AF407}"/>
              </a:ext>
            </a:extLst>
          </p:cNvPr>
          <p:cNvSpPr txBox="1"/>
          <p:nvPr/>
        </p:nvSpPr>
        <p:spPr>
          <a:xfrm>
            <a:off x="10906934" y="911455"/>
            <a:ext cx="4940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/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2189370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CC6CA6F-8FA8-4942-9614-B4D4389F5D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1302541"/>
              </p:ext>
            </p:extLst>
          </p:nvPr>
        </p:nvGraphicFramePr>
        <p:xfrm>
          <a:off x="9895840" y="492519"/>
          <a:ext cx="2692400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CCAAD83-4E6E-4588-AA72-0DD68B3E2374}"/>
              </a:ext>
            </a:extLst>
          </p:cNvPr>
          <p:cNvSpPr/>
          <p:nvPr/>
        </p:nvSpPr>
        <p:spPr>
          <a:xfrm>
            <a:off x="670560" y="5652949"/>
            <a:ext cx="11206480" cy="694512"/>
          </a:xfrm>
          <a:prstGeom prst="roundRect">
            <a:avLst/>
          </a:prstGeom>
          <a:solidFill>
            <a:schemeClr val="bg1"/>
          </a:solidFill>
          <a:ln>
            <a:solidFill>
              <a:srgbClr val="85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85D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CLIENTS</a:t>
            </a:r>
            <a:endParaRPr lang="en-US" dirty="0">
              <a:solidFill>
                <a:srgbClr val="85D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3EA81D-6F23-442E-A360-5D8971E27A52}"/>
              </a:ext>
            </a:extLst>
          </p:cNvPr>
          <p:cNvSpPr/>
          <p:nvPr/>
        </p:nvSpPr>
        <p:spPr>
          <a:xfrm>
            <a:off x="670560" y="1432560"/>
            <a:ext cx="2672080" cy="538480"/>
          </a:xfrm>
          <a:prstGeom prst="roundRect">
            <a:avLst/>
          </a:prstGeom>
          <a:solidFill>
            <a:srgbClr val="85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92ABCA-79DC-4D30-918A-7B0FB2D356E8}"/>
              </a:ext>
            </a:extLst>
          </p:cNvPr>
          <p:cNvSpPr/>
          <p:nvPr/>
        </p:nvSpPr>
        <p:spPr>
          <a:xfrm>
            <a:off x="3505200" y="1432560"/>
            <a:ext cx="2672080" cy="538480"/>
          </a:xfrm>
          <a:prstGeom prst="roundRect">
            <a:avLst/>
          </a:prstGeom>
          <a:solidFill>
            <a:srgbClr val="85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IAP Forecasting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C7ACE1-D4DF-465F-9CF4-36D371F96700}"/>
              </a:ext>
            </a:extLst>
          </p:cNvPr>
          <p:cNvSpPr/>
          <p:nvPr/>
        </p:nvSpPr>
        <p:spPr>
          <a:xfrm>
            <a:off x="6360160" y="1432560"/>
            <a:ext cx="2672080" cy="538480"/>
          </a:xfrm>
          <a:prstGeom prst="roundRect">
            <a:avLst/>
          </a:prstGeom>
          <a:solidFill>
            <a:srgbClr val="85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IAP Marketing Mix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05E333D-E67F-46A1-AE6B-740D61AD8ACF}"/>
              </a:ext>
            </a:extLst>
          </p:cNvPr>
          <p:cNvSpPr/>
          <p:nvPr/>
        </p:nvSpPr>
        <p:spPr>
          <a:xfrm>
            <a:off x="9204960" y="1437640"/>
            <a:ext cx="2672080" cy="538480"/>
          </a:xfrm>
          <a:prstGeom prst="roundRect">
            <a:avLst/>
          </a:prstGeom>
          <a:solidFill>
            <a:srgbClr val="85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AI/ML forecasting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54CF9C2-6F7A-4167-AEF9-6EE28614DFB2}"/>
              </a:ext>
            </a:extLst>
          </p:cNvPr>
          <p:cNvSpPr/>
          <p:nvPr/>
        </p:nvSpPr>
        <p:spPr>
          <a:xfrm>
            <a:off x="670560" y="2150289"/>
            <a:ext cx="2672080" cy="3416756"/>
          </a:xfrm>
          <a:prstGeom prst="roundRect">
            <a:avLst>
              <a:gd name="adj" fmla="val 5260"/>
            </a:avLst>
          </a:prstGeom>
          <a:solidFill>
            <a:srgbClr val="E1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Description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Multi-channel, multi-offer SKU level forecasting decision support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Business user: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Demand planners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Client: </a:t>
            </a:r>
            <a:r>
              <a:rPr lang="en-US" sz="1400" dirty="0">
                <a:solidFill>
                  <a:schemeClr val="tx1"/>
                </a:solidFill>
              </a:rPr>
              <a:t>Avon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Status</a:t>
            </a:r>
            <a:r>
              <a:rPr lang="en-US" sz="1400" dirty="0">
                <a:solidFill>
                  <a:schemeClr val="tx1"/>
                </a:solidFill>
              </a:rPr>
              <a:t>: Ongoing support</a:t>
            </a:r>
            <a:endParaRPr 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CD57EE4-1693-4D0B-9577-7D7CB352B50E}"/>
              </a:ext>
            </a:extLst>
          </p:cNvPr>
          <p:cNvSpPr/>
          <p:nvPr/>
        </p:nvSpPr>
        <p:spPr>
          <a:xfrm>
            <a:off x="3505200" y="2150289"/>
            <a:ext cx="2672080" cy="3416756"/>
          </a:xfrm>
          <a:prstGeom prst="roundRect">
            <a:avLst>
              <a:gd name="adj" fmla="val 3834"/>
            </a:avLst>
          </a:prstGeom>
          <a:solidFill>
            <a:srgbClr val="E1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Description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1) SKU level seasonal simulator;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2) Category/segment level forecasting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Business user: 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1) Demand planners;</a:t>
            </a:r>
          </a:p>
          <a:p>
            <a:r>
              <a:rPr lang="en-US" sz="1400" dirty="0">
                <a:solidFill>
                  <a:schemeClr val="tx1"/>
                </a:solidFill>
              </a:rPr>
              <a:t>2) Global strategic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Client: </a:t>
            </a:r>
            <a:r>
              <a:rPr lang="en-US" sz="1400" dirty="0">
                <a:solidFill>
                  <a:schemeClr val="tx1"/>
                </a:solidFill>
              </a:rPr>
              <a:t>Mars, Mondelez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Status</a:t>
            </a:r>
            <a:r>
              <a:rPr lang="en-US" sz="1400" dirty="0">
                <a:solidFill>
                  <a:schemeClr val="tx1"/>
                </a:solidFill>
              </a:rPr>
              <a:t>: Draft working version available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2B245D8-BF18-4C24-B933-72441DD75ABA}"/>
              </a:ext>
            </a:extLst>
          </p:cNvPr>
          <p:cNvSpPr/>
          <p:nvPr/>
        </p:nvSpPr>
        <p:spPr>
          <a:xfrm>
            <a:off x="6360160" y="2150289"/>
            <a:ext cx="2672080" cy="3416756"/>
          </a:xfrm>
          <a:prstGeom prst="roundRect">
            <a:avLst>
              <a:gd name="adj" fmla="val 4310"/>
            </a:avLst>
          </a:prstGeom>
          <a:solidFill>
            <a:srgbClr val="E1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Description</a:t>
            </a:r>
            <a:r>
              <a:rPr lang="en-US" sz="1400" dirty="0">
                <a:solidFill>
                  <a:schemeClr val="tx1"/>
                </a:solidFill>
              </a:rPr>
              <a:t>: MINE.</a:t>
            </a:r>
          </a:p>
          <a:p>
            <a:r>
              <a:rPr lang="en-US" sz="1400" dirty="0">
                <a:solidFill>
                  <a:schemeClr val="tx1"/>
                </a:solidFill>
              </a:rPr>
              <a:t>Marketing Mix strategy tool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Business user: 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Pricing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Client: </a:t>
            </a:r>
            <a:r>
              <a:rPr lang="en-US" sz="1400" dirty="0">
                <a:solidFill>
                  <a:schemeClr val="tx1"/>
                </a:solidFill>
              </a:rPr>
              <a:t>Fractal. 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Status</a:t>
            </a:r>
            <a:r>
              <a:rPr lang="en-US" sz="1400" dirty="0">
                <a:solidFill>
                  <a:schemeClr val="tx1"/>
                </a:solidFill>
              </a:rPr>
              <a:t>: Ongoing support &amp; enhancements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1E4EC-5051-4EDF-9000-83203D87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88" y="228027"/>
            <a:ext cx="10897312" cy="1062928"/>
          </a:xfrm>
        </p:spPr>
        <p:txBody>
          <a:bodyPr/>
          <a:lstStyle/>
          <a:p>
            <a:r>
              <a:rPr lang="en-US" sz="2600" dirty="0"/>
              <a:t>Kyiv software engineering, data engineering and DS teams have already more than 5 years of experience of in-house analytical solutions development from initial stage to deployment, operationalization and support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9954FBA-F581-4C95-A4D6-AF6969EB01F8}"/>
              </a:ext>
            </a:extLst>
          </p:cNvPr>
          <p:cNvSpPr/>
          <p:nvPr/>
        </p:nvSpPr>
        <p:spPr>
          <a:xfrm rot="16200000">
            <a:off x="-1370913" y="3652568"/>
            <a:ext cx="3416756" cy="412195"/>
          </a:xfrm>
          <a:prstGeom prst="roundRect">
            <a:avLst/>
          </a:prstGeom>
          <a:solidFill>
            <a:srgbClr val="85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C6E972C-C532-4B07-9C42-15634FCDCC27}"/>
              </a:ext>
            </a:extLst>
          </p:cNvPr>
          <p:cNvSpPr/>
          <p:nvPr/>
        </p:nvSpPr>
        <p:spPr>
          <a:xfrm rot="16200000">
            <a:off x="19167" y="5797666"/>
            <a:ext cx="694512" cy="405078"/>
          </a:xfrm>
          <a:prstGeom prst="roundRect">
            <a:avLst/>
          </a:prstGeom>
          <a:solidFill>
            <a:schemeClr val="bg1"/>
          </a:solidFill>
          <a:ln>
            <a:solidFill>
              <a:srgbClr val="85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rgbClr val="85D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F44E90-ABE7-4316-B4AE-7B928C1DD6D9}"/>
              </a:ext>
            </a:extLst>
          </p:cNvPr>
          <p:cNvSpPr/>
          <p:nvPr/>
        </p:nvSpPr>
        <p:spPr>
          <a:xfrm>
            <a:off x="9204960" y="2155369"/>
            <a:ext cx="2672080" cy="3411675"/>
          </a:xfrm>
          <a:prstGeom prst="roundRect">
            <a:avLst>
              <a:gd name="adj" fmla="val 4785"/>
            </a:avLst>
          </a:prstGeom>
          <a:solidFill>
            <a:srgbClr val="E1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Description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Automated machine learning forecasting platform (demand/sales/revenue)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Business user: </a:t>
            </a:r>
          </a:p>
          <a:p>
            <a:pPr>
              <a:buAutoNum type="arabicParenR"/>
            </a:pPr>
            <a:r>
              <a:rPr lang="en-US" sz="1400" dirty="0">
                <a:solidFill>
                  <a:schemeClr val="tx1"/>
                </a:solidFill>
              </a:rPr>
              <a:t> Data Scientists;</a:t>
            </a:r>
          </a:p>
          <a:p>
            <a:pPr>
              <a:buAutoNum type="arabicParenR"/>
            </a:pPr>
            <a:r>
              <a:rPr lang="en-US" sz="1400" dirty="0">
                <a:solidFill>
                  <a:schemeClr val="tx1"/>
                </a:solidFill>
              </a:rPr>
              <a:t> Supply chain planning division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Client</a:t>
            </a:r>
            <a:r>
              <a:rPr lang="en-US" sz="1400" dirty="0">
                <a:solidFill>
                  <a:schemeClr val="tx1"/>
                </a:solidFill>
              </a:rPr>
              <a:t>: Fractal CPG: Embed AI - AI Forecasting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Status</a:t>
            </a:r>
            <a:r>
              <a:rPr lang="en-US" sz="1400" dirty="0">
                <a:solidFill>
                  <a:schemeClr val="tx1"/>
                </a:solidFill>
              </a:rPr>
              <a:t>: Development stage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ACE331-767F-472C-8579-75281078A74C}"/>
              </a:ext>
            </a:extLst>
          </p:cNvPr>
          <p:cNvSpPr txBox="1"/>
          <p:nvPr/>
        </p:nvSpPr>
        <p:spPr>
          <a:xfrm>
            <a:off x="11201400" y="884056"/>
            <a:ext cx="628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b="1" dirty="0"/>
              <a:t>ANALYTICAL SOLUTIONS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880AEF-9CA4-4448-8601-6AD915421636}"/>
              </a:ext>
            </a:extLst>
          </p:cNvPr>
          <p:cNvGrpSpPr/>
          <p:nvPr/>
        </p:nvGrpSpPr>
        <p:grpSpPr>
          <a:xfrm>
            <a:off x="8063798" y="12328"/>
            <a:ext cx="4094816" cy="310165"/>
            <a:chOff x="7830118" y="81543"/>
            <a:chExt cx="4094816" cy="310165"/>
          </a:xfrm>
          <a:solidFill>
            <a:schemeClr val="bg2">
              <a:lumMod val="90000"/>
            </a:schemeClr>
          </a:solidFill>
        </p:grpSpPr>
        <p:sp>
          <p:nvSpPr>
            <p:cNvPr id="25" name="Arrow: Pentagon 24">
              <a:extLst>
                <a:ext uri="{FF2B5EF4-FFF2-40B4-BE49-F238E27FC236}">
                  <a16:creationId xmlns:a16="http://schemas.microsoft.com/office/drawing/2014/main" id="{D26383DC-5298-4065-BC82-5088E27F5F4B}"/>
                </a:ext>
              </a:extLst>
            </p:cNvPr>
            <p:cNvSpPr/>
            <p:nvPr/>
          </p:nvSpPr>
          <p:spPr>
            <a:xfrm>
              <a:off x="7830118" y="81543"/>
              <a:ext cx="1449478" cy="310165"/>
            </a:xfrm>
            <a:prstGeom prst="homePlat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2">
                      <a:lumMod val="90000"/>
                    </a:schemeClr>
                  </a:solidFill>
                </a:rPr>
                <a:t>Structure</a:t>
              </a:r>
            </a:p>
          </p:txBody>
        </p:sp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DA5BBCD5-E360-4C09-AC6B-F7A1C9597D13}"/>
                </a:ext>
              </a:extLst>
            </p:cNvPr>
            <p:cNvSpPr/>
            <p:nvPr/>
          </p:nvSpPr>
          <p:spPr>
            <a:xfrm>
              <a:off x="9152787" y="81543"/>
              <a:ext cx="1449478" cy="310165"/>
            </a:xfrm>
            <a:prstGeom prst="chevron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Strategy</a:t>
              </a:r>
            </a:p>
          </p:txBody>
        </p:sp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7D12EE7D-8200-409A-8A46-13D85059D496}"/>
                </a:ext>
              </a:extLst>
            </p:cNvPr>
            <p:cNvSpPr/>
            <p:nvPr/>
          </p:nvSpPr>
          <p:spPr>
            <a:xfrm>
              <a:off x="10475456" y="81543"/>
              <a:ext cx="1449478" cy="310165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75000"/>
                    </a:schemeClr>
                  </a:solidFill>
                </a:rPr>
                <a:t>Processes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00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11592DA-B40C-4FC7-8F64-3205A83827CF}"/>
              </a:ext>
            </a:extLst>
          </p:cNvPr>
          <p:cNvSpPr/>
          <p:nvPr/>
        </p:nvSpPr>
        <p:spPr>
          <a:xfrm>
            <a:off x="151689" y="1190838"/>
            <a:ext cx="11791495" cy="5219293"/>
          </a:xfrm>
          <a:prstGeom prst="roundRect">
            <a:avLst>
              <a:gd name="adj" fmla="val 7306"/>
            </a:avLst>
          </a:prstGeom>
          <a:solidFill>
            <a:srgbClr val="00699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DDCD98C5-65F1-4FAD-BE17-83EFFB24449B}"/>
              </a:ext>
            </a:extLst>
          </p:cNvPr>
          <p:cNvSpPr/>
          <p:nvPr/>
        </p:nvSpPr>
        <p:spPr>
          <a:xfrm>
            <a:off x="5577840" y="2844799"/>
            <a:ext cx="5852465" cy="45668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Execute &amp; update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59A35-1BF1-4BE9-8BDF-5E4AFC437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88" y="285178"/>
            <a:ext cx="11621212" cy="770516"/>
          </a:xfrm>
        </p:spPr>
        <p:txBody>
          <a:bodyPr/>
          <a:lstStyle/>
          <a:p>
            <a:r>
              <a:rPr lang="en-US" sz="2600" dirty="0"/>
              <a:t>Kyiv office development roadmap at this moment includes a set of processes and practices that should be launched and supported going further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240D554-A82F-44C8-A797-B39E9FD8AEFA}"/>
              </a:ext>
            </a:extLst>
          </p:cNvPr>
          <p:cNvGrpSpPr/>
          <p:nvPr/>
        </p:nvGrpSpPr>
        <p:grpSpPr>
          <a:xfrm>
            <a:off x="8063798" y="21853"/>
            <a:ext cx="4094816" cy="310165"/>
            <a:chOff x="7830118" y="81543"/>
            <a:chExt cx="4094816" cy="310165"/>
          </a:xfrm>
          <a:solidFill>
            <a:schemeClr val="bg2">
              <a:lumMod val="90000"/>
            </a:schemeClr>
          </a:solidFill>
        </p:grpSpPr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9EC59776-A62A-4BBD-B7D1-7A8045DF2DCF}"/>
                </a:ext>
              </a:extLst>
            </p:cNvPr>
            <p:cNvSpPr/>
            <p:nvPr/>
          </p:nvSpPr>
          <p:spPr>
            <a:xfrm>
              <a:off x="7830118" y="81543"/>
              <a:ext cx="1449478" cy="310165"/>
            </a:xfrm>
            <a:prstGeom prst="homePlat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2">
                      <a:lumMod val="90000"/>
                    </a:schemeClr>
                  </a:solidFill>
                </a:rPr>
                <a:t>Structure</a:t>
              </a:r>
            </a:p>
          </p:txBody>
        </p:sp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8C11CE5D-611B-4099-BEB8-91374968BD8D}"/>
                </a:ext>
              </a:extLst>
            </p:cNvPr>
            <p:cNvSpPr/>
            <p:nvPr/>
          </p:nvSpPr>
          <p:spPr>
            <a:xfrm>
              <a:off x="9152787" y="81543"/>
              <a:ext cx="1449478" cy="310165"/>
            </a:xfrm>
            <a:prstGeom prst="chevron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>
                      <a:lumMod val="85000"/>
                    </a:schemeClr>
                  </a:solidFill>
                </a:rPr>
                <a:t>Strategy</a:t>
              </a: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1C5BB02E-F290-4289-8C3A-75EDDC87A430}"/>
                </a:ext>
              </a:extLst>
            </p:cNvPr>
            <p:cNvSpPr/>
            <p:nvPr/>
          </p:nvSpPr>
          <p:spPr>
            <a:xfrm>
              <a:off x="10475456" y="81543"/>
              <a:ext cx="1449478" cy="310165"/>
            </a:xfrm>
            <a:prstGeom prst="chevron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Processes</a:t>
              </a: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E8DCEA-20BE-49E2-B0FA-D2C9CF18D857}"/>
              </a:ext>
            </a:extLst>
          </p:cNvPr>
          <p:cNvSpPr/>
          <p:nvPr/>
        </p:nvSpPr>
        <p:spPr>
          <a:xfrm>
            <a:off x="335279" y="1788160"/>
            <a:ext cx="3403905" cy="8300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6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1. Current state analysis: </a:t>
            </a:r>
            <a:br>
              <a:rPr lang="en-US" sz="14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-  Resources;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-  Utilization;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-  Productivity.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C1C664-4F26-431B-8CBE-1FB857F78158}"/>
              </a:ext>
            </a:extLst>
          </p:cNvPr>
          <p:cNvSpPr/>
          <p:nvPr/>
        </p:nvSpPr>
        <p:spPr>
          <a:xfrm>
            <a:off x="3840785" y="1319785"/>
            <a:ext cx="1188720" cy="407415"/>
          </a:xfrm>
          <a:prstGeom prst="rect">
            <a:avLst/>
          </a:prstGeom>
          <a:solidFill>
            <a:srgbClr val="006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Aug’19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355290-4404-4B4B-91EA-178135D2881E}"/>
              </a:ext>
            </a:extLst>
          </p:cNvPr>
          <p:cNvSpPr/>
          <p:nvPr/>
        </p:nvSpPr>
        <p:spPr>
          <a:xfrm>
            <a:off x="5120945" y="1319785"/>
            <a:ext cx="1188720" cy="407415"/>
          </a:xfrm>
          <a:prstGeom prst="rect">
            <a:avLst/>
          </a:prstGeom>
          <a:solidFill>
            <a:srgbClr val="006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Sept’19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5BCDCF-81C3-4870-89DC-B9F485BCD799}"/>
              </a:ext>
            </a:extLst>
          </p:cNvPr>
          <p:cNvSpPr/>
          <p:nvPr/>
        </p:nvSpPr>
        <p:spPr>
          <a:xfrm>
            <a:off x="6401105" y="1319785"/>
            <a:ext cx="1188720" cy="407415"/>
          </a:xfrm>
          <a:prstGeom prst="rect">
            <a:avLst/>
          </a:prstGeom>
          <a:solidFill>
            <a:srgbClr val="006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Oct’19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C32C47-B36D-4453-B045-494011FEAF9E}"/>
              </a:ext>
            </a:extLst>
          </p:cNvPr>
          <p:cNvSpPr/>
          <p:nvPr/>
        </p:nvSpPr>
        <p:spPr>
          <a:xfrm>
            <a:off x="7681265" y="1319785"/>
            <a:ext cx="1188720" cy="407415"/>
          </a:xfrm>
          <a:prstGeom prst="rect">
            <a:avLst/>
          </a:prstGeom>
          <a:solidFill>
            <a:srgbClr val="006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Dec’19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8DA45-3F0F-490A-BF8C-CDBC0F0394CE}"/>
              </a:ext>
            </a:extLst>
          </p:cNvPr>
          <p:cNvSpPr/>
          <p:nvPr/>
        </p:nvSpPr>
        <p:spPr>
          <a:xfrm>
            <a:off x="8961425" y="1319785"/>
            <a:ext cx="1188720" cy="407415"/>
          </a:xfrm>
          <a:prstGeom prst="rect">
            <a:avLst/>
          </a:prstGeom>
          <a:solidFill>
            <a:srgbClr val="006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Jan’20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3B973D-ED64-4D16-A59D-9492D028D5C4}"/>
              </a:ext>
            </a:extLst>
          </p:cNvPr>
          <p:cNvSpPr/>
          <p:nvPr/>
        </p:nvSpPr>
        <p:spPr>
          <a:xfrm>
            <a:off x="10241585" y="1319785"/>
            <a:ext cx="1188720" cy="407415"/>
          </a:xfrm>
          <a:prstGeom prst="rect">
            <a:avLst/>
          </a:prstGeom>
          <a:solidFill>
            <a:srgbClr val="006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Feb’20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463C554D-D1A2-4696-BB12-C985CB46641B}"/>
              </a:ext>
            </a:extLst>
          </p:cNvPr>
          <p:cNvSpPr/>
          <p:nvPr/>
        </p:nvSpPr>
        <p:spPr>
          <a:xfrm>
            <a:off x="3841090" y="1998438"/>
            <a:ext cx="2254910" cy="386602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bg1"/>
                </a:solidFill>
              </a:rPr>
              <a:t>Running first iteration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1FCEF305-66E7-4902-8777-E66134933382}"/>
              </a:ext>
            </a:extLst>
          </p:cNvPr>
          <p:cNvSpPr/>
          <p:nvPr/>
        </p:nvSpPr>
        <p:spPr>
          <a:xfrm>
            <a:off x="6014720" y="1998438"/>
            <a:ext cx="5415890" cy="386602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Revise &amp; update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289F77D-2C11-44F8-8ED9-13B89FD14C19}"/>
              </a:ext>
            </a:extLst>
          </p:cNvPr>
          <p:cNvSpPr/>
          <p:nvPr/>
        </p:nvSpPr>
        <p:spPr>
          <a:xfrm>
            <a:off x="335279" y="2719582"/>
            <a:ext cx="3403905" cy="68072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6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2. Operational &amp; Strategic planning: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-  Strategic;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-  Operational.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DE50B2F2-CC4A-4F37-A00D-89C94EA44039}"/>
              </a:ext>
            </a:extLst>
          </p:cNvPr>
          <p:cNvSpPr/>
          <p:nvPr/>
        </p:nvSpPr>
        <p:spPr>
          <a:xfrm>
            <a:off x="4409440" y="2885440"/>
            <a:ext cx="2357120" cy="386602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bg1"/>
                </a:solidFill>
              </a:rPr>
              <a:t>Developing initial plan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39DC10C-9B4E-41BC-B8FE-7C59F74BC9CC}"/>
              </a:ext>
            </a:extLst>
          </p:cNvPr>
          <p:cNvSpPr/>
          <p:nvPr/>
        </p:nvSpPr>
        <p:spPr>
          <a:xfrm>
            <a:off x="335279" y="3498122"/>
            <a:ext cx="3403905" cy="104339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6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3. External communication (with Bhaskar’s  support):</a:t>
            </a:r>
            <a:endParaRPr lang="en-US" sz="14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 Account leads &amp; sales team (Mars);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 Domain experts (Supply chain, Financial services);</a:t>
            </a: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272C0A1A-B37A-4B48-BC5D-D375FACF5CC4}"/>
              </a:ext>
            </a:extLst>
          </p:cNvPr>
          <p:cNvSpPr/>
          <p:nvPr/>
        </p:nvSpPr>
        <p:spPr>
          <a:xfrm>
            <a:off x="5577840" y="3751079"/>
            <a:ext cx="5852465" cy="45668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i="1" dirty="0">
                <a:solidFill>
                  <a:schemeClr val="tx1"/>
                </a:solidFill>
              </a:rPr>
              <a:t>Develop and execute action plan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3EE22BC3-DDBF-406F-AA31-20D9ED993967}"/>
              </a:ext>
            </a:extLst>
          </p:cNvPr>
          <p:cNvSpPr/>
          <p:nvPr/>
        </p:nvSpPr>
        <p:spPr>
          <a:xfrm>
            <a:off x="3840785" y="3791720"/>
            <a:ext cx="4134815" cy="386602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bg1"/>
                </a:solidFill>
              </a:rPr>
              <a:t>Establishing primary contact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DEC5595-FC7F-428E-85C8-6EC2D086508D}"/>
              </a:ext>
            </a:extLst>
          </p:cNvPr>
          <p:cNvSpPr/>
          <p:nvPr/>
        </p:nvSpPr>
        <p:spPr>
          <a:xfrm>
            <a:off x="335279" y="4636042"/>
            <a:ext cx="3403905" cy="78939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6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4. Internal communication (Kyiv team): 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 Share the vision and plan;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 Involve team into discussion;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 Work closely inside specialist groups.</a:t>
            </a: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B07D3578-DA75-483C-9EBD-DA3B8BA80139}"/>
              </a:ext>
            </a:extLst>
          </p:cNvPr>
          <p:cNvSpPr/>
          <p:nvPr/>
        </p:nvSpPr>
        <p:spPr>
          <a:xfrm>
            <a:off x="5577840" y="4801118"/>
            <a:ext cx="5852465" cy="45668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Execute &amp; update</a:t>
            </a:r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CC747E48-CB1A-43C3-96B1-B93E4DBAB953}"/>
              </a:ext>
            </a:extLst>
          </p:cNvPr>
          <p:cNvSpPr/>
          <p:nvPr/>
        </p:nvSpPr>
        <p:spPr>
          <a:xfrm>
            <a:off x="4282751" y="4841759"/>
            <a:ext cx="2961939" cy="386602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bg1"/>
                </a:solidFill>
              </a:rPr>
              <a:t>Developing communication plan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1397983-27F0-48C4-A365-3FA04B94A691}"/>
              </a:ext>
            </a:extLst>
          </p:cNvPr>
          <p:cNvSpPr/>
          <p:nvPr/>
        </p:nvSpPr>
        <p:spPr>
          <a:xfrm>
            <a:off x="335279" y="5523260"/>
            <a:ext cx="3403905" cy="78939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6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5. Increase employee engagement:</a:t>
            </a:r>
            <a:endParaRPr lang="en-US" sz="14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 Individual career growth approach;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 Clear salary &amp; promotion policy;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 Decrease market gap.</a:t>
            </a: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8C21BB65-CAC4-49E7-8E7D-B3961A57267C}"/>
              </a:ext>
            </a:extLst>
          </p:cNvPr>
          <p:cNvSpPr/>
          <p:nvPr/>
        </p:nvSpPr>
        <p:spPr>
          <a:xfrm>
            <a:off x="5577840" y="5692895"/>
            <a:ext cx="5852465" cy="45668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Execute &amp; update</a:t>
            </a:r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C594F861-9D98-427E-9B76-8447EC8D883D}"/>
              </a:ext>
            </a:extLst>
          </p:cNvPr>
          <p:cNvSpPr/>
          <p:nvPr/>
        </p:nvSpPr>
        <p:spPr>
          <a:xfrm>
            <a:off x="5222240" y="5733536"/>
            <a:ext cx="2489200" cy="386602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bg1"/>
                </a:solidFill>
              </a:rPr>
              <a:t>Developing initial plan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88462DA-BC47-42D1-9A78-C8A7D083A926}"/>
              </a:ext>
            </a:extLst>
          </p:cNvPr>
          <p:cNvSpPr/>
          <p:nvPr/>
        </p:nvSpPr>
        <p:spPr>
          <a:xfrm>
            <a:off x="6038494" y="1153514"/>
            <a:ext cx="152400" cy="116264"/>
          </a:xfrm>
          <a:prstGeom prst="triangle">
            <a:avLst/>
          </a:prstGeom>
          <a:ln>
            <a:noFill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58BA8C-B699-4F86-A809-5B0547B8A8EE}"/>
              </a:ext>
            </a:extLst>
          </p:cNvPr>
          <p:cNvCxnSpPr>
            <a:cxnSpLocks/>
          </p:cNvCxnSpPr>
          <p:nvPr/>
        </p:nvCxnSpPr>
        <p:spPr>
          <a:xfrm>
            <a:off x="6096000" y="1798320"/>
            <a:ext cx="0" cy="44841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A58422-744D-48E3-83B2-17780A559A33}"/>
              </a:ext>
            </a:extLst>
          </p:cNvPr>
          <p:cNvCxnSpPr>
            <a:cxnSpLocks/>
          </p:cNvCxnSpPr>
          <p:nvPr/>
        </p:nvCxnSpPr>
        <p:spPr>
          <a:xfrm>
            <a:off x="227888" y="2664853"/>
            <a:ext cx="11545012" cy="214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080324-EA93-4368-8A1C-1EE4ED56DD5B}"/>
              </a:ext>
            </a:extLst>
          </p:cNvPr>
          <p:cNvCxnSpPr>
            <a:cxnSpLocks/>
          </p:cNvCxnSpPr>
          <p:nvPr/>
        </p:nvCxnSpPr>
        <p:spPr>
          <a:xfrm>
            <a:off x="212335" y="3440623"/>
            <a:ext cx="11545012" cy="214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3F63D06-C4E6-4821-8173-13AA99A9F360}"/>
              </a:ext>
            </a:extLst>
          </p:cNvPr>
          <p:cNvCxnSpPr>
            <a:cxnSpLocks/>
          </p:cNvCxnSpPr>
          <p:nvPr/>
        </p:nvCxnSpPr>
        <p:spPr>
          <a:xfrm>
            <a:off x="242214" y="4585196"/>
            <a:ext cx="11545012" cy="214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FA46FC0-215D-4AA1-BAE5-18DAADD6F2FC}"/>
              </a:ext>
            </a:extLst>
          </p:cNvPr>
          <p:cNvCxnSpPr>
            <a:cxnSpLocks/>
          </p:cNvCxnSpPr>
          <p:nvPr/>
        </p:nvCxnSpPr>
        <p:spPr>
          <a:xfrm>
            <a:off x="227888" y="5471710"/>
            <a:ext cx="11545012" cy="214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56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 hidden="1">
            <a:extLst>
              <a:ext uri="{FF2B5EF4-FFF2-40B4-BE49-F238E27FC236}">
                <a16:creationId xmlns:a16="http://schemas.microsoft.com/office/drawing/2014/main" id="{7374761A-3726-4A27-8279-077DBC78AF7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25" name="Object 24" hidden="1">
                        <a:extLst>
                          <a:ext uri="{FF2B5EF4-FFF2-40B4-BE49-F238E27FC236}">
                            <a16:creationId xmlns:a16="http://schemas.microsoft.com/office/drawing/2014/main" id="{7374761A-3726-4A27-8279-077DBC78AF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18B1C2A-6D65-4F8B-BC5B-EAE082C0B8C5}"/>
              </a:ext>
            </a:extLst>
          </p:cNvPr>
          <p:cNvSpPr/>
          <p:nvPr/>
        </p:nvSpPr>
        <p:spPr>
          <a:xfrm>
            <a:off x="6492449" y="1741641"/>
            <a:ext cx="4937760" cy="2623453"/>
          </a:xfrm>
          <a:prstGeom prst="roundRect">
            <a:avLst>
              <a:gd name="adj" fmla="val 264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45959E9-D256-4741-B546-EB8F7DC1430D}"/>
              </a:ext>
            </a:extLst>
          </p:cNvPr>
          <p:cNvSpPr/>
          <p:nvPr/>
        </p:nvSpPr>
        <p:spPr>
          <a:xfrm>
            <a:off x="761791" y="1741641"/>
            <a:ext cx="4937760" cy="2623453"/>
          </a:xfrm>
          <a:prstGeom prst="roundRect">
            <a:avLst>
              <a:gd name="adj" fmla="val 264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D4EA67-C9BE-467C-A56C-2A9DD8D1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35482B-E14B-4A53-8777-8EB858D1ADA0}"/>
              </a:ext>
            </a:extLst>
          </p:cNvPr>
          <p:cNvGrpSpPr/>
          <p:nvPr/>
        </p:nvGrpSpPr>
        <p:grpSpPr>
          <a:xfrm>
            <a:off x="614857" y="1543017"/>
            <a:ext cx="703090" cy="703090"/>
            <a:chOff x="614857" y="1543017"/>
            <a:chExt cx="703090" cy="70309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99763AE-2796-4CC6-AFDA-DD9C7FC6BC16}"/>
                </a:ext>
              </a:extLst>
            </p:cNvPr>
            <p:cNvSpPr/>
            <p:nvPr/>
          </p:nvSpPr>
          <p:spPr>
            <a:xfrm>
              <a:off x="614857" y="1543017"/>
              <a:ext cx="703090" cy="70309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94938" latinLnBrk="1"/>
              <a:endParaRPr lang="ko-KR" altLang="en-US" sz="1830">
                <a:solidFill>
                  <a:schemeClr val="tx1"/>
                </a:solidFill>
                <a:latin typeface="+mj-lt"/>
                <a:ea typeface="Arial Unicode M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054B36-8D32-44A8-9CBA-6F082DFCEBF8}"/>
                </a:ext>
              </a:extLst>
            </p:cNvPr>
            <p:cNvSpPr txBox="1"/>
            <p:nvPr/>
          </p:nvSpPr>
          <p:spPr>
            <a:xfrm>
              <a:off x="729464" y="1663730"/>
              <a:ext cx="47049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1194938" latinLnBrk="1"/>
              <a:r>
                <a:rPr lang="en-US" altLang="ko-KR" sz="2400" b="1" dirty="0">
                  <a:solidFill>
                    <a:schemeClr val="accent2"/>
                  </a:solidFill>
                  <a:latin typeface="+mj-lt"/>
                  <a:ea typeface="Arial Unicode MS"/>
                  <a:cs typeface="Arial" pitchFamily="34" charset="0"/>
                </a:rPr>
                <a:t>1</a:t>
              </a:r>
              <a:endParaRPr lang="ko-KR" altLang="en-US" sz="2400" b="1" dirty="0">
                <a:solidFill>
                  <a:schemeClr val="accent2"/>
                </a:solidFill>
                <a:latin typeface="+mj-lt"/>
                <a:ea typeface="Arial Unicode MS"/>
                <a:cs typeface="Arial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65C7681-0725-4EBB-A6E2-BDB097A70871}"/>
              </a:ext>
            </a:extLst>
          </p:cNvPr>
          <p:cNvSpPr/>
          <p:nvPr/>
        </p:nvSpPr>
        <p:spPr>
          <a:xfrm>
            <a:off x="1199954" y="2246107"/>
            <a:ext cx="30140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/>
              <a:t>Current state</a:t>
            </a:r>
          </a:p>
          <a:p>
            <a:pPr marL="396875" lvl="1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KPIs tracker</a:t>
            </a:r>
          </a:p>
          <a:p>
            <a:pPr marL="396875" lvl="1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Employee engagement</a:t>
            </a:r>
          </a:p>
          <a:p>
            <a:pPr marL="396875" lvl="1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SWOT analysis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AECD224-835F-40D6-8576-1FB00A5A968D}"/>
              </a:ext>
            </a:extLst>
          </p:cNvPr>
          <p:cNvGrpSpPr/>
          <p:nvPr/>
        </p:nvGrpSpPr>
        <p:grpSpPr>
          <a:xfrm>
            <a:off x="6338287" y="1543017"/>
            <a:ext cx="703090" cy="703090"/>
            <a:chOff x="4298598" y="2241725"/>
            <a:chExt cx="538036" cy="53803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E71A92C-560B-439B-AE21-542108FB534A}"/>
                </a:ext>
              </a:extLst>
            </p:cNvPr>
            <p:cNvSpPr/>
            <p:nvPr/>
          </p:nvSpPr>
          <p:spPr>
            <a:xfrm>
              <a:off x="4298598" y="2241725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94938" latinLnBrk="1"/>
              <a:endParaRPr lang="ko-KR" altLang="en-US" sz="1830">
                <a:solidFill>
                  <a:schemeClr val="tx1"/>
                </a:solidFill>
                <a:latin typeface="+mj-lt"/>
                <a:ea typeface="Arial Unicode M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3BC9C4-11CF-4A2B-A8BC-E2133C2A4570}"/>
                </a:ext>
              </a:extLst>
            </p:cNvPr>
            <p:cNvSpPr txBox="1"/>
            <p:nvPr/>
          </p:nvSpPr>
          <p:spPr>
            <a:xfrm>
              <a:off x="4387596" y="2334100"/>
              <a:ext cx="360040" cy="3532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1194938" latinLnBrk="1"/>
              <a:r>
                <a:rPr lang="en-US" altLang="ko-KR" sz="2400" b="1" dirty="0">
                  <a:solidFill>
                    <a:schemeClr val="accent1"/>
                  </a:solidFill>
                  <a:latin typeface="+mj-lt"/>
                  <a:ea typeface="Arial Unicode MS"/>
                  <a:cs typeface="Arial" pitchFamily="34" charset="0"/>
                </a:rPr>
                <a:t>2</a:t>
              </a:r>
              <a:endParaRPr lang="ko-KR" altLang="en-US" sz="2800" b="1" dirty="0">
                <a:solidFill>
                  <a:schemeClr val="accent1"/>
                </a:solidFill>
                <a:latin typeface="+mj-lt"/>
                <a:ea typeface="Arial Unicode MS"/>
                <a:cs typeface="Arial" pitchFamily="34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BC0BAC8-FEBA-4B7E-8051-2B92E2C0DB67}"/>
              </a:ext>
            </a:extLst>
          </p:cNvPr>
          <p:cNvSpPr/>
          <p:nvPr/>
        </p:nvSpPr>
        <p:spPr>
          <a:xfrm>
            <a:off x="6973737" y="2170837"/>
            <a:ext cx="19974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/>
              <a:t>Road map </a:t>
            </a:r>
          </a:p>
          <a:p>
            <a:pPr marL="347663" lvl="1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Structure</a:t>
            </a:r>
          </a:p>
          <a:p>
            <a:pPr marL="347663" lvl="1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Strategy</a:t>
            </a:r>
          </a:p>
          <a:p>
            <a:pPr marL="347663" lvl="1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559739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66FB6-AFD7-4D32-9063-43140553B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033206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7F16-B4BC-4BC8-9CFE-73223B38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94" y="151200"/>
            <a:ext cx="11621212" cy="983066"/>
          </a:xfrm>
        </p:spPr>
        <p:txBody>
          <a:bodyPr/>
          <a:lstStyle/>
          <a:p>
            <a:pPr algn="just"/>
            <a:r>
              <a:rPr lang="en-US" sz="2800" dirty="0"/>
              <a:t>In long-term perspective organizational structure of Kyiv team will further evolve to cover project specialist demand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F63BCA-EA99-4D55-93C5-6F0FB3820531}"/>
              </a:ext>
            </a:extLst>
          </p:cNvPr>
          <p:cNvGrpSpPr/>
          <p:nvPr/>
        </p:nvGrpSpPr>
        <p:grpSpPr>
          <a:xfrm>
            <a:off x="489145" y="1828951"/>
            <a:ext cx="5444807" cy="2675801"/>
            <a:chOff x="275271" y="2040344"/>
            <a:chExt cx="5444807" cy="239475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E898640-5E06-4095-BFE6-A3894E72F436}"/>
                </a:ext>
              </a:extLst>
            </p:cNvPr>
            <p:cNvGrpSpPr/>
            <p:nvPr/>
          </p:nvGrpSpPr>
          <p:grpSpPr>
            <a:xfrm>
              <a:off x="366712" y="3174636"/>
              <a:ext cx="1666240" cy="997260"/>
              <a:chOff x="1535112" y="2181722"/>
              <a:chExt cx="1666240" cy="99726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BC403BA-CDB1-4714-BCA3-EEDED0E64F39}"/>
                  </a:ext>
                </a:extLst>
              </p:cNvPr>
              <p:cNvSpPr/>
              <p:nvPr/>
            </p:nvSpPr>
            <p:spPr>
              <a:xfrm>
                <a:off x="1572895" y="2419751"/>
                <a:ext cx="1590675" cy="759231"/>
              </a:xfrm>
              <a:prstGeom prst="rect">
                <a:avLst/>
              </a:prstGeom>
              <a:solidFill>
                <a:srgbClr val="FFC2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Visualization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874F9E-FDD9-49EB-8633-94B978B29FD6}"/>
                  </a:ext>
                </a:extLst>
              </p:cNvPr>
              <p:cNvSpPr txBox="1"/>
              <p:nvPr/>
            </p:nvSpPr>
            <p:spPr>
              <a:xfrm>
                <a:off x="1535112" y="2181722"/>
                <a:ext cx="16662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i="1" dirty="0"/>
                  <a:t>Tatyana Popova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032A324-8B16-4384-8F0F-D519BF811BB5}"/>
                </a:ext>
              </a:extLst>
            </p:cNvPr>
            <p:cNvGrpSpPr/>
            <p:nvPr/>
          </p:nvGrpSpPr>
          <p:grpSpPr>
            <a:xfrm>
              <a:off x="366712" y="2138949"/>
              <a:ext cx="1666240" cy="1015731"/>
              <a:chOff x="1535112" y="2181722"/>
              <a:chExt cx="1666240" cy="101573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2BB5414-C14D-4F0B-8C6C-5D8950EC6000}"/>
                  </a:ext>
                </a:extLst>
              </p:cNvPr>
              <p:cNvSpPr/>
              <p:nvPr/>
            </p:nvSpPr>
            <p:spPr>
              <a:xfrm>
                <a:off x="1572895" y="2458721"/>
                <a:ext cx="1590675" cy="738732"/>
              </a:xfrm>
              <a:prstGeom prst="rect">
                <a:avLst/>
              </a:prstGeom>
              <a:solidFill>
                <a:srgbClr val="7CB9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Delivery Management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A50FE9-0DAE-4383-B553-1A199ECA398A}"/>
                  </a:ext>
                </a:extLst>
              </p:cNvPr>
              <p:cNvSpPr txBox="1"/>
              <p:nvPr/>
            </p:nvSpPr>
            <p:spPr>
              <a:xfrm>
                <a:off x="1535112" y="2181722"/>
                <a:ext cx="16662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i="1" dirty="0"/>
                  <a:t>Alina Ignatiuk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068B469-F58A-46D6-A32C-39A58CFA92B5}"/>
                </a:ext>
              </a:extLst>
            </p:cNvPr>
            <p:cNvGrpSpPr/>
            <p:nvPr/>
          </p:nvGrpSpPr>
          <p:grpSpPr>
            <a:xfrm>
              <a:off x="2175192" y="2138949"/>
              <a:ext cx="1666240" cy="2032948"/>
              <a:chOff x="1535112" y="2181722"/>
              <a:chExt cx="1666240" cy="2032948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01DF24E-321A-4E00-A338-A152999325A3}"/>
                  </a:ext>
                </a:extLst>
              </p:cNvPr>
              <p:cNvSpPr/>
              <p:nvPr/>
            </p:nvSpPr>
            <p:spPr>
              <a:xfrm>
                <a:off x="1572895" y="2458722"/>
                <a:ext cx="1590675" cy="17559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Data Science (AI/ML)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15F49F-53E9-4C83-8075-975CFE1B66BF}"/>
                  </a:ext>
                </a:extLst>
              </p:cNvPr>
              <p:cNvSpPr txBox="1"/>
              <p:nvPr/>
            </p:nvSpPr>
            <p:spPr>
              <a:xfrm>
                <a:off x="1535112" y="2181722"/>
                <a:ext cx="16662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i="1" dirty="0"/>
                  <a:t>Dmytro Maliarenko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E7FC85-8422-424D-A54C-D57EECADB6BE}"/>
                </a:ext>
              </a:extLst>
            </p:cNvPr>
            <p:cNvGrpSpPr/>
            <p:nvPr/>
          </p:nvGrpSpPr>
          <p:grpSpPr>
            <a:xfrm>
              <a:off x="3836829" y="2138949"/>
              <a:ext cx="1813083" cy="1015731"/>
              <a:chOff x="1388269" y="2181722"/>
              <a:chExt cx="1813083" cy="101573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CEA7390-E41C-4D21-91B4-142CC532D6F5}"/>
                  </a:ext>
                </a:extLst>
              </p:cNvPr>
              <p:cNvSpPr/>
              <p:nvPr/>
            </p:nvSpPr>
            <p:spPr>
              <a:xfrm>
                <a:off x="1572895" y="2458721"/>
                <a:ext cx="1590675" cy="738732"/>
              </a:xfrm>
              <a:prstGeom prst="rect">
                <a:avLst/>
              </a:prstGeom>
              <a:solidFill>
                <a:schemeClr val="accent5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Data Engineering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22E169-E7A3-4642-A906-F36C2B8E9B1A}"/>
                  </a:ext>
                </a:extLst>
              </p:cNvPr>
              <p:cNvSpPr txBox="1"/>
              <p:nvPr/>
            </p:nvSpPr>
            <p:spPr>
              <a:xfrm>
                <a:off x="1388269" y="2181722"/>
                <a:ext cx="1813083" cy="413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i="1" dirty="0"/>
                  <a:t>Andrey Antonenko</a:t>
                </a:r>
              </a:p>
              <a:p>
                <a:pPr algn="r"/>
                <a:endParaRPr lang="en-US" sz="1200" i="1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79D00B1-7F38-44B0-A65F-6030F8C8C40B}"/>
                </a:ext>
              </a:extLst>
            </p:cNvPr>
            <p:cNvGrpSpPr/>
            <p:nvPr/>
          </p:nvGrpSpPr>
          <p:grpSpPr>
            <a:xfrm>
              <a:off x="3979068" y="3174636"/>
              <a:ext cx="1670843" cy="1002741"/>
              <a:chOff x="1530508" y="2181722"/>
              <a:chExt cx="1670843" cy="1002741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6FC9FF8-F68F-4E95-B524-11C954F51424}"/>
                  </a:ext>
                </a:extLst>
              </p:cNvPr>
              <p:cNvSpPr/>
              <p:nvPr/>
            </p:nvSpPr>
            <p:spPr>
              <a:xfrm>
                <a:off x="1572895" y="2445731"/>
                <a:ext cx="1590675" cy="7387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Software Engineering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3B3371-66B9-4DCD-82B2-D6B0C17787DF}"/>
                  </a:ext>
                </a:extLst>
              </p:cNvPr>
              <p:cNvSpPr txBox="1"/>
              <p:nvPr/>
            </p:nvSpPr>
            <p:spPr>
              <a:xfrm>
                <a:off x="1530508" y="2181722"/>
                <a:ext cx="1670843" cy="247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i="1" dirty="0"/>
                  <a:t>Alina Ignatiuk (interim)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B8BF7AB-C0F7-49EE-A8D2-991C4BECABE5}"/>
                </a:ext>
              </a:extLst>
            </p:cNvPr>
            <p:cNvSpPr/>
            <p:nvPr/>
          </p:nvSpPr>
          <p:spPr>
            <a:xfrm>
              <a:off x="275271" y="2040344"/>
              <a:ext cx="5444807" cy="2394757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ECC6477-E84B-453A-9F2D-97701AD16FD3}"/>
              </a:ext>
            </a:extLst>
          </p:cNvPr>
          <p:cNvGrpSpPr/>
          <p:nvPr/>
        </p:nvGrpSpPr>
        <p:grpSpPr>
          <a:xfrm>
            <a:off x="504863" y="4673278"/>
            <a:ext cx="5434646" cy="1539478"/>
            <a:chOff x="295592" y="4661081"/>
            <a:chExt cx="5434646" cy="169514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85F8844-F44C-4059-8BC5-6745B8E739D6}"/>
                </a:ext>
              </a:extLst>
            </p:cNvPr>
            <p:cNvGrpSpPr/>
            <p:nvPr/>
          </p:nvGrpSpPr>
          <p:grpSpPr>
            <a:xfrm>
              <a:off x="366712" y="4779713"/>
              <a:ext cx="1666240" cy="738732"/>
              <a:chOff x="366712" y="4779713"/>
              <a:chExt cx="1666240" cy="73873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FA45E3B-4A8D-434C-B244-AD4871050F87}"/>
                  </a:ext>
                </a:extLst>
              </p:cNvPr>
              <p:cNvSpPr/>
              <p:nvPr/>
            </p:nvSpPr>
            <p:spPr>
              <a:xfrm>
                <a:off x="404495" y="5053718"/>
                <a:ext cx="1590675" cy="4647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HC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F6A438B-E8CF-451F-823C-EE19A975317B}"/>
                  </a:ext>
                </a:extLst>
              </p:cNvPr>
              <p:cNvSpPr txBox="1"/>
              <p:nvPr/>
            </p:nvSpPr>
            <p:spPr>
              <a:xfrm>
                <a:off x="366712" y="4779713"/>
                <a:ext cx="16662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i="1" dirty="0"/>
                  <a:t>Daria Miseng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D5F0C7B-1DA2-4865-95C9-EEF67402DCBF}"/>
                </a:ext>
              </a:extLst>
            </p:cNvPr>
            <p:cNvGrpSpPr/>
            <p:nvPr/>
          </p:nvGrpSpPr>
          <p:grpSpPr>
            <a:xfrm>
              <a:off x="2175192" y="4775200"/>
              <a:ext cx="1666240" cy="738732"/>
              <a:chOff x="366712" y="4779713"/>
              <a:chExt cx="1666240" cy="73873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6A9BBD3-D638-49B2-8366-2B5BC091F51D}"/>
                  </a:ext>
                </a:extLst>
              </p:cNvPr>
              <p:cNvSpPr/>
              <p:nvPr/>
            </p:nvSpPr>
            <p:spPr>
              <a:xfrm>
                <a:off x="404495" y="5053718"/>
                <a:ext cx="1590675" cy="4647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Admin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A7638-BB95-4A12-8BCB-24E83736A866}"/>
                  </a:ext>
                </a:extLst>
              </p:cNvPr>
              <p:cNvSpPr txBox="1"/>
              <p:nvPr/>
            </p:nvSpPr>
            <p:spPr>
              <a:xfrm>
                <a:off x="366712" y="4779713"/>
                <a:ext cx="16662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/>
                <a:r>
                  <a:rPr lang="en-US" sz="1200" i="1" dirty="0"/>
                  <a:t>Viktoriia Datsenko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3EEF696-276B-4E5D-8A8C-FB6442E8B0D5}"/>
                </a:ext>
              </a:extLst>
            </p:cNvPr>
            <p:cNvGrpSpPr/>
            <p:nvPr/>
          </p:nvGrpSpPr>
          <p:grpSpPr>
            <a:xfrm>
              <a:off x="3983672" y="4775200"/>
              <a:ext cx="1666240" cy="738732"/>
              <a:chOff x="366712" y="4779713"/>
              <a:chExt cx="1666240" cy="73873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28788D1-1797-4978-982C-E76909D23A13}"/>
                  </a:ext>
                </a:extLst>
              </p:cNvPr>
              <p:cNvSpPr/>
              <p:nvPr/>
            </p:nvSpPr>
            <p:spPr>
              <a:xfrm>
                <a:off x="404495" y="5053718"/>
                <a:ext cx="1590675" cy="4647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Finance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464F17B-F963-474C-9866-94BE4165567A}"/>
                  </a:ext>
                </a:extLst>
              </p:cNvPr>
              <p:cNvSpPr txBox="1"/>
              <p:nvPr/>
            </p:nvSpPr>
            <p:spPr>
              <a:xfrm>
                <a:off x="366712" y="4779713"/>
                <a:ext cx="16662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/>
                <a:r>
                  <a:rPr lang="en-US" sz="1200" i="1" dirty="0"/>
                  <a:t>Nataliia Biesova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3918B2E-723F-4DE8-9F6A-610DA091FE2B}"/>
                </a:ext>
              </a:extLst>
            </p:cNvPr>
            <p:cNvGrpSpPr/>
            <p:nvPr/>
          </p:nvGrpSpPr>
          <p:grpSpPr>
            <a:xfrm>
              <a:off x="366712" y="5529878"/>
              <a:ext cx="1666240" cy="738732"/>
              <a:chOff x="366712" y="4779713"/>
              <a:chExt cx="1666240" cy="73873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A010F40-FECA-443E-A6A7-FC01E97901B5}"/>
                  </a:ext>
                </a:extLst>
              </p:cNvPr>
              <p:cNvSpPr/>
              <p:nvPr/>
            </p:nvSpPr>
            <p:spPr>
              <a:xfrm>
                <a:off x="404495" y="5053718"/>
                <a:ext cx="1590675" cy="4647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IT local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F256AD-6E57-4CCE-8059-2B7D9D76AA3E}"/>
                  </a:ext>
                </a:extLst>
              </p:cNvPr>
              <p:cNvSpPr txBox="1"/>
              <p:nvPr/>
            </p:nvSpPr>
            <p:spPr>
              <a:xfrm>
                <a:off x="366712" y="4779713"/>
                <a:ext cx="16662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i="1" dirty="0"/>
                  <a:t>…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4087A8D-A076-4BC1-BD24-B012DD892E9E}"/>
                </a:ext>
              </a:extLst>
            </p:cNvPr>
            <p:cNvGrpSpPr/>
            <p:nvPr/>
          </p:nvGrpSpPr>
          <p:grpSpPr>
            <a:xfrm>
              <a:off x="2190433" y="5543419"/>
              <a:ext cx="1666240" cy="722084"/>
              <a:chOff x="-1426527" y="4799355"/>
              <a:chExt cx="1666240" cy="72208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4D77A14-FA1A-43FF-BC9C-532F97DE18D1}"/>
                  </a:ext>
                </a:extLst>
              </p:cNvPr>
              <p:cNvSpPr/>
              <p:nvPr/>
            </p:nvSpPr>
            <p:spPr>
              <a:xfrm>
                <a:off x="-1381590" y="5056712"/>
                <a:ext cx="1590675" cy="4647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Travel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0B9C373-0D6D-47F9-A672-0ADB17FDC103}"/>
                  </a:ext>
                </a:extLst>
              </p:cNvPr>
              <p:cNvSpPr txBox="1"/>
              <p:nvPr/>
            </p:nvSpPr>
            <p:spPr>
              <a:xfrm>
                <a:off x="-1426527" y="4799355"/>
                <a:ext cx="16662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i="1" dirty="0"/>
                  <a:t>Daria Miseng</a:t>
                </a: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BEC0EBB-9D75-49D8-AD64-D73061092826}"/>
                </a:ext>
              </a:extLst>
            </p:cNvPr>
            <p:cNvSpPr/>
            <p:nvPr/>
          </p:nvSpPr>
          <p:spPr>
            <a:xfrm>
              <a:off x="295592" y="4661081"/>
              <a:ext cx="5434646" cy="1695144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F4513E1-62D3-4FB6-B1E9-0AFE65CC51C4}"/>
              </a:ext>
            </a:extLst>
          </p:cNvPr>
          <p:cNvSpPr txBox="1"/>
          <p:nvPr/>
        </p:nvSpPr>
        <p:spPr>
          <a:xfrm>
            <a:off x="532992" y="1376894"/>
            <a:ext cx="579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Specialists role approach** </a:t>
            </a:r>
            <a:r>
              <a:rPr lang="en-US" i="1" dirty="0"/>
              <a:t>(HRMS)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40CE6B-A41F-4ABB-ADFC-0842E7651C81}"/>
              </a:ext>
            </a:extLst>
          </p:cNvPr>
          <p:cNvSpPr txBox="1"/>
          <p:nvPr/>
        </p:nvSpPr>
        <p:spPr>
          <a:xfrm>
            <a:off x="445367" y="6196522"/>
            <a:ext cx="401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 dirty="0"/>
              <a:t>**long term solution (9-12 months)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6E5F8D-436A-483A-833C-5746C7D193DF}"/>
              </a:ext>
            </a:extLst>
          </p:cNvPr>
          <p:cNvSpPr/>
          <p:nvPr/>
        </p:nvSpPr>
        <p:spPr>
          <a:xfrm>
            <a:off x="6327434" y="1830097"/>
            <a:ext cx="5363528" cy="4318875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259857-D8E3-44E8-A869-ACB0C57FFD6E}"/>
              </a:ext>
            </a:extLst>
          </p:cNvPr>
          <p:cNvSpPr txBox="1"/>
          <p:nvPr/>
        </p:nvSpPr>
        <p:spPr>
          <a:xfrm>
            <a:off x="7161829" y="1830097"/>
            <a:ext cx="1666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Power BI Dashboards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66E545-C669-44F0-97F6-9B4C77F07233}"/>
              </a:ext>
            </a:extLst>
          </p:cNvPr>
          <p:cNvSpPr txBox="1"/>
          <p:nvPr/>
        </p:nvSpPr>
        <p:spPr>
          <a:xfrm>
            <a:off x="9803430" y="1830097"/>
            <a:ext cx="1666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Forecasting Tools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FA2D1F-7627-434F-B8DA-18B2354FCDFF}"/>
              </a:ext>
            </a:extLst>
          </p:cNvPr>
          <p:cNvSpPr txBox="1"/>
          <p:nvPr/>
        </p:nvSpPr>
        <p:spPr>
          <a:xfrm>
            <a:off x="6272760" y="1378892"/>
            <a:ext cx="544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Dedicated teams approach </a:t>
            </a:r>
            <a:r>
              <a:rPr lang="en-US" dirty="0"/>
              <a:t>(</a:t>
            </a:r>
            <a:r>
              <a:rPr lang="en-US" i="1" dirty="0"/>
              <a:t>project role)</a:t>
            </a:r>
            <a:endParaRPr lang="en-US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067930-24BC-47A3-989C-452A48BABD81}"/>
              </a:ext>
            </a:extLst>
          </p:cNvPr>
          <p:cNvSpPr/>
          <p:nvPr/>
        </p:nvSpPr>
        <p:spPr>
          <a:xfrm>
            <a:off x="6722185" y="2110347"/>
            <a:ext cx="2077402" cy="12060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Capability: </a:t>
            </a:r>
            <a:r>
              <a:rPr lang="en-US" sz="1200" dirty="0">
                <a:solidFill>
                  <a:schemeClr val="tx1"/>
                </a:solidFill>
              </a:rPr>
              <a:t>turn-key projects of Power BI dashboards development.</a:t>
            </a:r>
          </a:p>
          <a:p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Dedicated team: </a:t>
            </a:r>
            <a:r>
              <a:rPr lang="en-US" sz="1200" dirty="0">
                <a:solidFill>
                  <a:schemeClr val="tx1"/>
                </a:solidFill>
              </a:rPr>
              <a:t>2+ Specialists: VC, DE (for big projects DM)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F7D691F-511A-4695-9FFF-A062280612FF}"/>
              </a:ext>
            </a:extLst>
          </p:cNvPr>
          <p:cNvSpPr/>
          <p:nvPr/>
        </p:nvSpPr>
        <p:spPr>
          <a:xfrm>
            <a:off x="9334151" y="2087860"/>
            <a:ext cx="2077402" cy="12060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Capability: </a:t>
            </a:r>
            <a:r>
              <a:rPr lang="en-US" sz="1200" dirty="0">
                <a:solidFill>
                  <a:schemeClr val="tx1"/>
                </a:solidFill>
              </a:rPr>
              <a:t>turn-key projects of forecasting tools development. 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Dedicated team: 3</a:t>
            </a:r>
            <a:r>
              <a:rPr lang="en-US" sz="1200" dirty="0">
                <a:solidFill>
                  <a:schemeClr val="tx1"/>
                </a:solidFill>
              </a:rPr>
              <a:t>+ Specialists: DE(s), ENG(s), DS(s), DM.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D160C7-6D64-457E-8D16-AEE68F46A487}"/>
              </a:ext>
            </a:extLst>
          </p:cNvPr>
          <p:cNvSpPr/>
          <p:nvPr/>
        </p:nvSpPr>
        <p:spPr>
          <a:xfrm>
            <a:off x="7742365" y="5151587"/>
            <a:ext cx="2591803" cy="87297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b="1" i="1" dirty="0">
              <a:solidFill>
                <a:schemeClr val="tx1"/>
              </a:solidFill>
            </a:endParaRPr>
          </a:p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Individual professional approach </a:t>
            </a:r>
            <a:r>
              <a:rPr lang="uk-UA" sz="1400" i="1" dirty="0">
                <a:solidFill>
                  <a:schemeClr val="tx1"/>
                </a:solidFill>
              </a:rPr>
              <a:t>і</a:t>
            </a:r>
            <a:r>
              <a:rPr lang="en-US" sz="1400" i="1" dirty="0">
                <a:solidFill>
                  <a:schemeClr val="tx1"/>
                </a:solidFill>
              </a:rPr>
              <a:t>s a possible option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F6BEA64-5713-4DF3-AF98-D0EE2ED39E88}"/>
              </a:ext>
            </a:extLst>
          </p:cNvPr>
          <p:cNvSpPr/>
          <p:nvPr/>
        </p:nvSpPr>
        <p:spPr>
          <a:xfrm>
            <a:off x="9693367" y="-20229"/>
            <a:ext cx="24986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200" b="1" dirty="0"/>
              <a:t>New organizational structure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0485686-8D04-41C7-85F3-CC2895BF7709}"/>
              </a:ext>
            </a:extLst>
          </p:cNvPr>
          <p:cNvGrpSpPr/>
          <p:nvPr/>
        </p:nvGrpSpPr>
        <p:grpSpPr>
          <a:xfrm>
            <a:off x="6330108" y="3429000"/>
            <a:ext cx="5123085" cy="1516545"/>
            <a:chOff x="6146516" y="3757785"/>
            <a:chExt cx="5123085" cy="151654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A164A0C-2AC8-4A91-8039-EC1DEAC4AE8E}"/>
                </a:ext>
              </a:extLst>
            </p:cNvPr>
            <p:cNvSpPr/>
            <p:nvPr/>
          </p:nvSpPr>
          <p:spPr>
            <a:xfrm>
              <a:off x="9150559" y="4065242"/>
              <a:ext cx="2077402" cy="1206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Capability: </a:t>
              </a:r>
              <a:r>
                <a:rPr lang="en-US" sz="1200" dirty="0">
                  <a:solidFill>
                    <a:schemeClr val="tx1"/>
                  </a:solidFill>
                </a:rPr>
                <a:t>turn-key projects of Strategic roadmap development.</a:t>
              </a:r>
            </a:p>
            <a:p>
              <a:r>
                <a:rPr lang="en-US" sz="1200" b="1" dirty="0">
                  <a:solidFill>
                    <a:schemeClr val="tx1"/>
                  </a:solidFill>
                </a:rPr>
                <a:t>Dedicated team: </a:t>
              </a:r>
              <a:r>
                <a:rPr lang="en-US" sz="1200" dirty="0">
                  <a:solidFill>
                    <a:schemeClr val="tx1"/>
                  </a:solidFill>
                </a:rPr>
                <a:t>3+ Specialists: DE, VC(s), DM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B17A92-FB30-4159-A695-17B7C5CD8CFC}"/>
                </a:ext>
              </a:extLst>
            </p:cNvPr>
            <p:cNvSpPr txBox="1"/>
            <p:nvPr/>
          </p:nvSpPr>
          <p:spPr>
            <a:xfrm>
              <a:off x="9603361" y="3757785"/>
              <a:ext cx="1666240" cy="27699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i="1" dirty="0"/>
                <a:t>Strategic Planning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272D7F7-9D93-4F4F-ACF0-27A96836AEE3}"/>
                </a:ext>
              </a:extLst>
            </p:cNvPr>
            <p:cNvSpPr/>
            <p:nvPr/>
          </p:nvSpPr>
          <p:spPr>
            <a:xfrm>
              <a:off x="6538593" y="4068238"/>
              <a:ext cx="2077402" cy="1206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Capability: </a:t>
              </a:r>
              <a:r>
                <a:rPr lang="en-US" sz="1200" dirty="0">
                  <a:solidFill>
                    <a:schemeClr val="tx1"/>
                  </a:solidFill>
                </a:rPr>
                <a:t>turn-key projects of KBD identification and future assessment.</a:t>
              </a:r>
            </a:p>
            <a:p>
              <a:r>
                <a:rPr lang="en-US" sz="1200" b="1" dirty="0">
                  <a:solidFill>
                    <a:schemeClr val="tx1"/>
                  </a:solidFill>
                </a:rPr>
                <a:t>Dedicated team: </a:t>
              </a:r>
              <a:r>
                <a:rPr lang="en-US" sz="1200" dirty="0">
                  <a:solidFill>
                    <a:schemeClr val="tx1"/>
                  </a:solidFill>
                </a:rPr>
                <a:t>2+ Specialists: VC, DS (for big projects DM)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BE1892-BEC0-426E-87F6-5F982A6E1F63}"/>
                </a:ext>
              </a:extLst>
            </p:cNvPr>
            <p:cNvSpPr txBox="1"/>
            <p:nvPr/>
          </p:nvSpPr>
          <p:spPr>
            <a:xfrm>
              <a:off x="6146516" y="3786974"/>
              <a:ext cx="2474598" cy="27699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i="1" dirty="0"/>
                <a:t>Drivers Analysis / Forecast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6572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5D63C7-6E4A-4837-A295-B2915295A02E}"/>
              </a:ext>
            </a:extLst>
          </p:cNvPr>
          <p:cNvSpPr/>
          <p:nvPr/>
        </p:nvSpPr>
        <p:spPr>
          <a:xfrm>
            <a:off x="268574" y="3913050"/>
            <a:ext cx="5827426" cy="2499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0B46E-95C6-405F-958A-035D2BF12EEF}"/>
              </a:ext>
            </a:extLst>
          </p:cNvPr>
          <p:cNvSpPr/>
          <p:nvPr/>
        </p:nvSpPr>
        <p:spPr>
          <a:xfrm>
            <a:off x="268574" y="943430"/>
            <a:ext cx="11740546" cy="2907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0995D-9DA1-4CF4-A81C-13A52F75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00" y="151200"/>
            <a:ext cx="11621212" cy="658252"/>
          </a:xfrm>
        </p:spPr>
        <p:txBody>
          <a:bodyPr/>
          <a:lstStyle/>
          <a:p>
            <a:r>
              <a:rPr lang="en-US" sz="3200" dirty="0"/>
              <a:t>What is a dedicated team?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F92E1-9D37-49E9-BDD1-9DB4070F98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574" y="1026160"/>
            <a:ext cx="11580526" cy="2804160"/>
          </a:xfrm>
        </p:spPr>
        <p:txBody>
          <a:bodyPr/>
          <a:lstStyle/>
          <a:p>
            <a:r>
              <a:rPr lang="en-US" b="1" dirty="0"/>
              <a:t>Dedicated Team (DT) </a:t>
            </a:r>
            <a:r>
              <a:rPr lang="en-US" dirty="0"/>
              <a:t>is a business model that refers to an agreement between the client (Fractal) and service provider (Kyiv office), when the latter provides group of professionals to the client on a long-term basis. These specialists are chosen according to the demands of the client for their experience and skillsets. </a:t>
            </a:r>
          </a:p>
          <a:p>
            <a:r>
              <a:rPr lang="en-US" b="1" dirty="0"/>
              <a:t>Characteristics of DT: </a:t>
            </a:r>
          </a:p>
          <a:p>
            <a:pPr lvl="1">
              <a:spcBef>
                <a:spcPts val="300"/>
              </a:spcBef>
            </a:pPr>
            <a:r>
              <a:rPr lang="en-US" sz="1600" dirty="0"/>
              <a:t>Can be managed by Fractal PM or/and Kyiv DM. </a:t>
            </a:r>
          </a:p>
          <a:p>
            <a:pPr lvl="1">
              <a:spcBef>
                <a:spcPts val="300"/>
              </a:spcBef>
            </a:pPr>
            <a:r>
              <a:rPr lang="en-US" sz="1600" dirty="0"/>
              <a:t>Dedicated team model pricing system: there are monthly payments that depend on the team size. </a:t>
            </a:r>
          </a:p>
          <a:p>
            <a:pPr lvl="1">
              <a:spcBef>
                <a:spcPts val="300"/>
              </a:spcBef>
            </a:pPr>
            <a:r>
              <a:rPr lang="en-US" sz="1600" dirty="0"/>
              <a:t>Best suitable when the scope of the project could not be strictly defined, and requirements can be changed during the development process. It perfectly suits a dynamic project with changing requirements and tasks, but defined end goal.</a:t>
            </a:r>
          </a:p>
          <a:p>
            <a:pPr lvl="1">
              <a:spcBef>
                <a:spcPts val="300"/>
              </a:spcBef>
            </a:pPr>
            <a:r>
              <a:rPr lang="en-US" sz="1600" dirty="0"/>
              <a:t>The main purpose of this model is to hire a team that will compensate for the lack of necessary expertise and will work seamlessly.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C69FC1-396F-46A8-AB6C-9D4B0C58DEC8}"/>
              </a:ext>
            </a:extLst>
          </p:cNvPr>
          <p:cNvSpPr/>
          <p:nvPr/>
        </p:nvSpPr>
        <p:spPr>
          <a:xfrm>
            <a:off x="268574" y="3904340"/>
            <a:ext cx="6096000" cy="250807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Advantages of the Dedicated Team model:</a:t>
            </a:r>
          </a:p>
          <a:p>
            <a:pPr marL="685800" lvl="1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Predictable and defined budget</a:t>
            </a:r>
          </a:p>
          <a:p>
            <a:pPr marL="685800" lvl="1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Full control over the management of the team</a:t>
            </a:r>
          </a:p>
          <a:p>
            <a:pPr marL="685800" lvl="1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Dedicated team members have a deep understanding of the client’s project and business goals</a:t>
            </a:r>
          </a:p>
          <a:p>
            <a:pPr marL="685800" lvl="1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Continuous communication with the team through everyday communication</a:t>
            </a:r>
          </a:p>
          <a:p>
            <a:pPr marL="685800" lvl="1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The team is stable and is fully dedicated to the client/capability/project types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E70F23-71FE-4871-BA1E-30307E279BDE}"/>
              </a:ext>
            </a:extLst>
          </p:cNvPr>
          <p:cNvSpPr/>
          <p:nvPr/>
        </p:nvSpPr>
        <p:spPr>
          <a:xfrm>
            <a:off x="6181694" y="3933370"/>
            <a:ext cx="5827426" cy="2499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3004D2-48E8-4E31-9FB1-77DF22777B18}"/>
              </a:ext>
            </a:extLst>
          </p:cNvPr>
          <p:cNvSpPr/>
          <p:nvPr/>
        </p:nvSpPr>
        <p:spPr>
          <a:xfrm>
            <a:off x="6181694" y="3924660"/>
            <a:ext cx="5667406" cy="250807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Disadvantages of the Dedicated Team model:</a:t>
            </a:r>
          </a:p>
          <a:p>
            <a:pPr marL="685800" lvl="1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Inefficient for short-term projects (several weeks)</a:t>
            </a:r>
          </a:p>
          <a:p>
            <a:pPr marL="685800" lvl="1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Crewing takes time</a:t>
            </a:r>
          </a:p>
          <a:p>
            <a:pPr marL="685800" lvl="1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Team management also takes time</a:t>
            </a:r>
          </a:p>
          <a:p>
            <a:pPr marL="685800" lvl="1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The value proposition of the team should be clearly identified and communicated to the client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67FD05-2E4E-4B41-825F-910F6EFA2896}"/>
              </a:ext>
            </a:extLst>
          </p:cNvPr>
          <p:cNvSpPr/>
          <p:nvPr/>
        </p:nvSpPr>
        <p:spPr>
          <a:xfrm>
            <a:off x="9693367" y="-20229"/>
            <a:ext cx="24986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200" b="1" dirty="0"/>
              <a:t>New organizational structure</a:t>
            </a:r>
          </a:p>
        </p:txBody>
      </p:sp>
    </p:spTree>
    <p:extLst>
      <p:ext uri="{BB962C8B-B14F-4D97-AF65-F5344CB8AC3E}">
        <p14:creationId xmlns:p14="http://schemas.microsoft.com/office/powerpoint/2010/main" val="412971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1FEB9-7BC6-46B4-8180-CA4880D64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00" y="151200"/>
            <a:ext cx="11621212" cy="976264"/>
          </a:xfrm>
        </p:spPr>
        <p:txBody>
          <a:bodyPr/>
          <a:lstStyle/>
          <a:p>
            <a:r>
              <a:rPr lang="en-US" sz="3200" dirty="0"/>
              <a:t>Dedicated team approach on the projects allows to insure high quality and predictable results as well as positive working experience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5FEEA4-0444-4208-89CD-8F9462FE710A}"/>
              </a:ext>
            </a:extLst>
          </p:cNvPr>
          <p:cNvSpPr txBox="1"/>
          <p:nvPr/>
        </p:nvSpPr>
        <p:spPr>
          <a:xfrm>
            <a:off x="485738" y="1898950"/>
            <a:ext cx="699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Example of dedicated team </a:t>
            </a:r>
            <a:r>
              <a:rPr lang="en-US" dirty="0"/>
              <a:t>(based on </a:t>
            </a:r>
            <a:r>
              <a:rPr lang="en-US" i="1" dirty="0"/>
              <a:t>Forecasting Tools capability)</a:t>
            </a:r>
            <a:endParaRPr lang="en-US" b="1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E6D3207-33CB-42B4-84CE-A06406E206C9}"/>
              </a:ext>
            </a:extLst>
          </p:cNvPr>
          <p:cNvGrpSpPr/>
          <p:nvPr/>
        </p:nvGrpSpPr>
        <p:grpSpPr>
          <a:xfrm>
            <a:off x="7704759" y="2516067"/>
            <a:ext cx="4121467" cy="1183996"/>
            <a:chOff x="6404293" y="2499899"/>
            <a:chExt cx="4121467" cy="118399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F92B5ED-77ED-436B-9F65-E4F1C2794861}"/>
                </a:ext>
              </a:extLst>
            </p:cNvPr>
            <p:cNvSpPr/>
            <p:nvPr/>
          </p:nvSpPr>
          <p:spPr>
            <a:xfrm>
              <a:off x="6404293" y="2499899"/>
              <a:ext cx="4121467" cy="118399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E409D8B-00DB-4718-925E-5B1B39C917DB}"/>
                </a:ext>
              </a:extLst>
            </p:cNvPr>
            <p:cNvSpPr/>
            <p:nvPr/>
          </p:nvSpPr>
          <p:spPr>
            <a:xfrm>
              <a:off x="6575071" y="2720748"/>
              <a:ext cx="1590675" cy="73873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Fractal PM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2CFE95C-01CC-4366-8464-0798573EC125}"/>
                </a:ext>
              </a:extLst>
            </p:cNvPr>
            <p:cNvSpPr/>
            <p:nvPr/>
          </p:nvSpPr>
          <p:spPr>
            <a:xfrm>
              <a:off x="8618641" y="2720748"/>
              <a:ext cx="1590675" cy="73873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Fractal Sales Person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DA757C7-1A68-480F-B5BF-1472B934F41E}"/>
              </a:ext>
            </a:extLst>
          </p:cNvPr>
          <p:cNvGrpSpPr/>
          <p:nvPr/>
        </p:nvGrpSpPr>
        <p:grpSpPr>
          <a:xfrm>
            <a:off x="7689730" y="4279604"/>
            <a:ext cx="4121467" cy="1183995"/>
            <a:chOff x="6404293" y="4129685"/>
            <a:chExt cx="4121467" cy="118399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8D4DA8-56A1-48F3-BDBB-EB1B75CFD6C1}"/>
                </a:ext>
              </a:extLst>
            </p:cNvPr>
            <p:cNvSpPr/>
            <p:nvPr/>
          </p:nvSpPr>
          <p:spPr>
            <a:xfrm>
              <a:off x="6404293" y="4129685"/>
              <a:ext cx="4121467" cy="1183995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8D1077A-ABC2-46FE-A18A-81C27823E1BD}"/>
                </a:ext>
              </a:extLst>
            </p:cNvPr>
            <p:cNvSpPr/>
            <p:nvPr/>
          </p:nvSpPr>
          <p:spPr>
            <a:xfrm>
              <a:off x="6575071" y="4397325"/>
              <a:ext cx="1590675" cy="7387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Client Manager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86F441D-D0F1-48EE-A957-3B6042654628}"/>
                </a:ext>
              </a:extLst>
            </p:cNvPr>
            <p:cNvSpPr/>
            <p:nvPr/>
          </p:nvSpPr>
          <p:spPr>
            <a:xfrm>
              <a:off x="8618640" y="4397325"/>
              <a:ext cx="1590675" cy="7387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Client Sponsor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5F2D67-1007-4B50-AB23-05484D3BA3E5}"/>
              </a:ext>
            </a:extLst>
          </p:cNvPr>
          <p:cNvCxnSpPr/>
          <p:nvPr/>
        </p:nvCxnSpPr>
        <p:spPr>
          <a:xfrm>
            <a:off x="6573520" y="3076911"/>
            <a:ext cx="904240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55F6FE-4847-46D1-BCE3-E0EC988A98E2}"/>
              </a:ext>
            </a:extLst>
          </p:cNvPr>
          <p:cNvCxnSpPr>
            <a:cxnSpLocks/>
          </p:cNvCxnSpPr>
          <p:nvPr/>
        </p:nvCxnSpPr>
        <p:spPr>
          <a:xfrm flipH="1">
            <a:off x="6573520" y="3258901"/>
            <a:ext cx="904240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FBF78A9-0668-4EDC-969E-37EAA37E31DE}"/>
              </a:ext>
            </a:extLst>
          </p:cNvPr>
          <p:cNvCxnSpPr>
            <a:cxnSpLocks/>
          </p:cNvCxnSpPr>
          <p:nvPr/>
        </p:nvCxnSpPr>
        <p:spPr>
          <a:xfrm>
            <a:off x="9594109" y="3810160"/>
            <a:ext cx="0" cy="32333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909D40B-143A-4EFF-A61C-13EA3A144E44}"/>
              </a:ext>
            </a:extLst>
          </p:cNvPr>
          <p:cNvCxnSpPr>
            <a:cxnSpLocks/>
          </p:cNvCxnSpPr>
          <p:nvPr/>
        </p:nvCxnSpPr>
        <p:spPr>
          <a:xfrm flipH="1" flipV="1">
            <a:off x="9793158" y="3807475"/>
            <a:ext cx="3865" cy="326015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4F4FAB8-D669-467B-829F-570792CF07A9}"/>
              </a:ext>
            </a:extLst>
          </p:cNvPr>
          <p:cNvCxnSpPr/>
          <p:nvPr/>
        </p:nvCxnSpPr>
        <p:spPr>
          <a:xfrm>
            <a:off x="6573520" y="4844345"/>
            <a:ext cx="904240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C3654D5-4527-4035-BE40-0EB82C786D57}"/>
              </a:ext>
            </a:extLst>
          </p:cNvPr>
          <p:cNvCxnSpPr>
            <a:cxnSpLocks/>
          </p:cNvCxnSpPr>
          <p:nvPr/>
        </p:nvCxnSpPr>
        <p:spPr>
          <a:xfrm flipH="1">
            <a:off x="6573520" y="5041958"/>
            <a:ext cx="904240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5417824-C81D-4558-957F-9B9AE304E384}"/>
              </a:ext>
            </a:extLst>
          </p:cNvPr>
          <p:cNvGrpSpPr/>
          <p:nvPr/>
        </p:nvGrpSpPr>
        <p:grpSpPr>
          <a:xfrm>
            <a:off x="301566" y="2762315"/>
            <a:ext cx="6059984" cy="2435612"/>
            <a:chOff x="346871" y="3249164"/>
            <a:chExt cx="6059984" cy="243561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DAD0535-9804-4353-8D26-A503DC8D2BA0}"/>
                </a:ext>
              </a:extLst>
            </p:cNvPr>
            <p:cNvSpPr/>
            <p:nvPr/>
          </p:nvSpPr>
          <p:spPr>
            <a:xfrm>
              <a:off x="365774" y="3249164"/>
              <a:ext cx="6041081" cy="49658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Delivery manager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9E02C66-4BC2-4ACE-9686-6AD1BACA6D05}"/>
                </a:ext>
              </a:extLst>
            </p:cNvPr>
            <p:cNvGrpSpPr/>
            <p:nvPr/>
          </p:nvGrpSpPr>
          <p:grpSpPr>
            <a:xfrm>
              <a:off x="346871" y="3848131"/>
              <a:ext cx="6041081" cy="1836645"/>
              <a:chOff x="147776" y="3782244"/>
              <a:chExt cx="6041081" cy="1836645"/>
            </a:xfrm>
          </p:grpSpPr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111E985D-58C2-48E3-8534-0ACF51B6B807}"/>
                  </a:ext>
                </a:extLst>
              </p:cNvPr>
              <p:cNvSpPr/>
              <p:nvPr/>
            </p:nvSpPr>
            <p:spPr>
              <a:xfrm>
                <a:off x="213468" y="4073265"/>
                <a:ext cx="1420815" cy="1425117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" b="1" dirty="0">
                    <a:solidFill>
                      <a:schemeClr val="tx1"/>
                    </a:solidFill>
                  </a:rPr>
                  <a:t>Data Scientist </a:t>
                </a:r>
                <a:r>
                  <a:rPr lang="en-US" sz="1200" dirty="0">
                    <a:solidFill>
                      <a:schemeClr val="tx1"/>
                    </a:solidFill>
                  </a:rPr>
                  <a:t>(AIML 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or / and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Traditional)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CBB8EFF5-4150-4FE6-9DDD-B80A7EB8CFB7}"/>
                  </a:ext>
                </a:extLst>
              </p:cNvPr>
              <p:cNvSpPr/>
              <p:nvPr/>
            </p:nvSpPr>
            <p:spPr>
              <a:xfrm>
                <a:off x="1710003" y="4073264"/>
                <a:ext cx="1420815" cy="1425117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" b="1" dirty="0">
                    <a:solidFill>
                      <a:schemeClr val="tx1"/>
                    </a:solidFill>
                  </a:rPr>
                  <a:t>BI Analyst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A6AC813A-94DD-411E-806E-99C364F4AC72}"/>
                  </a:ext>
                </a:extLst>
              </p:cNvPr>
              <p:cNvSpPr/>
              <p:nvPr/>
            </p:nvSpPr>
            <p:spPr>
              <a:xfrm>
                <a:off x="3209644" y="4073264"/>
                <a:ext cx="1420815" cy="1425117"/>
              </a:xfrm>
              <a:prstGeom prst="flowChartConnector">
                <a:avLst/>
              </a:prstGeom>
              <a:solidFill>
                <a:schemeClr val="accent5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" b="1" dirty="0">
                    <a:solidFill>
                      <a:schemeClr val="tx1"/>
                    </a:solidFill>
                  </a:rPr>
                  <a:t>Data Engineer</a:t>
                </a:r>
              </a:p>
            </p:txBody>
          </p:sp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64A817F6-8BA4-4BDB-B7B8-9652BCCC1DD3}"/>
                  </a:ext>
                </a:extLst>
              </p:cNvPr>
              <p:cNvSpPr/>
              <p:nvPr/>
            </p:nvSpPr>
            <p:spPr>
              <a:xfrm>
                <a:off x="4699231" y="4073264"/>
                <a:ext cx="1420815" cy="1425118"/>
              </a:xfrm>
              <a:prstGeom prst="flowChartConnector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" b="1" dirty="0">
                    <a:solidFill>
                      <a:schemeClr val="tx1"/>
                    </a:solidFill>
                  </a:rPr>
                  <a:t>Engineer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BDFD6F2-F263-4AFF-A973-A5620C10ABDD}"/>
                  </a:ext>
                </a:extLst>
              </p:cNvPr>
              <p:cNvSpPr/>
              <p:nvPr/>
            </p:nvSpPr>
            <p:spPr>
              <a:xfrm>
                <a:off x="147776" y="3782244"/>
                <a:ext cx="6041081" cy="1836645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28C6B08-0EE7-40D1-A8C2-448EC921A9C6}"/>
              </a:ext>
            </a:extLst>
          </p:cNvPr>
          <p:cNvSpPr/>
          <p:nvPr/>
        </p:nvSpPr>
        <p:spPr>
          <a:xfrm>
            <a:off x="9693367" y="-20229"/>
            <a:ext cx="24986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200" b="1" dirty="0"/>
              <a:t>New organizational structure</a:t>
            </a:r>
          </a:p>
        </p:txBody>
      </p:sp>
    </p:spTree>
    <p:extLst>
      <p:ext uri="{BB962C8B-B14F-4D97-AF65-F5344CB8AC3E}">
        <p14:creationId xmlns:p14="http://schemas.microsoft.com/office/powerpoint/2010/main" val="298203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 hidden="1">
            <a:extLst>
              <a:ext uri="{FF2B5EF4-FFF2-40B4-BE49-F238E27FC236}">
                <a16:creationId xmlns:a16="http://schemas.microsoft.com/office/drawing/2014/main" id="{7374761A-3726-4A27-8279-077DBC78AF7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25" name="Object 24" hidden="1">
                        <a:extLst>
                          <a:ext uri="{FF2B5EF4-FFF2-40B4-BE49-F238E27FC236}">
                            <a16:creationId xmlns:a16="http://schemas.microsoft.com/office/drawing/2014/main" id="{7374761A-3726-4A27-8279-077DBC78AF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98D4EA67-C9BE-467C-A56C-2A9DD8D1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99BBBFA-0EC2-4E4E-B9E6-BCFF0EC15293}"/>
              </a:ext>
            </a:extLst>
          </p:cNvPr>
          <p:cNvSpPr/>
          <p:nvPr/>
        </p:nvSpPr>
        <p:spPr>
          <a:xfrm>
            <a:off x="6492449" y="1741641"/>
            <a:ext cx="4937760" cy="2623453"/>
          </a:xfrm>
          <a:prstGeom prst="roundRect">
            <a:avLst>
              <a:gd name="adj" fmla="val 264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740C34B-0711-4A60-815C-A0DB320746CF}"/>
              </a:ext>
            </a:extLst>
          </p:cNvPr>
          <p:cNvSpPr/>
          <p:nvPr/>
        </p:nvSpPr>
        <p:spPr>
          <a:xfrm>
            <a:off x="761791" y="1741641"/>
            <a:ext cx="4937760" cy="2623453"/>
          </a:xfrm>
          <a:prstGeom prst="roundRect">
            <a:avLst>
              <a:gd name="adj" fmla="val 264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69CAA56-A2AD-458D-9854-CCEB76D0BF3D}"/>
              </a:ext>
            </a:extLst>
          </p:cNvPr>
          <p:cNvGrpSpPr/>
          <p:nvPr/>
        </p:nvGrpSpPr>
        <p:grpSpPr>
          <a:xfrm>
            <a:off x="614857" y="1543017"/>
            <a:ext cx="703090" cy="703090"/>
            <a:chOff x="614857" y="1543017"/>
            <a:chExt cx="703090" cy="70309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2CABF62-8963-4744-9AA8-3BFD0BF9E137}"/>
                </a:ext>
              </a:extLst>
            </p:cNvPr>
            <p:cNvSpPr/>
            <p:nvPr/>
          </p:nvSpPr>
          <p:spPr>
            <a:xfrm>
              <a:off x="614857" y="1543017"/>
              <a:ext cx="703090" cy="70309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94938" latinLnBrk="1"/>
              <a:endParaRPr lang="ko-KR" altLang="en-US" sz="1830">
                <a:solidFill>
                  <a:schemeClr val="tx1"/>
                </a:solidFill>
                <a:latin typeface="+mj-lt"/>
                <a:ea typeface="Arial Unicode M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33A1059-84FF-4BE5-BCD0-414B22E6ACCF}"/>
                </a:ext>
              </a:extLst>
            </p:cNvPr>
            <p:cNvSpPr txBox="1"/>
            <p:nvPr/>
          </p:nvSpPr>
          <p:spPr>
            <a:xfrm>
              <a:off x="729464" y="1663730"/>
              <a:ext cx="47049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1194938" latinLnBrk="1"/>
              <a:r>
                <a:rPr lang="en-US" altLang="ko-KR" sz="2400" b="1" dirty="0">
                  <a:solidFill>
                    <a:schemeClr val="accent2"/>
                  </a:solidFill>
                  <a:latin typeface="+mj-lt"/>
                  <a:ea typeface="Arial Unicode MS"/>
                  <a:cs typeface="Arial" pitchFamily="34" charset="0"/>
                </a:rPr>
                <a:t>1</a:t>
              </a:r>
              <a:endParaRPr lang="ko-KR" altLang="en-US" sz="2400" b="1" dirty="0">
                <a:solidFill>
                  <a:schemeClr val="accent2"/>
                </a:solidFill>
                <a:latin typeface="+mj-lt"/>
                <a:ea typeface="Arial Unicode MS"/>
                <a:cs typeface="Arial" pitchFamily="34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2FBD5F74-8AC4-45A8-8446-A208A4F38664}"/>
              </a:ext>
            </a:extLst>
          </p:cNvPr>
          <p:cNvSpPr/>
          <p:nvPr/>
        </p:nvSpPr>
        <p:spPr>
          <a:xfrm>
            <a:off x="1199954" y="2246107"/>
            <a:ext cx="30140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/>
              <a:t>Current state</a:t>
            </a:r>
          </a:p>
          <a:p>
            <a:pPr marL="396875" lvl="1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KPIs tracker</a:t>
            </a:r>
          </a:p>
          <a:p>
            <a:pPr marL="396875" lvl="1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Employee engagement</a:t>
            </a:r>
          </a:p>
          <a:p>
            <a:pPr marL="396875" lvl="1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SWOT analysis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676176F-DC39-4DDA-8DD0-3B45B212A69F}"/>
              </a:ext>
            </a:extLst>
          </p:cNvPr>
          <p:cNvGrpSpPr/>
          <p:nvPr/>
        </p:nvGrpSpPr>
        <p:grpSpPr>
          <a:xfrm>
            <a:off x="6338287" y="1543017"/>
            <a:ext cx="703090" cy="703090"/>
            <a:chOff x="4298598" y="2241725"/>
            <a:chExt cx="538036" cy="538036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65AF967-F80E-443F-BE2C-D7BF87677C1C}"/>
                </a:ext>
              </a:extLst>
            </p:cNvPr>
            <p:cNvSpPr/>
            <p:nvPr/>
          </p:nvSpPr>
          <p:spPr>
            <a:xfrm>
              <a:off x="4298598" y="2241725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94938" latinLnBrk="1"/>
              <a:endParaRPr lang="ko-KR" altLang="en-US" sz="1830">
                <a:solidFill>
                  <a:schemeClr val="tx1"/>
                </a:solidFill>
                <a:latin typeface="+mj-lt"/>
                <a:ea typeface="Arial Unicode MS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6D95306-54D7-48F9-BC1F-F7DD337FB5FC}"/>
                </a:ext>
              </a:extLst>
            </p:cNvPr>
            <p:cNvSpPr txBox="1"/>
            <p:nvPr/>
          </p:nvSpPr>
          <p:spPr>
            <a:xfrm>
              <a:off x="4387596" y="2334100"/>
              <a:ext cx="360040" cy="3532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1194938" latinLnBrk="1"/>
              <a:r>
                <a:rPr lang="en-US" altLang="ko-KR" sz="2400" b="1" dirty="0">
                  <a:solidFill>
                    <a:schemeClr val="accent1"/>
                  </a:solidFill>
                  <a:latin typeface="+mj-lt"/>
                  <a:ea typeface="Arial Unicode MS"/>
                  <a:cs typeface="Arial" pitchFamily="34" charset="0"/>
                </a:rPr>
                <a:t>2</a:t>
              </a:r>
              <a:endParaRPr lang="ko-KR" altLang="en-US" sz="2800" b="1" dirty="0">
                <a:solidFill>
                  <a:schemeClr val="accent1"/>
                </a:solidFill>
                <a:latin typeface="+mj-lt"/>
                <a:ea typeface="Arial Unicode MS"/>
                <a:cs typeface="Arial" pitchFamily="34" charset="0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922DB07-6BAF-4924-B5C3-1E7F7F380CC0}"/>
              </a:ext>
            </a:extLst>
          </p:cNvPr>
          <p:cNvSpPr/>
          <p:nvPr/>
        </p:nvSpPr>
        <p:spPr>
          <a:xfrm>
            <a:off x="6973737" y="2170837"/>
            <a:ext cx="19974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/>
              <a:t>Road map </a:t>
            </a:r>
          </a:p>
          <a:p>
            <a:pPr marL="347663" lvl="1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Structure</a:t>
            </a:r>
          </a:p>
          <a:p>
            <a:pPr marL="347663" lvl="1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Strategy</a:t>
            </a:r>
          </a:p>
          <a:p>
            <a:pPr marL="347663" lvl="1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Processes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2424D5-EEDD-4732-8690-7E26D1EBD59A}"/>
              </a:ext>
            </a:extLst>
          </p:cNvPr>
          <p:cNvSpPr/>
          <p:nvPr/>
        </p:nvSpPr>
        <p:spPr>
          <a:xfrm>
            <a:off x="6096000" y="1210215"/>
            <a:ext cx="5753100" cy="382611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2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0E5B-3312-460F-B6C0-EDA04A49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88" y="247078"/>
            <a:ext cx="11621212" cy="658252"/>
          </a:xfrm>
        </p:spPr>
        <p:txBody>
          <a:bodyPr/>
          <a:lstStyle/>
          <a:p>
            <a:r>
              <a:rPr lang="en-US" sz="2400" dirty="0"/>
              <a:t>Kyiv team of 46 employees has managed to work on 26 projects with average billable utilization rate of 6</a:t>
            </a:r>
            <a:r>
              <a:rPr lang="uk-UA" sz="2400" dirty="0"/>
              <a:t>8</a:t>
            </a:r>
            <a:r>
              <a:rPr lang="en-US" sz="2400" dirty="0"/>
              <a:t>% during H1 FY19-20; some of the main projects have been run by local managers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8BEAACE-DD0A-45CF-AC67-CAEE38D95253}"/>
              </a:ext>
            </a:extLst>
          </p:cNvPr>
          <p:cNvGrpSpPr/>
          <p:nvPr/>
        </p:nvGrpSpPr>
        <p:grpSpPr>
          <a:xfrm>
            <a:off x="8063798" y="11543"/>
            <a:ext cx="4094816" cy="310950"/>
            <a:chOff x="7830118" y="80758"/>
            <a:chExt cx="4094816" cy="310950"/>
          </a:xfrm>
          <a:solidFill>
            <a:schemeClr val="bg2">
              <a:lumMod val="90000"/>
            </a:schemeClr>
          </a:solidFill>
        </p:grpSpPr>
        <p:sp>
          <p:nvSpPr>
            <p:cNvPr id="110" name="Arrow: Pentagon 109">
              <a:extLst>
                <a:ext uri="{FF2B5EF4-FFF2-40B4-BE49-F238E27FC236}">
                  <a16:creationId xmlns:a16="http://schemas.microsoft.com/office/drawing/2014/main" id="{5FFE9CFC-73B2-4387-92F8-0B49024A233A}"/>
                </a:ext>
              </a:extLst>
            </p:cNvPr>
            <p:cNvSpPr/>
            <p:nvPr/>
          </p:nvSpPr>
          <p:spPr>
            <a:xfrm>
              <a:off x="7830118" y="80758"/>
              <a:ext cx="1449478" cy="301312"/>
            </a:xfrm>
            <a:prstGeom prst="homePlat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KPI tracker</a:t>
              </a:r>
            </a:p>
          </p:txBody>
        </p:sp>
        <p:sp>
          <p:nvSpPr>
            <p:cNvPr id="111" name="Arrow: Chevron 110">
              <a:extLst>
                <a:ext uri="{FF2B5EF4-FFF2-40B4-BE49-F238E27FC236}">
                  <a16:creationId xmlns:a16="http://schemas.microsoft.com/office/drawing/2014/main" id="{426295E0-754E-4750-B419-B67E0E73E4B2}"/>
                </a:ext>
              </a:extLst>
            </p:cNvPr>
            <p:cNvSpPr/>
            <p:nvPr/>
          </p:nvSpPr>
          <p:spPr>
            <a:xfrm>
              <a:off x="9152787" y="81543"/>
              <a:ext cx="1449478" cy="310165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Employee engagement</a:t>
              </a:r>
            </a:p>
          </p:txBody>
        </p:sp>
        <p:sp>
          <p:nvSpPr>
            <p:cNvPr id="112" name="Arrow: Chevron 111">
              <a:extLst>
                <a:ext uri="{FF2B5EF4-FFF2-40B4-BE49-F238E27FC236}">
                  <a16:creationId xmlns:a16="http://schemas.microsoft.com/office/drawing/2014/main" id="{D97EDEDE-2083-4F0C-90F6-4746630F7D30}"/>
                </a:ext>
              </a:extLst>
            </p:cNvPr>
            <p:cNvSpPr/>
            <p:nvPr/>
          </p:nvSpPr>
          <p:spPr>
            <a:xfrm>
              <a:off x="10475456" y="81543"/>
              <a:ext cx="1449478" cy="310165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SWOT analysis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1A38553-B6F0-48FF-98CD-A36985823727}"/>
              </a:ext>
            </a:extLst>
          </p:cNvPr>
          <p:cNvSpPr/>
          <p:nvPr/>
        </p:nvSpPr>
        <p:spPr>
          <a:xfrm>
            <a:off x="457200" y="1307640"/>
            <a:ext cx="5638800" cy="5028767"/>
          </a:xfrm>
          <a:prstGeom prst="rect">
            <a:avLst/>
          </a:prstGeom>
          <a:solidFill>
            <a:schemeClr val="accent5">
              <a:lumMod val="10000"/>
              <a:lumOff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	</a:t>
            </a:r>
          </a:p>
        </p:txBody>
      </p:sp>
      <p:graphicFrame>
        <p:nvGraphicFramePr>
          <p:cNvPr id="55" name="Chart 54">
            <a:extLst>
              <a:ext uri="{FF2B5EF4-FFF2-40B4-BE49-F238E27FC236}">
                <a16:creationId xmlns:a16="http://schemas.microsoft.com/office/drawing/2014/main" id="{81476F23-6D66-4623-876D-30935F91137F}"/>
              </a:ext>
            </a:extLst>
          </p:cNvPr>
          <p:cNvGraphicFramePr/>
          <p:nvPr/>
        </p:nvGraphicFramePr>
        <p:xfrm>
          <a:off x="4217525" y="1872779"/>
          <a:ext cx="1791729" cy="942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5FE3CD4E-B08F-4DB8-81FB-D6971FA85918}"/>
              </a:ext>
            </a:extLst>
          </p:cNvPr>
          <p:cNvSpPr txBox="1"/>
          <p:nvPr/>
        </p:nvSpPr>
        <p:spPr>
          <a:xfrm>
            <a:off x="5771878" y="1538001"/>
            <a:ext cx="1645920" cy="798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74C5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7" name="Chart 56">
            <a:extLst>
              <a:ext uri="{FF2B5EF4-FFF2-40B4-BE49-F238E27FC236}">
                <a16:creationId xmlns:a16="http://schemas.microsoft.com/office/drawing/2014/main" id="{A5E602D9-370D-4692-9671-142D94F53088}"/>
              </a:ext>
            </a:extLst>
          </p:cNvPr>
          <p:cNvGraphicFramePr/>
          <p:nvPr/>
        </p:nvGraphicFramePr>
        <p:xfrm>
          <a:off x="2873442" y="3416375"/>
          <a:ext cx="3082360" cy="987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AAEE0E19-8AA9-4070-A254-E67AEE8A7C71}"/>
              </a:ext>
            </a:extLst>
          </p:cNvPr>
          <p:cNvSpPr txBox="1"/>
          <p:nvPr/>
        </p:nvSpPr>
        <p:spPr>
          <a:xfrm>
            <a:off x="403794" y="2225071"/>
            <a:ext cx="134727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Headcount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4</a:t>
            </a: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6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74C55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59" name="Chart 58">
                <a:extLst>
                  <a:ext uri="{FF2B5EF4-FFF2-40B4-BE49-F238E27FC236}">
                    <a16:creationId xmlns:a16="http://schemas.microsoft.com/office/drawing/2014/main" id="{714BAF50-1040-493B-BF8A-21B7F59E40E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42097578"/>
                  </p:ext>
                </p:extLst>
              </p:nvPr>
            </p:nvGraphicFramePr>
            <p:xfrm>
              <a:off x="682097" y="3157425"/>
              <a:ext cx="2137939" cy="112999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9" name="Chart 58">
                <a:extLst>
                  <a:ext uri="{FF2B5EF4-FFF2-40B4-BE49-F238E27FC236}">
                    <a16:creationId xmlns:a16="http://schemas.microsoft.com/office/drawing/2014/main" id="{714BAF50-1040-493B-BF8A-21B7F59E40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2097" y="3157425"/>
                <a:ext cx="2137939" cy="1129999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A931BE80-29DE-4960-BF0D-97B2052E419D}"/>
              </a:ext>
            </a:extLst>
          </p:cNvPr>
          <p:cNvSpPr/>
          <p:nvPr/>
        </p:nvSpPr>
        <p:spPr>
          <a:xfrm>
            <a:off x="1463251" y="3179871"/>
            <a:ext cx="1132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Grade Pyramid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50941F-A4E0-4988-8011-F48B6EA62C1C}"/>
              </a:ext>
            </a:extLst>
          </p:cNvPr>
          <p:cNvSpPr txBox="1"/>
          <p:nvPr/>
        </p:nvSpPr>
        <p:spPr>
          <a:xfrm>
            <a:off x="458788" y="5250624"/>
            <a:ext cx="134727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Turnover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74C5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18%</a:t>
            </a:r>
          </a:p>
        </p:txBody>
      </p:sp>
      <p:pic>
        <p:nvPicPr>
          <p:cNvPr id="73" name="Graphic 72" descr="Cheers">
            <a:extLst>
              <a:ext uri="{FF2B5EF4-FFF2-40B4-BE49-F238E27FC236}">
                <a16:creationId xmlns:a16="http://schemas.microsoft.com/office/drawing/2014/main" id="{ED5B9C12-F7A7-4C16-852C-C9E9FB1929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7507" y="1598936"/>
            <a:ext cx="579685" cy="579685"/>
          </a:xfrm>
          <a:prstGeom prst="rect">
            <a:avLst/>
          </a:prstGeom>
        </p:spPr>
      </p:pic>
      <p:pic>
        <p:nvPicPr>
          <p:cNvPr id="74" name="Graphic 73" descr="Footprints">
            <a:extLst>
              <a:ext uri="{FF2B5EF4-FFF2-40B4-BE49-F238E27FC236}">
                <a16:creationId xmlns:a16="http://schemas.microsoft.com/office/drawing/2014/main" id="{C3039A9E-1C09-4F64-BE39-5A9B8738B8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9223" y="4691410"/>
            <a:ext cx="566401" cy="56640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A693FA6D-92E1-4408-A8A2-DC8A8AE9346E}"/>
              </a:ext>
            </a:extLst>
          </p:cNvPr>
          <p:cNvSpPr txBox="1"/>
          <p:nvPr/>
        </p:nvSpPr>
        <p:spPr>
          <a:xfrm>
            <a:off x="3045477" y="5244815"/>
            <a:ext cx="134727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NPS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-14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2CAB1A2-16BB-4DD4-8E93-706F6EE8BFBB}"/>
              </a:ext>
            </a:extLst>
          </p:cNvPr>
          <p:cNvCxnSpPr>
            <a:cxnSpLocks/>
          </p:cNvCxnSpPr>
          <p:nvPr/>
        </p:nvCxnSpPr>
        <p:spPr>
          <a:xfrm>
            <a:off x="1736588" y="4671350"/>
            <a:ext cx="0" cy="129527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02838F2-B4CE-499B-9BC0-B8D1B9DDBA7B}"/>
              </a:ext>
            </a:extLst>
          </p:cNvPr>
          <p:cNvCxnSpPr>
            <a:cxnSpLocks/>
          </p:cNvCxnSpPr>
          <p:nvPr/>
        </p:nvCxnSpPr>
        <p:spPr>
          <a:xfrm>
            <a:off x="4155636" y="4676630"/>
            <a:ext cx="0" cy="129527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C4FBE6F-BD23-4D03-82D2-1B4580A08622}"/>
              </a:ext>
            </a:extLst>
          </p:cNvPr>
          <p:cNvCxnSpPr>
            <a:cxnSpLocks/>
          </p:cNvCxnSpPr>
          <p:nvPr/>
        </p:nvCxnSpPr>
        <p:spPr>
          <a:xfrm>
            <a:off x="1716080" y="1598936"/>
            <a:ext cx="0" cy="129527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B8343DC-0D6E-4407-92A3-3CF56B3D1A3C}"/>
              </a:ext>
            </a:extLst>
          </p:cNvPr>
          <p:cNvSpPr txBox="1"/>
          <p:nvPr/>
        </p:nvSpPr>
        <p:spPr>
          <a:xfrm>
            <a:off x="3954796" y="3174037"/>
            <a:ext cx="1354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Specialists groups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3086A25-8D6A-4382-939C-6B572DF50423}"/>
              </a:ext>
            </a:extLst>
          </p:cNvPr>
          <p:cNvSpPr txBox="1"/>
          <p:nvPr/>
        </p:nvSpPr>
        <p:spPr>
          <a:xfrm>
            <a:off x="4746858" y="1663160"/>
            <a:ext cx="98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Age groups</a:t>
            </a:r>
          </a:p>
        </p:txBody>
      </p:sp>
      <p:graphicFrame>
        <p:nvGraphicFramePr>
          <p:cNvPr id="87" name="Chart 86">
            <a:extLst>
              <a:ext uri="{FF2B5EF4-FFF2-40B4-BE49-F238E27FC236}">
                <a16:creationId xmlns:a16="http://schemas.microsoft.com/office/drawing/2014/main" id="{EA71840C-5E91-4DE7-9258-C2D0996CDCA3}"/>
              </a:ext>
            </a:extLst>
          </p:cNvPr>
          <p:cNvGraphicFramePr/>
          <p:nvPr/>
        </p:nvGraphicFramePr>
        <p:xfrm>
          <a:off x="3248950" y="1850404"/>
          <a:ext cx="1539683" cy="955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77949045-2318-4154-867A-8FCD99E9CBFF}"/>
              </a:ext>
            </a:extLst>
          </p:cNvPr>
          <p:cNvSpPr txBox="1"/>
          <p:nvPr/>
        </p:nvSpPr>
        <p:spPr>
          <a:xfrm>
            <a:off x="3510050" y="1663160"/>
            <a:ext cx="98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Gender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9D39169-F708-4674-ACE3-0F436A9A6173}"/>
              </a:ext>
            </a:extLst>
          </p:cNvPr>
          <p:cNvSpPr txBox="1"/>
          <p:nvPr/>
        </p:nvSpPr>
        <p:spPr>
          <a:xfrm>
            <a:off x="1935120" y="1682409"/>
            <a:ext cx="98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Education</a:t>
            </a:r>
          </a:p>
        </p:txBody>
      </p:sp>
      <p:graphicFrame>
        <p:nvGraphicFramePr>
          <p:cNvPr id="92" name="Chart 91">
            <a:extLst>
              <a:ext uri="{FF2B5EF4-FFF2-40B4-BE49-F238E27FC236}">
                <a16:creationId xmlns:a16="http://schemas.microsoft.com/office/drawing/2014/main" id="{87FAAC23-BEEA-43F0-B0CE-2CB8A62DF355}"/>
              </a:ext>
            </a:extLst>
          </p:cNvPr>
          <p:cNvGraphicFramePr/>
          <p:nvPr/>
        </p:nvGraphicFramePr>
        <p:xfrm>
          <a:off x="1401634" y="1860578"/>
          <a:ext cx="2137938" cy="860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93" name="Rectangle 92">
            <a:extLst>
              <a:ext uri="{FF2B5EF4-FFF2-40B4-BE49-F238E27FC236}">
                <a16:creationId xmlns:a16="http://schemas.microsoft.com/office/drawing/2014/main" id="{334357F0-8CB7-4AA6-9613-36FEF70E8A28}"/>
              </a:ext>
            </a:extLst>
          </p:cNvPr>
          <p:cNvSpPr/>
          <p:nvPr/>
        </p:nvSpPr>
        <p:spPr>
          <a:xfrm>
            <a:off x="6267146" y="1307640"/>
            <a:ext cx="5743077" cy="5028767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C696DBC-9D4A-4EA7-830A-0C5AEFE9B170}"/>
              </a:ext>
            </a:extLst>
          </p:cNvPr>
          <p:cNvSpPr txBox="1"/>
          <p:nvPr/>
        </p:nvSpPr>
        <p:spPr>
          <a:xfrm>
            <a:off x="6274242" y="2129561"/>
            <a:ext cx="13472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Non-CAP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Utilization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79%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8F9DEA0-3BEC-4ABC-86E7-850C0638445D}"/>
              </a:ext>
            </a:extLst>
          </p:cNvPr>
          <p:cNvCxnSpPr>
            <a:cxnSpLocks/>
          </p:cNvCxnSpPr>
          <p:nvPr/>
        </p:nvCxnSpPr>
        <p:spPr>
          <a:xfrm>
            <a:off x="7610443" y="1598936"/>
            <a:ext cx="0" cy="129527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Graphic 105" descr="Star">
            <a:extLst>
              <a:ext uri="{FF2B5EF4-FFF2-40B4-BE49-F238E27FC236}">
                <a16:creationId xmlns:a16="http://schemas.microsoft.com/office/drawing/2014/main" id="{C735DAF5-7972-4E77-A8EB-F3614F8E32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52502" y="4729176"/>
            <a:ext cx="533222" cy="533222"/>
          </a:xfrm>
          <a:prstGeom prst="rect">
            <a:avLst/>
          </a:prstGeom>
        </p:spPr>
      </p:pic>
      <p:graphicFrame>
        <p:nvGraphicFramePr>
          <p:cNvPr id="108" name="Chart 107">
            <a:extLst>
              <a:ext uri="{FF2B5EF4-FFF2-40B4-BE49-F238E27FC236}">
                <a16:creationId xmlns:a16="http://schemas.microsoft.com/office/drawing/2014/main" id="{94C346D1-81D7-4BBD-AD7A-091FCD2EDD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4303845"/>
              </p:ext>
            </p:extLst>
          </p:nvPr>
        </p:nvGraphicFramePr>
        <p:xfrm>
          <a:off x="1372867" y="4888584"/>
          <a:ext cx="2137938" cy="860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14" name="Chart 113">
            <a:extLst>
              <a:ext uri="{FF2B5EF4-FFF2-40B4-BE49-F238E27FC236}">
                <a16:creationId xmlns:a16="http://schemas.microsoft.com/office/drawing/2014/main" id="{F16DC416-9D08-4DCE-8B29-FDB7AF826AB1}"/>
              </a:ext>
            </a:extLst>
          </p:cNvPr>
          <p:cNvGraphicFramePr/>
          <p:nvPr/>
        </p:nvGraphicFramePr>
        <p:xfrm>
          <a:off x="7269232" y="5222839"/>
          <a:ext cx="4046979" cy="987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115" name="TextBox 114">
            <a:extLst>
              <a:ext uri="{FF2B5EF4-FFF2-40B4-BE49-F238E27FC236}">
                <a16:creationId xmlns:a16="http://schemas.microsoft.com/office/drawing/2014/main" id="{C6F82E13-F5E3-4DF6-B288-156D14108A70}"/>
              </a:ext>
            </a:extLst>
          </p:cNvPr>
          <p:cNvSpPr txBox="1"/>
          <p:nvPr/>
        </p:nvSpPr>
        <p:spPr>
          <a:xfrm>
            <a:off x="8891924" y="5029580"/>
            <a:ext cx="1354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types</a:t>
            </a:r>
          </a:p>
        </p:txBody>
      </p:sp>
      <p:pic>
        <p:nvPicPr>
          <p:cNvPr id="116" name="Graphic 115" descr="Gauge">
            <a:extLst>
              <a:ext uri="{FF2B5EF4-FFF2-40B4-BE49-F238E27FC236}">
                <a16:creationId xmlns:a16="http://schemas.microsoft.com/office/drawing/2014/main" id="{209099BF-34DF-415D-ABAE-1774F6D8CB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644294" y="1605479"/>
            <a:ext cx="633091" cy="633091"/>
          </a:xfrm>
          <a:prstGeom prst="rect">
            <a:avLst/>
          </a:prstGeom>
        </p:spPr>
      </p:pic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1679160-30CF-4FA3-9550-FD27983B5D42}"/>
              </a:ext>
            </a:extLst>
          </p:cNvPr>
          <p:cNvCxnSpPr>
            <a:cxnSpLocks/>
          </p:cNvCxnSpPr>
          <p:nvPr/>
        </p:nvCxnSpPr>
        <p:spPr>
          <a:xfrm>
            <a:off x="7596404" y="3212953"/>
            <a:ext cx="0" cy="129527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C45F39F-3ABF-4562-81B0-F128CE1936A9}"/>
              </a:ext>
            </a:extLst>
          </p:cNvPr>
          <p:cNvSpPr txBox="1"/>
          <p:nvPr/>
        </p:nvSpPr>
        <p:spPr>
          <a:xfrm>
            <a:off x="7817278" y="3369085"/>
            <a:ext cx="1409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By specialist group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B51D77B-8325-4280-B45A-49043288DC05}"/>
              </a:ext>
            </a:extLst>
          </p:cNvPr>
          <p:cNvSpPr txBox="1"/>
          <p:nvPr/>
        </p:nvSpPr>
        <p:spPr>
          <a:xfrm>
            <a:off x="9821380" y="3369085"/>
            <a:ext cx="1409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By grade</a:t>
            </a:r>
          </a:p>
        </p:txBody>
      </p:sp>
      <p:pic>
        <p:nvPicPr>
          <p:cNvPr id="121" name="Graphic 120" descr="Coins">
            <a:extLst>
              <a:ext uri="{FF2B5EF4-FFF2-40B4-BE49-F238E27FC236}">
                <a16:creationId xmlns:a16="http://schemas.microsoft.com/office/drawing/2014/main" id="{311509C3-6256-448D-BD74-21B16095A77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02064" y="3297108"/>
            <a:ext cx="497699" cy="497699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B3E4A59B-6097-4C26-BD45-B2982525610F}"/>
              </a:ext>
            </a:extLst>
          </p:cNvPr>
          <p:cNvSpPr txBox="1"/>
          <p:nvPr/>
        </p:nvSpPr>
        <p:spPr>
          <a:xfrm>
            <a:off x="7817278" y="1634163"/>
            <a:ext cx="1409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By specialist group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18B9214-7BFF-42DA-8EBE-F2BC74428EEB}"/>
              </a:ext>
            </a:extLst>
          </p:cNvPr>
          <p:cNvSpPr txBox="1"/>
          <p:nvPr/>
        </p:nvSpPr>
        <p:spPr>
          <a:xfrm>
            <a:off x="9832567" y="1634163"/>
            <a:ext cx="1409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By grade</a:t>
            </a:r>
          </a:p>
        </p:txBody>
      </p:sp>
      <p:graphicFrame>
        <p:nvGraphicFramePr>
          <p:cNvPr id="124" name="Chart 123">
            <a:extLst>
              <a:ext uri="{FF2B5EF4-FFF2-40B4-BE49-F238E27FC236}">
                <a16:creationId xmlns:a16="http://schemas.microsoft.com/office/drawing/2014/main" id="{2C139235-A079-4804-AFDB-B89EAD004B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8917616"/>
              </p:ext>
            </p:extLst>
          </p:nvPr>
        </p:nvGraphicFramePr>
        <p:xfrm>
          <a:off x="9101370" y="1941751"/>
          <a:ext cx="2849315" cy="1090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A498C1F-0D9A-4B66-A57F-49A10E818F83}"/>
              </a:ext>
            </a:extLst>
          </p:cNvPr>
          <p:cNvCxnSpPr>
            <a:cxnSpLocks/>
          </p:cNvCxnSpPr>
          <p:nvPr/>
        </p:nvCxnSpPr>
        <p:spPr>
          <a:xfrm>
            <a:off x="7596404" y="4876363"/>
            <a:ext cx="0" cy="129527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1E557D2-71F3-49FB-B36D-D3601881844A}"/>
              </a:ext>
            </a:extLst>
          </p:cNvPr>
          <p:cNvSpPr txBox="1"/>
          <p:nvPr/>
        </p:nvSpPr>
        <p:spPr>
          <a:xfrm>
            <a:off x="6284117" y="5454841"/>
            <a:ext cx="134727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Projects #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26</a:t>
            </a:r>
          </a:p>
        </p:txBody>
      </p:sp>
      <p:pic>
        <p:nvPicPr>
          <p:cNvPr id="127" name="Graphic 126" descr="City">
            <a:extLst>
              <a:ext uri="{FF2B5EF4-FFF2-40B4-BE49-F238E27FC236}">
                <a16:creationId xmlns:a16="http://schemas.microsoft.com/office/drawing/2014/main" id="{C8EC2974-6116-4B74-A8B1-440817CAD94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656144" y="4892318"/>
            <a:ext cx="567541" cy="567541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5E092728-AC96-436C-9816-16F90CEBCB9B}"/>
              </a:ext>
            </a:extLst>
          </p:cNvPr>
          <p:cNvSpPr txBox="1"/>
          <p:nvPr/>
        </p:nvSpPr>
        <p:spPr>
          <a:xfrm>
            <a:off x="6253106" y="1304858"/>
            <a:ext cx="1409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H1 FY19-20</a:t>
            </a:r>
          </a:p>
        </p:txBody>
      </p:sp>
      <p:graphicFrame>
        <p:nvGraphicFramePr>
          <p:cNvPr id="130" name="Chart 129">
            <a:extLst>
              <a:ext uri="{FF2B5EF4-FFF2-40B4-BE49-F238E27FC236}">
                <a16:creationId xmlns:a16="http://schemas.microsoft.com/office/drawing/2014/main" id="{9D819697-C831-45BE-B714-C08F22B3F7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8729765"/>
              </p:ext>
            </p:extLst>
          </p:nvPr>
        </p:nvGraphicFramePr>
        <p:xfrm>
          <a:off x="6640632" y="1886767"/>
          <a:ext cx="3896582" cy="1061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290C8484-5B55-4845-9E54-DCA48C6AC665}"/>
              </a:ext>
            </a:extLst>
          </p:cNvPr>
          <p:cNvSpPr txBox="1"/>
          <p:nvPr/>
        </p:nvSpPr>
        <p:spPr>
          <a:xfrm>
            <a:off x="6284117" y="3702516"/>
            <a:ext cx="13472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Billable Utilization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68%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78E5DA23-1483-4B39-8852-942D2AD4DE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475058"/>
              </p:ext>
            </p:extLst>
          </p:nvPr>
        </p:nvGraphicFramePr>
        <p:xfrm>
          <a:off x="6644294" y="3719750"/>
          <a:ext cx="3896582" cy="1061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5502B93B-42C2-4FFA-8140-6F3C03C6F1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6987888"/>
              </p:ext>
            </p:extLst>
          </p:nvPr>
        </p:nvGraphicFramePr>
        <p:xfrm>
          <a:off x="9101370" y="3765766"/>
          <a:ext cx="2849315" cy="1090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E1492800-66E6-4ABE-AF87-8DEBA35322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0802498"/>
              </p:ext>
            </p:extLst>
          </p:nvPr>
        </p:nvGraphicFramePr>
        <p:xfrm>
          <a:off x="4155636" y="5218519"/>
          <a:ext cx="1791729" cy="987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76A9117-2199-499E-9BC6-354F507D75A6}"/>
              </a:ext>
            </a:extLst>
          </p:cNvPr>
          <p:cNvSpPr txBox="1"/>
          <p:nvPr/>
        </p:nvSpPr>
        <p:spPr>
          <a:xfrm>
            <a:off x="4115280" y="5068907"/>
            <a:ext cx="84483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Consultant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4D6EC25-A3B0-40D9-AB3A-0C71EF8EA54C}"/>
              </a:ext>
            </a:extLst>
          </p:cNvPr>
          <p:cNvSpPr txBox="1"/>
          <p:nvPr/>
        </p:nvSpPr>
        <p:spPr>
          <a:xfrm>
            <a:off x="4736813" y="5066712"/>
            <a:ext cx="6982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Engineer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1BE98B4-6A36-458A-B1A8-9B243F823BB3}"/>
              </a:ext>
            </a:extLst>
          </p:cNvPr>
          <p:cNvSpPr txBox="1"/>
          <p:nvPr/>
        </p:nvSpPr>
        <p:spPr>
          <a:xfrm>
            <a:off x="5349114" y="5081766"/>
            <a:ext cx="43353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6CF49-1575-4437-8F6C-8F779DA7BC25}"/>
              </a:ext>
            </a:extLst>
          </p:cNvPr>
          <p:cNvSpPr/>
          <p:nvPr/>
        </p:nvSpPr>
        <p:spPr>
          <a:xfrm>
            <a:off x="4311709" y="4681898"/>
            <a:ext cx="12529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74C55"/>
                </a:solidFill>
              </a:rPr>
              <a:t>NPS by specialist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4710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BF203D9-FF43-44AE-89F1-695CB9ADB8D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66891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16D7230-15A1-4069-A030-115FAABD517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400" dirty="0"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900F578-F0F6-4018-A117-A0F16F06AE48}"/>
              </a:ext>
            </a:extLst>
          </p:cNvPr>
          <p:cNvSpPr/>
          <p:nvPr/>
        </p:nvSpPr>
        <p:spPr>
          <a:xfrm>
            <a:off x="4899259" y="1106906"/>
            <a:ext cx="6632341" cy="5197642"/>
          </a:xfrm>
          <a:prstGeom prst="roundRect">
            <a:avLst>
              <a:gd name="adj" fmla="val 3144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1C7E6-F987-43D9-82CA-BBB8DC0E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However, recent survey revealed that employee engagement is pretty low and there is a high level of uncertainty within the team regarding future opportunities and career growth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7D6492-3DD8-4A3A-AEF6-B49B3AB10C0D}"/>
              </a:ext>
            </a:extLst>
          </p:cNvPr>
          <p:cNvGrpSpPr/>
          <p:nvPr/>
        </p:nvGrpSpPr>
        <p:grpSpPr>
          <a:xfrm>
            <a:off x="8063798" y="12328"/>
            <a:ext cx="4094816" cy="310165"/>
            <a:chOff x="7830118" y="81543"/>
            <a:chExt cx="4094816" cy="310165"/>
          </a:xfrm>
          <a:solidFill>
            <a:schemeClr val="bg2">
              <a:lumMod val="90000"/>
            </a:schemeClr>
          </a:solidFill>
        </p:grpSpPr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D1B7A8B3-5503-4DF0-9587-4E92AB39F025}"/>
                </a:ext>
              </a:extLst>
            </p:cNvPr>
            <p:cNvSpPr/>
            <p:nvPr/>
          </p:nvSpPr>
          <p:spPr>
            <a:xfrm>
              <a:off x="7830118" y="81543"/>
              <a:ext cx="1449478" cy="310165"/>
            </a:xfrm>
            <a:prstGeom prst="homePlat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2">
                      <a:lumMod val="90000"/>
                    </a:schemeClr>
                  </a:solidFill>
                </a:rPr>
                <a:t>KPI tracker</a:t>
              </a: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0EDDFA13-0E83-4B5C-AFFB-5025FDD10FA6}"/>
                </a:ext>
              </a:extLst>
            </p:cNvPr>
            <p:cNvSpPr/>
            <p:nvPr/>
          </p:nvSpPr>
          <p:spPr>
            <a:xfrm>
              <a:off x="9152787" y="81543"/>
              <a:ext cx="1449478" cy="310165"/>
            </a:xfrm>
            <a:prstGeom prst="chevron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Employee engagement</a:t>
              </a:r>
            </a:p>
          </p:txBody>
        </p: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E156FFC2-5CEE-4EB7-BE6F-3D71D03DDFB8}"/>
                </a:ext>
              </a:extLst>
            </p:cNvPr>
            <p:cNvSpPr/>
            <p:nvPr/>
          </p:nvSpPr>
          <p:spPr>
            <a:xfrm>
              <a:off x="10475456" y="81543"/>
              <a:ext cx="1449478" cy="310165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75000"/>
                    </a:schemeClr>
                  </a:solidFill>
                </a:rPr>
                <a:t>SWOT analysis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E11AD4-E757-4008-BBC6-092783F4A588}"/>
              </a:ext>
            </a:extLst>
          </p:cNvPr>
          <p:cNvSpPr/>
          <p:nvPr/>
        </p:nvSpPr>
        <p:spPr>
          <a:xfrm>
            <a:off x="394636" y="1106905"/>
            <a:ext cx="3859730" cy="5197642"/>
          </a:xfrm>
          <a:prstGeom prst="roundRect">
            <a:avLst>
              <a:gd name="adj" fmla="val 3144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755F05-83D5-44B3-8F1A-3FFF732D9037}"/>
              </a:ext>
            </a:extLst>
          </p:cNvPr>
          <p:cNvSpPr txBox="1"/>
          <p:nvPr/>
        </p:nvSpPr>
        <p:spPr>
          <a:xfrm>
            <a:off x="429931" y="1106905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NPS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AE5969-B1E8-416A-AB2F-7676C4E872F5}"/>
              </a:ext>
            </a:extLst>
          </p:cNvPr>
          <p:cNvSpPr txBox="1"/>
          <p:nvPr/>
        </p:nvSpPr>
        <p:spPr>
          <a:xfrm>
            <a:off x="429931" y="1525938"/>
            <a:ext cx="52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total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F05506-5651-4CF9-A795-2670EB2DD9A4}"/>
              </a:ext>
            </a:extLst>
          </p:cNvPr>
          <p:cNvSpPr txBox="1"/>
          <p:nvPr/>
        </p:nvSpPr>
        <p:spPr>
          <a:xfrm>
            <a:off x="429931" y="3753852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5DB1E9-E263-4B2C-8F4D-CE9EDE8461AF}"/>
              </a:ext>
            </a:extLst>
          </p:cNvPr>
          <p:cNvSpPr txBox="1"/>
          <p:nvPr/>
        </p:nvSpPr>
        <p:spPr>
          <a:xfrm>
            <a:off x="429931" y="4172885"/>
            <a:ext cx="831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by group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E068802-69F1-423E-B144-5FA2DDB48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7113658"/>
              </p:ext>
            </p:extLst>
          </p:nvPr>
        </p:nvGraphicFramePr>
        <p:xfrm>
          <a:off x="320541" y="4329099"/>
          <a:ext cx="3770195" cy="1799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59D91509-E131-4C2F-B780-A141443E3376}"/>
              </a:ext>
            </a:extLst>
          </p:cNvPr>
          <p:cNvSpPr txBox="1"/>
          <p:nvPr/>
        </p:nvSpPr>
        <p:spPr>
          <a:xfrm>
            <a:off x="1472666" y="5566526"/>
            <a:ext cx="1174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-50%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A33633-EBFA-40F9-87F5-3E249DEEDC3B}"/>
              </a:ext>
            </a:extLst>
          </p:cNvPr>
          <p:cNvSpPr txBox="1"/>
          <p:nvPr/>
        </p:nvSpPr>
        <p:spPr>
          <a:xfrm>
            <a:off x="1617045" y="5046762"/>
            <a:ext cx="1174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-14%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CE0D45-62E5-4AE7-8FB0-41F686F36865}"/>
              </a:ext>
            </a:extLst>
          </p:cNvPr>
          <p:cNvSpPr txBox="1"/>
          <p:nvPr/>
        </p:nvSpPr>
        <p:spPr>
          <a:xfrm>
            <a:off x="2569946" y="4575124"/>
            <a:ext cx="1174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</a:rPr>
              <a:t>+31%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6BBBAA-AB75-410E-8F74-770C7FDC2658}"/>
              </a:ext>
            </a:extLst>
          </p:cNvPr>
          <p:cNvCxnSpPr/>
          <p:nvPr/>
        </p:nvCxnSpPr>
        <p:spPr>
          <a:xfrm>
            <a:off x="2415941" y="4300204"/>
            <a:ext cx="0" cy="17818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3F87C4-AD38-43A4-9530-2AFCFCB47960}"/>
              </a:ext>
            </a:extLst>
          </p:cNvPr>
          <p:cNvGrpSpPr/>
          <p:nvPr/>
        </p:nvGrpSpPr>
        <p:grpSpPr>
          <a:xfrm>
            <a:off x="4736432" y="4791023"/>
            <a:ext cx="6640629" cy="985156"/>
            <a:chOff x="4736432" y="4971784"/>
            <a:chExt cx="6640629" cy="985156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EA2D5D3-B977-4524-89E8-ED0A07EF815C}"/>
                </a:ext>
              </a:extLst>
            </p:cNvPr>
            <p:cNvSpPr/>
            <p:nvPr/>
          </p:nvSpPr>
          <p:spPr>
            <a:xfrm>
              <a:off x="5280259" y="4971784"/>
              <a:ext cx="6096802" cy="983723"/>
            </a:xfrm>
            <a:prstGeom prst="roundRect">
              <a:avLst>
                <a:gd name="adj" fmla="val 815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D352B55-6B61-41FD-9BF5-D938C78785E9}"/>
                </a:ext>
              </a:extLst>
            </p:cNvPr>
            <p:cNvSpPr/>
            <p:nvPr/>
          </p:nvSpPr>
          <p:spPr>
            <a:xfrm>
              <a:off x="5169301" y="5033610"/>
              <a:ext cx="276730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solidFill>
                    <a:schemeClr val="tx2"/>
                  </a:solidFill>
                </a:rPr>
                <a:t>If you were given the chance, would you reapply to your current job?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7168977-B8D1-4143-9289-1C6E6EB16FBE}"/>
                </a:ext>
              </a:extLst>
            </p:cNvPr>
            <p:cNvSpPr/>
            <p:nvPr/>
          </p:nvSpPr>
          <p:spPr>
            <a:xfrm>
              <a:off x="4736432" y="5234099"/>
              <a:ext cx="457200" cy="4572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?</a:t>
              </a:r>
              <a:endParaRPr lang="en-US" b="1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9DB1089-CC61-43CA-8FD1-1F1F0A869D2D}"/>
              </a:ext>
            </a:extLst>
          </p:cNvPr>
          <p:cNvGrpSpPr/>
          <p:nvPr/>
        </p:nvGrpSpPr>
        <p:grpSpPr>
          <a:xfrm>
            <a:off x="4736432" y="1796624"/>
            <a:ext cx="7029331" cy="993177"/>
            <a:chOff x="4736432" y="1458563"/>
            <a:chExt cx="7029331" cy="993177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5916D255-A4C1-436B-872E-E07EE6FA53B4}"/>
                </a:ext>
              </a:extLst>
            </p:cNvPr>
            <p:cNvSpPr/>
            <p:nvPr/>
          </p:nvSpPr>
          <p:spPr>
            <a:xfrm>
              <a:off x="5280259" y="1458563"/>
              <a:ext cx="6058702" cy="983723"/>
            </a:xfrm>
            <a:prstGeom prst="roundRect">
              <a:avLst>
                <a:gd name="adj" fmla="val 815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5F0CE00-CDD5-4988-849E-A4F37AD093E1}"/>
                </a:ext>
              </a:extLst>
            </p:cNvPr>
            <p:cNvSpPr/>
            <p:nvPr/>
          </p:nvSpPr>
          <p:spPr>
            <a:xfrm>
              <a:off x="5169301" y="1528410"/>
              <a:ext cx="261360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solidFill>
                    <a:schemeClr val="tx2"/>
                  </a:solidFill>
                </a:rPr>
                <a:t>Do you foresee yourself working here one year from now?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4E15246-2AF2-4B5C-8245-59F40666C277}"/>
                </a:ext>
              </a:extLst>
            </p:cNvPr>
            <p:cNvSpPr/>
            <p:nvPr/>
          </p:nvSpPr>
          <p:spPr>
            <a:xfrm>
              <a:off x="4736432" y="1614599"/>
              <a:ext cx="457200" cy="4572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?</a:t>
              </a:r>
              <a:endParaRPr lang="en-US" b="1" dirty="0"/>
            </a:p>
          </p:txBody>
        </p:sp>
        <p:graphicFrame>
          <p:nvGraphicFramePr>
            <p:cNvPr id="38" name="Chart 37">
              <a:extLst>
                <a:ext uri="{FF2B5EF4-FFF2-40B4-BE49-F238E27FC236}">
                  <a16:creationId xmlns:a16="http://schemas.microsoft.com/office/drawing/2014/main" id="{D1AAE694-5F2C-4944-B446-713D0703298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91992377"/>
                </p:ext>
              </p:extLst>
            </p:nvPr>
          </p:nvGraphicFramePr>
          <p:xfrm>
            <a:off x="7997001" y="1608332"/>
            <a:ext cx="3768762" cy="7406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39C7583-1C28-4D5E-B73C-8F9FE9205C85}"/>
              </a:ext>
            </a:extLst>
          </p:cNvPr>
          <p:cNvGrpSpPr/>
          <p:nvPr/>
        </p:nvGrpSpPr>
        <p:grpSpPr>
          <a:xfrm>
            <a:off x="4736432" y="3264235"/>
            <a:ext cx="7029331" cy="983723"/>
            <a:chOff x="4736432" y="3104483"/>
            <a:chExt cx="7029331" cy="983723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A4B00F9-B253-416E-885C-BB6D50F68458}"/>
                </a:ext>
              </a:extLst>
            </p:cNvPr>
            <p:cNvSpPr/>
            <p:nvPr/>
          </p:nvSpPr>
          <p:spPr>
            <a:xfrm>
              <a:off x="5318359" y="3104483"/>
              <a:ext cx="6020602" cy="983723"/>
            </a:xfrm>
            <a:prstGeom prst="roundRect">
              <a:avLst>
                <a:gd name="adj" fmla="val 815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2B6DA20-B067-4F88-9E4D-880B3D9E5E06}"/>
                </a:ext>
              </a:extLst>
            </p:cNvPr>
            <p:cNvSpPr/>
            <p:nvPr/>
          </p:nvSpPr>
          <p:spPr>
            <a:xfrm>
              <a:off x="5169301" y="3122909"/>
              <a:ext cx="261360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solidFill>
                    <a:schemeClr val="tx2"/>
                  </a:solidFill>
                </a:rPr>
                <a:t>Do you believe you'll be able to reach your full potential here?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3143C86-B93B-4AC7-949E-ABD8E4B52903}"/>
                </a:ext>
              </a:extLst>
            </p:cNvPr>
            <p:cNvSpPr/>
            <p:nvPr/>
          </p:nvSpPr>
          <p:spPr>
            <a:xfrm>
              <a:off x="4736432" y="3329099"/>
              <a:ext cx="457200" cy="4572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?</a:t>
              </a:r>
              <a:endParaRPr lang="en-US" b="1" dirty="0"/>
            </a:p>
          </p:txBody>
        </p:sp>
        <p:graphicFrame>
          <p:nvGraphicFramePr>
            <p:cNvPr id="45" name="Chart 44">
              <a:extLst>
                <a:ext uri="{FF2B5EF4-FFF2-40B4-BE49-F238E27FC236}">
                  <a16:creationId xmlns:a16="http://schemas.microsoft.com/office/drawing/2014/main" id="{D9273B5F-4BB3-465C-BAC1-C49768CFAEB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43438926"/>
                </p:ext>
              </p:extLst>
            </p:nvPr>
          </p:nvGraphicFramePr>
          <p:xfrm>
            <a:off x="7997001" y="3203216"/>
            <a:ext cx="3768762" cy="7406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</p:grpSp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4CE94F09-3F75-47F5-B788-FD41996BE4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6632512"/>
              </p:ext>
            </p:extLst>
          </p:nvPr>
        </p:nvGraphicFramePr>
        <p:xfrm>
          <a:off x="7997001" y="4944180"/>
          <a:ext cx="3768762" cy="740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435D3B6F-5652-41B0-B842-F26D884D1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096459"/>
              </p:ext>
            </p:extLst>
          </p:nvPr>
        </p:nvGraphicFramePr>
        <p:xfrm>
          <a:off x="7936604" y="1208294"/>
          <a:ext cx="3440455" cy="244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091">
                  <a:extLst>
                    <a:ext uri="{9D8B030D-6E8A-4147-A177-3AD203B41FA5}">
                      <a16:colId xmlns:a16="http://schemas.microsoft.com/office/drawing/2014/main" val="238591042"/>
                    </a:ext>
                  </a:extLst>
                </a:gridCol>
                <a:gridCol w="688091">
                  <a:extLst>
                    <a:ext uri="{9D8B030D-6E8A-4147-A177-3AD203B41FA5}">
                      <a16:colId xmlns:a16="http://schemas.microsoft.com/office/drawing/2014/main" val="4252903147"/>
                    </a:ext>
                  </a:extLst>
                </a:gridCol>
                <a:gridCol w="688091">
                  <a:extLst>
                    <a:ext uri="{9D8B030D-6E8A-4147-A177-3AD203B41FA5}">
                      <a16:colId xmlns:a16="http://schemas.microsoft.com/office/drawing/2014/main" val="3880412045"/>
                    </a:ext>
                  </a:extLst>
                </a:gridCol>
                <a:gridCol w="688091">
                  <a:extLst>
                    <a:ext uri="{9D8B030D-6E8A-4147-A177-3AD203B41FA5}">
                      <a16:colId xmlns:a16="http://schemas.microsoft.com/office/drawing/2014/main" val="113968644"/>
                    </a:ext>
                  </a:extLst>
                </a:gridCol>
                <a:gridCol w="688091">
                  <a:extLst>
                    <a:ext uri="{9D8B030D-6E8A-4147-A177-3AD203B41FA5}">
                      <a16:colId xmlns:a16="http://schemas.microsoft.com/office/drawing/2014/main" val="227976371"/>
                    </a:ext>
                  </a:extLst>
                </a:gridCol>
              </a:tblGrid>
              <a:tr h="196193">
                <a:tc>
                  <a:txBody>
                    <a:bodyPr/>
                    <a:lstStyle/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Definitely,</a:t>
                      </a:r>
                    </a:p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0" marR="0" marT="18288" marB="18288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900" b="0" dirty="0">
                          <a:solidFill>
                            <a:schemeClr val="accent4"/>
                          </a:solidFill>
                        </a:rPr>
                        <a:t>Most probably, no</a:t>
                      </a:r>
                    </a:p>
                  </a:txBody>
                  <a:tcPr marL="0" marR="0" marT="18288" marB="182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900" b="0" dirty="0">
                          <a:solidFill>
                            <a:schemeClr val="accent4"/>
                          </a:solidFill>
                        </a:rPr>
                        <a:t>Not</a:t>
                      </a:r>
                    </a:p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900" b="0" dirty="0">
                          <a:solidFill>
                            <a:schemeClr val="accent4"/>
                          </a:solidFill>
                        </a:rPr>
                        <a:t>sure</a:t>
                      </a:r>
                    </a:p>
                  </a:txBody>
                  <a:tcPr marL="0" marR="0" marT="18288" marB="182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900" b="0" dirty="0">
                          <a:solidFill>
                            <a:schemeClr val="accent4"/>
                          </a:solidFill>
                        </a:rPr>
                        <a:t>Most probably, yes</a:t>
                      </a:r>
                    </a:p>
                  </a:txBody>
                  <a:tcPr marL="0" marR="0" marT="18288" marB="182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9FF7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900" b="0" dirty="0">
                          <a:solidFill>
                            <a:schemeClr val="accent4"/>
                          </a:solidFill>
                        </a:rPr>
                        <a:t>Definitely,</a:t>
                      </a:r>
                    </a:p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900" b="0" dirty="0">
                          <a:solidFill>
                            <a:schemeClr val="accent4"/>
                          </a:solidFill>
                        </a:rPr>
                        <a:t>yes</a:t>
                      </a:r>
                    </a:p>
                  </a:txBody>
                  <a:tcPr marL="0" marR="0" marT="18288" marB="182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160967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DE4EB72A-3003-418A-AB37-CE5DA074A4E1}"/>
              </a:ext>
            </a:extLst>
          </p:cNvPr>
          <p:cNvSpPr/>
          <p:nvPr/>
        </p:nvSpPr>
        <p:spPr>
          <a:xfrm>
            <a:off x="1928342" y="1134200"/>
            <a:ext cx="23613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solidFill>
                  <a:schemeClr val="accent4"/>
                </a:solidFill>
              </a:rPr>
              <a:t>How likely are you to recommend Fractal (Kyiv) to your friends and family to work with us?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C32F9FF-F386-4C3B-8E8E-3E60E2B1A23A}"/>
              </a:ext>
            </a:extLst>
          </p:cNvPr>
          <p:cNvGrpSpPr/>
          <p:nvPr/>
        </p:nvGrpSpPr>
        <p:grpSpPr>
          <a:xfrm>
            <a:off x="581327" y="1817969"/>
            <a:ext cx="3486348" cy="1899482"/>
            <a:chOff x="1148034" y="5018963"/>
            <a:chExt cx="2080749" cy="1182855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01A731B0-02B3-4DF5-A40D-90FA1EDF1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48034" y="5018963"/>
              <a:ext cx="2080749" cy="1182855"/>
            </a:xfrm>
            <a:prstGeom prst="rect">
              <a:avLst/>
            </a:prstGeom>
          </p:spPr>
        </p:pic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0E17767-2E42-4BBB-A692-55E5316F83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59517" y="5245100"/>
              <a:ext cx="128891" cy="5841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117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BF203D9-FF43-44AE-89F1-695CB9ADB8D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495913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BF203D9-FF43-44AE-89F1-695CB9ADB8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16D7230-15A1-4069-A030-115FAABD517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400" dirty="0"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2D255F-106B-493A-9391-9BE6FFB73982}"/>
              </a:ext>
            </a:extLst>
          </p:cNvPr>
          <p:cNvSpPr/>
          <p:nvPr/>
        </p:nvSpPr>
        <p:spPr>
          <a:xfrm>
            <a:off x="489099" y="1605516"/>
            <a:ext cx="6709144" cy="669851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1C7E6-F987-43D9-82CA-BBB8DC0E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However, recent survey revealed that employee engagement is pretty low and there is a high level of uncertainty within the team regarding future opportunities and career growth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7D6492-3DD8-4A3A-AEF6-B49B3AB10C0D}"/>
              </a:ext>
            </a:extLst>
          </p:cNvPr>
          <p:cNvGrpSpPr/>
          <p:nvPr/>
        </p:nvGrpSpPr>
        <p:grpSpPr>
          <a:xfrm>
            <a:off x="8063798" y="12328"/>
            <a:ext cx="4094816" cy="310165"/>
            <a:chOff x="7830118" y="81543"/>
            <a:chExt cx="4094816" cy="310165"/>
          </a:xfrm>
          <a:solidFill>
            <a:schemeClr val="bg2">
              <a:lumMod val="90000"/>
            </a:schemeClr>
          </a:solidFill>
        </p:grpSpPr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D1B7A8B3-5503-4DF0-9587-4E92AB39F025}"/>
                </a:ext>
              </a:extLst>
            </p:cNvPr>
            <p:cNvSpPr/>
            <p:nvPr/>
          </p:nvSpPr>
          <p:spPr>
            <a:xfrm>
              <a:off x="7830118" y="81543"/>
              <a:ext cx="1449478" cy="310165"/>
            </a:xfrm>
            <a:prstGeom prst="homePlat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2">
                      <a:lumMod val="90000"/>
                    </a:schemeClr>
                  </a:solidFill>
                </a:rPr>
                <a:t>KPI tracker</a:t>
              </a: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0EDDFA13-0E83-4B5C-AFFB-5025FDD10FA6}"/>
                </a:ext>
              </a:extLst>
            </p:cNvPr>
            <p:cNvSpPr/>
            <p:nvPr/>
          </p:nvSpPr>
          <p:spPr>
            <a:xfrm>
              <a:off x="9152787" y="81543"/>
              <a:ext cx="1449478" cy="310165"/>
            </a:xfrm>
            <a:prstGeom prst="chevron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Employee engagement</a:t>
              </a:r>
            </a:p>
          </p:txBody>
        </p: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E156FFC2-5CEE-4EB7-BE6F-3D71D03DDFB8}"/>
                </a:ext>
              </a:extLst>
            </p:cNvPr>
            <p:cNvSpPr/>
            <p:nvPr/>
          </p:nvSpPr>
          <p:spPr>
            <a:xfrm>
              <a:off x="10475456" y="81543"/>
              <a:ext cx="1449478" cy="310165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75000"/>
                    </a:schemeClr>
                  </a:solidFill>
                </a:rPr>
                <a:t>SWOT analysis</a:t>
              </a:r>
            </a:p>
          </p:txBody>
        </p:sp>
      </p:grp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17CB13C-E995-4AF5-8519-7A1C3634D1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7365079"/>
              </p:ext>
            </p:extLst>
          </p:nvPr>
        </p:nvGraphicFramePr>
        <p:xfrm>
          <a:off x="489099" y="1216281"/>
          <a:ext cx="6709143" cy="5099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B004FB2-9B3C-4655-889E-576E57589A60}"/>
              </a:ext>
            </a:extLst>
          </p:cNvPr>
          <p:cNvSpPr/>
          <p:nvPr/>
        </p:nvSpPr>
        <p:spPr>
          <a:xfrm>
            <a:off x="394635" y="1106905"/>
            <a:ext cx="6869765" cy="5197642"/>
          </a:xfrm>
          <a:prstGeom prst="roundRect">
            <a:avLst>
              <a:gd name="adj" fmla="val 2530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4A9536-6B68-4CD5-9CFF-3E7C3922A7A9}"/>
              </a:ext>
            </a:extLst>
          </p:cNvPr>
          <p:cNvSpPr/>
          <p:nvPr/>
        </p:nvSpPr>
        <p:spPr>
          <a:xfrm>
            <a:off x="1078370" y="1685667"/>
            <a:ext cx="2696189" cy="253916"/>
          </a:xfrm>
          <a:prstGeom prst="rect">
            <a:avLst/>
          </a:prstGeom>
          <a:solidFill>
            <a:srgbClr val="FCDEDC"/>
          </a:solidFill>
        </p:spPr>
        <p:txBody>
          <a:bodyPr wrap="square" lIns="0" rIns="0">
            <a:spAutoFit/>
          </a:bodyPr>
          <a:lstStyle/>
          <a:p>
            <a:pPr algn="r"/>
            <a:r>
              <a:rPr lang="en-US" sz="1050" b="1" dirty="0">
                <a:solidFill>
                  <a:schemeClr val="accent4"/>
                </a:solidFill>
                <a:latin typeface="Calibri" panose="020F0502020204030204" pitchFamily="34" charset="0"/>
              </a:rPr>
              <a:t>I am satisfied with my current level of salary </a:t>
            </a:r>
            <a:endParaRPr lang="en-US" sz="1050" b="1" dirty="0">
              <a:solidFill>
                <a:schemeClr val="accent4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4B99AE-9851-4956-93BE-41E4239A08EB}"/>
              </a:ext>
            </a:extLst>
          </p:cNvPr>
          <p:cNvSpPr/>
          <p:nvPr/>
        </p:nvSpPr>
        <p:spPr>
          <a:xfrm>
            <a:off x="520995" y="1985408"/>
            <a:ext cx="3253564" cy="253916"/>
          </a:xfrm>
          <a:prstGeom prst="rect">
            <a:avLst/>
          </a:prstGeom>
          <a:solidFill>
            <a:srgbClr val="FCDEDC"/>
          </a:solidFill>
        </p:spPr>
        <p:txBody>
          <a:bodyPr wrap="square" lIns="0" rIns="0">
            <a:spAutoFit/>
          </a:bodyPr>
          <a:lstStyle/>
          <a:p>
            <a:pPr algn="r"/>
            <a:r>
              <a:rPr lang="en-US" sz="1050" b="1" dirty="0">
                <a:solidFill>
                  <a:schemeClr val="accent4"/>
                </a:solidFill>
                <a:latin typeface="Calibri" panose="020F0502020204030204" pitchFamily="34" charset="0"/>
              </a:rPr>
              <a:t>I have clear understanding of my career or promotion path</a:t>
            </a:r>
            <a:endParaRPr lang="en-US" sz="1050" b="1" dirty="0">
              <a:solidFill>
                <a:schemeClr val="accent4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085E7DC-0F3A-48B3-BC34-79DFDD487157}"/>
              </a:ext>
            </a:extLst>
          </p:cNvPr>
          <p:cNvSpPr/>
          <p:nvPr/>
        </p:nvSpPr>
        <p:spPr>
          <a:xfrm>
            <a:off x="7442791" y="1106906"/>
            <a:ext cx="4529469" cy="5197642"/>
          </a:xfrm>
          <a:prstGeom prst="roundRect">
            <a:avLst>
              <a:gd name="adj" fmla="val 3144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5280ED9-C214-443E-AE68-AC6560D77185}"/>
              </a:ext>
            </a:extLst>
          </p:cNvPr>
          <p:cNvSpPr/>
          <p:nvPr/>
        </p:nvSpPr>
        <p:spPr>
          <a:xfrm>
            <a:off x="7573827" y="1216280"/>
            <a:ext cx="457200" cy="457200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?</a:t>
            </a:r>
            <a:endParaRPr lang="en-US" b="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25CB994-ADA6-4675-9C89-2E706028D86D}"/>
              </a:ext>
            </a:extLst>
          </p:cNvPr>
          <p:cNvSpPr/>
          <p:nvPr/>
        </p:nvSpPr>
        <p:spPr>
          <a:xfrm>
            <a:off x="8031027" y="1216280"/>
            <a:ext cx="3934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Hypothetically, if you were to quit tomorrow, what would your reason be?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2" name="Chart 21">
                <a:extLst>
                  <a:ext uri="{FF2B5EF4-FFF2-40B4-BE49-F238E27FC236}">
                    <a16:creationId xmlns:a16="http://schemas.microsoft.com/office/drawing/2014/main" id="{3DDB9E6E-E626-4046-AE7C-1744B18ADC2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28700775"/>
                  </p:ext>
                </p:extLst>
              </p:nvPr>
            </p:nvGraphicFramePr>
            <p:xfrm>
              <a:off x="7573828" y="1782854"/>
              <a:ext cx="4275272" cy="453131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 xmlns="">
          <p:pic>
            <p:nvPicPr>
              <p:cNvPr id="22" name="Chart 21">
                <a:extLst>
                  <a:ext uri="{FF2B5EF4-FFF2-40B4-BE49-F238E27FC236}">
                    <a16:creationId xmlns:a16="http://schemas.microsoft.com/office/drawing/2014/main" id="{3DDB9E6E-E626-4046-AE7C-1744B18ADC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73828" y="1782854"/>
                <a:ext cx="4275272" cy="45313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182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BF203D9-FF43-44AE-89F1-695CB9ADB8D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308011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BF203D9-FF43-44AE-89F1-695CB9ADB8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16D7230-15A1-4069-A030-115FAABD517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400" dirty="0"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1C7E6-F987-43D9-82CA-BBB8DC0E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50" y="331833"/>
            <a:ext cx="11621212" cy="658252"/>
          </a:xfrm>
        </p:spPr>
        <p:txBody>
          <a:bodyPr/>
          <a:lstStyle/>
          <a:p>
            <a:r>
              <a:rPr lang="en-US" sz="2400" dirty="0"/>
              <a:t>Current situation is primarily driven by the extremely low engagement of consultants into Fractal projects &amp; communication flow…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7D6492-3DD8-4A3A-AEF6-B49B3AB10C0D}"/>
              </a:ext>
            </a:extLst>
          </p:cNvPr>
          <p:cNvGrpSpPr/>
          <p:nvPr/>
        </p:nvGrpSpPr>
        <p:grpSpPr>
          <a:xfrm>
            <a:off x="8063798" y="12328"/>
            <a:ext cx="4094816" cy="310165"/>
            <a:chOff x="7830118" y="81543"/>
            <a:chExt cx="4094816" cy="310165"/>
          </a:xfrm>
          <a:solidFill>
            <a:schemeClr val="bg2">
              <a:lumMod val="90000"/>
            </a:schemeClr>
          </a:solidFill>
        </p:grpSpPr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D1B7A8B3-5503-4DF0-9587-4E92AB39F025}"/>
                </a:ext>
              </a:extLst>
            </p:cNvPr>
            <p:cNvSpPr/>
            <p:nvPr/>
          </p:nvSpPr>
          <p:spPr>
            <a:xfrm>
              <a:off x="7830118" y="81543"/>
              <a:ext cx="1449478" cy="310165"/>
            </a:xfrm>
            <a:prstGeom prst="homePlat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2">
                      <a:lumMod val="90000"/>
                    </a:schemeClr>
                  </a:solidFill>
                </a:rPr>
                <a:t>KPI tracker</a:t>
              </a: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0EDDFA13-0E83-4B5C-AFFB-5025FDD10FA6}"/>
                </a:ext>
              </a:extLst>
            </p:cNvPr>
            <p:cNvSpPr/>
            <p:nvPr/>
          </p:nvSpPr>
          <p:spPr>
            <a:xfrm>
              <a:off x="9152787" y="81543"/>
              <a:ext cx="1449478" cy="310165"/>
            </a:xfrm>
            <a:prstGeom prst="chevron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Employee engagement</a:t>
              </a:r>
            </a:p>
          </p:txBody>
        </p: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E156FFC2-5CEE-4EB7-BE6F-3D71D03DDFB8}"/>
                </a:ext>
              </a:extLst>
            </p:cNvPr>
            <p:cNvSpPr/>
            <p:nvPr/>
          </p:nvSpPr>
          <p:spPr>
            <a:xfrm>
              <a:off x="10475456" y="81543"/>
              <a:ext cx="1449478" cy="310165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75000"/>
                    </a:schemeClr>
                  </a:solidFill>
                </a:rPr>
                <a:t>SWOT analysis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E11AD4-E757-4008-BBC6-092783F4A588}"/>
              </a:ext>
            </a:extLst>
          </p:cNvPr>
          <p:cNvSpPr/>
          <p:nvPr/>
        </p:nvSpPr>
        <p:spPr>
          <a:xfrm>
            <a:off x="394636" y="1178881"/>
            <a:ext cx="2412064" cy="5126226"/>
          </a:xfrm>
          <a:prstGeom prst="roundRect">
            <a:avLst>
              <a:gd name="adj" fmla="val 3144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755F05-83D5-44B3-8F1A-3FFF732D9037}"/>
              </a:ext>
            </a:extLst>
          </p:cNvPr>
          <p:cNvSpPr txBox="1"/>
          <p:nvPr/>
        </p:nvSpPr>
        <p:spPr>
          <a:xfrm>
            <a:off x="443945" y="1151142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NPS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0602C94-14BE-4229-B06B-78168F1A5A02}"/>
              </a:ext>
            </a:extLst>
          </p:cNvPr>
          <p:cNvGrpSpPr/>
          <p:nvPr/>
        </p:nvGrpSpPr>
        <p:grpSpPr>
          <a:xfrm>
            <a:off x="674761" y="1719851"/>
            <a:ext cx="1930205" cy="1390531"/>
            <a:chOff x="1257718" y="1360489"/>
            <a:chExt cx="1930205" cy="139053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5B76878-3A22-40C6-B9C1-75028AFFC603}"/>
                </a:ext>
              </a:extLst>
            </p:cNvPr>
            <p:cNvGrpSpPr/>
            <p:nvPr/>
          </p:nvGrpSpPr>
          <p:grpSpPr>
            <a:xfrm>
              <a:off x="1257718" y="1360489"/>
              <a:ext cx="1930205" cy="1390531"/>
              <a:chOff x="2539584" y="1091147"/>
              <a:chExt cx="2123225" cy="1529584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98C1FCC3-9C29-4F72-BCDF-CE6617E04C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39584" y="1266363"/>
                <a:ext cx="2123225" cy="1354368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A09B09-4D27-4E03-BDF3-12A3F7E74923}"/>
                  </a:ext>
                </a:extLst>
              </p:cNvPr>
              <p:cNvSpPr txBox="1"/>
              <p:nvPr/>
            </p:nvSpPr>
            <p:spPr>
              <a:xfrm>
                <a:off x="2882120" y="1091147"/>
                <a:ext cx="1439702" cy="406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b="1" dirty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Consultants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D9B7379-714F-46AB-90E2-C7DCB8157A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63701" y="1968501"/>
              <a:ext cx="450849" cy="4466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894AEBC-38B9-4AB4-85D2-AFDB20D39C15}"/>
              </a:ext>
            </a:extLst>
          </p:cNvPr>
          <p:cNvGrpSpPr/>
          <p:nvPr/>
        </p:nvGrpSpPr>
        <p:grpSpPr>
          <a:xfrm>
            <a:off x="613807" y="3267294"/>
            <a:ext cx="1994723" cy="1391606"/>
            <a:chOff x="1154721" y="3101639"/>
            <a:chExt cx="1994723" cy="139160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670BE48-717C-4E24-B978-E2BE3D8BB121}"/>
                </a:ext>
              </a:extLst>
            </p:cNvPr>
            <p:cNvGrpSpPr/>
            <p:nvPr/>
          </p:nvGrpSpPr>
          <p:grpSpPr>
            <a:xfrm>
              <a:off x="1154721" y="3101639"/>
              <a:ext cx="1994723" cy="1391606"/>
              <a:chOff x="5544948" y="1091147"/>
              <a:chExt cx="2194195" cy="1530767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C3DA900-AC70-4AD6-9C8D-CE3BA94394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44948" y="1291202"/>
                <a:ext cx="2194195" cy="1330712"/>
              </a:xfrm>
              <a:prstGeom prst="rect">
                <a:avLst/>
              </a:prstGeom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ECFA759-6EF5-49C0-AA34-03CCB944A476}"/>
                  </a:ext>
                </a:extLst>
              </p:cNvPr>
              <p:cNvSpPr txBox="1"/>
              <p:nvPr/>
            </p:nvSpPr>
            <p:spPr>
              <a:xfrm>
                <a:off x="5837971" y="1091147"/>
                <a:ext cx="1739605" cy="406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b="1" dirty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Data Scientists</a:t>
                </a:r>
              </a:p>
            </p:txBody>
          </p:sp>
        </p:grp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51975E5-0FAD-4D0C-AB3B-1EC66DEED2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1550" y="3611033"/>
              <a:ext cx="289983" cy="5355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5BF3EE3-4F3A-4BFC-B2FB-9292C366A645}"/>
              </a:ext>
            </a:extLst>
          </p:cNvPr>
          <p:cNvGrpSpPr/>
          <p:nvPr/>
        </p:nvGrpSpPr>
        <p:grpSpPr>
          <a:xfrm>
            <a:off x="524217" y="4827425"/>
            <a:ext cx="2080749" cy="1431178"/>
            <a:chOff x="1148034" y="4770640"/>
            <a:chExt cx="2080749" cy="143117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86D2F66-9DAA-497E-B0CE-A0AA8A3E3372}"/>
                </a:ext>
              </a:extLst>
            </p:cNvPr>
            <p:cNvGrpSpPr/>
            <p:nvPr/>
          </p:nvGrpSpPr>
          <p:grpSpPr>
            <a:xfrm>
              <a:off x="1148034" y="4770640"/>
              <a:ext cx="2080749" cy="1431178"/>
              <a:chOff x="8547121" y="1091147"/>
              <a:chExt cx="2288824" cy="157429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D060CE8-868D-4C2D-8D32-CC7D97977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47121" y="1364302"/>
                <a:ext cx="2288824" cy="1301141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79F8D64-A99C-49D6-8917-6DD443314CF3}"/>
                  </a:ext>
                </a:extLst>
              </p:cNvPr>
              <p:cNvSpPr txBox="1"/>
              <p:nvPr/>
            </p:nvSpPr>
            <p:spPr>
              <a:xfrm>
                <a:off x="8805007" y="1091147"/>
                <a:ext cx="1773390" cy="406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b="1" dirty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Data Engineers</a:t>
                </a: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422C515-F27A-443F-BFB5-84B4806E77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59517" y="5245100"/>
              <a:ext cx="128891" cy="5841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83D9DB3-310A-4100-A6B7-4D86985E83E9}"/>
              </a:ext>
            </a:extLst>
          </p:cNvPr>
          <p:cNvSpPr/>
          <p:nvPr/>
        </p:nvSpPr>
        <p:spPr>
          <a:xfrm>
            <a:off x="3053172" y="1178881"/>
            <a:ext cx="8744192" cy="5126226"/>
          </a:xfrm>
          <a:prstGeom prst="roundRect">
            <a:avLst>
              <a:gd name="adj" fmla="val 2401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958447C-0A09-4DC5-9A58-D00A8BB1B707}"/>
              </a:ext>
            </a:extLst>
          </p:cNvPr>
          <p:cNvSpPr/>
          <p:nvPr/>
        </p:nvSpPr>
        <p:spPr>
          <a:xfrm>
            <a:off x="3214184" y="1262651"/>
            <a:ext cx="457200" cy="457200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?</a:t>
            </a:r>
            <a:endParaRPr lang="en-US" b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554F312-6655-4194-B3A4-21957D7739E0}"/>
              </a:ext>
            </a:extLst>
          </p:cNvPr>
          <p:cNvSpPr/>
          <p:nvPr/>
        </p:nvSpPr>
        <p:spPr>
          <a:xfrm>
            <a:off x="3671384" y="1262651"/>
            <a:ext cx="19674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tx2"/>
                </a:solidFill>
              </a:rPr>
              <a:t>Do you foresee yourself working here one year from now?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5F102C8-7359-497E-93F7-7BBFF08DCA91}"/>
              </a:ext>
            </a:extLst>
          </p:cNvPr>
          <p:cNvSpPr/>
          <p:nvPr/>
        </p:nvSpPr>
        <p:spPr>
          <a:xfrm>
            <a:off x="5969259" y="1262651"/>
            <a:ext cx="457200" cy="457200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?</a:t>
            </a:r>
            <a:endParaRPr lang="en-US" b="1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49F36CC-D84B-4412-8506-4853508BEC05}"/>
              </a:ext>
            </a:extLst>
          </p:cNvPr>
          <p:cNvSpPr/>
          <p:nvPr/>
        </p:nvSpPr>
        <p:spPr>
          <a:xfrm>
            <a:off x="6426459" y="1262651"/>
            <a:ext cx="21739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tx2"/>
                </a:solidFill>
              </a:rPr>
              <a:t>Do you believe you'll be able to reach your full potential here?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ACB00FD-1E19-483A-B012-C26C32861B3A}"/>
              </a:ext>
            </a:extLst>
          </p:cNvPr>
          <p:cNvSpPr/>
          <p:nvPr/>
        </p:nvSpPr>
        <p:spPr>
          <a:xfrm>
            <a:off x="8893693" y="1262651"/>
            <a:ext cx="457200" cy="457200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?</a:t>
            </a:r>
            <a:endParaRPr lang="en-US" b="1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196E9D7-8178-4778-BE9E-43B9BF7464E9}"/>
              </a:ext>
            </a:extLst>
          </p:cNvPr>
          <p:cNvSpPr/>
          <p:nvPr/>
        </p:nvSpPr>
        <p:spPr>
          <a:xfrm>
            <a:off x="9379663" y="1262651"/>
            <a:ext cx="233994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tx2"/>
                </a:solidFill>
              </a:rPr>
              <a:t>If you were given the chance, would you reapply to your current job?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94DF7E0-09AD-4F26-ABBC-6CA30DBB4470}"/>
              </a:ext>
            </a:extLst>
          </p:cNvPr>
          <p:cNvCxnSpPr/>
          <p:nvPr/>
        </p:nvCxnSpPr>
        <p:spPr>
          <a:xfrm>
            <a:off x="5765800" y="1511300"/>
            <a:ext cx="0" cy="4546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B59A143-F419-45C2-923B-D52D19A3036C}"/>
              </a:ext>
            </a:extLst>
          </p:cNvPr>
          <p:cNvCxnSpPr/>
          <p:nvPr/>
        </p:nvCxnSpPr>
        <p:spPr>
          <a:xfrm>
            <a:off x="8775700" y="1511300"/>
            <a:ext cx="0" cy="4546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Chart 75">
            <a:extLst>
              <a:ext uri="{FF2B5EF4-FFF2-40B4-BE49-F238E27FC236}">
                <a16:creationId xmlns:a16="http://schemas.microsoft.com/office/drawing/2014/main" id="{57084B21-2171-4285-A6A7-E51D88CEE9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5379072"/>
              </p:ext>
            </p:extLst>
          </p:nvPr>
        </p:nvGraphicFramePr>
        <p:xfrm>
          <a:off x="3212683" y="2494760"/>
          <a:ext cx="3467510" cy="537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77" name="Chart 76">
            <a:extLst>
              <a:ext uri="{FF2B5EF4-FFF2-40B4-BE49-F238E27FC236}">
                <a16:creationId xmlns:a16="http://schemas.microsoft.com/office/drawing/2014/main" id="{5E60248B-37AF-4A0F-8083-E0A757F346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8473824"/>
              </p:ext>
            </p:extLst>
          </p:nvPr>
        </p:nvGraphicFramePr>
        <p:xfrm>
          <a:off x="3212683" y="3872381"/>
          <a:ext cx="3467510" cy="537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78" name="Chart 77">
            <a:extLst>
              <a:ext uri="{FF2B5EF4-FFF2-40B4-BE49-F238E27FC236}">
                <a16:creationId xmlns:a16="http://schemas.microsoft.com/office/drawing/2014/main" id="{9AB0AE05-B4C4-4B92-8CE3-F59561627D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2588813"/>
              </p:ext>
            </p:extLst>
          </p:nvPr>
        </p:nvGraphicFramePr>
        <p:xfrm>
          <a:off x="3212683" y="5388588"/>
          <a:ext cx="3467510" cy="537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79" name="Chart 78">
            <a:extLst>
              <a:ext uri="{FF2B5EF4-FFF2-40B4-BE49-F238E27FC236}">
                <a16:creationId xmlns:a16="http://schemas.microsoft.com/office/drawing/2014/main" id="{E2BB6A92-D15A-46E3-8DCD-A7ED06143B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0936727"/>
              </p:ext>
            </p:extLst>
          </p:nvPr>
        </p:nvGraphicFramePr>
        <p:xfrm>
          <a:off x="6095583" y="2494760"/>
          <a:ext cx="3467510" cy="537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80" name="Chart 79">
            <a:extLst>
              <a:ext uri="{FF2B5EF4-FFF2-40B4-BE49-F238E27FC236}">
                <a16:creationId xmlns:a16="http://schemas.microsoft.com/office/drawing/2014/main" id="{2869EC65-C516-4752-954F-31A947E5F4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2136801"/>
              </p:ext>
            </p:extLst>
          </p:nvPr>
        </p:nvGraphicFramePr>
        <p:xfrm>
          <a:off x="6095583" y="3872381"/>
          <a:ext cx="3467510" cy="537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81" name="Chart 80">
            <a:extLst>
              <a:ext uri="{FF2B5EF4-FFF2-40B4-BE49-F238E27FC236}">
                <a16:creationId xmlns:a16="http://schemas.microsoft.com/office/drawing/2014/main" id="{69CC2971-82CB-431E-96A1-D2FF56906D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2849813"/>
              </p:ext>
            </p:extLst>
          </p:nvPr>
        </p:nvGraphicFramePr>
        <p:xfrm>
          <a:off x="6095583" y="5388588"/>
          <a:ext cx="3467510" cy="537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86" name="Chart 85">
            <a:extLst>
              <a:ext uri="{FF2B5EF4-FFF2-40B4-BE49-F238E27FC236}">
                <a16:creationId xmlns:a16="http://schemas.microsoft.com/office/drawing/2014/main" id="{BB72485F-DDFA-402C-96BB-82FA86F274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4757369"/>
              </p:ext>
            </p:extLst>
          </p:nvPr>
        </p:nvGraphicFramePr>
        <p:xfrm>
          <a:off x="9041983" y="2494760"/>
          <a:ext cx="3467510" cy="537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87" name="Chart 86">
            <a:extLst>
              <a:ext uri="{FF2B5EF4-FFF2-40B4-BE49-F238E27FC236}">
                <a16:creationId xmlns:a16="http://schemas.microsoft.com/office/drawing/2014/main" id="{309A3ADB-BFDB-472D-BCB9-35E078BD90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6093345"/>
              </p:ext>
            </p:extLst>
          </p:nvPr>
        </p:nvGraphicFramePr>
        <p:xfrm>
          <a:off x="9041983" y="3872381"/>
          <a:ext cx="3467510" cy="537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88" name="Chart 87">
            <a:extLst>
              <a:ext uri="{FF2B5EF4-FFF2-40B4-BE49-F238E27FC236}">
                <a16:creationId xmlns:a16="http://schemas.microsoft.com/office/drawing/2014/main" id="{1747B58A-E773-4278-A934-A2B5996760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4540185"/>
              </p:ext>
            </p:extLst>
          </p:nvPr>
        </p:nvGraphicFramePr>
        <p:xfrm>
          <a:off x="9041983" y="5388588"/>
          <a:ext cx="3467510" cy="537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91B0DB41-9F7B-4C0C-BF22-96AF2AE3E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198326"/>
              </p:ext>
            </p:extLst>
          </p:nvPr>
        </p:nvGraphicFramePr>
        <p:xfrm>
          <a:off x="7842865" y="6392987"/>
          <a:ext cx="3440455" cy="244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091">
                  <a:extLst>
                    <a:ext uri="{9D8B030D-6E8A-4147-A177-3AD203B41FA5}">
                      <a16:colId xmlns:a16="http://schemas.microsoft.com/office/drawing/2014/main" val="238591042"/>
                    </a:ext>
                  </a:extLst>
                </a:gridCol>
                <a:gridCol w="688091">
                  <a:extLst>
                    <a:ext uri="{9D8B030D-6E8A-4147-A177-3AD203B41FA5}">
                      <a16:colId xmlns:a16="http://schemas.microsoft.com/office/drawing/2014/main" val="4252903147"/>
                    </a:ext>
                  </a:extLst>
                </a:gridCol>
                <a:gridCol w="688091">
                  <a:extLst>
                    <a:ext uri="{9D8B030D-6E8A-4147-A177-3AD203B41FA5}">
                      <a16:colId xmlns:a16="http://schemas.microsoft.com/office/drawing/2014/main" val="3880412045"/>
                    </a:ext>
                  </a:extLst>
                </a:gridCol>
                <a:gridCol w="688091">
                  <a:extLst>
                    <a:ext uri="{9D8B030D-6E8A-4147-A177-3AD203B41FA5}">
                      <a16:colId xmlns:a16="http://schemas.microsoft.com/office/drawing/2014/main" val="113968644"/>
                    </a:ext>
                  </a:extLst>
                </a:gridCol>
                <a:gridCol w="688091">
                  <a:extLst>
                    <a:ext uri="{9D8B030D-6E8A-4147-A177-3AD203B41FA5}">
                      <a16:colId xmlns:a16="http://schemas.microsoft.com/office/drawing/2014/main" val="227976371"/>
                    </a:ext>
                  </a:extLst>
                </a:gridCol>
              </a:tblGrid>
              <a:tr h="196193">
                <a:tc>
                  <a:txBody>
                    <a:bodyPr/>
                    <a:lstStyle/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Definitely,</a:t>
                      </a:r>
                    </a:p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0" marR="0" marT="18288" marB="18288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900" b="0" dirty="0">
                          <a:solidFill>
                            <a:schemeClr val="accent4"/>
                          </a:solidFill>
                        </a:rPr>
                        <a:t>Most probably, no</a:t>
                      </a:r>
                    </a:p>
                  </a:txBody>
                  <a:tcPr marL="0" marR="0" marT="18288" marB="182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900" b="0" dirty="0">
                          <a:solidFill>
                            <a:schemeClr val="accent4"/>
                          </a:solidFill>
                        </a:rPr>
                        <a:t>Not</a:t>
                      </a:r>
                    </a:p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900" b="0" dirty="0">
                          <a:solidFill>
                            <a:schemeClr val="accent4"/>
                          </a:solidFill>
                        </a:rPr>
                        <a:t>sure</a:t>
                      </a:r>
                    </a:p>
                  </a:txBody>
                  <a:tcPr marL="0" marR="0" marT="18288" marB="182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900" b="0" dirty="0">
                          <a:solidFill>
                            <a:schemeClr val="accent4"/>
                          </a:solidFill>
                        </a:rPr>
                        <a:t>Most probably, yes</a:t>
                      </a:r>
                    </a:p>
                  </a:txBody>
                  <a:tcPr marL="0" marR="0" marT="18288" marB="182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9FF7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900" b="0" dirty="0">
                          <a:solidFill>
                            <a:schemeClr val="accent4"/>
                          </a:solidFill>
                        </a:rPr>
                        <a:t>Definitely,</a:t>
                      </a:r>
                    </a:p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900" b="0" dirty="0">
                          <a:solidFill>
                            <a:schemeClr val="accent4"/>
                          </a:solidFill>
                        </a:rPr>
                        <a:t>yes</a:t>
                      </a:r>
                    </a:p>
                  </a:txBody>
                  <a:tcPr marL="0" marR="0" marT="18288" marB="182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160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7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BF203D9-FF43-44AE-89F1-695CB9ADB8D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962762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BF203D9-FF43-44AE-89F1-695CB9ADB8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16D7230-15A1-4069-A030-115FAABD517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400" dirty="0"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7235AB2A-F765-47A3-AFB6-2FF70C7D6E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9401040"/>
              </p:ext>
            </p:extLst>
          </p:nvPr>
        </p:nvGraphicFramePr>
        <p:xfrm>
          <a:off x="191956" y="1570889"/>
          <a:ext cx="11809544" cy="4930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571C7E6-F987-43D9-82CA-BBB8DC0E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68" y="285178"/>
            <a:ext cx="11621212" cy="658252"/>
          </a:xfrm>
        </p:spPr>
        <p:txBody>
          <a:bodyPr/>
          <a:lstStyle/>
          <a:p>
            <a:r>
              <a:rPr lang="en-US" sz="2400" dirty="0"/>
              <a:t>… while being the most utilized and demanded they do not have clear vision on their professional growth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7D6492-3DD8-4A3A-AEF6-B49B3AB10C0D}"/>
              </a:ext>
            </a:extLst>
          </p:cNvPr>
          <p:cNvGrpSpPr/>
          <p:nvPr/>
        </p:nvGrpSpPr>
        <p:grpSpPr>
          <a:xfrm>
            <a:off x="8063798" y="12328"/>
            <a:ext cx="4094816" cy="310165"/>
            <a:chOff x="7830118" y="81543"/>
            <a:chExt cx="4094816" cy="310165"/>
          </a:xfrm>
          <a:solidFill>
            <a:schemeClr val="bg2">
              <a:lumMod val="90000"/>
            </a:schemeClr>
          </a:solidFill>
        </p:grpSpPr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D1B7A8B3-5503-4DF0-9587-4E92AB39F025}"/>
                </a:ext>
              </a:extLst>
            </p:cNvPr>
            <p:cNvSpPr/>
            <p:nvPr/>
          </p:nvSpPr>
          <p:spPr>
            <a:xfrm>
              <a:off x="7830118" y="81543"/>
              <a:ext cx="1449478" cy="310165"/>
            </a:xfrm>
            <a:prstGeom prst="homePlat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2">
                      <a:lumMod val="90000"/>
                    </a:schemeClr>
                  </a:solidFill>
                </a:rPr>
                <a:t>KPI tracker</a:t>
              </a: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0EDDFA13-0E83-4B5C-AFFB-5025FDD10FA6}"/>
                </a:ext>
              </a:extLst>
            </p:cNvPr>
            <p:cNvSpPr/>
            <p:nvPr/>
          </p:nvSpPr>
          <p:spPr>
            <a:xfrm>
              <a:off x="9152787" y="81543"/>
              <a:ext cx="1449478" cy="310165"/>
            </a:xfrm>
            <a:prstGeom prst="chevron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Employee engagement</a:t>
              </a:r>
            </a:p>
          </p:txBody>
        </p: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E156FFC2-5CEE-4EB7-BE6F-3D71D03DDFB8}"/>
                </a:ext>
              </a:extLst>
            </p:cNvPr>
            <p:cNvSpPr/>
            <p:nvPr/>
          </p:nvSpPr>
          <p:spPr>
            <a:xfrm>
              <a:off x="10475456" y="81543"/>
              <a:ext cx="1449478" cy="310165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75000"/>
                    </a:schemeClr>
                  </a:solidFill>
                </a:rPr>
                <a:t>SWOT analysis</a:t>
              </a:r>
            </a:p>
          </p:txBody>
        </p:sp>
      </p:grpSp>
      <p:graphicFrame>
        <p:nvGraphicFramePr>
          <p:cNvPr id="56" name="Chart 55">
            <a:extLst>
              <a:ext uri="{FF2B5EF4-FFF2-40B4-BE49-F238E27FC236}">
                <a16:creationId xmlns:a16="http://schemas.microsoft.com/office/drawing/2014/main" id="{8A8D5956-EE68-44B0-9467-5ADED85871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7931150"/>
              </p:ext>
            </p:extLst>
          </p:nvPr>
        </p:nvGraphicFramePr>
        <p:xfrm>
          <a:off x="8501973" y="1570889"/>
          <a:ext cx="4038370" cy="4930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47A60CFF-7736-4814-ACB5-3D15176E2B48}"/>
              </a:ext>
            </a:extLst>
          </p:cNvPr>
          <p:cNvSpPr/>
          <p:nvPr/>
        </p:nvSpPr>
        <p:spPr>
          <a:xfrm>
            <a:off x="4800600" y="1055157"/>
            <a:ext cx="3200400" cy="40400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828B7BB-C965-40F4-B51C-285C03CA4715}"/>
              </a:ext>
            </a:extLst>
          </p:cNvPr>
          <p:cNvSpPr/>
          <p:nvPr/>
        </p:nvSpPr>
        <p:spPr>
          <a:xfrm>
            <a:off x="8610600" y="1055157"/>
            <a:ext cx="3187700" cy="40400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CE5A66-1A77-49C6-94C6-AE787C38624C}"/>
              </a:ext>
            </a:extLst>
          </p:cNvPr>
          <p:cNvSpPr txBox="1"/>
          <p:nvPr/>
        </p:nvSpPr>
        <p:spPr>
          <a:xfrm>
            <a:off x="5751811" y="1057893"/>
            <a:ext cx="1308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Consultants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8EA8787-1DB5-47F9-8587-83ED7E4545FD}"/>
              </a:ext>
            </a:extLst>
          </p:cNvPr>
          <p:cNvSpPr txBox="1"/>
          <p:nvPr/>
        </p:nvSpPr>
        <p:spPr>
          <a:xfrm>
            <a:off x="9462476" y="1055157"/>
            <a:ext cx="1581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373532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E41C7A-5898-4B3A-9101-B9974F35B607}"/>
              </a:ext>
            </a:extLst>
          </p:cNvPr>
          <p:cNvGrpSpPr/>
          <p:nvPr/>
        </p:nvGrpSpPr>
        <p:grpSpPr>
          <a:xfrm>
            <a:off x="8063798" y="21852"/>
            <a:ext cx="4094816" cy="310166"/>
            <a:chOff x="7830118" y="81542"/>
            <a:chExt cx="4094816" cy="310166"/>
          </a:xfrm>
          <a:solidFill>
            <a:schemeClr val="bg2">
              <a:lumMod val="90000"/>
            </a:schemeClr>
          </a:solidFill>
        </p:grpSpPr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4FBBEC30-5AEB-4D24-9019-AC0671833565}"/>
                </a:ext>
              </a:extLst>
            </p:cNvPr>
            <p:cNvSpPr/>
            <p:nvPr/>
          </p:nvSpPr>
          <p:spPr>
            <a:xfrm>
              <a:off x="7830118" y="81542"/>
              <a:ext cx="1449478" cy="310164"/>
            </a:xfrm>
            <a:prstGeom prst="homePlat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75000"/>
                    </a:schemeClr>
                  </a:solidFill>
                </a:rPr>
                <a:t>KPI tracker</a:t>
              </a:r>
            </a:p>
          </p:txBody>
        </p:sp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81C554EA-7F91-46B1-AA28-83B2D8467BCA}"/>
                </a:ext>
              </a:extLst>
            </p:cNvPr>
            <p:cNvSpPr/>
            <p:nvPr/>
          </p:nvSpPr>
          <p:spPr>
            <a:xfrm>
              <a:off x="9152787" y="81543"/>
              <a:ext cx="1449478" cy="310165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75000"/>
                    </a:schemeClr>
                  </a:solidFill>
                </a:rPr>
                <a:t>Employee engagement</a:t>
              </a: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1E47405D-9529-44EF-A425-3938558D14C1}"/>
                </a:ext>
              </a:extLst>
            </p:cNvPr>
            <p:cNvSpPr/>
            <p:nvPr/>
          </p:nvSpPr>
          <p:spPr>
            <a:xfrm>
              <a:off x="10475456" y="81543"/>
              <a:ext cx="1449478" cy="310165"/>
            </a:xfrm>
            <a:prstGeom prst="chevron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SWOT analysis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A253947-898C-4838-8240-C83FD04214E3}"/>
              </a:ext>
            </a:extLst>
          </p:cNvPr>
          <p:cNvGrpSpPr/>
          <p:nvPr/>
        </p:nvGrpSpPr>
        <p:grpSpPr>
          <a:xfrm>
            <a:off x="660691" y="1027409"/>
            <a:ext cx="10870619" cy="5516266"/>
            <a:chOff x="695667" y="911428"/>
            <a:chExt cx="10870619" cy="5823584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57C18973-3F8E-4B4A-9F9D-0AA7903CC724}"/>
                </a:ext>
              </a:extLst>
            </p:cNvPr>
            <p:cNvSpPr/>
            <p:nvPr/>
          </p:nvSpPr>
          <p:spPr>
            <a:xfrm>
              <a:off x="1117600" y="1286175"/>
              <a:ext cx="4947920" cy="2489200"/>
            </a:xfrm>
            <a:prstGeom prst="round2Diag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Diagonal Corners Rounded 8">
              <a:extLst>
                <a:ext uri="{FF2B5EF4-FFF2-40B4-BE49-F238E27FC236}">
                  <a16:creationId xmlns:a16="http://schemas.microsoft.com/office/drawing/2014/main" id="{21F1EB8E-066B-4B96-AAA2-98F77E187AAE}"/>
                </a:ext>
              </a:extLst>
            </p:cNvPr>
            <p:cNvSpPr/>
            <p:nvPr/>
          </p:nvSpPr>
          <p:spPr>
            <a:xfrm>
              <a:off x="6175716" y="1286175"/>
              <a:ext cx="4947920" cy="2489200"/>
            </a:xfrm>
            <a:prstGeom prst="round2Diag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Diagonal Corners Rounded 9">
              <a:extLst>
                <a:ext uri="{FF2B5EF4-FFF2-40B4-BE49-F238E27FC236}">
                  <a16:creationId xmlns:a16="http://schemas.microsoft.com/office/drawing/2014/main" id="{8110F528-0876-4DD8-8E0F-99F09FA0ADC2}"/>
                </a:ext>
              </a:extLst>
            </p:cNvPr>
            <p:cNvSpPr/>
            <p:nvPr/>
          </p:nvSpPr>
          <p:spPr>
            <a:xfrm>
              <a:off x="1117600" y="3887135"/>
              <a:ext cx="4947920" cy="2489200"/>
            </a:xfrm>
            <a:prstGeom prst="round2DiagRect">
              <a:avLst/>
            </a:prstGeom>
            <a:solidFill>
              <a:schemeClr val="accent5">
                <a:lumMod val="10000"/>
                <a:lumOff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Diagonal Corners Rounded 10">
              <a:extLst>
                <a:ext uri="{FF2B5EF4-FFF2-40B4-BE49-F238E27FC236}">
                  <a16:creationId xmlns:a16="http://schemas.microsoft.com/office/drawing/2014/main" id="{B5646516-5FA4-4BF6-9BF6-59228D3B970C}"/>
                </a:ext>
              </a:extLst>
            </p:cNvPr>
            <p:cNvSpPr/>
            <p:nvPr/>
          </p:nvSpPr>
          <p:spPr>
            <a:xfrm>
              <a:off x="6175716" y="3887135"/>
              <a:ext cx="4947920" cy="24892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27374EE-A911-49F7-A55B-2A21C55F83A0}"/>
                </a:ext>
              </a:extLst>
            </p:cNvPr>
            <p:cNvGrpSpPr/>
            <p:nvPr/>
          </p:nvGrpSpPr>
          <p:grpSpPr>
            <a:xfrm>
              <a:off x="695667" y="911428"/>
              <a:ext cx="853440" cy="782320"/>
              <a:chOff x="524022" y="848360"/>
              <a:chExt cx="853440" cy="78232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8624B3C-77C6-49C0-A455-2B68262075D8}"/>
                  </a:ext>
                </a:extLst>
              </p:cNvPr>
              <p:cNvSpPr/>
              <p:nvPr/>
            </p:nvSpPr>
            <p:spPr>
              <a:xfrm>
                <a:off x="524022" y="848360"/>
                <a:ext cx="853440" cy="782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A7913F4-997B-4EBF-ABCE-BC5797363537}"/>
                  </a:ext>
                </a:extLst>
              </p:cNvPr>
              <p:cNvSpPr/>
              <p:nvPr/>
            </p:nvSpPr>
            <p:spPr>
              <a:xfrm>
                <a:off x="698891" y="980440"/>
                <a:ext cx="503702" cy="50585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S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745E822-0906-42AE-BFC5-D363DDDD2A2F}"/>
                </a:ext>
              </a:extLst>
            </p:cNvPr>
            <p:cNvGrpSpPr/>
            <p:nvPr/>
          </p:nvGrpSpPr>
          <p:grpSpPr>
            <a:xfrm>
              <a:off x="10712846" y="911428"/>
              <a:ext cx="853440" cy="782320"/>
              <a:chOff x="524022" y="848360"/>
              <a:chExt cx="853440" cy="78232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7E4F9EB-18BB-482D-968E-DF75C7CA049F}"/>
                  </a:ext>
                </a:extLst>
              </p:cNvPr>
              <p:cNvSpPr/>
              <p:nvPr/>
            </p:nvSpPr>
            <p:spPr>
              <a:xfrm>
                <a:off x="524022" y="848360"/>
                <a:ext cx="853440" cy="782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5063E49-68BF-479F-ACB3-B7A2CAC1AF4F}"/>
                  </a:ext>
                </a:extLst>
              </p:cNvPr>
              <p:cNvSpPr/>
              <p:nvPr/>
            </p:nvSpPr>
            <p:spPr>
              <a:xfrm>
                <a:off x="698891" y="980440"/>
                <a:ext cx="503702" cy="5058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W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FD5281A-5DDD-42A8-93CD-8BF9F6B865F9}"/>
                </a:ext>
              </a:extLst>
            </p:cNvPr>
            <p:cNvGrpSpPr/>
            <p:nvPr/>
          </p:nvGrpSpPr>
          <p:grpSpPr>
            <a:xfrm>
              <a:off x="10712846" y="5952692"/>
              <a:ext cx="853440" cy="782320"/>
              <a:chOff x="524022" y="848360"/>
              <a:chExt cx="853440" cy="78232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E10E957-BFEF-4910-9DE2-D1CDE6DD9C21}"/>
                  </a:ext>
                </a:extLst>
              </p:cNvPr>
              <p:cNvSpPr/>
              <p:nvPr/>
            </p:nvSpPr>
            <p:spPr>
              <a:xfrm>
                <a:off x="524022" y="848360"/>
                <a:ext cx="853440" cy="782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81A2E5A-04D4-4017-B18F-5C1C03DF3E2B}"/>
                  </a:ext>
                </a:extLst>
              </p:cNvPr>
              <p:cNvSpPr/>
              <p:nvPr/>
            </p:nvSpPr>
            <p:spPr>
              <a:xfrm>
                <a:off x="698891" y="980440"/>
                <a:ext cx="503702" cy="50585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T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DA98134-C0D2-4FFF-BEE4-06EB79FA6005}"/>
                </a:ext>
              </a:extLst>
            </p:cNvPr>
            <p:cNvGrpSpPr/>
            <p:nvPr/>
          </p:nvGrpSpPr>
          <p:grpSpPr>
            <a:xfrm>
              <a:off x="695667" y="5952692"/>
              <a:ext cx="853440" cy="782320"/>
              <a:chOff x="524022" y="848360"/>
              <a:chExt cx="853440" cy="78232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C7BFB7F-AB9E-42BD-ABC9-590A02C88E3A}"/>
                  </a:ext>
                </a:extLst>
              </p:cNvPr>
              <p:cNvSpPr/>
              <p:nvPr/>
            </p:nvSpPr>
            <p:spPr>
              <a:xfrm>
                <a:off x="524022" y="848360"/>
                <a:ext cx="853440" cy="782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98439FC-3F28-4D45-8811-51DFDD05C0DF}"/>
                  </a:ext>
                </a:extLst>
              </p:cNvPr>
              <p:cNvSpPr/>
              <p:nvPr/>
            </p:nvSpPr>
            <p:spPr>
              <a:xfrm>
                <a:off x="698891" y="980440"/>
                <a:ext cx="503702" cy="505852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O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38BC194-46E1-4F13-8B52-724717DA6138}"/>
                </a:ext>
              </a:extLst>
            </p:cNvPr>
            <p:cNvGrpSpPr/>
            <p:nvPr/>
          </p:nvGrpSpPr>
          <p:grpSpPr>
            <a:xfrm>
              <a:off x="1727200" y="1319850"/>
              <a:ext cx="3870960" cy="430887"/>
              <a:chOff x="1727200" y="1303675"/>
              <a:chExt cx="3870960" cy="430887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B7F6A5-DE1B-4780-AD77-5C049D2D059B}"/>
                  </a:ext>
                </a:extLst>
              </p:cNvPr>
              <p:cNvSpPr txBox="1"/>
              <p:nvPr/>
            </p:nvSpPr>
            <p:spPr>
              <a:xfrm>
                <a:off x="2175810" y="1303675"/>
                <a:ext cx="27432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>
                    <a:solidFill>
                      <a:schemeClr val="bg1">
                        <a:lumMod val="50000"/>
                      </a:schemeClr>
                    </a:solidFill>
                  </a:rPr>
                  <a:t>Strength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56E7538-2DD5-4E7F-AE7D-B001BCD14C15}"/>
                  </a:ext>
                </a:extLst>
              </p:cNvPr>
              <p:cNvCxnSpPr/>
              <p:nvPr/>
            </p:nvCxnSpPr>
            <p:spPr>
              <a:xfrm>
                <a:off x="1727200" y="1734562"/>
                <a:ext cx="3870960" cy="0"/>
              </a:xfrm>
              <a:prstGeom prst="line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16806C7-9F0E-40DF-9AC3-40CEA40ADFF8}"/>
                </a:ext>
              </a:extLst>
            </p:cNvPr>
            <p:cNvGrpSpPr/>
            <p:nvPr/>
          </p:nvGrpSpPr>
          <p:grpSpPr>
            <a:xfrm>
              <a:off x="6748974" y="1319850"/>
              <a:ext cx="3870960" cy="430887"/>
              <a:chOff x="1727200" y="1303675"/>
              <a:chExt cx="3870960" cy="43088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F2EDA1-554B-4DD2-A0C7-1A62D157F302}"/>
                  </a:ext>
                </a:extLst>
              </p:cNvPr>
              <p:cNvSpPr txBox="1"/>
              <p:nvPr/>
            </p:nvSpPr>
            <p:spPr>
              <a:xfrm>
                <a:off x="2175810" y="1303675"/>
                <a:ext cx="27432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>
                    <a:solidFill>
                      <a:schemeClr val="bg1">
                        <a:lumMod val="50000"/>
                      </a:schemeClr>
                    </a:solidFill>
                  </a:rPr>
                  <a:t>Weaknesses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8FD5D83-1575-45D1-A25E-A975DDD186D0}"/>
                  </a:ext>
                </a:extLst>
              </p:cNvPr>
              <p:cNvCxnSpPr/>
              <p:nvPr/>
            </p:nvCxnSpPr>
            <p:spPr>
              <a:xfrm>
                <a:off x="1727200" y="1734562"/>
                <a:ext cx="3870960" cy="0"/>
              </a:xfrm>
              <a:prstGeom prst="line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4FDCD66-4495-4758-A93F-1746B42A3BF9}"/>
                </a:ext>
              </a:extLst>
            </p:cNvPr>
            <p:cNvGrpSpPr/>
            <p:nvPr/>
          </p:nvGrpSpPr>
          <p:grpSpPr>
            <a:xfrm>
              <a:off x="1732476" y="3937935"/>
              <a:ext cx="3870960" cy="430887"/>
              <a:chOff x="1727200" y="1303675"/>
              <a:chExt cx="3870960" cy="430887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A655FE-7EB7-4EBB-A853-975C7DED0497}"/>
                  </a:ext>
                </a:extLst>
              </p:cNvPr>
              <p:cNvSpPr txBox="1"/>
              <p:nvPr/>
            </p:nvSpPr>
            <p:spPr>
              <a:xfrm>
                <a:off x="2175810" y="1303675"/>
                <a:ext cx="27432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>
                    <a:solidFill>
                      <a:schemeClr val="bg1">
                        <a:lumMod val="50000"/>
                      </a:schemeClr>
                    </a:solidFill>
                  </a:rPr>
                  <a:t>Opportunities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E18A5E6-5509-489E-A657-9205BB799D11}"/>
                  </a:ext>
                </a:extLst>
              </p:cNvPr>
              <p:cNvCxnSpPr/>
              <p:nvPr/>
            </p:nvCxnSpPr>
            <p:spPr>
              <a:xfrm>
                <a:off x="1727200" y="1734562"/>
                <a:ext cx="3870960" cy="0"/>
              </a:xfrm>
              <a:prstGeom prst="line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70D6673-9ADD-4996-8183-078CDD91C610}"/>
                </a:ext>
              </a:extLst>
            </p:cNvPr>
            <p:cNvGrpSpPr/>
            <p:nvPr/>
          </p:nvGrpSpPr>
          <p:grpSpPr>
            <a:xfrm>
              <a:off x="6754250" y="3937935"/>
              <a:ext cx="3870960" cy="430887"/>
              <a:chOff x="1727200" y="1303675"/>
              <a:chExt cx="3870960" cy="430887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C2B020-9C6C-4E88-BD70-7039D7B09807}"/>
                  </a:ext>
                </a:extLst>
              </p:cNvPr>
              <p:cNvSpPr txBox="1"/>
              <p:nvPr/>
            </p:nvSpPr>
            <p:spPr>
              <a:xfrm>
                <a:off x="2175810" y="1303675"/>
                <a:ext cx="27432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>
                    <a:solidFill>
                      <a:schemeClr val="bg1">
                        <a:lumMod val="50000"/>
                      </a:schemeClr>
                    </a:solidFill>
                  </a:rPr>
                  <a:t>Threats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C595575-CB79-4A3F-973E-952A035F9726}"/>
                  </a:ext>
                </a:extLst>
              </p:cNvPr>
              <p:cNvCxnSpPr/>
              <p:nvPr/>
            </p:nvCxnSpPr>
            <p:spPr>
              <a:xfrm>
                <a:off x="1727200" y="1734562"/>
                <a:ext cx="3870960" cy="0"/>
              </a:xfrm>
              <a:prstGeom prst="line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C15056-411C-40C5-B97A-88CA9A3CEB65}"/>
                </a:ext>
              </a:extLst>
            </p:cNvPr>
            <p:cNvSpPr txBox="1"/>
            <p:nvPr/>
          </p:nvSpPr>
          <p:spPr>
            <a:xfrm>
              <a:off x="1742257" y="4659722"/>
              <a:ext cx="399833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646464"/>
                  </a:solidFill>
                </a:rPr>
                <a:t>Native speakers of Russian language (all post-soviet countries speak);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646464"/>
                  </a:solidFill>
                </a:rPr>
                <a:t>Leverage knowledge of other European languages for NLP projects.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rgbClr val="646464"/>
                </a:solidFill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rgbClr val="646464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12A498E-A49E-4B68-99B5-C7C1C0C2044D}"/>
                </a:ext>
              </a:extLst>
            </p:cNvPr>
            <p:cNvSpPr txBox="1"/>
            <p:nvPr/>
          </p:nvSpPr>
          <p:spPr>
            <a:xfrm>
              <a:off x="6789368" y="4659722"/>
              <a:ext cx="39983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646464"/>
                  </a:solidFill>
                </a:rPr>
                <a:t>Increased employee resignation rate;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646464"/>
                  </a:solidFill>
                </a:rPr>
                <a:t>Low people billable utilization;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646464"/>
                  </a:solidFill>
                </a:rPr>
                <a:t>Lose momentum on Ukrainian market.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rgbClr val="646464"/>
                </a:solidFill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rgbClr val="646464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9BDC5B-F805-42D2-8131-11D460912824}"/>
                </a:ext>
              </a:extLst>
            </p:cNvPr>
            <p:cNvSpPr txBox="1"/>
            <p:nvPr/>
          </p:nvSpPr>
          <p:spPr>
            <a:xfrm>
              <a:off x="1566790" y="1935132"/>
              <a:ext cx="4199433" cy="2436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646464"/>
                  </a:solidFill>
                </a:rPr>
                <a:t>Close to Europe;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646464"/>
                  </a:solidFill>
                </a:rPr>
                <a:t>Market with strong DS and DE candidates;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646464"/>
                  </a:solidFill>
                </a:rPr>
                <a:t>Combination of data science and software engineering experience;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646464"/>
                  </a:solidFill>
                </a:rPr>
                <a:t>Strong forecasting experience;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646464"/>
                  </a:solidFill>
                </a:rPr>
                <a:t>Strong design thinking and business acumen.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rgbClr val="646464"/>
                </a:solidFill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rgbClr val="646464"/>
                </a:solidFill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rgbClr val="646464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C478A1B-56C5-4FF1-A89F-A24BBDA3A443}"/>
                </a:ext>
              </a:extLst>
            </p:cNvPr>
            <p:cNvSpPr txBox="1"/>
            <p:nvPr/>
          </p:nvSpPr>
          <p:spPr>
            <a:xfrm>
              <a:off x="6837608" y="1963805"/>
              <a:ext cx="39983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646464"/>
                  </a:solidFill>
                </a:rPr>
                <a:t>Very limited client facing and client engagement experience;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646464"/>
                  </a:solidFill>
                </a:rPr>
                <a:t>Limited experience with Fractal products;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646464"/>
                  </a:solidFill>
                </a:rPr>
                <a:t>Low employee satisfaction.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rgbClr val="64646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7C7774-D93A-4B0A-88FD-B7E2A35F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45" y="245088"/>
            <a:ext cx="11621212" cy="782321"/>
          </a:xfrm>
        </p:spPr>
        <p:txBody>
          <a:bodyPr/>
          <a:lstStyle/>
          <a:p>
            <a:r>
              <a:rPr lang="en-US" sz="2600" dirty="0"/>
              <a:t>Most of the current opportunities and competitive advantages are related to the ability to efficiently use existing resources and grow new capabilities</a:t>
            </a:r>
          </a:p>
        </p:txBody>
      </p:sp>
    </p:spTree>
    <p:extLst>
      <p:ext uri="{BB962C8B-B14F-4D97-AF65-F5344CB8AC3E}">
        <p14:creationId xmlns:p14="http://schemas.microsoft.com/office/powerpoint/2010/main" val="30483142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ysph44pWhTTQ1QRXJ6K0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ysph44pWhTTQ1QRXJ6K0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ysph44pWhTTQ1QRXJ6K0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ysph44pWhTTQ1QRXJ6K0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ractal 2019">
  <a:themeElements>
    <a:clrScheme name="Fractal Office colors">
      <a:dk1>
        <a:srgbClr val="474C55"/>
      </a:dk1>
      <a:lt1>
        <a:sysClr val="window" lastClr="FFFFFF"/>
      </a:lt1>
      <a:dk2>
        <a:srgbClr val="44546A"/>
      </a:dk2>
      <a:lt2>
        <a:srgbClr val="E7E6E6"/>
      </a:lt2>
      <a:accent1>
        <a:srgbClr val="EE3124"/>
      </a:accent1>
      <a:accent2>
        <a:srgbClr val="FDB71A"/>
      </a:accent2>
      <a:accent3>
        <a:srgbClr val="008CCC"/>
      </a:accent3>
      <a:accent4>
        <a:srgbClr val="474C55"/>
      </a:accent4>
      <a:accent5>
        <a:srgbClr val="002056"/>
      </a:accent5>
      <a:accent6>
        <a:srgbClr val="70AD47"/>
      </a:accent6>
      <a:hlink>
        <a:srgbClr val="0563C1"/>
      </a:hlink>
      <a:folHlink>
        <a:srgbClr val="DA291C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ractal 2019" id="{71960128-57D9-46BB-AF74-ED01EF92F4B5}" vid="{C22973DA-F7C6-4D22-B3ED-E26C2749B48E}"/>
    </a:ext>
  </a:extLst>
</a:theme>
</file>

<file path=ppt/theme/theme2.xml><?xml version="1.0" encoding="utf-8"?>
<a:theme xmlns:a="http://schemas.openxmlformats.org/drawingml/2006/main" name="1_Fractal 2019">
  <a:themeElements>
    <a:clrScheme name="Fractal Office colors">
      <a:dk1>
        <a:srgbClr val="474C55"/>
      </a:dk1>
      <a:lt1>
        <a:sysClr val="window" lastClr="FFFFFF"/>
      </a:lt1>
      <a:dk2>
        <a:srgbClr val="44546A"/>
      </a:dk2>
      <a:lt2>
        <a:srgbClr val="E7E6E6"/>
      </a:lt2>
      <a:accent1>
        <a:srgbClr val="EE3124"/>
      </a:accent1>
      <a:accent2>
        <a:srgbClr val="FDB71A"/>
      </a:accent2>
      <a:accent3>
        <a:srgbClr val="008CCC"/>
      </a:accent3>
      <a:accent4>
        <a:srgbClr val="474C55"/>
      </a:accent4>
      <a:accent5>
        <a:srgbClr val="002056"/>
      </a:accent5>
      <a:accent6>
        <a:srgbClr val="70AD47"/>
      </a:accent6>
      <a:hlink>
        <a:srgbClr val="0563C1"/>
      </a:hlink>
      <a:folHlink>
        <a:srgbClr val="DA291C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ractal 2019" id="{71960128-57D9-46BB-AF74-ED01EF92F4B5}" vid="{C22973DA-F7C6-4D22-B3ED-E26C2749B48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Description xmlns="http://schemas.microsoft.com/sharepoint.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4BDD9B5970E44C9162EEE1EDB42C22" ma:contentTypeVersion="9" ma:contentTypeDescription="Create a new document." ma:contentTypeScope="" ma:versionID="9a1c1b6849f5941cef337ff68ed581b0">
  <xsd:schema xmlns:xsd="http://www.w3.org/2001/XMLSchema" xmlns:xs="http://www.w3.org/2001/XMLSchema" xmlns:p="http://schemas.microsoft.com/office/2006/metadata/properties" xmlns:ns2="a9da7afd-85e8-48f7-95f6-5a3807c34e39" xmlns:ns3="http://schemas.microsoft.com/sharepoint.v3" xmlns:ns4="53f218b8-6e0b-4582-b8e8-a0dc1526af75" targetNamespace="http://schemas.microsoft.com/office/2006/metadata/properties" ma:root="true" ma:fieldsID="bab32b3ea9f71aba8f30418ccd7ad1e4" ns2:_="" ns3:_="" ns4:_="">
    <xsd:import namespace="a9da7afd-85e8-48f7-95f6-5a3807c34e39"/>
    <xsd:import namespace="http://schemas.microsoft.com/sharepoint.v3"/>
    <xsd:import namespace="53f218b8-6e0b-4582-b8e8-a0dc1526af7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CategoryDescription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da7afd-85e8-48f7-95f6-5a3807c34e3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.v3" elementFormDefault="qualified">
    <xsd:import namespace="http://schemas.microsoft.com/office/2006/documentManagement/types"/>
    <xsd:import namespace="http://schemas.microsoft.com/office/infopath/2007/PartnerControls"/>
    <xsd:element name="CategoryDescription" ma:index="10" nillable="true" ma:displayName="Description" ma:internalName="CategoryDescrip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f218b8-6e0b-4582-b8e8-a0dc1526af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5E77CE-13AC-4B2D-A1D6-4590905F3907}">
  <ds:schemaRefs>
    <ds:schemaRef ds:uri="http://purl.org/dc/dcmitype/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a9da7afd-85e8-48f7-95f6-5a3807c34e39"/>
    <ds:schemaRef ds:uri="http://schemas.microsoft.com/sharepoint.v3"/>
    <ds:schemaRef ds:uri="53f218b8-6e0b-4582-b8e8-a0dc1526af75"/>
  </ds:schemaRefs>
</ds:datastoreItem>
</file>

<file path=customXml/itemProps2.xml><?xml version="1.0" encoding="utf-8"?>
<ds:datastoreItem xmlns:ds="http://schemas.openxmlformats.org/officeDocument/2006/customXml" ds:itemID="{DB41E01F-82F0-4246-AD23-8E8AE0AEB8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8AD517-B435-4FAD-A17A-CE99ABD597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da7afd-85e8-48f7-95f6-5a3807c34e39"/>
    <ds:schemaRef ds:uri="http://schemas.microsoft.com/sharepoint.v3"/>
    <ds:schemaRef ds:uri="53f218b8-6e0b-4582-b8e8-a0dc1526af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3849</TotalTime>
  <Words>2491</Words>
  <Application>Microsoft Office PowerPoint</Application>
  <PresentationFormat>Widescreen</PresentationFormat>
  <Paragraphs>528</Paragraphs>
  <Slides>23</Slides>
  <Notes>0</Notes>
  <HiddenSlides>4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Agency FB</vt:lpstr>
      <vt:lpstr>Arial</vt:lpstr>
      <vt:lpstr>Calibri</vt:lpstr>
      <vt:lpstr>Helvetica Neue Medium</vt:lpstr>
      <vt:lpstr>Fractal 2019</vt:lpstr>
      <vt:lpstr>1_Fractal 2019</vt:lpstr>
      <vt:lpstr>think-cell Slide</vt:lpstr>
      <vt:lpstr>Kyiv</vt:lpstr>
      <vt:lpstr>Content</vt:lpstr>
      <vt:lpstr>Content</vt:lpstr>
      <vt:lpstr>Kyiv team of 46 employees has managed to work on 26 projects with average billable utilization rate of 68% during H1 FY19-20; some of the main projects have been run by local managers</vt:lpstr>
      <vt:lpstr>However, recent survey revealed that employee engagement is pretty low and there is a high level of uncertainty within the team regarding future opportunities and career growth</vt:lpstr>
      <vt:lpstr>However, recent survey revealed that employee engagement is pretty low and there is a high level of uncertainty within the team regarding future opportunities and career growth</vt:lpstr>
      <vt:lpstr>Current situation is primarily driven by the extremely low engagement of consultants into Fractal projects &amp; communication flow…</vt:lpstr>
      <vt:lpstr>… while being the most utilized and demanded they do not have clear vision on their professional growth</vt:lpstr>
      <vt:lpstr>Most of the current opportunities and competitive advantages are related to the ability to efficiently use existing resources and grow new capabilities</vt:lpstr>
      <vt:lpstr>Content</vt:lpstr>
      <vt:lpstr>New Fractal Organizational Structure with Kyiv office within Consulting OU and CPG department</vt:lpstr>
      <vt:lpstr>Current Kyiv organizational structure complicates the management and tracking of the team performance; it does not allow to effectively develop capabilities, grow and expand employee skills </vt:lpstr>
      <vt:lpstr>Implementation of a new Kyiv organizational structure will enable efficient management of specialists’ skills, development of existing and new capabilities and enhance overall performance</vt:lpstr>
      <vt:lpstr>Kyiv office development strategy should leverage existing and develop new skills, expand domain knowledge expertise and project types, bring existing analytical solutions to the market</vt:lpstr>
      <vt:lpstr>Close cooperation and involvement of Kyiv team in different Fractal projects across the accounts will allow to develop new skills</vt:lpstr>
      <vt:lpstr>There is also an opportunity to expand domain knowledge of current employees through close cooperation with Fractal domain experts and leverage their skills across different client functions and industries</vt:lpstr>
      <vt:lpstr>Kyiv team has a broad experience in different types of projects  with full in-house capabilities for forecasting, P&amp;P projects and analytical solutions software engineering and development</vt:lpstr>
      <vt:lpstr>Kyiv software engineering, data engineering and DS teams have already more than 5 years of experience of in-house analytical solutions development from initial stage to deployment, operationalization and support</vt:lpstr>
      <vt:lpstr>Kyiv office development roadmap at this moment includes a set of processes and practices that should be launched and supported going further</vt:lpstr>
      <vt:lpstr>Appendix</vt:lpstr>
      <vt:lpstr>In long-term perspective organizational structure of Kyiv team will further evolve to cover project specialist demand</vt:lpstr>
      <vt:lpstr>What is a dedicated team?</vt:lpstr>
      <vt:lpstr>Dedicated team approach on the projects allows to insure high quality and predictable results as well as positive working experience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 Presentation Template 2019.pptx</dc:title>
  <dc:creator>Hema Nikam</dc:creator>
  <cp:lastModifiedBy>Андрій Антоненко</cp:lastModifiedBy>
  <cp:revision>683</cp:revision>
  <dcterms:created xsi:type="dcterms:W3CDTF">2018-02-13T13:11:14Z</dcterms:created>
  <dcterms:modified xsi:type="dcterms:W3CDTF">2019-09-25T20:57:30Z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0x010100764BDD9B5970E44C9162EEE1EDB42C22</vt:lpwstr>
  </property>
</Properties>
</file>