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63" r:id="rId6"/>
    <p:sldId id="258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3" autoAdjust="0"/>
    <p:restoredTop sz="76146" autoAdjust="0"/>
  </p:normalViewPr>
  <p:slideViewPr>
    <p:cSldViewPr snapToGrid="0">
      <p:cViewPr varScale="1">
        <p:scale>
          <a:sx n="69" d="100"/>
          <a:sy n="6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BB1CD-B1C2-485E-8957-0174C0A9B60B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BA08-4A6F-477E-AC6A-188307D3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0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Предложенный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информацию по продажам домов в городах США, имеет 377185 записей и 18 колонок.</a:t>
            </a:r>
          </a:p>
          <a:p>
            <a:r>
              <a:rPr lang="ru-RU" dirty="0"/>
              <a:t>Всего городов – 1909, штатов – 38</a:t>
            </a:r>
          </a:p>
          <a:p>
            <a:r>
              <a:rPr lang="ru-RU" dirty="0"/>
              <a:t>Наиболее распространенный город </a:t>
            </a:r>
            <a:r>
              <a:rPr lang="en-US" dirty="0"/>
              <a:t>Houston</a:t>
            </a:r>
            <a:r>
              <a:rPr lang="ru-RU" dirty="0"/>
              <a:t> (24442</a:t>
            </a:r>
            <a:r>
              <a:rPr lang="en-US" dirty="0"/>
              <a:t> </a:t>
            </a:r>
            <a:r>
              <a:rPr lang="ru-RU" dirty="0"/>
              <a:t>запись)</a:t>
            </a:r>
            <a:r>
              <a:rPr lang="en-US" dirty="0"/>
              <a:t>, </a:t>
            </a:r>
            <a:r>
              <a:rPr lang="ru-RU" dirty="0"/>
              <a:t>наиболее распространенный штат </a:t>
            </a:r>
            <a:r>
              <a:rPr lang="en-US" dirty="0"/>
              <a:t>Florida (</a:t>
            </a:r>
            <a:r>
              <a:rPr lang="ru-RU" dirty="0"/>
              <a:t>115450</a:t>
            </a:r>
            <a:r>
              <a:rPr lang="en-US" dirty="0"/>
              <a:t> </a:t>
            </a:r>
            <a:r>
              <a:rPr lang="ru-RU" dirty="0"/>
              <a:t>записей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Из-за большого разброса цен в городах и штатах решено обучать модель на продажах в г. Хьюстон.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3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задач прогнозирования значения целевой переменной, непрерывной в определенном диапазоне, как в нашем случае (цена дома) применяются регрессии.</a:t>
            </a:r>
          </a:p>
          <a:p>
            <a:r>
              <a:rPr lang="ru-RU" dirty="0">
                <a:highlight>
                  <a:srgbClr val="FFFF00"/>
                </a:highlight>
              </a:rPr>
              <a:t>Основные методы регрессий Линейная регрессия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ru-RU" dirty="0">
                <a:highlight>
                  <a:srgbClr val="FFFF00"/>
                </a:highlight>
              </a:rPr>
              <a:t>Решающие деревья и ансамбли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ru-RU" dirty="0">
                <a:highlight>
                  <a:srgbClr val="FFFF00"/>
                </a:highlight>
              </a:rPr>
              <a:t> Нейросети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1200" b="1" dirty="0"/>
              <a:t>R2</a:t>
            </a:r>
            <a:r>
              <a:rPr lang="en-US" sz="1200" b="1" dirty="0"/>
              <a:t>_score</a:t>
            </a:r>
            <a:r>
              <a:rPr lang="ru-RU" sz="1200" b="1" dirty="0"/>
              <a:t> </a:t>
            </a:r>
            <a:r>
              <a:rPr lang="ru-RU" sz="1200" dirty="0"/>
              <a:t>—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200" dirty="0"/>
              <a:t>, </a:t>
            </a:r>
            <a:r>
              <a:rPr lang="ru-RU" sz="1200" dirty="0"/>
              <a:t>оценивает соответствие модели данным. </a:t>
            </a:r>
            <a:r>
              <a:rPr lang="en-US" sz="1200" dirty="0"/>
              <a:t>0-1 </a:t>
            </a:r>
            <a:r>
              <a:rPr lang="ru-RU" sz="1200" dirty="0"/>
              <a:t>- чем выше тем лучше.</a:t>
            </a:r>
          </a:p>
          <a:p>
            <a:r>
              <a:rPr lang="ru-RU" sz="1200" b="1" dirty="0"/>
              <a:t>Средняя абсолютная ошибка</a:t>
            </a:r>
            <a:r>
              <a:rPr lang="en-US" sz="1200" b="1" dirty="0"/>
              <a:t> </a:t>
            </a:r>
            <a:r>
              <a:rPr lang="ru-RU" sz="1200" b="1" dirty="0"/>
              <a:t>(MAE) </a:t>
            </a:r>
            <a:r>
              <a:rPr lang="ru-RU" sz="1200" dirty="0"/>
              <a:t>— среднее значение арифметических отклонений (отклонение — это разница между спрогнозированным значением и его фактическим значением).</a:t>
            </a:r>
            <a:endParaRPr lang="en-US" sz="1200" dirty="0"/>
          </a:p>
          <a:p>
            <a:r>
              <a:rPr lang="ru-RU" sz="1200" dirty="0"/>
              <a:t>Выражается в тех же величинах что и целевая переменная - чем ниже тем лучше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4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sz="1200" b="1" dirty="0">
                <a:highlight>
                  <a:srgbClr val="FFFF00"/>
                </a:highlight>
              </a:rPr>
              <a:t>Медианная процентная ошибка (M</a:t>
            </a:r>
            <a:r>
              <a:rPr lang="en-US" sz="1200" b="1" dirty="0">
                <a:highlight>
                  <a:srgbClr val="FFFF00"/>
                </a:highlight>
              </a:rPr>
              <a:t>ed</a:t>
            </a:r>
            <a:r>
              <a:rPr lang="ru-RU" sz="1200" b="1" dirty="0">
                <a:highlight>
                  <a:srgbClr val="FFFF00"/>
                </a:highlight>
              </a:rPr>
              <a:t>A</a:t>
            </a:r>
            <a:r>
              <a:rPr lang="en-US" sz="1200" b="1" dirty="0">
                <a:highlight>
                  <a:srgbClr val="FFFF00"/>
                </a:highlight>
              </a:rPr>
              <a:t>P</a:t>
            </a:r>
            <a:r>
              <a:rPr lang="ru-RU" sz="1200" b="1" dirty="0">
                <a:highlight>
                  <a:srgbClr val="FFFF00"/>
                </a:highlight>
              </a:rPr>
              <a:t>E) </a:t>
            </a:r>
            <a:r>
              <a:rPr lang="ru-RU" sz="1200" dirty="0">
                <a:highlight>
                  <a:srgbClr val="FFFF00"/>
                </a:highlight>
              </a:rPr>
              <a:t>— медианное значение арифметических отклонений в процентах (</a:t>
            </a:r>
            <a:r>
              <a:rPr lang="ru-RU" sz="1200" i="1" dirty="0">
                <a:highlight>
                  <a:srgbClr val="FFFF00"/>
                </a:highlight>
              </a:rPr>
              <a:t>отклонение </a:t>
            </a:r>
            <a:r>
              <a:rPr lang="ru-RU" sz="1200" dirty="0">
                <a:highlight>
                  <a:srgbClr val="FFFF00"/>
                </a:highlight>
              </a:rPr>
              <a:t>— это разница между спрогнозированным значением и его фактическим значением), менее подвержена выбросам. мерой точности предсказания метода прогнозирования. Это дает представление о том, насколько неправильными были прогнозы.</a:t>
            </a:r>
          </a:p>
          <a:p>
            <a:r>
              <a:rPr lang="ru-RU" sz="1200" dirty="0">
                <a:highlight>
                  <a:srgbClr val="FFFF00"/>
                </a:highlight>
              </a:rPr>
              <a:t>0-100% - чем ниже тем лучше</a:t>
            </a:r>
          </a:p>
          <a:p>
            <a:r>
              <a:rPr lang="ru-RU" sz="1200" dirty="0">
                <a:highlight>
                  <a:srgbClr val="FFFF00"/>
                </a:highlight>
              </a:rPr>
              <a:t>В ходе обучения были отброшены признаки не оказывающие существенного положительного влияния на результат: адрес, статус объявления, тип дома, наличие камина, данные об отоплении, паркинге, данные о школах.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1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 дает оценку или дает «нет оценки» в случае ошибок ввода</a:t>
            </a:r>
          </a:p>
          <a:p>
            <a:r>
              <a:rPr lang="ru-RU" dirty="0"/>
              <a:t>Полученную цифру можно использовать</a:t>
            </a:r>
            <a:r>
              <a:rPr lang="ru-RU" baseline="0" dirty="0"/>
              <a:t> </a:t>
            </a:r>
            <a:r>
              <a:rPr lang="ru-RU" dirty="0"/>
              <a:t>как ориентир, от которого нужно немного “отступить“, </a:t>
            </a:r>
          </a:p>
          <a:p>
            <a:r>
              <a:rPr lang="ru-RU" dirty="0"/>
              <a:t>Параметры дома влияющие на точность – индекс</a:t>
            </a:r>
            <a:r>
              <a:rPr lang="ru-RU" baseline="0" dirty="0"/>
              <a:t> почтового отделения (район), площадь,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Сказать что модель не может анализировать и что было откинуто в процессе предобработки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highlight>
                  <a:srgbClr val="FFFF00"/>
                </a:highlight>
              </a:rPr>
              <a:t>Модель обучается на 14 признаках наиболее важные из них: средняя стоимость кв. фута в районе, расстояние от центра города до района (почтового отделения), площадь дома,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D414-6E25-48D8-B4F2-EA0581E9C234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zi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open-datasets/catalog/us-decennial-census-zip/#AzureNotebooks" TargetMode="External"/><Relationship Id="rId4" Type="http://schemas.openxmlformats.org/officeDocument/2006/relationships/hyperlink" Target="https://www.kaggle.com/max-mind/world-cities-datab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A01F-F211-4660-ACED-3855FB8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004"/>
            <a:ext cx="9144000" cy="261099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Сервис для оценки залоговой стоимости дома на примере истории продаж в г.</a:t>
            </a:r>
            <a:r>
              <a:rPr lang="en-US" sz="4400" dirty="0"/>
              <a:t> </a:t>
            </a:r>
            <a:r>
              <a:rPr lang="ru-RU" sz="4400" dirty="0"/>
              <a:t>Хьюстон</a:t>
            </a:r>
            <a:r>
              <a:rPr lang="en-US" sz="4400" dirty="0"/>
              <a:t> </a:t>
            </a:r>
            <a:r>
              <a:rPr lang="ru-RU" sz="4400" dirty="0"/>
              <a:t>штат Техас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11593-37CE-48B3-B7C2-3E2EBE1B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888"/>
            <a:ext cx="9144000" cy="1546699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Автор проекта:</a:t>
            </a:r>
          </a:p>
          <a:p>
            <a:pPr algn="r"/>
            <a:r>
              <a:rPr lang="ru-RU" dirty="0"/>
              <a:t> Соколов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2946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83BBC-CE18-4A88-9978-7892719F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901D-5A55-402C-82BC-654550B1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55"/>
            <a:ext cx="10515600" cy="4050708"/>
          </a:xfrm>
        </p:spPr>
        <p:txBody>
          <a:bodyPr>
            <a:normAutofit/>
          </a:bodyPr>
          <a:lstStyle/>
          <a:p>
            <a:r>
              <a:rPr lang="ru-RU" dirty="0"/>
              <a:t>Под стоимостью недвижимости подразумевают денежный эквивалент собственности.</a:t>
            </a:r>
          </a:p>
          <a:p>
            <a:r>
              <a:rPr lang="ru-RU" dirty="0"/>
              <a:t>Нужно правильно оценивать стоимость жилья. Перед тем, как получить кредит под залог недвижимости, желательно обращаться к профессиональным сервисам.</a:t>
            </a:r>
          </a:p>
          <a:p>
            <a:r>
              <a:rPr lang="ru-RU" dirty="0"/>
              <a:t>Когда выдается кредит и в залог вносится недвижимость, банк обязан убедиться в том, что имущество оценено в достаточную сумму денег для обеспечения кредита.</a:t>
            </a:r>
          </a:p>
          <a:p>
            <a:r>
              <a:rPr lang="ru-RU" dirty="0"/>
              <a:t>Машинное обучение позволяет достаточно точно определять цену по набору признаков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FACE-C696-4EA3-8340-F175356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CE924-7ADA-4A3A-950A-28E88AB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35"/>
            <a:ext cx="10515600" cy="41643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Определение стартовой цены дома для оценки стоимости залога при выдаче кредита и для переоценки в процессе жизни кредита</a:t>
            </a:r>
          </a:p>
          <a:p>
            <a:r>
              <a:rPr lang="ru-RU" dirty="0"/>
              <a:t>Помощь сотруднику кредитного отдела в принятии решения о выдаче кредита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4800" dirty="0">
                <a:latin typeface="+mj-lt"/>
              </a:rPr>
              <a:t>Задачи</a:t>
            </a:r>
            <a:r>
              <a:rPr lang="ru-RU" sz="3900" dirty="0"/>
              <a:t> </a:t>
            </a:r>
            <a:r>
              <a:rPr lang="ru-RU" sz="4800" dirty="0">
                <a:latin typeface="+mj-lt"/>
              </a:rPr>
              <a:t>проекта</a:t>
            </a:r>
          </a:p>
          <a:p>
            <a:r>
              <a:rPr lang="ru-RU" dirty="0"/>
              <a:t>Обработать имеющиеся данные</a:t>
            </a:r>
          </a:p>
          <a:p>
            <a:r>
              <a:rPr lang="ru-RU" dirty="0"/>
              <a:t>Дополнить данные</a:t>
            </a:r>
          </a:p>
          <a:p>
            <a:r>
              <a:rPr lang="ru-RU" dirty="0"/>
              <a:t>Выбрать и обучить модель </a:t>
            </a:r>
          </a:p>
          <a:p>
            <a:r>
              <a:rPr lang="ru-RU" dirty="0"/>
              <a:t>Оценить качество модели</a:t>
            </a:r>
          </a:p>
          <a:p>
            <a:r>
              <a:rPr lang="ru-RU" dirty="0"/>
              <a:t>Разработать прототип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97F7-5F3F-4571-843B-C71AC27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56F55-00D1-43F3-B758-ECB965E9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1"/>
            <a:ext cx="10515600" cy="499416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О</a:t>
            </a:r>
            <a:r>
              <a:rPr lang="ru-RU" dirty="0" err="1"/>
              <a:t>бъединены</a:t>
            </a:r>
            <a:r>
              <a:rPr lang="ru-RU" dirty="0"/>
              <a:t> пары колонок</a:t>
            </a:r>
            <a:r>
              <a:rPr lang="en-US" dirty="0"/>
              <a:t>: private pool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PrivatePool</a:t>
            </a:r>
            <a:r>
              <a:rPr lang="en-US" dirty="0"/>
              <a:t>, </a:t>
            </a:r>
            <a:r>
              <a:rPr lang="en-US" dirty="0" err="1"/>
              <a:t>mls</a:t>
            </a:r>
            <a:r>
              <a:rPr lang="en-US" dirty="0"/>
              <a:t>-id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MlsId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Добавлены признаки:</a:t>
            </a:r>
          </a:p>
          <a:p>
            <a:pPr marL="0" indent="0">
              <a:buNone/>
            </a:pPr>
            <a:r>
              <a:rPr lang="ru-RU" sz="2100" dirty="0"/>
              <a:t>	- Дополнительные факты о доме из колонки </a:t>
            </a:r>
            <a:r>
              <a:rPr lang="ru-RU" sz="2100" dirty="0" err="1"/>
              <a:t>homeFacts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sz="2100" dirty="0"/>
              <a:t>	- Количество и расстояние до школ в районе из колонки </a:t>
            </a:r>
            <a:r>
              <a:rPr lang="ru-RU" sz="2100" dirty="0" err="1"/>
              <a:t>schools</a:t>
            </a:r>
            <a:r>
              <a:rPr lang="ru-RU" sz="2100" dirty="0"/>
              <a:t>.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ru-RU" sz="2000" dirty="0"/>
              <a:t>- Координаты почтового отделения. Источник: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geonames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Координаты центров городов. Источник: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cities</a:t>
            </a:r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ru-RU" sz="2000" dirty="0"/>
              <a:t>.</a:t>
            </a:r>
          </a:p>
          <a:p>
            <a:pPr marL="0" lvl="0" indent="0">
              <a:buNone/>
            </a:pPr>
            <a:r>
              <a:rPr lang="ru-RU" sz="2400" dirty="0"/>
              <a:t> 	</a:t>
            </a:r>
            <a:r>
              <a:rPr lang="ru-RU" sz="2100" dirty="0"/>
              <a:t>- Мужское и женское население района. Источник 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decennial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census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ru-RU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/#</a:t>
            </a:r>
            <a:r>
              <a:rPr lang="en-US" sz="21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AzureNotebooks</a:t>
            </a:r>
            <a:r>
              <a:rPr lang="ru-RU" sz="2100" dirty="0"/>
              <a:t>.</a:t>
            </a:r>
          </a:p>
          <a:p>
            <a:pPr lvl="2">
              <a:buFontTx/>
              <a:buChar char="-"/>
            </a:pPr>
            <a:r>
              <a:rPr lang="ru-RU" dirty="0"/>
              <a:t>Расстояние до центра и азимут почтового отделения рассчитаны по координатам</a:t>
            </a:r>
          </a:p>
          <a:p>
            <a:pPr marL="0" indent="0">
              <a:buNone/>
            </a:pPr>
            <a:r>
              <a:rPr lang="ru-RU" sz="2400" dirty="0"/>
              <a:t> 	</a:t>
            </a:r>
            <a:r>
              <a:rPr lang="ru-RU" sz="2000" dirty="0"/>
              <a:t>- Средняя цена объектов находящихся в доме/корпусе/участке </a:t>
            </a:r>
          </a:p>
          <a:p>
            <a:pPr lvl="0"/>
            <a:r>
              <a:rPr lang="ru-RU" dirty="0"/>
              <a:t>По каждому объекту получено 30 признаков</a:t>
            </a:r>
            <a:r>
              <a:rPr lang="en-US" dirty="0"/>
              <a:t>, в </a:t>
            </a:r>
            <a:r>
              <a:rPr lang="en-US" dirty="0" err="1"/>
              <a:t>дальнейшем</a:t>
            </a:r>
            <a:r>
              <a:rPr lang="en-US" dirty="0"/>
              <a:t> </a:t>
            </a:r>
            <a:r>
              <a:rPr lang="en-US" dirty="0" err="1"/>
              <a:t>оставлено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8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E8D95-A1E5-4AF1-93A3-FEBA1A7B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212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E801-292B-4A52-B82C-5F935915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384"/>
            <a:ext cx="5123617" cy="5177927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Целевая</a:t>
            </a:r>
            <a:r>
              <a:rPr lang="en-US" sz="1400" b="1" dirty="0"/>
              <a:t> </a:t>
            </a:r>
            <a:r>
              <a:rPr lang="en-US" sz="1400" b="1" dirty="0" err="1"/>
              <a:t>переменная</a:t>
            </a:r>
            <a:r>
              <a:rPr lang="en-US" sz="1400" b="1" dirty="0"/>
              <a:t> – </a:t>
            </a:r>
            <a:r>
              <a:rPr lang="en-US" sz="1400" dirty="0" err="1"/>
              <a:t>цена</a:t>
            </a:r>
            <a:r>
              <a:rPr lang="en-US" sz="1400" dirty="0"/>
              <a:t> </a:t>
            </a:r>
            <a:r>
              <a:rPr lang="en-US" sz="1400" dirty="0" err="1"/>
              <a:t>одного</a:t>
            </a:r>
            <a:r>
              <a:rPr lang="en-US" sz="1400" dirty="0"/>
              <a:t> к</a:t>
            </a:r>
            <a:r>
              <a:rPr lang="ru-RU" sz="1400" dirty="0"/>
              <a:t>в</a:t>
            </a:r>
            <a:r>
              <a:rPr lang="en-US" sz="1400" dirty="0"/>
              <a:t>а</a:t>
            </a:r>
            <a:r>
              <a:rPr lang="ru-RU" sz="1400" dirty="0"/>
              <a:t>д</a:t>
            </a:r>
            <a:r>
              <a:rPr lang="en-US" sz="1400" dirty="0"/>
              <a:t>р</a:t>
            </a:r>
            <a:r>
              <a:rPr lang="ru-RU" sz="1400" dirty="0"/>
              <a:t>а</a:t>
            </a:r>
            <a:r>
              <a:rPr lang="en-US" sz="1400" dirty="0"/>
              <a:t>т</a:t>
            </a:r>
            <a:r>
              <a:rPr lang="ru-RU" sz="1400" dirty="0"/>
              <a:t>н</a:t>
            </a:r>
            <a:r>
              <a:rPr lang="en-US" sz="1400" dirty="0"/>
              <a:t>о</a:t>
            </a:r>
            <a:r>
              <a:rPr lang="ru-RU" sz="1400" dirty="0"/>
              <a:t>г</a:t>
            </a:r>
            <a:r>
              <a:rPr lang="en-US" sz="1400" dirty="0"/>
              <a:t>о </a:t>
            </a:r>
            <a:r>
              <a:rPr lang="ru-RU" sz="1400" dirty="0"/>
              <a:t>ф</a:t>
            </a:r>
            <a:r>
              <a:rPr lang="en-US" sz="1400" dirty="0"/>
              <a:t>у</a:t>
            </a:r>
            <a:r>
              <a:rPr lang="ru-RU" sz="1400" dirty="0"/>
              <a:t>т</a:t>
            </a:r>
            <a:r>
              <a:rPr lang="en-US" sz="1400" dirty="0"/>
              <a:t>а </a:t>
            </a:r>
            <a:r>
              <a:rPr lang="ru-RU" sz="1400" dirty="0"/>
              <a:t>п</a:t>
            </a:r>
            <a:r>
              <a:rPr lang="en-US" sz="1400" dirty="0"/>
              <a:t>л</a:t>
            </a:r>
            <a:r>
              <a:rPr lang="ru-RU" sz="1400" dirty="0"/>
              <a:t>о</a:t>
            </a:r>
            <a:r>
              <a:rPr lang="en-US" sz="1400" dirty="0"/>
              <a:t>щ</a:t>
            </a:r>
            <a:r>
              <a:rPr lang="ru-RU" sz="1400" dirty="0"/>
              <a:t>а</a:t>
            </a:r>
            <a:r>
              <a:rPr lang="en-US" sz="1400" dirty="0"/>
              <a:t>д</a:t>
            </a:r>
            <a:r>
              <a:rPr lang="ru-RU" sz="1400" dirty="0"/>
              <a:t>и</a:t>
            </a:r>
            <a:r>
              <a:rPr lang="en-US" sz="1400" dirty="0"/>
              <a:t> </a:t>
            </a:r>
            <a:r>
              <a:rPr lang="ru-RU" sz="1400" dirty="0"/>
              <a:t>д</a:t>
            </a:r>
            <a:r>
              <a:rPr lang="en-US" sz="1400" dirty="0"/>
              <a:t>о</a:t>
            </a:r>
            <a:r>
              <a:rPr lang="ru-RU" sz="1400" dirty="0"/>
              <a:t>м</a:t>
            </a:r>
            <a:r>
              <a:rPr lang="en-US" sz="1400" dirty="0"/>
              <a:t>а. </a:t>
            </a:r>
            <a:r>
              <a:rPr lang="en-US" sz="1400" dirty="0" err="1"/>
              <a:t>Ве</a:t>
            </a:r>
            <a:r>
              <a:rPr lang="ru-RU" sz="1400" dirty="0"/>
              <a:t>л</a:t>
            </a:r>
            <a:r>
              <a:rPr lang="en-US" sz="1400" dirty="0"/>
              <a:t>и</a:t>
            </a:r>
            <a:r>
              <a:rPr lang="ru-RU" sz="1400" dirty="0"/>
              <a:t>ч</a:t>
            </a:r>
            <a:r>
              <a:rPr lang="en-US" sz="1400" dirty="0"/>
              <a:t>и</a:t>
            </a:r>
            <a:r>
              <a:rPr lang="ru-RU" sz="1400" dirty="0"/>
              <a:t>н</a:t>
            </a:r>
            <a:r>
              <a:rPr lang="en-US" sz="1400" dirty="0"/>
              <a:t>а </a:t>
            </a:r>
            <a:r>
              <a:rPr lang="ru-RU" sz="1400" dirty="0"/>
              <a:t>к</a:t>
            </a:r>
            <a:r>
              <a:rPr lang="en-US" sz="1400" dirty="0"/>
              <a:t>о</a:t>
            </a:r>
            <a:r>
              <a:rPr lang="ru-RU" sz="1400" dirty="0"/>
              <a:t>т</a:t>
            </a:r>
            <a:r>
              <a:rPr lang="en-US" sz="1400" dirty="0"/>
              <a:t>о</a:t>
            </a:r>
            <a:r>
              <a:rPr lang="ru-RU" sz="1400" dirty="0"/>
              <a:t>р</a:t>
            </a:r>
            <a:r>
              <a:rPr lang="en-US" sz="1400" dirty="0"/>
              <a:t>у</a:t>
            </a:r>
            <a:r>
              <a:rPr lang="ru-RU" sz="1400" dirty="0"/>
              <a:t>ю</a:t>
            </a:r>
            <a:r>
              <a:rPr lang="en-US" sz="1400" dirty="0"/>
              <a:t> </a:t>
            </a:r>
            <a:r>
              <a:rPr lang="ru-RU" sz="1400" dirty="0"/>
              <a:t>п</a:t>
            </a:r>
            <a:r>
              <a:rPr lang="en-US" sz="1400" dirty="0"/>
              <a:t>р</a:t>
            </a:r>
            <a:r>
              <a:rPr lang="ru-RU" sz="1400" dirty="0"/>
              <a:t>е</a:t>
            </a:r>
            <a:r>
              <a:rPr lang="en-US" sz="1400" dirty="0"/>
              <a:t>д</a:t>
            </a:r>
            <a:r>
              <a:rPr lang="ru-RU" sz="1400" dirty="0"/>
              <a:t>с</a:t>
            </a:r>
            <a:r>
              <a:rPr lang="en-US" sz="1400" dirty="0"/>
              <a:t>к</a:t>
            </a:r>
            <a:r>
              <a:rPr lang="ru-RU" sz="1400" dirty="0"/>
              <a:t>а</a:t>
            </a:r>
            <a:r>
              <a:rPr lang="en-US" sz="1400" dirty="0"/>
              <a:t>з</a:t>
            </a:r>
            <a:r>
              <a:rPr lang="ru-RU" sz="1400" dirty="0"/>
              <a:t>ы</a:t>
            </a:r>
            <a:r>
              <a:rPr lang="en-US" sz="1400" dirty="0"/>
              <a:t>в</a:t>
            </a:r>
            <a:r>
              <a:rPr lang="ru-RU" sz="1400" dirty="0"/>
              <a:t>а</a:t>
            </a:r>
            <a:r>
              <a:rPr lang="en-US" sz="1400" dirty="0"/>
              <a:t>е</a:t>
            </a:r>
            <a:r>
              <a:rPr lang="ru-RU" sz="1400" dirty="0"/>
              <a:t>т</a:t>
            </a:r>
            <a:r>
              <a:rPr lang="en-US" sz="1400" dirty="0"/>
              <a:t> </a:t>
            </a:r>
            <a:r>
              <a:rPr lang="ru-RU" sz="1400" dirty="0"/>
              <a:t>м</a:t>
            </a:r>
            <a:r>
              <a:rPr lang="en-US" sz="1400" dirty="0"/>
              <a:t>о</a:t>
            </a:r>
            <a:r>
              <a:rPr lang="ru-RU" sz="1400" dirty="0"/>
              <a:t>д</a:t>
            </a:r>
            <a:r>
              <a:rPr lang="en-US" sz="1400" dirty="0"/>
              <a:t>е</a:t>
            </a:r>
            <a:r>
              <a:rPr lang="ru-RU" sz="1400" dirty="0"/>
              <a:t>л</a:t>
            </a:r>
            <a:r>
              <a:rPr lang="en-US" sz="1400" dirty="0"/>
              <a:t>ь.</a:t>
            </a:r>
          </a:p>
          <a:p>
            <a:endParaRPr lang="en-US" sz="1400" b="1" dirty="0"/>
          </a:p>
          <a:p>
            <a:r>
              <a:rPr lang="ru-RU" sz="1400" b="1" dirty="0"/>
              <a:t>Коэффициент смешанной корреляции (COD или R2</a:t>
            </a:r>
            <a:r>
              <a:rPr lang="en-US" sz="1400" b="1" dirty="0"/>
              <a:t>_score</a:t>
            </a:r>
            <a:r>
              <a:rPr lang="ru-RU" sz="1400" b="1" dirty="0"/>
              <a:t>)</a:t>
            </a:r>
            <a:r>
              <a:rPr lang="en-US" sz="1400" b="1" dirty="0"/>
              <a:t> (%)</a:t>
            </a:r>
            <a:r>
              <a:rPr lang="ru-RU" sz="1400" dirty="0"/>
              <a:t> - статистический показатель, указывает на достоверность соответствия набора прогнозов фактическим значениям</a:t>
            </a:r>
            <a:r>
              <a:rPr lang="en-US" sz="1400" dirty="0"/>
              <a:t>, </a:t>
            </a:r>
            <a:r>
              <a:rPr lang="ru-RU" sz="1400" dirty="0"/>
              <a:t>оценивает соответствие модели данным. </a:t>
            </a:r>
            <a:endParaRPr lang="ru-RU" dirty="0"/>
          </a:p>
          <a:p>
            <a:r>
              <a:rPr lang="ru-RU" sz="1400" b="1" dirty="0"/>
              <a:t>Средняя абсолютная ошибка</a:t>
            </a:r>
            <a:r>
              <a:rPr lang="en-US" sz="1400" b="1" dirty="0"/>
              <a:t> </a:t>
            </a:r>
            <a:r>
              <a:rPr lang="ru-RU" sz="1400" b="1" dirty="0"/>
              <a:t>(MAE) </a:t>
            </a:r>
            <a:r>
              <a:rPr lang="en-US" sz="1400" b="1" dirty="0"/>
              <a:t>($/</a:t>
            </a:r>
            <a:r>
              <a:rPr lang="ru-RU" sz="1400" b="1" dirty="0"/>
              <a:t>к</a:t>
            </a:r>
            <a:r>
              <a:rPr lang="en-US" sz="1400" b="1" dirty="0"/>
              <a:t>в.</a:t>
            </a:r>
            <a:r>
              <a:rPr lang="ru-RU" sz="1400" b="1" dirty="0"/>
              <a:t>ф</a:t>
            </a:r>
            <a:r>
              <a:rPr lang="en-US" sz="1400" b="1" dirty="0"/>
              <a:t>у</a:t>
            </a:r>
            <a:r>
              <a:rPr lang="ru-RU" sz="1400" b="1" dirty="0"/>
              <a:t>т</a:t>
            </a:r>
            <a:r>
              <a:rPr lang="en-US" sz="1400" b="1" dirty="0"/>
              <a:t>)</a:t>
            </a:r>
            <a:r>
              <a:rPr lang="ru-RU" sz="1400" dirty="0"/>
              <a:t>— это средняя абсолютная разница между спрогнозированным значением и его фактическим значением. Это дает представление о том, насколько неправильными были прогнозы.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b="1" dirty="0"/>
              <a:t>Рассмотренные алгоритмы</a:t>
            </a:r>
            <a:r>
              <a:rPr lang="ru-RU" sz="1400" dirty="0"/>
              <a:t>: Линейная регрессия (</a:t>
            </a:r>
            <a:r>
              <a:rPr lang="en-US" sz="1400" b="1" dirty="0" err="1"/>
              <a:t>LinearRegression</a:t>
            </a:r>
            <a:r>
              <a:rPr lang="ru-RU" sz="1400" dirty="0"/>
              <a:t>), Решающие деревья </a:t>
            </a:r>
            <a:r>
              <a:rPr lang="en-US" sz="1400" dirty="0"/>
              <a:t>(</a:t>
            </a:r>
            <a:r>
              <a:rPr lang="en-US" sz="1400" b="1" dirty="0" err="1"/>
              <a:t>RandomForestRegressor</a:t>
            </a:r>
            <a:r>
              <a:rPr lang="en-US" sz="1400" b="1" dirty="0"/>
              <a:t> RFR</a:t>
            </a:r>
            <a:r>
              <a:rPr lang="ru-RU" sz="1400" dirty="0"/>
              <a:t>), Логистическая регрессия (</a:t>
            </a:r>
            <a:r>
              <a:rPr lang="en-US" sz="1400" b="1" dirty="0" err="1"/>
              <a:t>LogisticRegression</a:t>
            </a:r>
            <a:r>
              <a:rPr lang="ru-RU" sz="1400" dirty="0"/>
              <a:t>), Метод ближайшего соседа (</a:t>
            </a:r>
            <a:r>
              <a:rPr lang="en-US" sz="1400" b="1" dirty="0" err="1"/>
              <a:t>KNeighborsRegressor</a:t>
            </a:r>
            <a:r>
              <a:rPr lang="ru-RU" sz="1400" dirty="0"/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4FB4AF-4C73-4E90-8343-B7BFB32F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384"/>
            <a:ext cx="5391983" cy="44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A9DF-DEE0-4D37-B54F-C7F04039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42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Обучение модели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9CEB6-5204-4460-B58B-54B75CCE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36434"/>
            <a:ext cx="4218728" cy="49080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Итоговая модель </a:t>
            </a:r>
            <a:r>
              <a:rPr lang="en-US" b="1" dirty="0" err="1"/>
              <a:t>Votting</a:t>
            </a:r>
            <a:r>
              <a:rPr lang="ru-RU" b="1" dirty="0"/>
              <a:t> </a:t>
            </a:r>
            <a:r>
              <a:rPr lang="ru-RU" dirty="0"/>
              <a:t>– ансамбль четырех моделей с лучшими показателями:</a:t>
            </a:r>
          </a:p>
          <a:p>
            <a:r>
              <a:rPr lang="en-US" b="1" dirty="0"/>
              <a:t>RFR, ETR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ExtraTreesRegressor</a:t>
            </a:r>
            <a:r>
              <a:rPr lang="ru-RU" dirty="0"/>
              <a:t>) - решающие деревья</a:t>
            </a:r>
          </a:p>
          <a:p>
            <a:r>
              <a:rPr lang="ru-RU" dirty="0"/>
              <a:t> </a:t>
            </a:r>
            <a:r>
              <a:rPr lang="en-US" b="1" dirty="0"/>
              <a:t>XGB</a:t>
            </a:r>
            <a:r>
              <a:rPr lang="ru-RU" b="1" dirty="0"/>
              <a:t>, </a:t>
            </a:r>
            <a:r>
              <a:rPr lang="en-US" b="1" dirty="0" err="1"/>
              <a:t>Catboost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 err="1"/>
              <a:t>XGBRegressor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 стохастический градиентный </a:t>
            </a:r>
            <a:r>
              <a:rPr lang="ru-RU" dirty="0" err="1"/>
              <a:t>бустинг</a:t>
            </a:r>
            <a:r>
              <a:rPr lang="ru-RU" dirty="0"/>
              <a:t> </a:t>
            </a:r>
          </a:p>
          <a:p>
            <a:r>
              <a:rPr lang="ru-RU" b="1" dirty="0"/>
              <a:t>Медианная процентная ошибка (M</a:t>
            </a:r>
            <a:r>
              <a:rPr lang="en-US" b="1" dirty="0"/>
              <a:t>ed</a:t>
            </a:r>
            <a:r>
              <a:rPr lang="ru-RU" b="1" dirty="0"/>
              <a:t>A</a:t>
            </a:r>
            <a:r>
              <a:rPr lang="en-US" b="1" dirty="0"/>
              <a:t>P</a:t>
            </a:r>
            <a:r>
              <a:rPr lang="ru-RU" b="1" dirty="0"/>
              <a:t>E)</a:t>
            </a:r>
            <a:r>
              <a:rPr lang="en-US" b="1"/>
              <a:t>(%)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м</a:t>
            </a:r>
            <a:r>
              <a:rPr lang="en-US" dirty="0"/>
              <a:t>е</a:t>
            </a:r>
            <a:r>
              <a:rPr lang="ru-RU" dirty="0"/>
              <a:t>д</a:t>
            </a:r>
            <a:r>
              <a:rPr lang="en-US" dirty="0"/>
              <a:t>и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н</a:t>
            </a:r>
            <a:r>
              <a:rPr lang="en-US" dirty="0"/>
              <a:t>а</a:t>
            </a:r>
            <a:r>
              <a:rPr lang="ru-RU" dirty="0"/>
              <a:t>я абсолютная разница между спрогнозированным значением и его фактическим значением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х. </a:t>
            </a:r>
            <a:r>
              <a:rPr lang="en-US" dirty="0" err="1"/>
              <a:t>Показывает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половина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с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и</a:t>
            </a:r>
            <a:r>
              <a:rPr lang="en-US" dirty="0"/>
              <a:t>й </a:t>
            </a:r>
            <a:r>
              <a:rPr lang="ru-RU" dirty="0"/>
              <a:t>и</a:t>
            </a:r>
            <a:r>
              <a:rPr lang="en-US" dirty="0"/>
              <a:t>м</a:t>
            </a:r>
            <a:r>
              <a:rPr lang="ru-RU" dirty="0"/>
              <a:t>е</a:t>
            </a:r>
            <a:r>
              <a:rPr lang="en-US" dirty="0"/>
              <a:t>е</a:t>
            </a:r>
            <a:r>
              <a:rPr lang="ru-RU" dirty="0"/>
              <a:t>т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ш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н</a:t>
            </a:r>
            <a:r>
              <a:rPr lang="en-US" dirty="0"/>
              <a:t>и</a:t>
            </a:r>
            <a:r>
              <a:rPr lang="ru-RU" dirty="0"/>
              <a:t>ж</a:t>
            </a:r>
            <a:r>
              <a:rPr lang="en-US" dirty="0"/>
              <a:t>е </a:t>
            </a:r>
            <a:r>
              <a:rPr lang="ru-RU" dirty="0"/>
              <a:t>у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й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е</a:t>
            </a:r>
            <a:r>
              <a:rPr lang="ru-RU" dirty="0"/>
              <a:t>л</a:t>
            </a:r>
            <a:r>
              <a:rPr lang="en-US" dirty="0"/>
              <a:t>и</a:t>
            </a:r>
            <a:r>
              <a:rPr lang="ru-RU" dirty="0"/>
              <a:t>ч</a:t>
            </a:r>
            <a:r>
              <a:rPr lang="en-US" dirty="0"/>
              <a:t>и</a:t>
            </a:r>
            <a:r>
              <a:rPr lang="ru-RU" dirty="0"/>
              <a:t>н</a:t>
            </a:r>
            <a:r>
              <a:rPr lang="en-US" dirty="0"/>
              <a:t>ы.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CD50E-80A7-481F-AACC-19D663F5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36" y="1013552"/>
            <a:ext cx="6296872" cy="4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43172-A48D-4009-BCB0-2B6AD4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</a:t>
            </a:r>
            <a:r>
              <a:rPr lang="en-US" dirty="0"/>
              <a:t>и</a:t>
            </a:r>
            <a:r>
              <a:rPr lang="ru-RU" dirty="0"/>
              <a:t>б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 - </a:t>
            </a:r>
            <a:r>
              <a:rPr lang="ru-RU" dirty="0"/>
              <a:t>д</a:t>
            </a:r>
            <a:r>
              <a:rPr lang="en-US" dirty="0" err="1"/>
              <a:t>еньги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9CF9C-F9C2-4BB5-A655-69FFE870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ш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к</a:t>
            </a:r>
            <a:r>
              <a:rPr lang="en-US" dirty="0"/>
              <a:t>е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а:</a:t>
            </a:r>
          </a:p>
          <a:p>
            <a:pPr marL="0" indent="0" algn="ctr">
              <a:buNone/>
            </a:pPr>
            <a:r>
              <a:rPr lang="en-US" dirty="0"/>
              <a:t>S_</a:t>
            </a:r>
            <a:r>
              <a:rPr lang="ru-RU" dirty="0"/>
              <a:t>с</a:t>
            </a:r>
            <a:r>
              <a:rPr lang="en-US" dirty="0"/>
              <a:t>р. x MAE = 2615</a:t>
            </a:r>
            <a:r>
              <a:rPr lang="ru-RU" dirty="0"/>
              <a:t>к</a:t>
            </a:r>
            <a:r>
              <a:rPr lang="en-US" dirty="0"/>
              <a:t>в.</a:t>
            </a:r>
            <a:r>
              <a:rPr lang="ru-RU" dirty="0"/>
              <a:t>ф</a:t>
            </a:r>
            <a:r>
              <a:rPr lang="en-US" dirty="0"/>
              <a:t>т x 19$/</a:t>
            </a:r>
            <a:r>
              <a:rPr lang="ru-RU" dirty="0"/>
              <a:t>к</a:t>
            </a:r>
            <a:r>
              <a:rPr lang="en-US" dirty="0" err="1"/>
              <a:t>в.фт</a:t>
            </a:r>
            <a:r>
              <a:rPr lang="en-US" dirty="0"/>
              <a:t> = 49685$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о</a:t>
            </a:r>
            <a:r>
              <a:rPr lang="en-US" dirty="0"/>
              <a:t>и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а:</a:t>
            </a:r>
          </a:p>
          <a:p>
            <a:pPr marL="0" indent="0" algn="ctr">
              <a:buNone/>
            </a:pPr>
            <a:r>
              <a:rPr lang="en-US" dirty="0" err="1"/>
              <a:t>S_ср</a:t>
            </a:r>
            <a:r>
              <a:rPr lang="en-US" dirty="0"/>
              <a:t>. x Price/</a:t>
            </a:r>
            <a:r>
              <a:rPr lang="en-US" dirty="0" err="1"/>
              <a:t>sqft_cp</a:t>
            </a:r>
            <a:r>
              <a:rPr lang="en-US" dirty="0"/>
              <a:t>. = 2615кв.фт x 162$/</a:t>
            </a:r>
            <a:r>
              <a:rPr lang="en-US" dirty="0" err="1"/>
              <a:t>кв.фт</a:t>
            </a:r>
            <a:r>
              <a:rPr lang="en-US" dirty="0"/>
              <a:t> = 423630$</a:t>
            </a:r>
          </a:p>
          <a:p>
            <a:pPr marL="0" indent="0">
              <a:buNone/>
            </a:pP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о</a:t>
            </a:r>
            <a:r>
              <a:rPr lang="en-US" dirty="0"/>
              <a:t>ц</a:t>
            </a:r>
            <a:r>
              <a:rPr lang="ru-RU" dirty="0"/>
              <a:t>е</a:t>
            </a:r>
            <a:r>
              <a:rPr lang="en-US" dirty="0"/>
              <a:t>н</a:t>
            </a:r>
            <a:r>
              <a:rPr lang="ru-RU" dirty="0"/>
              <a:t>т</a:t>
            </a:r>
            <a:r>
              <a:rPr lang="en-US" dirty="0"/>
              <a:t>а</a:t>
            </a:r>
            <a:r>
              <a:rPr lang="ru-RU" dirty="0"/>
              <a:t>х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49685$ / 423630$ * 100% = 11,7%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S_</a:t>
            </a:r>
            <a:r>
              <a:rPr lang="ru-RU" b="1" dirty="0"/>
              <a:t>с</a:t>
            </a:r>
            <a:r>
              <a:rPr lang="en-US" b="1" dirty="0"/>
              <a:t>р. </a:t>
            </a:r>
            <a:r>
              <a:rPr lang="en-US" dirty="0"/>
              <a:t>- с</a:t>
            </a:r>
            <a:r>
              <a:rPr lang="ru-RU" dirty="0"/>
              <a:t>р</a:t>
            </a:r>
            <a:r>
              <a:rPr lang="en-US" dirty="0"/>
              <a:t>е</a:t>
            </a:r>
            <a:r>
              <a:rPr lang="ru-RU" dirty="0"/>
              <a:t>д</a:t>
            </a:r>
            <a:r>
              <a:rPr lang="en-US" dirty="0"/>
              <a:t>н</a:t>
            </a:r>
            <a:r>
              <a:rPr lang="ru-RU" dirty="0"/>
              <a:t>я</a:t>
            </a:r>
            <a:r>
              <a:rPr lang="en-US" dirty="0"/>
              <a:t>я </a:t>
            </a:r>
            <a:r>
              <a:rPr lang="ru-RU" dirty="0"/>
              <a:t>п</a:t>
            </a:r>
            <a:r>
              <a:rPr lang="en-US" dirty="0"/>
              <a:t>л</a:t>
            </a:r>
            <a:r>
              <a:rPr lang="ru-RU" dirty="0"/>
              <a:t>о</a:t>
            </a:r>
            <a:r>
              <a:rPr lang="en-US" dirty="0"/>
              <a:t>щ</a:t>
            </a:r>
            <a:r>
              <a:rPr lang="ru-RU" dirty="0"/>
              <a:t>а</a:t>
            </a:r>
            <a:r>
              <a:rPr lang="en-US" dirty="0"/>
              <a:t>д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ru-RU" dirty="0"/>
              <a:t>д</a:t>
            </a:r>
            <a:r>
              <a:rPr lang="en-US" dirty="0"/>
              <a:t>о</a:t>
            </a:r>
            <a:r>
              <a:rPr lang="ru-RU" dirty="0"/>
              <a:t>м</a:t>
            </a:r>
            <a:r>
              <a:rPr lang="en-US" dirty="0"/>
              <a:t>а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е, </a:t>
            </a:r>
            <a:r>
              <a:rPr lang="en-US" b="1" dirty="0"/>
              <a:t>МАЕ</a:t>
            </a:r>
            <a:r>
              <a:rPr lang="en-US" dirty="0"/>
              <a:t> – </a:t>
            </a:r>
            <a:r>
              <a:rPr lang="en-US" dirty="0" err="1"/>
              <a:t>средняя</a:t>
            </a:r>
            <a:r>
              <a:rPr lang="en-US" dirty="0"/>
              <a:t> 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с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з</a:t>
            </a:r>
            <a:r>
              <a:rPr lang="ru-RU" dirty="0"/>
              <a:t>а</a:t>
            </a:r>
            <a:r>
              <a:rPr lang="en-US" dirty="0"/>
              <a:t>н</a:t>
            </a:r>
            <a:r>
              <a:rPr lang="ru-RU" dirty="0"/>
              <a:t>и</a:t>
            </a:r>
            <a:r>
              <a:rPr lang="en-US" dirty="0"/>
              <a:t>й </a:t>
            </a:r>
            <a:r>
              <a:rPr lang="en-US" dirty="0" err="1"/>
              <a:t>модели</a:t>
            </a:r>
            <a:r>
              <a:rPr lang="en-US" dirty="0"/>
              <a:t>, </a:t>
            </a:r>
            <a:r>
              <a:rPr lang="en-US" b="1" dirty="0"/>
              <a:t>Price/</a:t>
            </a:r>
            <a:r>
              <a:rPr lang="en-US" b="1" dirty="0" err="1"/>
              <a:t>sqft_cp</a:t>
            </a:r>
            <a:r>
              <a:rPr lang="en-US" b="1" dirty="0"/>
              <a:t>.</a:t>
            </a:r>
            <a:r>
              <a:rPr lang="en-US" dirty="0"/>
              <a:t> – </a:t>
            </a:r>
            <a:r>
              <a:rPr lang="ru-RU" dirty="0"/>
              <a:t>с</a:t>
            </a:r>
            <a:r>
              <a:rPr lang="en-US" dirty="0"/>
              <a:t>р</a:t>
            </a:r>
            <a:r>
              <a:rPr lang="ru-RU" dirty="0"/>
              <a:t>е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я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е</a:t>
            </a:r>
            <a:r>
              <a:rPr lang="ru-RU" dirty="0"/>
              <a:t>л</a:t>
            </a:r>
            <a:r>
              <a:rPr lang="en-US" dirty="0"/>
              <a:t>и</a:t>
            </a:r>
            <a:r>
              <a:rPr lang="ru-RU" dirty="0"/>
              <a:t>ч</a:t>
            </a:r>
            <a:r>
              <a:rPr lang="en-US" dirty="0"/>
              <a:t>и</a:t>
            </a:r>
            <a:r>
              <a:rPr lang="ru-RU" dirty="0"/>
              <a:t>н</a:t>
            </a:r>
            <a:r>
              <a:rPr lang="en-US" dirty="0"/>
              <a:t>а 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о</a:t>
            </a:r>
            <a:r>
              <a:rPr lang="en-US" dirty="0"/>
              <a:t>и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</a:t>
            </a:r>
            <a:r>
              <a:rPr lang="en-US" dirty="0"/>
              <a:t>д</a:t>
            </a:r>
            <a:r>
              <a:rPr lang="ru-RU" dirty="0"/>
              <a:t>н</a:t>
            </a:r>
            <a:r>
              <a:rPr lang="en-US" dirty="0"/>
              <a:t>о</a:t>
            </a:r>
            <a:r>
              <a:rPr lang="ru-RU" dirty="0"/>
              <a:t>г</a:t>
            </a:r>
            <a:r>
              <a:rPr lang="en-US" dirty="0"/>
              <a:t>о </a:t>
            </a:r>
            <a:r>
              <a:rPr lang="ru-RU" dirty="0"/>
              <a:t>к</a:t>
            </a:r>
            <a:r>
              <a:rPr lang="en-US" dirty="0"/>
              <a:t>в</a:t>
            </a:r>
            <a:r>
              <a:rPr lang="ru-RU" dirty="0"/>
              <a:t>а</a:t>
            </a:r>
            <a:r>
              <a:rPr lang="en-US" dirty="0"/>
              <a:t>д</a:t>
            </a:r>
            <a:r>
              <a:rPr lang="ru-RU" dirty="0"/>
              <a:t>р</a:t>
            </a:r>
            <a:r>
              <a:rPr lang="en-US" dirty="0"/>
              <a:t>а</a:t>
            </a:r>
            <a:r>
              <a:rPr lang="ru-RU" dirty="0"/>
              <a:t>т</a:t>
            </a:r>
            <a:r>
              <a:rPr lang="en-US" dirty="0"/>
              <a:t>н</a:t>
            </a:r>
            <a:r>
              <a:rPr lang="ru-RU" dirty="0"/>
              <a:t>о</a:t>
            </a:r>
            <a:r>
              <a:rPr lang="en-US" dirty="0"/>
              <a:t>г</a:t>
            </a:r>
            <a:r>
              <a:rPr lang="ru-RU" dirty="0"/>
              <a:t>о</a:t>
            </a:r>
            <a:r>
              <a:rPr lang="en-US" dirty="0"/>
              <a:t> </a:t>
            </a:r>
            <a:r>
              <a:rPr lang="ru-RU" dirty="0"/>
              <a:t>ф</a:t>
            </a:r>
            <a:r>
              <a:rPr lang="en-US" dirty="0"/>
              <a:t>у</a:t>
            </a:r>
            <a:r>
              <a:rPr lang="ru-RU" dirty="0"/>
              <a:t>т</a:t>
            </a:r>
            <a:r>
              <a:rPr lang="en-US" dirty="0"/>
              <a:t>а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6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9ED8-71BA-4FF7-9033-C49F19D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Прототип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DB70AE-1914-417D-9D48-B3BDA11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273" y="980502"/>
            <a:ext cx="4447764" cy="47372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3DDFEE-9E11-41E6-BC1D-9C7CB94998D8}"/>
              </a:ext>
            </a:extLst>
          </p:cNvPr>
          <p:cNvSpPr/>
          <p:nvPr/>
        </p:nvSpPr>
        <p:spPr>
          <a:xfrm>
            <a:off x="683963" y="980502"/>
            <a:ext cx="555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</a:t>
            </a:r>
            <a:r>
              <a:rPr lang="en-US" dirty="0" err="1"/>
              <a:t>объявления</a:t>
            </a:r>
            <a:endParaRPr lang="ru-RU" dirty="0"/>
          </a:p>
          <a:p>
            <a:r>
              <a:rPr lang="ru-RU" dirty="0"/>
              <a:t>https://www.altarealtyco.com/pages/403985/sys_0/id_1728508/TX/Houston/5107-Pine-Arbor-Dr.aspx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5180F-5FA3-44B0-93E8-AA2D3B92B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3" y="2232439"/>
            <a:ext cx="5867094" cy="34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9264-5278-4457-81EE-4C0EEC2C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950858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329</TotalTime>
  <Words>1086</Words>
  <Application>Microsoft Office PowerPoint</Application>
  <PresentationFormat>Широкоэкранный</PresentationFormat>
  <Paragraphs>81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Галерея</vt:lpstr>
      <vt:lpstr>Сервис для оценки залоговой стоимости дома на примере истории продаж в г. Хьюстон штат Техас</vt:lpstr>
      <vt:lpstr>Введение</vt:lpstr>
      <vt:lpstr>Цель проекта</vt:lpstr>
      <vt:lpstr>Обработка данных </vt:lpstr>
      <vt:lpstr>Выбор модели</vt:lpstr>
      <vt:lpstr>Обучение модели и оптимизация</vt:lpstr>
      <vt:lpstr>Ошибка - деньги</vt:lpstr>
      <vt:lpstr>Прототип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оценки залоговой стоимости дома на примере истории продаж в г. Хьюстон штат Техас</dc:title>
  <dc:creator>Ivan Sokolov</dc:creator>
  <cp:lastModifiedBy>Ivan Sokolov</cp:lastModifiedBy>
  <cp:revision>35</cp:revision>
  <dcterms:created xsi:type="dcterms:W3CDTF">2020-06-21T13:20:36Z</dcterms:created>
  <dcterms:modified xsi:type="dcterms:W3CDTF">2020-06-22T05:05:48Z</dcterms:modified>
</cp:coreProperties>
</file>