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sldIdLst>
    <p:sldId id="257" r:id="rId2"/>
    <p:sldId id="319" r:id="rId3"/>
    <p:sldId id="320" r:id="rId4"/>
    <p:sldId id="321" r:id="rId5"/>
    <p:sldId id="323" r:id="rId6"/>
    <p:sldId id="324" r:id="rId7"/>
    <p:sldId id="325" r:id="rId8"/>
    <p:sldId id="326" r:id="rId9"/>
    <p:sldId id="327" r:id="rId10"/>
    <p:sldId id="260" r:id="rId11"/>
    <p:sldId id="258" r:id="rId12"/>
    <p:sldId id="259" r:id="rId13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leb Verba" initials="GV" lastIdx="0" clrIdx="0">
    <p:extLst>
      <p:ext uri="{19B8F6BF-5375-455C-9EA6-DF929625EA0E}">
        <p15:presenceInfo xmlns:p15="http://schemas.microsoft.com/office/powerpoint/2012/main" userId="0e9c574d6fd5e8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5"/>
    <p:restoredTop sz="94603" autoAdjust="0"/>
  </p:normalViewPr>
  <p:slideViewPr>
    <p:cSldViewPr>
      <p:cViewPr varScale="1">
        <p:scale>
          <a:sx n="106" d="100"/>
          <a:sy n="106" d="100"/>
        </p:scale>
        <p:origin x="1602" y="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-57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979711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altLang="ru-RU" dirty="0"/>
              <a:t>Предполагается, что основы</a:t>
            </a:r>
            <a:r>
              <a:rPr lang="ru-RU" altLang="ru-RU" baseline="0" dirty="0"/>
              <a:t> по случайным величины известны из курсов теории вероятности и стохастических процессов</a:t>
            </a:r>
          </a:p>
          <a:p>
            <a:r>
              <a:rPr lang="ru-RU" altLang="ru-RU" baseline="0" dirty="0"/>
              <a:t>Основная цель лекции – дать интуитивное понимание основ теории информации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525954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986" name="Rectangle 2"/>
              <p:cNvSpPr txBox="1">
                <a:spLocks noGrp="1" noChangeArrowheads="1"/>
              </p:cNvSpPr>
              <p:nvPr>
                <p:ph type="body" idx="1"/>
              </p:nvPr>
            </p:nvSpPr>
            <p:spPr bwMode="auto">
              <a:xfrm>
                <a:off x="685800" y="4343400"/>
                <a:ext cx="5486400" cy="4114800"/>
              </a:xfrm>
              <a:prstGeom prst="rect">
                <a:avLst/>
              </a:prstGeom>
              <a:noFill/>
              <a:ln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ru-RU" altLang="ru-RU" baseline="0" dirty="0"/>
                  <a:t>Избыточность характеризует неравномерность распределения данных. Данные нулевой избыточности не сжимаемы без </a:t>
                </a:r>
                <a:r>
                  <a:rPr lang="ru-RU" altLang="ru-RU" baseline="0" dirty="0" smtClean="0"/>
                  <a:t>потерь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ru-RU" altLang="ru-RU" baseline="0" dirty="0" smtClean="0"/>
                  <a:t> называется </a:t>
                </a:r>
                <a:r>
                  <a:rPr lang="ru-RU" altLang="ru-RU" i="1" baseline="0" dirty="0" smtClean="0"/>
                  <a:t>энтропией нулевого порядка</a:t>
                </a:r>
              </a:p>
              <a:p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en-US" altLang="ru-RU" baseline="0" dirty="0" smtClean="0"/>
                  <a:t> – </a:t>
                </a:r>
                <a:r>
                  <a:rPr lang="ru-RU" altLang="ru-RU" i="1" baseline="0" dirty="0" smtClean="0"/>
                  <a:t>энтропией первого порядка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ru-RU" altLang="ru-RU" baseline="0" dirty="0" smtClean="0"/>
                  <a:t> – </a:t>
                </a:r>
                <a:r>
                  <a:rPr lang="ru-RU" altLang="ru-RU" i="1" baseline="0" smtClean="0"/>
                  <a:t>энтропия источника</a:t>
                </a:r>
                <a:endParaRPr lang="ru-RU" altLang="ru-RU" i="1" baseline="0" dirty="0"/>
              </a:p>
            </p:txBody>
          </p:sp>
        </mc:Choice>
        <mc:Fallback xmlns="">
          <p:sp>
            <p:nvSpPr>
              <p:cNvPr id="41986" name="Rectangle 2"/>
              <p:cNvSpPr txBox="1">
                <a:spLocks noGrp="1" noChangeArrowheads="1"/>
              </p:cNvSpPr>
              <p:nvPr>
                <p:ph type="body" idx="1"/>
              </p:nvPr>
            </p:nvSpPr>
            <p:spPr bwMode="auto">
              <a:xfrm>
                <a:off x="685800" y="4343400"/>
                <a:ext cx="5486400" cy="4114800"/>
              </a:xfrm>
              <a:prstGeom prst="rect">
                <a:avLst/>
              </a:prstGeom>
              <a:noFill/>
              <a:ln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ru-RU" altLang="ru-RU" baseline="0" dirty="0"/>
                  <a:t>Избыточность характеризует неравномерность распределения данных. Данные нулевой избыточности не сжимаемы без </a:t>
                </a:r>
                <a:r>
                  <a:rPr lang="ru-RU" altLang="ru-RU" baseline="0" dirty="0" smtClean="0"/>
                  <a:t>потерь</a:t>
                </a:r>
              </a:p>
              <a:p>
                <a:r>
                  <a:rPr lang="en-US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𝐻</a:t>
                </a:r>
                <a:r>
                  <a:rPr lang="en-US" sz="1200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𝑚𝑎𝑥 (</a:t>
                </a:r>
                <a:r>
                  <a:rPr lang="en-US" sz="1200" b="0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𝑈)</a:t>
                </a:r>
                <a:r>
                  <a:rPr lang="ru-RU" altLang="ru-RU" baseline="0" dirty="0" smtClean="0"/>
                  <a:t> называется </a:t>
                </a:r>
                <a:r>
                  <a:rPr lang="ru-RU" altLang="ru-RU" i="1" baseline="0" dirty="0" smtClean="0"/>
                  <a:t>энтропией нулевого порядка</a:t>
                </a:r>
              </a:p>
              <a:p>
                <a:r>
                  <a:rPr lang="en-US" sz="1200" b="0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𝐻</a:t>
                </a:r>
                <a:r>
                  <a:rPr lang="en-US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en-US" sz="1200" b="0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𝑈)</a:t>
                </a:r>
                <a:r>
                  <a:rPr lang="en-US" altLang="ru-RU" baseline="0" dirty="0" smtClean="0"/>
                  <a:t> – </a:t>
                </a:r>
                <a:r>
                  <a:rPr lang="ru-RU" altLang="ru-RU" i="1" baseline="0" dirty="0" smtClean="0"/>
                  <a:t>энтропией первого порядка</a:t>
                </a:r>
              </a:p>
              <a:p>
                <a:r>
                  <a:rPr lang="en-US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𝐻</a:t>
                </a:r>
                <a:r>
                  <a:rPr lang="en-US" sz="1200" b="0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_∞ (𝑈)</a:t>
                </a:r>
                <a:r>
                  <a:rPr lang="ru-RU" altLang="ru-RU" baseline="0" dirty="0" smtClean="0"/>
                  <a:t> – </a:t>
                </a:r>
                <a:r>
                  <a:rPr lang="ru-RU" altLang="ru-RU" i="1" baseline="0" smtClean="0"/>
                  <a:t>энтропия </a:t>
                </a:r>
                <a:r>
                  <a:rPr lang="ru-RU" altLang="ru-RU" i="1" baseline="0" smtClean="0"/>
                  <a:t>источника</a:t>
                </a:r>
                <a:endParaRPr lang="ru-RU" altLang="ru-RU" i="1" baseline="0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864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altLang="ru-RU" dirty="0"/>
              <a:t>Статистическая</a:t>
            </a:r>
            <a:r>
              <a:rPr lang="ru-RU" altLang="ru-RU" baseline="0" dirty="0"/>
              <a:t> избыточность устраняется сжатием без потерь или с потерями, субъективная (</a:t>
            </a:r>
            <a:r>
              <a:rPr lang="ru-RU" altLang="ru-RU" baseline="0" dirty="0" err="1"/>
              <a:t>перцептуальная</a:t>
            </a:r>
            <a:r>
              <a:rPr lang="ru-RU" altLang="ru-RU" baseline="0" dirty="0"/>
              <a:t>) только с потерями, степень визуальной заметности которых может быть выбрана</a:t>
            </a:r>
          </a:p>
          <a:p>
            <a:r>
              <a:rPr lang="ru-RU" altLang="ru-RU" baseline="0" dirty="0"/>
              <a:t>В курсе будет обсуждаться только статистическое кодирование, то есть обратимое устранение статистической избыточности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075050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altLang="ru-RU" dirty="0"/>
              <a:t>Далее речь пойдёт о кодировании, то есть о сжатии</a:t>
            </a:r>
          </a:p>
          <a:p>
            <a:r>
              <a:rPr lang="ru-RU" altLang="ru-RU" dirty="0"/>
              <a:t>Для</a:t>
            </a:r>
            <a:r>
              <a:rPr lang="ru-RU" altLang="ru-RU" baseline="0" dirty="0"/>
              <a:t> изображений типично сжатие менее бита на пиксель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731947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/>
                  <a:t>Формально</a:t>
                </a:r>
                <a:r>
                  <a:rPr lang="ru-RU" baseline="0" dirty="0"/>
                  <a:t> с</a:t>
                </a:r>
                <a:r>
                  <a:rPr lang="ru-RU" dirty="0"/>
                  <a:t>лучайная</a:t>
                </a:r>
                <a:r>
                  <a:rPr lang="ru-RU" baseline="0" dirty="0"/>
                  <a:t> величина на самом деле функция на множестве элементарных событий</a:t>
                </a:r>
                <a:r>
                  <a:rPr lang="en-US" baseline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baseline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baseline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baseline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baseline="0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baseline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baseline="0" dirty="0"/>
                  <a:t>, но об этом можно особо не думать. Важно, что случайная величина принимает некоторые </a:t>
                </a:r>
                <a:r>
                  <a:rPr lang="ru-RU" i="1" baseline="0" dirty="0"/>
                  <a:t>значения</a:t>
                </a:r>
                <a:r>
                  <a:rPr lang="ru-RU" baseline="0" dirty="0"/>
                  <a:t>, и существует некоторая метрика, природу которой в курсе мы не будем определять математически, определяющая </a:t>
                </a:r>
                <a:r>
                  <a:rPr lang="ru-RU" i="1" baseline="0" dirty="0"/>
                  <a:t>вероятность</a:t>
                </a:r>
                <a:r>
                  <a:rPr lang="ru-RU" baseline="0" dirty="0"/>
                  <a:t> того, что СВ принимает данное значение.</a:t>
                </a:r>
                <a:endParaRPr lang="en-US" baseline="0" dirty="0"/>
              </a:p>
              <a:p>
                <a:r>
                  <a:rPr lang="ru-RU" baseline="0" dirty="0"/>
                  <a:t>Если в записи стоит большая буква – это СВ, маленькая – её реализация (значение)</a:t>
                </a:r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Формально</a:t>
                </a:r>
                <a:r>
                  <a:rPr lang="ru-RU" baseline="0" dirty="0" smtClean="0"/>
                  <a:t> с</a:t>
                </a:r>
                <a:r>
                  <a:rPr lang="ru-RU" dirty="0" smtClean="0"/>
                  <a:t>лучайная</a:t>
                </a:r>
                <a:r>
                  <a:rPr lang="ru-RU" baseline="0" dirty="0" smtClean="0"/>
                  <a:t> величина на самом деле функция на множестве элементарных событий</a:t>
                </a:r>
                <a:r>
                  <a:rPr lang="en-US" baseline="0" dirty="0" smtClean="0"/>
                  <a:t> </a:t>
                </a:r>
                <a:r>
                  <a:rPr lang="en-US" b="0" i="0" baseline="0" smtClean="0">
                    <a:latin typeface="Cambria Math" panose="02040503050406030204" pitchFamily="18" charset="0"/>
                  </a:rPr>
                  <a:t>Ω={𝜔_1, 𝜔_2, …,𝜔_𝐿}</a:t>
                </a:r>
                <a:r>
                  <a:rPr lang="ru-RU" baseline="0" dirty="0" smtClean="0"/>
                  <a:t>, но об этом можно особо не думать. Важно, что случайная величина принимает некоторые </a:t>
                </a:r>
                <a:r>
                  <a:rPr lang="ru-RU" i="1" baseline="0" dirty="0" smtClean="0"/>
                  <a:t>значения</a:t>
                </a:r>
                <a:r>
                  <a:rPr lang="ru-RU" baseline="0" dirty="0" smtClean="0"/>
                  <a:t>, и существует некоторая метрика, природу которой в курсе мы не будем определять математически, определяющая </a:t>
                </a:r>
                <a:r>
                  <a:rPr lang="ru-RU" i="1" baseline="0" dirty="0" smtClean="0"/>
                  <a:t>вероятность</a:t>
                </a:r>
                <a:r>
                  <a:rPr lang="ru-RU" baseline="0" dirty="0" smtClean="0"/>
                  <a:t> того, что СВ принимает данное значение.</a:t>
                </a:r>
                <a:endParaRPr lang="en-US" baseline="0" dirty="0" smtClean="0"/>
              </a:p>
              <a:p>
                <a:r>
                  <a:rPr lang="ru-RU" baseline="0" dirty="0" smtClean="0"/>
                  <a:t>Если в записи стоит большая буква – это СВ, маленькая – её реализация (значение)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918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Информация</a:t>
            </a:r>
            <a:r>
              <a:rPr lang="ru-RU" baseline="0" dirty="0"/>
              <a:t> – многозначное слово. Но в теории информации информация вводится как величина, количественная мера объёма данных в информационном сообщении.</a:t>
            </a:r>
          </a:p>
          <a:p>
            <a:r>
              <a:rPr lang="ru-RU" dirty="0"/>
              <a:t>Стоит</a:t>
            </a:r>
            <a:r>
              <a:rPr lang="ru-RU" baseline="0" dirty="0"/>
              <a:t> представить, что до открытия значения СВ есть некоторая неопределённость относительно её значения. Получив же какие-то сведения о её значении (допустим, даже неполные), мы сужаем круг неопределённости, причём чем менее вероятное событие реализовалось, тем меньше остаётся возможных реализаций СВ (не с точки зрения количества исходов, а с точки зрения их совокупной вероятности). Это уменьшение неопределённости, вызванное вскрытием значения СВ, и есть собственная информация этой реализации. И что логично, чем меньше вероятность значения, тем больше собственная информация.</a:t>
            </a:r>
          </a:p>
          <a:p>
            <a:r>
              <a:rPr lang="ru-RU" baseline="0" dirty="0"/>
              <a:t>Но различные значения СВ имеют различную собственную информацию. А что можно сказать про величину в целом? Вводится энтропия – характеристика случайной величины – среднее значение собственной информации её значений.</a:t>
            </a:r>
            <a:endParaRPr lang="en-US" baseline="0" dirty="0"/>
          </a:p>
          <a:p>
            <a:r>
              <a:rPr lang="ru-RU" baseline="0" dirty="0"/>
              <a:t>Используется логарифм. В </a:t>
            </a:r>
            <a:r>
              <a:rPr lang="ru-RU" baseline="0" dirty="0" err="1"/>
              <a:t>теоринфе</a:t>
            </a:r>
            <a:r>
              <a:rPr lang="ru-RU" baseline="0" dirty="0"/>
              <a:t> наиболее привычно использовать основание 2, а величину информации – битом. Другое значение слова бит, но связанное с этим, -- число, принимающее значения 0 и 1. Если считать нули и единицы равновероятными, то получение каждого бита (имеющего вероятность 1/2), даёт 1 бит информации. А в общем случае – не более одного бита.</a:t>
            </a:r>
            <a:endParaRPr lang="en-US" baseline="0" dirty="0"/>
          </a:p>
          <a:p>
            <a:r>
              <a:rPr lang="ru-RU" baseline="0" dirty="0"/>
              <a:t>Максимум энтропии достигается при равномерном распределении</a:t>
            </a:r>
          </a:p>
        </p:txBody>
      </p:sp>
    </p:spTree>
    <p:extLst>
      <p:ext uri="{BB962C8B-B14F-4D97-AF65-F5344CB8AC3E}">
        <p14:creationId xmlns:p14="http://schemas.microsoft.com/office/powerpoint/2010/main" val="422633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𝑃𝑟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𝑃𝑟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ru-RU" dirty="0"/>
              </a:p>
              <a:p>
                <a:pPr algn="l"/>
                <a:r>
                  <a:rPr lang="ru-RU" dirty="0"/>
                  <a:t>Вероятность</a:t>
                </a:r>
                <a:r>
                  <a:rPr lang="ru-RU" baseline="0" dirty="0"/>
                  <a:t> </a:t>
                </a:r>
                <a:r>
                  <a:rPr lang="en-US" baseline="0" dirty="0"/>
                  <a:t>P(X) </a:t>
                </a:r>
                <a:r>
                  <a:rPr lang="ru-RU" baseline="0" dirty="0"/>
                  <a:t>называется безусловной или априорной, </a:t>
                </a:r>
                <a:r>
                  <a:rPr lang="en-US" baseline="0" dirty="0"/>
                  <a:t>P(X|Y) – </a:t>
                </a:r>
                <a:r>
                  <a:rPr lang="ru-RU" baseline="0" dirty="0"/>
                  <a:t>условной или </a:t>
                </a:r>
                <a:r>
                  <a:rPr lang="ru-RU" baseline="0" dirty="0" smtClean="0"/>
                  <a:t>апостериорной</a:t>
                </a:r>
                <a:endParaRPr lang="en-US" baseline="0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/>
                <a:r>
                  <a:rPr lang="en-US" sz="1200" b="0" i="0" smtClean="0">
                    <a:latin typeface="Cambria Math" panose="02040503050406030204" pitchFamily="18" charset="0"/>
                  </a:rPr>
                  <a:t>𝑃𝑟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(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𝑋=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𝑥_𝑖│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𝑌=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𝑦_𝑗 )=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𝑃𝑟(〖𝑋=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𝑥〗_𝑖,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𝑌=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𝑦_𝑗 )/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𝑃𝑟(𝑌=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𝑦_𝑗 ) </a:t>
                </a:r>
                <a:endParaRPr lang="ru-RU" dirty="0" smtClean="0"/>
              </a:p>
              <a:p>
                <a:pPr algn="l"/>
                <a:r>
                  <a:rPr lang="ru-RU" dirty="0" smtClean="0"/>
                  <a:t>Вероятность</a:t>
                </a:r>
                <a:r>
                  <a:rPr lang="ru-RU" baseline="0" dirty="0" smtClean="0"/>
                  <a:t> </a:t>
                </a:r>
                <a:r>
                  <a:rPr lang="en-US" baseline="0" dirty="0" smtClean="0"/>
                  <a:t>P(X) </a:t>
                </a:r>
                <a:r>
                  <a:rPr lang="ru-RU" baseline="0" dirty="0" smtClean="0"/>
                  <a:t>называется априорной, </a:t>
                </a:r>
                <a:r>
                  <a:rPr lang="en-US" baseline="0" dirty="0" smtClean="0"/>
                  <a:t>P(X|Y) – </a:t>
                </a:r>
                <a:r>
                  <a:rPr lang="ru-RU" baseline="0" dirty="0" smtClean="0"/>
                  <a:t>условной или апостериорной</a:t>
                </a:r>
                <a:endParaRPr lang="en-US" baseline="0" dirty="0" smtClean="0"/>
              </a:p>
              <a:p>
                <a:pPr algn="l"/>
                <a:r>
                  <a:rPr lang="en-US" sz="1200" b="0" i="0" dirty="0" smtClean="0">
                    <a:latin typeface="Cambria Math" panose="02040503050406030204" pitchFamily="18" charset="0"/>
                  </a:rPr>
                  <a:t>𝐻(𝑋│𝑌)</a:t>
                </a:r>
                <a:r>
                  <a:rPr lang="en-US" i="0" baseline="0" dirty="0" smtClean="0">
                    <a:latin typeface="Cambria Math" panose="02040503050406030204" pitchFamily="18" charset="0"/>
                  </a:rPr>
                  <a:t> = −∑24_(</a:t>
                </a:r>
                <a:r>
                  <a:rPr lang="en-US" i="0" baseline="0" dirty="0" err="1" smtClean="0">
                    <a:latin typeface="Cambria Math" panose="02040503050406030204" pitchFamily="18" charset="0"/>
                  </a:rPr>
                  <a:t>𝑖</a:t>
                </a:r>
                <a:r>
                  <a:rPr lang="en-US" i="0" baseline="0" dirty="0" smtClean="0">
                    <a:latin typeface="Cambria Math" panose="02040503050406030204" pitchFamily="18" charset="0"/>
                  </a:rPr>
                  <a:t>=1)^𝐿</a:t>
                </a:r>
                <a:r>
                  <a:rPr lang="en-US" b="0" i="0" baseline="0" dirty="0" smtClean="0">
                    <a:latin typeface="Cambria Math" panose="02040503050406030204" pitchFamily="18" charset="0"/>
                  </a:rPr>
                  <a:t>▒∑24_(𝑗=1)^𝑀▒〖𝑃_𝑋𝑌 (𝑥_𝑖,𝑦_𝑗 )  log_2⁡〖𝑃_(𝑋|𝑌) (𝑥_𝑖,𝑦_𝑗)〗 〗</a:t>
                </a:r>
                <a:endParaRPr lang="ru-RU" baseline="0" dirty="0" smtClean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038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│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ru-RU" sz="1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baseline="0" dirty="0" smtClean="0">
                          <a:latin typeface="Cambria Math" panose="02040503050406030204" pitchFamily="18" charset="0"/>
                        </a:rPr>
                        <m:t> = −</m:t>
                      </m:r>
                      <m:nary>
                        <m:naryPr>
                          <m:chr m:val="∑"/>
                          <m:ctrlPr>
                            <a:rPr lang="en-US" i="1" baseline="0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baseline="0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baseline="0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baseline="0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baseline="0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baseline="0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baseline="0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baseline="0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baseline="0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baseline="0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baseline="0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b="0" i="1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baseline="0" dirty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baseline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b="0" i="1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dirty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baseline="0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baseline="0" dirty="0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baseline="0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r>
                                <a:rPr lang="en-US" b="0" i="1" baseline="0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baseline="0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baseline="0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baseline="0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baseline="0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ru-RU" baseline="0" dirty="0"/>
              </a:p>
              <a:p>
                <a:pPr marL="0" marR="0" lvl="0" indent="0" algn="l" defTabSz="449263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│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baseline="0" dirty="0" smtClean="0">
                          <a:latin typeface="Cambria Math" panose="02040503050406030204" pitchFamily="18" charset="0"/>
                        </a:rPr>
                        <m:t> = −</m:t>
                      </m:r>
                      <m:nary>
                        <m:naryPr>
                          <m:chr m:val="∑"/>
                          <m:ctrlPr>
                            <a:rPr lang="en-US" i="1" baseline="0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baseline="0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baseline="0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baseline="0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baseline="0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baseline="0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baseline="0" dirty="0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dirty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baseline="0" dirty="0" smtClean="0">
                                      <a:latin typeface="Cambria Math" panose="02040503050406030204" pitchFamily="18" charset="0"/>
                                    </a:rPr>
                                    <m:t>𝑋𝑌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baseline="0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baseline="0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baseline="0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baseline="0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baseline="0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baseline="0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baseline="0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b="0" i="1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baseline="0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baseline="0" dirty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baseline="0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b="0" i="1" baseline="0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baseline="0" dirty="0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b="0" i="1" baseline="0" dirty="0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b="0" i="1" baseline="0" dirty="0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b="0" i="1" baseline="0" dirty="0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  <m:r>
                                    <a:rPr lang="en-US" b="0" i="1" baseline="0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baseline="0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baseline="0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baseline="0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baseline="0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baseline="0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baseline="0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baseline="0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baseline="0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baseline="0" dirty="0"/>
              </a:p>
              <a:p>
                <a:pPr marL="0" marR="0" lvl="0" indent="0" algn="l" defTabSz="449263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ru-RU" baseline="0" dirty="0"/>
                  <a:t> показывает, какая неопределённость величины </a:t>
                </a:r>
                <a:r>
                  <a:rPr lang="en-US" baseline="0" dirty="0"/>
                  <a:t>X </a:t>
                </a:r>
                <a:r>
                  <a:rPr lang="ru-RU" baseline="0" dirty="0"/>
                  <a:t>при известной </a:t>
                </a:r>
                <a:r>
                  <a:rPr lang="en-US" baseline="0" dirty="0"/>
                  <a:t>Y</a:t>
                </a:r>
                <a:r>
                  <a:rPr lang="ru-RU" baseline="0" dirty="0"/>
                  <a:t> в среднем по всем значениям </a:t>
                </a:r>
                <a:r>
                  <a:rPr lang="en-US" baseline="0" dirty="0"/>
                  <a:t>X </a:t>
                </a:r>
                <a:r>
                  <a:rPr lang="ru-RU" baseline="0" dirty="0"/>
                  <a:t>и </a:t>
                </a:r>
                <a:r>
                  <a:rPr lang="en-US" baseline="0" dirty="0"/>
                  <a:t>Y</a:t>
                </a:r>
                <a:endParaRPr lang="ru-RU" baseline="0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/>
                <a:r>
                  <a:rPr lang="en-US" sz="1200" b="0" i="0" smtClean="0">
                    <a:latin typeface="Cambria Math" panose="02040503050406030204" pitchFamily="18" charset="0"/>
                  </a:rPr>
                  <a:t>𝑃𝑟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(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𝑋=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𝑥_𝑖│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𝑌=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𝑦_𝑗 )=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𝑃𝑟(〖𝑋=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𝑥〗_𝑖,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𝑌=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𝑦_𝑗 )/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𝑃𝑟(𝑌=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𝑦_𝑗 ) </a:t>
                </a:r>
                <a:endParaRPr lang="ru-RU" dirty="0" smtClean="0"/>
              </a:p>
              <a:p>
                <a:pPr algn="l"/>
                <a:r>
                  <a:rPr lang="ru-RU" dirty="0" smtClean="0"/>
                  <a:t>Вероятность</a:t>
                </a:r>
                <a:r>
                  <a:rPr lang="ru-RU" baseline="0" dirty="0" smtClean="0"/>
                  <a:t> </a:t>
                </a:r>
                <a:r>
                  <a:rPr lang="en-US" baseline="0" dirty="0" smtClean="0"/>
                  <a:t>P(X) </a:t>
                </a:r>
                <a:r>
                  <a:rPr lang="ru-RU" baseline="0" dirty="0" smtClean="0"/>
                  <a:t>называется априорной, </a:t>
                </a:r>
                <a:r>
                  <a:rPr lang="en-US" baseline="0" dirty="0" smtClean="0"/>
                  <a:t>P(X|Y) – </a:t>
                </a:r>
                <a:r>
                  <a:rPr lang="ru-RU" baseline="0" dirty="0" smtClean="0"/>
                  <a:t>условной или апостериорной</a:t>
                </a:r>
                <a:endParaRPr lang="en-US" baseline="0" dirty="0" smtClean="0"/>
              </a:p>
              <a:p>
                <a:pPr algn="l"/>
                <a:r>
                  <a:rPr lang="en-US" sz="1200" b="0" i="0" dirty="0" smtClean="0">
                    <a:latin typeface="Cambria Math" panose="02040503050406030204" pitchFamily="18" charset="0"/>
                  </a:rPr>
                  <a:t>𝐻(𝑋│𝑌)</a:t>
                </a:r>
                <a:r>
                  <a:rPr lang="en-US" i="0" baseline="0" dirty="0" smtClean="0">
                    <a:latin typeface="Cambria Math" panose="02040503050406030204" pitchFamily="18" charset="0"/>
                  </a:rPr>
                  <a:t> = −∑24_(</a:t>
                </a:r>
                <a:r>
                  <a:rPr lang="en-US" i="0" baseline="0" dirty="0" err="1" smtClean="0">
                    <a:latin typeface="Cambria Math" panose="02040503050406030204" pitchFamily="18" charset="0"/>
                  </a:rPr>
                  <a:t>𝑖</a:t>
                </a:r>
                <a:r>
                  <a:rPr lang="en-US" i="0" baseline="0" dirty="0" smtClean="0">
                    <a:latin typeface="Cambria Math" panose="02040503050406030204" pitchFamily="18" charset="0"/>
                  </a:rPr>
                  <a:t>=1)^𝐿</a:t>
                </a:r>
                <a:r>
                  <a:rPr lang="en-US" b="0" i="0" baseline="0" dirty="0" smtClean="0">
                    <a:latin typeface="Cambria Math" panose="02040503050406030204" pitchFamily="18" charset="0"/>
                  </a:rPr>
                  <a:t>▒∑24_(𝑗=1)^𝑀▒〖𝑃_𝑋𝑌 (𝑥_𝑖,𝑦_𝑗 )  log_2⁡〖𝑃_(𝑋|𝑌) (𝑥_𝑖,𝑦_𝑗)〗 〗</a:t>
                </a:r>
                <a:endParaRPr lang="ru-RU" baseline="0" dirty="0" smtClean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890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Взаимная информация </a:t>
            </a:r>
            <a:r>
              <a:rPr lang="en-US" dirty="0"/>
              <a:t>X </a:t>
            </a:r>
            <a:r>
              <a:rPr lang="ru-RU" dirty="0"/>
              <a:t>и </a:t>
            </a:r>
            <a:r>
              <a:rPr lang="en-US" dirty="0"/>
              <a:t>Y</a:t>
            </a:r>
            <a:r>
              <a:rPr lang="ru-RU" dirty="0"/>
              <a:t> – количество информации об </a:t>
            </a:r>
            <a:r>
              <a:rPr lang="en-US" dirty="0"/>
              <a:t>X</a:t>
            </a:r>
            <a:r>
              <a:rPr lang="ru-RU" dirty="0"/>
              <a:t>, содержащееся в </a:t>
            </a:r>
            <a:r>
              <a:rPr lang="en-US" dirty="0"/>
              <a:t>Y, </a:t>
            </a:r>
            <a:r>
              <a:rPr lang="ru-RU" dirty="0"/>
              <a:t>и наоборот, то есть эта величина симметрична (можно проверить </a:t>
            </a:r>
            <a:r>
              <a:rPr lang="ru-RU" dirty="0" err="1"/>
              <a:t>формульно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043024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Смысл выражения: информация, содержащаяся в сообщении, складывается из информации в первом символе, информации во втором при известном первом и т.д.</a:t>
            </a:r>
          </a:p>
        </p:txBody>
      </p:sp>
    </p:spTree>
    <p:extLst>
      <p:ext uri="{BB962C8B-B14F-4D97-AF65-F5344CB8AC3E}">
        <p14:creationId xmlns:p14="http://schemas.microsoft.com/office/powerpoint/2010/main" val="2312073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Пусть есть источник информации, то есть источник, порождающий символы </a:t>
            </a:r>
            <a:r>
              <a:rPr lang="en-US" dirty="0"/>
              <a:t>U1, U2, U3…</a:t>
            </a:r>
          </a:p>
          <a:p>
            <a:r>
              <a:rPr lang="ru-RU" dirty="0"/>
              <a:t>Каждый символ – случайная величина, у всех одинаковое множество значений</a:t>
            </a:r>
            <a:endParaRPr lang="en-US" dirty="0"/>
          </a:p>
          <a:p>
            <a:r>
              <a:rPr lang="ru-RU" dirty="0"/>
              <a:t>Стационарный источник – у которого многомерное распределение подряд идущих величин не меняется при сдвиге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52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ru-RU" dirty="0"/>
              <a:t>Помимо того, что распределение значений каждого из символов может быть неравномерно, может существовать статистическая взаимосвязь между значениями различных символов.</a:t>
            </a:r>
          </a:p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ru-RU" dirty="0"/>
              <a:t>Энтропия источника – сколько информации приходится на один символ в потоке</a:t>
            </a:r>
            <a:endParaRPr lang="en-US" dirty="0"/>
          </a:p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ru-RU" dirty="0"/>
              <a:t>Стационарный источник без памяти называют </a:t>
            </a:r>
            <a:r>
              <a:rPr lang="ru-RU" i="1" dirty="0" err="1"/>
              <a:t>бернуллиевским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876808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74FFD12-DD42-4115-87FD-7062A61BE24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2520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2078860-BE5A-46B0-9E73-7F37FC72BAA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5476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9D2E79C-60AF-40BA-977F-DBF9EFB5779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746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612A70E-D327-44F8-95A2-250AB82CB0C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966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19A70E0-2FC1-4CB8-85F8-2450C535FF6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1217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9F5DFFE-EBD8-4F1D-9A62-E3FC80765C9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4702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A975A3-82C6-457C-BB87-A9FAB0214C7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65835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8CFCDDA-C6F9-413D-BBC1-C4389703AB1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21799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A182E12-3EF3-4ADA-847B-289E1FB3424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039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2533992-FA33-4B47-B32D-329F4130A6F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02896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4563532-EBE2-4556-9357-FA9A4F5342F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3954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текста заглавия щёлкните мышью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структуры щёлкните мышью</a:t>
            </a:r>
          </a:p>
          <a:p>
            <a:pPr lvl="1"/>
            <a:r>
              <a:rPr lang="en-GB" altLang="ru-RU"/>
              <a:t>Второй уровень структуры</a:t>
            </a:r>
          </a:p>
          <a:p>
            <a:pPr lvl="2"/>
            <a:r>
              <a:rPr lang="en-GB" altLang="ru-RU"/>
              <a:t>Третий уровень структуры</a:t>
            </a:r>
          </a:p>
          <a:p>
            <a:pPr lvl="3"/>
            <a:r>
              <a:rPr lang="en-GB" altLang="ru-RU"/>
              <a:t>Четвёртый уровень структуры</a:t>
            </a:r>
          </a:p>
          <a:p>
            <a:pPr lvl="4"/>
            <a:r>
              <a:rPr lang="en-GB" altLang="ru-RU"/>
              <a:t>Пятый уровень структуры</a:t>
            </a:r>
          </a:p>
          <a:p>
            <a:pPr lvl="4"/>
            <a:r>
              <a:rPr lang="en-GB" altLang="ru-RU"/>
              <a:t>Шестой уровень структуры</a:t>
            </a:r>
          </a:p>
          <a:p>
            <a:pPr lvl="4"/>
            <a:r>
              <a:rPr lang="en-GB" altLang="ru-RU"/>
              <a:t>Седьмой уровень структуры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fld id="{8337AC7F-39CD-4975-B3AA-0264FB1287C2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Noto Sans CJK SC" charset="0"/>
          <a:cs typeface="Noto Sans CJK SC" charset="0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Noto Sans CJK SC" charset="0"/>
          <a:cs typeface="Noto Sans CJK SC" charset="0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Noto Sans CJK SC" charset="0"/>
          <a:cs typeface="Noto Sans CJK SC" charset="0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Noto Sans CJK SC" charset="0"/>
          <a:cs typeface="Noto Sans CJK SC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Noto Sans CJK SC" charset="0"/>
          <a:cs typeface="Noto Sans CJK SC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Noto Sans CJK SC" charset="0"/>
          <a:cs typeface="Noto Sans CJK SC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Noto Sans CJK SC" charset="0"/>
          <a:cs typeface="Noto Sans CJK SC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Noto Sans CJK SC" charset="0"/>
          <a:cs typeface="Noto Sans CJK SC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4400"/>
              <a:t>Статистическое кодирование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spcBef>
                <a:spcPts val="800"/>
              </a:spcBef>
              <a:buClrTx/>
              <a:buFontTx/>
              <a:buNone/>
            </a:pPr>
            <a:r>
              <a:rPr lang="ru-RU" altLang="ru-RU" sz="3200" dirty="0"/>
              <a:t>Основные понятия теории информации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ru-RU" altLang="ru-RU" sz="4000" dirty="0">
                <a:solidFill>
                  <a:schemeClr val="tx1"/>
                </a:solidFill>
              </a:rPr>
              <a:t>Статистическая избыточность дискретных данных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Объект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716016" y="1700808"/>
                <a:ext cx="4240225" cy="452437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ru-R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en-US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716016" y="1700808"/>
                <a:ext cx="4240225" cy="452437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Объект 2"/>
          <p:cNvSpPr>
            <a:spLocks noGrp="1"/>
          </p:cNvSpPr>
          <p:nvPr>
            <p:ph sz="half" idx="1"/>
          </p:nvPr>
        </p:nvSpPr>
        <p:spPr>
          <a:xfrm>
            <a:off x="457200" y="1772816"/>
            <a:ext cx="4170685" cy="4524375"/>
          </a:xfrm>
        </p:spPr>
        <p:txBody>
          <a:bodyPr/>
          <a:lstStyle/>
          <a:p>
            <a:pPr algn="r">
              <a:spcBef>
                <a:spcPts val="1800"/>
              </a:spcBef>
            </a:pPr>
            <a:r>
              <a:rPr lang="ru-RU" sz="2400" dirty="0"/>
              <a:t>Энтропия при равномерном распределении:</a:t>
            </a:r>
          </a:p>
          <a:p>
            <a:pPr algn="r">
              <a:spcBef>
                <a:spcPts val="1800"/>
              </a:spcBef>
            </a:pPr>
            <a:r>
              <a:rPr lang="ru-RU" sz="2400" dirty="0"/>
              <a:t>Статистическая избыточность:</a:t>
            </a:r>
          </a:p>
          <a:p>
            <a:pPr algn="r">
              <a:spcBef>
                <a:spcPts val="1800"/>
              </a:spcBef>
            </a:pPr>
            <a:endParaRPr lang="ru-RU" sz="2400" dirty="0"/>
          </a:p>
          <a:p>
            <a:pPr algn="r">
              <a:spcBef>
                <a:spcPts val="1800"/>
              </a:spcBef>
            </a:pPr>
            <a:endParaRPr lang="ru-RU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4400"/>
              <a:t>Типы избыточности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1340768"/>
            <a:ext cx="8229600" cy="381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336" rIns="0" bIns="0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9pPr>
          </a:lstStyle>
          <a:p>
            <a:pPr>
              <a:lnSpc>
                <a:spcPct val="93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altLang="ru-RU" sz="2400" u="sng" dirty="0"/>
              <a:t>Статистическая избыточность</a:t>
            </a:r>
            <a:r>
              <a:rPr lang="ru-RU" altLang="ru-RU" sz="2400" dirty="0"/>
              <a:t>:</a:t>
            </a:r>
          </a:p>
          <a:p>
            <a:pPr marL="800100" lvl="1" indent="-342900">
              <a:lnSpc>
                <a:spcPct val="93000"/>
              </a:lnSpc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ru-RU" altLang="ru-RU" sz="2400" dirty="0"/>
              <a:t>связана с корреляцией и предсказуемостью данных:</a:t>
            </a:r>
          </a:p>
          <a:p>
            <a:pPr marL="1200150" lvl="2" indent="-342900">
              <a:lnSpc>
                <a:spcPct val="93000"/>
              </a:lnSpc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ru-RU" altLang="ru-RU" sz="2400" dirty="0"/>
              <a:t>неравномерность распределения символов,</a:t>
            </a:r>
          </a:p>
          <a:p>
            <a:pPr marL="1200150" lvl="2" indent="-342900">
              <a:lnSpc>
                <a:spcPct val="93000"/>
              </a:lnSpc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ru-RU" altLang="ru-RU" sz="2400" dirty="0"/>
              <a:t>взаимосвязь между символами;</a:t>
            </a:r>
          </a:p>
          <a:p>
            <a:pPr marL="800100" lvl="1" indent="-342900">
              <a:lnSpc>
                <a:spcPct val="93000"/>
              </a:lnSpc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ru-RU" altLang="ru-RU" sz="2400" dirty="0"/>
              <a:t>может быть устранена без потери информации.</a:t>
            </a:r>
          </a:p>
          <a:p>
            <a:pPr>
              <a:lnSpc>
                <a:spcPct val="93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ru-RU" altLang="ru-RU" sz="2400" u="sng" dirty="0"/>
              <a:t>Субъективная избыточность</a:t>
            </a:r>
            <a:r>
              <a:rPr lang="ru-RU" altLang="ru-RU" sz="2400" dirty="0"/>
              <a:t>:</a:t>
            </a:r>
          </a:p>
          <a:p>
            <a:pPr marL="800100" lvl="1" indent="-342900">
              <a:lnSpc>
                <a:spcPct val="93000"/>
              </a:lnSpc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ru-RU" altLang="ru-RU" sz="2400" dirty="0"/>
              <a:t>избыточность восприятия;</a:t>
            </a:r>
          </a:p>
          <a:p>
            <a:pPr marL="800100" lvl="1" indent="-342900">
              <a:lnSpc>
                <a:spcPct val="93000"/>
              </a:lnSpc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ru-RU" altLang="ru-RU" sz="2400" dirty="0"/>
              <a:t>можно устранить с частичной потерей данных, мало влияющих на качество восприятия информации человеком; </a:t>
            </a:r>
          </a:p>
          <a:p>
            <a:pPr marL="800100" lvl="1" indent="-342900">
              <a:lnSpc>
                <a:spcPct val="93000"/>
              </a:lnSpc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ru-RU" altLang="ru-RU" sz="2400" dirty="0"/>
              <a:t>характерна для звука и визуальной информации.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4400" dirty="0"/>
              <a:t>Меры эффективности сжатия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9pPr>
          </a:lstStyle>
          <a:p>
            <a:pPr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ru-RU" altLang="ru-RU" sz="2400" u="sng" dirty="0"/>
              <a:t>Относительная</a:t>
            </a:r>
            <a:r>
              <a:rPr lang="ru-RU" altLang="ru-RU" sz="2400" dirty="0"/>
              <a:t>:</a:t>
            </a:r>
            <a:br>
              <a:rPr lang="ru-RU" altLang="ru-RU" sz="2400" dirty="0"/>
            </a:br>
            <a:r>
              <a:rPr lang="ru-RU" altLang="ru-RU" sz="2400" dirty="0"/>
              <a:t>	коэффициент сжатия </a:t>
            </a:r>
            <a:r>
              <a:rPr lang="en-US" altLang="ru-RU" sz="2400" i="1" dirty="0"/>
              <a:t>C</a:t>
            </a:r>
            <a:r>
              <a:rPr lang="en-US" altLang="ru-RU" sz="2400" i="1" baseline="-25000" dirty="0"/>
              <a:t>R</a:t>
            </a:r>
            <a:r>
              <a:rPr lang="en-US" altLang="ru-RU" sz="2400" dirty="0"/>
              <a:t> = </a:t>
            </a:r>
            <a:r>
              <a:rPr lang="en-US" altLang="ru-RU" sz="2400" i="1" dirty="0"/>
              <a:t>N</a:t>
            </a:r>
            <a:r>
              <a:rPr lang="en-US" altLang="ru-RU" sz="2400" baseline="-25000" dirty="0"/>
              <a:t>2</a:t>
            </a:r>
            <a:r>
              <a:rPr lang="en-US" altLang="ru-RU" sz="2400" dirty="0"/>
              <a:t>/</a:t>
            </a:r>
            <a:r>
              <a:rPr lang="en-US" altLang="ru-RU" sz="2400" i="1" dirty="0"/>
              <a:t>N</a:t>
            </a:r>
            <a:r>
              <a:rPr lang="en-US" altLang="ru-RU" sz="2400" baseline="-25000" dirty="0"/>
              <a:t>1</a:t>
            </a:r>
          </a:p>
          <a:p>
            <a:pPr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ru-RU" altLang="ru-RU" sz="2400" u="sng" dirty="0"/>
              <a:t>Абсолютная</a:t>
            </a:r>
            <a:r>
              <a:rPr lang="ru-RU" altLang="ru-RU" sz="2400" dirty="0"/>
              <a:t>:</a:t>
            </a:r>
            <a:br>
              <a:rPr lang="ru-RU" altLang="ru-RU" sz="2400" dirty="0"/>
            </a:br>
            <a:r>
              <a:rPr lang="ru-RU" altLang="ru-RU" sz="2400" dirty="0"/>
              <a:t>	среднее число бит 	на информационный символ</a:t>
            </a:r>
          </a:p>
          <a:p>
            <a:pPr>
              <a:spcBef>
                <a:spcPts val="700"/>
              </a:spcBef>
              <a:buFont typeface="Arial" panose="020B0604020202020204" pitchFamily="34" charset="0"/>
              <a:buNone/>
            </a:pPr>
            <a:endParaRPr lang="ru-RU" altLang="ru-RU" sz="2400" dirty="0"/>
          </a:p>
          <a:p>
            <a:pPr>
              <a:spcBef>
                <a:spcPts val="700"/>
              </a:spcBef>
              <a:buFont typeface="Arial" panose="020B0604020202020204" pitchFamily="34" charset="0"/>
              <a:buNone/>
            </a:pPr>
            <a:endParaRPr lang="ru-RU" altLang="ru-RU" sz="2400" dirty="0"/>
          </a:p>
          <a:p>
            <a:pPr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ru-RU" altLang="ru-RU" sz="2400" dirty="0"/>
              <a:t>При статистическом кодировании изображений степень сжатия – в 1,5-3 раз</a:t>
            </a:r>
          </a:p>
          <a:p>
            <a:pPr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ru-RU" altLang="ru-RU" sz="2400" dirty="0"/>
              <a:t>При устранении визуальной избыточности отдельных изображений – в 8-12 раз без видимых искажений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Случайные величины (СВ)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700808"/>
                <a:ext cx="4037013" cy="4423767"/>
              </a:xfrm>
            </p:spPr>
            <p:txBody>
              <a:bodyPr/>
              <a:lstStyle/>
              <a:p>
                <a:pPr algn="r">
                  <a:spcBef>
                    <a:spcPts val="1800"/>
                  </a:spcBef>
                </a:pPr>
                <a:r>
                  <a:rPr lang="ru-RU" sz="2400" dirty="0"/>
                  <a:t>Множество </a:t>
                </a:r>
                <a:r>
                  <a:rPr lang="ru-RU" sz="2400" i="1" dirty="0"/>
                  <a:t>значений</a:t>
                </a:r>
                <a:r>
                  <a:rPr lang="ru-RU" sz="2400" dirty="0"/>
                  <a:t> СВ:</a:t>
                </a:r>
                <a:endParaRPr lang="en-US" sz="2400" dirty="0"/>
              </a:p>
              <a:p>
                <a:pPr algn="r">
                  <a:spcBef>
                    <a:spcPts val="1800"/>
                  </a:spcBef>
                </a:pPr>
                <a:r>
                  <a:rPr lang="ru-RU" sz="2400" dirty="0"/>
                  <a:t>Распределение </a:t>
                </a:r>
                <a:r>
                  <a:rPr lang="ru-RU" sz="2400" i="1" dirty="0"/>
                  <a:t>вероятностей</a:t>
                </a:r>
                <a:r>
                  <a:rPr lang="ru-RU" sz="2400" dirty="0"/>
                  <a:t> СВ:</a:t>
                </a:r>
                <a:endParaRPr lang="en-US" sz="2400" dirty="0"/>
              </a:p>
              <a:p>
                <a:pPr algn="r">
                  <a:spcBef>
                    <a:spcPts val="1800"/>
                  </a:spcBef>
                </a:pPr>
                <a:r>
                  <a:rPr lang="ru-RU" sz="2400" dirty="0"/>
                  <a:t>Нормировка вероятности</a:t>
                </a:r>
                <a:br>
                  <a:rPr lang="ru-RU" sz="2400" dirty="0"/>
                </a:br>
                <a:r>
                  <a:rPr lang="ru-RU" sz="2400" dirty="0"/>
                  <a:t>(достоверное событие):</a:t>
                </a:r>
                <a:endParaRPr lang="en-US" sz="2400" dirty="0"/>
              </a:p>
              <a:p>
                <a:pPr algn="r">
                  <a:spcBef>
                    <a:spcPts val="1800"/>
                  </a:spcBef>
                </a:pPr>
                <a:r>
                  <a:rPr lang="ru-RU" sz="2400" dirty="0"/>
                  <a:t>Среднее значение функции от СВ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: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700808"/>
                <a:ext cx="4037013" cy="4423767"/>
              </a:xfrm>
              <a:blipFill rotWithShape="0">
                <a:blip r:embed="rId3"/>
                <a:stretch>
                  <a:fillRect t="-964" r="-45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6613" y="1600200"/>
                <a:ext cx="4038600" cy="4524375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ru-RU" sz="2800" dirty="0"/>
              </a:p>
              <a:p>
                <a:pPr marL="0" indent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≡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6613" y="1600200"/>
                <a:ext cx="4038600" cy="4524375"/>
              </a:xfr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151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r"/>
            <a:r>
              <a:rPr lang="ru-RU" sz="2400" dirty="0"/>
              <a:t>Собственная информация значения СВ:</a:t>
            </a:r>
          </a:p>
          <a:p>
            <a:pPr algn="r"/>
            <a:r>
              <a:rPr lang="ru-RU" sz="2400" dirty="0"/>
              <a:t>Энтропия СВ:</a:t>
            </a:r>
          </a:p>
          <a:p>
            <a:pPr algn="r"/>
            <a:endParaRPr lang="ru-RU" sz="2400" dirty="0"/>
          </a:p>
          <a:p>
            <a:pPr algn="r"/>
            <a:endParaRPr lang="ru-RU" sz="2400" dirty="0"/>
          </a:p>
          <a:p>
            <a:pPr algn="r"/>
            <a:endParaRPr lang="ru-RU" sz="2400" dirty="0"/>
          </a:p>
          <a:p>
            <a:pPr algn="r"/>
            <a:r>
              <a:rPr lang="ru-RU" sz="2400" dirty="0"/>
              <a:t>Граничные значения энтропии:</a:t>
            </a:r>
          </a:p>
          <a:p>
            <a:pPr algn="r"/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712763" y="1794519"/>
                <a:ext cx="4331842" cy="4135735"/>
              </a:xfrm>
            </p:spPr>
            <p:txBody>
              <a:bodyPr/>
              <a:lstStyle/>
              <a:p>
                <a:pPr marL="0" inden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ru-R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ru-RU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ru-RU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ru-R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2800" b="0" i="1" dirty="0">
                  <a:latin typeface="Cambria Math" panose="02040503050406030204" pitchFamily="18" charset="0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ru-RU" sz="2800" b="0" dirty="0"/>
              </a:p>
              <a:p>
                <a:pPr marL="0" indent="0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m:rPr>
                          <m:sty m:val="p"/>
                        </m:rPr>
                        <a:rPr lang="en-US" sz="28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712763" y="1794519"/>
                <a:ext cx="4331842" cy="4135735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019032"/>
            <a:ext cx="1480728" cy="18433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715574" y="5491866"/>
                <a:ext cx="9032440" cy="1141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ru-R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для 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детерминированн</m:t>
                      </m:r>
                      <m:r>
                        <a:rPr lang="ru-R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ой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СВ</m:t>
                      </m:r>
                      <m:r>
                        <a:rPr lang="ru-R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ru-R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ru-RU" sz="2000" dirty="0">
                  <a:solidFill>
                    <a:schemeClr val="tx1"/>
                  </a:solidFill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для равномерно распределённой СВ </m:t>
                      </m:r>
                      <m:d>
                        <m:dPr>
                          <m:ctrlPr>
                            <a:rPr lang="ru-R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74" y="5491866"/>
                <a:ext cx="9032440" cy="114191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141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вероятность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23528" y="1600200"/>
                <a:ext cx="4323085" cy="4524375"/>
              </a:xfrm>
            </p:spPr>
            <p:txBody>
              <a:bodyPr/>
              <a:lstStyle/>
              <a:p>
                <a:pPr algn="r">
                  <a:spcBef>
                    <a:spcPts val="1200"/>
                  </a:spcBef>
                </a:pPr>
                <a:r>
                  <a:rPr lang="ru-RU" sz="2200" dirty="0"/>
                  <a:t>Условная вероятность значения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</a:t>
                </a:r>
                <a:r>
                  <a:rPr lang="ru-RU" sz="2200" dirty="0"/>
                  <a:t>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:</a:t>
                </a:r>
              </a:p>
              <a:p>
                <a:pPr algn="r">
                  <a:spcBef>
                    <a:spcPts val="1200"/>
                  </a:spcBef>
                </a:pPr>
                <a:endParaRPr lang="en-US" sz="2200" dirty="0"/>
              </a:p>
              <a:p>
                <a:pPr algn="r">
                  <a:spcBef>
                    <a:spcPts val="1200"/>
                  </a:spcBef>
                </a:pPr>
                <a:r>
                  <a:rPr lang="ru-RU" sz="2200" dirty="0"/>
                  <a:t>Независимые случайные величины: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23528" y="1600200"/>
                <a:ext cx="4323085" cy="4524375"/>
              </a:xfrm>
              <a:blipFill rotWithShape="0">
                <a:blip r:embed="rId3"/>
                <a:stretch>
                  <a:fillRect t="-809" r="-3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5501" y="1600200"/>
                <a:ext cx="4317875" cy="4567783"/>
              </a:xfrm>
            </p:spPr>
            <p:txBody>
              <a:bodyPr/>
              <a:lstStyle/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200" dirty="0"/>
              </a:p>
              <a:p>
                <a:pPr marL="0" indent="0"/>
                <a:endParaRPr lang="en-US" sz="2200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ru-RU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200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ru-RU" sz="2200" i="1" dirty="0"/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5501" y="1600200"/>
                <a:ext cx="4317875" cy="4567783"/>
              </a:xfr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854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энтропия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23528" y="1600200"/>
                <a:ext cx="4323085" cy="4524375"/>
              </a:xfrm>
            </p:spPr>
            <p:txBody>
              <a:bodyPr/>
              <a:lstStyle/>
              <a:p>
                <a:pPr algn="r">
                  <a:spcBef>
                    <a:spcPts val="1200"/>
                  </a:spcBef>
                </a:pPr>
                <a:r>
                  <a:rPr lang="ru-RU" sz="2200" dirty="0"/>
                  <a:t>Условная энтропия</a:t>
                </a:r>
                <a:r>
                  <a:rPr lang="en-US" sz="2200" dirty="0"/>
                  <a:t> </a:t>
                </a:r>
                <a:r>
                  <a:rPr lang="ru-RU" sz="2200" dirty="0"/>
                  <a:t>СВ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200" dirty="0"/>
                  <a:t> </a:t>
                </a:r>
                <a:r>
                  <a:rPr lang="ru-RU" sz="2200" dirty="0"/>
                  <a:t>при условии заданного значения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2200" dirty="0"/>
                  <a:t> СВ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200" dirty="0"/>
                  <a:t>:</a:t>
                </a:r>
              </a:p>
              <a:p>
                <a:pPr algn="r">
                  <a:spcBef>
                    <a:spcPts val="1200"/>
                  </a:spcBef>
                </a:pPr>
                <a:endParaRPr lang="en-US" sz="2200" dirty="0"/>
              </a:p>
              <a:p>
                <a:pPr algn="r">
                  <a:spcBef>
                    <a:spcPts val="1200"/>
                  </a:spcBef>
                </a:pPr>
                <a:endParaRPr lang="en-US" sz="2200" dirty="0"/>
              </a:p>
              <a:p>
                <a:pPr algn="r">
                  <a:spcBef>
                    <a:spcPts val="1200"/>
                  </a:spcBef>
                </a:pPr>
                <a:r>
                  <a:rPr lang="ru-RU" sz="2200" dirty="0"/>
                  <a:t>Условная энтропия</a:t>
                </a:r>
                <a:r>
                  <a:rPr lang="en-US" sz="2200" dirty="0"/>
                  <a:t> </a:t>
                </a:r>
                <a:r>
                  <a:rPr lang="ru-RU" sz="2200" dirty="0"/>
                  <a:t>СВ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200" dirty="0"/>
                  <a:t> </a:t>
                </a:r>
                <a:r>
                  <a:rPr lang="ru-RU" sz="2200" dirty="0"/>
                  <a:t>при условии заданной СВ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ru-RU" sz="2200" dirty="0"/>
                  <a:t>:</a:t>
                </a:r>
                <a:r>
                  <a:rPr lang="en-US" sz="2200" dirty="0"/>
                  <a:t/>
                </a:r>
                <a:br>
                  <a:rPr lang="en-US" sz="2200" dirty="0"/>
                </a:br>
                <a:endParaRPr lang="en-US" sz="2200" dirty="0"/>
              </a:p>
              <a:p>
                <a:pPr algn="r">
                  <a:spcBef>
                    <a:spcPts val="1200"/>
                  </a:spcBef>
                </a:pPr>
                <a:r>
                  <a:rPr lang="ru-RU" sz="2200" dirty="0"/>
                  <a:t>Условная энтропия не превосходит безусловной: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23528" y="1600200"/>
                <a:ext cx="4323085" cy="4524375"/>
              </a:xfrm>
              <a:blipFill>
                <a:blip r:embed="rId3"/>
                <a:stretch>
                  <a:fillRect t="-840" r="-35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6613" y="1416050"/>
                <a:ext cx="4317875" cy="4567783"/>
              </a:xfrm>
            </p:spPr>
            <p:txBody>
              <a:bodyPr/>
              <a:lstStyle/>
              <a:p>
                <a:pPr marL="0" indent="0"/>
                <a:endParaRPr lang="en-US" sz="2200" i="1" dirty="0">
                  <a:latin typeface="Cambria Math" panose="02040503050406030204" pitchFamily="18" charset="0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ru-RU" sz="2200" i="1" dirty="0">
                  <a:latin typeface="Cambria Math" panose="02040503050406030204" pitchFamily="18" charset="0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20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en-US" sz="2200" i="1" dirty="0">
                  <a:latin typeface="Cambria Math" panose="02040503050406030204" pitchFamily="18" charset="0"/>
                </a:endParaRPr>
              </a:p>
              <a:p>
                <a:pPr marL="0" indent="0"/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/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/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==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200" dirty="0"/>
              </a:p>
              <a:p>
                <a:pPr marL="0" indent="0"/>
                <a:endParaRPr lang="en-US" sz="2200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6613" y="1416050"/>
                <a:ext cx="4317875" cy="4567783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708299" y="5770632"/>
                <a:ext cx="903244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если значение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однозначно о</m:t>
                      </m:r>
                      <m:r>
                        <a:rPr lang="ru-R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пределяет значение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ru-RU" sz="2000" dirty="0">
                  <a:solidFill>
                    <a:schemeClr val="tx1"/>
                  </a:solidFill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ru-R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если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и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статистически независимы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99" y="5770632"/>
                <a:ext cx="9032440" cy="707886"/>
              </a:xfrm>
              <a:prstGeom prst="rect">
                <a:avLst/>
              </a:prstGeom>
              <a:blipFill>
                <a:blip r:embed="rId5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xmlns="" id="{C62A5EA4-9A3E-924F-A448-DBE198C29516}"/>
                  </a:ext>
                </a:extLst>
              </p:cNvPr>
              <p:cNvSpPr/>
              <p:nvPr/>
            </p:nvSpPr>
            <p:spPr>
              <a:xfrm>
                <a:off x="715574" y="2746072"/>
                <a:ext cx="9032440" cy="8015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если при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ru-R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однозначно определено значение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ru-RU" sz="2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  <m:r>
                        <a:rPr lang="ru-R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если 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при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R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распределение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равномерно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C62A5EA4-9A3E-924F-A448-DBE198C295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74" y="2746072"/>
                <a:ext cx="9032440" cy="801501"/>
              </a:xfrm>
              <a:prstGeom prst="rect">
                <a:avLst/>
              </a:prstGeom>
              <a:blipFill>
                <a:blip r:embed="rId6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9092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96DD7E6B-A986-5343-8E76-90C7CDAB2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Объект 6">
                <a:extLst>
                  <a:ext uri="{FF2B5EF4-FFF2-40B4-BE49-F238E27FC236}">
                    <a16:creationId xmlns:a16="http://schemas.microsoft.com/office/drawing/2014/main" xmlns="" id="{41163222-9BB3-F440-BA5A-5D531F21AD8F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97770875"/>
                  </p:ext>
                </p:extLst>
              </p:nvPr>
            </p:nvGraphicFramePr>
            <p:xfrm>
              <a:off x="323528" y="1484784"/>
              <a:ext cx="3096344" cy="2044824"/>
            </p:xfrm>
            <a:graphic>
              <a:graphicData uri="http://schemas.openxmlformats.org/drawingml/2006/table">
                <a:tbl>
                  <a:tblPr firstRow="1" firstCol="1" lastRow="1" lastCol="1">
                    <a:tableStyleId>{ED083AE6-46FA-4A59-8FB0-9F97EB10719F}</a:tableStyleId>
                  </a:tblPr>
                  <a:tblGrid>
                    <a:gridCol w="814622">
                      <a:extLst>
                        <a:ext uri="{9D8B030D-6E8A-4147-A177-3AD203B41FA5}">
                          <a16:colId xmlns:a16="http://schemas.microsoft.com/office/drawing/2014/main" xmlns="" val="2354531420"/>
                        </a:ext>
                      </a:extLst>
                    </a:gridCol>
                    <a:gridCol w="715312">
                      <a:extLst>
                        <a:ext uri="{9D8B030D-6E8A-4147-A177-3AD203B41FA5}">
                          <a16:colId xmlns:a16="http://schemas.microsoft.com/office/drawing/2014/main" xmlns="" val="1019905289"/>
                        </a:ext>
                      </a:extLst>
                    </a:gridCol>
                    <a:gridCol w="715312">
                      <a:extLst>
                        <a:ext uri="{9D8B030D-6E8A-4147-A177-3AD203B41FA5}">
                          <a16:colId xmlns:a16="http://schemas.microsoft.com/office/drawing/2014/main" xmlns="" val="1158151132"/>
                        </a:ext>
                      </a:extLst>
                    </a:gridCol>
                    <a:gridCol w="851098">
                      <a:extLst>
                        <a:ext uri="{9D8B030D-6E8A-4147-A177-3AD203B41FA5}">
                          <a16:colId xmlns:a16="http://schemas.microsoft.com/office/drawing/2014/main" xmlns="" val="423560490"/>
                        </a:ext>
                      </a:extLst>
                    </a:gridCol>
                  </a:tblGrid>
                  <a:tr h="51120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𝑿𝒀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 marL="112389" marR="112389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 marL="112389" marR="112389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 marL="112389" marR="112389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 marL="112389" marR="112389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120753883"/>
                      </a:ext>
                    </a:extLst>
                  </a:tr>
                  <a:tr h="51120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/>
                        </a:p>
                      </a:txBody>
                      <a:tcPr marL="112389" marR="112389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dirty="0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 marL="112389" marR="112389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 marL="112389" marR="112389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dirty="0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 marL="112389" marR="112389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879945112"/>
                      </a:ext>
                    </a:extLst>
                  </a:tr>
                  <a:tr h="51120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/>
                        </a:p>
                      </a:txBody>
                      <a:tcPr marL="112389" marR="112389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dirty="0" smtClean="0">
                                    <a:latin typeface="Cambria Math" panose="02040503050406030204" pitchFamily="18" charset="0"/>
                                  </a:rPr>
                                  <m:t>1/4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 marL="112389" marR="112389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dirty="0" smtClean="0">
                                    <a:latin typeface="Cambria Math" panose="02040503050406030204" pitchFamily="18" charset="0"/>
                                  </a:rPr>
                                  <m:t>/4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 marL="112389" marR="112389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dirty="0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 marL="112389" marR="112389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841989586"/>
                      </a:ext>
                    </a:extLst>
                  </a:tr>
                  <a:tr h="51120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 marL="112389" marR="112389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dirty="0" smtClean="0">
                                    <a:latin typeface="Cambria Math" panose="02040503050406030204" pitchFamily="18" charset="0"/>
                                  </a:rPr>
                                  <m:t>3/4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 marL="112389" marR="112389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dirty="0" smtClean="0">
                                    <a:latin typeface="Cambria Math" panose="02040503050406030204" pitchFamily="18" charset="0"/>
                                  </a:rPr>
                                  <m:t>1/4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 marL="112389" marR="112389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 marL="112389" marR="112389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3906389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Объект 6">
                <a:extLst>
                  <a:ext uri="{FF2B5EF4-FFF2-40B4-BE49-F238E27FC236}">
                    <a16:creationId xmlns:a16="http://schemas.microsoft.com/office/drawing/2014/main" id="{41163222-9BB3-F440-BA5A-5D531F21AD8F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97770875"/>
                  </p:ext>
                </p:extLst>
              </p:nvPr>
            </p:nvGraphicFramePr>
            <p:xfrm>
              <a:off x="323528" y="1484784"/>
              <a:ext cx="3096344" cy="2044824"/>
            </p:xfrm>
            <a:graphic>
              <a:graphicData uri="http://schemas.openxmlformats.org/drawingml/2006/table">
                <a:tbl>
                  <a:tblPr firstRow="1" firstCol="1" lastRow="1" lastCol="1">
                    <a:tableStyleId>{ED083AE6-46FA-4A59-8FB0-9F97EB10719F}</a:tableStyleId>
                  </a:tblPr>
                  <a:tblGrid>
                    <a:gridCol w="814622">
                      <a:extLst>
                        <a:ext uri="{9D8B030D-6E8A-4147-A177-3AD203B41FA5}">
                          <a16:colId xmlns:a16="http://schemas.microsoft.com/office/drawing/2014/main" val="2354531420"/>
                        </a:ext>
                      </a:extLst>
                    </a:gridCol>
                    <a:gridCol w="715312">
                      <a:extLst>
                        <a:ext uri="{9D8B030D-6E8A-4147-A177-3AD203B41FA5}">
                          <a16:colId xmlns:a16="http://schemas.microsoft.com/office/drawing/2014/main" val="1019905289"/>
                        </a:ext>
                      </a:extLst>
                    </a:gridCol>
                    <a:gridCol w="715312">
                      <a:extLst>
                        <a:ext uri="{9D8B030D-6E8A-4147-A177-3AD203B41FA5}">
                          <a16:colId xmlns:a16="http://schemas.microsoft.com/office/drawing/2014/main" val="1158151132"/>
                        </a:ext>
                      </a:extLst>
                    </a:gridCol>
                    <a:gridCol w="851098">
                      <a:extLst>
                        <a:ext uri="{9D8B030D-6E8A-4147-A177-3AD203B41FA5}">
                          <a16:colId xmlns:a16="http://schemas.microsoft.com/office/drawing/2014/main" val="423560490"/>
                        </a:ext>
                      </a:extLst>
                    </a:gridCol>
                  </a:tblGrid>
                  <a:tr h="51120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2389" marR="112389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63" r="-284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2389" marR="112389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4035" r="-21929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2389" marR="112389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4035" r="-11929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2389" marR="112389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7164" r="-1493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0753883"/>
                      </a:ext>
                    </a:extLst>
                  </a:tr>
                  <a:tr h="51120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2389" marR="112389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563" t="-102500" r="-284375" b="-2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2389" marR="112389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14035" t="-102500" r="-219298" b="-2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2389" marR="112389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14035" t="-102500" r="-119298" b="-2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2389" marR="112389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67164" t="-102500" r="-1493" b="-20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9945112"/>
                      </a:ext>
                    </a:extLst>
                  </a:tr>
                  <a:tr h="51120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2389" marR="112389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63" t="-197561" r="-284375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2389" marR="112389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4035" t="-197561" r="-219298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2389" marR="112389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4035" t="-197561" r="-119298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2389" marR="112389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7164" t="-197561" r="-1493" b="-10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1989586"/>
                      </a:ext>
                    </a:extLst>
                  </a:tr>
                  <a:tr h="51120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2389" marR="112389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563" t="-305000" r="-284375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2389" marR="112389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14035" t="-305000" r="-219298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2389" marR="112389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14035" t="-305000" r="-119298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 marL="112389" marR="112389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39063891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7">
                <a:extLst>
                  <a:ext uri="{FF2B5EF4-FFF2-40B4-BE49-F238E27FC236}">
                    <a16:creationId xmlns:a16="http://schemas.microsoft.com/office/drawing/2014/main" xmlns="" id="{929019B5-FAE5-ED44-830D-7C5F9CE0348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606292" y="1484784"/>
                <a:ext cx="5508104" cy="4524375"/>
              </a:xfrm>
            </p:spPr>
            <p:txBody>
              <a:bodyPr/>
              <a:lstStyle/>
              <a:p>
                <a:pPr marL="11113" indent="-11113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func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≈0.81 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бит</m:t>
                      </m:r>
                    </m:oMath>
                  </m:oMathPara>
                </a14:m>
                <a:endParaRPr lang="ru-RU" sz="2400" dirty="0"/>
              </a:p>
              <a:p>
                <a:pPr marL="11113" indent="-11113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sz="2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ru-RU" sz="2400" b="0" i="0" smtClean="0">
                          <a:latin typeface="Cambria Math" panose="02040503050406030204" pitchFamily="18" charset="0"/>
                        </a:rPr>
                        <m:t> бит</m:t>
                      </m:r>
                    </m:oMath>
                  </m:oMathPara>
                </a14:m>
                <a:endParaRPr lang="en-US" sz="2400" dirty="0"/>
              </a:p>
              <a:p>
                <a:pPr marL="11113" indent="-11113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r>
                        <a:rPr lang="en-US" sz="2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−0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 бит</m:t>
                      </m:r>
                    </m:oMath>
                  </m:oMathPara>
                </a14:m>
                <a:endParaRPr lang="ru-RU" sz="2400" dirty="0"/>
              </a:p>
              <a:p>
                <a:pPr marL="11113" indent="-11113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sz="20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 бит</m:t>
                      </m:r>
                    </m:oMath>
                  </m:oMathPara>
                </a14:m>
                <a:endParaRPr lang="ru-RU" sz="2400" dirty="0"/>
              </a:p>
              <a:p>
                <a:pPr marL="11113" indent="-11113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⋅0+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⋅1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бит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ru-RU" sz="2400" dirty="0"/>
              </a:p>
              <a:p>
                <a:pPr marL="11113" indent="-11113" algn="ctr">
                  <a:lnSpc>
                    <a:spcPct val="125000"/>
                  </a:lnSpc>
                </a:pPr>
                <a:r>
                  <a:rPr lang="ru-RU" sz="2400" dirty="0">
                    <a:latin typeface="Cambria Math" panose="02040503050406030204" pitchFamily="18" charset="0"/>
                  </a:rPr>
                  <a:t>Взаимная информация </a:t>
                </a:r>
                <a:r>
                  <a:rPr lang="en-US" sz="2400" dirty="0">
                    <a:latin typeface="Cambria Math" panose="02040503050406030204" pitchFamily="18" charset="0"/>
                  </a:rPr>
                  <a:t>X </a:t>
                </a:r>
                <a:r>
                  <a:rPr lang="ru-RU" sz="2400" dirty="0">
                    <a:latin typeface="Cambria Math" panose="02040503050406030204" pitchFamily="18" charset="0"/>
                  </a:rPr>
                  <a:t>и </a:t>
                </a:r>
                <a:r>
                  <a:rPr lang="en-US" sz="2400" dirty="0">
                    <a:latin typeface="Cambria Math" panose="02040503050406030204" pitchFamily="18" charset="0"/>
                  </a:rPr>
                  <a:t>Y:</a:t>
                </a:r>
                <a:endParaRPr lang="ru-RU" sz="2400" b="0" dirty="0">
                  <a:latin typeface="Cambria Math" panose="02040503050406030204" pitchFamily="18" charset="0"/>
                </a:endParaRPr>
              </a:p>
              <a:p>
                <a:pPr marL="11113" indent="-11113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0.31</m:t>
                      </m:r>
                      <m:r>
                        <a:rPr lang="ru-RU" sz="2400" b="0" i="0" smtClean="0">
                          <a:latin typeface="Cambria Math" panose="02040503050406030204" pitchFamily="18" charset="0"/>
                        </a:rPr>
                        <m:t> бит</m:t>
                      </m:r>
                    </m:oMath>
                  </m:oMathPara>
                </a14:m>
                <a:endParaRPr lang="ru-RU" sz="2400" dirty="0"/>
              </a:p>
              <a:p>
                <a:pPr marL="11113" indent="-11113">
                  <a:lnSpc>
                    <a:spcPct val="125000"/>
                  </a:lnSpc>
                </a:pPr>
                <a:endParaRPr lang="ru-RU" sz="2400" dirty="0"/>
              </a:p>
            </p:txBody>
          </p:sp>
        </mc:Choice>
        <mc:Fallback xmlns="">
          <p:sp>
            <p:nvSpPr>
              <p:cNvPr id="8" name="Объект 7">
                <a:extLst>
                  <a:ext uri="{FF2B5EF4-FFF2-40B4-BE49-F238E27FC236}">
                    <a16:creationId xmlns:a16="http://schemas.microsoft.com/office/drawing/2014/main" id="{929019B5-FAE5-ED44-830D-7C5F9CE034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606292" y="1484784"/>
                <a:ext cx="5508104" cy="4524375"/>
              </a:xfrm>
              <a:blipFill>
                <a:blip r:embed="rId4"/>
                <a:stretch>
                  <a:fillRect b="-67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7">
                <a:extLst>
                  <a:ext uri="{FF2B5EF4-FFF2-40B4-BE49-F238E27FC236}">
                    <a16:creationId xmlns:a16="http://schemas.microsoft.com/office/drawing/2014/main" xmlns="" id="{DCB7B2B4-B285-D24B-AC49-CF17F7FC994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900" y="3598343"/>
                <a:ext cx="3528392" cy="28549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0000" tIns="46800" rIns="90000" bIns="4680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49263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263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263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1113" indent="-1111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b="0" dirty="0"/>
              </a:p>
              <a:p>
                <a:pPr marL="11113" indent="-1111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  <a:p>
                <a:pPr marL="11113" indent="-1111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11113" indent="-1111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11113" indent="-11113"/>
                <a:endParaRPr lang="ru-RU" sz="2400" dirty="0"/>
              </a:p>
            </p:txBody>
          </p:sp>
        </mc:Choice>
        <mc:Fallback xmlns="">
          <p:sp>
            <p:nvSpPr>
              <p:cNvPr id="9" name="Объект 7">
                <a:extLst>
                  <a:ext uri="{FF2B5EF4-FFF2-40B4-BE49-F238E27FC236}">
                    <a16:creationId xmlns:a16="http://schemas.microsoft.com/office/drawing/2014/main" id="{DCB7B2B4-B285-D24B-AC49-CF17F7FC9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900" y="3598343"/>
                <a:ext cx="3528392" cy="2854994"/>
              </a:xfrm>
              <a:prstGeom prst="rect">
                <a:avLst/>
              </a:prstGeom>
              <a:blipFill>
                <a:blip r:embed="rId5"/>
                <a:stretch>
                  <a:fillRect t="-45133" b="-6902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xmlns="" id="{EB4EE4AA-E5D9-384C-A8FE-A7AF50B13B96}"/>
                  </a:ext>
                </a:extLst>
              </p:cNvPr>
              <p:cNvSpPr/>
              <p:nvPr/>
            </p:nvSpPr>
            <p:spPr>
              <a:xfrm>
                <a:off x="6360344" y="539876"/>
                <a:ext cx="25019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бит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EB4EE4AA-E5D9-384C-A8FE-A7AF50B13B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344" y="539876"/>
                <a:ext cx="2501903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2549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FAA980E9-535B-3D4E-AF66-AE2709415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Многомерная энтропия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xmlns="" id="{206ED03F-57A8-C64A-9701-8057F7482C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113" indent="-1111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  <a:p>
                <a:pPr marL="11113" indent="-1111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  <a:p>
                <a:pPr marL="11113" indent="-11113">
                  <a:lnSpc>
                    <a:spcPct val="150000"/>
                  </a:lnSpc>
                </a:pPr>
                <a:r>
                  <a:rPr lang="ru-RU" sz="2800" dirty="0">
                    <a:latin typeface="Cambria" panose="02040503050406030204" pitchFamily="18" charset="0"/>
                  </a:rPr>
                  <a:t>Цепное равенство:</a:t>
                </a:r>
              </a:p>
              <a:p>
                <a:pPr marL="11113" indent="-1111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800" i="1" dirty="0">
                  <a:latin typeface="Cambria" panose="02040503050406030204" pitchFamily="18" charset="0"/>
                </a:endParaRPr>
              </a:p>
              <a:p>
                <a:pPr marL="11113" indent="-11113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800" i="1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206ED03F-57A8-C64A-9701-8057F7482C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98" t="-176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1301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C9DD2E6-EFE7-9E4F-BF5F-B31811BD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 информации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xmlns="" id="{947B9341-C8AB-CD4A-B59B-CB24DD1D4A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>
                    <a:latin typeface="Cambria" panose="02040503050406030204" pitchFamily="18" charset="0"/>
                  </a:rPr>
                  <a:t>Генерирует последовательность символов: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ru-RU" dirty="0">
                    <a:latin typeface="Cambria" panose="02040503050406030204" pitchFamily="18" charset="0"/>
                  </a:rPr>
                  <a:t> </a:t>
                </a:r>
                <a:r>
                  <a:rPr lang="en-US" dirty="0">
                    <a:latin typeface="Cambria" panose="02040503050406030204" pitchFamily="18" charset="0"/>
                  </a:rPr>
                  <a:t> </a:t>
                </a:r>
                <a:r>
                  <a:rPr lang="ru-RU" dirty="0">
                    <a:latin typeface="Cambria" panose="02040503050406030204" pitchFamily="18" charset="0"/>
                  </a:rPr>
                  <a:t>алфавита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endParaRPr lang="ru-RU" dirty="0">
                  <a:latin typeface="Cambria" panose="02040503050406030204" pitchFamily="18" charset="0"/>
                </a:endParaRPr>
              </a:p>
              <a:p>
                <a:r>
                  <a:rPr lang="ru-RU" dirty="0">
                    <a:latin typeface="Cambria" panose="02040503050406030204" pitchFamily="18" charset="0"/>
                  </a:rPr>
                  <a:t>Условие стационарности: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≥1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ru-RU" dirty="0">
                  <a:latin typeface="Cambria" panose="02040503050406030204" pitchFamily="18" charset="0"/>
                </a:endParaRPr>
              </a:p>
              <a:p>
                <a:r>
                  <a:rPr lang="ru-RU" dirty="0">
                    <a:latin typeface="Cambria" panose="02040503050406030204" pitchFamily="18" charset="0"/>
                  </a:rPr>
                  <a:t>Источник без памяти – нет взаимосвязей: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⋅…⋅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47B9341-C8AB-CD4A-B59B-CB24DD1D4A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52" t="-1401" r="-18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3301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86F947E-1851-9C41-B8A7-4D6B1FCB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Энтропия источника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xmlns="" id="{94F53079-4658-DF40-9438-A9FDD1A517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>
                    <a:latin typeface="Cambria Math" panose="02040503050406030204" pitchFamily="18" charset="0"/>
                  </a:rPr>
                  <a:t>Предельная условная энтропия буквы: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Cambria" panose="02040503050406030204" pitchFamily="18" charset="0"/>
                </a:endParaRPr>
              </a:p>
              <a:p>
                <a:r>
                  <a:rPr lang="ru-RU" dirty="0">
                    <a:latin typeface="Cambria Math" panose="02040503050406030204" pitchFamily="18" charset="0"/>
                  </a:rPr>
                  <a:t>Предельная средняя энтропия на букву: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ru-RU" dirty="0">
                  <a:latin typeface="Cambria" panose="02040503050406030204" pitchFamily="18" charset="0"/>
                </a:endParaRPr>
              </a:p>
              <a:p>
                <a:r>
                  <a:rPr lang="ru-RU" dirty="0">
                    <a:latin typeface="Cambria" panose="02040503050406030204" pitchFamily="18" charset="0"/>
                  </a:rPr>
                  <a:t>Для источника без памяти: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4F53079-4658-DF40-9438-A9FDD1A517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52" t="-14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9405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Arial"/>
        <a:ea typeface="Noto Sans CJK SC"/>
        <a:cs typeface="Noto Sans CJK SC"/>
      </a:majorFont>
      <a:minorFont>
        <a:latin typeface="Arial"/>
        <a:ea typeface="Noto Sans CJK SC"/>
        <a:cs typeface="Noto Sans CJK SC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2817</TotalTime>
  <Words>623</Words>
  <Application>Microsoft Office PowerPoint</Application>
  <PresentationFormat>Экран (4:3)</PresentationFormat>
  <Paragraphs>150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Cambria</vt:lpstr>
      <vt:lpstr>Cambria Math</vt:lpstr>
      <vt:lpstr>DejaVu Sans</vt:lpstr>
      <vt:lpstr>Noto Sans CJK SC</vt:lpstr>
      <vt:lpstr>Times New Roman</vt:lpstr>
      <vt:lpstr>Тема Office</vt:lpstr>
      <vt:lpstr>Презентация PowerPoint</vt:lpstr>
      <vt:lpstr>Случайные величины (СВ)</vt:lpstr>
      <vt:lpstr>Информация</vt:lpstr>
      <vt:lpstr>Условная вероятность</vt:lpstr>
      <vt:lpstr>Условная энтропия</vt:lpstr>
      <vt:lpstr>Пример</vt:lpstr>
      <vt:lpstr>Многомерная энтропия</vt:lpstr>
      <vt:lpstr>Источник информации</vt:lpstr>
      <vt:lpstr>Энтропия источника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Статистическая и визуальная избыточность изображений</dc:title>
  <dc:creator>Your User Name</dc:creator>
  <cp:lastModifiedBy>Version 4</cp:lastModifiedBy>
  <cp:revision>244</cp:revision>
  <cp:lastPrinted>1601-01-01T00:00:00Z</cp:lastPrinted>
  <dcterms:created xsi:type="dcterms:W3CDTF">2007-10-16T11:05:25Z</dcterms:created>
  <dcterms:modified xsi:type="dcterms:W3CDTF">2020-03-05T07:26:25Z</dcterms:modified>
</cp:coreProperties>
</file>