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6" r:id="rId6"/>
    <p:sldId id="261" r:id="rId7"/>
    <p:sldId id="260" r:id="rId8"/>
    <p:sldId id="268" r:id="rId9"/>
    <p:sldId id="270" r:id="rId10"/>
    <p:sldId id="262" r:id="rId11"/>
    <p:sldId id="265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>
        <p:scale>
          <a:sx n="100" d="100"/>
          <a:sy n="100" d="100"/>
        </p:scale>
        <p:origin x="-125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pPr/>
              <a:t>12.1.2017.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 smtClean="0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2015./2016. </a:t>
            </a:r>
            <a:endParaRPr lang="hr-HR" sz="1800" b="1" i="1" noProof="0" dirty="0">
              <a:solidFill>
                <a:schemeClr val="folHlink"/>
              </a:solidFill>
              <a:effectLst/>
            </a:endParaRP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 smtClean="0"/>
              <a:t>Title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 smtClean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17672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02171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19041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841295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1590430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420435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7631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6147075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6124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66840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278367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85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79274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50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5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hr-HR" noProof="0" dirty="0" smtClean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pPr/>
              <a:t>12.1.2017.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" TargetMode="External"/><Relationship Id="rId7" Type="http://schemas.openxmlformats.org/officeDocument/2006/relationships/hyperlink" Target="http://getbootstrap.com/" TargetMode="External"/><Relationship Id="rId2" Type="http://schemas.openxmlformats.org/officeDocument/2006/relationships/hyperlink" Target="http://astah.net/editions/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sp.net/core" TargetMode="External"/><Relationship Id="rId5" Type="http://schemas.openxmlformats.org/officeDocument/2006/relationships/hyperlink" Target="https://www.microsoft.com/en-us/sql-server/sql-server-2016" TargetMode="External"/><Relationship Id="rId4" Type="http://schemas.openxmlformats.org/officeDocument/2006/relationships/hyperlink" Target="https://www.asp.net/entity-framewor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hyperlink" Target="https://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 </a:t>
            </a:r>
            <a:r>
              <a:rPr lang="hr-HR" dirty="0" smtClean="0">
                <a:solidFill>
                  <a:schemeClr val="tx1"/>
                </a:solidFill>
              </a:rPr>
              <a:t>Sustav za praćenje rada auto servisa 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grupa123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Developeri: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Krešimir </a:t>
            </a:r>
            <a:r>
              <a:rPr lang="hr-HR" dirty="0" smtClean="0"/>
              <a:t>Topolovec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Martin Pisačić</a:t>
            </a:r>
          </a:p>
          <a:p>
            <a:pPr>
              <a:buNone/>
            </a:pPr>
            <a:endParaRPr lang="hr-HR" dirty="0" smtClean="0"/>
          </a:p>
          <a:p>
            <a:r>
              <a:rPr lang="hr-HR" dirty="0" smtClean="0"/>
              <a:t>Testeri:</a:t>
            </a:r>
            <a:endParaRPr lang="hr-HR" dirty="0" smtClean="0"/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Tomislav Božurić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Renato Orgulan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Bruno Banek</a:t>
            </a:r>
          </a:p>
          <a:p>
            <a:pPr lvl="1">
              <a:buFont typeface="Wingdings" pitchFamily="2" charset="2"/>
              <a:buChar char="Ø"/>
            </a:pPr>
            <a:r>
              <a:rPr lang="hr-HR" dirty="0" smtClean="0"/>
              <a:t>Frano Mirković</a:t>
            </a:r>
          </a:p>
          <a:p>
            <a:pPr lvl="1">
              <a:buNone/>
            </a:pP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10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Članovi grupe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Krešimir Topolovec  Email:kresimir.topolovec@fer.hr</a:t>
            </a:r>
          </a:p>
          <a:p>
            <a:endParaRPr lang="hr-HR" dirty="0" smtClean="0"/>
          </a:p>
          <a:p>
            <a:r>
              <a:rPr lang="hr-HR" dirty="0" smtClean="0"/>
              <a:t>Martin Pisačić  Email:martin.pisacic@fer.hr</a:t>
            </a:r>
          </a:p>
          <a:p>
            <a:endParaRPr lang="hr-HR" dirty="0" smtClean="0"/>
          </a:p>
          <a:p>
            <a:r>
              <a:rPr lang="hr-HR" dirty="0" smtClean="0"/>
              <a:t>Tomislav Božurić Email:tomislav.bozuric@fer.hr</a:t>
            </a:r>
          </a:p>
          <a:p>
            <a:endParaRPr lang="hr-HR" dirty="0" smtClean="0"/>
          </a:p>
          <a:p>
            <a:r>
              <a:rPr lang="hr-HR" dirty="0" smtClean="0"/>
              <a:t>Renato Orgulan Email:renato.orgulan@fer.hr</a:t>
            </a:r>
          </a:p>
          <a:p>
            <a:endParaRPr lang="hr-HR" dirty="0" smtClean="0"/>
          </a:p>
          <a:p>
            <a:r>
              <a:rPr lang="hr-HR" dirty="0" smtClean="0"/>
              <a:t>Bruno Banek Email:bruno.banek@fer.hr</a:t>
            </a:r>
          </a:p>
          <a:p>
            <a:endParaRPr lang="hr-HR" dirty="0" smtClean="0"/>
          </a:p>
          <a:p>
            <a:r>
              <a:rPr lang="hr-HR" dirty="0" smtClean="0"/>
              <a:t>Frano Mirković Email:frano.mirkovic@fer.hr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11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</a:p>
          <a:p>
            <a:r>
              <a:rPr lang="hr-HR" dirty="0" smtClean="0"/>
              <a:t>Pregled zahtjeva</a:t>
            </a:r>
          </a:p>
          <a:p>
            <a:r>
              <a:rPr lang="hr-HR" dirty="0" smtClean="0"/>
              <a:t>Arhitektura</a:t>
            </a:r>
          </a:p>
          <a:p>
            <a:r>
              <a:rPr lang="hr-HR" dirty="0" smtClean="0"/>
              <a:t>Korišteni alati i tehnologije</a:t>
            </a:r>
          </a:p>
          <a:p>
            <a:r>
              <a:rPr lang="hr-HR" dirty="0" smtClean="0"/>
              <a:t>Organizacija rada </a:t>
            </a:r>
          </a:p>
          <a:p>
            <a:r>
              <a:rPr lang="hr-HR" dirty="0" smtClean="0"/>
              <a:t>Članovi grupe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2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Oblikovanje i implementacija informacijskog sustava za auto kuću koja u svome sklopu ima i servis „Najbolji mehaničar”</a:t>
            </a:r>
          </a:p>
          <a:p>
            <a:r>
              <a:rPr lang="hr-HR" dirty="0" smtClean="0"/>
              <a:t>Cilj:poboljšati efikasnost rada auto servisa,olakšavanje međusobne komunikacije između servisera i njegovih klijenata</a:t>
            </a:r>
          </a:p>
          <a:p>
            <a:r>
              <a:rPr lang="hr-HR" dirty="0" smtClean="0"/>
              <a:t>Informacijski sustav dostupan kao web aplikacija u sklopu web stranice same auto kuće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/>
          </a:p>
        </p:txBody>
      </p:sp>
      <p:pic>
        <p:nvPicPr>
          <p:cNvPr id="5" name="Picture 4" descr="Početna_stranic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6616" y="3480180"/>
            <a:ext cx="6610722" cy="3173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Funkcionalni zahtjevi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sz="2800" b="1" dirty="0" smtClean="0"/>
              <a:t>Dionici:</a:t>
            </a:r>
          </a:p>
          <a:p>
            <a:pPr>
              <a:buNone/>
            </a:pPr>
            <a:endParaRPr lang="hr-HR" sz="2800" dirty="0" smtClean="0"/>
          </a:p>
          <a:p>
            <a:pPr lvl="0">
              <a:buClrTx/>
              <a:buFont typeface="Wingdings" pitchFamily="2" charset="2"/>
              <a:buChar char="Ø"/>
            </a:pPr>
            <a:r>
              <a:rPr lang="hr-HR" b="1" i="1" dirty="0" smtClean="0"/>
              <a:t>Registrirani korisnik</a:t>
            </a:r>
            <a:r>
              <a:rPr lang="hr-HR" i="1" dirty="0" smtClean="0"/>
              <a:t>-mogućnost prijave popravka,odabira termina i 			   servisera</a:t>
            </a:r>
          </a:p>
          <a:p>
            <a:pPr lvl="0">
              <a:buClrTx/>
              <a:buFont typeface="Wingdings" pitchFamily="2" charset="2"/>
              <a:buChar char="Ø"/>
            </a:pPr>
            <a:endParaRPr lang="hr-HR" dirty="0" smtClean="0"/>
          </a:p>
          <a:p>
            <a:pPr lvl="0">
              <a:buClrTx/>
              <a:buFont typeface="Wingdings" pitchFamily="2" charset="2"/>
              <a:buChar char="Ø"/>
            </a:pPr>
            <a:r>
              <a:rPr lang="hr-HR" b="1" i="1" dirty="0" smtClean="0"/>
              <a:t>Neregistrirani korisnik</a:t>
            </a:r>
            <a:r>
              <a:rPr lang="hr-HR" i="1" dirty="0" smtClean="0"/>
              <a:t>-mogućnost pregledavanja osnovnih 				      informacija o servisu i registracije</a:t>
            </a:r>
          </a:p>
          <a:p>
            <a:pPr>
              <a:buClrTx/>
              <a:buFont typeface="Wingdings" pitchFamily="2" charset="2"/>
              <a:buChar char="Ø"/>
            </a:pPr>
            <a:endParaRPr lang="hr-HR" dirty="0" smtClean="0"/>
          </a:p>
          <a:p>
            <a:pPr lvl="0">
              <a:buClrTx/>
              <a:buFont typeface="Wingdings" pitchFamily="2" charset="2"/>
              <a:buChar char="Ø"/>
            </a:pPr>
            <a:r>
              <a:rPr lang="hr-HR" b="1" i="1" dirty="0" smtClean="0"/>
              <a:t>Ovlašteni serviser</a:t>
            </a:r>
            <a:r>
              <a:rPr lang="hr-HR" i="1" dirty="0" smtClean="0"/>
              <a:t>-</a:t>
            </a:r>
            <a:r>
              <a:rPr lang="hr-HR" dirty="0" smtClean="0"/>
              <a:t>zaposlenik auto servisa,mogućnost pregleda 		           informacija o nadolazećim popravcima</a:t>
            </a:r>
            <a:endParaRPr lang="hr-HR" i="1" dirty="0" smtClean="0"/>
          </a:p>
          <a:p>
            <a:pPr lvl="0">
              <a:buClrTx/>
              <a:buFont typeface="Wingdings" pitchFamily="2" charset="2"/>
              <a:buChar char="Ø"/>
            </a:pPr>
            <a:endParaRPr lang="hr-HR" i="1" dirty="0" smtClean="0"/>
          </a:p>
          <a:p>
            <a:pPr>
              <a:buClrTx/>
              <a:buFont typeface="Wingdings" pitchFamily="2" charset="2"/>
              <a:buChar char="Ø"/>
            </a:pPr>
            <a:r>
              <a:rPr lang="hr-HR" b="1" i="1" dirty="0" smtClean="0"/>
              <a:t>Administrator</a:t>
            </a:r>
            <a:r>
              <a:rPr lang="hr-HR" i="1" dirty="0" smtClean="0"/>
              <a:t>-</a:t>
            </a:r>
            <a:r>
              <a:rPr lang="hr-HR" dirty="0" smtClean="0"/>
              <a:t>brine o samom radu sustava</a:t>
            </a:r>
            <a:endParaRPr lang="hr-HR" i="1" dirty="0" smtClean="0"/>
          </a:p>
          <a:p>
            <a:pPr lvl="0"/>
            <a:endParaRPr lang="hr-HR" dirty="0" smtClean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Nefunkcionalni i zahtjevi domene primjene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hr-HR" dirty="0" smtClean="0"/>
          </a:p>
          <a:p>
            <a:pPr lvl="0"/>
            <a:r>
              <a:rPr lang="hr-HR" dirty="0" smtClean="0"/>
              <a:t>Korisničko sučelje nudi različite funkcionalnosti ovisno o dodjeljenim korisničkim ovlastima</a:t>
            </a:r>
          </a:p>
          <a:p>
            <a:pPr lvl="0"/>
            <a:endParaRPr lang="hr-HR" dirty="0" smtClean="0"/>
          </a:p>
          <a:p>
            <a:pPr lvl="0"/>
            <a:r>
              <a:rPr lang="hr-HR" dirty="0" smtClean="0"/>
              <a:t>Sustav omogućuje istovremeni rad administratora, ovlaštenih servisera te neograničenog broja registriranih korisnika</a:t>
            </a:r>
          </a:p>
          <a:p>
            <a:pPr lvl="0"/>
            <a:endParaRPr lang="hr-HR" dirty="0" smtClean="0"/>
          </a:p>
          <a:p>
            <a:pPr lvl="0"/>
            <a:r>
              <a:rPr lang="hr-HR" dirty="0" smtClean="0"/>
              <a:t>Svi upiti prema bazi podataka koje pokreću korisnici, ovlašteni serviseri i administrator biti će izvršeni u razumnom vremenu</a:t>
            </a:r>
          </a:p>
          <a:p>
            <a:pPr lvl="0"/>
            <a:endParaRPr lang="hr-HR" dirty="0" smtClean="0"/>
          </a:p>
          <a:p>
            <a:pPr lvl="0"/>
            <a:r>
              <a:rPr lang="hr-HR" dirty="0" smtClean="0"/>
              <a:t>Sustav podržava znakove hrvatske abecede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hr-HR" dirty="0" smtClean="0"/>
          </a:p>
          <a:p>
            <a:pPr lvl="0"/>
            <a:r>
              <a:rPr lang="hr-HR" dirty="0" smtClean="0"/>
              <a:t>Web poslužitelj</a:t>
            </a:r>
          </a:p>
          <a:p>
            <a:pPr lvl="0"/>
            <a:r>
              <a:rPr lang="hr-HR" dirty="0" smtClean="0"/>
              <a:t>Web aplikacija</a:t>
            </a:r>
          </a:p>
          <a:p>
            <a:pPr lvl="0"/>
            <a:r>
              <a:rPr lang="hr-HR" dirty="0" smtClean="0"/>
              <a:t>Relacijska baza podataka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4000" y="6652800"/>
            <a:ext cx="1080000" cy="2052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6</a:t>
            </a:fld>
            <a:endParaRPr lang="hr-HR" dirty="0"/>
          </a:p>
        </p:txBody>
      </p:sp>
      <p:pic>
        <p:nvPicPr>
          <p:cNvPr id="6" name="Picture 5" descr="skica susta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839" y="2953159"/>
            <a:ext cx="6536031" cy="31190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i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Astah Community(</a:t>
            </a:r>
            <a:r>
              <a:rPr lang="hr-HR" sz="2000" dirty="0" smtClean="0">
                <a:solidFill>
                  <a:srgbClr val="FF0000"/>
                </a:solidFill>
                <a:hlinkClick r:id="rId2"/>
              </a:rPr>
              <a:t>http://astah.net/editions/community</a:t>
            </a:r>
            <a:r>
              <a:rPr lang="hr-HR" sz="2000" dirty="0" smtClean="0"/>
              <a:t>)</a:t>
            </a:r>
          </a:p>
          <a:p>
            <a:endParaRPr lang="hr-HR" sz="2000" dirty="0" smtClean="0"/>
          </a:p>
          <a:p>
            <a:r>
              <a:rPr lang="hr-HR" sz="2000" dirty="0" smtClean="0"/>
              <a:t>Microsoft VISUAL STUDIO 2015(</a:t>
            </a:r>
            <a:r>
              <a:rPr lang="hr-HR" sz="2000" dirty="0" smtClean="0">
                <a:hlinkClick r:id="rId3"/>
              </a:rPr>
              <a:t>https://www.visualstudio.com/vs/</a:t>
            </a:r>
            <a:r>
              <a:rPr lang="hr-HR" sz="2000" dirty="0" smtClean="0"/>
              <a:t>)</a:t>
            </a:r>
          </a:p>
          <a:p>
            <a:endParaRPr lang="hr-HR" sz="2000" dirty="0" smtClean="0"/>
          </a:p>
          <a:p>
            <a:r>
              <a:rPr lang="hr-HR" sz="2000" dirty="0" smtClean="0"/>
              <a:t>Entity Framework(</a:t>
            </a:r>
            <a:r>
              <a:rPr lang="hr-HR" sz="2000" dirty="0" smtClean="0">
                <a:hlinkClick r:id="rId4"/>
              </a:rPr>
              <a:t>https://www.asp.net/entity-framework</a:t>
            </a:r>
            <a:r>
              <a:rPr lang="hr-HR" sz="2000" dirty="0" smtClean="0"/>
              <a:t>)</a:t>
            </a:r>
          </a:p>
          <a:p>
            <a:endParaRPr lang="hr-HR" sz="2000" dirty="0" smtClean="0"/>
          </a:p>
          <a:p>
            <a:r>
              <a:rPr lang="hr-HR" sz="2000" dirty="0" smtClean="0"/>
              <a:t>Microsoft SQL SERVER 2016(</a:t>
            </a:r>
            <a:r>
              <a:rPr lang="hr-HR" sz="2000" dirty="0" smtClean="0">
                <a:hlinkClick r:id="rId5"/>
              </a:rPr>
              <a:t>https://www.microsoft.com/en-us/sql-server/sql-server-2016</a:t>
            </a:r>
            <a:r>
              <a:rPr lang="hr-HR" sz="2000" dirty="0" smtClean="0"/>
              <a:t>)</a:t>
            </a:r>
          </a:p>
          <a:p>
            <a:endParaRPr lang="hr-HR" sz="2000" dirty="0" smtClean="0"/>
          </a:p>
          <a:p>
            <a:r>
              <a:rPr lang="hr-HR" sz="2000" dirty="0" smtClean="0"/>
              <a:t>ASP .NET Core </a:t>
            </a:r>
            <a:r>
              <a:rPr lang="hr-HR" sz="2000" dirty="0" smtClean="0">
                <a:hlinkClick r:id="rId6"/>
              </a:rPr>
              <a:t>https://www.asp.net/core</a:t>
            </a:r>
            <a:endParaRPr lang="hr-HR" sz="2000" dirty="0" smtClean="0"/>
          </a:p>
          <a:p>
            <a:endParaRPr lang="hr-HR" sz="2000" dirty="0" smtClean="0"/>
          </a:p>
          <a:p>
            <a:r>
              <a:rPr lang="hr-HR" sz="2000" dirty="0" smtClean="0"/>
              <a:t>BootStrap </a:t>
            </a:r>
            <a:r>
              <a:rPr lang="hr-HR" sz="2000" dirty="0" smtClean="0">
                <a:hlinkClick r:id="rId7"/>
              </a:rPr>
              <a:t>http://getbootstrap.com/</a:t>
            </a:r>
            <a:endParaRPr lang="hr-HR" sz="2000" dirty="0" smtClean="0"/>
          </a:p>
          <a:p>
            <a:endParaRPr lang="hr-H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7</a:t>
            </a:fld>
            <a:endParaRPr lang="hr-HR"/>
          </a:p>
        </p:txBody>
      </p:sp>
    </p:spTree>
    <p:extLst>
      <p:ext uri="{BB962C8B-B14F-4D97-AF65-F5344CB8AC3E}">
        <p14:creationId xmlns=""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za komunikaciju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Slack (</a:t>
            </a:r>
            <a:r>
              <a:rPr lang="hr-HR" dirty="0" smtClean="0">
                <a:hlinkClick r:id="rId2"/>
              </a:rPr>
              <a:t>https://slack.com/</a:t>
            </a:r>
            <a:r>
              <a:rPr lang="hr-HR" dirty="0" smtClean="0"/>
              <a:t>)</a:t>
            </a:r>
          </a:p>
          <a:p>
            <a:endParaRPr lang="hr-HR" dirty="0" smtClean="0"/>
          </a:p>
          <a:p>
            <a:r>
              <a:rPr lang="hr-HR" dirty="0" smtClean="0"/>
              <a:t>Trello (</a:t>
            </a:r>
            <a:r>
              <a:rPr lang="hr-HR" dirty="0" smtClean="0">
                <a:hlinkClick r:id="rId3"/>
              </a:rPr>
              <a:t>https://trello.com/</a:t>
            </a:r>
            <a:r>
              <a:rPr lang="hr-HR" dirty="0" smtClean="0"/>
              <a:t>)</a:t>
            </a:r>
          </a:p>
          <a:p>
            <a:endParaRPr lang="hr-HR" dirty="0" smtClean="0"/>
          </a:p>
          <a:p>
            <a:r>
              <a:rPr lang="hr-HR" dirty="0" smtClean="0"/>
              <a:t>GitLab (</a:t>
            </a:r>
            <a:r>
              <a:rPr lang="hr-HR" dirty="0" smtClean="0">
                <a:hlinkClick r:id="rId4"/>
              </a:rPr>
              <a:t>https://gitlab.com/</a:t>
            </a:r>
            <a:r>
              <a:rPr lang="hr-HR" dirty="0" smtClean="0"/>
              <a:t>)</a:t>
            </a:r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programski jezici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CSS</a:t>
            </a:r>
          </a:p>
          <a:p>
            <a:endParaRPr lang="hr-HR" dirty="0" smtClean="0"/>
          </a:p>
          <a:p>
            <a:r>
              <a:rPr lang="hr-HR" dirty="0" smtClean="0"/>
              <a:t>C#</a:t>
            </a:r>
          </a:p>
          <a:p>
            <a:endParaRPr lang="hr-HR" dirty="0" smtClean="0"/>
          </a:p>
          <a:p>
            <a:r>
              <a:rPr lang="hr-HR" dirty="0" smtClean="0"/>
              <a:t>JavaScript</a:t>
            </a:r>
          </a:p>
          <a:p>
            <a:endParaRPr lang="hr-HR" dirty="0" smtClean="0"/>
          </a:p>
          <a:p>
            <a:r>
              <a:rPr lang="hr-HR" dirty="0" smtClean="0"/>
              <a:t>HTML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9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P1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B26B02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1251</TotalTime>
  <Words>250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OPP1</vt:lpstr>
      <vt:lpstr>  Sustav za praćenje rada auto servisa </vt:lpstr>
      <vt:lpstr>Sadržaj</vt:lpstr>
      <vt:lpstr>Opis zadatka</vt:lpstr>
      <vt:lpstr>Funkcionalni zahtjevi</vt:lpstr>
      <vt:lpstr>Nefunkcionalni i zahtjevi domene primjene</vt:lpstr>
      <vt:lpstr>Arhitektura sustava</vt:lpstr>
      <vt:lpstr>Korišteni alati i tehnologije</vt:lpstr>
      <vt:lpstr>Korišteni alati za komunikaciju</vt:lpstr>
      <vt:lpstr>Korišteni programski jezici</vt:lpstr>
      <vt:lpstr>Organizacija rada</vt:lpstr>
      <vt:lpstr>Članovi grupe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FRANO</cp:lastModifiedBy>
  <cp:revision>82</cp:revision>
  <dcterms:created xsi:type="dcterms:W3CDTF">2016-01-18T13:10:52Z</dcterms:created>
  <dcterms:modified xsi:type="dcterms:W3CDTF">2017-01-12T15:55:28Z</dcterms:modified>
</cp:coreProperties>
</file>